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 ContentType="image/tif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282" r:id="rId3"/>
    <p:sldId id="257" r:id="rId4"/>
    <p:sldId id="258" r:id="rId5"/>
    <p:sldId id="261" r:id="rId6"/>
    <p:sldId id="283" r:id="rId7"/>
    <p:sldId id="280" r:id="rId8"/>
    <p:sldId id="259" r:id="rId9"/>
    <p:sldId id="263" r:id="rId10"/>
    <p:sldId id="284" r:id="rId11"/>
    <p:sldId id="266" r:id="rId12"/>
    <p:sldId id="267" r:id="rId13"/>
    <p:sldId id="285" r:id="rId14"/>
    <p:sldId id="286" r:id="rId15"/>
    <p:sldId id="278" r:id="rId16"/>
    <p:sldId id="287" r:id="rId17"/>
    <p:sldId id="288" r:id="rId18"/>
    <p:sldId id="279" r:id="rId19"/>
    <p:sldId id="289" r:id="rId20"/>
    <p:sldId id="271" r:id="rId21"/>
    <p:sldId id="273" r:id="rId22"/>
    <p:sldId id="272" r:id="rId23"/>
    <p:sldId id="275" r:id="rId24"/>
    <p:sldId id="281" r:id="rId25"/>
    <p:sldId id="277" r:id="rId26"/>
    <p:sldId id="274" r:id="rId27"/>
  </p:sldIdLst>
  <p:sldSz cx="12192000" cy="6858000"/>
  <p:notesSz cx="6807200" cy="9939338"/>
  <p:embeddedFontLst>
    <p:embeddedFont>
      <p:font typeface="BIZ UDPゴシック" panose="020B0400000000000000" pitchFamily="50" charset="-128"/>
      <p:regular r:id="rId29"/>
      <p:bold r:id="rId30"/>
    </p:embeddedFont>
    <p:embeddedFont>
      <p:font typeface="BIZ UDゴシック" panose="020B0400000000000000" pitchFamily="49" charset="-128"/>
      <p:regular r:id="rId31"/>
      <p:bold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HGPｺﾞｼｯｸE" panose="020B0900000000000000" pitchFamily="50" charset="-128"/>
      <p:regular r:id="rId39"/>
    </p:embeddedFont>
    <p:embeddedFont>
      <p:font typeface="HGP創英角ﾎﾟｯﾌﾟ体" panose="040B0A00000000000000" pitchFamily="50" charset="-128"/>
      <p:regular r:id="rId40"/>
    </p:embeddedFont>
    <p:embeddedFont>
      <p:font typeface="HG丸ｺﾞｼｯｸM-PRO" panose="020F0600000000000000" pitchFamily="50" charset="-128"/>
      <p:regular r:id="rId41"/>
    </p:embeddedFont>
    <p:embeddedFont>
      <p:font typeface="UD デジタル 教科書体 NK-B" panose="02020700000000000000" pitchFamily="18" charset="-128"/>
      <p:bold r:id="rId42"/>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99FF66"/>
    <a:srgbClr val="99FF99"/>
    <a:srgbClr val="66FF33"/>
    <a:srgbClr val="FF9900"/>
    <a:srgbClr val="00FFFF"/>
    <a:srgbClr val="33CC33"/>
    <a:srgbClr val="FF66CC"/>
    <a:srgbClr val="FF33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523" autoAdjust="0"/>
  </p:normalViewPr>
  <p:slideViewPr>
    <p:cSldViewPr snapToGrid="0">
      <p:cViewPr varScale="1">
        <p:scale>
          <a:sx n="70" d="100"/>
          <a:sy n="70" d="100"/>
        </p:scale>
        <p:origin x="73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03767358312182"/>
          <c:y val="0.12832096696984202"/>
          <c:w val="0.59985907704382879"/>
          <c:h val="0.83972735890660866"/>
        </c:manualLayout>
      </c:layout>
      <c:doughnutChart>
        <c:varyColors val="1"/>
        <c:ser>
          <c:idx val="0"/>
          <c:order val="0"/>
          <c:tx>
            <c:strRef>
              <c:f>Sheet1!$B$1</c:f>
              <c:strCache>
                <c:ptCount val="1"/>
                <c:pt idx="0">
                  <c:v>売上高</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CC0-4544-8440-CADFC0D7376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CC0-4544-8440-CADFC0D7376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CC0-4544-8440-CADFC0D73763}"/>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C0-4544-8440-CADFC0D73763}"/>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4CC0-4544-8440-CADFC0D73763}"/>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4CC0-4544-8440-CADFC0D73763}"/>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4CC0-4544-8440-CADFC0D73763}"/>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4CC0-4544-8440-CADFC0D73763}"/>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4CC0-4544-8440-CADFC0D73763}"/>
              </c:ext>
            </c:extLst>
          </c:dPt>
          <c:dLbls>
            <c:dLbl>
              <c:idx val="3"/>
              <c:layout>
                <c:manualLayout>
                  <c:x val="1.9235125257183475E-2"/>
                  <c:y val="3.889420775490654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CC0-4544-8440-CADFC0D73763}"/>
                </c:ext>
              </c:extLst>
            </c:dLbl>
            <c:dLbl>
              <c:idx val="4"/>
              <c:layout>
                <c:manualLayout>
                  <c:x val="-1.9235125257183554E-2"/>
                  <c:y val="3.590234561991383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CC0-4544-8440-CADFC0D73763}"/>
                </c:ext>
              </c:extLst>
            </c:dLbl>
            <c:dLbl>
              <c:idx val="5"/>
              <c:layout>
                <c:manualLayout>
                  <c:x val="1.0686180698435308E-3"/>
                  <c:y val="8.9757041948262933E-3"/>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1799808624808029"/>
                      <c:h val="0.17233125897558638"/>
                    </c:manualLayout>
                  </c15:layout>
                </c:ext>
                <c:ext xmlns:c16="http://schemas.microsoft.com/office/drawing/2014/chart" uri="{C3380CC4-5D6E-409C-BE32-E72D297353CC}">
                  <c16:uniqueId val="{0000000B-4CC0-4544-8440-CADFC0D7376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土木費</c:v>
                </c:pt>
                <c:pt idx="1">
                  <c:v>教育費</c:v>
                </c:pt>
                <c:pt idx="2">
                  <c:v>民生費</c:v>
                </c:pt>
                <c:pt idx="3">
                  <c:v>商工費・農林水産費</c:v>
                </c:pt>
                <c:pt idx="4">
                  <c:v>衛生費</c:v>
                </c:pt>
                <c:pt idx="5">
                  <c:v>警察費・消防費</c:v>
                </c:pt>
                <c:pt idx="6">
                  <c:v>総務費</c:v>
                </c:pt>
                <c:pt idx="7">
                  <c:v>公債費</c:v>
                </c:pt>
                <c:pt idx="8">
                  <c:v>その他</c:v>
                </c:pt>
              </c:strCache>
            </c:strRef>
          </c:cat>
          <c:val>
            <c:numRef>
              <c:f>Sheet1!$B$2:$B$10</c:f>
              <c:numCache>
                <c:formatCode>General</c:formatCode>
                <c:ptCount val="9"/>
                <c:pt idx="0">
                  <c:v>11.9</c:v>
                </c:pt>
                <c:pt idx="1">
                  <c:v>17.100000000000001</c:v>
                </c:pt>
                <c:pt idx="2">
                  <c:v>25.7</c:v>
                </c:pt>
                <c:pt idx="3">
                  <c:v>8.9</c:v>
                </c:pt>
                <c:pt idx="4">
                  <c:v>6.4</c:v>
                </c:pt>
                <c:pt idx="5">
                  <c:v>5.4</c:v>
                </c:pt>
                <c:pt idx="6">
                  <c:v>9.8000000000000007</c:v>
                </c:pt>
                <c:pt idx="7">
                  <c:v>13.1</c:v>
                </c:pt>
                <c:pt idx="8">
                  <c:v>1.7</c:v>
                </c:pt>
              </c:numCache>
            </c:numRef>
          </c:val>
          <c:extLst>
            <c:ext xmlns:c16="http://schemas.microsoft.com/office/drawing/2014/chart" uri="{C3380CC4-5D6E-409C-BE32-E72D297353CC}">
              <c16:uniqueId val="{00000012-4CC0-4544-8440-CADFC0D73763}"/>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solidFill>
      <a:srgbClr val="CCFFFF"/>
    </a:solid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375" cy="498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221" y="0"/>
            <a:ext cx="2950374" cy="498966"/>
          </a:xfrm>
          <a:prstGeom prst="rect">
            <a:avLst/>
          </a:prstGeom>
        </p:spPr>
        <p:txBody>
          <a:bodyPr vert="horz" lIns="92236" tIns="46118" rIns="92236" bIns="46118" rtlCol="0"/>
          <a:lstStyle>
            <a:lvl1pPr algn="r">
              <a:defRPr sz="1200"/>
            </a:lvl1pPr>
          </a:lstStyle>
          <a:p>
            <a:fld id="{610579A8-097A-4D9D-B308-6747AE92ABB8}" type="datetimeFigureOut">
              <a:rPr kumimoji="1" lang="ja-JP" altLang="en-US" smtClean="0"/>
              <a:t>2024/6/21</a:t>
            </a:fld>
            <a:endParaRPr kumimoji="1" lang="ja-JP" altLang="en-US"/>
          </a:p>
        </p:txBody>
      </p:sp>
      <p:sp>
        <p:nvSpPr>
          <p:cNvPr id="4" name="スライド イメージ プレースホルダー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ー 4"/>
          <p:cNvSpPr>
            <a:spLocks noGrp="1"/>
          </p:cNvSpPr>
          <p:nvPr>
            <p:ph type="body" sz="quarter" idx="3"/>
          </p:nvPr>
        </p:nvSpPr>
        <p:spPr>
          <a:xfrm>
            <a:off x="680239" y="4783357"/>
            <a:ext cx="5446723" cy="3913364"/>
          </a:xfrm>
          <a:prstGeom prst="rect">
            <a:avLst/>
          </a:prstGeom>
        </p:spPr>
        <p:txBody>
          <a:bodyPr vert="horz" lIns="92236" tIns="46118" rIns="92236" bIns="461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372"/>
            <a:ext cx="2950375" cy="498966"/>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221" y="9440372"/>
            <a:ext cx="2950374" cy="498966"/>
          </a:xfrm>
          <a:prstGeom prst="rect">
            <a:avLst/>
          </a:prstGeom>
        </p:spPr>
        <p:txBody>
          <a:bodyPr vert="horz" lIns="92236" tIns="46118" rIns="92236" bIns="46118" rtlCol="0" anchor="b"/>
          <a:lstStyle>
            <a:lvl1pPr algn="r">
              <a:defRPr sz="1200"/>
            </a:lvl1pPr>
          </a:lstStyle>
          <a:p>
            <a:fld id="{613B4EB9-C7BE-48DC-9F68-E9FDA0382ADD}" type="slidenum">
              <a:rPr kumimoji="1" lang="ja-JP" altLang="en-US" smtClean="0"/>
              <a:t>‹#›</a:t>
            </a:fld>
            <a:endParaRPr kumimoji="1" lang="ja-JP" altLang="en-US"/>
          </a:p>
        </p:txBody>
      </p:sp>
    </p:spTree>
    <p:extLst>
      <p:ext uri="{BB962C8B-B14F-4D97-AF65-F5344CB8AC3E}">
        <p14:creationId xmlns:p14="http://schemas.microsoft.com/office/powerpoint/2010/main" val="34302426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13B4EB9-C7BE-48DC-9F68-E9FDA0382ADD}" type="slidenum">
              <a:rPr kumimoji="1" lang="ja-JP" altLang="en-US" smtClean="0"/>
              <a:t>1</a:t>
            </a:fld>
            <a:endParaRPr kumimoji="1" lang="ja-JP" altLang="en-US"/>
          </a:p>
        </p:txBody>
      </p:sp>
    </p:spTree>
    <p:extLst>
      <p:ext uri="{BB962C8B-B14F-4D97-AF65-F5344CB8AC3E}">
        <p14:creationId xmlns:p14="http://schemas.microsoft.com/office/powerpoint/2010/main" val="393408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5E16EF4-3F09-4BF2-A007-2FECD9D89FF3}"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1053279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13B4EB9-C7BE-48DC-9F68-E9FDA0382ADD}" type="slidenum">
              <a:rPr kumimoji="1" lang="ja-JP" altLang="en-US" smtClean="0"/>
              <a:t>22</a:t>
            </a:fld>
            <a:endParaRPr kumimoji="1" lang="ja-JP" altLang="en-US"/>
          </a:p>
        </p:txBody>
      </p:sp>
    </p:spTree>
    <p:extLst>
      <p:ext uri="{BB962C8B-B14F-4D97-AF65-F5344CB8AC3E}">
        <p14:creationId xmlns:p14="http://schemas.microsoft.com/office/powerpoint/2010/main" val="3218050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13B4EB9-C7BE-48DC-9F68-E9FDA0382ADD}" type="slidenum">
              <a:rPr kumimoji="1" lang="ja-JP" altLang="en-US" smtClean="0"/>
              <a:t>23</a:t>
            </a:fld>
            <a:endParaRPr kumimoji="1" lang="ja-JP" altLang="en-US"/>
          </a:p>
        </p:txBody>
      </p:sp>
    </p:spTree>
    <p:extLst>
      <p:ext uri="{BB962C8B-B14F-4D97-AF65-F5344CB8AC3E}">
        <p14:creationId xmlns:p14="http://schemas.microsoft.com/office/powerpoint/2010/main" val="153982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kumimoji="1" lang="ja-JP" altLang="en-US" smtClean="0"/>
              <a:t>2024/6/21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397997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kumimoji="1" lang="ja-JP" altLang="en-US" smtClean="0"/>
              <a:t>2024/6/21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236214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kumimoji="1" lang="ja-JP" altLang="en-US" smtClean="0"/>
              <a:t>2024/6/21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220454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4672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20078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9684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62948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0890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32213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13087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8551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kumimoji="1" lang="ja-JP" altLang="en-US" smtClean="0"/>
              <a:t>2024/6/21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910522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9689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57364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045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kumimoji="1" lang="ja-JP" altLang="en-US" smtClean="0"/>
              <a:t>2024/6/21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417021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kumimoji="1" lang="ja-JP" altLang="en-US" smtClean="0"/>
              <a:t>2024/6/21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2131332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kumimoji="1" lang="ja-JP" altLang="en-US" smtClean="0"/>
              <a:t>2024/6/21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522319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kumimoji="1" lang="ja-JP" altLang="en-US" smtClean="0"/>
              <a:t>2024/6/21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618806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kumimoji="1" lang="ja-JP" altLang="en-US" smtClean="0"/>
              <a:t>2024/6/21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2250426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kumimoji="1" lang="ja-JP" altLang="en-US" smtClean="0"/>
              <a:t>2024/6/21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2208847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kumimoji="1" lang="ja-JP" altLang="en-US" smtClean="0"/>
              <a:t>2024/6/21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124293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kumimoji="1" lang="ja-JP" altLang="en-US" smtClean="0"/>
              <a:t>2024/6/21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kumimoji="1" lang="ja-JP" altLang="en-US" smtClean="0"/>
              <a:t>‹#›</a:t>
            </a:fld>
            <a:endParaRPr kumimoji="1" lang="ja-JP" altLang="en-US"/>
          </a:p>
        </p:txBody>
      </p:sp>
    </p:spTree>
    <p:extLst>
      <p:ext uri="{BB962C8B-B14F-4D97-AF65-F5344CB8AC3E}">
        <p14:creationId xmlns:p14="http://schemas.microsoft.com/office/powerpoint/2010/main" val="1420205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2485C-FF87-471B-B87D-4F177F01C8E6}" type="datetimeFigureOut">
              <a:rPr lang="ja-JP" altLang="en-US" smtClean="0">
                <a:solidFill>
                  <a:prstClr val="black">
                    <a:tint val="75000"/>
                  </a:prstClr>
                </a:solidFill>
              </a:rPr>
              <a:pPr/>
              <a:t>2024/6/21</a:t>
            </a:fld>
            <a:endParaRPr lang="ja-JP"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9A364-6225-4320-A8D7-DA1CDB2764D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05046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7" Type="http://schemas.microsoft.com/office/2007/relationships/hdphoto" Target="../media/hdphoto11.wdp"/><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3.png"/><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2.xml"/><Relationship Id="rId4" Type="http://schemas.microsoft.com/office/2007/relationships/hdphoto" Target="../media/hdphoto14.wdp"/></Relationships>
</file>

<file path=ppt/slides/_rels/slide1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7.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23.wdp"/><Relationship Id="rId18" Type="http://schemas.openxmlformats.org/officeDocument/2006/relationships/image" Target="../media/image67.png"/><Relationship Id="rId3" Type="http://schemas.microsoft.com/office/2007/relationships/hdphoto" Target="../media/hdphoto18.wdp"/><Relationship Id="rId21" Type="http://schemas.microsoft.com/office/2007/relationships/hdphoto" Target="../media/hdphoto27.wdp"/><Relationship Id="rId7" Type="http://schemas.microsoft.com/office/2007/relationships/hdphoto" Target="../media/hdphoto20.wdp"/><Relationship Id="rId12" Type="http://schemas.openxmlformats.org/officeDocument/2006/relationships/image" Target="../media/image64.png"/><Relationship Id="rId17" Type="http://schemas.microsoft.com/office/2007/relationships/hdphoto" Target="../media/hdphoto25.wdp"/><Relationship Id="rId2" Type="http://schemas.openxmlformats.org/officeDocument/2006/relationships/image" Target="../media/image59.png"/><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1.png"/><Relationship Id="rId11" Type="http://schemas.microsoft.com/office/2007/relationships/hdphoto" Target="../media/hdphoto22.wdp"/><Relationship Id="rId5" Type="http://schemas.microsoft.com/office/2007/relationships/hdphoto" Target="../media/hdphoto19.wdp"/><Relationship Id="rId15" Type="http://schemas.microsoft.com/office/2007/relationships/hdphoto" Target="../media/hdphoto24.wdp"/><Relationship Id="rId10" Type="http://schemas.openxmlformats.org/officeDocument/2006/relationships/image" Target="../media/image63.png"/><Relationship Id="rId19" Type="http://schemas.microsoft.com/office/2007/relationships/hdphoto" Target="../media/hdphoto26.wdp"/><Relationship Id="rId4" Type="http://schemas.openxmlformats.org/officeDocument/2006/relationships/image" Target="../media/image60.png"/><Relationship Id="rId9" Type="http://schemas.microsoft.com/office/2007/relationships/hdphoto" Target="../media/hdphoto21.wdp"/><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hyperlink" Target="&#12304;&#12527;&#12540;&#12463;&#12471;&#12540;&#12488;&#12305;&#20844;&#24179;&#12394;&#36000;&#25285;&#12434;&#32771;&#12360;&#12390;&#12415;&#12424;&#12358;.xlsx"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12304;&#12527;&#12540;&#12463;&#12471;&#12540;&#12488;&#12305;&#20844;&#24179;&#12394;&#36000;&#25285;&#12434;&#32771;&#12360;&#12390;&#12415;&#12424;&#12358;.xls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nta.go.jp/taxes/kids/index.htm" TargetMode="External"/><Relationship Id="rId1" Type="http://schemas.openxmlformats.org/officeDocument/2006/relationships/slideLayout" Target="../slideLayouts/slideLayout2.xml"/><Relationship Id="rId5" Type="http://schemas.openxmlformats.org/officeDocument/2006/relationships/image" Target="../media/image71.png"/><Relationship Id="rId4" Type="http://schemas.microsoft.com/office/2007/relationships/hdphoto" Target="../media/hdphoto28.wdp"/></Relationships>
</file>

<file path=ppt/slides/_rels/slide25.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hyperlink" Target="&#12304;&#12527;&#12540;&#12463;&#12471;&#12540;&#12488;&#12305;&#12431;&#12383;&#12375;&#12383;&#12385;&#12398;&#12414;&#12385;&#12398;&#20104;&#31639;.xlsx"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openxmlformats.org/officeDocument/2006/relationships/image" Target="../media/image20.png"/><Relationship Id="rId3" Type="http://schemas.microsoft.com/office/2007/relationships/hdphoto" Target="../media/hdphoto1.wdp"/><Relationship Id="rId21" Type="http://schemas.microsoft.com/office/2007/relationships/hdphoto" Target="../media/hdphoto7.wdp"/><Relationship Id="rId7" Type="http://schemas.openxmlformats.org/officeDocument/2006/relationships/image" Target="../media/image13.png"/><Relationship Id="rId12" Type="http://schemas.microsoft.com/office/2007/relationships/hdphoto" Target="../media/hdphoto3.wdp"/><Relationship Id="rId17" Type="http://schemas.microsoft.com/office/2007/relationships/hdphoto" Target="../media/hdphoto5.wdp"/><Relationship Id="rId2" Type="http://schemas.openxmlformats.org/officeDocument/2006/relationships/image" Target="../media/image9.png"/><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5" Type="http://schemas.microsoft.com/office/2007/relationships/hdphoto" Target="../media/hdphoto4.wdp"/><Relationship Id="rId10" Type="http://schemas.microsoft.com/office/2007/relationships/hdphoto" Target="../media/hdphoto2.wdp"/><Relationship Id="rId19" Type="http://schemas.microsoft.com/office/2007/relationships/hdphoto" Target="../media/hdphoto6.wdp"/><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microsoft.com/office/2007/relationships/hdphoto" Target="../media/hdphoto9.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 name="円/楕円 4"/>
          <p:cNvSpPr/>
          <p:nvPr/>
        </p:nvSpPr>
        <p:spPr>
          <a:xfrm>
            <a:off x="1239594" y="279168"/>
            <a:ext cx="9921240" cy="5050340"/>
          </a:xfrm>
          <a:prstGeom prst="ellipse">
            <a:avLst/>
          </a:prstGeom>
          <a:solidFill>
            <a:schemeClr val="accent1">
              <a:lumMod val="20000"/>
              <a:lumOff val="8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4" name="正方形/長方形 3"/>
          <p:cNvSpPr/>
          <p:nvPr/>
        </p:nvSpPr>
        <p:spPr>
          <a:xfrm>
            <a:off x="4137660" y="366742"/>
            <a:ext cx="3779520" cy="489287"/>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black"/>
                </a:solidFill>
              </a:rPr>
              <a:t>令和６年度版（中学生用）</a:t>
            </a:r>
          </a:p>
        </p:txBody>
      </p:sp>
      <p:sp>
        <p:nvSpPr>
          <p:cNvPr id="6" name="角丸四角形 5"/>
          <p:cNvSpPr/>
          <p:nvPr/>
        </p:nvSpPr>
        <p:spPr>
          <a:xfrm>
            <a:off x="3284389" y="903730"/>
            <a:ext cx="5562600" cy="975539"/>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white"/>
                </a:solidFill>
              </a:rPr>
              <a:t>税に関する資料</a:t>
            </a:r>
            <a:endParaRPr lang="en-US" altLang="ja-JP" sz="2400" dirty="0">
              <a:solidFill>
                <a:prstClr val="white"/>
              </a:solidFill>
            </a:endParaRPr>
          </a:p>
          <a:p>
            <a:pPr algn="ctr"/>
            <a:r>
              <a:rPr lang="ja-JP" altLang="en-US" sz="4000" dirty="0">
                <a:solidFill>
                  <a:prstClr val="white"/>
                </a:solidFill>
              </a:rPr>
              <a:t>わたしたちの生活と税</a:t>
            </a:r>
          </a:p>
        </p:txBody>
      </p:sp>
      <p:sp>
        <p:nvSpPr>
          <p:cNvPr id="10" name="角丸四角形 9"/>
          <p:cNvSpPr/>
          <p:nvPr/>
        </p:nvSpPr>
        <p:spPr>
          <a:xfrm>
            <a:off x="1136653" y="4755954"/>
            <a:ext cx="10259658" cy="143273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200" dirty="0">
                <a:solidFill>
                  <a:srgbClr val="ED7D31">
                    <a:lumMod val="75000"/>
                  </a:srgbClr>
                </a:solidFill>
                <a:latin typeface="BIZ UDゴシック" panose="020B0400000000000000" pitchFamily="49" charset="-128"/>
                <a:ea typeface="BIZ UDゴシック" panose="020B0400000000000000" pitchFamily="49" charset="-128"/>
              </a:rPr>
              <a:t>　</a:t>
            </a:r>
            <a:r>
              <a:rPr lang="ja-JP" altLang="en-US" sz="1600" dirty="0">
                <a:solidFill>
                  <a:srgbClr val="CC3300"/>
                </a:solidFill>
                <a:latin typeface="UD デジタル 教科書体 NK-B" panose="02020700000000000000" pitchFamily="18" charset="-128"/>
                <a:ea typeface="UD デジタル 教科書体 NK-B" panose="02020700000000000000" pitchFamily="18" charset="-128"/>
              </a:rPr>
              <a:t>「謙信公武道館」は、武道を通じた青少年の健全育成及び県民の健康保持増進を図る県立基幹スポーツ施設として、令和元年</a:t>
            </a:r>
            <a:r>
              <a:rPr lang="en-US" altLang="ja-JP" sz="1600" dirty="0">
                <a:solidFill>
                  <a:srgbClr val="CC3300"/>
                </a:solidFill>
                <a:latin typeface="UD デジタル 教科書体 NK-B" panose="02020700000000000000" pitchFamily="18" charset="-128"/>
                <a:ea typeface="UD デジタル 教科書体 NK-B" panose="02020700000000000000" pitchFamily="18" charset="-128"/>
              </a:rPr>
              <a:t>12 </a:t>
            </a:r>
            <a:r>
              <a:rPr lang="ja-JP" altLang="en-US" sz="1600" dirty="0">
                <a:solidFill>
                  <a:srgbClr val="CC3300"/>
                </a:solidFill>
                <a:latin typeface="UD デジタル 教科書体 NK-B" panose="02020700000000000000" pitchFamily="18" charset="-128"/>
                <a:ea typeface="UD デジタル 教科書体 NK-B" panose="02020700000000000000" pitchFamily="18" charset="-128"/>
              </a:rPr>
              <a:t>月１日にオープンしました。</a:t>
            </a:r>
            <a:endParaRPr lang="en-US" altLang="ja-JP" sz="1600" dirty="0">
              <a:solidFill>
                <a:srgbClr val="CC3300"/>
              </a:solidFill>
              <a:latin typeface="UD デジタル 教科書体 NK-B" panose="02020700000000000000" pitchFamily="18" charset="-128"/>
              <a:ea typeface="UD デジタル 教科書体 NK-B" panose="02020700000000000000" pitchFamily="18" charset="-128"/>
            </a:endParaRPr>
          </a:p>
          <a:p>
            <a:r>
              <a:rPr lang="ja-JP" altLang="en-US" sz="1600" dirty="0">
                <a:solidFill>
                  <a:srgbClr val="CC3300"/>
                </a:solidFill>
                <a:latin typeface="UD デジタル 教科書体 NK-B" panose="02020700000000000000" pitchFamily="18" charset="-128"/>
                <a:ea typeface="UD デジタル 教科書体 NK-B" panose="02020700000000000000" pitchFamily="18" charset="-128"/>
              </a:rPr>
              <a:t>　大道場、小道場、弓道場、相撲場を有する国際基準に適合した施設となっており、全国レベルの競技会等の開催も可能です。</a:t>
            </a:r>
            <a:endParaRPr lang="en-US" altLang="ja-JP" sz="1600" dirty="0">
              <a:solidFill>
                <a:srgbClr val="CC3300"/>
              </a:solidFill>
              <a:latin typeface="UD デジタル 教科書体 NK-B" panose="02020700000000000000" pitchFamily="18" charset="-128"/>
              <a:ea typeface="UD デジタル 教科書体 NK-B" panose="02020700000000000000" pitchFamily="18" charset="-128"/>
            </a:endParaRPr>
          </a:p>
          <a:p>
            <a:pPr algn="r"/>
            <a:r>
              <a:rPr lang="ja-JP" altLang="en-US" sz="1400" dirty="0">
                <a:solidFill>
                  <a:srgbClr val="CC3300"/>
                </a:solidFill>
                <a:latin typeface="UD デジタル 教科書体 NK-B" panose="02020700000000000000" pitchFamily="18" charset="-128"/>
                <a:ea typeface="UD デジタル 教科書体 NK-B" panose="02020700000000000000" pitchFamily="18" charset="-128"/>
              </a:rPr>
              <a:t>　　　　</a:t>
            </a:r>
            <a:r>
              <a:rPr lang="ja-JP" altLang="en-US" sz="1600" dirty="0">
                <a:solidFill>
                  <a:srgbClr val="CC3300"/>
                </a:solidFill>
                <a:latin typeface="UD デジタル 教科書体 NK-B" panose="02020700000000000000" pitchFamily="18" charset="-128"/>
                <a:ea typeface="UD デジタル 教科書体 NK-B" panose="02020700000000000000" pitchFamily="18" charset="-128"/>
              </a:rPr>
              <a:t>　　　　　　　　　　　　　　　　　　　　　　　　</a:t>
            </a:r>
            <a:r>
              <a:rPr lang="ja-JP" altLang="en-US" sz="1100" dirty="0">
                <a:solidFill>
                  <a:srgbClr val="CC3300"/>
                </a:solidFill>
                <a:latin typeface="UD デジタル 教科書体 NK-B" panose="02020700000000000000" pitchFamily="18" charset="-128"/>
                <a:ea typeface="UD デジタル 教科書体 NK-B" panose="02020700000000000000" pitchFamily="18" charset="-128"/>
              </a:rPr>
              <a:t>　　（写真提供：新潟県　観光文化スポーツ部　スポーツ課）</a:t>
            </a:r>
          </a:p>
        </p:txBody>
      </p:sp>
      <p:sp>
        <p:nvSpPr>
          <p:cNvPr id="11" name="正方形/長方形 10"/>
          <p:cNvSpPr/>
          <p:nvPr/>
        </p:nvSpPr>
        <p:spPr>
          <a:xfrm>
            <a:off x="4175929" y="6280186"/>
            <a:ext cx="3779520" cy="4892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prstClr val="white"/>
                </a:solidFill>
                <a:latin typeface="HG丸ｺﾞｼｯｸM-PRO" panose="020F0600000000000000" pitchFamily="50" charset="-128"/>
                <a:ea typeface="HG丸ｺﾞｼｯｸM-PRO" panose="020F0600000000000000" pitchFamily="50" charset="-128"/>
              </a:rPr>
              <a:t>新潟県租税教育推進協議会</a:t>
            </a:r>
          </a:p>
        </p:txBody>
      </p:sp>
      <p:pic>
        <p:nvPicPr>
          <p:cNvPr id="3" name="図 2"/>
          <p:cNvPicPr>
            <a:picLocks noChangeAspect="1"/>
          </p:cNvPicPr>
          <p:nvPr/>
        </p:nvPicPr>
        <p:blipFill>
          <a:blip r:embed="rId3"/>
          <a:stretch>
            <a:fillRect/>
          </a:stretch>
        </p:blipFill>
        <p:spPr>
          <a:xfrm>
            <a:off x="1140213" y="2804338"/>
            <a:ext cx="2169239" cy="1875226"/>
          </a:xfrm>
          <a:prstGeom prst="rect">
            <a:avLst/>
          </a:prstGeom>
        </p:spPr>
      </p:pic>
      <p:pic>
        <p:nvPicPr>
          <p:cNvPr id="8" name="図 7">
            <a:extLst>
              <a:ext uri="{FF2B5EF4-FFF2-40B4-BE49-F238E27FC236}">
                <a16:creationId xmlns:a16="http://schemas.microsoft.com/office/drawing/2014/main" id="{66C4C8D8-2FB5-4599-A5F6-B0CF47E4E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452" y="1955659"/>
            <a:ext cx="5512475" cy="2758392"/>
          </a:xfrm>
          <a:prstGeom prst="rect">
            <a:avLst/>
          </a:prstGeom>
        </p:spPr>
      </p:pic>
      <p:pic>
        <p:nvPicPr>
          <p:cNvPr id="13" name="図 12">
            <a:extLst>
              <a:ext uri="{FF2B5EF4-FFF2-40B4-BE49-F238E27FC236}">
                <a16:creationId xmlns:a16="http://schemas.microsoft.com/office/drawing/2014/main" id="{618D9E7D-0A8B-40C0-B058-A18B22A31D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1927" y="2934116"/>
            <a:ext cx="2671573" cy="1779935"/>
          </a:xfrm>
          <a:prstGeom prst="rect">
            <a:avLst/>
          </a:prstGeom>
        </p:spPr>
      </p:pic>
    </p:spTree>
    <p:extLst>
      <p:ext uri="{BB962C8B-B14F-4D97-AF65-F5344CB8AC3E}">
        <p14:creationId xmlns:p14="http://schemas.microsoft.com/office/powerpoint/2010/main" val="2838076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フローチャート: 結合子 4"/>
          <p:cNvSpPr/>
          <p:nvPr/>
        </p:nvSpPr>
        <p:spPr>
          <a:xfrm>
            <a:off x="212095" y="923677"/>
            <a:ext cx="4221480" cy="1965643"/>
          </a:xfrm>
          <a:prstGeom prst="flowChartConnector">
            <a:avLst/>
          </a:prstGeom>
          <a:solidFill>
            <a:srgbClr val="FF3300"/>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HGPｺﾞｼｯｸE" panose="020B0900000000000000" pitchFamily="50" charset="-128"/>
                <a:ea typeface="HGPｺﾞｼｯｸE" panose="020B0900000000000000" pitchFamily="50" charset="-128"/>
              </a:rPr>
              <a:t>新エネルギー対策</a:t>
            </a:r>
            <a:endParaRPr lang="en-US" altLang="ja-JP" sz="2800" b="1" dirty="0">
              <a:solidFill>
                <a:schemeClr val="bg1"/>
              </a:solidFill>
              <a:latin typeface="HGPｺﾞｼｯｸE" panose="020B0900000000000000" pitchFamily="50" charset="-128"/>
              <a:ea typeface="HGPｺﾞｼｯｸE" panose="020B0900000000000000" pitchFamily="50" charset="-128"/>
            </a:endParaRPr>
          </a:p>
          <a:p>
            <a:pPr algn="ctr"/>
            <a:r>
              <a:rPr kumimoji="1" lang="ja-JP" altLang="en-US" sz="2400" dirty="0">
                <a:solidFill>
                  <a:schemeClr val="bg1"/>
                </a:solidFill>
                <a:latin typeface="HG丸ｺﾞｼｯｸM-PRO" panose="020F0600000000000000" pitchFamily="50" charset="-128"/>
                <a:ea typeface="HG丸ｺﾞｼｯｸM-PRO" panose="020F0600000000000000" pitchFamily="50" charset="-128"/>
              </a:rPr>
              <a:t>（太陽光発電など）</a:t>
            </a:r>
          </a:p>
        </p:txBody>
      </p:sp>
      <p:sp>
        <p:nvSpPr>
          <p:cNvPr id="15" name="正方形/長方形 14"/>
          <p:cNvSpPr/>
          <p:nvPr/>
        </p:nvSpPr>
        <p:spPr>
          <a:xfrm>
            <a:off x="6316179" y="3561279"/>
            <a:ext cx="2660128" cy="451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n-ea"/>
              </a:rPr>
              <a:t>▲新潟県南魚沼郡地域振興局</a:t>
            </a:r>
            <a:endParaRPr kumimoji="1" lang="ja-JP" altLang="en-US" sz="1400" b="1" dirty="0">
              <a:solidFill>
                <a:schemeClr val="tx1"/>
              </a:solidFill>
              <a:latin typeface="+mn-ea"/>
            </a:endParaRPr>
          </a:p>
        </p:txBody>
      </p:sp>
      <p:sp>
        <p:nvSpPr>
          <p:cNvPr id="18" name="角丸四角形 17"/>
          <p:cNvSpPr/>
          <p:nvPr/>
        </p:nvSpPr>
        <p:spPr>
          <a:xfrm>
            <a:off x="2964180" y="98079"/>
            <a:ext cx="6263640" cy="730106"/>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rPr>
              <a:t>身近な税の使いみち①</a:t>
            </a:r>
            <a:endParaRPr kumimoji="1" lang="ja-JP" altLang="en-US" sz="3200" dirty="0">
              <a:solidFill>
                <a:schemeClr val="bg1"/>
              </a:solidFill>
            </a:endParaRPr>
          </a:p>
        </p:txBody>
      </p:sp>
      <p:sp>
        <p:nvSpPr>
          <p:cNvPr id="22" name="正方形/長方形 21"/>
          <p:cNvSpPr/>
          <p:nvPr/>
        </p:nvSpPr>
        <p:spPr>
          <a:xfrm>
            <a:off x="428612" y="3216866"/>
            <a:ext cx="5071136" cy="1241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　新潟県では、新エネルギーの導入促進のため、冷暖房設備や太陽光発電装置を設置し、自然環境に配慮した再生可能なエネルギーを積極的に導入しています。</a:t>
            </a:r>
            <a:endParaRPr lang="ja-JP" altLang="en-US" dirty="0">
              <a:solidFill>
                <a:schemeClr val="tx1"/>
              </a:solidFill>
              <a:latin typeface="HG丸ｺﾞｼｯｸM-PRO" panose="020F0600000000000000" pitchFamily="50" charset="-128"/>
              <a:ea typeface="HG丸ｺﾞｼｯｸM-PRO" panose="020F0600000000000000" pitchFamily="50" charset="-128"/>
            </a:endParaRPr>
          </a:p>
        </p:txBody>
      </p:sp>
      <p:grpSp>
        <p:nvGrpSpPr>
          <p:cNvPr id="19" name="グループ化 18"/>
          <p:cNvGrpSpPr/>
          <p:nvPr/>
        </p:nvGrpSpPr>
        <p:grpSpPr>
          <a:xfrm>
            <a:off x="4575526" y="4742809"/>
            <a:ext cx="2539666" cy="1374384"/>
            <a:chOff x="5565984" y="4829783"/>
            <a:chExt cx="2539666" cy="1374384"/>
          </a:xfrm>
        </p:grpSpPr>
        <p:sp>
          <p:nvSpPr>
            <p:cNvPr id="23" name="ホームベース 22"/>
            <p:cNvSpPr/>
            <p:nvPr/>
          </p:nvSpPr>
          <p:spPr>
            <a:xfrm>
              <a:off x="5773930" y="4829783"/>
              <a:ext cx="2331720" cy="1260626"/>
            </a:xfrm>
            <a:prstGeom prst="homePlate">
              <a:avLst/>
            </a:prstGeom>
            <a:gradFill flip="none" rotWithShape="1">
              <a:gsLst>
                <a:gs pos="0">
                  <a:schemeClr val="accent1">
                    <a:lumMod val="5000"/>
                    <a:lumOff val="95000"/>
                  </a:schemeClr>
                </a:gs>
                <a:gs pos="74000">
                  <a:srgbClr val="7030A0"/>
                </a:gs>
                <a:gs pos="83000">
                  <a:srgbClr val="7030A0"/>
                </a:gs>
                <a:gs pos="100000">
                  <a:srgbClr val="7030A0"/>
                </a:gs>
              </a:gsLst>
              <a:path path="circle">
                <a:fillToRect r="100000" b="100000"/>
              </a:path>
              <a:tileRect l="-100000" t="-100000"/>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　</a:t>
              </a:r>
              <a:endParaRPr kumimoji="1" lang="ja-JP" altLang="en-US" dirty="0">
                <a:solidFill>
                  <a:schemeClr val="tx1"/>
                </a:solidFill>
              </a:endParaRPr>
            </a:p>
          </p:txBody>
        </p:sp>
        <p:sp>
          <p:nvSpPr>
            <p:cNvPr id="2" name="ホームベース 1"/>
            <p:cNvSpPr/>
            <p:nvPr/>
          </p:nvSpPr>
          <p:spPr>
            <a:xfrm>
              <a:off x="5565984" y="4943541"/>
              <a:ext cx="2331720" cy="1260626"/>
            </a:xfrm>
            <a:prstGeom prst="homePlate">
              <a:avLst/>
            </a:prstGeom>
            <a:gradFill flip="none" rotWithShape="1">
              <a:gsLst>
                <a:gs pos="0">
                  <a:schemeClr val="accent1">
                    <a:lumMod val="5000"/>
                    <a:lumOff val="95000"/>
                  </a:schemeClr>
                </a:gs>
                <a:gs pos="74000">
                  <a:schemeClr val="accent5">
                    <a:lumMod val="60000"/>
                    <a:lumOff val="40000"/>
                  </a:schemeClr>
                </a:gs>
                <a:gs pos="83000">
                  <a:schemeClr val="accent5">
                    <a:lumMod val="60000"/>
                    <a:lumOff val="40000"/>
                  </a:schemeClr>
                </a:gs>
                <a:gs pos="100000">
                  <a:schemeClr val="accent5">
                    <a:lumMod val="60000"/>
                    <a:lumOff val="40000"/>
                  </a:schemeClr>
                </a:gs>
              </a:gsLst>
              <a:path path="circle">
                <a:fillToRect r="100000" b="100000"/>
              </a:path>
              <a:tileRect l="-100000" t="-100000"/>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　庁舎内の雪冷房</a:t>
              </a:r>
            </a:p>
            <a:p>
              <a:r>
                <a:rPr lang="ja-JP" altLang="en-US" dirty="0">
                  <a:solidFill>
                    <a:schemeClr val="tx1"/>
                  </a:solidFill>
                </a:rPr>
                <a:t>　設備として活用</a:t>
              </a:r>
            </a:p>
            <a:p>
              <a:r>
                <a:rPr lang="ja-JP" altLang="en-US" dirty="0">
                  <a:solidFill>
                    <a:schemeClr val="tx1"/>
                  </a:solidFill>
                </a:rPr>
                <a:t>　しています</a:t>
              </a:r>
              <a:endParaRPr kumimoji="1" lang="ja-JP" altLang="en-US" dirty="0">
                <a:solidFill>
                  <a:schemeClr val="tx1"/>
                </a:solidFill>
              </a:endParaRPr>
            </a:p>
          </p:txBody>
        </p:sp>
      </p:grpSp>
      <p:sp>
        <p:nvSpPr>
          <p:cNvPr id="4" name="テキスト ボックス 3"/>
          <p:cNvSpPr txBox="1"/>
          <p:nvPr/>
        </p:nvSpPr>
        <p:spPr>
          <a:xfrm>
            <a:off x="11850240" y="6488668"/>
            <a:ext cx="341760" cy="369332"/>
          </a:xfrm>
          <a:prstGeom prst="rect">
            <a:avLst/>
          </a:prstGeom>
          <a:noFill/>
        </p:spPr>
        <p:txBody>
          <a:bodyPr wrap="none" rtlCol="0">
            <a:spAutoFit/>
          </a:bodyPr>
          <a:lstStyle/>
          <a:p>
            <a:r>
              <a:rPr lang="ja-JP" altLang="en-US" dirty="0"/>
              <a:t>８</a:t>
            </a:r>
            <a:endParaRPr kumimoji="1" lang="ja-JP" altLang="en-US" dirty="0"/>
          </a:p>
        </p:txBody>
      </p:sp>
      <p:pic>
        <p:nvPicPr>
          <p:cNvPr id="8" name="図 7"/>
          <p:cNvPicPr>
            <a:picLocks noChangeAspect="1"/>
          </p:cNvPicPr>
          <p:nvPr/>
        </p:nvPicPr>
        <p:blipFill>
          <a:blip r:embed="rId2"/>
          <a:stretch>
            <a:fillRect/>
          </a:stretch>
        </p:blipFill>
        <p:spPr>
          <a:xfrm>
            <a:off x="5659013" y="1197452"/>
            <a:ext cx="3974460" cy="2395540"/>
          </a:xfrm>
          <a:prstGeom prst="rect">
            <a:avLst/>
          </a:prstGeom>
        </p:spPr>
      </p:pic>
      <p:pic>
        <p:nvPicPr>
          <p:cNvPr id="9" name="図 8"/>
          <p:cNvPicPr>
            <a:picLocks noChangeAspect="1"/>
          </p:cNvPicPr>
          <p:nvPr/>
        </p:nvPicPr>
        <p:blipFill>
          <a:blip r:embed="rId3"/>
          <a:stretch>
            <a:fillRect/>
          </a:stretch>
        </p:blipFill>
        <p:spPr>
          <a:xfrm>
            <a:off x="9416889" y="923677"/>
            <a:ext cx="2284603" cy="1519875"/>
          </a:xfrm>
          <a:prstGeom prst="rect">
            <a:avLst/>
          </a:prstGeom>
        </p:spPr>
      </p:pic>
      <p:sp>
        <p:nvSpPr>
          <p:cNvPr id="11" name="テキスト ボックス 10"/>
          <p:cNvSpPr txBox="1"/>
          <p:nvPr/>
        </p:nvSpPr>
        <p:spPr>
          <a:xfrm>
            <a:off x="9851304" y="616944"/>
            <a:ext cx="1620957" cy="307777"/>
          </a:xfrm>
          <a:prstGeom prst="rect">
            <a:avLst/>
          </a:prstGeom>
          <a:noFill/>
        </p:spPr>
        <p:txBody>
          <a:bodyPr wrap="none" rtlCol="0">
            <a:spAutoFit/>
          </a:bodyPr>
          <a:lstStyle/>
          <a:p>
            <a:r>
              <a:rPr kumimoji="1" lang="ja-JP" altLang="en-US" sz="1400" b="1" dirty="0"/>
              <a:t>▼太陽光発電設備</a:t>
            </a:r>
          </a:p>
        </p:txBody>
      </p:sp>
      <p:pic>
        <p:nvPicPr>
          <p:cNvPr id="14" name="図 13"/>
          <p:cNvPicPr>
            <a:picLocks noChangeAspect="1"/>
          </p:cNvPicPr>
          <p:nvPr/>
        </p:nvPicPr>
        <p:blipFill>
          <a:blip r:embed="rId4"/>
          <a:stretch>
            <a:fillRect/>
          </a:stretch>
        </p:blipFill>
        <p:spPr>
          <a:xfrm>
            <a:off x="1692328" y="4447641"/>
            <a:ext cx="2610975" cy="1954125"/>
          </a:xfrm>
          <a:prstGeom prst="rect">
            <a:avLst/>
          </a:prstGeom>
        </p:spPr>
      </p:pic>
      <p:pic>
        <p:nvPicPr>
          <p:cNvPr id="17" name="図 16"/>
          <p:cNvPicPr>
            <a:picLocks noChangeAspect="1"/>
          </p:cNvPicPr>
          <p:nvPr/>
        </p:nvPicPr>
        <p:blipFill>
          <a:blip r:embed="rId5"/>
          <a:stretch>
            <a:fillRect/>
          </a:stretch>
        </p:blipFill>
        <p:spPr>
          <a:xfrm>
            <a:off x="7387415" y="4091408"/>
            <a:ext cx="3680809" cy="2397260"/>
          </a:xfrm>
          <a:prstGeom prst="rect">
            <a:avLst/>
          </a:prstGeom>
        </p:spPr>
      </p:pic>
      <p:sp>
        <p:nvSpPr>
          <p:cNvPr id="24" name="正方形/長方形 23"/>
          <p:cNvSpPr/>
          <p:nvPr/>
        </p:nvSpPr>
        <p:spPr>
          <a:xfrm>
            <a:off x="2322835" y="6308931"/>
            <a:ext cx="1956914" cy="451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n-ea"/>
              </a:rPr>
              <a:t>雪室に雪を保管</a:t>
            </a:r>
            <a:endParaRPr kumimoji="1" lang="ja-JP" altLang="en-US" sz="1400" b="1" dirty="0">
              <a:solidFill>
                <a:schemeClr val="tx1"/>
              </a:solidFill>
              <a:latin typeface="+mn-ea"/>
            </a:endParaRPr>
          </a:p>
        </p:txBody>
      </p:sp>
      <p:pic>
        <p:nvPicPr>
          <p:cNvPr id="6" name="図 5">
            <a:extLst>
              <a:ext uri="{FF2B5EF4-FFF2-40B4-BE49-F238E27FC236}">
                <a16:creationId xmlns:a16="http://schemas.microsoft.com/office/drawing/2014/main" id="{C857081E-B1C9-4D77-A2CC-76669F4C303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590" b="94617" l="4000" r="90000">
                        <a14:foregroundMark x1="38222" y1="64803" x2="38222" y2="64803"/>
                        <a14:foregroundMark x1="34889" y1="29607" x2="36889" y2="72050"/>
                        <a14:foregroundMark x1="41556" y1="35611" x2="49111" y2="81781"/>
                        <a14:foregroundMark x1="25556" y1="42236" x2="28667" y2="85093"/>
                        <a14:foregroundMark x1="13333" y1="68944" x2="33111" y2="83644"/>
                        <a14:foregroundMark x1="33111" y1="83644" x2="41778" y2="84265"/>
                        <a14:foregroundMark x1="65111" y1="63768" x2="74222" y2="87578"/>
                        <a14:foregroundMark x1="74222" y1="87578" x2="74889" y2="88406"/>
                        <a14:foregroundMark x1="77556" y1="57971" x2="81333" y2="85300"/>
                        <a14:foregroundMark x1="62000" y1="59420" x2="65333" y2="88613"/>
                        <a14:foregroundMark x1="65333" y1="88613" x2="69333" y2="95031"/>
                        <a14:foregroundMark x1="60444" y1="65424" x2="61333" y2="65424"/>
                        <a14:foregroundMark x1="61778" y1="58592" x2="89333" y2="61698"/>
                        <a14:foregroundMark x1="89333" y1="61698" x2="89111" y2="63768"/>
                        <a14:foregroundMark x1="80889" y1="44099" x2="80889" y2="44099"/>
                        <a14:foregroundMark x1="30889" y1="6004" x2="30889" y2="6004"/>
                        <a14:foregroundMark x1="42222" y1="30435" x2="54444" y2="58592"/>
                        <a14:foregroundMark x1="28667" y1="25259" x2="28222" y2="78882"/>
                        <a14:foregroundMark x1="18222" y1="53002" x2="24667" y2="85921"/>
                        <a14:foregroundMark x1="53333" y1="59834" x2="64667" y2="94617"/>
                        <a14:foregroundMark x1="61333" y1="58178" x2="84000" y2="71636"/>
                        <a14:foregroundMark x1="84000" y1="71636" x2="85556" y2="90062"/>
                        <a14:foregroundMark x1="65778" y1="57350" x2="67111" y2="57350"/>
                        <a14:foregroundMark x1="68667" y1="53830" x2="80000" y2="58592"/>
                        <a14:foregroundMark x1="50222" y1="34783" x2="51111" y2="53002"/>
                        <a14:foregroundMark x1="27333" y1="35404" x2="25333" y2="49896"/>
                        <a14:foregroundMark x1="63333" y1="18841" x2="63333" y2="18841"/>
                        <a14:foregroundMark x1="67111" y1="24017" x2="67111" y2="24017"/>
                        <a14:foregroundMark x1="8444" y1="25880" x2="8444" y2="25880"/>
                        <a14:foregroundMark x1="4000" y1="36025" x2="4000" y2="36025"/>
                        <a14:foregroundMark x1="81333" y1="49068" x2="81333" y2="49068"/>
                      </a14:backgroundRemoval>
                    </a14:imgEffect>
                  </a14:imgLayer>
                </a14:imgProps>
              </a:ext>
            </a:extLst>
          </a:blip>
          <a:stretch>
            <a:fillRect/>
          </a:stretch>
        </p:blipFill>
        <p:spPr>
          <a:xfrm>
            <a:off x="9792738" y="2539104"/>
            <a:ext cx="1256662" cy="1348818"/>
          </a:xfrm>
          <a:prstGeom prst="rect">
            <a:avLst/>
          </a:prstGeom>
        </p:spPr>
      </p:pic>
    </p:spTree>
    <p:extLst>
      <p:ext uri="{BB962C8B-B14F-4D97-AF65-F5344CB8AC3E}">
        <p14:creationId xmlns:p14="http://schemas.microsoft.com/office/powerpoint/2010/main" val="345673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5" name="フローチャート: 結合子 4"/>
          <p:cNvSpPr/>
          <p:nvPr/>
        </p:nvSpPr>
        <p:spPr>
          <a:xfrm>
            <a:off x="494986" y="4372368"/>
            <a:ext cx="3528374" cy="2066752"/>
          </a:xfrm>
          <a:prstGeom prst="flowChartConnector">
            <a:avLst/>
          </a:prstGeom>
          <a:solidFill>
            <a:srgbClr val="33CC33"/>
          </a:solidFill>
          <a:ln w="101600">
            <a:gradFill flip="none" rotWithShape="1">
              <a:gsLst>
                <a:gs pos="0">
                  <a:schemeClr val="accent1">
                    <a:lumMod val="5000"/>
                    <a:lumOff val="95000"/>
                  </a:schemeClr>
                </a:gs>
                <a:gs pos="74000">
                  <a:srgbClr val="FFC000"/>
                </a:gs>
                <a:gs pos="83000">
                  <a:srgbClr val="FFC000"/>
                </a:gs>
                <a:gs pos="100000">
                  <a:srgbClr val="FFC000"/>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schemeClr val="accent4">
                    <a:lumMod val="40000"/>
                    <a:lumOff val="60000"/>
                  </a:schemeClr>
                </a:solidFill>
                <a:latin typeface="HGPｺﾞｼｯｸE" panose="020B0900000000000000" pitchFamily="50" charset="-128"/>
                <a:ea typeface="HGPｺﾞｼｯｸE" panose="020B0900000000000000" pitchFamily="50" charset="-128"/>
              </a:rPr>
              <a:t>災害からの</a:t>
            </a:r>
            <a:endParaRPr lang="en-US" altLang="ja-JP" sz="3200" b="1" dirty="0">
              <a:solidFill>
                <a:schemeClr val="accent4">
                  <a:lumMod val="40000"/>
                  <a:lumOff val="60000"/>
                </a:schemeClr>
              </a:solidFill>
              <a:latin typeface="HGPｺﾞｼｯｸE" panose="020B0900000000000000" pitchFamily="50" charset="-128"/>
              <a:ea typeface="HGPｺﾞｼｯｸE" panose="020B0900000000000000" pitchFamily="50" charset="-128"/>
            </a:endParaRPr>
          </a:p>
          <a:p>
            <a:r>
              <a:rPr lang="ja-JP" altLang="en-US" sz="3200" b="1" dirty="0">
                <a:solidFill>
                  <a:schemeClr val="accent4">
                    <a:lumMod val="40000"/>
                    <a:lumOff val="60000"/>
                  </a:schemeClr>
                </a:solidFill>
                <a:latin typeface="HGPｺﾞｼｯｸE" panose="020B0900000000000000" pitchFamily="50" charset="-128"/>
                <a:ea typeface="HGPｺﾞｼｯｸE" panose="020B0900000000000000" pitchFamily="50" charset="-128"/>
              </a:rPr>
              <a:t>　　　　</a:t>
            </a:r>
            <a:r>
              <a:rPr lang="ja-JP" altLang="en-US" sz="4000" b="1" dirty="0">
                <a:solidFill>
                  <a:schemeClr val="accent4">
                    <a:lumMod val="40000"/>
                    <a:lumOff val="60000"/>
                  </a:schemeClr>
                </a:solidFill>
                <a:latin typeface="HGPｺﾞｼｯｸE" panose="020B0900000000000000" pitchFamily="50" charset="-128"/>
                <a:ea typeface="HGPｺﾞｼｯｸE" panose="020B0900000000000000" pitchFamily="50" charset="-128"/>
              </a:rPr>
              <a:t>復興</a:t>
            </a:r>
            <a:endParaRPr lang="en-US" altLang="ja-JP" sz="4000" b="1" dirty="0">
              <a:solidFill>
                <a:schemeClr val="accent4">
                  <a:lumMod val="40000"/>
                  <a:lumOff val="60000"/>
                </a:schemeClr>
              </a:solidFill>
              <a:latin typeface="HGPｺﾞｼｯｸE" panose="020B0900000000000000" pitchFamily="50" charset="-128"/>
              <a:ea typeface="HGPｺﾞｼｯｸE" panose="020B0900000000000000" pitchFamily="50" charset="-128"/>
            </a:endParaRPr>
          </a:p>
        </p:txBody>
      </p:sp>
      <p:sp>
        <p:nvSpPr>
          <p:cNvPr id="18" name="角丸四角形 17"/>
          <p:cNvSpPr/>
          <p:nvPr/>
        </p:nvSpPr>
        <p:spPr>
          <a:xfrm>
            <a:off x="2988932" y="176277"/>
            <a:ext cx="6263640" cy="730106"/>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rPr>
              <a:t>身近な税の使いみち②</a:t>
            </a:r>
            <a:endParaRPr kumimoji="1" lang="ja-JP" altLang="en-US" sz="3200" dirty="0">
              <a:solidFill>
                <a:schemeClr val="bg1"/>
              </a:solidFill>
            </a:endParaRPr>
          </a:p>
        </p:txBody>
      </p:sp>
      <p:sp>
        <p:nvSpPr>
          <p:cNvPr id="22" name="正方形/長方形 21"/>
          <p:cNvSpPr/>
          <p:nvPr/>
        </p:nvSpPr>
        <p:spPr>
          <a:xfrm>
            <a:off x="4166221" y="4384983"/>
            <a:ext cx="6364619" cy="2473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　平成</a:t>
            </a:r>
            <a:r>
              <a:rPr lang="en-US" altLang="ja-JP" dirty="0">
                <a:solidFill>
                  <a:schemeClr val="tx1"/>
                </a:solidFill>
              </a:rPr>
              <a:t>28</a:t>
            </a:r>
            <a:r>
              <a:rPr lang="ja-JP" altLang="en-US" dirty="0">
                <a:solidFill>
                  <a:schemeClr val="tx1"/>
                </a:solidFill>
              </a:rPr>
              <a:t>（</a:t>
            </a:r>
            <a:r>
              <a:rPr lang="en-US" altLang="ja-JP" dirty="0">
                <a:solidFill>
                  <a:schemeClr val="tx1"/>
                </a:solidFill>
              </a:rPr>
              <a:t>2016</a:t>
            </a:r>
            <a:r>
              <a:rPr lang="ja-JP" altLang="en-US" dirty="0">
                <a:solidFill>
                  <a:schemeClr val="tx1"/>
                </a:solidFill>
              </a:rPr>
              <a:t>）年</a:t>
            </a:r>
            <a:r>
              <a:rPr lang="en-US" altLang="ja-JP" dirty="0">
                <a:solidFill>
                  <a:schemeClr val="tx1"/>
                </a:solidFill>
              </a:rPr>
              <a:t>12</a:t>
            </a:r>
            <a:r>
              <a:rPr lang="ja-JP" altLang="en-US" dirty="0">
                <a:solidFill>
                  <a:schemeClr val="tx1"/>
                </a:solidFill>
              </a:rPr>
              <a:t>月</a:t>
            </a:r>
            <a:r>
              <a:rPr lang="en-US" altLang="ja-JP" dirty="0">
                <a:solidFill>
                  <a:schemeClr val="tx1"/>
                </a:solidFill>
              </a:rPr>
              <a:t>22</a:t>
            </a:r>
            <a:r>
              <a:rPr lang="ja-JP" altLang="en-US" dirty="0">
                <a:solidFill>
                  <a:schemeClr val="tx1"/>
                </a:solidFill>
              </a:rPr>
              <a:t>日に糸魚川市駅北大火が発生しました。</a:t>
            </a:r>
          </a:p>
          <a:p>
            <a:r>
              <a:rPr lang="ja-JP" altLang="en-US" dirty="0">
                <a:solidFill>
                  <a:schemeClr val="tx1"/>
                </a:solidFill>
              </a:rPr>
              <a:t>　当日は、台風並みの強風が一日中吹いていたために火災が広がり、</a:t>
            </a:r>
            <a:r>
              <a:rPr lang="en-US" altLang="ja-JP" dirty="0">
                <a:solidFill>
                  <a:schemeClr val="tx1"/>
                </a:solidFill>
              </a:rPr>
              <a:t>147</a:t>
            </a:r>
            <a:r>
              <a:rPr lang="ja-JP" altLang="en-US" dirty="0">
                <a:solidFill>
                  <a:schemeClr val="tx1"/>
                </a:solidFill>
              </a:rPr>
              <a:t>棟に及ぶ建物が全焼するなどの被害を受けました。</a:t>
            </a:r>
          </a:p>
          <a:p>
            <a:r>
              <a:rPr lang="ja-JP" altLang="en-US" dirty="0">
                <a:solidFill>
                  <a:schemeClr val="tx1"/>
                </a:solidFill>
              </a:rPr>
              <a:t>　復興への第一歩となるがれきの撤去や被災した人たちの住宅や店舗の再建、災害に強いまちづくりや古くから受け継がれてきた糸魚川らしいまちなみの再生に対して、多くの税金が活用されています。</a:t>
            </a:r>
            <a:endParaRPr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3" name="ストライプ矢印 2"/>
          <p:cNvSpPr/>
          <p:nvPr/>
        </p:nvSpPr>
        <p:spPr>
          <a:xfrm>
            <a:off x="5452310" y="2340285"/>
            <a:ext cx="1336884" cy="1402080"/>
          </a:xfrm>
          <a:prstGeom prst="strip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1850240" y="6488668"/>
            <a:ext cx="341760" cy="369332"/>
          </a:xfrm>
          <a:prstGeom prst="rect">
            <a:avLst/>
          </a:prstGeom>
          <a:noFill/>
        </p:spPr>
        <p:txBody>
          <a:bodyPr wrap="none" rtlCol="0">
            <a:spAutoFit/>
          </a:bodyPr>
          <a:lstStyle/>
          <a:p>
            <a:r>
              <a:rPr lang="ja-JP" altLang="en-US" dirty="0"/>
              <a:t>９</a:t>
            </a:r>
            <a:endParaRPr kumimoji="1" lang="ja-JP" altLang="en-US" dirty="0"/>
          </a:p>
        </p:txBody>
      </p:sp>
      <p:pic>
        <p:nvPicPr>
          <p:cNvPr id="8" name="図 7"/>
          <p:cNvPicPr>
            <a:picLocks noChangeAspect="1"/>
          </p:cNvPicPr>
          <p:nvPr/>
        </p:nvPicPr>
        <p:blipFill>
          <a:blip r:embed="rId2"/>
          <a:stretch>
            <a:fillRect/>
          </a:stretch>
        </p:blipFill>
        <p:spPr>
          <a:xfrm>
            <a:off x="808358" y="1450326"/>
            <a:ext cx="4097781" cy="2714063"/>
          </a:xfrm>
          <a:prstGeom prst="rect">
            <a:avLst/>
          </a:prstGeom>
        </p:spPr>
      </p:pic>
      <p:pic>
        <p:nvPicPr>
          <p:cNvPr id="9" name="図 8"/>
          <p:cNvPicPr>
            <a:picLocks noChangeAspect="1"/>
          </p:cNvPicPr>
          <p:nvPr/>
        </p:nvPicPr>
        <p:blipFill>
          <a:blip r:embed="rId3"/>
          <a:stretch>
            <a:fillRect/>
          </a:stretch>
        </p:blipFill>
        <p:spPr>
          <a:xfrm>
            <a:off x="7335365" y="1450326"/>
            <a:ext cx="4097781" cy="2714063"/>
          </a:xfrm>
          <a:prstGeom prst="rect">
            <a:avLst/>
          </a:prstGeom>
        </p:spPr>
      </p:pic>
      <p:sp>
        <p:nvSpPr>
          <p:cNvPr id="15" name="正方形/長方形 14"/>
          <p:cNvSpPr/>
          <p:nvPr/>
        </p:nvSpPr>
        <p:spPr>
          <a:xfrm>
            <a:off x="808358" y="1033175"/>
            <a:ext cx="2323361" cy="451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mn-ea"/>
              </a:rPr>
              <a:t>災害直後</a:t>
            </a:r>
            <a:endParaRPr kumimoji="1" lang="ja-JP" altLang="en-US" b="1" dirty="0">
              <a:solidFill>
                <a:schemeClr val="tx1"/>
              </a:solidFill>
              <a:latin typeface="+mn-ea"/>
            </a:endParaRPr>
          </a:p>
        </p:txBody>
      </p:sp>
      <p:sp>
        <p:nvSpPr>
          <p:cNvPr id="16" name="正方形/長方形 15"/>
          <p:cNvSpPr/>
          <p:nvPr/>
        </p:nvSpPr>
        <p:spPr>
          <a:xfrm>
            <a:off x="3518490" y="1069344"/>
            <a:ext cx="1387649" cy="451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n-ea"/>
              </a:rPr>
              <a:t>提供：糸魚川市</a:t>
            </a:r>
            <a:endParaRPr kumimoji="1" lang="ja-JP" altLang="en-US" sz="1400" b="1" dirty="0">
              <a:solidFill>
                <a:schemeClr val="tx1"/>
              </a:solidFill>
              <a:latin typeface="+mn-ea"/>
            </a:endParaRPr>
          </a:p>
        </p:txBody>
      </p:sp>
      <p:sp>
        <p:nvSpPr>
          <p:cNvPr id="19" name="正方形/長方形 18"/>
          <p:cNvSpPr/>
          <p:nvPr/>
        </p:nvSpPr>
        <p:spPr>
          <a:xfrm>
            <a:off x="7335365" y="1033175"/>
            <a:ext cx="2323361" cy="451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mn-ea"/>
              </a:rPr>
              <a:t>３年半後</a:t>
            </a:r>
            <a:endParaRPr kumimoji="1" lang="ja-JP" altLang="en-US" b="1" dirty="0">
              <a:solidFill>
                <a:schemeClr val="tx1"/>
              </a:solidFill>
              <a:latin typeface="+mn-ea"/>
            </a:endParaRPr>
          </a:p>
        </p:txBody>
      </p:sp>
      <p:pic>
        <p:nvPicPr>
          <p:cNvPr id="11" name="図 10">
            <a:extLst>
              <a:ext uri="{FF2B5EF4-FFF2-40B4-BE49-F238E27FC236}">
                <a16:creationId xmlns:a16="http://schemas.microsoft.com/office/drawing/2014/main" id="{60CCAF0E-13C3-4FC6-BC43-47E00CC31C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57" b="89977" l="6085" r="92698">
                        <a14:foregroundMark x1="28195" y1="24009" x2="46856" y2="47786"/>
                        <a14:foregroundMark x1="46856" y1="47786" x2="46450" y2="48252"/>
                        <a14:foregroundMark x1="20892" y1="36364" x2="21501" y2="48718"/>
                        <a14:foregroundMark x1="26369" y1="23310" x2="18661" y2="56876"/>
                        <a14:foregroundMark x1="6288" y1="34732" x2="15213" y2="43124"/>
                        <a14:foregroundMark x1="9331" y1="65967" x2="11765" y2="60606"/>
                        <a14:foregroundMark x1="34280" y1="42657" x2="40162" y2="48718"/>
                        <a14:foregroundMark x1="34483" y1="42657" x2="36511" y2="47786"/>
                        <a14:foregroundMark x1="24138" y1="16084" x2="34483" y2="24242"/>
                        <a14:foregroundMark x1="66937" y1="44056" x2="58418" y2="54079"/>
                        <a14:foregroundMark x1="58418" y1="54079" x2="56389" y2="69464"/>
                        <a14:foregroundMark x1="56389" y1="69464" x2="72008" y2="70629"/>
                        <a14:foregroundMark x1="72008" y1="70629" x2="80730" y2="62937"/>
                        <a14:foregroundMark x1="80730" y1="62937" x2="78296" y2="51515"/>
                        <a14:foregroundMark x1="78296" y1="51515" x2="68966" y2="46853"/>
                        <a14:foregroundMark x1="68966" y1="46853" x2="60446" y2="45921"/>
                        <a14:foregroundMark x1="73631" y1="28904" x2="73631" y2="28904"/>
                        <a14:foregroundMark x1="86815" y1="81818" x2="85598" y2="85781"/>
                        <a14:foregroundMark x1="50710" y1="87646" x2="55375" y2="83450"/>
                        <a14:foregroundMark x1="92698" y1="55944" x2="92698" y2="55944"/>
                      </a14:backgroundRemoval>
                    </a14:imgEffect>
                  </a14:imgLayer>
                </a14:imgProps>
              </a:ext>
            </a:extLst>
          </a:blip>
          <a:stretch>
            <a:fillRect/>
          </a:stretch>
        </p:blipFill>
        <p:spPr>
          <a:xfrm>
            <a:off x="10435991" y="4960620"/>
            <a:ext cx="1756009" cy="1528048"/>
          </a:xfrm>
          <a:prstGeom prst="rect">
            <a:avLst/>
          </a:prstGeom>
        </p:spPr>
      </p:pic>
    </p:spTree>
    <p:extLst>
      <p:ext uri="{BB962C8B-B14F-4D97-AF65-F5344CB8AC3E}">
        <p14:creationId xmlns:p14="http://schemas.microsoft.com/office/powerpoint/2010/main" val="610001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18" name="角丸四角形 17"/>
          <p:cNvSpPr/>
          <p:nvPr/>
        </p:nvSpPr>
        <p:spPr>
          <a:xfrm>
            <a:off x="2757992" y="151507"/>
            <a:ext cx="6263640" cy="730106"/>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white"/>
                </a:solidFill>
              </a:rPr>
              <a:t>身近な税の使いみち③</a:t>
            </a:r>
          </a:p>
        </p:txBody>
      </p:sp>
      <p:sp>
        <p:nvSpPr>
          <p:cNvPr id="22" name="正方形/長方形 21"/>
          <p:cNvSpPr/>
          <p:nvPr/>
        </p:nvSpPr>
        <p:spPr>
          <a:xfrm>
            <a:off x="6442731" y="4083031"/>
            <a:ext cx="5539917" cy="2054455"/>
          </a:xfrm>
          <a:prstGeom prst="rect">
            <a:avLst/>
          </a:prstGeom>
          <a:solidFill>
            <a:schemeClr val="bg1"/>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dirty="0">
                <a:solidFill>
                  <a:prstClr val="black"/>
                </a:solidFill>
              </a:rPr>
              <a:t>　</a:t>
            </a:r>
            <a:r>
              <a:rPr lang="ja-JP" altLang="en-US" dirty="0">
                <a:solidFill>
                  <a:prstClr val="black"/>
                </a:solidFill>
                <a:latin typeface="ＭＳ Ｐゴシック" panose="020B0600070205080204" pitchFamily="50" charset="-128"/>
              </a:rPr>
              <a:t>新潟県の海岸線の長さは、</a:t>
            </a:r>
            <a:r>
              <a:rPr lang="en-US" altLang="ja-JP" dirty="0">
                <a:solidFill>
                  <a:prstClr val="black"/>
                </a:solidFill>
                <a:latin typeface="ＭＳ Ｐゴシック" panose="020B0600070205080204" pitchFamily="50" charset="-128"/>
              </a:rPr>
              <a:t>634.9㎞</a:t>
            </a:r>
            <a:r>
              <a:rPr lang="ja-JP" altLang="en-US" dirty="0">
                <a:solidFill>
                  <a:prstClr val="black"/>
                </a:solidFill>
                <a:latin typeface="ＭＳ Ｐゴシック" panose="020B0600070205080204" pitchFamily="50" charset="-128"/>
              </a:rPr>
              <a:t>あり、冬になると海から陸の方向に強風が吹き、多くのごみが海岸に流れ着きます。</a:t>
            </a:r>
            <a:endParaRPr lang="en-US" altLang="ja-JP" dirty="0">
              <a:solidFill>
                <a:prstClr val="black"/>
              </a:solidFill>
              <a:latin typeface="ＭＳ Ｐゴシック" panose="020B0600070205080204" pitchFamily="50" charset="-128"/>
            </a:endParaRPr>
          </a:p>
          <a:p>
            <a:r>
              <a:rPr lang="ja-JP" altLang="en-US" dirty="0">
                <a:solidFill>
                  <a:prstClr val="black"/>
                </a:solidFill>
                <a:latin typeface="ＭＳ Ｐゴシック" panose="020B0600070205080204" pitchFamily="50" charset="-128"/>
              </a:rPr>
              <a:t>　このため、県や市町村が重機などを用いて流木やプラスチック類を回収・処理するほか、ボランティアの皆さんによる海岸清掃が行われています。</a:t>
            </a:r>
          </a:p>
        </p:txBody>
      </p:sp>
      <p:sp>
        <p:nvSpPr>
          <p:cNvPr id="11" name="フローチャート: 結合子 10"/>
          <p:cNvSpPr/>
          <p:nvPr/>
        </p:nvSpPr>
        <p:spPr>
          <a:xfrm>
            <a:off x="284031" y="990170"/>
            <a:ext cx="3068769" cy="1681167"/>
          </a:xfrm>
          <a:prstGeom prst="flowChartConnector">
            <a:avLst/>
          </a:prstGeom>
          <a:solidFill>
            <a:schemeClr val="accent1">
              <a:lumMod val="75000"/>
            </a:schemeClr>
          </a:solidFill>
          <a:ln w="63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prstClr val="white"/>
                </a:solidFill>
                <a:latin typeface="HGPｺﾞｼｯｸE" panose="020B0900000000000000" pitchFamily="50" charset="-128"/>
                <a:ea typeface="HGPｺﾞｼｯｸE" panose="020B0900000000000000" pitchFamily="50" charset="-128"/>
              </a:rPr>
              <a:t>ごみの処理</a:t>
            </a:r>
            <a:endParaRPr lang="en-US" altLang="ja-JP" sz="3200" b="1" dirty="0">
              <a:solidFill>
                <a:prstClr val="white"/>
              </a:solidFill>
              <a:latin typeface="HGPｺﾞｼｯｸE" panose="020B0900000000000000" pitchFamily="50" charset="-128"/>
              <a:ea typeface="HGPｺﾞｼｯｸE" panose="020B0900000000000000" pitchFamily="50" charset="-128"/>
            </a:endParaRPr>
          </a:p>
        </p:txBody>
      </p:sp>
      <p:sp>
        <p:nvSpPr>
          <p:cNvPr id="12" name="正方形/長方形 11"/>
          <p:cNvSpPr/>
          <p:nvPr/>
        </p:nvSpPr>
        <p:spPr>
          <a:xfrm>
            <a:off x="284031" y="2456979"/>
            <a:ext cx="4055898" cy="1241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dirty="0">
                <a:solidFill>
                  <a:prstClr val="black"/>
                </a:solidFill>
                <a:latin typeface="ＭＳ Ｐゴシック" panose="020B0600070205080204" pitchFamily="50" charset="-128"/>
              </a:rPr>
              <a:t>私たちが快適に暮らせるよう、ごみの</a:t>
            </a:r>
          </a:p>
          <a:p>
            <a:r>
              <a:rPr lang="ja-JP" altLang="en-US" dirty="0">
                <a:solidFill>
                  <a:prstClr val="black"/>
                </a:solidFill>
                <a:latin typeface="ＭＳ Ｐゴシック" panose="020B0600070205080204" pitchFamily="50" charset="-128"/>
              </a:rPr>
              <a:t>収集や処理にも税金が使われています。</a:t>
            </a:r>
          </a:p>
        </p:txBody>
      </p:sp>
      <p:sp>
        <p:nvSpPr>
          <p:cNvPr id="16" name="横巻き 15"/>
          <p:cNvSpPr/>
          <p:nvPr/>
        </p:nvSpPr>
        <p:spPr>
          <a:xfrm>
            <a:off x="3563700" y="4683898"/>
            <a:ext cx="2697480" cy="1580200"/>
          </a:xfrm>
          <a:prstGeom prst="horizontalScroll">
            <a:avLst/>
          </a:prstGeom>
          <a:solidFill>
            <a:schemeClr val="accent4">
              <a:lumMod val="40000"/>
              <a:lumOff val="60000"/>
            </a:schemeClr>
          </a:solid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latin typeface="HG丸ｺﾞｼｯｸM-PRO" panose="020F0600000000000000" pitchFamily="50" charset="-128"/>
                <a:ea typeface="HG丸ｺﾞｼｯｸM-PRO" panose="020F0600000000000000" pitchFamily="50" charset="-128"/>
              </a:rPr>
              <a:t>ごみ処理費用にかかる税金</a:t>
            </a:r>
          </a:p>
          <a:p>
            <a:pPr algn="ctr"/>
            <a:r>
              <a:rPr lang="ja-JP" altLang="en-US" sz="1200" dirty="0">
                <a:solidFill>
                  <a:srgbClr val="002060"/>
                </a:solidFill>
                <a:latin typeface="HG丸ｺﾞｼｯｸM-PRO" panose="020F0600000000000000" pitchFamily="50" charset="-128"/>
                <a:ea typeface="HG丸ｺﾞｼｯｸM-PRO" panose="020F0600000000000000" pitchFamily="50" charset="-128"/>
              </a:rPr>
              <a:t>国民１人あたり（１年間）</a:t>
            </a:r>
          </a:p>
          <a:p>
            <a:pPr algn="ctr"/>
            <a:r>
              <a:rPr lang="ja-JP" altLang="en-US" sz="2000" b="1" dirty="0">
                <a:solidFill>
                  <a:srgbClr val="FF0000"/>
                </a:solidFill>
                <a:latin typeface="ＭＳ Ｐゴシック" panose="020B0600070205080204" pitchFamily="50" charset="-128"/>
              </a:rPr>
              <a:t>約</a:t>
            </a:r>
            <a:r>
              <a:rPr lang="en-US" altLang="ja-JP" sz="2000" b="1" dirty="0">
                <a:solidFill>
                  <a:srgbClr val="FF0000"/>
                </a:solidFill>
                <a:latin typeface="ＭＳ Ｐゴシック" panose="020B0600070205080204" pitchFamily="50" charset="-128"/>
              </a:rPr>
              <a:t>19,800</a:t>
            </a:r>
            <a:r>
              <a:rPr lang="ja-JP" altLang="en-US" sz="2000" b="1" dirty="0">
                <a:solidFill>
                  <a:srgbClr val="FF0000"/>
                </a:solidFill>
                <a:latin typeface="ＭＳ Ｐゴシック" panose="020B0600070205080204" pitchFamily="50" charset="-128"/>
              </a:rPr>
              <a:t>円</a:t>
            </a:r>
          </a:p>
          <a:p>
            <a:pPr algn="ctr"/>
            <a:r>
              <a:rPr lang="ja-JP" altLang="en-US" sz="1100" dirty="0">
                <a:solidFill>
                  <a:srgbClr val="002060"/>
                </a:solidFill>
                <a:latin typeface="ＭＳ Ｐゴシック" panose="020B0600070205080204" pitchFamily="50" charset="-128"/>
              </a:rPr>
              <a:t>（令和４年度）</a:t>
            </a:r>
          </a:p>
        </p:txBody>
      </p:sp>
      <p:sp>
        <p:nvSpPr>
          <p:cNvPr id="3" name="テキスト ボックス 2"/>
          <p:cNvSpPr txBox="1"/>
          <p:nvPr/>
        </p:nvSpPr>
        <p:spPr>
          <a:xfrm>
            <a:off x="11773296" y="6504696"/>
            <a:ext cx="418704" cy="369332"/>
          </a:xfrm>
          <a:prstGeom prst="rect">
            <a:avLst/>
          </a:prstGeom>
          <a:noFill/>
        </p:spPr>
        <p:txBody>
          <a:bodyPr wrap="none" rtlCol="0">
            <a:spAutoFit/>
          </a:bodyPr>
          <a:lstStyle/>
          <a:p>
            <a:r>
              <a:rPr lang="en-US" altLang="ja-JP" dirty="0">
                <a:solidFill>
                  <a:prstClr val="black"/>
                </a:solidFill>
                <a:latin typeface="ＭＳ Ｐゴシック" panose="020B0600070205080204" pitchFamily="50" charset="-128"/>
              </a:rPr>
              <a:t>10</a:t>
            </a:r>
            <a:endParaRPr lang="ja-JP" altLang="en-US" dirty="0">
              <a:solidFill>
                <a:prstClr val="black"/>
              </a:solidFill>
              <a:latin typeface="ＭＳ Ｐゴシック" panose="020B0600070205080204" pitchFamily="50" charset="-128"/>
            </a:endParaRPr>
          </a:p>
        </p:txBody>
      </p:sp>
      <p:pic>
        <p:nvPicPr>
          <p:cNvPr id="4" name="図 3"/>
          <p:cNvPicPr>
            <a:picLocks noChangeAspect="1"/>
          </p:cNvPicPr>
          <p:nvPr/>
        </p:nvPicPr>
        <p:blipFill>
          <a:blip r:embed="rId2"/>
          <a:stretch>
            <a:fillRect/>
          </a:stretch>
        </p:blipFill>
        <p:spPr>
          <a:xfrm>
            <a:off x="336306" y="3797785"/>
            <a:ext cx="3075608" cy="2287392"/>
          </a:xfrm>
          <a:prstGeom prst="rect">
            <a:avLst/>
          </a:prstGeom>
        </p:spPr>
      </p:pic>
      <p:pic>
        <p:nvPicPr>
          <p:cNvPr id="5" name="図 4"/>
          <p:cNvPicPr>
            <a:picLocks noChangeAspect="1"/>
          </p:cNvPicPr>
          <p:nvPr/>
        </p:nvPicPr>
        <p:blipFill>
          <a:blip r:embed="rId3"/>
          <a:stretch>
            <a:fillRect/>
          </a:stretch>
        </p:blipFill>
        <p:spPr>
          <a:xfrm>
            <a:off x="8524444" y="1144419"/>
            <a:ext cx="3198223" cy="2384139"/>
          </a:xfrm>
          <a:prstGeom prst="rect">
            <a:avLst/>
          </a:prstGeom>
        </p:spPr>
      </p:pic>
      <p:pic>
        <p:nvPicPr>
          <p:cNvPr id="8" name="図 7"/>
          <p:cNvPicPr>
            <a:picLocks noChangeAspect="1"/>
          </p:cNvPicPr>
          <p:nvPr/>
        </p:nvPicPr>
        <p:blipFill>
          <a:blip r:embed="rId4"/>
          <a:stretch>
            <a:fillRect/>
          </a:stretch>
        </p:blipFill>
        <p:spPr>
          <a:xfrm>
            <a:off x="4770183" y="1141140"/>
            <a:ext cx="3209016" cy="2387419"/>
          </a:xfrm>
          <a:prstGeom prst="rect">
            <a:avLst/>
          </a:prstGeom>
        </p:spPr>
      </p:pic>
      <p:sp>
        <p:nvSpPr>
          <p:cNvPr id="20" name="正方形/長方形 19"/>
          <p:cNvSpPr/>
          <p:nvPr/>
        </p:nvSpPr>
        <p:spPr>
          <a:xfrm>
            <a:off x="342434" y="6038576"/>
            <a:ext cx="1302851" cy="451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ＭＳ Ｐゴシック" panose="020B0600070205080204" pitchFamily="50" charset="-128"/>
              </a:rPr>
              <a:t>ごみ収集車</a:t>
            </a:r>
          </a:p>
        </p:txBody>
      </p:sp>
      <p:sp>
        <p:nvSpPr>
          <p:cNvPr id="23" name="正方形/長方形 22"/>
          <p:cNvSpPr/>
          <p:nvPr/>
        </p:nvSpPr>
        <p:spPr>
          <a:xfrm>
            <a:off x="5240495" y="3472829"/>
            <a:ext cx="3011327" cy="451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ＭＳ Ｐゴシック" panose="020B0600070205080204" pitchFamily="50" charset="-128"/>
              </a:rPr>
              <a:t>▲日本海に漂着したたくさんのごみ</a:t>
            </a:r>
          </a:p>
        </p:txBody>
      </p:sp>
      <p:sp>
        <p:nvSpPr>
          <p:cNvPr id="24" name="正方形/長方形 23"/>
          <p:cNvSpPr/>
          <p:nvPr/>
        </p:nvSpPr>
        <p:spPr>
          <a:xfrm>
            <a:off x="9014948" y="3476241"/>
            <a:ext cx="2555635" cy="451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ＭＳ Ｐゴシック" panose="020B0600070205080204" pitchFamily="50" charset="-128"/>
              </a:rPr>
              <a:t>▲ボランティアによる清掃活動</a:t>
            </a:r>
          </a:p>
        </p:txBody>
      </p:sp>
      <p:pic>
        <p:nvPicPr>
          <p:cNvPr id="7" name="図 6">
            <a:extLst>
              <a:ext uri="{FF2B5EF4-FFF2-40B4-BE49-F238E27FC236}">
                <a16:creationId xmlns:a16="http://schemas.microsoft.com/office/drawing/2014/main" id="{AF0EA3AC-DDB3-4ABF-AC2C-8C682B36E3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8498" y1="19675" x2="77273" y2="37120"/>
                        <a14:foregroundMark x1="83004" y1="43205" x2="87747" y2="50101"/>
                        <a14:foregroundMark x1="79842" y1="27586" x2="79842" y2="27586"/>
                        <a14:foregroundMark x1="85178" y1="27992" x2="85178" y2="27992"/>
                        <a14:foregroundMark x1="85375" y1="27383" x2="85375" y2="27383"/>
                        <a14:foregroundMark x1="86364" y1="27383" x2="86364" y2="27383"/>
                        <a14:foregroundMark x1="61265" y1="51116" x2="66996" y2="61055"/>
                        <a14:foregroundMark x1="37154" y1="45436" x2="42688" y2="53550"/>
                        <a14:foregroundMark x1="33004" y1="46653" x2="34387" y2="54564"/>
                        <a14:foregroundMark x1="27273" y1="81947" x2="27273" y2="81947"/>
                        <a14:foregroundMark x1="48419" y1="77079" x2="48419" y2="77079"/>
                        <a14:foregroundMark x1="74901" y1="73225" x2="74901" y2="73225"/>
                      </a14:backgroundRemoval>
                    </a14:imgEffect>
                  </a14:imgLayer>
                </a14:imgProps>
              </a:ext>
            </a:extLst>
          </a:blip>
          <a:stretch>
            <a:fillRect/>
          </a:stretch>
        </p:blipFill>
        <p:spPr>
          <a:xfrm>
            <a:off x="3563700" y="3689205"/>
            <a:ext cx="1441639" cy="1404601"/>
          </a:xfrm>
          <a:prstGeom prst="rect">
            <a:avLst/>
          </a:prstGeom>
        </p:spPr>
      </p:pic>
    </p:spTree>
    <p:extLst>
      <p:ext uri="{BB962C8B-B14F-4D97-AF65-F5344CB8AC3E}">
        <p14:creationId xmlns:p14="http://schemas.microsoft.com/office/powerpoint/2010/main" val="1528646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8" name="角丸四角形 17"/>
          <p:cNvSpPr/>
          <p:nvPr/>
        </p:nvSpPr>
        <p:spPr>
          <a:xfrm>
            <a:off x="2950296" y="229091"/>
            <a:ext cx="6263640" cy="730106"/>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white"/>
                </a:solidFill>
              </a:rPr>
              <a:t>身近な税の使いみち④</a:t>
            </a:r>
          </a:p>
        </p:txBody>
      </p:sp>
      <p:sp>
        <p:nvSpPr>
          <p:cNvPr id="22" name="正方形/長方形 21"/>
          <p:cNvSpPr/>
          <p:nvPr/>
        </p:nvSpPr>
        <p:spPr>
          <a:xfrm>
            <a:off x="4851131" y="4318498"/>
            <a:ext cx="4610045" cy="2116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rPr>
              <a:t>　</a:t>
            </a:r>
            <a:r>
              <a:rPr lang="ja-JP" altLang="en-US" sz="1600" dirty="0">
                <a:solidFill>
                  <a:prstClr val="black"/>
                </a:solidFill>
                <a:latin typeface="ＭＳ Ｐゴシック" panose="020B0600070205080204" pitchFamily="50" charset="-128"/>
              </a:rPr>
              <a:t>ドクターへリとは、救急医療を専門とする医師と看護師が搭乗し、出動要請から５分以内に出動が可能な救命救急に必要な資機材を装備した救急専用ヘリコプターです。</a:t>
            </a:r>
            <a:endParaRPr lang="en-US" altLang="ja-JP" sz="1600" dirty="0">
              <a:solidFill>
                <a:prstClr val="black"/>
              </a:solidFill>
              <a:latin typeface="ＭＳ Ｐゴシック" panose="020B0600070205080204" pitchFamily="50" charset="-128"/>
            </a:endParaRPr>
          </a:p>
          <a:p>
            <a:r>
              <a:rPr lang="ja-JP" altLang="en-US" sz="1600" dirty="0">
                <a:solidFill>
                  <a:prstClr val="black"/>
                </a:solidFill>
                <a:latin typeface="ＭＳ Ｐゴシック" panose="020B0600070205080204" pitchFamily="50" charset="-128"/>
              </a:rPr>
              <a:t>　平成</a:t>
            </a:r>
            <a:r>
              <a:rPr lang="en-US" altLang="ja-JP" sz="1600" dirty="0">
                <a:solidFill>
                  <a:prstClr val="black"/>
                </a:solidFill>
                <a:latin typeface="ＭＳ Ｐゴシック" panose="020B0600070205080204" pitchFamily="50" charset="-128"/>
              </a:rPr>
              <a:t>29</a:t>
            </a:r>
            <a:r>
              <a:rPr lang="ja-JP" altLang="en-US" sz="1600" dirty="0">
                <a:solidFill>
                  <a:prstClr val="black"/>
                </a:solidFill>
                <a:latin typeface="ＭＳ Ｐゴシック" panose="020B0600070205080204" pitchFamily="50" charset="-128"/>
              </a:rPr>
              <a:t>年３月に長岡市内の病院に２機目が配備されました。</a:t>
            </a:r>
          </a:p>
        </p:txBody>
      </p:sp>
      <p:sp>
        <p:nvSpPr>
          <p:cNvPr id="11" name="フローチャート: 結合子 10"/>
          <p:cNvSpPr/>
          <p:nvPr/>
        </p:nvSpPr>
        <p:spPr>
          <a:xfrm>
            <a:off x="284031" y="990170"/>
            <a:ext cx="3190689" cy="1681167"/>
          </a:xfrm>
          <a:prstGeom prst="flowChartConnector">
            <a:avLst/>
          </a:prstGeom>
          <a:solidFill>
            <a:srgbClr val="7030A0"/>
          </a:solidFill>
          <a:ln w="889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b="1" dirty="0">
                <a:solidFill>
                  <a:prstClr val="white"/>
                </a:solidFill>
                <a:latin typeface="HGPｺﾞｼｯｸE" panose="020B0900000000000000" pitchFamily="50" charset="-128"/>
                <a:ea typeface="HGPｺﾞｼｯｸE" panose="020B0900000000000000" pitchFamily="50" charset="-128"/>
              </a:rPr>
              <a:t>地域医療</a:t>
            </a:r>
            <a:endParaRPr lang="en-US" altLang="ja-JP" sz="3200" b="1" dirty="0">
              <a:solidFill>
                <a:prstClr val="white"/>
              </a:solidFill>
              <a:latin typeface="HGPｺﾞｼｯｸE" panose="020B0900000000000000" pitchFamily="50" charset="-128"/>
              <a:ea typeface="HGPｺﾞｼｯｸE" panose="020B0900000000000000" pitchFamily="50" charset="-128"/>
            </a:endParaRPr>
          </a:p>
          <a:p>
            <a:r>
              <a:rPr lang="ja-JP" altLang="en-US" sz="3200" b="1" dirty="0">
                <a:solidFill>
                  <a:prstClr val="white"/>
                </a:solidFill>
                <a:latin typeface="HGPｺﾞｼｯｸE" panose="020B0900000000000000" pitchFamily="50" charset="-128"/>
                <a:ea typeface="HGPｺﾞｼｯｸE" panose="020B0900000000000000" pitchFamily="50" charset="-128"/>
              </a:rPr>
              <a:t>　　　の充実</a:t>
            </a:r>
            <a:endParaRPr lang="en-US" altLang="ja-JP" sz="3200" b="1" dirty="0">
              <a:solidFill>
                <a:prstClr val="white"/>
              </a:solidFill>
              <a:latin typeface="HGPｺﾞｼｯｸE" panose="020B0900000000000000" pitchFamily="50" charset="-128"/>
              <a:ea typeface="HGPｺﾞｼｯｸE" panose="020B0900000000000000" pitchFamily="50" charset="-128"/>
            </a:endParaRPr>
          </a:p>
        </p:txBody>
      </p:sp>
      <p:sp>
        <p:nvSpPr>
          <p:cNvPr id="12" name="正方形/長方形 11"/>
          <p:cNvSpPr/>
          <p:nvPr/>
        </p:nvSpPr>
        <p:spPr>
          <a:xfrm>
            <a:off x="555744" y="2649752"/>
            <a:ext cx="7663548" cy="16687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sz="1600" dirty="0">
                <a:solidFill>
                  <a:prstClr val="black"/>
                </a:solidFill>
                <a:latin typeface="ＭＳ Ｐゴシック" panose="020B0600070205080204" pitchFamily="50" charset="-128"/>
              </a:rPr>
              <a:t>新潟県では、救命救急センターに救急搬送されるまでに</a:t>
            </a:r>
            <a:r>
              <a:rPr lang="en-US" altLang="ja-JP" sz="1600" dirty="0">
                <a:solidFill>
                  <a:prstClr val="black"/>
                </a:solidFill>
                <a:latin typeface="ＭＳ Ｐゴシック" panose="020B0600070205080204" pitchFamily="50" charset="-128"/>
              </a:rPr>
              <a:t>60</a:t>
            </a:r>
            <a:r>
              <a:rPr lang="ja-JP" altLang="en-US" sz="1600" dirty="0">
                <a:solidFill>
                  <a:prstClr val="black"/>
                </a:solidFill>
                <a:latin typeface="ＭＳ Ｐゴシック" panose="020B0600070205080204" pitchFamily="50" charset="-128"/>
              </a:rPr>
              <a:t>分以上を要する地域が存在するため、ドクターヘリが導入されています。</a:t>
            </a:r>
          </a:p>
          <a:p>
            <a:r>
              <a:rPr lang="ja-JP" altLang="en-US" sz="1600" dirty="0">
                <a:solidFill>
                  <a:prstClr val="black"/>
                </a:solidFill>
                <a:latin typeface="ＭＳ Ｐゴシック" panose="020B0600070205080204" pitchFamily="50" charset="-128"/>
              </a:rPr>
              <a:t>　救急現場への到着までの時間が短縮され、いち早く初期治療を開始することが可能となります。</a:t>
            </a:r>
          </a:p>
          <a:p>
            <a:r>
              <a:rPr lang="ja-JP" altLang="en-US" sz="1600" dirty="0">
                <a:solidFill>
                  <a:prstClr val="black"/>
                </a:solidFill>
                <a:latin typeface="ＭＳ Ｐゴシック" panose="020B0600070205080204" pitchFamily="50" charset="-128"/>
              </a:rPr>
              <a:t>　また、搬送時間も短縮され、救命率の向上や後遺症の軽減が期待されます。</a:t>
            </a:r>
          </a:p>
          <a:p>
            <a:r>
              <a:rPr lang="ja-JP" altLang="en-US" sz="1600" dirty="0">
                <a:solidFill>
                  <a:prstClr val="black"/>
                </a:solidFill>
                <a:latin typeface="ＭＳ Ｐゴシック" panose="020B0600070205080204" pitchFamily="50" charset="-128"/>
              </a:rPr>
              <a:t>　こうした費用にも税金が使われています。</a:t>
            </a:r>
          </a:p>
        </p:txBody>
      </p:sp>
      <p:pic>
        <p:nvPicPr>
          <p:cNvPr id="19" name="図 18" descr="zaimu_Illust-08.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0876" y="4518783"/>
            <a:ext cx="1383325" cy="1744713"/>
          </a:xfrm>
          <a:prstGeom prst="rect">
            <a:avLst/>
          </a:prstGeom>
        </p:spPr>
      </p:pic>
      <p:sp>
        <p:nvSpPr>
          <p:cNvPr id="2" name="テキスト ボックス 1"/>
          <p:cNvSpPr txBox="1"/>
          <p:nvPr/>
        </p:nvSpPr>
        <p:spPr>
          <a:xfrm>
            <a:off x="11773296" y="6449424"/>
            <a:ext cx="415498" cy="369332"/>
          </a:xfrm>
          <a:prstGeom prst="rect">
            <a:avLst/>
          </a:prstGeom>
          <a:noFill/>
        </p:spPr>
        <p:txBody>
          <a:bodyPr wrap="none" rtlCol="0">
            <a:spAutoFit/>
          </a:bodyPr>
          <a:lstStyle/>
          <a:p>
            <a:r>
              <a:rPr lang="en-US" altLang="ja-JP" dirty="0">
                <a:solidFill>
                  <a:prstClr val="black"/>
                </a:solidFill>
                <a:latin typeface="ＭＳ Ｐゴシック" panose="020B0600070205080204" pitchFamily="50" charset="-128"/>
              </a:rPr>
              <a:t>11</a:t>
            </a:r>
            <a:endParaRPr lang="ja-JP" altLang="en-US" dirty="0">
              <a:solidFill>
                <a:prstClr val="black"/>
              </a:solidFill>
              <a:latin typeface="ＭＳ Ｐゴシック" panose="020B0600070205080204" pitchFamily="50" charset="-128"/>
            </a:endParaRPr>
          </a:p>
        </p:txBody>
      </p:sp>
      <p:pic>
        <p:nvPicPr>
          <p:cNvPr id="3" name="図 2"/>
          <p:cNvPicPr>
            <a:picLocks noChangeAspect="1"/>
          </p:cNvPicPr>
          <p:nvPr/>
        </p:nvPicPr>
        <p:blipFill rotWithShape="1">
          <a:blip r:embed="rId3"/>
          <a:srcRect l="12329" t="5681" r="-1" b="3943"/>
          <a:stretch/>
        </p:blipFill>
        <p:spPr>
          <a:xfrm>
            <a:off x="8219292" y="1494719"/>
            <a:ext cx="3419973" cy="2353235"/>
          </a:xfrm>
          <a:prstGeom prst="rect">
            <a:avLst/>
          </a:prstGeom>
        </p:spPr>
      </p:pic>
      <p:pic>
        <p:nvPicPr>
          <p:cNvPr id="4" name="図 3"/>
          <p:cNvPicPr>
            <a:picLocks noChangeAspect="1"/>
          </p:cNvPicPr>
          <p:nvPr/>
        </p:nvPicPr>
        <p:blipFill>
          <a:blip r:embed="rId4"/>
          <a:stretch>
            <a:fillRect/>
          </a:stretch>
        </p:blipFill>
        <p:spPr>
          <a:xfrm>
            <a:off x="902042" y="4332856"/>
            <a:ext cx="3649249" cy="2425361"/>
          </a:xfrm>
          <a:prstGeom prst="rect">
            <a:avLst/>
          </a:prstGeom>
        </p:spPr>
      </p:pic>
    </p:spTree>
    <p:extLst>
      <p:ext uri="{BB962C8B-B14F-4D97-AF65-F5344CB8AC3E}">
        <p14:creationId xmlns:p14="http://schemas.microsoft.com/office/powerpoint/2010/main" val="2028622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 name="グループ化 10"/>
          <p:cNvGrpSpPr/>
          <p:nvPr/>
        </p:nvGrpSpPr>
        <p:grpSpPr>
          <a:xfrm>
            <a:off x="-383004" y="182034"/>
            <a:ext cx="6253084" cy="913934"/>
            <a:chOff x="-55344" y="76200"/>
            <a:chExt cx="6253084" cy="913934"/>
          </a:xfrm>
        </p:grpSpPr>
        <p:sp>
          <p:nvSpPr>
            <p:cNvPr id="4" name="フローチャート: 結合子 3"/>
            <p:cNvSpPr/>
            <p:nvPr/>
          </p:nvSpPr>
          <p:spPr>
            <a:xfrm>
              <a:off x="548640" y="76200"/>
              <a:ext cx="960280" cy="913934"/>
            </a:xfrm>
            <a:prstGeom prst="flowChartConnecto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white"/>
                </a:solidFill>
              </a:endParaRPr>
            </a:p>
          </p:txBody>
        </p:sp>
        <p:sp>
          <p:nvSpPr>
            <p:cNvPr id="6" name="正方形/長方形 5"/>
            <p:cNvSpPr/>
            <p:nvPr/>
          </p:nvSpPr>
          <p:spPr>
            <a:xfrm>
              <a:off x="-55344" y="204007"/>
              <a:ext cx="6253084" cy="584775"/>
            </a:xfrm>
            <a:prstGeom prst="rect">
              <a:avLst/>
            </a:prstGeom>
            <a:noFill/>
          </p:spPr>
          <p:txBody>
            <a:bodyPr wrap="square" lIns="91440" tIns="45720" rIns="91440" bIns="45720">
              <a:spAutoFit/>
            </a:bodyPr>
            <a:lstStyle/>
            <a:p>
              <a:pPr algn="ctr"/>
              <a:r>
                <a:rPr lang="ja-JP" altLang="en-US" sz="3200" b="1" dirty="0">
                  <a:ln w="10160">
                    <a:solidFill>
                      <a:srgbClr val="4472C4"/>
                    </a:solidFill>
                    <a:prstDash val="solid"/>
                  </a:ln>
                  <a:solidFill>
                    <a:prstClr val="white"/>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国民の義務として納税</a:t>
              </a:r>
            </a:p>
          </p:txBody>
        </p:sp>
        <p:cxnSp>
          <p:nvCxnSpPr>
            <p:cNvPr id="8" name="直線コネクタ 7"/>
            <p:cNvCxnSpPr/>
            <p:nvPr/>
          </p:nvCxnSpPr>
          <p:spPr>
            <a:xfrm>
              <a:off x="1028780" y="788782"/>
              <a:ext cx="5128260" cy="0"/>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p:nvGrpSpPr>
        <p:grpSpPr>
          <a:xfrm>
            <a:off x="455881" y="1111516"/>
            <a:ext cx="2074466" cy="518934"/>
            <a:chOff x="502920" y="1289037"/>
            <a:chExt cx="2074466" cy="518934"/>
          </a:xfrm>
        </p:grpSpPr>
        <p:sp>
          <p:nvSpPr>
            <p:cNvPr id="9" name="ホームベース 8"/>
            <p:cNvSpPr/>
            <p:nvPr/>
          </p:nvSpPr>
          <p:spPr>
            <a:xfrm>
              <a:off x="502920" y="1360787"/>
              <a:ext cx="327660" cy="32766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p:nvSpPr>
          <p:spPr>
            <a:xfrm>
              <a:off x="779066" y="1289037"/>
              <a:ext cx="1798320"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solidFill>
                    <a:srgbClr val="002060"/>
                  </a:solidFill>
                </a:rPr>
                <a:t>国民の義務</a:t>
              </a:r>
            </a:p>
          </p:txBody>
        </p:sp>
      </p:grpSp>
      <p:sp>
        <p:nvSpPr>
          <p:cNvPr id="12" name="正方形/長方形 11"/>
          <p:cNvSpPr/>
          <p:nvPr/>
        </p:nvSpPr>
        <p:spPr>
          <a:xfrm>
            <a:off x="416849" y="1598224"/>
            <a:ext cx="5073650" cy="1711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sz="1600" dirty="0">
                <a:solidFill>
                  <a:prstClr val="black"/>
                </a:solidFill>
                <a:latin typeface="+mn-ea"/>
              </a:rPr>
              <a:t>税は、国を維持し、発展させていくために欠かせないものですから、憲法でも、税を納めること（納税）を国民の義務と定めています。</a:t>
            </a:r>
          </a:p>
          <a:p>
            <a:r>
              <a:rPr lang="ja-JP" altLang="en-US" sz="1600" dirty="0">
                <a:solidFill>
                  <a:prstClr val="black"/>
                </a:solidFill>
                <a:latin typeface="+mn-ea"/>
              </a:rPr>
              <a:t>　この納税の義務は、勤労の義務、普通教育を受けさせる義務と並んで国民の三大義務の１つとされています。</a:t>
            </a:r>
          </a:p>
        </p:txBody>
      </p:sp>
      <p:sp>
        <p:nvSpPr>
          <p:cNvPr id="13" name="正方形/長方形 12"/>
          <p:cNvSpPr/>
          <p:nvPr/>
        </p:nvSpPr>
        <p:spPr>
          <a:xfrm>
            <a:off x="416849" y="3370660"/>
            <a:ext cx="5073650" cy="956230"/>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prstClr val="black"/>
                </a:solidFill>
                <a:latin typeface="ＭＳ ゴシック" panose="020B0609070205080204" pitchFamily="49" charset="-128"/>
                <a:ea typeface="ＭＳ ゴシック" panose="020B0609070205080204" pitchFamily="49" charset="-128"/>
              </a:rPr>
              <a:t>日本国憲法第</a:t>
            </a:r>
            <a:r>
              <a:rPr lang="ja-JP" altLang="en-US" sz="1600" b="1" dirty="0">
                <a:solidFill>
                  <a:prstClr val="black"/>
                </a:solidFill>
                <a:latin typeface="ＭＳ ゴシック" panose="020B0609070205080204" pitchFamily="49" charset="-128"/>
                <a:ea typeface="ＭＳ ゴシック" panose="020B0609070205080204" pitchFamily="49" charset="-128"/>
              </a:rPr>
              <a:t>３０</a:t>
            </a:r>
            <a:r>
              <a:rPr lang="zh-CN" altLang="en-US" sz="1600" b="1" dirty="0">
                <a:solidFill>
                  <a:prstClr val="black"/>
                </a:solidFill>
                <a:latin typeface="ＭＳ ゴシック" panose="020B0609070205080204" pitchFamily="49" charset="-128"/>
                <a:ea typeface="ＭＳ ゴシック" panose="020B0609070205080204" pitchFamily="49" charset="-128"/>
              </a:rPr>
              <a:t>条</a:t>
            </a:r>
          </a:p>
          <a:p>
            <a:r>
              <a:rPr lang="ja-JP" altLang="en-US" sz="1400" b="1" dirty="0">
                <a:solidFill>
                  <a:prstClr val="black"/>
                </a:solidFill>
                <a:latin typeface="ＭＳ ゴシック" panose="020B0609070205080204" pitchFamily="49" charset="-128"/>
                <a:ea typeface="ＭＳ ゴシック" panose="020B0609070205080204" pitchFamily="49" charset="-128"/>
              </a:rPr>
              <a:t>「国民は、法律の定めるところにより、納税の義務を負ふ（負う）。」</a:t>
            </a:r>
            <a:endParaRPr lang="ja-JP" altLang="en-US" sz="1400" dirty="0">
              <a:solidFill>
                <a:prstClr val="black"/>
              </a:solidFill>
              <a:latin typeface="ＭＳ ゴシック" panose="020B0609070205080204" pitchFamily="49" charset="-128"/>
              <a:ea typeface="ＭＳ ゴシック" panose="020B0609070205080204" pitchFamily="49" charset="-128"/>
            </a:endParaRPr>
          </a:p>
        </p:txBody>
      </p:sp>
      <p:grpSp>
        <p:nvGrpSpPr>
          <p:cNvPr id="16" name="グループ化 15"/>
          <p:cNvGrpSpPr/>
          <p:nvPr/>
        </p:nvGrpSpPr>
        <p:grpSpPr>
          <a:xfrm>
            <a:off x="5829380" y="1127487"/>
            <a:ext cx="3632061" cy="518934"/>
            <a:chOff x="502920" y="1289037"/>
            <a:chExt cx="3632061" cy="518934"/>
          </a:xfrm>
        </p:grpSpPr>
        <p:sp>
          <p:nvSpPr>
            <p:cNvPr id="17" name="ホームベース 16"/>
            <p:cNvSpPr/>
            <p:nvPr/>
          </p:nvSpPr>
          <p:spPr>
            <a:xfrm>
              <a:off x="502920" y="1360787"/>
              <a:ext cx="327660" cy="32766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549494" y="1289037"/>
              <a:ext cx="3585487"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solidFill>
                    <a:srgbClr val="002060"/>
                  </a:solidFill>
                </a:rPr>
                <a:t>国民主権のもとでの税</a:t>
              </a:r>
            </a:p>
          </p:txBody>
        </p:sp>
      </p:grpSp>
      <p:sp>
        <p:nvSpPr>
          <p:cNvPr id="19" name="正方形/長方形 18"/>
          <p:cNvSpPr/>
          <p:nvPr/>
        </p:nvSpPr>
        <p:spPr>
          <a:xfrm>
            <a:off x="5805677" y="1598647"/>
            <a:ext cx="6218694" cy="2435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　</a:t>
            </a:r>
            <a:r>
              <a:rPr lang="ja-JP" altLang="en-US" sz="1600" dirty="0">
                <a:solidFill>
                  <a:prstClr val="black"/>
                </a:solidFill>
                <a:latin typeface="+mn-ea"/>
              </a:rPr>
              <a:t>税は、国や地方公共団体が公共サービスを行うのに必要な費用をまかなうために、国民に負担を求めるものです。</a:t>
            </a:r>
            <a:endParaRPr lang="en-US" altLang="ja-JP" sz="1600" dirty="0">
              <a:solidFill>
                <a:prstClr val="black"/>
              </a:solidFill>
              <a:latin typeface="+mn-ea"/>
            </a:endParaRPr>
          </a:p>
          <a:p>
            <a:r>
              <a:rPr lang="ja-JP" altLang="en-US" sz="1600" dirty="0">
                <a:solidFill>
                  <a:prstClr val="black"/>
                </a:solidFill>
                <a:latin typeface="+mn-ea"/>
              </a:rPr>
              <a:t>　民主主義国家である日本では、これらの税に関する法律は国会によって定められます。つまり、税は国民の代表である国会議員により国会でのみ決定されるのです。</a:t>
            </a:r>
          </a:p>
          <a:p>
            <a:r>
              <a:rPr lang="ja-JP" altLang="en-US" sz="1600" dirty="0">
                <a:solidFill>
                  <a:prstClr val="black"/>
                </a:solidFill>
                <a:latin typeface="+mn-ea"/>
              </a:rPr>
              <a:t>　これが税についての民主主義の基本原則です。</a:t>
            </a:r>
          </a:p>
          <a:p>
            <a:r>
              <a:rPr lang="ja-JP" altLang="en-US" sz="1600" dirty="0">
                <a:solidFill>
                  <a:prstClr val="black"/>
                </a:solidFill>
                <a:latin typeface="+mn-ea"/>
              </a:rPr>
              <a:t>　地方公共団体の税金である地方税についても同様です。地方税法という法律や、地方公共団体の議会が定める条例で、そのしくみが決められています。</a:t>
            </a:r>
          </a:p>
        </p:txBody>
      </p:sp>
      <p:sp>
        <p:nvSpPr>
          <p:cNvPr id="20" name="正方形/長方形 19"/>
          <p:cNvSpPr/>
          <p:nvPr/>
        </p:nvSpPr>
        <p:spPr>
          <a:xfrm>
            <a:off x="5829380" y="4113854"/>
            <a:ext cx="6218694" cy="907467"/>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prstClr val="black"/>
                </a:solidFill>
                <a:latin typeface="ＭＳ ゴシック" panose="020B0609070205080204" pitchFamily="49" charset="-128"/>
                <a:ea typeface="ＭＳ ゴシック" panose="020B0609070205080204" pitchFamily="49" charset="-128"/>
              </a:rPr>
              <a:t>日本国憲法第</a:t>
            </a:r>
            <a:r>
              <a:rPr lang="ja-JP" altLang="en-US" sz="1600" b="1" dirty="0">
                <a:solidFill>
                  <a:prstClr val="black"/>
                </a:solidFill>
                <a:latin typeface="ＭＳ ゴシック" panose="020B0609070205080204" pitchFamily="49" charset="-128"/>
                <a:ea typeface="ＭＳ ゴシック" panose="020B0609070205080204" pitchFamily="49" charset="-128"/>
              </a:rPr>
              <a:t>８４</a:t>
            </a:r>
            <a:r>
              <a:rPr lang="zh-CN" altLang="en-US" sz="1600" b="1" dirty="0">
                <a:solidFill>
                  <a:prstClr val="black"/>
                </a:solidFill>
                <a:latin typeface="ＭＳ ゴシック" panose="020B0609070205080204" pitchFamily="49" charset="-128"/>
                <a:ea typeface="ＭＳ ゴシック" panose="020B0609070205080204" pitchFamily="49" charset="-128"/>
              </a:rPr>
              <a:t>条</a:t>
            </a:r>
            <a:endParaRPr lang="en-US" altLang="zh-CN" sz="1600" b="1" dirty="0">
              <a:solidFill>
                <a:prstClr val="black"/>
              </a:solidFill>
              <a:latin typeface="ＭＳ ゴシック" panose="020B0609070205080204" pitchFamily="49" charset="-128"/>
              <a:ea typeface="ＭＳ ゴシック" panose="020B0609070205080204" pitchFamily="49" charset="-128"/>
            </a:endParaRPr>
          </a:p>
          <a:p>
            <a:r>
              <a:rPr lang="ja-JP" altLang="en-US" sz="1400" b="1" dirty="0">
                <a:solidFill>
                  <a:prstClr val="black"/>
                </a:solidFill>
                <a:latin typeface="ＭＳ ゴシック" panose="020B0609070205080204" pitchFamily="49" charset="-128"/>
                <a:ea typeface="ＭＳ ゴシック" panose="020B0609070205080204" pitchFamily="49" charset="-128"/>
              </a:rPr>
              <a:t>「新たに租税を課し、又は現行の租税を変更するには、法律又は法律の定める条件によることを必要とする。」</a:t>
            </a:r>
            <a:endParaRPr lang="zh-CN" altLang="en-US" sz="1400" b="1" dirty="0">
              <a:solidFill>
                <a:prstClr val="black"/>
              </a:solidFill>
              <a:latin typeface="ＭＳ ゴシック" panose="020B0609070205080204" pitchFamily="49" charset="-128"/>
              <a:ea typeface="ＭＳ ゴシック" panose="020B0609070205080204" pitchFamily="49" charset="-128"/>
            </a:endParaRPr>
          </a:p>
        </p:txBody>
      </p:sp>
      <p:sp>
        <p:nvSpPr>
          <p:cNvPr id="25" name="テキスト ボックス 24"/>
          <p:cNvSpPr txBox="1"/>
          <p:nvPr/>
        </p:nvSpPr>
        <p:spPr>
          <a:xfrm>
            <a:off x="9089045" y="6534229"/>
            <a:ext cx="2249334" cy="307777"/>
          </a:xfrm>
          <a:prstGeom prst="rect">
            <a:avLst/>
          </a:prstGeom>
          <a:noFill/>
        </p:spPr>
        <p:txBody>
          <a:bodyPr wrap="none" rtlCol="0">
            <a:spAutoFit/>
          </a:bodyPr>
          <a:lstStyle/>
          <a:p>
            <a:r>
              <a:rPr kumimoji="1" lang="ja-JP" altLang="en-US" sz="1400" dirty="0"/>
              <a:t>議会の様子（提供：衆議院）</a:t>
            </a:r>
          </a:p>
        </p:txBody>
      </p:sp>
      <p:pic>
        <p:nvPicPr>
          <p:cNvPr id="26" name="図 25"/>
          <p:cNvPicPr>
            <a:picLocks noChangeAspect="1"/>
          </p:cNvPicPr>
          <p:nvPr/>
        </p:nvPicPr>
        <p:blipFill>
          <a:blip r:embed="rId2"/>
          <a:stretch>
            <a:fillRect/>
          </a:stretch>
        </p:blipFill>
        <p:spPr>
          <a:xfrm>
            <a:off x="6878913" y="5100550"/>
            <a:ext cx="2167844" cy="1741456"/>
          </a:xfrm>
          <a:prstGeom prst="rect">
            <a:avLst/>
          </a:prstGeom>
        </p:spPr>
      </p:pic>
      <p:pic>
        <p:nvPicPr>
          <p:cNvPr id="27" name="図 26"/>
          <p:cNvPicPr>
            <a:picLocks noChangeAspect="1"/>
          </p:cNvPicPr>
          <p:nvPr/>
        </p:nvPicPr>
        <p:blipFill>
          <a:blip r:embed="rId3">
            <a:extLst>
              <a:ext uri="{BEBA8EAE-BF5A-486C-A8C5-ECC9F3942E4B}">
                <a14:imgProps xmlns:a14="http://schemas.microsoft.com/office/drawing/2010/main">
                  <a14:imgLayer r:embed="rId4">
                    <a14:imgEffect>
                      <a14:backgroundRemoval t="2833" b="93768" l="4624" r="92486">
                        <a14:foregroundMark x1="19653" y1="16997" x2="19653" y2="16997"/>
                        <a14:foregroundMark x1="20809" y1="12181" x2="20809" y2="12181"/>
                        <a14:foregroundMark x1="23121" y1="6232" x2="23121" y2="6232"/>
                        <a14:foregroundMark x1="67052" y1="3116" x2="67052" y2="3116"/>
                        <a14:foregroundMark x1="92486" y1="28329" x2="92486" y2="28329"/>
                        <a14:foregroundMark x1="47977" y1="27762" x2="47977" y2="27762"/>
                        <a14:foregroundMark x1="40751" y1="36827" x2="40751" y2="36827"/>
                        <a14:foregroundMark x1="19942" y1="34561" x2="19942" y2="34561"/>
                        <a14:foregroundMark x1="26879" y1="35411" x2="31214" y2="55524"/>
                        <a14:foregroundMark x1="24277" y1="38244" x2="25434" y2="49858"/>
                        <a14:foregroundMark x1="21098" y1="39660" x2="17341" y2="45042"/>
                        <a14:foregroundMark x1="33526" y1="36827" x2="33237" y2="54108"/>
                        <a14:foregroundMark x1="38150" y1="36261" x2="46532" y2="35127"/>
                        <a14:foregroundMark x1="26879" y1="33994" x2="30347" y2="33994"/>
                        <a14:foregroundMark x1="16763" y1="46459" x2="10983" y2="56091"/>
                        <a14:foregroundMark x1="5780" y1="58357" x2="5780" y2="58357"/>
                        <a14:foregroundMark x1="12717" y1="87535" x2="12717" y2="87535"/>
                        <a14:foregroundMark x1="11561" y1="85269" x2="15607" y2="90368"/>
                        <a14:foregroundMark x1="28035" y1="90085" x2="34104" y2="91218"/>
                        <a14:foregroundMark x1="30636" y1="78187" x2="31214" y2="86686"/>
                        <a14:foregroundMark x1="37283" y1="92351" x2="37283" y2="92351"/>
                        <a14:foregroundMark x1="63295" y1="93768" x2="80636" y2="90368"/>
                      </a14:backgroundRemoval>
                    </a14:imgEffect>
                  </a14:imgLayer>
                </a14:imgProps>
              </a:ext>
            </a:extLst>
          </a:blip>
          <a:stretch>
            <a:fillRect/>
          </a:stretch>
        </p:blipFill>
        <p:spPr>
          <a:xfrm>
            <a:off x="2578518" y="5100550"/>
            <a:ext cx="1669955" cy="1703740"/>
          </a:xfrm>
          <a:prstGeom prst="rect">
            <a:avLst/>
          </a:prstGeom>
        </p:spPr>
      </p:pic>
      <p:sp>
        <p:nvSpPr>
          <p:cNvPr id="28" name="円形吹き出し 27"/>
          <p:cNvSpPr/>
          <p:nvPr/>
        </p:nvSpPr>
        <p:spPr>
          <a:xfrm>
            <a:off x="416849" y="5569000"/>
            <a:ext cx="2304586" cy="1119117"/>
          </a:xfrm>
          <a:prstGeom prst="wedgeEllipseCallout">
            <a:avLst>
              <a:gd name="adj1" fmla="val 51683"/>
              <a:gd name="adj2" fmla="val -3914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latin typeface="BIZ UDPゴシック" panose="020B0400000000000000" pitchFamily="50" charset="-128"/>
                <a:ea typeface="BIZ UDPゴシック" panose="020B0400000000000000" pitchFamily="50" charset="-128"/>
              </a:rPr>
              <a:t>　税に関する法律や税の使いみちについて話し合っているんだよね。</a:t>
            </a:r>
          </a:p>
        </p:txBody>
      </p:sp>
      <p:sp>
        <p:nvSpPr>
          <p:cNvPr id="29" name="円形吹き出し 28"/>
          <p:cNvSpPr/>
          <p:nvPr/>
        </p:nvSpPr>
        <p:spPr>
          <a:xfrm>
            <a:off x="3878320" y="4389673"/>
            <a:ext cx="1927357" cy="756095"/>
          </a:xfrm>
          <a:prstGeom prst="wedgeEllipseCallout">
            <a:avLst>
              <a:gd name="adj1" fmla="val -47831"/>
              <a:gd name="adj2" fmla="val 4340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latin typeface="BIZ UDPゴシック" panose="020B0400000000000000" pitchFamily="50" charset="-128"/>
                <a:ea typeface="BIZ UDPゴシック" panose="020B0400000000000000" pitchFamily="50" charset="-128"/>
              </a:rPr>
              <a:t>　国民として税金について考えないと。</a:t>
            </a:r>
          </a:p>
        </p:txBody>
      </p:sp>
      <p:sp>
        <p:nvSpPr>
          <p:cNvPr id="2" name="テキスト ボックス 1"/>
          <p:cNvSpPr txBox="1"/>
          <p:nvPr/>
        </p:nvSpPr>
        <p:spPr>
          <a:xfrm>
            <a:off x="11815019" y="6472674"/>
            <a:ext cx="415498" cy="369332"/>
          </a:xfrm>
          <a:prstGeom prst="rect">
            <a:avLst/>
          </a:prstGeom>
          <a:noFill/>
        </p:spPr>
        <p:txBody>
          <a:bodyPr wrap="none" rtlCol="0">
            <a:spAutoFit/>
          </a:bodyPr>
          <a:lstStyle/>
          <a:p>
            <a:r>
              <a:rPr kumimoji="1" lang="en-US" altLang="ja-JP" dirty="0">
                <a:latin typeface="+mj-ea"/>
                <a:ea typeface="+mj-ea"/>
              </a:rPr>
              <a:t>12</a:t>
            </a:r>
            <a:endParaRPr kumimoji="1" lang="ja-JP" altLang="en-US" dirty="0">
              <a:latin typeface="+mj-ea"/>
              <a:ea typeface="+mj-ea"/>
            </a:endParaRPr>
          </a:p>
        </p:txBody>
      </p:sp>
    </p:spTree>
    <p:extLst>
      <p:ext uri="{BB962C8B-B14F-4D97-AF65-F5344CB8AC3E}">
        <p14:creationId xmlns:p14="http://schemas.microsoft.com/office/powerpoint/2010/main" val="2687286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25" name="グループ化 24"/>
          <p:cNvGrpSpPr/>
          <p:nvPr/>
        </p:nvGrpSpPr>
        <p:grpSpPr>
          <a:xfrm>
            <a:off x="965915" y="735529"/>
            <a:ext cx="10437190" cy="3907805"/>
            <a:chOff x="836135" y="743860"/>
            <a:chExt cx="6408610" cy="3320784"/>
          </a:xfrm>
        </p:grpSpPr>
        <p:sp>
          <p:nvSpPr>
            <p:cNvPr id="26" name="正方形/長方形 25"/>
            <p:cNvSpPr/>
            <p:nvPr/>
          </p:nvSpPr>
          <p:spPr>
            <a:xfrm>
              <a:off x="836135" y="743860"/>
              <a:ext cx="3131269" cy="498631"/>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FF0066"/>
                  </a:solidFill>
                </a:rPr>
                <a:t>“公平” に負担するってどういうこと？</a:t>
              </a:r>
              <a:endParaRPr lang="ja-JP" altLang="en-US" sz="2400" dirty="0">
                <a:solidFill>
                  <a:prstClr val="white"/>
                </a:solidFill>
              </a:endParaRPr>
            </a:p>
          </p:txBody>
        </p:sp>
        <p:sp>
          <p:nvSpPr>
            <p:cNvPr id="27" name="正方形/長方形 26"/>
            <p:cNvSpPr/>
            <p:nvPr/>
          </p:nvSpPr>
          <p:spPr>
            <a:xfrm>
              <a:off x="836135" y="1376483"/>
              <a:ext cx="6408610" cy="2688161"/>
            </a:xfrm>
            <a:prstGeom prst="rect">
              <a:avLst/>
            </a:prstGeom>
            <a:solidFill>
              <a:schemeClr val="bg1"/>
            </a:solidFill>
            <a:ln w="63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rPr>
                <a:t>　</a:t>
              </a:r>
              <a:r>
                <a:rPr lang="ja-JP" altLang="en-US" dirty="0">
                  <a:solidFill>
                    <a:prstClr val="black"/>
                  </a:solidFill>
                  <a:latin typeface="BIZ UDPゴシック" panose="020B0400000000000000" pitchFamily="50" charset="-128"/>
                  <a:ea typeface="BIZ UDPゴシック" panose="020B0400000000000000" pitchFamily="50" charset="-128"/>
                </a:rPr>
                <a:t>友だち３人で食事に行きました。みんなでいろいろな料理を分け合って食べたとき、支払いはどうしますか。</a:t>
              </a:r>
              <a:endParaRPr lang="en-US" altLang="ja-JP" dirty="0">
                <a:solidFill>
                  <a:prstClr val="black"/>
                </a:solidFill>
                <a:latin typeface="BIZ UDPゴシック" panose="020B0400000000000000" pitchFamily="50" charset="-128"/>
                <a:ea typeface="BIZ UDPゴシック" panose="020B0400000000000000" pitchFamily="50" charset="-128"/>
              </a:endParaRPr>
            </a:p>
            <a:p>
              <a:endParaRPr lang="ja-JP" altLang="en-US"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①３人で均等に割って支払う。</a:t>
              </a:r>
            </a:p>
            <a:p>
              <a:r>
                <a:rPr lang="ja-JP" altLang="en-US" dirty="0">
                  <a:solidFill>
                    <a:prstClr val="black"/>
                  </a:solidFill>
                  <a:latin typeface="BIZ UDPゴシック" panose="020B0400000000000000" pitchFamily="50" charset="-128"/>
                  <a:ea typeface="BIZ UDPゴシック" panose="020B0400000000000000" pitchFamily="50" charset="-128"/>
                </a:rPr>
                <a:t>　②たくさん食べた人は多く、少ししか食べていない人は少なく支払う。</a:t>
              </a:r>
            </a:p>
            <a:p>
              <a:r>
                <a:rPr lang="ja-JP" altLang="en-US" dirty="0">
                  <a:solidFill>
                    <a:prstClr val="black"/>
                  </a:solidFill>
                  <a:latin typeface="BIZ UDPゴシック" panose="020B0400000000000000" pitchFamily="50" charset="-128"/>
                  <a:ea typeface="BIZ UDPゴシック" panose="020B0400000000000000" pitchFamily="50" charset="-128"/>
                </a:rPr>
                <a:t>　③お小遣いをたくさん持っている人は多く、あまり持っていない人は少なく支払う。</a:t>
              </a:r>
              <a:endParaRPr lang="en-US" altLang="ja-JP" dirty="0">
                <a:solidFill>
                  <a:prstClr val="black"/>
                </a:solidFill>
                <a:latin typeface="BIZ UDPゴシック" panose="020B0400000000000000" pitchFamily="50" charset="-128"/>
                <a:ea typeface="BIZ UDPゴシック" panose="020B0400000000000000" pitchFamily="50" charset="-128"/>
              </a:endParaRPr>
            </a:p>
            <a:p>
              <a:endParaRPr lang="ja-JP" altLang="en-US"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どの方法でも“ 公平”のようですが、１つの方法では完全な“ 公平”にはなりません。</a:t>
              </a:r>
              <a:endParaRPr lang="en-US" altLang="ja-JP" dirty="0">
                <a:solidFill>
                  <a:prstClr val="black"/>
                </a:solidFill>
                <a:latin typeface="BIZ UDPゴシック" panose="020B0400000000000000" pitchFamily="50" charset="-128"/>
                <a:ea typeface="BIZ UDPゴシック" panose="020B0400000000000000" pitchFamily="50" charset="-128"/>
              </a:endParaRPr>
            </a:p>
            <a:p>
              <a:r>
                <a:rPr lang="ja-JP" altLang="en-US" dirty="0">
                  <a:solidFill>
                    <a:prstClr val="black"/>
                  </a:solidFill>
                  <a:latin typeface="BIZ UDPゴシック" panose="020B0400000000000000" pitchFamily="50" charset="-128"/>
                  <a:ea typeface="BIZ UDPゴシック" panose="020B0400000000000000" pitchFamily="50" charset="-128"/>
                </a:rPr>
                <a:t>　税負担の“ 公平”を確保するために、税の性格に応じた適切な課税方法を採用して、所得課税、消費課税、資産課税等をバランスよく組み合わせるという工夫が行われています。</a:t>
              </a:r>
            </a:p>
          </p:txBody>
        </p:sp>
      </p:grpSp>
      <p:sp>
        <p:nvSpPr>
          <p:cNvPr id="2" name="テキスト ボックス 1"/>
          <p:cNvSpPr txBox="1"/>
          <p:nvPr/>
        </p:nvSpPr>
        <p:spPr>
          <a:xfrm>
            <a:off x="11773296" y="6488668"/>
            <a:ext cx="415498" cy="369332"/>
          </a:xfrm>
          <a:prstGeom prst="rect">
            <a:avLst/>
          </a:prstGeom>
          <a:noFill/>
        </p:spPr>
        <p:txBody>
          <a:bodyPr wrap="none" rtlCol="0">
            <a:spAutoFit/>
          </a:bodyPr>
          <a:lstStyle/>
          <a:p>
            <a:r>
              <a:rPr lang="en-US" altLang="ja-JP" dirty="0">
                <a:solidFill>
                  <a:prstClr val="black"/>
                </a:solidFill>
                <a:latin typeface="ＭＳ Ｐゴシック" panose="020B0600070205080204" pitchFamily="50" charset="-128"/>
              </a:rPr>
              <a:t>13</a:t>
            </a:r>
            <a:endParaRPr lang="ja-JP" altLang="en-US" dirty="0">
              <a:solidFill>
                <a:prstClr val="black"/>
              </a:solidFill>
              <a:latin typeface="ＭＳ Ｐゴシック" panose="020B0600070205080204" pitchFamily="50" charset="-128"/>
            </a:endParaRPr>
          </a:p>
        </p:txBody>
      </p:sp>
      <p:sp>
        <p:nvSpPr>
          <p:cNvPr id="7" name="角丸四角形 6"/>
          <p:cNvSpPr/>
          <p:nvPr/>
        </p:nvSpPr>
        <p:spPr>
          <a:xfrm>
            <a:off x="8202430" y="5107"/>
            <a:ext cx="3997801" cy="4137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E7E6E6">
                    <a:lumMod val="50000"/>
                  </a:srgbClr>
                </a:solidFill>
                <a:latin typeface="BIZ UDPゴシック" panose="020B0400000000000000" pitchFamily="50" charset="-128"/>
                <a:ea typeface="BIZ UDPゴシック" panose="020B0400000000000000" pitchFamily="50" charset="-128"/>
              </a:rPr>
              <a:t>－国民の義務として納税－</a:t>
            </a:r>
          </a:p>
        </p:txBody>
      </p:sp>
      <p:pic>
        <p:nvPicPr>
          <p:cNvPr id="3" name="図 2">
            <a:extLst>
              <a:ext uri="{FF2B5EF4-FFF2-40B4-BE49-F238E27FC236}">
                <a16:creationId xmlns:a16="http://schemas.microsoft.com/office/drawing/2014/main" id="{04797AFA-E971-44BB-BC3F-0A2DC2E9B5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104" b="96219" l="5663" r="92021">
                        <a14:foregroundMark x1="20335" y1="14178" x2="16216" y2="45369"/>
                        <a14:foregroundMark x1="17889" y1="10775" x2="17889" y2="10775"/>
                        <a14:foregroundMark x1="16602" y1="6427" x2="16602" y2="6427"/>
                        <a14:foregroundMark x1="16988" y1="6805" x2="16474" y2="8129"/>
                        <a14:foregroundMark x1="46461" y1="5860" x2="49421" y2="39319"/>
                        <a14:foregroundMark x1="48005" y1="25898" x2="56371" y2="48204"/>
                        <a14:foregroundMark x1="50064" y1="31191" x2="51351" y2="45936"/>
                        <a14:foregroundMark x1="51351" y1="45936" x2="50579" y2="53119"/>
                        <a14:foregroundMark x1="44402" y1="32892" x2="43501" y2="53119"/>
                        <a14:foregroundMark x1="38481" y1="32703" x2="38739" y2="47826"/>
                        <a14:foregroundMark x1="40154" y1="30624" x2="48391" y2="31191"/>
                        <a14:foregroundMark x1="48391" y1="31191" x2="53539" y2="37051"/>
                        <a14:foregroundMark x1="49678" y1="26276" x2="56499" y2="45558"/>
                        <a14:foregroundMark x1="57143" y1="48204" x2="58559" y2="55009"/>
                        <a14:foregroundMark x1="54183" y1="31380" x2="55727" y2="40265"/>
                        <a14:foregroundMark x1="41570" y1="34972" x2="43115" y2="45369"/>
                        <a14:foregroundMark x1="44144" y1="33648" x2="49035" y2="60302"/>
                        <a14:foregroundMark x1="38610" y1="61815" x2="48777" y2="61437"/>
                        <a14:foregroundMark x1="48777" y1="61437" x2="58816" y2="66352"/>
                        <a14:foregroundMark x1="58816" y1="66352" x2="56113" y2="79962"/>
                        <a14:foregroundMark x1="56113" y1="79962" x2="43629" y2="83554"/>
                        <a14:foregroundMark x1="43629" y1="83554" x2="25611" y2="77694"/>
                        <a14:foregroundMark x1="25611" y1="77694" x2="19562" y2="65595"/>
                        <a14:foregroundMark x1="19562" y1="65595" x2="23295" y2="55009"/>
                        <a14:foregroundMark x1="23295" y1="55009" x2="31403" y2="54253"/>
                        <a14:foregroundMark x1="31403" y1="54253" x2="63835" y2="57089"/>
                        <a14:foregroundMark x1="63835" y1="57089" x2="64479" y2="57467"/>
                        <a14:foregroundMark x1="62420" y1="64461" x2="67825" y2="78072"/>
                        <a14:foregroundMark x1="67825" y1="78072" x2="55084" y2="85066"/>
                        <a14:foregroundMark x1="55084" y1="85066" x2="10553" y2="79017"/>
                        <a14:foregroundMark x1="10553" y1="79017" x2="10296" y2="78072"/>
                        <a14:foregroundMark x1="12355" y1="41399" x2="12870" y2="68620"/>
                        <a14:foregroundMark x1="7336" y1="42155" x2="7336" y2="42155"/>
                        <a14:foregroundMark x1="14929" y1="34972" x2="23166" y2="54631"/>
                        <a14:foregroundMark x1="13127" y1="32892" x2="18275" y2="54631"/>
                        <a14:foregroundMark x1="19820" y1="36484" x2="20463" y2="52930"/>
                        <a14:foregroundMark x1="28958" y1="42722" x2="28958" y2="42722"/>
                        <a14:foregroundMark x1="28829" y1="39887" x2="28829" y2="39887"/>
                        <a14:foregroundMark x1="26770" y1="31569" x2="26770" y2="31569"/>
                        <a14:foregroundMark x1="27284" y1="34026" x2="27284" y2="34026"/>
                        <a14:foregroundMark x1="28185" y1="33837" x2="28185" y2="33837"/>
                        <a14:foregroundMark x1="44788" y1="27410" x2="52510" y2="28166"/>
                        <a14:foregroundMark x1="40927" y1="39509" x2="41055" y2="50095"/>
                        <a14:foregroundMark x1="47748" y1="44423" x2="48649" y2="58601"/>
                        <a14:foregroundMark x1="49550" y1="45558" x2="52252" y2="57845"/>
                        <a14:foregroundMark x1="52252" y1="57845" x2="54183" y2="59924"/>
                        <a14:foregroundMark x1="55985" y1="52363" x2="59459" y2="68620"/>
                        <a14:foregroundMark x1="59459" y1="68620" x2="64093" y2="77694"/>
                        <a14:foregroundMark x1="66795" y1="60681" x2="71171" y2="70699"/>
                        <a14:foregroundMark x1="71171" y1="70699" x2="71686" y2="75425"/>
                        <a14:foregroundMark x1="66538" y1="48582" x2="66538" y2="48582"/>
                        <a14:foregroundMark x1="66538" y1="47637" x2="66023" y2="50095"/>
                        <a14:foregroundMark x1="66667" y1="50851" x2="66795" y2="58412"/>
                        <a14:foregroundMark x1="64865" y1="59168" x2="71686" y2="67108"/>
                        <a14:foregroundMark x1="69369" y1="55766" x2="75032" y2="65974"/>
                        <a14:foregroundMark x1="75032" y1="65974" x2="75032" y2="72401"/>
                        <a14:foregroundMark x1="75547" y1="67108" x2="69498" y2="77883"/>
                        <a14:foregroundMark x1="69498" y1="77883" x2="66409" y2="78261"/>
                        <a14:foregroundMark x1="87130" y1="53497" x2="88160" y2="72212"/>
                        <a14:foregroundMark x1="89447" y1="88091" x2="89447" y2="88091"/>
                        <a14:foregroundMark x1="89189" y1="93384" x2="89189" y2="93384"/>
                        <a14:foregroundMark x1="81338" y1="95085" x2="81338" y2="95085"/>
                        <a14:foregroundMark x1="66281" y1="95085" x2="71943" y2="91115"/>
                        <a14:foregroundMark x1="76062" y1="93573" x2="9781" y2="92060"/>
                        <a14:foregroundMark x1="9781" y1="92060" x2="8494" y2="79017"/>
                        <a14:foregroundMark x1="8494" y1="79017" x2="28057" y2="70132"/>
                        <a14:foregroundMark x1="28057" y1="70132" x2="71171" y2="70132"/>
                        <a14:foregroundMark x1="71171" y1="70132" x2="75290" y2="81853"/>
                        <a14:foregroundMark x1="75290" y1="81853" x2="75676" y2="93384"/>
                        <a14:foregroundMark x1="75676" y1="93384" x2="75676" y2="93384"/>
                        <a14:foregroundMark x1="19305" y1="87146" x2="19305" y2="87146"/>
                        <a14:foregroundMark x1="14286" y1="87335" x2="70270" y2="87335"/>
                        <a14:foregroundMark x1="73488" y1="84688" x2="73488" y2="84688"/>
                        <a14:foregroundMark x1="77477" y1="79773" x2="77477" y2="79773"/>
                        <a14:foregroundMark x1="76834" y1="92250" x2="41570" y2="93573"/>
                        <a14:foregroundMark x1="33848" y1="94896" x2="54955" y2="95085"/>
                        <a14:foregroundMark x1="76062" y1="95085" x2="51351" y2="95274"/>
                        <a14:foregroundMark x1="34106" y1="94707" x2="22780" y2="94707"/>
                        <a14:foregroundMark x1="12613" y1="94707" x2="22008" y2="94896"/>
                        <a14:foregroundMark x1="8752" y1="95274" x2="34749" y2="95652"/>
                        <a14:foregroundMark x1="40026" y1="95652" x2="58349" y2="95776"/>
                        <a14:foregroundMark x1="68913" y1="95776" x2="76319" y2="95274"/>
                        <a14:foregroundMark x1="76319" y1="95274" x2="76834" y2="95274"/>
                        <a14:foregroundMark x1="40852" y1="95940" x2="7851" y2="96030"/>
                        <a14:foregroundMark x1="6692" y1="95274" x2="8623" y2="89036"/>
                        <a14:foregroundMark x1="51351" y1="26087" x2="51351" y2="26087"/>
                        <a14:foregroundMark x1="91120" y1="17202" x2="91120" y2="17202"/>
                        <a14:foregroundMark x1="92021" y1="16824" x2="92021" y2="16824"/>
                        <a14:foregroundMark x1="89189" y1="12665" x2="89189" y2="12665"/>
                        <a14:foregroundMark x1="88803" y1="15312" x2="88803" y2="15312"/>
                        <a14:foregroundMark x1="14672" y1="58412" x2="14672" y2="58412"/>
                        <a14:foregroundMark x1="89704" y1="95841" x2="89704" y2="95841"/>
                        <a14:foregroundMark x1="77220" y1="95841" x2="77220" y2="95841"/>
                        <a14:foregroundMark x1="75290" y1="96030" x2="75290" y2="96030"/>
                        <a14:foregroundMark x1="73616" y1="96030" x2="73616" y2="96030"/>
                        <a14:foregroundMark x1="71171" y1="96219" x2="71171" y2="96219"/>
                        <a14:foregroundMark x1="68082" y1="96219" x2="68082" y2="96219"/>
                        <a14:foregroundMark x1="65766" y1="96219" x2="65766" y2="96219"/>
                        <a14:foregroundMark x1="62934" y1="96219" x2="62934" y2="96219"/>
                        <a14:foregroundMark x1="61133" y1="96219" x2="61133" y2="96219"/>
                        <a14:foregroundMark x1="59073" y1="96219" x2="59073" y2="96219"/>
                        <a14:foregroundMark x1="50579" y1="96030" x2="50579" y2="96030"/>
                        <a14:foregroundMark x1="44015" y1="96030" x2="44015" y2="96030"/>
                        <a14:foregroundMark x1="46332" y1="96219" x2="46332" y2="96219"/>
                        <a14:foregroundMark x1="50322" y1="96219" x2="50965" y2="96219"/>
                        <a14:foregroundMark x1="53282" y1="96219" x2="53282" y2="96219"/>
                        <a14:foregroundMark x1="55856" y1="96219" x2="55856" y2="96219"/>
                        <a14:foregroundMark x1="5663" y1="69376" x2="5663" y2="69376"/>
                        <a14:foregroundMark x1="48263" y1="96030" x2="48263" y2="96030"/>
                        <a14:foregroundMark x1="92021" y1="60681" x2="92021" y2="60681"/>
                        <a14:backgroundMark x1="4762" y1="99622" x2="32947" y2="99811"/>
                        <a14:backgroundMark x1="32947" y1="99811" x2="41055" y2="98488"/>
                        <a14:backgroundMark x1="49982" y1="98488" x2="82625" y2="98488"/>
                        <a14:backgroundMark x1="41055" y1="98488" x2="49338" y2="98488"/>
                      </a14:backgroundRemoval>
                    </a14:imgEffect>
                  </a14:imgLayer>
                </a14:imgProps>
              </a:ext>
            </a:extLst>
          </a:blip>
          <a:stretch>
            <a:fillRect/>
          </a:stretch>
        </p:blipFill>
        <p:spPr>
          <a:xfrm>
            <a:off x="8359618" y="4690959"/>
            <a:ext cx="3043488" cy="2072078"/>
          </a:xfrm>
          <a:prstGeom prst="rect">
            <a:avLst/>
          </a:prstGeom>
        </p:spPr>
      </p:pic>
    </p:spTree>
    <p:extLst>
      <p:ext uri="{BB962C8B-B14F-4D97-AF65-F5344CB8AC3E}">
        <p14:creationId xmlns:p14="http://schemas.microsoft.com/office/powerpoint/2010/main" val="1198629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4" name="グループ化 3"/>
          <p:cNvGrpSpPr/>
          <p:nvPr/>
        </p:nvGrpSpPr>
        <p:grpSpPr>
          <a:xfrm>
            <a:off x="0" y="137160"/>
            <a:ext cx="5907326" cy="975360"/>
            <a:chOff x="243840" y="76200"/>
            <a:chExt cx="5907326" cy="975360"/>
          </a:xfrm>
        </p:grpSpPr>
        <p:sp>
          <p:nvSpPr>
            <p:cNvPr id="5" name="フローチャート: 結合子 4"/>
            <p:cNvSpPr/>
            <p:nvPr/>
          </p:nvSpPr>
          <p:spPr>
            <a:xfrm>
              <a:off x="548640" y="76200"/>
              <a:ext cx="1051560" cy="975360"/>
            </a:xfrm>
            <a:prstGeom prst="flowChartConnecto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正方形/長方形 5"/>
            <p:cNvSpPr/>
            <p:nvPr/>
          </p:nvSpPr>
          <p:spPr>
            <a:xfrm>
              <a:off x="243840" y="240714"/>
              <a:ext cx="4191000" cy="646331"/>
            </a:xfrm>
            <a:prstGeom prst="rect">
              <a:avLst/>
            </a:prstGeom>
            <a:noFill/>
          </p:spPr>
          <p:txBody>
            <a:bodyPr wrap="square" lIns="91440" tIns="45720" rIns="91440" bIns="45720">
              <a:spAutoFit/>
            </a:bodyPr>
            <a:lstStyle/>
            <a:p>
              <a:pPr algn="ctr"/>
              <a:r>
                <a:rPr lang="ja-JP" altLang="en-US" sz="3600" b="1" dirty="0">
                  <a:ln w="10160">
                    <a:solidFill>
                      <a:srgbClr val="4472C4"/>
                    </a:solidFill>
                    <a:prstDash val="solid"/>
                  </a:ln>
                  <a:solidFill>
                    <a:prstClr val="white"/>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財政の役割</a:t>
              </a:r>
            </a:p>
          </p:txBody>
        </p:sp>
        <p:cxnSp>
          <p:nvCxnSpPr>
            <p:cNvPr id="7" name="直線コネクタ 6"/>
            <p:cNvCxnSpPr/>
            <p:nvPr/>
          </p:nvCxnSpPr>
          <p:spPr>
            <a:xfrm>
              <a:off x="1022906" y="936188"/>
              <a:ext cx="5128260" cy="0"/>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grpSp>
      <p:sp>
        <p:nvSpPr>
          <p:cNvPr id="8" name="正方形/長方形 7"/>
          <p:cNvSpPr/>
          <p:nvPr/>
        </p:nvSpPr>
        <p:spPr>
          <a:xfrm>
            <a:off x="304800" y="1297990"/>
            <a:ext cx="4922520" cy="441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prstClr val="white"/>
                </a:solidFill>
                <a:latin typeface="HG丸ｺﾞｼｯｸM-PRO" panose="020F0600000000000000" pitchFamily="50" charset="-128"/>
                <a:ea typeface="HG丸ｺﾞｼｯｸM-PRO" panose="020F0600000000000000" pitchFamily="50" charset="-128"/>
              </a:rPr>
              <a:t>公共サービス・公共施設を提供する</a:t>
            </a:r>
          </a:p>
        </p:txBody>
      </p:sp>
      <p:sp>
        <p:nvSpPr>
          <p:cNvPr id="10" name="正方形/長方形 9"/>
          <p:cNvSpPr/>
          <p:nvPr/>
        </p:nvSpPr>
        <p:spPr>
          <a:xfrm>
            <a:off x="5983355" y="1286888"/>
            <a:ext cx="5511310" cy="441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prstClr val="white"/>
                </a:solidFill>
                <a:latin typeface="HG丸ｺﾞｼｯｸM-PRO" panose="020F0600000000000000" pitchFamily="50" charset="-128"/>
                <a:ea typeface="HG丸ｺﾞｼｯｸM-PRO" panose="020F0600000000000000" pitchFamily="50" charset="-128"/>
              </a:rPr>
              <a:t>所得の不均衡をなおす</a:t>
            </a:r>
          </a:p>
        </p:txBody>
      </p:sp>
      <p:sp>
        <p:nvSpPr>
          <p:cNvPr id="11" name="正方形/長方形 10"/>
          <p:cNvSpPr/>
          <p:nvPr/>
        </p:nvSpPr>
        <p:spPr>
          <a:xfrm>
            <a:off x="304800" y="1739950"/>
            <a:ext cx="4922520" cy="1225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600" dirty="0">
                <a:solidFill>
                  <a:prstClr val="black"/>
                </a:solidFill>
              </a:rPr>
              <a:t>　</a:t>
            </a:r>
            <a:r>
              <a:rPr lang="ja-JP" altLang="en-US" sz="1400" dirty="0">
                <a:solidFill>
                  <a:prstClr val="black"/>
                </a:solidFill>
              </a:rPr>
              <a:t>財政とは国や地方公共団体の経済活動のことで、そのために必要なお金は税金として集められています。私たちが納める税金は、公共サービスや公共施設に形を変えて、生活の様々な場面で役立っています。</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5983355" y="1751725"/>
            <a:ext cx="5524190" cy="1151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ja-JP" altLang="en-US" sz="1600" dirty="0">
                <a:solidFill>
                  <a:prstClr val="black"/>
                </a:solidFill>
              </a:rPr>
              <a:t>　</a:t>
            </a:r>
            <a:r>
              <a:rPr lang="ja-JP" altLang="en-US" sz="1400" dirty="0">
                <a:solidFill>
                  <a:prstClr val="black"/>
                </a:solidFill>
              </a:rPr>
              <a:t>日本の所得税などでは、所得が多くなるほど税負担が大きくなる累進課税制度が採られています。また、歳出面では社会保障の支出を通じて、所得の少ない人の生活を助けています。このように、財政には国民間の所得の開きを縮める働きがあります。</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4" name="図 13"/>
          <p:cNvPicPr>
            <a:picLocks noChangeAspect="1"/>
          </p:cNvPicPr>
          <p:nvPr/>
        </p:nvPicPr>
        <p:blipFill>
          <a:blip r:embed="rId2">
            <a:extLst>
              <a:ext uri="{BEBA8EAE-BF5A-486C-A8C5-ECC9F3942E4B}">
                <a14:imgProps xmlns:a14="http://schemas.microsoft.com/office/drawing/2010/main">
                  <a14:imgLayer r:embed="rId3">
                    <a14:imgEffect>
                      <a14:backgroundRemoval t="6634" b="89681" l="1741" r="92070">
                        <a14:foregroundMark x1="23985" y1="6634" x2="23985" y2="6634"/>
                        <a14:foregroundMark x1="23017" y1="36364" x2="42166" y2="39066"/>
                        <a14:foregroundMark x1="1934" y1="30467" x2="1934" y2="30467"/>
                        <a14:foregroundMark x1="33075" y1="51597" x2="57834" y2="59705"/>
                        <a14:foregroundMark x1="59381" y1="33415" x2="63443" y2="65848"/>
                        <a14:foregroundMark x1="63443" y1="65848" x2="62863" y2="67568"/>
                        <a14:foregroundMark x1="64410" y1="36609" x2="74081" y2="59705"/>
                        <a14:foregroundMark x1="79497" y1="39558" x2="87041" y2="56757"/>
                        <a14:foregroundMark x1="88975" y1="41523" x2="89555" y2="68550"/>
                        <a14:foregroundMark x1="92070" y1="63391" x2="92070" y2="63391"/>
                        <a14:foregroundMark x1="71567" y1="47174" x2="77176" y2="54300"/>
                        <a14:foregroundMark x1="86267" y1="49140" x2="71567" y2="53071"/>
                        <a14:foregroundMark x1="84913" y1="46929" x2="64217" y2="37838"/>
                        <a14:foregroundMark x1="66925" y1="35135" x2="87621" y2="47912"/>
                        <a14:foregroundMark x1="53965" y1="35381" x2="58221" y2="57494"/>
                        <a14:foregroundMark x1="62282" y1="45700" x2="68085" y2="60688"/>
                        <a14:foregroundMark x1="66731" y1="51843" x2="70793" y2="60442"/>
                        <a14:foregroundMark x1="48936" y1="39312" x2="38878" y2="48157"/>
                        <a14:foregroundMark x1="34043" y1="39312" x2="39845" y2="56511"/>
                        <a14:foregroundMark x1="25725" y1="51106" x2="55126" y2="67568"/>
                        <a14:foregroundMark x1="47002" y1="68059" x2="18762" y2="58722"/>
                        <a14:foregroundMark x1="27079" y1="54054" x2="34043" y2="63145"/>
                        <a14:foregroundMark x1="21857" y1="82064" x2="21857" y2="82064"/>
                        <a14:foregroundMark x1="43133" y1="89435" x2="43133" y2="89435"/>
                      </a14:backgroundRemoval>
                    </a14:imgEffect>
                  </a14:imgLayer>
                </a14:imgProps>
              </a:ext>
            </a:extLst>
          </a:blip>
          <a:stretch>
            <a:fillRect/>
          </a:stretch>
        </p:blipFill>
        <p:spPr>
          <a:xfrm>
            <a:off x="355152" y="3583770"/>
            <a:ext cx="2522313" cy="1985651"/>
          </a:xfrm>
          <a:prstGeom prst="rect">
            <a:avLst/>
          </a:prstGeom>
        </p:spPr>
      </p:pic>
      <p:pic>
        <p:nvPicPr>
          <p:cNvPr id="15" name="図 14"/>
          <p:cNvPicPr>
            <a:picLocks noChangeAspect="1"/>
          </p:cNvPicPr>
          <p:nvPr/>
        </p:nvPicPr>
        <p:blipFill>
          <a:blip r:embed="rId4">
            <a:extLst>
              <a:ext uri="{BEBA8EAE-BF5A-486C-A8C5-ECC9F3942E4B}">
                <a14:imgProps xmlns:a14="http://schemas.microsoft.com/office/drawing/2010/main">
                  <a14:imgLayer r:embed="rId5">
                    <a14:imgEffect>
                      <a14:backgroundRemoval t="8444" b="90889" l="5150" r="92027">
                        <a14:foregroundMark x1="8472" y1="65556" x2="8472" y2="65556"/>
                        <a14:foregroundMark x1="5980" y1="64889" x2="5980" y2="64889"/>
                        <a14:foregroundMark x1="5150" y1="65333" x2="5150" y2="65333"/>
                        <a14:foregroundMark x1="5150" y1="63333" x2="5150" y2="63333"/>
                        <a14:foregroundMark x1="56146" y1="91111" x2="56146" y2="91111"/>
                        <a14:foregroundMark x1="88704" y1="60000" x2="88704" y2="60000"/>
                        <a14:foregroundMark x1="92027" y1="58000" x2="92027" y2="58000"/>
                        <a14:foregroundMark x1="81063" y1="8444" x2="81063" y2="8444"/>
                        <a14:foregroundMark x1="90199" y1="67778" x2="90199" y2="67778"/>
                        <a14:foregroundMark x1="89701" y1="69556" x2="89701" y2="69556"/>
                        <a14:foregroundMark x1="90199" y1="67111" x2="90199" y2="67111"/>
                        <a14:foregroundMark x1="90199" y1="65333" x2="90199" y2="65333"/>
                        <a14:foregroundMark x1="91196" y1="64444" x2="91196" y2="64444"/>
                        <a14:foregroundMark x1="90532" y1="65778" x2="90532" y2="65778"/>
                        <a14:backgroundMark x1="63289" y1="30667" x2="63289" y2="30667"/>
                        <a14:backgroundMark x1="64452" y1="35111" x2="64452" y2="35111"/>
                        <a14:backgroundMark x1="62458" y1="26444" x2="62458" y2="26444"/>
                        <a14:backgroundMark x1="54817" y1="32000" x2="54817" y2="32000"/>
                        <a14:backgroundMark x1="75581" y1="39333" x2="75581" y2="39333"/>
                      </a14:backgroundRemoval>
                    </a14:imgEffect>
                  </a14:imgLayer>
                </a14:imgProps>
              </a:ext>
            </a:extLst>
          </a:blip>
          <a:stretch>
            <a:fillRect/>
          </a:stretch>
        </p:blipFill>
        <p:spPr>
          <a:xfrm>
            <a:off x="2766060" y="3583770"/>
            <a:ext cx="2510615" cy="1876704"/>
          </a:xfrm>
          <a:prstGeom prst="rect">
            <a:avLst/>
          </a:prstGeom>
        </p:spPr>
      </p:pic>
      <p:sp>
        <p:nvSpPr>
          <p:cNvPr id="2" name="テキスト ボックス 1"/>
          <p:cNvSpPr txBox="1"/>
          <p:nvPr/>
        </p:nvSpPr>
        <p:spPr>
          <a:xfrm>
            <a:off x="11773296" y="6466158"/>
            <a:ext cx="415498" cy="369332"/>
          </a:xfrm>
          <a:prstGeom prst="rect">
            <a:avLst/>
          </a:prstGeom>
          <a:noFill/>
        </p:spPr>
        <p:txBody>
          <a:bodyPr wrap="none" rtlCol="0">
            <a:spAutoFit/>
          </a:bodyPr>
          <a:lstStyle/>
          <a:p>
            <a:r>
              <a:rPr lang="en-US" altLang="ja-JP" dirty="0">
                <a:solidFill>
                  <a:prstClr val="black"/>
                </a:solidFill>
                <a:latin typeface="ＭＳ Ｐゴシック" panose="020B0600070205080204" pitchFamily="50" charset="-128"/>
              </a:rPr>
              <a:t>14</a:t>
            </a:r>
            <a:endParaRPr lang="ja-JP" altLang="en-US" dirty="0">
              <a:solidFill>
                <a:prstClr val="black"/>
              </a:solidFill>
              <a:latin typeface="ＭＳ Ｐゴシック" panose="020B0600070205080204" pitchFamily="50" charset="-128"/>
            </a:endParaRPr>
          </a:p>
        </p:txBody>
      </p:sp>
      <p:grpSp>
        <p:nvGrpSpPr>
          <p:cNvPr id="46" name="グループ化 45"/>
          <p:cNvGrpSpPr/>
          <p:nvPr/>
        </p:nvGrpSpPr>
        <p:grpSpPr>
          <a:xfrm>
            <a:off x="5987458" y="2965651"/>
            <a:ext cx="5520087" cy="3684166"/>
            <a:chOff x="238273" y="2795439"/>
            <a:chExt cx="5520087" cy="3684166"/>
          </a:xfrm>
        </p:grpSpPr>
        <p:sp>
          <p:nvSpPr>
            <p:cNvPr id="17" name="正方形/長方形 16"/>
            <p:cNvSpPr/>
            <p:nvPr/>
          </p:nvSpPr>
          <p:spPr>
            <a:xfrm>
              <a:off x="238273" y="2985017"/>
              <a:ext cx="5507207" cy="349458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238274" y="2795439"/>
              <a:ext cx="5520086" cy="4435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prstClr val="white"/>
                  </a:solidFill>
                </a:rPr>
                <a:t>累　進　課　税　制　度</a:t>
              </a:r>
            </a:p>
          </p:txBody>
        </p:sp>
        <p:sp>
          <p:nvSpPr>
            <p:cNvPr id="32" name="テキスト ボックス 31"/>
            <p:cNvSpPr txBox="1"/>
            <p:nvPr/>
          </p:nvSpPr>
          <p:spPr>
            <a:xfrm>
              <a:off x="304800" y="3464225"/>
              <a:ext cx="5321158" cy="954107"/>
            </a:xfrm>
            <a:prstGeom prst="rect">
              <a:avLst/>
            </a:prstGeom>
            <a:noFill/>
          </p:spPr>
          <p:txBody>
            <a:bodyPr wrap="square" rtlCol="0">
              <a:spAutoFit/>
            </a:bodyPr>
            <a:lstStyle/>
            <a:p>
              <a:r>
                <a:rPr lang="ja-JP" altLang="en-US" sz="1400" dirty="0">
                  <a:solidFill>
                    <a:prstClr val="black"/>
                  </a:solidFill>
                </a:rPr>
                <a:t>　累進課税制度は、所得が多いほど税率が高くなる税金のしくみで、日本では、所得税のほか相続税や贈与税もこのしくみです。この制度は、支払い能力に応じて税金を負担してもらおうとするものです。</a:t>
              </a:r>
              <a:endParaRPr lang="en-US" altLang="ja-JP" sz="1400" dirty="0">
                <a:solidFill>
                  <a:prstClr val="black"/>
                </a:solidFill>
              </a:endParaRPr>
            </a:p>
            <a:p>
              <a:r>
                <a:rPr lang="ja-JP" altLang="en-US" sz="1400" dirty="0">
                  <a:solidFill>
                    <a:prstClr val="black"/>
                  </a:solidFill>
                </a:rPr>
                <a:t>　これとは逆に、消費税のように税率が一定の税金もあります。</a:t>
              </a:r>
              <a:endParaRPr lang="en-US" altLang="ja-JP" sz="1400" dirty="0">
                <a:solidFill>
                  <a:prstClr val="black"/>
                </a:solidFill>
              </a:endParaRPr>
            </a:p>
          </p:txBody>
        </p:sp>
        <p:sp>
          <p:nvSpPr>
            <p:cNvPr id="33" name="テキスト ボックス 32"/>
            <p:cNvSpPr txBox="1"/>
            <p:nvPr/>
          </p:nvSpPr>
          <p:spPr>
            <a:xfrm>
              <a:off x="363759" y="4411678"/>
              <a:ext cx="5201636" cy="523220"/>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例えば、夫婦と子ども２人（うち１人は</a:t>
              </a:r>
              <a:r>
                <a:rPr lang="en-US" altLang="ja-JP" sz="1400" dirty="0">
                  <a:solidFill>
                    <a:prstClr val="black"/>
                  </a:solidFill>
                  <a:latin typeface="BIZ UDPゴシック" panose="020B0400000000000000" pitchFamily="50" charset="-128"/>
                  <a:ea typeface="BIZ UDPゴシック" panose="020B0400000000000000" pitchFamily="50" charset="-128"/>
                </a:rPr>
                <a:t>16</a:t>
              </a:r>
              <a:r>
                <a:rPr lang="ja-JP" altLang="en-US" sz="1400" dirty="0">
                  <a:solidFill>
                    <a:prstClr val="black"/>
                  </a:solidFill>
                  <a:latin typeface="BIZ UDPゴシック" panose="020B0400000000000000" pitchFamily="50" charset="-128"/>
                  <a:ea typeface="BIZ UDPゴシック" panose="020B0400000000000000" pitchFamily="50" charset="-128"/>
                </a:rPr>
                <a:t>歳：１人は</a:t>
              </a:r>
              <a:r>
                <a:rPr lang="en-US" altLang="ja-JP" sz="1400" dirty="0">
                  <a:solidFill>
                    <a:prstClr val="black"/>
                  </a:solidFill>
                  <a:latin typeface="BIZ UDPゴシック" panose="020B0400000000000000" pitchFamily="50" charset="-128"/>
                  <a:ea typeface="BIZ UDPゴシック" panose="020B0400000000000000" pitchFamily="50" charset="-128"/>
                </a:rPr>
                <a:t>20</a:t>
              </a:r>
              <a:r>
                <a:rPr lang="ja-JP" altLang="en-US" sz="1400" dirty="0">
                  <a:solidFill>
                    <a:prstClr val="black"/>
                  </a:solidFill>
                  <a:latin typeface="BIZ UDPゴシック" panose="020B0400000000000000" pitchFamily="50" charset="-128"/>
                  <a:ea typeface="BIZ UDPゴシック" panose="020B0400000000000000" pitchFamily="50" charset="-128"/>
                </a:rPr>
                <a:t>歳）の勤め人の所得税（令和３年分、復興特別所得税を含む）は・・・</a:t>
              </a:r>
              <a:endParaRPr lang="en-US" altLang="ja-JP" sz="1400" dirty="0">
                <a:solidFill>
                  <a:prstClr val="black"/>
                </a:solidFill>
                <a:latin typeface="BIZ UDPゴシック" panose="020B0400000000000000" pitchFamily="50" charset="-128"/>
                <a:ea typeface="BIZ UDPゴシック" panose="020B0400000000000000" pitchFamily="50" charset="-128"/>
              </a:endParaRPr>
            </a:p>
          </p:txBody>
        </p:sp>
        <p:grpSp>
          <p:nvGrpSpPr>
            <p:cNvPr id="22" name="グループ化 21"/>
            <p:cNvGrpSpPr/>
            <p:nvPr/>
          </p:nvGrpSpPr>
          <p:grpSpPr>
            <a:xfrm>
              <a:off x="473572" y="5042923"/>
              <a:ext cx="4909522" cy="1280872"/>
              <a:chOff x="445512" y="5057465"/>
              <a:chExt cx="4909522" cy="1280872"/>
            </a:xfrm>
          </p:grpSpPr>
          <p:pic>
            <p:nvPicPr>
              <p:cNvPr id="34" name="図 33"/>
              <p:cNvPicPr>
                <a:picLocks noChangeAspect="1"/>
              </p:cNvPicPr>
              <p:nvPr/>
            </p:nvPicPr>
            <p:blipFill>
              <a:blip r:embed="rId6"/>
              <a:stretch>
                <a:fillRect/>
              </a:stretch>
            </p:blipFill>
            <p:spPr>
              <a:xfrm>
                <a:off x="518000" y="5057465"/>
                <a:ext cx="4837034" cy="1280872"/>
              </a:xfrm>
              <a:prstGeom prst="rect">
                <a:avLst/>
              </a:prstGeom>
            </p:spPr>
          </p:pic>
          <p:sp>
            <p:nvSpPr>
              <p:cNvPr id="35" name="テキスト ボックス 34"/>
              <p:cNvSpPr txBox="1"/>
              <p:nvPr/>
            </p:nvSpPr>
            <p:spPr>
              <a:xfrm>
                <a:off x="445512" y="5201610"/>
                <a:ext cx="532002" cy="261610"/>
              </a:xfrm>
              <a:prstGeom prst="rect">
                <a:avLst/>
              </a:prstGeom>
              <a:noFill/>
            </p:spPr>
            <p:txBody>
              <a:bodyPr wrap="square" rtlCol="0">
                <a:spAutoFit/>
              </a:bodyPr>
              <a:lstStyle/>
              <a:p>
                <a:r>
                  <a:rPr lang="en-US" altLang="ja-JP" sz="1100" dirty="0">
                    <a:solidFill>
                      <a:prstClr val="black"/>
                    </a:solidFill>
                  </a:rPr>
                  <a:t>A</a:t>
                </a:r>
                <a:r>
                  <a:rPr lang="ja-JP" altLang="en-US" sz="1100" dirty="0">
                    <a:solidFill>
                      <a:prstClr val="black"/>
                    </a:solidFill>
                  </a:rPr>
                  <a:t>さん</a:t>
                </a:r>
              </a:p>
            </p:txBody>
          </p:sp>
          <p:sp>
            <p:nvSpPr>
              <p:cNvPr id="36" name="テキスト ボックス 35"/>
              <p:cNvSpPr txBox="1"/>
              <p:nvPr/>
            </p:nvSpPr>
            <p:spPr>
              <a:xfrm>
                <a:off x="450528" y="5769045"/>
                <a:ext cx="526986" cy="261610"/>
              </a:xfrm>
              <a:prstGeom prst="rect">
                <a:avLst/>
              </a:prstGeom>
              <a:noFill/>
            </p:spPr>
            <p:txBody>
              <a:bodyPr wrap="square" rtlCol="0">
                <a:spAutoFit/>
              </a:bodyPr>
              <a:lstStyle/>
              <a:p>
                <a:r>
                  <a:rPr lang="en-US" altLang="ja-JP" sz="1100" dirty="0">
                    <a:solidFill>
                      <a:prstClr val="black"/>
                    </a:solidFill>
                  </a:rPr>
                  <a:t>B</a:t>
                </a:r>
                <a:r>
                  <a:rPr lang="ja-JP" altLang="en-US" sz="1100" dirty="0">
                    <a:solidFill>
                      <a:prstClr val="black"/>
                    </a:solidFill>
                  </a:rPr>
                  <a:t>さん</a:t>
                </a:r>
              </a:p>
            </p:txBody>
          </p:sp>
          <p:sp>
            <p:nvSpPr>
              <p:cNvPr id="37" name="テキスト ボックス 36"/>
              <p:cNvSpPr txBox="1"/>
              <p:nvPr/>
            </p:nvSpPr>
            <p:spPr>
              <a:xfrm>
                <a:off x="996935" y="5205402"/>
                <a:ext cx="486859" cy="261610"/>
              </a:xfrm>
              <a:prstGeom prst="rect">
                <a:avLst/>
              </a:prstGeom>
              <a:noFill/>
            </p:spPr>
            <p:txBody>
              <a:bodyPr wrap="square" rtlCol="0">
                <a:spAutoFit/>
              </a:bodyPr>
              <a:lstStyle/>
              <a:p>
                <a:r>
                  <a:rPr lang="ja-JP" altLang="en-US" sz="1100" dirty="0">
                    <a:solidFill>
                      <a:prstClr val="black"/>
                    </a:solidFill>
                  </a:rPr>
                  <a:t>年収</a:t>
                </a:r>
              </a:p>
            </p:txBody>
          </p:sp>
          <p:sp>
            <p:nvSpPr>
              <p:cNvPr id="38" name="テキスト ボックス 37"/>
              <p:cNvSpPr txBox="1"/>
              <p:nvPr/>
            </p:nvSpPr>
            <p:spPr>
              <a:xfrm>
                <a:off x="850813" y="5470103"/>
                <a:ext cx="633988" cy="261610"/>
              </a:xfrm>
              <a:prstGeom prst="rect">
                <a:avLst/>
              </a:prstGeom>
              <a:noFill/>
            </p:spPr>
            <p:txBody>
              <a:bodyPr wrap="square" rtlCol="0">
                <a:spAutoFit/>
              </a:bodyPr>
              <a:lstStyle/>
              <a:p>
                <a:r>
                  <a:rPr lang="ja-JP" altLang="en-US" sz="1100" dirty="0">
                    <a:solidFill>
                      <a:prstClr val="black"/>
                    </a:solidFill>
                  </a:rPr>
                  <a:t>所得税</a:t>
                </a:r>
              </a:p>
            </p:txBody>
          </p:sp>
          <p:sp>
            <p:nvSpPr>
              <p:cNvPr id="39" name="テキスト ボックス 38"/>
              <p:cNvSpPr txBox="1"/>
              <p:nvPr/>
            </p:nvSpPr>
            <p:spPr>
              <a:xfrm>
                <a:off x="967754" y="5754591"/>
                <a:ext cx="486859" cy="261610"/>
              </a:xfrm>
              <a:prstGeom prst="rect">
                <a:avLst/>
              </a:prstGeom>
              <a:noFill/>
            </p:spPr>
            <p:txBody>
              <a:bodyPr wrap="square" rtlCol="0">
                <a:spAutoFit/>
              </a:bodyPr>
              <a:lstStyle/>
              <a:p>
                <a:r>
                  <a:rPr lang="ja-JP" altLang="en-US" sz="1100" dirty="0">
                    <a:solidFill>
                      <a:prstClr val="black"/>
                    </a:solidFill>
                  </a:rPr>
                  <a:t>年収</a:t>
                </a:r>
              </a:p>
            </p:txBody>
          </p:sp>
          <p:sp>
            <p:nvSpPr>
              <p:cNvPr id="40" name="テキスト ボックス 39"/>
              <p:cNvSpPr txBox="1"/>
              <p:nvPr/>
            </p:nvSpPr>
            <p:spPr>
              <a:xfrm>
                <a:off x="862382" y="5993807"/>
                <a:ext cx="633988" cy="261610"/>
              </a:xfrm>
              <a:prstGeom prst="rect">
                <a:avLst/>
              </a:prstGeom>
              <a:noFill/>
            </p:spPr>
            <p:txBody>
              <a:bodyPr wrap="square" rtlCol="0">
                <a:spAutoFit/>
              </a:bodyPr>
              <a:lstStyle/>
              <a:p>
                <a:r>
                  <a:rPr lang="ja-JP" altLang="en-US" sz="1100" dirty="0">
                    <a:solidFill>
                      <a:prstClr val="black"/>
                    </a:solidFill>
                  </a:rPr>
                  <a:t>所得税</a:t>
                </a:r>
              </a:p>
            </p:txBody>
          </p:sp>
          <p:sp>
            <p:nvSpPr>
              <p:cNvPr id="41" name="テキスト ボックス 40"/>
              <p:cNvSpPr txBox="1"/>
              <p:nvPr/>
            </p:nvSpPr>
            <p:spPr>
              <a:xfrm>
                <a:off x="1833823" y="5188270"/>
                <a:ext cx="712568" cy="261610"/>
              </a:xfrm>
              <a:prstGeom prst="rect">
                <a:avLst/>
              </a:prstGeom>
              <a:noFill/>
            </p:spPr>
            <p:txBody>
              <a:bodyPr wrap="square" rtlCol="0">
                <a:spAutoFit/>
              </a:bodyPr>
              <a:lstStyle/>
              <a:p>
                <a:r>
                  <a:rPr lang="en-US" altLang="ja-JP" sz="1100" dirty="0">
                    <a:solidFill>
                      <a:prstClr val="black"/>
                    </a:solidFill>
                  </a:rPr>
                  <a:t>500</a:t>
                </a:r>
                <a:r>
                  <a:rPr lang="ja-JP" altLang="en-US" sz="1100" dirty="0">
                    <a:solidFill>
                      <a:prstClr val="black"/>
                    </a:solidFill>
                  </a:rPr>
                  <a:t>万円</a:t>
                </a:r>
              </a:p>
            </p:txBody>
          </p:sp>
          <p:sp>
            <p:nvSpPr>
              <p:cNvPr id="42" name="テキスト ボックス 41"/>
              <p:cNvSpPr txBox="1"/>
              <p:nvPr/>
            </p:nvSpPr>
            <p:spPr>
              <a:xfrm>
                <a:off x="1586332" y="5449880"/>
                <a:ext cx="674114" cy="261610"/>
              </a:xfrm>
              <a:prstGeom prst="rect">
                <a:avLst/>
              </a:prstGeom>
              <a:noFill/>
            </p:spPr>
            <p:txBody>
              <a:bodyPr wrap="square" rtlCol="0">
                <a:spAutoFit/>
              </a:bodyPr>
              <a:lstStyle/>
              <a:p>
                <a:r>
                  <a:rPr lang="en-US" altLang="ja-JP" sz="1100" dirty="0">
                    <a:solidFill>
                      <a:prstClr val="black"/>
                    </a:solidFill>
                  </a:rPr>
                  <a:t>4.8</a:t>
                </a:r>
                <a:r>
                  <a:rPr lang="ja-JP" altLang="en-US" sz="1100" dirty="0">
                    <a:solidFill>
                      <a:prstClr val="black"/>
                    </a:solidFill>
                  </a:rPr>
                  <a:t>万円</a:t>
                </a:r>
              </a:p>
            </p:txBody>
          </p:sp>
          <p:sp>
            <p:nvSpPr>
              <p:cNvPr id="43" name="テキスト ボックス 42"/>
              <p:cNvSpPr txBox="1"/>
              <p:nvPr/>
            </p:nvSpPr>
            <p:spPr>
              <a:xfrm>
                <a:off x="2631644" y="5732659"/>
                <a:ext cx="824585" cy="261610"/>
              </a:xfrm>
              <a:prstGeom prst="rect">
                <a:avLst/>
              </a:prstGeom>
              <a:noFill/>
            </p:spPr>
            <p:txBody>
              <a:bodyPr wrap="square" rtlCol="0">
                <a:spAutoFit/>
              </a:bodyPr>
              <a:lstStyle/>
              <a:p>
                <a:r>
                  <a:rPr lang="en-US" altLang="ja-JP" sz="1100" dirty="0">
                    <a:solidFill>
                      <a:prstClr val="black"/>
                    </a:solidFill>
                  </a:rPr>
                  <a:t>2,000</a:t>
                </a:r>
                <a:r>
                  <a:rPr lang="ja-JP" altLang="en-US" sz="1100" dirty="0">
                    <a:solidFill>
                      <a:prstClr val="black"/>
                    </a:solidFill>
                  </a:rPr>
                  <a:t>万円</a:t>
                </a:r>
              </a:p>
            </p:txBody>
          </p:sp>
          <p:sp>
            <p:nvSpPr>
              <p:cNvPr id="44" name="テキスト ボックス 43"/>
              <p:cNvSpPr txBox="1"/>
              <p:nvPr/>
            </p:nvSpPr>
            <p:spPr>
              <a:xfrm>
                <a:off x="1781555" y="5961804"/>
                <a:ext cx="824585" cy="261610"/>
              </a:xfrm>
              <a:prstGeom prst="rect">
                <a:avLst/>
              </a:prstGeom>
              <a:noFill/>
            </p:spPr>
            <p:txBody>
              <a:bodyPr wrap="square" rtlCol="0">
                <a:spAutoFit/>
              </a:bodyPr>
              <a:lstStyle/>
              <a:p>
                <a:r>
                  <a:rPr lang="en-US" altLang="ja-JP" sz="1100" dirty="0">
                    <a:solidFill>
                      <a:prstClr val="black"/>
                    </a:solidFill>
                  </a:rPr>
                  <a:t>341.5</a:t>
                </a:r>
                <a:r>
                  <a:rPr lang="ja-JP" altLang="en-US" sz="1100" dirty="0">
                    <a:solidFill>
                      <a:prstClr val="black"/>
                    </a:solidFill>
                  </a:rPr>
                  <a:t>万円</a:t>
                </a:r>
              </a:p>
            </p:txBody>
          </p:sp>
          <p:sp>
            <p:nvSpPr>
              <p:cNvPr id="45" name="テキスト ボックス 44"/>
              <p:cNvSpPr txBox="1"/>
              <p:nvPr/>
            </p:nvSpPr>
            <p:spPr>
              <a:xfrm>
                <a:off x="3492473" y="5102678"/>
                <a:ext cx="1818081" cy="1200329"/>
              </a:xfrm>
              <a:prstGeom prst="rect">
                <a:avLst/>
              </a:prstGeom>
              <a:noFill/>
            </p:spPr>
            <p:txBody>
              <a:bodyPr wrap="square" rtlCol="0">
                <a:spAutoFit/>
              </a:bodyPr>
              <a:lstStyle/>
              <a:p>
                <a:r>
                  <a:rPr lang="ja-JP" altLang="en-US" sz="1200" dirty="0">
                    <a:solidFill>
                      <a:prstClr val="black"/>
                    </a:solidFill>
                  </a:rPr>
                  <a:t>同じ家族構成でも、年収</a:t>
                </a:r>
                <a:endParaRPr lang="en-US" altLang="ja-JP" sz="1200" dirty="0">
                  <a:solidFill>
                    <a:prstClr val="black"/>
                  </a:solidFill>
                </a:endParaRPr>
              </a:p>
              <a:p>
                <a:r>
                  <a:rPr lang="en-US" altLang="ja-JP" sz="1200" dirty="0">
                    <a:solidFill>
                      <a:prstClr val="black"/>
                    </a:solidFill>
                  </a:rPr>
                  <a:t>500</a:t>
                </a:r>
                <a:r>
                  <a:rPr lang="ja-JP" altLang="en-US" sz="1200" dirty="0">
                    <a:solidFill>
                      <a:prstClr val="black"/>
                    </a:solidFill>
                  </a:rPr>
                  <a:t>万円の場合の税額は</a:t>
                </a:r>
                <a:endParaRPr lang="en-US" altLang="ja-JP" sz="1200" dirty="0">
                  <a:solidFill>
                    <a:prstClr val="black"/>
                  </a:solidFill>
                </a:endParaRPr>
              </a:p>
              <a:p>
                <a:r>
                  <a:rPr lang="en-US" altLang="ja-JP" sz="1200" dirty="0">
                    <a:solidFill>
                      <a:prstClr val="black"/>
                    </a:solidFill>
                  </a:rPr>
                  <a:t>4.8</a:t>
                </a:r>
                <a:r>
                  <a:rPr lang="ja-JP" altLang="en-US" sz="1200" dirty="0">
                    <a:solidFill>
                      <a:prstClr val="black"/>
                    </a:solidFill>
                  </a:rPr>
                  <a:t>万円ですが、年収が</a:t>
                </a:r>
                <a:r>
                  <a:rPr lang="en-US" altLang="ja-JP" sz="1200" dirty="0">
                    <a:solidFill>
                      <a:prstClr val="black"/>
                    </a:solidFill>
                  </a:rPr>
                  <a:t>2,000</a:t>
                </a:r>
                <a:r>
                  <a:rPr lang="ja-JP" altLang="en-US" sz="1200" dirty="0">
                    <a:solidFill>
                      <a:prstClr val="black"/>
                    </a:solidFill>
                  </a:rPr>
                  <a:t>万円になると、税額は</a:t>
                </a:r>
                <a:r>
                  <a:rPr lang="en-US" altLang="ja-JP" sz="1200" dirty="0">
                    <a:solidFill>
                      <a:prstClr val="black"/>
                    </a:solidFill>
                  </a:rPr>
                  <a:t>341.5</a:t>
                </a:r>
                <a:r>
                  <a:rPr lang="ja-JP" altLang="en-US" sz="1200" dirty="0">
                    <a:solidFill>
                      <a:prstClr val="black"/>
                    </a:solidFill>
                  </a:rPr>
                  <a:t>万円で約</a:t>
                </a:r>
                <a:r>
                  <a:rPr lang="en-US" altLang="ja-JP" sz="1200" dirty="0">
                    <a:solidFill>
                      <a:prstClr val="black"/>
                    </a:solidFill>
                  </a:rPr>
                  <a:t>71</a:t>
                </a:r>
                <a:r>
                  <a:rPr lang="ja-JP" altLang="en-US" sz="1200" dirty="0">
                    <a:solidFill>
                      <a:prstClr val="black"/>
                    </a:solidFill>
                  </a:rPr>
                  <a:t>倍に</a:t>
                </a:r>
                <a:endParaRPr lang="en-US" altLang="ja-JP" sz="1200" dirty="0">
                  <a:solidFill>
                    <a:prstClr val="black"/>
                  </a:solidFill>
                </a:endParaRPr>
              </a:p>
              <a:p>
                <a:r>
                  <a:rPr lang="ja-JP" altLang="en-US" sz="1200" dirty="0">
                    <a:solidFill>
                      <a:prstClr val="black"/>
                    </a:solidFill>
                  </a:rPr>
                  <a:t>なります。</a:t>
                </a:r>
              </a:p>
            </p:txBody>
          </p:sp>
        </p:grpSp>
      </p:grpSp>
    </p:spTree>
    <p:extLst>
      <p:ext uri="{BB962C8B-B14F-4D97-AF65-F5344CB8AC3E}">
        <p14:creationId xmlns:p14="http://schemas.microsoft.com/office/powerpoint/2010/main" val="871022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8" name="グループ化 7"/>
          <p:cNvGrpSpPr/>
          <p:nvPr/>
        </p:nvGrpSpPr>
        <p:grpSpPr>
          <a:xfrm>
            <a:off x="415812" y="563896"/>
            <a:ext cx="9810013" cy="1803593"/>
            <a:chOff x="304799" y="591413"/>
            <a:chExt cx="9810013" cy="1803593"/>
          </a:xfrm>
        </p:grpSpPr>
        <p:sp>
          <p:nvSpPr>
            <p:cNvPr id="13" name="正方形/長方形 12"/>
            <p:cNvSpPr/>
            <p:nvPr/>
          </p:nvSpPr>
          <p:spPr>
            <a:xfrm>
              <a:off x="304799" y="1035092"/>
              <a:ext cx="9810013" cy="1359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rPr>
                <a:t>　会社や個人の所得が増える好景気のときには、税負担が増えて、景気の過熱にブレーキをかけます。</a:t>
              </a:r>
            </a:p>
            <a:p>
              <a:r>
                <a:rPr lang="ja-JP" altLang="en-US" sz="1600" dirty="0">
                  <a:solidFill>
                    <a:prstClr val="black"/>
                  </a:solidFill>
                </a:rPr>
                <a:t>　不景気のときには、税負担が減って、景気の落ち込みをゆるめます。また、歳出面では、公共事業を増やすなどして景気を良くすることもできます。</a:t>
              </a: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304800" y="591413"/>
              <a:ext cx="4922520" cy="441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prstClr val="white"/>
                  </a:solidFill>
                  <a:latin typeface="HG丸ｺﾞｼｯｸM-PRO" panose="020F0600000000000000" pitchFamily="50" charset="-128"/>
                  <a:ea typeface="HG丸ｺﾞｼｯｸM-PRO" panose="020F0600000000000000" pitchFamily="50" charset="-128"/>
                </a:rPr>
                <a:t>景気を調整する</a:t>
              </a:r>
            </a:p>
          </p:txBody>
        </p:sp>
      </p:grpSp>
      <p:grpSp>
        <p:nvGrpSpPr>
          <p:cNvPr id="3" name="グループ化 2"/>
          <p:cNvGrpSpPr/>
          <p:nvPr/>
        </p:nvGrpSpPr>
        <p:grpSpPr>
          <a:xfrm>
            <a:off x="2189410" y="2704562"/>
            <a:ext cx="7137352" cy="3919285"/>
            <a:chOff x="6008539" y="2799475"/>
            <a:chExt cx="5965009" cy="3713245"/>
          </a:xfrm>
        </p:grpSpPr>
        <p:sp>
          <p:nvSpPr>
            <p:cNvPr id="2" name="角丸四角形 1"/>
            <p:cNvSpPr/>
            <p:nvPr/>
          </p:nvSpPr>
          <p:spPr>
            <a:xfrm>
              <a:off x="6008539" y="2799475"/>
              <a:ext cx="5965009" cy="3713245"/>
            </a:xfrm>
            <a:prstGeom prst="round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6061318" y="3128166"/>
              <a:ext cx="5723641" cy="3209639"/>
              <a:chOff x="5390698" y="3015380"/>
              <a:chExt cx="6727424" cy="3743375"/>
            </a:xfrm>
          </p:grpSpPr>
          <p:pic>
            <p:nvPicPr>
              <p:cNvPr id="19" name="図 18"/>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7637" y="4187816"/>
                <a:ext cx="1272610" cy="2125073"/>
              </a:xfrm>
              <a:prstGeom prst="rect">
                <a:avLst/>
              </a:prstGeom>
              <a:noFill/>
              <a:ln>
                <a:noFill/>
              </a:ln>
            </p:spPr>
          </p:pic>
          <p:pic>
            <p:nvPicPr>
              <p:cNvPr id="20" name="図 19"/>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6282" y="3896724"/>
                <a:ext cx="1249141" cy="1939452"/>
              </a:xfrm>
              <a:prstGeom prst="rect">
                <a:avLst/>
              </a:prstGeom>
              <a:noFill/>
              <a:ln>
                <a:noFill/>
              </a:ln>
            </p:spPr>
          </p:pic>
          <p:pic>
            <p:nvPicPr>
              <p:cNvPr id="21" name="図 20"/>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0248" y="4271299"/>
                <a:ext cx="1907954" cy="1577169"/>
              </a:xfrm>
              <a:prstGeom prst="rect">
                <a:avLst/>
              </a:prstGeom>
              <a:noFill/>
              <a:ln>
                <a:noFill/>
              </a:ln>
            </p:spPr>
          </p:pic>
          <p:sp>
            <p:nvSpPr>
              <p:cNvPr id="22" name="角丸四角形吹き出し 21"/>
              <p:cNvSpPr/>
              <p:nvPr/>
            </p:nvSpPr>
            <p:spPr>
              <a:xfrm>
                <a:off x="5531543" y="5906750"/>
                <a:ext cx="914400" cy="612648"/>
              </a:xfrm>
              <a:prstGeom prst="wedgeRoundRectCallout">
                <a:avLst>
                  <a:gd name="adj1" fmla="val 70834"/>
                  <a:gd name="adj2" fmla="val -370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吹き出し 22"/>
              <p:cNvSpPr/>
              <p:nvPr/>
            </p:nvSpPr>
            <p:spPr>
              <a:xfrm>
                <a:off x="5522958" y="5104457"/>
                <a:ext cx="914400" cy="612648"/>
              </a:xfrm>
              <a:prstGeom prst="wedgeRoundRectCallout">
                <a:avLst>
                  <a:gd name="adj1" fmla="val 73612"/>
                  <a:gd name="adj2" fmla="val 438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吹き出し 23"/>
              <p:cNvSpPr/>
              <p:nvPr/>
            </p:nvSpPr>
            <p:spPr>
              <a:xfrm>
                <a:off x="11059768" y="4396002"/>
                <a:ext cx="914400" cy="612648"/>
              </a:xfrm>
              <a:prstGeom prst="wedgeRoundRectCallout">
                <a:avLst>
                  <a:gd name="adj1" fmla="val -77777"/>
                  <a:gd name="adj2" fmla="val 3140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吹き出し 24"/>
              <p:cNvSpPr/>
              <p:nvPr/>
            </p:nvSpPr>
            <p:spPr>
              <a:xfrm>
                <a:off x="11059768" y="5294102"/>
                <a:ext cx="914400" cy="612648"/>
              </a:xfrm>
              <a:prstGeom prst="wedgeRoundRectCallout">
                <a:avLst>
                  <a:gd name="adj1" fmla="val -70833"/>
                  <a:gd name="adj2" fmla="val -432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5390698" y="3538979"/>
                <a:ext cx="1832026" cy="76590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10286096" y="3015380"/>
                <a:ext cx="1832026" cy="7659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下矢印 27"/>
              <p:cNvSpPr/>
              <p:nvPr/>
            </p:nvSpPr>
            <p:spPr>
              <a:xfrm>
                <a:off x="7446012" y="5506801"/>
                <a:ext cx="867381" cy="1251954"/>
              </a:xfrm>
              <a:prstGeom prst="downArrow">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下矢印 28"/>
              <p:cNvSpPr/>
              <p:nvPr/>
            </p:nvSpPr>
            <p:spPr>
              <a:xfrm rot="10800000">
                <a:off x="9111694" y="3274593"/>
                <a:ext cx="780936" cy="1316308"/>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5642840" y="3757089"/>
                <a:ext cx="1601887" cy="358958"/>
              </a:xfrm>
              <a:prstGeom prst="rect">
                <a:avLst/>
              </a:prstGeom>
              <a:noFill/>
            </p:spPr>
            <p:txBody>
              <a:bodyPr wrap="none" rtlCol="0">
                <a:spAutoFit/>
              </a:bodyPr>
              <a:lstStyle/>
              <a:p>
                <a:r>
                  <a:rPr lang="ja-JP" altLang="en-US" sz="1400" b="1" dirty="0">
                    <a:solidFill>
                      <a:schemeClr val="bg1"/>
                    </a:solidFill>
                  </a:rPr>
                  <a:t>景気が良いとき</a:t>
                </a:r>
                <a:endParaRPr kumimoji="1" lang="ja-JP" altLang="en-US" sz="1400" b="1" dirty="0">
                  <a:solidFill>
                    <a:schemeClr val="bg1"/>
                  </a:solidFill>
                </a:endParaRPr>
              </a:p>
            </p:txBody>
          </p:sp>
          <p:sp>
            <p:nvSpPr>
              <p:cNvPr id="31" name="テキスト ボックス 30"/>
              <p:cNvSpPr txBox="1"/>
              <p:nvPr/>
            </p:nvSpPr>
            <p:spPr>
              <a:xfrm>
                <a:off x="10504204" y="3253501"/>
                <a:ext cx="1601887" cy="358958"/>
              </a:xfrm>
              <a:prstGeom prst="rect">
                <a:avLst/>
              </a:prstGeom>
              <a:noFill/>
            </p:spPr>
            <p:txBody>
              <a:bodyPr wrap="none" rtlCol="0">
                <a:spAutoFit/>
              </a:bodyPr>
              <a:lstStyle/>
              <a:p>
                <a:r>
                  <a:rPr lang="ja-JP" altLang="en-US" sz="1400" b="1" dirty="0">
                    <a:solidFill>
                      <a:schemeClr val="bg1"/>
                    </a:solidFill>
                  </a:rPr>
                  <a:t>景気が悪いとき</a:t>
                </a:r>
                <a:endParaRPr kumimoji="1" lang="ja-JP" altLang="en-US" sz="1400" b="1" dirty="0">
                  <a:solidFill>
                    <a:schemeClr val="bg1"/>
                  </a:solidFill>
                </a:endParaRPr>
              </a:p>
            </p:txBody>
          </p:sp>
          <p:sp>
            <p:nvSpPr>
              <p:cNvPr id="32" name="テキスト ボックス 31"/>
              <p:cNvSpPr txBox="1"/>
              <p:nvPr/>
            </p:nvSpPr>
            <p:spPr>
              <a:xfrm>
                <a:off x="5470910" y="5196708"/>
                <a:ext cx="975024" cy="459116"/>
              </a:xfrm>
              <a:prstGeom prst="rect">
                <a:avLst/>
              </a:prstGeom>
              <a:noFill/>
            </p:spPr>
            <p:txBody>
              <a:bodyPr wrap="none" rtlCol="0">
                <a:spAutoFit/>
              </a:bodyPr>
              <a:lstStyle/>
              <a:p>
                <a:r>
                  <a:rPr kumimoji="1" lang="ja-JP" altLang="en-US" sz="1050" dirty="0"/>
                  <a:t>会社や個人の</a:t>
                </a:r>
                <a:endParaRPr kumimoji="1" lang="en-US" altLang="ja-JP" sz="1050" dirty="0"/>
              </a:p>
              <a:p>
                <a:r>
                  <a:rPr kumimoji="1" lang="ja-JP" altLang="en-US" sz="1050" dirty="0"/>
                  <a:t>収入が増える</a:t>
                </a:r>
              </a:p>
            </p:txBody>
          </p:sp>
          <p:sp>
            <p:nvSpPr>
              <p:cNvPr id="33" name="テキスト ボックス 32"/>
              <p:cNvSpPr txBox="1"/>
              <p:nvPr/>
            </p:nvSpPr>
            <p:spPr>
              <a:xfrm>
                <a:off x="5570172" y="5997631"/>
                <a:ext cx="842754" cy="459116"/>
              </a:xfrm>
              <a:prstGeom prst="rect">
                <a:avLst/>
              </a:prstGeom>
              <a:noFill/>
            </p:spPr>
            <p:txBody>
              <a:bodyPr wrap="none" rtlCol="0">
                <a:spAutoFit/>
              </a:bodyPr>
              <a:lstStyle/>
              <a:p>
                <a:r>
                  <a:rPr kumimoji="1" lang="ja-JP" altLang="en-US" sz="1050" dirty="0"/>
                  <a:t>税の負担が</a:t>
                </a:r>
                <a:endParaRPr kumimoji="1" lang="en-US" altLang="ja-JP" sz="1050" dirty="0"/>
              </a:p>
              <a:p>
                <a:r>
                  <a:rPr lang="ja-JP" altLang="en-US" sz="1050" dirty="0"/>
                  <a:t>増える</a:t>
                </a:r>
                <a:endParaRPr kumimoji="1" lang="ja-JP" altLang="en-US" sz="1050" dirty="0"/>
              </a:p>
            </p:txBody>
          </p:sp>
          <p:sp>
            <p:nvSpPr>
              <p:cNvPr id="34" name="テキスト ボックス 33"/>
              <p:cNvSpPr txBox="1"/>
              <p:nvPr/>
            </p:nvSpPr>
            <p:spPr>
              <a:xfrm>
                <a:off x="11001443" y="4465253"/>
                <a:ext cx="975024" cy="459116"/>
              </a:xfrm>
              <a:prstGeom prst="rect">
                <a:avLst/>
              </a:prstGeom>
              <a:noFill/>
            </p:spPr>
            <p:txBody>
              <a:bodyPr wrap="none" rtlCol="0">
                <a:spAutoFit/>
              </a:bodyPr>
              <a:lstStyle/>
              <a:p>
                <a:r>
                  <a:rPr kumimoji="1" lang="ja-JP" altLang="en-US" sz="1050" dirty="0"/>
                  <a:t>会社や個人の</a:t>
                </a:r>
                <a:endParaRPr kumimoji="1" lang="en-US" altLang="ja-JP" sz="1050" dirty="0"/>
              </a:p>
              <a:p>
                <a:r>
                  <a:rPr kumimoji="1" lang="ja-JP" altLang="en-US" sz="1050" dirty="0"/>
                  <a:t>収入が減る</a:t>
                </a:r>
              </a:p>
            </p:txBody>
          </p:sp>
          <p:sp>
            <p:nvSpPr>
              <p:cNvPr id="35" name="テキスト ボックス 34"/>
              <p:cNvSpPr txBox="1"/>
              <p:nvPr/>
            </p:nvSpPr>
            <p:spPr>
              <a:xfrm>
                <a:off x="11049431" y="5384983"/>
                <a:ext cx="842754" cy="459116"/>
              </a:xfrm>
              <a:prstGeom prst="rect">
                <a:avLst/>
              </a:prstGeom>
              <a:noFill/>
            </p:spPr>
            <p:txBody>
              <a:bodyPr wrap="none" rtlCol="0">
                <a:spAutoFit/>
              </a:bodyPr>
              <a:lstStyle/>
              <a:p>
                <a:r>
                  <a:rPr kumimoji="1" lang="ja-JP" altLang="en-US" sz="1050" dirty="0"/>
                  <a:t>税の負担が</a:t>
                </a:r>
                <a:endParaRPr kumimoji="1" lang="en-US" altLang="ja-JP" sz="1050" dirty="0"/>
              </a:p>
              <a:p>
                <a:r>
                  <a:rPr kumimoji="1" lang="ja-JP" altLang="en-US" sz="1050" dirty="0"/>
                  <a:t>減る</a:t>
                </a:r>
              </a:p>
            </p:txBody>
          </p:sp>
          <p:sp>
            <p:nvSpPr>
              <p:cNvPr id="36" name="テキスト ボックス 35"/>
              <p:cNvSpPr txBox="1"/>
              <p:nvPr/>
            </p:nvSpPr>
            <p:spPr>
              <a:xfrm>
                <a:off x="8346145" y="4702326"/>
                <a:ext cx="1639953" cy="850216"/>
              </a:xfrm>
              <a:prstGeom prst="rect">
                <a:avLst/>
              </a:prstGeom>
              <a:noFill/>
            </p:spPr>
            <p:txBody>
              <a:bodyPr wrap="square" rtlCol="0">
                <a:spAutoFit/>
              </a:bodyPr>
              <a:lstStyle/>
              <a:p>
                <a:r>
                  <a:rPr kumimoji="1" lang="ja-JP" altLang="en-US" sz="1100" dirty="0"/>
                  <a:t>税には景気の</a:t>
                </a:r>
                <a:endParaRPr kumimoji="1" lang="en-US" altLang="ja-JP" sz="1100" dirty="0"/>
              </a:p>
              <a:p>
                <a:r>
                  <a:rPr kumimoji="1" lang="ja-JP" altLang="en-US" sz="1100" dirty="0"/>
                  <a:t>変動を</a:t>
                </a:r>
                <a:r>
                  <a:rPr lang="ja-JP" altLang="en-US" sz="1100" dirty="0"/>
                  <a:t>ゆるやか</a:t>
                </a:r>
                <a:endParaRPr lang="en-US" altLang="ja-JP" sz="1100" dirty="0"/>
              </a:p>
              <a:p>
                <a:r>
                  <a:rPr lang="ja-JP" altLang="en-US" sz="1100" dirty="0"/>
                  <a:t>にする</a:t>
                </a:r>
                <a:r>
                  <a:rPr kumimoji="1" lang="ja-JP" altLang="en-US" sz="1100" dirty="0"/>
                  <a:t>働きが</a:t>
                </a:r>
                <a:endParaRPr kumimoji="1" lang="en-US" altLang="ja-JP" sz="1100" dirty="0"/>
              </a:p>
              <a:p>
                <a:r>
                  <a:rPr kumimoji="1" lang="ja-JP" altLang="en-US" sz="1100" dirty="0"/>
                  <a:t>あるよ。</a:t>
                </a:r>
              </a:p>
            </p:txBody>
          </p:sp>
          <p:sp>
            <p:nvSpPr>
              <p:cNvPr id="37" name="テキスト ボックス 36"/>
              <p:cNvSpPr txBox="1"/>
              <p:nvPr/>
            </p:nvSpPr>
            <p:spPr>
              <a:xfrm>
                <a:off x="7658127" y="5506801"/>
                <a:ext cx="483734" cy="1171882"/>
              </a:xfrm>
              <a:prstGeom prst="rect">
                <a:avLst/>
              </a:prstGeom>
              <a:noFill/>
            </p:spPr>
            <p:txBody>
              <a:bodyPr vert="eaVert" wrap="none" rtlCol="0">
                <a:spAutoFit/>
              </a:bodyPr>
              <a:lstStyle/>
              <a:p>
                <a:r>
                  <a:rPr kumimoji="1" lang="ja-JP" altLang="en-US" sz="1000" dirty="0"/>
                  <a:t>景気の過熱に</a:t>
                </a:r>
                <a:endParaRPr kumimoji="1" lang="en-US" altLang="ja-JP" sz="1000" dirty="0"/>
              </a:p>
              <a:p>
                <a:r>
                  <a:rPr lang="ja-JP" altLang="en-US" sz="1000" dirty="0"/>
                  <a:t>ブレーキがかかる</a:t>
                </a:r>
                <a:endParaRPr kumimoji="1" lang="ja-JP" altLang="en-US" sz="1000" dirty="0"/>
              </a:p>
            </p:txBody>
          </p:sp>
          <p:sp>
            <p:nvSpPr>
              <p:cNvPr id="38" name="テキスト ボックス 37"/>
              <p:cNvSpPr txBox="1"/>
              <p:nvPr/>
            </p:nvSpPr>
            <p:spPr>
              <a:xfrm>
                <a:off x="9317930" y="3488232"/>
                <a:ext cx="332566" cy="1097695"/>
              </a:xfrm>
              <a:prstGeom prst="rect">
                <a:avLst/>
              </a:prstGeom>
              <a:noFill/>
            </p:spPr>
            <p:txBody>
              <a:bodyPr vert="eaVert" wrap="square" rtlCol="0">
                <a:spAutoFit/>
              </a:bodyPr>
              <a:lstStyle/>
              <a:p>
                <a:r>
                  <a:rPr kumimoji="1" lang="ja-JP" altLang="en-US" sz="1000" dirty="0"/>
                  <a:t>景気を良くする</a:t>
                </a:r>
                <a:endParaRPr kumimoji="1" lang="ja-JP" altLang="en-US" sz="1100" dirty="0"/>
              </a:p>
            </p:txBody>
          </p:sp>
        </p:grpSp>
      </p:grpSp>
      <p:sp>
        <p:nvSpPr>
          <p:cNvPr id="10" name="テキスト ボックス 9"/>
          <p:cNvSpPr txBox="1"/>
          <p:nvPr/>
        </p:nvSpPr>
        <p:spPr>
          <a:xfrm>
            <a:off x="11773296" y="6439182"/>
            <a:ext cx="415498" cy="369332"/>
          </a:xfrm>
          <a:prstGeom prst="rect">
            <a:avLst/>
          </a:prstGeom>
          <a:noFill/>
        </p:spPr>
        <p:txBody>
          <a:bodyPr wrap="none" rtlCol="0">
            <a:spAutoFit/>
          </a:bodyPr>
          <a:lstStyle/>
          <a:p>
            <a:r>
              <a:rPr kumimoji="1" lang="en-US" altLang="ja-JP" dirty="0">
                <a:latin typeface="+mj-ea"/>
                <a:ea typeface="+mj-ea"/>
              </a:rPr>
              <a:t>15</a:t>
            </a:r>
            <a:endParaRPr kumimoji="1" lang="ja-JP" altLang="en-US" dirty="0">
              <a:latin typeface="+mj-ea"/>
              <a:ea typeface="+mj-ea"/>
            </a:endParaRPr>
          </a:p>
        </p:txBody>
      </p:sp>
      <p:sp>
        <p:nvSpPr>
          <p:cNvPr id="39" name="角丸四角形 38"/>
          <p:cNvSpPr/>
          <p:nvPr/>
        </p:nvSpPr>
        <p:spPr>
          <a:xfrm>
            <a:off x="8956443" y="5107"/>
            <a:ext cx="3243788" cy="41372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－財政の役割－</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53630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4" name="グループ化 3"/>
          <p:cNvGrpSpPr/>
          <p:nvPr/>
        </p:nvGrpSpPr>
        <p:grpSpPr>
          <a:xfrm>
            <a:off x="304800" y="137160"/>
            <a:ext cx="5602526" cy="975360"/>
            <a:chOff x="548640" y="76200"/>
            <a:chExt cx="5602526" cy="975360"/>
          </a:xfrm>
        </p:grpSpPr>
        <p:sp>
          <p:nvSpPr>
            <p:cNvPr id="5" name="フローチャート: 結合子 4"/>
            <p:cNvSpPr/>
            <p:nvPr/>
          </p:nvSpPr>
          <p:spPr>
            <a:xfrm>
              <a:off x="548640" y="76200"/>
              <a:ext cx="1051560" cy="975360"/>
            </a:xfrm>
            <a:prstGeom prst="flowChartConnector">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正方形/長方形 5"/>
            <p:cNvSpPr/>
            <p:nvPr/>
          </p:nvSpPr>
          <p:spPr>
            <a:xfrm>
              <a:off x="548640" y="240714"/>
              <a:ext cx="5242560" cy="646331"/>
            </a:xfrm>
            <a:prstGeom prst="rect">
              <a:avLst/>
            </a:prstGeom>
            <a:noFill/>
          </p:spPr>
          <p:txBody>
            <a:bodyPr wrap="square" lIns="91440" tIns="45720" rIns="91440" bIns="45720">
              <a:spAutoFit/>
            </a:bodyPr>
            <a:lstStyle/>
            <a:p>
              <a:pPr algn="ctr"/>
              <a:r>
                <a:rPr lang="ja-JP" altLang="en-US" sz="3600" b="1" dirty="0">
                  <a:ln w="10160">
                    <a:solidFill>
                      <a:srgbClr val="4472C4"/>
                    </a:solidFill>
                    <a:prstDash val="solid"/>
                  </a:ln>
                  <a:solidFill>
                    <a:prstClr val="white"/>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これからの社会と税</a:t>
              </a:r>
            </a:p>
          </p:txBody>
        </p:sp>
        <p:cxnSp>
          <p:nvCxnSpPr>
            <p:cNvPr id="7" name="直線コネクタ 6"/>
            <p:cNvCxnSpPr/>
            <p:nvPr/>
          </p:nvCxnSpPr>
          <p:spPr>
            <a:xfrm>
              <a:off x="1022906" y="936188"/>
              <a:ext cx="5128260" cy="0"/>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grpSp>
      <p:grpSp>
        <p:nvGrpSpPr>
          <p:cNvPr id="8" name="グループ化 7"/>
          <p:cNvGrpSpPr/>
          <p:nvPr/>
        </p:nvGrpSpPr>
        <p:grpSpPr>
          <a:xfrm>
            <a:off x="502920" y="1289037"/>
            <a:ext cx="3449955" cy="518934"/>
            <a:chOff x="502920" y="1289037"/>
            <a:chExt cx="3449955" cy="518934"/>
          </a:xfrm>
        </p:grpSpPr>
        <p:sp>
          <p:nvSpPr>
            <p:cNvPr id="9" name="ホームベース 8"/>
            <p:cNvSpPr/>
            <p:nvPr/>
          </p:nvSpPr>
          <p:spPr>
            <a:xfrm>
              <a:off x="502920" y="1360787"/>
              <a:ext cx="327660" cy="32766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p:nvSpPr>
          <p:spPr>
            <a:xfrm>
              <a:off x="617141" y="1289037"/>
              <a:ext cx="333573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solidFill>
                    <a:srgbClr val="002060"/>
                  </a:solidFill>
                </a:rPr>
                <a:t>少子高齢社会の到来</a:t>
              </a:r>
            </a:p>
          </p:txBody>
        </p:sp>
      </p:grpSp>
      <p:grpSp>
        <p:nvGrpSpPr>
          <p:cNvPr id="14" name="グループ化 13"/>
          <p:cNvGrpSpPr/>
          <p:nvPr/>
        </p:nvGrpSpPr>
        <p:grpSpPr>
          <a:xfrm>
            <a:off x="502920" y="3999300"/>
            <a:ext cx="3855720" cy="518934"/>
            <a:chOff x="502920" y="1289037"/>
            <a:chExt cx="3855720" cy="518934"/>
          </a:xfrm>
        </p:grpSpPr>
        <p:sp>
          <p:nvSpPr>
            <p:cNvPr id="15" name="ホームベース 14"/>
            <p:cNvSpPr/>
            <p:nvPr/>
          </p:nvSpPr>
          <p:spPr>
            <a:xfrm>
              <a:off x="502920" y="1360787"/>
              <a:ext cx="327660" cy="32766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正方形/長方形 15"/>
            <p:cNvSpPr/>
            <p:nvPr/>
          </p:nvSpPr>
          <p:spPr>
            <a:xfrm>
              <a:off x="779066" y="1289037"/>
              <a:ext cx="357957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b="1" dirty="0">
                  <a:solidFill>
                    <a:srgbClr val="002060"/>
                  </a:solidFill>
                </a:rPr>
                <a:t>社会保障の充実と税負担</a:t>
              </a:r>
            </a:p>
          </p:txBody>
        </p:sp>
      </p:grpSp>
      <p:sp>
        <p:nvSpPr>
          <p:cNvPr id="17" name="正方形/長方形 16"/>
          <p:cNvSpPr/>
          <p:nvPr/>
        </p:nvSpPr>
        <p:spPr>
          <a:xfrm>
            <a:off x="714374" y="1807970"/>
            <a:ext cx="5027519" cy="2142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lang="ja-JP" altLang="en-US" sz="1400" dirty="0">
                <a:solidFill>
                  <a:prstClr val="black"/>
                </a:solidFill>
                <a:latin typeface="ＭＳ Ｐゴシック" panose="020B0600070205080204" pitchFamily="50" charset="-128"/>
              </a:rPr>
              <a:t>日本人の平均寿命は、</a:t>
            </a:r>
            <a:r>
              <a:rPr lang="en-US" altLang="ja-JP" sz="1400" dirty="0">
                <a:solidFill>
                  <a:prstClr val="black"/>
                </a:solidFill>
                <a:latin typeface="ＭＳ Ｐゴシック" panose="020B0600070205080204" pitchFamily="50" charset="-128"/>
              </a:rPr>
              <a:t>40</a:t>
            </a:r>
            <a:r>
              <a:rPr lang="ja-JP" altLang="en-US" sz="1400" dirty="0">
                <a:solidFill>
                  <a:prstClr val="black"/>
                </a:solidFill>
                <a:latin typeface="ＭＳ Ｐゴシック" panose="020B0600070205080204" pitchFamily="50" charset="-128"/>
              </a:rPr>
              <a:t>年の間に</a:t>
            </a:r>
            <a:r>
              <a:rPr lang="en-US" altLang="ja-JP" sz="1400" dirty="0">
                <a:solidFill>
                  <a:prstClr val="black"/>
                </a:solidFill>
                <a:latin typeface="ＭＳ Ｐゴシック" panose="020B0600070205080204" pitchFamily="50" charset="-128"/>
              </a:rPr>
              <a:t>10</a:t>
            </a:r>
            <a:r>
              <a:rPr lang="ja-JP" altLang="en-US" sz="1400" dirty="0">
                <a:solidFill>
                  <a:prstClr val="black"/>
                </a:solidFill>
                <a:latin typeface="ＭＳ Ｐゴシック" panose="020B0600070205080204" pitchFamily="50" charset="-128"/>
              </a:rPr>
              <a:t>歳も延び、現在、男性が約</a:t>
            </a:r>
            <a:r>
              <a:rPr lang="en-US" altLang="ja-JP" sz="1400" dirty="0">
                <a:solidFill>
                  <a:prstClr val="black"/>
                </a:solidFill>
                <a:latin typeface="ＭＳ Ｐゴシック" panose="020B0600070205080204" pitchFamily="50" charset="-128"/>
              </a:rPr>
              <a:t>81</a:t>
            </a:r>
            <a:r>
              <a:rPr lang="ja-JP" altLang="en-US" sz="1400" dirty="0">
                <a:solidFill>
                  <a:prstClr val="black"/>
                </a:solidFill>
                <a:latin typeface="ＭＳ Ｐゴシック" panose="020B0600070205080204" pitchFamily="50" charset="-128"/>
              </a:rPr>
              <a:t>歳、女性が約</a:t>
            </a:r>
            <a:r>
              <a:rPr lang="en-US" altLang="ja-JP" sz="1400" dirty="0">
                <a:solidFill>
                  <a:prstClr val="black"/>
                </a:solidFill>
                <a:latin typeface="ＭＳ Ｐゴシック" panose="020B0600070205080204" pitchFamily="50" charset="-128"/>
              </a:rPr>
              <a:t>87</a:t>
            </a:r>
            <a:r>
              <a:rPr lang="ja-JP" altLang="en-US" sz="1400" dirty="0">
                <a:solidFill>
                  <a:prstClr val="black"/>
                </a:solidFill>
                <a:latin typeface="ＭＳ Ｐゴシック" panose="020B0600070205080204" pitchFamily="50" charset="-128"/>
              </a:rPr>
              <a:t>歳に達しています。このような急速な寿命の伸びが、社会の高齢化を進めているわけです。一方、将来の働き手となる子どもの出生率は急激に下がっています。このように高齢者が増え、反面、年少者が減るという現象は、将来の社会に大きな問題を投げかけています（少子高齢社会）。</a:t>
            </a:r>
          </a:p>
        </p:txBody>
      </p:sp>
      <p:pic>
        <p:nvPicPr>
          <p:cNvPr id="18" name="図 17"/>
          <p:cNvPicPr>
            <a:picLocks noChangeAspect="1"/>
          </p:cNvPicPr>
          <p:nvPr/>
        </p:nvPicPr>
        <p:blipFill>
          <a:blip r:embed="rId2"/>
          <a:stretch>
            <a:fillRect/>
          </a:stretch>
        </p:blipFill>
        <p:spPr>
          <a:xfrm>
            <a:off x="5907326" y="1807971"/>
            <a:ext cx="2916942" cy="2148844"/>
          </a:xfrm>
          <a:prstGeom prst="rect">
            <a:avLst/>
          </a:prstGeom>
        </p:spPr>
      </p:pic>
      <p:sp>
        <p:nvSpPr>
          <p:cNvPr id="20" name="正方形/長方形 19"/>
          <p:cNvSpPr/>
          <p:nvPr/>
        </p:nvSpPr>
        <p:spPr>
          <a:xfrm>
            <a:off x="714375" y="4442452"/>
            <a:ext cx="7501778" cy="1862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lang="ja-JP" altLang="en-US" sz="1400" dirty="0">
                <a:solidFill>
                  <a:prstClr val="black"/>
                </a:solidFill>
                <a:latin typeface="ＭＳ Ｐゴシック" panose="020B0600070205080204" pitchFamily="50" charset="-128"/>
              </a:rPr>
              <a:t>少子高齢社会の問題の１つは社会保障の費用が増えていくことであり、もう１つはその費用を負担する働き手が減っていくことです。</a:t>
            </a:r>
          </a:p>
          <a:p>
            <a:r>
              <a:rPr lang="ja-JP" altLang="en-US" sz="1400" dirty="0">
                <a:solidFill>
                  <a:prstClr val="black"/>
                </a:solidFill>
                <a:latin typeface="ＭＳ Ｐゴシック" panose="020B0600070205080204" pitchFamily="50" charset="-128"/>
              </a:rPr>
              <a:t>　高齢者の急増にともない、年金や医療、介護などの社会保障費が増加することが予想されます。</a:t>
            </a:r>
          </a:p>
          <a:p>
            <a:r>
              <a:rPr lang="ja-JP" altLang="en-US" sz="1400" dirty="0">
                <a:solidFill>
                  <a:prstClr val="black"/>
                </a:solidFill>
                <a:latin typeface="ＭＳ Ｐゴシック" panose="020B0600070205080204" pitchFamily="50" charset="-128"/>
              </a:rPr>
              <a:t>　しかし、その費用を負担する働き手が減っていくと、一人ひとりの負担が重くなります。老後の安定した生活や健康で文化的な社会を実現するためには、大きな費用を必要としますが、その財源の中心は税金なのです。</a:t>
            </a:r>
          </a:p>
        </p:txBody>
      </p:sp>
      <p:pic>
        <p:nvPicPr>
          <p:cNvPr id="21" name="図 20"/>
          <p:cNvPicPr>
            <a:picLocks noChangeAspect="1"/>
          </p:cNvPicPr>
          <p:nvPr/>
        </p:nvPicPr>
        <p:blipFill>
          <a:blip r:embed="rId3"/>
          <a:stretch>
            <a:fillRect/>
          </a:stretch>
        </p:blipFill>
        <p:spPr>
          <a:xfrm>
            <a:off x="8456299" y="4398710"/>
            <a:ext cx="3241551" cy="2039942"/>
          </a:xfrm>
          <a:prstGeom prst="rect">
            <a:avLst/>
          </a:prstGeom>
        </p:spPr>
      </p:pic>
      <p:sp>
        <p:nvSpPr>
          <p:cNvPr id="2" name="テキスト ボックス 1"/>
          <p:cNvSpPr txBox="1"/>
          <p:nvPr/>
        </p:nvSpPr>
        <p:spPr>
          <a:xfrm>
            <a:off x="11773296" y="6488668"/>
            <a:ext cx="415498" cy="369332"/>
          </a:xfrm>
          <a:prstGeom prst="rect">
            <a:avLst/>
          </a:prstGeom>
          <a:noFill/>
        </p:spPr>
        <p:txBody>
          <a:bodyPr wrap="none" rtlCol="0">
            <a:spAutoFit/>
          </a:bodyPr>
          <a:lstStyle/>
          <a:p>
            <a:r>
              <a:rPr lang="en-US" altLang="ja-JP" dirty="0">
                <a:solidFill>
                  <a:prstClr val="black"/>
                </a:solidFill>
                <a:latin typeface="ＭＳ Ｐゴシック" panose="020B0600070205080204" pitchFamily="50" charset="-128"/>
              </a:rPr>
              <a:t>16</a:t>
            </a:r>
            <a:endParaRPr lang="ja-JP" altLang="en-US" dirty="0">
              <a:solidFill>
                <a:prstClr val="black"/>
              </a:solidFill>
              <a:latin typeface="ＭＳ Ｐゴシック" panose="020B0600070205080204" pitchFamily="50" charset="-128"/>
            </a:endParaRPr>
          </a:p>
        </p:txBody>
      </p:sp>
      <p:pic>
        <p:nvPicPr>
          <p:cNvPr id="12" name="図 11">
            <a:extLst>
              <a:ext uri="{FF2B5EF4-FFF2-40B4-BE49-F238E27FC236}">
                <a16:creationId xmlns:a16="http://schemas.microsoft.com/office/drawing/2014/main" id="{C6E3BFA4-4F2B-4BD5-AD56-1E8008A5E65F}"/>
              </a:ext>
            </a:extLst>
          </p:cNvPr>
          <p:cNvPicPr>
            <a:picLocks noChangeAspect="1"/>
          </p:cNvPicPr>
          <p:nvPr/>
        </p:nvPicPr>
        <p:blipFill>
          <a:blip r:embed="rId4"/>
          <a:stretch>
            <a:fillRect/>
          </a:stretch>
        </p:blipFill>
        <p:spPr>
          <a:xfrm>
            <a:off x="8927117" y="1807969"/>
            <a:ext cx="2988831" cy="2142185"/>
          </a:xfrm>
          <a:prstGeom prst="rect">
            <a:avLst/>
          </a:prstGeom>
        </p:spPr>
      </p:pic>
    </p:spTree>
    <p:extLst>
      <p:ext uri="{BB962C8B-B14F-4D97-AF65-F5344CB8AC3E}">
        <p14:creationId xmlns:p14="http://schemas.microsoft.com/office/powerpoint/2010/main" val="1380144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4" name="グループ化 3"/>
          <p:cNvGrpSpPr/>
          <p:nvPr/>
        </p:nvGrpSpPr>
        <p:grpSpPr>
          <a:xfrm>
            <a:off x="579120" y="521291"/>
            <a:ext cx="4678680" cy="518934"/>
            <a:chOff x="502920" y="1289037"/>
            <a:chExt cx="4678680" cy="518934"/>
          </a:xfrm>
        </p:grpSpPr>
        <p:sp>
          <p:nvSpPr>
            <p:cNvPr id="5" name="ホームベース 4"/>
            <p:cNvSpPr/>
            <p:nvPr/>
          </p:nvSpPr>
          <p:spPr>
            <a:xfrm>
              <a:off x="502920" y="1360787"/>
              <a:ext cx="327660" cy="32766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779066" y="1289037"/>
              <a:ext cx="4402534" cy="51893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b="1" dirty="0">
                  <a:solidFill>
                    <a:srgbClr val="002060"/>
                  </a:solidFill>
                </a:rPr>
                <a:t>消費税率の引き上げと使いみち</a:t>
              </a:r>
            </a:p>
          </p:txBody>
        </p:sp>
      </p:grpSp>
      <p:sp>
        <p:nvSpPr>
          <p:cNvPr id="7" name="正方形/長方形 6"/>
          <p:cNvSpPr/>
          <p:nvPr/>
        </p:nvSpPr>
        <p:spPr>
          <a:xfrm>
            <a:off x="855266" y="1033690"/>
            <a:ext cx="110261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HG丸ｺﾞｼｯｸM-PRO" panose="020F0600000000000000" pitchFamily="50" charset="-128"/>
                <a:ea typeface="HG丸ｺﾞｼｯｸM-PRO" panose="020F0600000000000000" pitchFamily="50" charset="-128"/>
              </a:rPr>
              <a:t>　</a:t>
            </a:r>
            <a:r>
              <a:rPr lang="ja-JP" altLang="en-US" sz="1400" dirty="0">
                <a:solidFill>
                  <a:schemeClr val="tx1"/>
                </a:solidFill>
                <a:latin typeface="+mn-ea"/>
              </a:rPr>
              <a:t>少子高齢化が進んでも、世代を問わず一人ひとりが安心して暮らせる社会を実現するために、消費税率の引き上げで得られた財源で、全世代を対象とする社会保障の充実をはかります。</a:t>
            </a:r>
          </a:p>
          <a:p>
            <a:r>
              <a:rPr lang="ja-JP" altLang="en-US" sz="1400" dirty="0">
                <a:solidFill>
                  <a:schemeClr val="tx1"/>
                </a:solidFill>
                <a:latin typeface="+mn-ea"/>
              </a:rPr>
              <a:t>　消費税率の引き上げにより、社会保障の安定財源が確保されます。</a:t>
            </a:r>
          </a:p>
          <a:p>
            <a:r>
              <a:rPr lang="ja-JP" altLang="en-US" sz="1400" dirty="0">
                <a:solidFill>
                  <a:schemeClr val="tx1"/>
                </a:solidFill>
                <a:latin typeface="+mn-ea"/>
              </a:rPr>
              <a:t>　これによって将来世代への負担の先送りを減らし、ひいては社会保障制度の持続可能性を高めることにつながります。</a:t>
            </a:r>
          </a:p>
        </p:txBody>
      </p:sp>
      <p:grpSp>
        <p:nvGrpSpPr>
          <p:cNvPr id="23" name="グループ化 22"/>
          <p:cNvGrpSpPr/>
          <p:nvPr/>
        </p:nvGrpSpPr>
        <p:grpSpPr>
          <a:xfrm>
            <a:off x="2135426" y="2264225"/>
            <a:ext cx="8465820" cy="2295698"/>
            <a:chOff x="2135426" y="2537638"/>
            <a:chExt cx="8465820" cy="2295698"/>
          </a:xfrm>
        </p:grpSpPr>
        <p:grpSp>
          <p:nvGrpSpPr>
            <p:cNvPr id="11" name="グループ化 10"/>
            <p:cNvGrpSpPr/>
            <p:nvPr/>
          </p:nvGrpSpPr>
          <p:grpSpPr>
            <a:xfrm>
              <a:off x="2135426" y="2537638"/>
              <a:ext cx="2057400" cy="2255520"/>
              <a:chOff x="1143000" y="3337560"/>
              <a:chExt cx="2057400" cy="2255520"/>
            </a:xfrm>
          </p:grpSpPr>
          <p:sp>
            <p:nvSpPr>
              <p:cNvPr id="8" name="角丸四角形 7"/>
              <p:cNvSpPr/>
              <p:nvPr/>
            </p:nvSpPr>
            <p:spPr>
              <a:xfrm>
                <a:off x="1143000" y="3337560"/>
                <a:ext cx="2057400" cy="225552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atin typeface="+mn-ea"/>
                  </a:rPr>
                  <a:t>2014</a:t>
                </a:r>
                <a:r>
                  <a:rPr kumimoji="1" lang="ja-JP" altLang="en-US" sz="1400" dirty="0">
                    <a:latin typeface="+mn-ea"/>
                  </a:rPr>
                  <a:t>年</a:t>
                </a:r>
                <a:r>
                  <a:rPr kumimoji="1" lang="en-US" altLang="ja-JP" sz="1400" dirty="0">
                    <a:latin typeface="+mn-ea"/>
                  </a:rPr>
                  <a:t>3</a:t>
                </a:r>
                <a:r>
                  <a:rPr kumimoji="1" lang="ja-JP" altLang="en-US" sz="1400" dirty="0">
                    <a:latin typeface="+mn-ea"/>
                  </a:rPr>
                  <a:t>月</a:t>
                </a:r>
                <a:r>
                  <a:rPr kumimoji="1" lang="en-US" altLang="ja-JP" sz="1400" dirty="0">
                    <a:latin typeface="+mn-ea"/>
                  </a:rPr>
                  <a:t>31</a:t>
                </a:r>
                <a:r>
                  <a:rPr kumimoji="1" lang="ja-JP" altLang="en-US" sz="1400" dirty="0">
                    <a:latin typeface="+mn-ea"/>
                  </a:rPr>
                  <a:t>日まで</a:t>
                </a:r>
                <a:endParaRPr kumimoji="1" lang="en-US" altLang="ja-JP" sz="1400" dirty="0">
                  <a:latin typeface="+mn-ea"/>
                </a:endParaRPr>
              </a:p>
              <a:p>
                <a:pPr algn="ctr"/>
                <a:r>
                  <a:rPr lang="ja-JP" altLang="en-US" sz="1400" dirty="0">
                    <a:latin typeface="+mn-ea"/>
                  </a:rPr>
                  <a:t>（平成</a:t>
                </a:r>
                <a:r>
                  <a:rPr lang="en-US" altLang="ja-JP" sz="1400" dirty="0">
                    <a:latin typeface="+mn-ea"/>
                  </a:rPr>
                  <a:t>26</a:t>
                </a:r>
                <a:r>
                  <a:rPr lang="ja-JP" altLang="en-US" sz="1400" dirty="0">
                    <a:latin typeface="+mn-ea"/>
                  </a:rPr>
                  <a:t>年）</a:t>
                </a:r>
                <a:endParaRPr lang="en-US" altLang="ja-JP" sz="1400" dirty="0">
                  <a:latin typeface="+mn-ea"/>
                </a:endParaRPr>
              </a:p>
              <a:p>
                <a:pPr algn="ctr"/>
                <a:endParaRPr lang="en-US" altLang="ja-JP" sz="1400" dirty="0">
                  <a:latin typeface="+mn-ea"/>
                </a:endParaRPr>
              </a:p>
              <a:p>
                <a:pPr algn="ctr"/>
                <a:endParaRPr lang="en-US" altLang="ja-JP" sz="1400" dirty="0">
                  <a:latin typeface="+mn-ea"/>
                </a:endParaRPr>
              </a:p>
              <a:p>
                <a:pPr algn="ctr"/>
                <a:endParaRPr lang="en-US" altLang="ja-JP" sz="1400" dirty="0">
                  <a:latin typeface="+mn-ea"/>
                </a:endParaRPr>
              </a:p>
              <a:p>
                <a:pPr algn="ctr"/>
                <a:endParaRPr kumimoji="1" lang="en-US" altLang="ja-JP" sz="1400" dirty="0">
                  <a:latin typeface="+mn-ea"/>
                </a:endParaRPr>
              </a:p>
              <a:p>
                <a:pPr algn="ctr"/>
                <a:endParaRPr lang="en-US" altLang="ja-JP" sz="1400" dirty="0">
                  <a:latin typeface="+mn-ea"/>
                </a:endParaRPr>
              </a:p>
              <a:p>
                <a:pPr algn="ctr"/>
                <a:endParaRPr kumimoji="1" lang="en-US" altLang="ja-JP" sz="1400" dirty="0">
                  <a:latin typeface="+mn-ea"/>
                </a:endParaRPr>
              </a:p>
              <a:p>
                <a:pPr algn="ctr"/>
                <a:endParaRPr lang="en-US" altLang="ja-JP" sz="1400" dirty="0">
                  <a:latin typeface="+mn-ea"/>
                </a:endParaRPr>
              </a:p>
              <a:p>
                <a:pPr algn="ctr"/>
                <a:endParaRPr kumimoji="1" lang="ja-JP" altLang="en-US" sz="1400" dirty="0">
                  <a:latin typeface="+mn-ea"/>
                </a:endParaRPr>
              </a:p>
            </p:txBody>
          </p:sp>
          <p:sp>
            <p:nvSpPr>
              <p:cNvPr id="9" name="角丸四角形 8"/>
              <p:cNvSpPr/>
              <p:nvPr/>
            </p:nvSpPr>
            <p:spPr>
              <a:xfrm>
                <a:off x="1288693" y="3850178"/>
                <a:ext cx="1767840" cy="9559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消費税率</a:t>
                </a:r>
                <a:endParaRPr kumimoji="1" lang="en-US" altLang="ja-JP" sz="1400" dirty="0">
                  <a:solidFill>
                    <a:schemeClr val="tx1"/>
                  </a:solidFill>
                </a:endParaRPr>
              </a:p>
              <a:p>
                <a:pPr algn="ctr"/>
                <a:r>
                  <a:rPr kumimoji="1" lang="ja-JP" altLang="en-US" sz="4000" dirty="0">
                    <a:solidFill>
                      <a:schemeClr val="tx1"/>
                    </a:solidFill>
                  </a:rPr>
                  <a:t>５</a:t>
                </a:r>
                <a:r>
                  <a:rPr kumimoji="1" lang="ja-JP" altLang="en-US" dirty="0">
                    <a:solidFill>
                      <a:schemeClr val="tx1"/>
                    </a:solidFill>
                  </a:rPr>
                  <a:t>％</a:t>
                </a:r>
                <a:endParaRPr kumimoji="1" lang="ja-JP" altLang="en-US" sz="4000" dirty="0">
                  <a:solidFill>
                    <a:schemeClr val="tx1"/>
                  </a:solidFill>
                </a:endParaRPr>
              </a:p>
            </p:txBody>
          </p:sp>
          <p:sp>
            <p:nvSpPr>
              <p:cNvPr id="10" name="正方形/長方形 9"/>
              <p:cNvSpPr/>
              <p:nvPr/>
            </p:nvSpPr>
            <p:spPr>
              <a:xfrm>
                <a:off x="1379220" y="4943302"/>
                <a:ext cx="1584960" cy="512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n-ea"/>
                  </a:rPr>
                  <a:t>消費税　　　　４％</a:t>
                </a:r>
                <a:endParaRPr kumimoji="1" lang="en-US" altLang="ja-JP" sz="1400" b="1" dirty="0">
                  <a:solidFill>
                    <a:schemeClr val="tx1"/>
                  </a:solidFill>
                  <a:latin typeface="+mn-ea"/>
                </a:endParaRPr>
              </a:p>
              <a:p>
                <a:r>
                  <a:rPr lang="ja-JP" altLang="en-US" sz="1400" b="1" dirty="0">
                    <a:solidFill>
                      <a:schemeClr val="tx1"/>
                    </a:solidFill>
                    <a:latin typeface="+mn-ea"/>
                  </a:rPr>
                  <a:t>地方消費税　１％</a:t>
                </a:r>
                <a:endParaRPr kumimoji="1" lang="ja-JP" altLang="en-US" sz="1400" b="1" dirty="0">
                  <a:solidFill>
                    <a:schemeClr val="tx1"/>
                  </a:solidFill>
                  <a:latin typeface="+mn-ea"/>
                </a:endParaRPr>
              </a:p>
            </p:txBody>
          </p:sp>
        </p:grpSp>
        <p:grpSp>
          <p:nvGrpSpPr>
            <p:cNvPr id="12" name="グループ化 11"/>
            <p:cNvGrpSpPr/>
            <p:nvPr/>
          </p:nvGrpSpPr>
          <p:grpSpPr>
            <a:xfrm>
              <a:off x="5339636" y="2550622"/>
              <a:ext cx="2057400" cy="2255520"/>
              <a:chOff x="1143000" y="3337560"/>
              <a:chExt cx="2057400" cy="2255520"/>
            </a:xfrm>
          </p:grpSpPr>
          <p:sp>
            <p:nvSpPr>
              <p:cNvPr id="13" name="角丸四角形 12"/>
              <p:cNvSpPr/>
              <p:nvPr/>
            </p:nvSpPr>
            <p:spPr>
              <a:xfrm>
                <a:off x="1143000" y="3337560"/>
                <a:ext cx="2057400" cy="22555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atin typeface="+mn-ea"/>
                  </a:rPr>
                  <a:t>2014</a:t>
                </a:r>
                <a:r>
                  <a:rPr kumimoji="1" lang="ja-JP" altLang="en-US" sz="1400" dirty="0">
                    <a:latin typeface="+mn-ea"/>
                  </a:rPr>
                  <a:t>年</a:t>
                </a:r>
                <a:r>
                  <a:rPr lang="en-US" altLang="ja-JP" sz="1400" dirty="0">
                    <a:latin typeface="+mn-ea"/>
                  </a:rPr>
                  <a:t>4</a:t>
                </a:r>
                <a:r>
                  <a:rPr kumimoji="1" lang="ja-JP" altLang="en-US" sz="1400" dirty="0">
                    <a:latin typeface="+mn-ea"/>
                  </a:rPr>
                  <a:t>月</a:t>
                </a:r>
                <a:r>
                  <a:rPr lang="ja-JP" altLang="en-US" sz="1400" dirty="0">
                    <a:latin typeface="+mn-ea"/>
                  </a:rPr>
                  <a:t>１</a:t>
                </a:r>
                <a:r>
                  <a:rPr kumimoji="1" lang="ja-JP" altLang="en-US" sz="1400" dirty="0">
                    <a:latin typeface="+mn-ea"/>
                  </a:rPr>
                  <a:t>日から</a:t>
                </a:r>
                <a:endParaRPr kumimoji="1" lang="en-US" altLang="ja-JP" sz="1400" dirty="0">
                  <a:latin typeface="+mn-ea"/>
                </a:endParaRPr>
              </a:p>
              <a:p>
                <a:pPr algn="ctr"/>
                <a:r>
                  <a:rPr lang="ja-JP" altLang="en-US" sz="1400" dirty="0">
                    <a:latin typeface="+mn-ea"/>
                  </a:rPr>
                  <a:t>（平成</a:t>
                </a:r>
                <a:r>
                  <a:rPr lang="en-US" altLang="ja-JP" sz="1400" dirty="0">
                    <a:latin typeface="+mn-ea"/>
                  </a:rPr>
                  <a:t>26</a:t>
                </a:r>
                <a:r>
                  <a:rPr lang="ja-JP" altLang="en-US" sz="1400" dirty="0">
                    <a:latin typeface="+mn-ea"/>
                  </a:rPr>
                  <a:t>年）</a:t>
                </a:r>
                <a:endParaRPr lang="en-US" altLang="ja-JP" sz="1400" dirty="0">
                  <a:latin typeface="+mn-ea"/>
                </a:endParaRPr>
              </a:p>
              <a:p>
                <a:pPr algn="ctr"/>
                <a:endParaRPr lang="en-US" altLang="ja-JP" sz="1400" dirty="0">
                  <a:latin typeface="+mn-ea"/>
                </a:endParaRPr>
              </a:p>
              <a:p>
                <a:pPr algn="ctr"/>
                <a:endParaRPr lang="en-US" altLang="ja-JP" sz="1400" dirty="0">
                  <a:latin typeface="+mn-ea"/>
                </a:endParaRPr>
              </a:p>
              <a:p>
                <a:pPr algn="ctr"/>
                <a:endParaRPr lang="en-US" altLang="ja-JP" sz="1400" dirty="0">
                  <a:latin typeface="+mn-ea"/>
                </a:endParaRPr>
              </a:p>
              <a:p>
                <a:pPr algn="ctr"/>
                <a:endParaRPr kumimoji="1" lang="en-US" altLang="ja-JP" sz="1400" dirty="0">
                  <a:latin typeface="+mn-ea"/>
                </a:endParaRPr>
              </a:p>
              <a:p>
                <a:pPr algn="ctr"/>
                <a:endParaRPr lang="en-US" altLang="ja-JP" sz="1400" dirty="0">
                  <a:latin typeface="+mn-ea"/>
                </a:endParaRPr>
              </a:p>
              <a:p>
                <a:pPr algn="ctr"/>
                <a:endParaRPr kumimoji="1" lang="en-US" altLang="ja-JP" sz="1400" dirty="0">
                  <a:latin typeface="+mn-ea"/>
                </a:endParaRPr>
              </a:p>
              <a:p>
                <a:pPr algn="ctr"/>
                <a:endParaRPr lang="en-US" altLang="ja-JP" sz="1400" dirty="0">
                  <a:latin typeface="+mn-ea"/>
                </a:endParaRPr>
              </a:p>
              <a:p>
                <a:pPr algn="ctr"/>
                <a:endParaRPr kumimoji="1" lang="ja-JP" altLang="en-US" sz="1400" dirty="0">
                  <a:latin typeface="+mn-ea"/>
                </a:endParaRPr>
              </a:p>
            </p:txBody>
          </p:sp>
          <p:sp>
            <p:nvSpPr>
              <p:cNvPr id="14" name="角丸四角形 13"/>
              <p:cNvSpPr/>
              <p:nvPr/>
            </p:nvSpPr>
            <p:spPr>
              <a:xfrm>
                <a:off x="1288693" y="3850178"/>
                <a:ext cx="1767840" cy="9559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消費税率</a:t>
                </a:r>
                <a:endParaRPr kumimoji="1" lang="en-US" altLang="ja-JP" sz="1400" dirty="0">
                  <a:solidFill>
                    <a:schemeClr val="tx1"/>
                  </a:solidFill>
                </a:endParaRPr>
              </a:p>
              <a:p>
                <a:pPr algn="ctr"/>
                <a:r>
                  <a:rPr lang="ja-JP" altLang="en-US" sz="4000" dirty="0">
                    <a:solidFill>
                      <a:schemeClr val="tx1"/>
                    </a:solidFill>
                  </a:rPr>
                  <a:t>８</a:t>
                </a:r>
                <a:r>
                  <a:rPr kumimoji="1" lang="ja-JP" altLang="en-US" dirty="0">
                    <a:solidFill>
                      <a:schemeClr val="tx1"/>
                    </a:solidFill>
                  </a:rPr>
                  <a:t>％</a:t>
                </a:r>
                <a:endParaRPr kumimoji="1" lang="ja-JP" altLang="en-US" sz="4000" dirty="0">
                  <a:solidFill>
                    <a:schemeClr val="tx1"/>
                  </a:solidFill>
                </a:endParaRPr>
              </a:p>
            </p:txBody>
          </p:sp>
          <p:sp>
            <p:nvSpPr>
              <p:cNvPr id="15" name="正方形/長方形 14"/>
              <p:cNvSpPr/>
              <p:nvPr/>
            </p:nvSpPr>
            <p:spPr>
              <a:xfrm>
                <a:off x="1379220" y="4933604"/>
                <a:ext cx="1821180" cy="512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n-ea"/>
                  </a:rPr>
                  <a:t>消費税　　　　</a:t>
                </a:r>
                <a:r>
                  <a:rPr lang="ja-JP" altLang="en-US" sz="1400" b="1" dirty="0">
                    <a:solidFill>
                      <a:schemeClr val="tx1"/>
                    </a:solidFill>
                    <a:latin typeface="+mn-ea"/>
                  </a:rPr>
                  <a:t>６</a:t>
                </a:r>
                <a:r>
                  <a:rPr lang="en-US" altLang="ja-JP" sz="1400" b="1" dirty="0">
                    <a:solidFill>
                      <a:schemeClr val="tx1"/>
                    </a:solidFill>
                    <a:latin typeface="+mn-ea"/>
                  </a:rPr>
                  <a:t>.</a:t>
                </a:r>
                <a:r>
                  <a:rPr lang="ja-JP" altLang="en-US" sz="1400" b="1" dirty="0">
                    <a:solidFill>
                      <a:schemeClr val="tx1"/>
                    </a:solidFill>
                    <a:latin typeface="+mn-ea"/>
                  </a:rPr>
                  <a:t>３</a:t>
                </a:r>
                <a:r>
                  <a:rPr kumimoji="1" lang="ja-JP" altLang="en-US" sz="1400" b="1" dirty="0">
                    <a:solidFill>
                      <a:schemeClr val="tx1"/>
                    </a:solidFill>
                    <a:latin typeface="+mn-ea"/>
                  </a:rPr>
                  <a:t>％</a:t>
                </a:r>
                <a:endParaRPr kumimoji="1" lang="en-US" altLang="ja-JP" sz="1400" b="1" dirty="0">
                  <a:solidFill>
                    <a:schemeClr val="tx1"/>
                  </a:solidFill>
                  <a:latin typeface="+mn-ea"/>
                </a:endParaRPr>
              </a:p>
              <a:p>
                <a:r>
                  <a:rPr lang="ja-JP" altLang="en-US" sz="1400" b="1" dirty="0">
                    <a:solidFill>
                      <a:schemeClr val="tx1"/>
                    </a:solidFill>
                    <a:latin typeface="+mn-ea"/>
                  </a:rPr>
                  <a:t>地方消費税　１</a:t>
                </a:r>
                <a:r>
                  <a:rPr lang="en-US" altLang="ja-JP" sz="1400" b="1" dirty="0">
                    <a:solidFill>
                      <a:schemeClr val="tx1"/>
                    </a:solidFill>
                    <a:latin typeface="+mn-ea"/>
                  </a:rPr>
                  <a:t>.</a:t>
                </a:r>
                <a:r>
                  <a:rPr lang="ja-JP" altLang="en-US" sz="1400" b="1" dirty="0">
                    <a:solidFill>
                      <a:schemeClr val="tx1"/>
                    </a:solidFill>
                    <a:latin typeface="+mn-ea"/>
                  </a:rPr>
                  <a:t>７％</a:t>
                </a:r>
                <a:endParaRPr kumimoji="1" lang="ja-JP" altLang="en-US" sz="1400" b="1" dirty="0">
                  <a:solidFill>
                    <a:schemeClr val="tx1"/>
                  </a:solidFill>
                  <a:latin typeface="+mn-ea"/>
                </a:endParaRPr>
              </a:p>
            </p:txBody>
          </p:sp>
        </p:grpSp>
        <p:grpSp>
          <p:nvGrpSpPr>
            <p:cNvPr id="16" name="グループ化 15"/>
            <p:cNvGrpSpPr/>
            <p:nvPr/>
          </p:nvGrpSpPr>
          <p:grpSpPr>
            <a:xfrm>
              <a:off x="8543846" y="2550622"/>
              <a:ext cx="2057400" cy="2282714"/>
              <a:chOff x="1143000" y="3337560"/>
              <a:chExt cx="2057400" cy="2282714"/>
            </a:xfrm>
          </p:grpSpPr>
          <p:sp>
            <p:nvSpPr>
              <p:cNvPr id="17" name="角丸四角形 16"/>
              <p:cNvSpPr/>
              <p:nvPr/>
            </p:nvSpPr>
            <p:spPr>
              <a:xfrm>
                <a:off x="1143000" y="3337560"/>
                <a:ext cx="2057400" cy="225552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atin typeface="+mn-ea"/>
                  </a:rPr>
                  <a:t>2019</a:t>
                </a:r>
                <a:r>
                  <a:rPr kumimoji="1" lang="ja-JP" altLang="en-US" sz="1400" dirty="0">
                    <a:latin typeface="+mn-ea"/>
                  </a:rPr>
                  <a:t>年</a:t>
                </a:r>
                <a:r>
                  <a:rPr lang="en-US" altLang="ja-JP" sz="1400" dirty="0">
                    <a:latin typeface="+mn-ea"/>
                  </a:rPr>
                  <a:t>10</a:t>
                </a:r>
                <a:r>
                  <a:rPr kumimoji="1" lang="ja-JP" altLang="en-US" sz="1400" dirty="0">
                    <a:latin typeface="+mn-ea"/>
                  </a:rPr>
                  <a:t>月</a:t>
                </a:r>
                <a:r>
                  <a:rPr lang="en-US" altLang="ja-JP" sz="1400" dirty="0">
                    <a:latin typeface="+mn-ea"/>
                  </a:rPr>
                  <a:t>1</a:t>
                </a:r>
                <a:r>
                  <a:rPr kumimoji="1" lang="ja-JP" altLang="en-US" sz="1400" dirty="0">
                    <a:latin typeface="+mn-ea"/>
                  </a:rPr>
                  <a:t>日から</a:t>
                </a:r>
                <a:endParaRPr kumimoji="1" lang="en-US" altLang="ja-JP" sz="1400" dirty="0">
                  <a:latin typeface="+mn-ea"/>
                </a:endParaRPr>
              </a:p>
              <a:p>
                <a:pPr algn="ctr"/>
                <a:r>
                  <a:rPr lang="ja-JP" altLang="en-US" sz="1400" dirty="0">
                    <a:latin typeface="+mn-ea"/>
                  </a:rPr>
                  <a:t>（令和元年）</a:t>
                </a:r>
                <a:endParaRPr lang="en-US" altLang="ja-JP" sz="1400" dirty="0">
                  <a:latin typeface="+mn-ea"/>
                </a:endParaRPr>
              </a:p>
              <a:p>
                <a:pPr algn="ctr"/>
                <a:endParaRPr lang="en-US" altLang="ja-JP" sz="1400" dirty="0">
                  <a:latin typeface="+mn-ea"/>
                </a:endParaRPr>
              </a:p>
              <a:p>
                <a:pPr algn="ctr"/>
                <a:endParaRPr lang="en-US" altLang="ja-JP" sz="1400" dirty="0">
                  <a:latin typeface="+mn-ea"/>
                </a:endParaRPr>
              </a:p>
              <a:p>
                <a:pPr algn="ctr"/>
                <a:endParaRPr lang="en-US" altLang="ja-JP" sz="1400" dirty="0">
                  <a:latin typeface="+mn-ea"/>
                </a:endParaRPr>
              </a:p>
              <a:p>
                <a:pPr algn="ctr"/>
                <a:endParaRPr kumimoji="1" lang="en-US" altLang="ja-JP" sz="1400" dirty="0">
                  <a:latin typeface="+mn-ea"/>
                </a:endParaRPr>
              </a:p>
              <a:p>
                <a:pPr algn="ctr"/>
                <a:endParaRPr lang="en-US" altLang="ja-JP" sz="1400" dirty="0">
                  <a:latin typeface="+mn-ea"/>
                </a:endParaRPr>
              </a:p>
              <a:p>
                <a:pPr algn="ctr"/>
                <a:endParaRPr kumimoji="1" lang="en-US" altLang="ja-JP" sz="1400" dirty="0">
                  <a:latin typeface="+mn-ea"/>
                </a:endParaRPr>
              </a:p>
              <a:p>
                <a:pPr algn="ctr"/>
                <a:endParaRPr lang="en-US" altLang="ja-JP" sz="1400" dirty="0">
                  <a:latin typeface="+mn-ea"/>
                </a:endParaRPr>
              </a:p>
              <a:p>
                <a:pPr algn="ctr"/>
                <a:endParaRPr kumimoji="1" lang="ja-JP" altLang="en-US" sz="1400" dirty="0">
                  <a:latin typeface="+mn-ea"/>
                </a:endParaRPr>
              </a:p>
            </p:txBody>
          </p:sp>
          <p:sp>
            <p:nvSpPr>
              <p:cNvPr id="18" name="角丸四角形 17"/>
              <p:cNvSpPr/>
              <p:nvPr/>
            </p:nvSpPr>
            <p:spPr>
              <a:xfrm>
                <a:off x="1288693" y="3850178"/>
                <a:ext cx="1767840" cy="9559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消費税率</a:t>
                </a:r>
                <a:endParaRPr kumimoji="1" lang="en-US" altLang="ja-JP" sz="1400" dirty="0">
                  <a:solidFill>
                    <a:schemeClr val="tx1"/>
                  </a:solidFill>
                </a:endParaRPr>
              </a:p>
              <a:p>
                <a:pPr algn="ctr"/>
                <a:r>
                  <a:rPr lang="ja-JP" altLang="en-US" sz="4000" dirty="0">
                    <a:solidFill>
                      <a:schemeClr val="tx1"/>
                    </a:solidFill>
                  </a:rPr>
                  <a:t>１０</a:t>
                </a:r>
                <a:r>
                  <a:rPr kumimoji="1" lang="ja-JP" altLang="en-US" dirty="0">
                    <a:solidFill>
                      <a:schemeClr val="tx1"/>
                    </a:solidFill>
                  </a:rPr>
                  <a:t>％</a:t>
                </a:r>
                <a:endParaRPr kumimoji="1" lang="ja-JP" altLang="en-US" sz="4000" dirty="0">
                  <a:solidFill>
                    <a:schemeClr val="tx1"/>
                  </a:solidFill>
                </a:endParaRPr>
              </a:p>
            </p:txBody>
          </p:sp>
          <p:sp>
            <p:nvSpPr>
              <p:cNvPr id="19" name="正方形/長方形 18"/>
              <p:cNvSpPr/>
              <p:nvPr/>
            </p:nvSpPr>
            <p:spPr>
              <a:xfrm>
                <a:off x="1379220" y="4752980"/>
                <a:ext cx="1821180" cy="86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bg1"/>
                    </a:solidFill>
                    <a:latin typeface="+mn-ea"/>
                  </a:rPr>
                  <a:t>消費税　　　　７</a:t>
                </a:r>
                <a:r>
                  <a:rPr kumimoji="1" lang="en-US" altLang="ja-JP" sz="1400" b="1" dirty="0">
                    <a:solidFill>
                      <a:schemeClr val="bg1"/>
                    </a:solidFill>
                    <a:latin typeface="+mn-ea"/>
                  </a:rPr>
                  <a:t>.</a:t>
                </a:r>
                <a:r>
                  <a:rPr kumimoji="1" lang="ja-JP" altLang="en-US" sz="1400" b="1" dirty="0">
                    <a:solidFill>
                      <a:schemeClr val="bg1"/>
                    </a:solidFill>
                    <a:latin typeface="+mn-ea"/>
                  </a:rPr>
                  <a:t>８％</a:t>
                </a:r>
                <a:endParaRPr kumimoji="1" lang="en-US" altLang="ja-JP" sz="1400" b="1" dirty="0">
                  <a:solidFill>
                    <a:schemeClr val="bg1"/>
                  </a:solidFill>
                  <a:latin typeface="+mn-ea"/>
                </a:endParaRPr>
              </a:p>
              <a:p>
                <a:r>
                  <a:rPr lang="ja-JP" altLang="en-US" sz="1400" b="1" dirty="0">
                    <a:solidFill>
                      <a:schemeClr val="bg1"/>
                    </a:solidFill>
                    <a:latin typeface="+mn-ea"/>
                  </a:rPr>
                  <a:t>地方消費税　２</a:t>
                </a:r>
                <a:r>
                  <a:rPr lang="en-US" altLang="ja-JP" sz="1400" b="1" dirty="0">
                    <a:solidFill>
                      <a:schemeClr val="bg1"/>
                    </a:solidFill>
                    <a:latin typeface="+mn-ea"/>
                  </a:rPr>
                  <a:t>.</a:t>
                </a:r>
                <a:r>
                  <a:rPr lang="ja-JP" altLang="en-US" sz="1400" b="1" dirty="0">
                    <a:solidFill>
                      <a:schemeClr val="bg1"/>
                    </a:solidFill>
                    <a:latin typeface="+mn-ea"/>
                  </a:rPr>
                  <a:t>２％</a:t>
                </a:r>
                <a:endParaRPr lang="en-US" altLang="ja-JP" sz="1400" b="1" dirty="0">
                  <a:solidFill>
                    <a:schemeClr val="bg1"/>
                  </a:solidFill>
                  <a:latin typeface="+mn-ea"/>
                </a:endParaRPr>
              </a:p>
              <a:p>
                <a:r>
                  <a:rPr kumimoji="1" lang="ja-JP" altLang="en-US" sz="1100" b="1" dirty="0">
                    <a:solidFill>
                      <a:schemeClr val="bg1"/>
                    </a:solidFill>
                    <a:latin typeface="+mn-ea"/>
                  </a:rPr>
                  <a:t>なお、同時に軽減税率制度が実施されました。</a:t>
                </a:r>
              </a:p>
            </p:txBody>
          </p:sp>
        </p:grpSp>
        <p:sp>
          <p:nvSpPr>
            <p:cNvPr id="20" name="右矢印 19"/>
            <p:cNvSpPr/>
            <p:nvPr/>
          </p:nvSpPr>
          <p:spPr>
            <a:xfrm>
              <a:off x="4519494" y="3307773"/>
              <a:ext cx="579120" cy="74121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a:off x="7748013" y="3307773"/>
              <a:ext cx="579120" cy="741218"/>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p:cNvGrpSpPr/>
          <p:nvPr/>
        </p:nvGrpSpPr>
        <p:grpSpPr>
          <a:xfrm>
            <a:off x="579120" y="4999158"/>
            <a:ext cx="7168893" cy="1712641"/>
            <a:chOff x="579120" y="4807320"/>
            <a:chExt cx="7168893" cy="1712641"/>
          </a:xfrm>
        </p:grpSpPr>
        <p:sp>
          <p:nvSpPr>
            <p:cNvPr id="22" name="角丸四角形 21"/>
            <p:cNvSpPr/>
            <p:nvPr/>
          </p:nvSpPr>
          <p:spPr>
            <a:xfrm>
              <a:off x="581025" y="4807320"/>
              <a:ext cx="3467934" cy="701040"/>
            </a:xfrm>
            <a:prstGeom prst="roundRect">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ＭＳ ゴシック" panose="020B0609070205080204" pitchFamily="49" charset="-128"/>
                  <a:ea typeface="ＭＳ ゴシック" panose="020B0609070205080204" pitchFamily="49" charset="-128"/>
                </a:rPr>
                <a:t>なぜ、消費税なの？</a:t>
              </a:r>
              <a:endParaRPr kumimoji="1" lang="en-US" altLang="ja-JP" b="1" dirty="0">
                <a:latin typeface="ＭＳ ゴシック" panose="020B0609070205080204" pitchFamily="49" charset="-128"/>
                <a:ea typeface="ＭＳ ゴシック" panose="020B0609070205080204" pitchFamily="49" charset="-128"/>
              </a:endParaRPr>
            </a:p>
            <a:p>
              <a:endParaRPr kumimoji="1" lang="ja-JP" altLang="en-US" dirty="0"/>
            </a:p>
          </p:txBody>
        </p:sp>
        <p:sp>
          <p:nvSpPr>
            <p:cNvPr id="24" name="角丸四角形 23"/>
            <p:cNvSpPr/>
            <p:nvPr/>
          </p:nvSpPr>
          <p:spPr>
            <a:xfrm>
              <a:off x="579120" y="5190998"/>
              <a:ext cx="7168893" cy="1328963"/>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FF3399"/>
                  </a:solidFill>
                  <a:latin typeface="ＭＳ ゴシック" panose="020B0609070205080204" pitchFamily="49" charset="-128"/>
                  <a:ea typeface="ＭＳ ゴシック" panose="020B0609070205080204" pitchFamily="49" charset="-128"/>
                </a:rPr>
                <a:t>●</a:t>
              </a:r>
              <a:r>
                <a:rPr lang="ja-JP" altLang="en-US" dirty="0">
                  <a:solidFill>
                    <a:schemeClr val="tx1"/>
                  </a:solidFill>
                </a:rPr>
                <a:t>景気や人口構成の変化に左右されにくく、税収が安定している</a:t>
              </a:r>
              <a:endParaRPr lang="en-US" altLang="ja-JP" dirty="0">
                <a:solidFill>
                  <a:schemeClr val="tx1"/>
                </a:solidFill>
              </a:endParaRPr>
            </a:p>
            <a:p>
              <a:r>
                <a:rPr kumimoji="1" lang="ja-JP" altLang="en-US" b="1" dirty="0">
                  <a:solidFill>
                    <a:srgbClr val="FF3399"/>
                  </a:solidFill>
                  <a:latin typeface="ＭＳ ゴシック" panose="020B0609070205080204" pitchFamily="49" charset="-128"/>
                  <a:ea typeface="ＭＳ ゴシック" panose="020B0609070205080204" pitchFamily="49" charset="-128"/>
                </a:rPr>
                <a:t>●</a:t>
              </a:r>
              <a:r>
                <a:rPr lang="ja-JP" altLang="en-US" dirty="0">
                  <a:solidFill>
                    <a:schemeClr val="tx1"/>
                  </a:solidFill>
                </a:rPr>
                <a:t>働く世代など特定の人に負担が集中することなく、経済活動に中立的</a:t>
              </a:r>
              <a:endParaRPr lang="en-US" altLang="ja-JP" dirty="0">
                <a:solidFill>
                  <a:schemeClr val="tx1"/>
                </a:solidFill>
              </a:endParaRPr>
            </a:p>
            <a:p>
              <a:r>
                <a:rPr kumimoji="1" lang="ja-JP" altLang="en-US" b="1" dirty="0">
                  <a:solidFill>
                    <a:srgbClr val="FF3399"/>
                  </a:solidFill>
                  <a:latin typeface="ＭＳ ゴシック" panose="020B0609070205080204" pitchFamily="49" charset="-128"/>
                  <a:ea typeface="ＭＳ ゴシック" panose="020B0609070205080204" pitchFamily="49" charset="-128"/>
                </a:rPr>
                <a:t>●</a:t>
              </a:r>
              <a:r>
                <a:rPr lang="ja-JP" altLang="en-US" dirty="0">
                  <a:solidFill>
                    <a:schemeClr val="tx1"/>
                  </a:solidFill>
                </a:rPr>
                <a:t>高い財源調達力がある</a:t>
              </a:r>
              <a:endParaRPr kumimoji="1" lang="en-US" altLang="ja-JP" b="1" dirty="0">
                <a:solidFill>
                  <a:schemeClr val="tx1"/>
                </a:solidFill>
                <a:latin typeface="ＭＳ ゴシック" panose="020B0609070205080204" pitchFamily="49" charset="-128"/>
                <a:ea typeface="ＭＳ ゴシック" panose="020B0609070205080204" pitchFamily="49" charset="-128"/>
              </a:endParaRPr>
            </a:p>
          </p:txBody>
        </p:sp>
      </p:grpSp>
      <p:sp>
        <p:nvSpPr>
          <p:cNvPr id="25" name="右矢印 24"/>
          <p:cNvSpPr/>
          <p:nvPr/>
        </p:nvSpPr>
        <p:spPr>
          <a:xfrm>
            <a:off x="7964726" y="5751582"/>
            <a:ext cx="579120" cy="741218"/>
          </a:xfrm>
          <a:prstGeom prst="rightArrow">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8748058" y="5382835"/>
            <a:ext cx="2543175" cy="1328963"/>
          </a:xfrm>
          <a:prstGeom prst="roundRect">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HG丸ｺﾞｼｯｸM-PRO" panose="020F0600000000000000" pitchFamily="50" charset="-128"/>
                <a:ea typeface="HG丸ｺﾞｼｯｸM-PRO" panose="020F0600000000000000" pitchFamily="50" charset="-128"/>
              </a:rPr>
              <a:t>社会保障の財源を</a:t>
            </a:r>
            <a:endParaRPr kumimoji="1" lang="en-US" altLang="ja-JP" b="1" dirty="0">
              <a:latin typeface="HG丸ｺﾞｼｯｸM-PRO" panose="020F0600000000000000" pitchFamily="50" charset="-128"/>
              <a:ea typeface="HG丸ｺﾞｼｯｸM-PRO" panose="020F0600000000000000" pitchFamily="50" charset="-128"/>
            </a:endParaRPr>
          </a:p>
          <a:p>
            <a:r>
              <a:rPr lang="ja-JP" altLang="en-US" b="1" dirty="0">
                <a:latin typeface="HG丸ｺﾞｼｯｸM-PRO" panose="020F0600000000000000" pitchFamily="50" charset="-128"/>
                <a:ea typeface="HG丸ｺﾞｼｯｸM-PRO" panose="020F0600000000000000" pitchFamily="50" charset="-128"/>
              </a:rPr>
              <a:t>調達する手段として</a:t>
            </a:r>
            <a:endParaRPr lang="en-US" altLang="ja-JP" b="1" dirty="0">
              <a:latin typeface="HG丸ｺﾞｼｯｸM-PRO" panose="020F0600000000000000" pitchFamily="50" charset="-128"/>
              <a:ea typeface="HG丸ｺﾞｼｯｸM-PRO" panose="020F0600000000000000" pitchFamily="50" charset="-128"/>
            </a:endParaRPr>
          </a:p>
          <a:p>
            <a:r>
              <a:rPr kumimoji="1" lang="ja-JP" altLang="en-US" b="1" dirty="0">
                <a:latin typeface="HG丸ｺﾞｼｯｸM-PRO" panose="020F0600000000000000" pitchFamily="50" charset="-128"/>
                <a:ea typeface="HG丸ｺﾞｼｯｸM-PRO" panose="020F0600000000000000" pitchFamily="50" charset="-128"/>
              </a:rPr>
              <a:t>ふさわしい税金です。</a:t>
            </a:r>
            <a:endParaRPr kumimoji="1" lang="en-US" altLang="ja-JP" b="1" dirty="0">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11773296" y="6488668"/>
            <a:ext cx="415498" cy="369332"/>
          </a:xfrm>
          <a:prstGeom prst="rect">
            <a:avLst/>
          </a:prstGeom>
          <a:noFill/>
        </p:spPr>
        <p:txBody>
          <a:bodyPr wrap="none" rtlCol="0">
            <a:spAutoFit/>
          </a:bodyPr>
          <a:lstStyle/>
          <a:p>
            <a:r>
              <a:rPr kumimoji="1" lang="en-US" altLang="ja-JP" dirty="0">
                <a:latin typeface="+mj-ea"/>
                <a:ea typeface="+mj-ea"/>
              </a:rPr>
              <a:t>17</a:t>
            </a:r>
            <a:endParaRPr kumimoji="1" lang="ja-JP" altLang="en-US" dirty="0">
              <a:latin typeface="+mj-ea"/>
              <a:ea typeface="+mj-ea"/>
            </a:endParaRPr>
          </a:p>
        </p:txBody>
      </p:sp>
      <p:sp>
        <p:nvSpPr>
          <p:cNvPr id="28" name="角丸四角形 27"/>
          <p:cNvSpPr/>
          <p:nvPr/>
        </p:nvSpPr>
        <p:spPr>
          <a:xfrm>
            <a:off x="8202430" y="5107"/>
            <a:ext cx="3997801" cy="41372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－これからの社会と税－</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26524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4" name="角丸四角形 3"/>
          <p:cNvSpPr/>
          <p:nvPr/>
        </p:nvSpPr>
        <p:spPr>
          <a:xfrm>
            <a:off x="2971800" y="396242"/>
            <a:ext cx="6263640" cy="9144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rPr>
              <a:t>税の意義や役割を理解しよう！</a:t>
            </a:r>
            <a:endParaRPr kumimoji="1" lang="ja-JP" altLang="en-US" sz="3200" dirty="0">
              <a:solidFill>
                <a:schemeClr val="bg1"/>
              </a:solidFill>
            </a:endParaRPr>
          </a:p>
        </p:txBody>
      </p:sp>
      <p:sp>
        <p:nvSpPr>
          <p:cNvPr id="6" name="円/楕円 5"/>
          <p:cNvSpPr/>
          <p:nvPr/>
        </p:nvSpPr>
        <p:spPr>
          <a:xfrm>
            <a:off x="2563083" y="5417141"/>
            <a:ext cx="7081073" cy="1287780"/>
          </a:xfrm>
          <a:prstGeom prst="ellipse">
            <a:avLst/>
          </a:prstGeom>
          <a:gradFill flip="none" rotWithShape="1">
            <a:gsLst>
              <a:gs pos="10000">
                <a:schemeClr val="accent1">
                  <a:lumMod val="12000"/>
                  <a:lumOff val="88000"/>
                </a:schemeClr>
              </a:gs>
              <a:gs pos="19000">
                <a:srgbClr val="99FF99"/>
              </a:gs>
              <a:gs pos="41000">
                <a:srgbClr val="00CC00"/>
              </a:gs>
              <a:gs pos="100000">
                <a:srgbClr val="00B050"/>
              </a:gs>
            </a:gsLst>
            <a:lin ang="2700000" scaled="1"/>
            <a:tileRect/>
          </a:gradFill>
          <a:ln w="50800">
            <a:solidFill>
              <a:srgbClr val="33CC33"/>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HG丸ｺﾞｼｯｸM-PRO" panose="020F0600000000000000" pitchFamily="50" charset="-128"/>
                <a:ea typeface="HG丸ｺﾞｼｯｸM-PRO" panose="020F0600000000000000" pitchFamily="50" charset="-128"/>
              </a:rPr>
              <a:t>暮らしを</a:t>
            </a:r>
            <a:r>
              <a:rPr lang="ja-JP" altLang="en-US" sz="2800" b="1" dirty="0">
                <a:latin typeface="HG丸ｺﾞｼｯｸM-PRO" panose="020F0600000000000000" pitchFamily="50" charset="-128"/>
                <a:ea typeface="HG丸ｺﾞｼｯｸM-PRO" panose="020F0600000000000000" pitchFamily="50" charset="-128"/>
              </a:rPr>
              <a:t>支える税</a:t>
            </a:r>
            <a:endParaRPr kumimoji="1" lang="ja-JP" altLang="en-US" sz="2800" b="1" dirty="0">
              <a:latin typeface="HG丸ｺﾞｼｯｸM-PRO" panose="020F0600000000000000" pitchFamily="50" charset="-128"/>
              <a:ea typeface="HG丸ｺﾞｼｯｸM-PRO" panose="020F0600000000000000" pitchFamily="50" charset="-128"/>
            </a:endParaRPr>
          </a:p>
        </p:txBody>
      </p:sp>
      <p:sp>
        <p:nvSpPr>
          <p:cNvPr id="2" name="正方形/長方形 1"/>
          <p:cNvSpPr/>
          <p:nvPr/>
        </p:nvSpPr>
        <p:spPr>
          <a:xfrm>
            <a:off x="617560" y="1454741"/>
            <a:ext cx="5486059" cy="3818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rPr>
              <a:t>≪目　次≫</a:t>
            </a:r>
            <a:endParaRPr lang="en-US" altLang="ja-JP" sz="2000" dirty="0">
              <a:solidFill>
                <a:schemeClr val="tx1"/>
              </a:solidFill>
            </a:endParaRPr>
          </a:p>
          <a:p>
            <a:r>
              <a:rPr kumimoji="1" lang="ja-JP" altLang="en-US" sz="2000" dirty="0">
                <a:solidFill>
                  <a:schemeClr val="tx1"/>
                </a:solidFill>
              </a:rPr>
              <a:t>　国や県の財政の現状</a:t>
            </a:r>
            <a:endParaRPr kumimoji="1" lang="en-US" altLang="ja-JP" sz="2000" dirty="0">
              <a:solidFill>
                <a:schemeClr val="tx1"/>
              </a:solidFill>
            </a:endParaRPr>
          </a:p>
          <a:p>
            <a:r>
              <a:rPr lang="ja-JP" altLang="en-US" sz="2000" dirty="0">
                <a:solidFill>
                  <a:schemeClr val="tx1"/>
                </a:solidFill>
              </a:rPr>
              <a:t>　　国の財政・・・・・・・・・・・・・・・・・・・・・・・・・・・・・ １</a:t>
            </a:r>
            <a:endParaRPr lang="en-US" altLang="ja-JP" sz="2000" dirty="0">
              <a:solidFill>
                <a:schemeClr val="tx1"/>
              </a:solidFill>
            </a:endParaRPr>
          </a:p>
          <a:p>
            <a:r>
              <a:rPr kumimoji="1" lang="ja-JP" altLang="en-US" sz="2000" dirty="0">
                <a:solidFill>
                  <a:schemeClr val="tx1"/>
                </a:solidFill>
              </a:rPr>
              <a:t>　　新潟県の財政・・・・・・・・・・・・・・・・・・・・・・・・・</a:t>
            </a:r>
            <a:r>
              <a:rPr kumimoji="1" lang="ja-JP" altLang="en-US" sz="500" dirty="0">
                <a:solidFill>
                  <a:schemeClr val="tx1"/>
                </a:solidFill>
              </a:rPr>
              <a:t>　</a:t>
            </a:r>
            <a:r>
              <a:rPr kumimoji="1" lang="ja-JP" altLang="en-US" sz="2000" dirty="0">
                <a:solidFill>
                  <a:schemeClr val="tx1"/>
                </a:solidFill>
              </a:rPr>
              <a:t>３</a:t>
            </a:r>
            <a:endParaRPr kumimoji="1" lang="en-US" altLang="ja-JP" sz="2000" dirty="0">
              <a:solidFill>
                <a:schemeClr val="tx1"/>
              </a:solidFill>
            </a:endParaRPr>
          </a:p>
          <a:p>
            <a:r>
              <a:rPr lang="ja-JP" altLang="en-US" sz="2000" dirty="0">
                <a:solidFill>
                  <a:schemeClr val="tx1"/>
                </a:solidFill>
              </a:rPr>
              <a:t>　税のしくみや使いみちを知ろう・・・・・・・・・・・・・</a:t>
            </a:r>
            <a:r>
              <a:rPr lang="ja-JP" altLang="en-US" sz="800" dirty="0">
                <a:solidFill>
                  <a:schemeClr val="tx1"/>
                </a:solidFill>
              </a:rPr>
              <a:t>　</a:t>
            </a:r>
            <a:r>
              <a:rPr lang="ja-JP" altLang="en-US" sz="2000" dirty="0">
                <a:solidFill>
                  <a:schemeClr val="tx1"/>
                </a:solidFill>
              </a:rPr>
              <a:t>５</a:t>
            </a:r>
            <a:endParaRPr lang="en-US" altLang="ja-JP" sz="2000" dirty="0">
              <a:solidFill>
                <a:schemeClr val="tx1"/>
              </a:solidFill>
            </a:endParaRPr>
          </a:p>
          <a:p>
            <a:r>
              <a:rPr kumimoji="1" lang="ja-JP" altLang="en-US" sz="2000" dirty="0">
                <a:solidFill>
                  <a:schemeClr val="tx1"/>
                </a:solidFill>
              </a:rPr>
              <a:t>　身近な税の使いみち①・・・・・・・・・・・・・・・・・・・</a:t>
            </a:r>
            <a:r>
              <a:rPr kumimoji="1" lang="ja-JP" altLang="en-US" sz="400" dirty="0">
                <a:solidFill>
                  <a:schemeClr val="tx1"/>
                </a:solidFill>
              </a:rPr>
              <a:t>　</a:t>
            </a:r>
            <a:r>
              <a:rPr kumimoji="1" lang="ja-JP" altLang="en-US" sz="2000" dirty="0">
                <a:solidFill>
                  <a:schemeClr val="tx1"/>
                </a:solidFill>
              </a:rPr>
              <a:t>８</a:t>
            </a:r>
            <a:endParaRPr kumimoji="1" lang="en-US" altLang="ja-JP" sz="2000" dirty="0">
              <a:solidFill>
                <a:schemeClr val="tx1"/>
              </a:solidFill>
            </a:endParaRPr>
          </a:p>
          <a:p>
            <a:r>
              <a:rPr lang="ja-JP" altLang="en-US" sz="2000" dirty="0">
                <a:solidFill>
                  <a:schemeClr val="tx1"/>
                </a:solidFill>
              </a:rPr>
              <a:t>　身近な税の使いみち②・・・・・・・・・・・・・・・・・・・</a:t>
            </a:r>
            <a:r>
              <a:rPr lang="ja-JP" altLang="en-US" sz="400" dirty="0">
                <a:solidFill>
                  <a:schemeClr val="tx1"/>
                </a:solidFill>
              </a:rPr>
              <a:t>　</a:t>
            </a:r>
            <a:r>
              <a:rPr lang="ja-JP" altLang="en-US" sz="2000" dirty="0">
                <a:solidFill>
                  <a:schemeClr val="tx1"/>
                </a:solidFill>
              </a:rPr>
              <a:t>９</a:t>
            </a:r>
            <a:endParaRPr lang="en-US" altLang="ja-JP" sz="2000" dirty="0">
              <a:solidFill>
                <a:schemeClr val="tx1"/>
              </a:solidFill>
            </a:endParaRPr>
          </a:p>
          <a:p>
            <a:r>
              <a:rPr kumimoji="1" lang="ja-JP" altLang="en-US" sz="2000" dirty="0">
                <a:solidFill>
                  <a:schemeClr val="tx1"/>
                </a:solidFill>
              </a:rPr>
              <a:t>　</a:t>
            </a:r>
            <a:r>
              <a:rPr lang="ja-JP" altLang="en-US" sz="2000" dirty="0">
                <a:solidFill>
                  <a:schemeClr val="tx1"/>
                </a:solidFill>
              </a:rPr>
              <a:t>身近な税の使いみち③・・・・・・・・・・・・・・・・・・・</a:t>
            </a:r>
            <a:r>
              <a:rPr lang="en-US" altLang="ja-JP" sz="2000" dirty="0">
                <a:solidFill>
                  <a:schemeClr val="tx1"/>
                </a:solidFill>
                <a:latin typeface="+mn-ea"/>
              </a:rPr>
              <a:t>10</a:t>
            </a:r>
          </a:p>
          <a:p>
            <a:r>
              <a:rPr kumimoji="1" lang="ja-JP" altLang="en-US" sz="2000" dirty="0">
                <a:solidFill>
                  <a:schemeClr val="tx1"/>
                </a:solidFill>
                <a:latin typeface="+mn-ea"/>
              </a:rPr>
              <a:t>　</a:t>
            </a:r>
            <a:r>
              <a:rPr lang="ja-JP" altLang="en-US" sz="2000" dirty="0">
                <a:solidFill>
                  <a:schemeClr val="tx1"/>
                </a:solidFill>
              </a:rPr>
              <a:t>身近な税の使いみち④・・・・・・・・・・・・・・・・・・・</a:t>
            </a:r>
            <a:r>
              <a:rPr lang="en-US" altLang="ja-JP" sz="2000" dirty="0">
                <a:solidFill>
                  <a:schemeClr val="tx1"/>
                </a:solidFill>
                <a:latin typeface="+mn-ea"/>
              </a:rPr>
              <a:t>11</a:t>
            </a:r>
            <a:endParaRPr kumimoji="1" lang="ja-JP" altLang="en-US" sz="2000" dirty="0">
              <a:solidFill>
                <a:schemeClr val="tx1"/>
              </a:solidFill>
              <a:latin typeface="+mn-ea"/>
            </a:endParaRPr>
          </a:p>
        </p:txBody>
      </p:sp>
      <p:sp>
        <p:nvSpPr>
          <p:cNvPr id="8" name="正方形/長方形 7"/>
          <p:cNvSpPr/>
          <p:nvPr/>
        </p:nvSpPr>
        <p:spPr>
          <a:xfrm>
            <a:off x="6103619" y="1454740"/>
            <a:ext cx="5486059" cy="3818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mn-ea"/>
              </a:rPr>
              <a:t>　</a:t>
            </a:r>
            <a:endParaRPr lang="en-US" altLang="ja-JP" sz="2000" dirty="0">
              <a:solidFill>
                <a:schemeClr val="tx1"/>
              </a:solidFill>
              <a:latin typeface="+mn-ea"/>
            </a:endParaRPr>
          </a:p>
          <a:p>
            <a:r>
              <a:rPr kumimoji="1" lang="ja-JP" altLang="en-US" sz="2000" dirty="0">
                <a:solidFill>
                  <a:schemeClr val="tx1"/>
                </a:solidFill>
                <a:latin typeface="+mn-ea"/>
              </a:rPr>
              <a:t>　国民の義務としての納税・・・・・・・・・・・・・・・・</a:t>
            </a:r>
            <a:r>
              <a:rPr kumimoji="1" lang="ja-JP" altLang="en-US" sz="200" dirty="0">
                <a:solidFill>
                  <a:schemeClr val="tx1"/>
                </a:solidFill>
                <a:latin typeface="+mn-ea"/>
              </a:rPr>
              <a:t>　</a:t>
            </a:r>
            <a:r>
              <a:rPr kumimoji="1" lang="en-US" altLang="ja-JP" sz="2000" dirty="0">
                <a:solidFill>
                  <a:schemeClr val="tx1"/>
                </a:solidFill>
                <a:latin typeface="+mn-ea"/>
              </a:rPr>
              <a:t>12</a:t>
            </a:r>
          </a:p>
          <a:p>
            <a:r>
              <a:rPr lang="ja-JP" altLang="en-US" sz="2000" dirty="0">
                <a:solidFill>
                  <a:schemeClr val="tx1"/>
                </a:solidFill>
                <a:latin typeface="+mn-ea"/>
              </a:rPr>
              <a:t>　財政の役割・・・・・・・・・・・・・・・・・・・・・・・・・・・</a:t>
            </a:r>
            <a:r>
              <a:rPr lang="ja-JP" altLang="en-US" sz="100" dirty="0">
                <a:solidFill>
                  <a:schemeClr val="tx1"/>
                </a:solidFill>
                <a:latin typeface="+mn-ea"/>
              </a:rPr>
              <a:t>　</a:t>
            </a:r>
            <a:r>
              <a:rPr lang="en-US" altLang="ja-JP" sz="2000" dirty="0">
                <a:solidFill>
                  <a:schemeClr val="tx1"/>
                </a:solidFill>
                <a:latin typeface="+mn-ea"/>
              </a:rPr>
              <a:t>14</a:t>
            </a:r>
          </a:p>
          <a:p>
            <a:r>
              <a:rPr kumimoji="1" lang="ja-JP" altLang="en-US" sz="2000" dirty="0">
                <a:solidFill>
                  <a:schemeClr val="tx1"/>
                </a:solidFill>
                <a:latin typeface="+mn-ea"/>
              </a:rPr>
              <a:t>　これからの社会と税  ・・・・・・・・・・・・・・・・・・・</a:t>
            </a:r>
            <a:r>
              <a:rPr kumimoji="1" lang="ja-JP" altLang="en-US" sz="200" dirty="0">
                <a:solidFill>
                  <a:schemeClr val="tx1"/>
                </a:solidFill>
                <a:latin typeface="+mn-ea"/>
              </a:rPr>
              <a:t>　</a:t>
            </a:r>
            <a:r>
              <a:rPr kumimoji="1" lang="en-US" altLang="ja-JP" sz="2000" dirty="0">
                <a:solidFill>
                  <a:schemeClr val="tx1"/>
                </a:solidFill>
                <a:latin typeface="+mn-ea"/>
              </a:rPr>
              <a:t>16</a:t>
            </a:r>
          </a:p>
          <a:p>
            <a:r>
              <a:rPr lang="ja-JP" altLang="en-US" sz="2000" dirty="0">
                <a:solidFill>
                  <a:schemeClr val="tx1"/>
                </a:solidFill>
                <a:latin typeface="+mn-ea"/>
              </a:rPr>
              <a:t>　税の歴史・・・・・・・・・・・・・・・・・・・・・・・・・・・・・</a:t>
            </a:r>
            <a:r>
              <a:rPr lang="ja-JP" altLang="en-US" sz="200" dirty="0">
                <a:solidFill>
                  <a:schemeClr val="tx1"/>
                </a:solidFill>
                <a:latin typeface="+mn-ea"/>
              </a:rPr>
              <a:t>　</a:t>
            </a:r>
            <a:r>
              <a:rPr lang="en-US" altLang="ja-JP" sz="2000" dirty="0">
                <a:solidFill>
                  <a:schemeClr val="tx1"/>
                </a:solidFill>
                <a:latin typeface="+mn-ea"/>
              </a:rPr>
              <a:t>18</a:t>
            </a:r>
          </a:p>
          <a:p>
            <a:r>
              <a:rPr kumimoji="1" lang="ja-JP" altLang="en-US" sz="2000" dirty="0">
                <a:solidFill>
                  <a:schemeClr val="tx1"/>
                </a:solidFill>
                <a:latin typeface="+mn-ea"/>
              </a:rPr>
              <a:t>　公平な負担を考えてみよう・・・・・・・・・・・・・・・</a:t>
            </a:r>
            <a:r>
              <a:rPr kumimoji="1" lang="en-US" altLang="ja-JP" sz="2000" dirty="0">
                <a:solidFill>
                  <a:schemeClr val="tx1"/>
                </a:solidFill>
                <a:latin typeface="+mn-ea"/>
              </a:rPr>
              <a:t>19</a:t>
            </a:r>
          </a:p>
          <a:p>
            <a:r>
              <a:rPr lang="ja-JP" altLang="en-US" sz="2000" dirty="0">
                <a:solidFill>
                  <a:schemeClr val="tx1"/>
                </a:solidFill>
                <a:latin typeface="+mn-ea"/>
              </a:rPr>
              <a:t>　新潟県内市町村の歳入・歳出状況 ・・・・・・・</a:t>
            </a:r>
            <a:r>
              <a:rPr lang="ja-JP" altLang="en-US" sz="1100" dirty="0">
                <a:solidFill>
                  <a:schemeClr val="tx1"/>
                </a:solidFill>
                <a:latin typeface="+mn-ea"/>
              </a:rPr>
              <a:t>　</a:t>
            </a:r>
            <a:r>
              <a:rPr lang="en-US" altLang="ja-JP" sz="2000" dirty="0">
                <a:solidFill>
                  <a:schemeClr val="tx1"/>
                </a:solidFill>
                <a:latin typeface="+mn-ea"/>
              </a:rPr>
              <a:t>21</a:t>
            </a:r>
            <a:endParaRPr kumimoji="1" lang="en-US" altLang="ja-JP" sz="2000" dirty="0">
              <a:solidFill>
                <a:schemeClr val="tx1"/>
              </a:solidFill>
              <a:latin typeface="+mn-ea"/>
            </a:endParaRPr>
          </a:p>
          <a:p>
            <a:r>
              <a:rPr lang="ja-JP" altLang="en-US" sz="2000" dirty="0">
                <a:solidFill>
                  <a:schemeClr val="tx1"/>
                </a:solidFill>
                <a:latin typeface="+mn-ea"/>
              </a:rPr>
              <a:t>　</a:t>
            </a:r>
            <a:endParaRPr kumimoji="1" lang="ja-JP" altLang="en-US" sz="2000" dirty="0">
              <a:solidFill>
                <a:schemeClr val="tx1"/>
              </a:solidFill>
              <a:latin typeface="+mn-ea"/>
            </a:endParaRPr>
          </a:p>
        </p:txBody>
      </p:sp>
    </p:spTree>
    <p:extLst>
      <p:ext uri="{BB962C8B-B14F-4D97-AF65-F5344CB8AC3E}">
        <p14:creationId xmlns:p14="http://schemas.microsoft.com/office/powerpoint/2010/main" val="3187796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4" name="角丸四角形 3"/>
          <p:cNvSpPr/>
          <p:nvPr/>
        </p:nvSpPr>
        <p:spPr>
          <a:xfrm>
            <a:off x="245732" y="194701"/>
            <a:ext cx="7298068" cy="730106"/>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a:solidFill>
                  <a:schemeClr val="bg1"/>
                </a:solidFill>
              </a:rPr>
              <a:t>　税の歴史　　</a:t>
            </a:r>
            <a:r>
              <a:rPr lang="ja-JP" altLang="en-US" sz="2400" dirty="0">
                <a:solidFill>
                  <a:schemeClr val="bg1"/>
                </a:solidFill>
              </a:rPr>
              <a:t>～昔の税はどうなっていたの？～</a:t>
            </a:r>
            <a:endParaRPr kumimoji="1" lang="ja-JP" altLang="en-US" sz="3200" dirty="0">
              <a:solidFill>
                <a:schemeClr val="bg1"/>
              </a:solidFill>
            </a:endParaRPr>
          </a:p>
        </p:txBody>
      </p:sp>
      <p:pic>
        <p:nvPicPr>
          <p:cNvPr id="5" name="図 4"/>
          <p:cNvPicPr>
            <a:picLocks noChangeAspect="1"/>
          </p:cNvPicPr>
          <p:nvPr/>
        </p:nvPicPr>
        <p:blipFill>
          <a:blip r:embed="rId2">
            <a:extLst>
              <a:ext uri="{BEBA8EAE-BF5A-486C-A8C5-ECC9F3942E4B}">
                <a14:imgProps xmlns:a14="http://schemas.microsoft.com/office/drawing/2010/main">
                  <a14:imgLayer r:embed="rId3">
                    <a14:imgEffect>
                      <a14:backgroundRemoval t="1718" b="99632" l="750" r="98750">
                        <a14:foregroundMark x1="5375" y1="6871" x2="82625" y2="6871"/>
                        <a14:foregroundMark x1="82625" y1="6871" x2="96250" y2="6626"/>
                        <a14:foregroundMark x1="4625" y1="17669" x2="92125" y2="18282"/>
                        <a14:foregroundMark x1="92125" y1="18282" x2="94375" y2="44294"/>
                        <a14:foregroundMark x1="94375" y1="44294" x2="78500" y2="93865"/>
                        <a14:foregroundMark x1="78500" y1="93865" x2="18250" y2="94356"/>
                        <a14:foregroundMark x1="2014" y1="59509" x2="1500" y2="58405"/>
                        <a14:foregroundMark x1="18250" y1="94356" x2="2014" y2="59509"/>
                        <a14:foregroundMark x1="764" y1="33006" x2="750" y2="32515"/>
                        <a14:foregroundMark x1="796" y1="34110" x2="764" y2="33006"/>
                        <a14:foregroundMark x1="853" y1="36074" x2="796" y2="34110"/>
                        <a14:foregroundMark x1="878" y1="36933" x2="853" y2="36074"/>
                        <a14:foregroundMark x1="942" y1="39141" x2="878" y2="36933"/>
                        <a14:foregroundMark x1="974" y1="40245" x2="942" y2="39141"/>
                        <a14:foregroundMark x1="1027" y1="42086" x2="974" y2="40245"/>
                        <a14:foregroundMark x1="1080" y1="43926" x2="1027" y2="42086"/>
                        <a14:foregroundMark x1="1116" y1="45153" x2="1080" y2="43926"/>
                        <a14:foregroundMark x1="1151" y1="46380" x2="1116" y2="45153"/>
                        <a14:foregroundMark x1="1194" y1="47853" x2="1151" y2="46380"/>
                        <a14:foregroundMark x1="1251" y1="49816" x2="1194" y2="47853"/>
                        <a14:foregroundMark x1="1315" y1="52025" x2="1251" y2="49816"/>
                        <a14:foregroundMark x1="1361" y1="53620" x2="1315" y2="52025"/>
                        <a14:foregroundMark x1="1411" y1="55337" x2="1361" y2="53620"/>
                        <a14:foregroundMark x1="1461" y1="57055" x2="1411" y2="55337"/>
                        <a14:foregroundMark x1="1500" y1="58405" x2="1461" y2="57055"/>
                        <a14:foregroundMark x1="2173" y1="28098" x2="4625" y2="20491"/>
                        <a14:foregroundMark x1="1580" y1="29939" x2="2173" y2="28098"/>
                        <a14:foregroundMark x1="1106" y1="31411" x2="1580" y2="29939"/>
                        <a14:foregroundMark x1="750" y1="32515" x2="1106" y2="31411"/>
                        <a14:foregroundMark x1="5875" y1="18160" x2="36250" y2="16564"/>
                        <a14:foregroundMark x1="36250" y1="16564" x2="94750" y2="16564"/>
                        <a14:foregroundMark x1="97235" y1="87239" x2="97375" y2="92270"/>
                        <a14:foregroundMark x1="95500" y1="25031" x2="97235" y2="87239"/>
                        <a14:foregroundMark x1="94250" y1="95337" x2="7250" y2="94601"/>
                        <a14:foregroundMark x1="7250" y1="94601" x2="5625" y2="91534"/>
                        <a14:foregroundMark x1="4625" y1="79264" x2="26250" y2="93865"/>
                        <a14:foregroundMark x1="26250" y1="93865" x2="44750" y2="93865"/>
                        <a14:foregroundMark x1="25000" y1="80245" x2="52875" y2="78160"/>
                        <a14:foregroundMark x1="52875" y1="78160" x2="53625" y2="78160"/>
                        <a14:foregroundMark x1="37125" y1="51411" x2="46000" y2="84294"/>
                        <a14:foregroundMark x1="23625" y1="36319" x2="33000" y2="88221"/>
                        <a14:foregroundMark x1="15875" y1="51656" x2="19750" y2="80982"/>
                        <a14:foregroundMark x1="23875" y1="37301" x2="71000" y2="36810"/>
                        <a14:foregroundMark x1="28625" y1="28098" x2="57375" y2="26135"/>
                        <a14:foregroundMark x1="57375" y1="26135" x2="78625" y2="26135"/>
                        <a14:foregroundMark x1="17125" y1="21963" x2="86625" y2="23558"/>
                        <a14:foregroundMark x1="4625" y1="30675" x2="94750" y2="30675"/>
                        <a14:foregroundMark x1="75000" y1="21963" x2="84000" y2="21227"/>
                        <a14:foregroundMark x1="3875" y1="40123" x2="31750" y2="38037"/>
                        <a14:foregroundMark x1="31750" y1="38037" x2="44000" y2="38037"/>
                        <a14:foregroundMark x1="11125" y1="48834" x2="27750" y2="49816"/>
                        <a14:foregroundMark x1="24625" y1="54724" x2="42125" y2="57301"/>
                        <a14:foregroundMark x1="16875" y1="63681" x2="33000" y2="64417"/>
                        <a14:foregroundMark x1="44750" y1="47607" x2="72125" y2="44417"/>
                        <a14:foregroundMark x1="72125" y1="44417" x2="85250" y2="66503"/>
                        <a14:foregroundMark x1="85250" y1="66503" x2="85625" y2="67730"/>
                        <a14:foregroundMark x1="80125" y1="46748" x2="89250" y2="58773"/>
                        <a14:foregroundMark x1="43125" y1="73129" x2="71625" y2="82577"/>
                        <a14:foregroundMark x1="71625" y1="82577" x2="78375" y2="87730"/>
                        <a14:foregroundMark x1="73125" y1="86135" x2="43875" y2="86994"/>
                        <a14:foregroundMark x1="43875" y1="86994" x2="43375" y2="87117"/>
                        <a14:foregroundMark x1="46250" y1="68221" x2="55375" y2="73865"/>
                        <a14:foregroundMark x1="5125" y1="4908" x2="94000" y2="5644"/>
                        <a14:foregroundMark x1="5375" y1="9202" x2="94500" y2="9202"/>
                        <a14:foregroundMark x1="83500" y1="69325" x2="83500" y2="69325"/>
                        <a14:foregroundMark x1="92375" y1="71534" x2="92375" y2="71534"/>
                        <a14:foregroundMark x1="89500" y1="51656" x2="89500" y2="51656"/>
                        <a14:foregroundMark x1="80875" y1="53374" x2="80875" y2="53374"/>
                        <a14:foregroundMark x1="78875" y1="52883" x2="78875" y2="52883"/>
                        <a14:foregroundMark x1="58750" y1="20000" x2="58750" y2="23804"/>
                        <a14:foregroundMark x1="4625" y1="7485" x2="4625" y2="7485"/>
                        <a14:foregroundMark x1="4000" y1="5521" x2="4000" y2="5521"/>
                        <a14:foregroundMark x1="1625" y1="6994" x2="1625" y2="6994"/>
                        <a14:foregroundMark x1="2750" y1="10429" x2="4875" y2="10920"/>
                        <a14:foregroundMark x1="87375" y1="73620" x2="87375" y2="73620"/>
                        <a14:foregroundMark x1="2250" y1="97423" x2="2250" y2="97423"/>
                        <a14:foregroundMark x1="96375" y1="96196" x2="96375" y2="96196"/>
                        <a14:foregroundMark x1="97500" y1="96810" x2="97500" y2="96810"/>
                        <a14:foregroundMark x1="97500" y1="97178" x2="97500" y2="97178"/>
                        <a14:foregroundMark x1="97625" y1="93497" x2="98750" y2="95828"/>
                        <a14:foregroundMark x1="53500" y1="68957" x2="53500" y2="68957"/>
                        <a14:foregroundMark x1="51625" y1="79755" x2="51625" y2="79755"/>
                        <a14:foregroundMark x1="66250" y1="90798" x2="66250" y2="90798"/>
                        <a14:foregroundMark x1="50375" y1="82331" x2="50375" y2="82331"/>
                        <a14:foregroundMark x1="85750" y1="49571" x2="88125" y2="53006"/>
                        <a14:foregroundMark x1="3250" y1="6871" x2="3250" y2="6871"/>
                        <a14:foregroundMark x1="2750" y1="4417" x2="2750" y2="4417"/>
                        <a14:foregroundMark x1="10250" y1="3436" x2="10250" y2="3436"/>
                        <a14:foregroundMark x1="8625" y1="1963" x2="8625" y2="1963"/>
                        <a14:foregroundMark x1="22000" y1="10920" x2="22000" y2="10920"/>
                        <a14:foregroundMark x1="56875" y1="10061" x2="56875" y2="10061"/>
                        <a14:foregroundMark x1="26625" y1="3313" x2="26625" y2="3313"/>
                        <a14:foregroundMark x1="22500" y1="3313" x2="22500" y2="3313"/>
                        <a14:foregroundMark x1="40125" y1="3313" x2="40125" y2="3313"/>
                        <a14:foregroundMark x1="36750" y1="4049" x2="36750" y2="4049"/>
                        <a14:foregroundMark x1="57875" y1="2945" x2="57875" y2="2945"/>
                        <a14:foregroundMark x1="62625" y1="3436" x2="62625" y2="3436"/>
                        <a14:foregroundMark x1="70125" y1="3436" x2="70125" y2="3436"/>
                        <a14:foregroundMark x1="77500" y1="3436" x2="77500" y2="3436"/>
                        <a14:foregroundMark x1="83625" y1="4049" x2="83625" y2="4049"/>
                        <a14:foregroundMark x1="1000" y1="59264" x2="1000" y2="59264"/>
                        <a14:foregroundMark x1="875" y1="61718" x2="875" y2="61718"/>
                        <a14:foregroundMark x1="1000" y1="66748" x2="1000" y2="66748"/>
                        <a14:foregroundMark x1="875" y1="73742" x2="875" y2="73742"/>
                        <a14:foregroundMark x1="1000" y1="79387" x2="1000" y2="79387"/>
                        <a14:foregroundMark x1="875" y1="26626" x2="875" y2="26626"/>
                        <a14:foregroundMark x1="875" y1="18405" x2="875" y2="18405"/>
                        <a14:foregroundMark x1="1125" y1="85521" x2="1125" y2="85521"/>
                        <a14:foregroundMark x1="1125" y1="23804" x2="1125" y2="23804"/>
                        <a14:foregroundMark x1="29000" y1="11043" x2="29000" y2="11043"/>
                        <a14:foregroundMark x1="40375" y1="10920" x2="40375" y2="10920"/>
                        <a14:foregroundMark x1="52875" y1="10920" x2="52875" y2="10920"/>
                        <a14:foregroundMark x1="63625" y1="10429" x2="63625" y2="10429"/>
                        <a14:foregroundMark x1="74250" y1="10429" x2="74250" y2="10429"/>
                        <a14:foregroundMark x1="84375" y1="10798" x2="84375" y2="10798"/>
                        <a14:foregroundMark x1="1000" y1="93374" x2="1000" y2="93374"/>
                        <a14:foregroundMark x1="1000" y1="87607" x2="1000" y2="87607"/>
                        <a14:foregroundMark x1="26000" y1="10552" x2="26000" y2="10552"/>
                        <a14:foregroundMark x1="77875" y1="9693" x2="77875" y2="9693"/>
                        <a14:foregroundMark x1="69375" y1="10552" x2="69375" y2="10552"/>
                        <a14:backgroundMark x1="2250" y1="99141" x2="2250" y2="99141"/>
                        <a14:backgroundMark x1="5875" y1="99509" x2="5875" y2="99509"/>
                        <a14:backgroundMark x1="10500" y1="99509" x2="10500" y2="99509"/>
                        <a14:backgroundMark x1="23125" y1="99509" x2="23125" y2="99509"/>
                        <a14:backgroundMark x1="55500" y1="99387" x2="55500" y2="99387"/>
                        <a14:backgroundMark x1="70125" y1="99264" x2="70125" y2="99264"/>
                        <a14:backgroundMark x1="86750" y1="98650" x2="86750" y2="98650"/>
                        <a14:backgroundMark x1="98625" y1="99018" x2="98625" y2="99018"/>
                        <a14:backgroundMark x1="99375" y1="93374" x2="99375" y2="93374"/>
                        <a14:backgroundMark x1="99375" y1="87239" x2="99375" y2="87239"/>
                        <a14:backgroundMark x1="99375" y1="81104" x2="99375" y2="81104"/>
                        <a14:backgroundMark x1="99375" y1="74969" x2="99375" y2="74969"/>
                        <a14:backgroundMark x1="99375" y1="68834" x2="99375" y2="68834"/>
                        <a14:backgroundMark x1="99375" y1="65767" x2="99375" y2="65767"/>
                        <a14:backgroundMark x1="99375" y1="56564" x2="99375" y2="56564"/>
                        <a14:backgroundMark x1="99375" y1="59509" x2="99375" y2="59509"/>
                        <a14:backgroundMark x1="99375" y1="53374" x2="99375" y2="53374"/>
                        <a14:backgroundMark x1="99375" y1="41104" x2="99375" y2="41104"/>
                        <a14:backgroundMark x1="99375" y1="44172" x2="99375" y2="44172"/>
                        <a14:backgroundMark x1="99375" y1="47239" x2="99375" y2="47239"/>
                        <a14:backgroundMark x1="99375" y1="34969" x2="99375" y2="34969"/>
                        <a14:backgroundMark x1="99375" y1="25767" x2="99375" y2="25767"/>
                        <a14:backgroundMark x1="99375" y1="28834" x2="99375" y2="28834"/>
                        <a14:backgroundMark x1="99375" y1="22699" x2="99375" y2="22699"/>
                        <a14:backgroundMark x1="99375" y1="16564" x2="99375" y2="16564"/>
                        <a14:backgroundMark x1="99375" y1="13497" x2="99375" y2="13497"/>
                        <a14:backgroundMark x1="90625" y1="12883" x2="90625" y2="12883"/>
                        <a14:backgroundMark x1="81875" y1="12270" x2="81875" y2="12270"/>
                        <a14:backgroundMark x1="52375" y1="12761" x2="52375" y2="12761"/>
                        <a14:backgroundMark x1="31625" y1="13129" x2="31625" y2="13129"/>
                        <a14:backgroundMark x1="16375" y1="13252" x2="16375" y2="13252"/>
                        <a14:backgroundMark x1="250" y1="23926" x2="250" y2="23926"/>
                        <a14:backgroundMark x1="125" y1="20982" x2="125" y2="20982"/>
                        <a14:backgroundMark x1="125" y1="18773" x2="125" y2="18773"/>
                        <a14:backgroundMark x1="250" y1="16564" x2="250" y2="16564"/>
                        <a14:backgroundMark x1="125" y1="26871" x2="125" y2="26871"/>
                        <a14:backgroundMark x1="125" y1="29939" x2="125" y2="29939"/>
                        <a14:backgroundMark x1="125" y1="33006" x2="125" y2="33006"/>
                        <a14:backgroundMark x1="125" y1="36074" x2="125" y2="36074"/>
                        <a14:backgroundMark x1="125" y1="39141" x2="125" y2="39141"/>
                        <a14:backgroundMark x1="125" y1="42086" x2="125" y2="42086"/>
                        <a14:backgroundMark x1="125" y1="45153" x2="125" y2="45153"/>
                        <a14:backgroundMark x1="250" y1="43926" x2="250" y2="43926"/>
                        <a14:backgroundMark x1="250" y1="40245" x2="250" y2="40245"/>
                        <a14:backgroundMark x1="125" y1="36933" x2="125" y2="36933"/>
                        <a14:backgroundMark x1="125" y1="34110" x2="125" y2="34110"/>
                        <a14:backgroundMark x1="250" y1="31411" x2="250" y2="31411"/>
                        <a14:backgroundMark x1="250" y1="52025" x2="250" y2="52025"/>
                        <a14:backgroundMark x1="250" y1="49816" x2="250" y2="49816"/>
                        <a14:backgroundMark x1="125" y1="47853" x2="125" y2="47853"/>
                        <a14:backgroundMark x1="250" y1="46380" x2="250" y2="46380"/>
                        <a14:backgroundMark x1="125" y1="53620" x2="125" y2="53620"/>
                        <a14:backgroundMark x1="125" y1="55337" x2="125" y2="55337"/>
                        <a14:backgroundMark x1="125" y1="57055" x2="125" y2="57055"/>
                        <a14:backgroundMark x1="250" y1="59509" x2="250" y2="59509"/>
                        <a14:backgroundMark x1="250" y1="62331" x2="250" y2="62331"/>
                        <a14:backgroundMark x1="125" y1="67117" x2="125" y2="67117"/>
                        <a14:backgroundMark x1="250" y1="65153" x2="250" y2="65153"/>
                        <a14:backgroundMark x1="250" y1="68834" x2="250" y2="68834"/>
                        <a14:backgroundMark x1="250" y1="72638" x2="250" y2="72638"/>
                        <a14:backgroundMark x1="125" y1="75092" x2="125" y2="75092"/>
                        <a14:backgroundMark x1="125" y1="79632" x2="125" y2="79632"/>
                        <a14:backgroundMark x1="0" y1="77546" x2="0" y2="77546"/>
                        <a14:backgroundMark x1="0" y1="82454" x2="0" y2="82454"/>
                        <a14:backgroundMark x1="125" y1="84049" x2="125" y2="84049"/>
                        <a14:backgroundMark x1="125" y1="86871" x2="125" y2="86871"/>
                        <a14:backgroundMark x1="0" y1="89448" x2="0" y2="89448"/>
                        <a14:backgroundMark x1="250" y1="93006" x2="250" y2="93006"/>
                        <a14:backgroundMark x1="0" y1="17546" x2="0" y2="17546"/>
                        <a14:backgroundMark x1="125" y1="20000" x2="125" y2="20000"/>
                        <a14:backgroundMark x1="125" y1="25031" x2="125" y2="25031"/>
                        <a14:backgroundMark x1="0" y1="28098" x2="0" y2="28098"/>
                        <a14:backgroundMark x1="0" y1="69816" x2="0" y2="69816"/>
                        <a14:backgroundMark x1="125" y1="73988" x2="125" y2="73988"/>
                        <a14:backgroundMark x1="125" y1="75828" x2="125" y2="75828"/>
                        <a14:backgroundMark x1="0" y1="78405" x2="0" y2="78405"/>
                        <a14:backgroundMark x1="125" y1="81840" x2="125" y2="81840"/>
                        <a14:backgroundMark x1="0" y1="85890" x2="0" y2="85890"/>
                        <a14:backgroundMark x1="2875" y1="13252" x2="2875" y2="13252"/>
                        <a14:backgroundMark x1="9875" y1="13497" x2="9875" y2="13497"/>
                        <a14:backgroundMark x1="23875" y1="13252" x2="23875" y2="13252"/>
                        <a14:backgroundMark x1="40625" y1="13252" x2="40625" y2="13252"/>
                        <a14:backgroundMark x1="250" y1="88098" x2="250" y2="88098"/>
                        <a14:backgroundMark x1="250" y1="95951" x2="250" y2="95951"/>
                        <a14:backgroundMark x1="125" y1="91288" x2="125" y2="91288"/>
                        <a14:backgroundMark x1="15000" y1="99877" x2="15000" y2="99877"/>
                        <a14:backgroundMark x1="31375" y1="99141" x2="31375" y2="99141"/>
                        <a14:backgroundMark x1="49125" y1="99509" x2="49125" y2="99509"/>
                        <a14:backgroundMark x1="41750" y1="99509" x2="41750" y2="99509"/>
                        <a14:backgroundMark x1="32750" y1="99018" x2="32750" y2="99018"/>
                        <a14:backgroundMark x1="36750" y1="98896" x2="36750" y2="98896"/>
                        <a14:backgroundMark x1="22375" y1="99018" x2="40625" y2="99141"/>
                        <a14:backgroundMark x1="44875" y1="99387" x2="44875" y2="99387"/>
                        <a14:backgroundMark x1="47875" y1="99141" x2="63375" y2="99387"/>
                        <a14:backgroundMark x1="73250" y1="99141" x2="86250" y2="99141"/>
                        <a14:backgroundMark x1="91750" y1="99509" x2="91750" y2="99509"/>
                        <a14:backgroundMark x1="90000" y1="99632" x2="90000" y2="99632"/>
                        <a14:backgroundMark x1="90000" y1="99141" x2="96500" y2="99141"/>
                      </a14:backgroundRemoval>
                    </a14:imgEffect>
                  </a14:imgLayer>
                </a14:imgProps>
              </a:ext>
            </a:extLst>
          </a:blip>
          <a:stretch>
            <a:fillRect/>
          </a:stretch>
        </p:blipFill>
        <p:spPr>
          <a:xfrm>
            <a:off x="210507" y="1171573"/>
            <a:ext cx="1828804" cy="1863094"/>
          </a:xfrm>
          <a:prstGeom prst="rect">
            <a:avLst/>
          </a:prstGeom>
        </p:spPr>
      </p:pic>
      <p:pic>
        <p:nvPicPr>
          <p:cNvPr id="6" name="図 5"/>
          <p:cNvPicPr>
            <a:picLocks noChangeAspect="1"/>
          </p:cNvPicPr>
          <p:nvPr/>
        </p:nvPicPr>
        <p:blipFill rotWithShape="1">
          <a:blip r:embed="rId4">
            <a:extLst>
              <a:ext uri="{BEBA8EAE-BF5A-486C-A8C5-ECC9F3942E4B}">
                <a14:imgProps xmlns:a14="http://schemas.microsoft.com/office/drawing/2010/main">
                  <a14:imgLayer r:embed="rId5">
                    <a14:imgEffect>
                      <a14:backgroundRemoval t="2433" b="96594" l="0" r="97150">
                        <a14:foregroundMark x1="43533" y1="9912" x2="45429" y2="10104"/>
                        <a14:foregroundMark x1="3222" y1="5839" x2="40314" y2="9587"/>
                        <a14:foregroundMark x1="73847" y1="9347" x2="86121" y2="7664"/>
                        <a14:foregroundMark x1="86121" y1="7664" x2="8922" y2="4015"/>
                        <a14:foregroundMark x1="93928" y1="4866" x2="93928" y2="4866"/>
                        <a14:foregroundMark x1="94672" y1="6326" x2="94672" y2="6326"/>
                        <a14:foregroundMark x1="90458" y1="4623" x2="92813" y2="4866"/>
                        <a14:foregroundMark x1="5328" y1="3285" x2="5328" y2="3285"/>
                        <a14:foregroundMark x1="3717" y1="3528" x2="4089" y2="6326"/>
                        <a14:foregroundMark x1="2230" y1="5353" x2="2230" y2="5353"/>
                        <a14:foregroundMark x1="7807" y1="24209" x2="7807" y2="35158"/>
                        <a14:foregroundMark x1="6444" y1="20925" x2="65923" y2="19221"/>
                        <a14:foregroundMark x1="65923" y1="19221" x2="66171" y2="19221"/>
                        <a14:foregroundMark x1="14374" y1="16423" x2="40397" y2="18370"/>
                        <a14:foregroundMark x1="4213" y1="42457" x2="5328" y2="51703"/>
                        <a14:foregroundMark x1="4213" y1="72141" x2="4833" y2="76764"/>
                        <a14:foregroundMark x1="4833" y1="81022" x2="6072" y2="87226"/>
                        <a14:foregroundMark x1="6568" y1="91971" x2="32962" y2="92457"/>
                        <a14:foregroundMark x1="32962" y1="92457" x2="33086" y2="92336"/>
                        <a14:foregroundMark x1="95167" y1="92944" x2="94176" y2="76642"/>
                        <a14:foregroundMark x1="94176" y1="63382" x2="95415" y2="75791"/>
                        <a14:foregroundMark x1="62701" y1="3406" x2="62701" y2="3406"/>
                        <a14:foregroundMark x1="80421" y1="74818" x2="84758" y2="82603"/>
                        <a14:foregroundMark x1="87237" y1="76521" x2="89467" y2="90998"/>
                        <a14:foregroundMark x1="80669" y1="71411" x2="91202" y2="83090"/>
                        <a14:foregroundMark x1="78067" y1="74453" x2="70880" y2="92579"/>
                        <a14:foregroundMark x1="81537" y1="89538" x2="86617" y2="96350"/>
                        <a14:foregroundMark x1="94548" y1="94891" x2="94548" y2="94891"/>
                        <a14:foregroundMark x1="92069" y1="94769" x2="92069" y2="94769"/>
                        <a14:foregroundMark x1="91822" y1="95499" x2="91822" y2="95499"/>
                        <a14:foregroundMark x1="90582" y1="95499" x2="90582" y2="95499"/>
                        <a14:foregroundMark x1="92813" y1="95377" x2="92813" y2="95377"/>
                        <a14:foregroundMark x1="93680" y1="95742" x2="93680" y2="95742"/>
                        <a14:foregroundMark x1="95415" y1="95742" x2="95415" y2="95742"/>
                        <a14:foregroundMark x1="96406" y1="95255" x2="96406" y2="95255"/>
                        <a14:foregroundMark x1="97150" y1="95012" x2="97150" y2="95012"/>
                        <a14:foregroundMark x1="89715" y1="95620" x2="89715" y2="95620"/>
                        <a14:foregroundMark x1="70508" y1="95134" x2="70508" y2="95134"/>
                        <a14:foregroundMark x1="69641" y1="95134" x2="69641" y2="95134"/>
                        <a14:foregroundMark x1="82528" y1="57786" x2="84139" y2="62530"/>
                        <a14:foregroundMark x1="78686" y1="55718" x2="83147" y2="64964"/>
                        <a14:foregroundMark x1="77819" y1="4866" x2="77819" y2="4866"/>
                        <a14:foregroundMark x1="66295" y1="4623" x2="94424" y2="5109"/>
                        <a14:foregroundMark x1="94424" y1="5109" x2="94052" y2="5353"/>
                        <a14:foregroundMark x1="124" y1="18978" x2="124" y2="18978"/>
                        <a14:foregroundMark x1="124" y1="18978" x2="124" y2="18978"/>
                        <a14:foregroundMark x1="248" y1="16545" x2="248" y2="16545"/>
                        <a14:foregroundMark x1="0" y1="16302" x2="0" y2="16302"/>
                        <a14:foregroundMark x1="372" y1="93674" x2="372" y2="93674"/>
                        <a14:foregroundMark x1="124" y1="92701" x2="124" y2="92701"/>
                        <a14:foregroundMark x1="2478" y1="14234" x2="2478" y2="14234"/>
                        <a14:foregroundMark x1="3470" y1="13017" x2="3470" y2="13017"/>
                        <a14:foregroundMark x1="5700" y1="13260" x2="5700" y2="13260"/>
                        <a14:foregroundMark x1="10781" y1="13382" x2="10781" y2="13382"/>
                        <a14:foregroundMark x1="19579" y1="13382" x2="19579" y2="13382"/>
                        <a14:foregroundMark x1="28129" y1="13139" x2="28129" y2="13139"/>
                        <a14:foregroundMark x1="24659" y1="13139" x2="24659" y2="13139"/>
                        <a14:foregroundMark x1="33581" y1="13504" x2="33581" y2="13504"/>
                        <a14:foregroundMark x1="42999" y1="12895" x2="42999" y2="12895"/>
                        <a14:foregroundMark x1="52664" y1="13017" x2="52664" y2="13017"/>
                        <a14:foregroundMark x1="61834" y1="13017" x2="61834" y2="13017"/>
                        <a14:foregroundMark x1="73606" y1="12774" x2="73606" y2="12774"/>
                        <a14:foregroundMark x1="82404" y1="13260" x2="82404" y2="13260"/>
                        <a14:foregroundMark x1="89343" y1="13747" x2="89343" y2="13747"/>
                        <a14:foregroundMark x1="91822" y1="13017" x2="91822" y2="13017"/>
                        <a14:foregroundMark x1="96159" y1="13260" x2="96159" y2="13260"/>
                        <a14:foregroundMark x1="80669" y1="96715" x2="80669" y2="96715"/>
                        <a14:foregroundMark x1="75341" y1="96472" x2="75341" y2="96472"/>
                        <a14:foregroundMark x1="64436" y1="95620" x2="64436" y2="95620"/>
                        <a14:foregroundMark x1="52664" y1="95377" x2="52664" y2="95377"/>
                        <a14:foregroundMark x1="16605" y1="95499" x2="16605" y2="95499"/>
                        <a14:foregroundMark x1="15242" y1="3285" x2="52416" y2="2555"/>
                        <a14:foregroundMark x1="77695" y1="3285" x2="77695" y2="3285"/>
                        <a14:foregroundMark x1="94919" y1="4136" x2="94919" y2="4136"/>
                        <a14:foregroundMark x1="55143" y1="2555" x2="54647" y2="3650"/>
                        <a14:foregroundMark x1="6444" y1="2433" x2="12515" y2="2433"/>
                        <a14:foregroundMark x1="2974" y1="3163" x2="2974" y2="3163"/>
                        <a14:foregroundMark x1="7931" y1="9002" x2="7931" y2="9002"/>
                        <a14:foregroundMark x1="20198" y1="2555" x2="20198" y2="2555"/>
                        <a14:backgroundMark x1="3222" y1="12044" x2="3222" y2="12044"/>
                        <a14:backgroundMark x1="991" y1="11679" x2="15861" y2="11922"/>
                        <a14:backgroundMark x1="21809" y1="11436" x2="42627" y2="11314"/>
                        <a14:backgroundMark x1="49814" y1="11314" x2="75341" y2="11071"/>
                        <a14:backgroundMark x1="46964" y1="11557" x2="46964" y2="11557"/>
                        <a14:backgroundMark x1="44486" y1="11557" x2="48947" y2="11557"/>
                        <a14:backgroundMark x1="44362" y1="10706" x2="44362" y2="10706"/>
                        <a14:backgroundMark x1="45105" y1="10706" x2="45105" y2="10706"/>
                        <a14:backgroundMark x1="49814" y1="11192" x2="49814" y2="11192"/>
                        <a14:backgroundMark x1="49938" y1="11071" x2="49938" y2="11071"/>
                        <a14:backgroundMark x1="49690" y1="10827" x2="49690" y2="10827"/>
                        <a14:backgroundMark x1="50682" y1="10827" x2="49071" y2="11071"/>
                        <a14:backgroundMark x1="99133" y1="17275" x2="99133" y2="17275"/>
                        <a14:backgroundMark x1="99504" y1="28345" x2="99504" y2="28345"/>
                        <a14:backgroundMark x1="99133" y1="38200" x2="99133" y2="38200"/>
                        <a14:backgroundMark x1="99133" y1="47324" x2="99133" y2="47324"/>
                        <a14:backgroundMark x1="99133" y1="35158" x2="99133" y2="35158"/>
                        <a14:backgroundMark x1="99133" y1="62530" x2="99133" y2="62530"/>
                        <a14:backgroundMark x1="99133" y1="56448" x2="99133" y2="56448"/>
                        <a14:backgroundMark x1="99133" y1="53406" x2="99133" y2="53406"/>
                        <a14:backgroundMark x1="99009" y1="60341" x2="99009" y2="60341"/>
                        <a14:backgroundMark x1="99009" y1="66423" x2="99009" y2="66423"/>
                        <a14:backgroundMark x1="99009" y1="75547" x2="99009" y2="75547"/>
                      </a14:backgroundRemoval>
                    </a14:imgEffect>
                  </a14:imgLayer>
                </a14:imgProps>
              </a:ext>
            </a:extLst>
          </a:blip>
          <a:srcRect t="-102"/>
          <a:stretch/>
        </p:blipFill>
        <p:spPr>
          <a:xfrm>
            <a:off x="2464038" y="1169669"/>
            <a:ext cx="1844806" cy="1881000"/>
          </a:xfrm>
          <a:prstGeom prst="rect">
            <a:avLst/>
          </a:prstGeom>
        </p:spPr>
      </p:pic>
      <p:pic>
        <p:nvPicPr>
          <p:cNvPr id="7" name="図 6"/>
          <p:cNvPicPr>
            <a:picLocks noChangeAspect="1"/>
          </p:cNvPicPr>
          <p:nvPr/>
        </p:nvPicPr>
        <p:blipFill>
          <a:blip r:embed="rId6">
            <a:extLst>
              <a:ext uri="{BEBA8EAE-BF5A-486C-A8C5-ECC9F3942E4B}">
                <a14:imgProps xmlns:a14="http://schemas.microsoft.com/office/drawing/2010/main">
                  <a14:imgLayer r:embed="rId7">
                    <a14:imgEffect>
                      <a14:backgroundRemoval t="3594" b="99009" l="1735" r="97398">
                        <a14:foregroundMark x1="3346" y1="2850" x2="89467" y2="4585"/>
                        <a14:foregroundMark x1="89467" y1="4585" x2="8055" y2="7559"/>
                        <a14:foregroundMark x1="8055" y1="7559" x2="3346" y2="4957"/>
                        <a14:foregroundMark x1="6196" y1="19950" x2="43123" y2="19703"/>
                        <a14:foregroundMark x1="43123" y1="19703" x2="73234" y2="21933"/>
                        <a14:foregroundMark x1="73234" y1="21933" x2="90706" y2="48451"/>
                        <a14:foregroundMark x1="90706" y1="48451" x2="85254" y2="74226"/>
                        <a14:foregroundMark x1="85254" y1="74226" x2="45229" y2="92193"/>
                        <a14:foregroundMark x1="45229" y1="92193" x2="17844" y2="92193"/>
                        <a14:foregroundMark x1="17844" y1="92193" x2="5948" y2="69021"/>
                        <a14:foregroundMark x1="5948" y1="69021" x2="7559" y2="20694"/>
                        <a14:foregroundMark x1="6691" y1="17348" x2="89343" y2="17596"/>
                        <a14:foregroundMark x1="93680" y1="22553" x2="90087" y2="81784"/>
                        <a14:foregroundMark x1="90087" y1="81784" x2="58116" y2="94548"/>
                        <a14:foregroundMark x1="58116" y1="94548" x2="31475" y2="94548"/>
                        <a14:foregroundMark x1="31475" y1="94548" x2="8426" y2="79182"/>
                        <a14:foregroundMark x1="8426" y1="79182" x2="8055" y2="77943"/>
                        <a14:foregroundMark x1="21190" y1="28501" x2="28872" y2="43618"/>
                        <a14:foregroundMark x1="21437" y1="20942" x2="50558" y2="27757"/>
                        <a14:foregroundMark x1="50558" y1="27757" x2="55514" y2="41636"/>
                        <a14:foregroundMark x1="90087" y1="24783" x2="90087" y2="24783"/>
                        <a14:foregroundMark x1="91450" y1="5948" x2="91450" y2="5948"/>
                        <a14:foregroundMark x1="93432" y1="3717" x2="90087" y2="7559"/>
                        <a14:foregroundMark x1="92689" y1="5452" x2="51921" y2="8550"/>
                        <a14:foregroundMark x1="3346" y1="7559" x2="3346" y2="7559"/>
                        <a14:foregroundMark x1="18340" y1="8550" x2="18340" y2="8550"/>
                        <a14:foregroundMark x1="11648" y1="8302" x2="29244" y2="9913"/>
                        <a14:foregroundMark x1="96283" y1="5948" x2="96283" y2="5948"/>
                        <a14:foregroundMark x1="94300" y1="9294" x2="94300" y2="9294"/>
                        <a14:foregroundMark x1="94548" y1="17844" x2="94548" y2="17844"/>
                        <a14:foregroundMark x1="4461" y1="13879" x2="4461" y2="13879"/>
                        <a14:foregroundMark x1="3098" y1="13879" x2="3098" y2="13879"/>
                        <a14:foregroundMark x1="97274" y1="15737" x2="97274" y2="15737"/>
                        <a14:foregroundMark x1="79678" y1="27633" x2="91945" y2="30483"/>
                        <a14:foregroundMark x1="59356" y1="56629" x2="56753" y2="67534"/>
                        <a14:foregroundMark x1="51549" y1="97274" x2="79678" y2="96902"/>
                        <a14:foregroundMark x1="27509" y1="91202" x2="27509" y2="91202"/>
                        <a14:foregroundMark x1="1735" y1="99009" x2="1735" y2="99009"/>
                        <a14:foregroundMark x1="91078" y1="85130" x2="91078" y2="85130"/>
                        <a14:foregroundMark x1="94176" y1="92193" x2="94176" y2="92193"/>
                        <a14:foregroundMark x1="96159" y1="97646" x2="96159" y2="97646"/>
                        <a14:foregroundMark x1="97398" y1="97150" x2="97398" y2="97150"/>
                        <a14:foregroundMark x1="97398" y1="95787" x2="97398" y2="95787"/>
                        <a14:foregroundMark x1="97398" y1="92813" x2="97398" y2="92813"/>
                        <a14:foregroundMark x1="97398" y1="89715" x2="97398" y2="89715"/>
                        <a14:foregroundMark x1="97398" y1="86617" x2="97398" y2="86617"/>
                        <a14:foregroundMark x1="97398" y1="83519" x2="97398" y2="83519"/>
                        <a14:foregroundMark x1="97398" y1="77323" x2="97398" y2="77323"/>
                        <a14:foregroundMark x1="97398" y1="74226" x2="97398" y2="74226"/>
                        <a14:foregroundMark x1="97398" y1="71128" x2="97398" y2="71128"/>
                        <a14:foregroundMark x1="97398" y1="68030" x2="97398" y2="68030"/>
                        <a14:foregroundMark x1="97398" y1="61834" x2="97398" y2="61834"/>
                        <a14:foregroundMark x1="97398" y1="55638" x2="97398" y2="55638"/>
                        <a14:foregroundMark x1="97398" y1="58736" x2="97398" y2="58736"/>
                        <a14:foregroundMark x1="97398" y1="52540" x2="97398" y2="52540"/>
                        <a14:foregroundMark x1="97398" y1="46344" x2="97398" y2="46344"/>
                        <a14:foregroundMark x1="97398" y1="40149" x2="97398" y2="40149"/>
                        <a14:foregroundMark x1="97398" y1="43247" x2="97398" y2="43247"/>
                        <a14:foregroundMark x1="97398" y1="37051" x2="97398" y2="37051"/>
                        <a14:foregroundMark x1="97398" y1="30855" x2="97398" y2="30855"/>
                        <a14:foregroundMark x1="97398" y1="27757" x2="97398" y2="27757"/>
                        <a14:foregroundMark x1="97398" y1="24659" x2="97398" y2="24659"/>
                        <a14:foregroundMark x1="6444" y1="9913" x2="6444" y2="9913"/>
                        <a14:foregroundMark x1="7559" y1="10533" x2="7559" y2="10533"/>
                        <a14:foregroundMark x1="9665" y1="10037" x2="9665" y2="10037"/>
                        <a14:foregroundMark x1="9789" y1="9046" x2="9789" y2="9046"/>
                        <a14:foregroundMark x1="4957" y1="9294" x2="4957" y2="9294"/>
                        <a14:foregroundMark x1="5576" y1="10161" x2="8674" y2="9913"/>
                        <a14:backgroundMark x1="99380" y1="25031" x2="99380" y2="25031"/>
                      </a14:backgroundRemoval>
                    </a14:imgEffect>
                  </a14:imgLayer>
                </a14:imgProps>
              </a:ext>
            </a:extLst>
          </a:blip>
          <a:stretch>
            <a:fillRect/>
          </a:stretch>
        </p:blipFill>
        <p:spPr>
          <a:xfrm>
            <a:off x="4733571" y="1189861"/>
            <a:ext cx="1844806" cy="1844806"/>
          </a:xfrm>
          <a:prstGeom prst="rect">
            <a:avLst/>
          </a:prstGeom>
        </p:spPr>
      </p:pic>
      <p:pic>
        <p:nvPicPr>
          <p:cNvPr id="8" name="図 7"/>
          <p:cNvPicPr>
            <a:picLocks noChangeAspect="1"/>
          </p:cNvPicPr>
          <p:nvPr/>
        </p:nvPicPr>
        <p:blipFill>
          <a:blip r:embed="rId8">
            <a:extLst>
              <a:ext uri="{BEBA8EAE-BF5A-486C-A8C5-ECC9F3942E4B}">
                <a14:imgProps xmlns:a14="http://schemas.microsoft.com/office/drawing/2010/main">
                  <a14:imgLayer r:embed="rId9">
                    <a14:imgEffect>
                      <a14:backgroundRemoval t="1244" b="97886" l="623" r="96887">
                        <a14:foregroundMark x1="3985" y1="3731" x2="73225" y2="7090"/>
                        <a14:foregroundMark x1="73225" y1="7090" x2="17808" y2="3234"/>
                        <a14:foregroundMark x1="17808" y1="3234" x2="47198" y2="7836"/>
                        <a14:foregroundMark x1="47198" y1="7836" x2="74471" y2="7587"/>
                        <a14:foregroundMark x1="74471" y1="7587" x2="93773" y2="7587"/>
                        <a14:foregroundMark x1="64259" y1="6095" x2="64259" y2="6095"/>
                        <a14:foregroundMark x1="82441" y1="3731" x2="82441" y2="3731"/>
                        <a14:foregroundMark x1="71731" y1="2985" x2="83935" y2="3980"/>
                        <a14:foregroundMark x1="96389" y1="5597" x2="96389" y2="5597"/>
                        <a14:foregroundMark x1="96887" y1="5846" x2="96887" y2="5846"/>
                        <a14:foregroundMark x1="3985" y1="5597" x2="3985" y2="5597"/>
                        <a14:foregroundMark x1="3487" y1="17662" x2="45953" y2="17164"/>
                        <a14:foregroundMark x1="54494" y1="17542" x2="74097" y2="18408"/>
                        <a14:foregroundMark x1="45953" y1="17164" x2="46108" y2="17171"/>
                        <a14:foregroundMark x1="74097" y1="18408" x2="90909" y2="38806"/>
                        <a14:foregroundMark x1="90909" y1="38806" x2="87796" y2="92910"/>
                        <a14:foregroundMark x1="87796" y1="92910" x2="29514" y2="93159"/>
                        <a14:foregroundMark x1="29514" y1="93159" x2="4234" y2="83209"/>
                        <a14:foregroundMark x1="4234" y1="83209" x2="9215" y2="29104"/>
                        <a14:foregroundMark x1="9215" y1="29104" x2="6849" y2="17164"/>
                        <a14:foregroundMark x1="623" y1="14303" x2="623" y2="14303"/>
                        <a14:foregroundMark x1="6849" y1="94652" x2="6849" y2="94652"/>
                        <a14:foregroundMark x1="94521" y1="94652" x2="94521" y2="94652"/>
                        <a14:foregroundMark x1="96139" y1="86070" x2="96139" y2="86070"/>
                        <a14:foregroundMark x1="96139" y1="84826" x2="96139" y2="92040"/>
                        <a14:foregroundMark x1="77958" y1="84577" x2="77958" y2="84577"/>
                        <a14:foregroundMark x1="71980" y1="84080" x2="79328" y2="84328"/>
                        <a14:foregroundMark x1="1494" y1="2114" x2="1494" y2="2114"/>
                        <a14:foregroundMark x1="872" y1="3483" x2="1121" y2="8333"/>
                        <a14:foregroundMark x1="84682" y1="22637" x2="94271" y2="40299"/>
                        <a14:foregroundMark x1="55168" y1="30100" x2="55417" y2="58706"/>
                        <a14:foregroundMark x1="57534" y1="23881" x2="69614" y2="53483"/>
                        <a14:foregroundMark x1="28264" y1="30640" x2="41345" y2="68284"/>
                        <a14:foregroundMark x1="26650" y1="25995" x2="26797" y2="26418"/>
                        <a14:foregroundMark x1="40349" y1="34577" x2="46575" y2="72388"/>
                        <a14:foregroundMark x1="16189" y1="26493" x2="19303" y2="66294"/>
                        <a14:foregroundMark x1="19303" y1="66294" x2="31382" y2="95647"/>
                        <a14:foregroundMark x1="31382" y1="95647" x2="31756" y2="96020"/>
                        <a14:foregroundMark x1="1245" y1="97512" x2="1245" y2="97512"/>
                        <a14:foregroundMark x1="11457" y1="6219" x2="11457" y2="6219"/>
                        <a14:foregroundMark x1="27522" y1="1617" x2="27522" y2="1617"/>
                        <a14:foregroundMark x1="25903" y1="1368" x2="25903" y2="1368"/>
                        <a14:foregroundMark x1="30262" y1="2488" x2="30262" y2="2488"/>
                        <a14:foregroundMark x1="19427" y1="2239" x2="19427" y2="2239"/>
                        <a14:foregroundMark x1="11955" y1="2612" x2="11955" y2="2612"/>
                        <a14:foregroundMark x1="21918" y1="1866" x2="21918" y2="1866"/>
                        <a14:foregroundMark x1="37360" y1="1617" x2="37360" y2="1617"/>
                        <a14:foregroundMark x1="48319" y1="1493" x2="48319" y2="1493"/>
                        <a14:foregroundMark x1="45828" y1="1493" x2="45828" y2="1493"/>
                        <a14:foregroundMark x1="55417" y1="2488" x2="55417" y2="2488"/>
                        <a14:foregroundMark x1="53300" y1="1990" x2="53300" y2="1990"/>
                        <a14:foregroundMark x1="51557" y1="2985" x2="51557" y2="2985"/>
                        <a14:foregroundMark x1="60274" y1="2239" x2="60274" y2="2239"/>
                        <a14:foregroundMark x1="63387" y1="2861" x2="65006" y2="3607"/>
                        <a14:foregroundMark x1="84682" y1="2239" x2="84682" y2="2239"/>
                        <a14:foregroundMark x1="95143" y1="3358" x2="95143" y2="3358"/>
                        <a14:foregroundMark x1="91283" y1="3109" x2="91532" y2="3980"/>
                        <a14:foregroundMark x1="11333" y1="7836" x2="11333" y2="7836"/>
                        <a14:foregroundMark x1="8095" y1="97388" x2="8095" y2="97388"/>
                        <a14:foregroundMark x1="11208" y1="97886" x2="11208" y2="97886"/>
                        <a14:foregroundMark x1="20922" y1="97264" x2="20922" y2="97264"/>
                        <a14:foregroundMark x1="40224" y1="96891" x2="40224" y2="96891"/>
                        <a14:foregroundMark x1="66127" y1="97512" x2="66127" y2="97512"/>
                        <a14:foregroundMark x1="82192" y1="97139" x2="82192" y2="97139"/>
                        <a14:foregroundMark x1="86052" y1="97264" x2="86052" y2="97264"/>
                        <a14:foregroundMark x1="94022" y1="97264" x2="94022" y2="97264"/>
                        <a14:foregroundMark x1="95268" y1="97139" x2="95268" y2="97139"/>
                        <a14:foregroundMark x1="96638" y1="96642" x2="96638" y2="96642"/>
                        <a14:foregroundMark x1="57036" y1="13308" x2="57036" y2="13308"/>
                        <a14:foregroundMark x1="65006" y1="13557" x2="65006" y2="13557"/>
                        <a14:foregroundMark x1="70984" y1="13184" x2="70984" y2="13184"/>
                        <a14:foregroundMark x1="80324" y1="13184" x2="80324" y2="13184"/>
                        <a14:foregroundMark x1="86924" y1="12935" x2="86924" y2="12935"/>
                        <a14:foregroundMark x1="96015" y1="13060" x2="96015" y2="13060"/>
                        <a14:foregroundMark x1="61519" y1="12811" x2="61519" y2="12811"/>
                        <a14:foregroundMark x1="52428" y1="12935" x2="52428" y2="12935"/>
                        <a14:foregroundMark x1="45828" y1="13184" x2="45828" y2="13184"/>
                        <a14:foregroundMark x1="55542" y1="13433" x2="55542" y2="13433"/>
                        <a14:foregroundMark x1="54670" y1="13308" x2="54670" y2="13308"/>
                        <a14:foregroundMark x1="59651" y1="13308" x2="59651" y2="13308"/>
                        <a14:foregroundMark x1="55293" y1="12935" x2="55293" y2="12935"/>
                        <a14:foregroundMark x1="52428" y1="12935" x2="59153" y2="13433"/>
                        <a14:foregroundMark x1="48817" y1="13184" x2="48817" y2="13184"/>
                        <a14:foregroundMark x1="38605" y1="13060" x2="53549" y2="13184"/>
                        <a14:foregroundMark x1="59651" y1="13184" x2="59651" y2="13184"/>
                        <a14:foregroundMark x1="59527" y1="12687" x2="59527" y2="12687"/>
                        <a14:foregroundMark x1="58655" y1="12811" x2="61270" y2="13060"/>
                        <a14:foregroundMark x1="34247" y1="18657" x2="35741" y2="28234"/>
                        <a14:foregroundMark x1="48692" y1="19154" x2="20299" y2="31343"/>
                        <a14:foregroundMark x1="54919" y1="18284" x2="29763" y2="19154"/>
                        <a14:foregroundMark x1="55542" y1="16294" x2="35492" y2="17289"/>
                        <a14:foregroundMark x1="56787" y1="15547" x2="34496" y2="16542"/>
                        <a14:foregroundMark x1="29639" y1="21517" x2="32130" y2="24751"/>
                        <a14:foregroundMark x1="15691" y1="6965" x2="35243" y2="7463"/>
                        <a14:foregroundMark x1="26027" y1="97637" x2="26027" y2="97637"/>
                        <a14:foregroundMark x1="30635" y1="97264" x2="30635" y2="97264"/>
                        <a14:foregroundMark x1="35243" y1="97139" x2="35243" y2="97139"/>
                        <a14:foregroundMark x1="6102" y1="7463" x2="11083" y2="7463"/>
                        <a14:foregroundMark x1="4359" y1="9080" x2="4359" y2="9080"/>
                        <a14:foregroundMark x1="18057" y1="9204" x2="18057" y2="9204"/>
                        <a14:foregroundMark x1="37111" y1="7960" x2="37111" y2="7960"/>
                        <a14:foregroundMark x1="52927" y1="97512" x2="52927" y2="97512"/>
                        <a14:foregroundMark x1="12578" y1="13308" x2="12578" y2="13308"/>
                        <a14:foregroundMark x1="41220" y1="9204" x2="41220" y2="9204"/>
                        <a14:foregroundMark x1="43213" y1="9204" x2="43213" y2="9204"/>
                        <a14:foregroundMark x1="35118" y1="9204" x2="35118" y2="9204"/>
                        <a14:backgroundMark x1="2242" y1="249" x2="2242" y2="249"/>
                        <a14:backgroundMark x1="1245" y1="10697" x2="1245" y2="10697"/>
                        <a14:backgroundMark x1="4234" y1="11816" x2="5853" y2="11567"/>
                        <a14:backgroundMark x1="74844" y1="11070" x2="74844" y2="11070"/>
                        <a14:backgroundMark x1="62081" y1="11864" x2="67995" y2="10821"/>
                        <a14:backgroundMark x1="73474" y1="11816" x2="86550" y2="11816"/>
                        <a14:backgroundMark x1="24533" y1="11318" x2="24533" y2="11318"/>
                        <a14:backgroundMark x1="25405" y1="498" x2="25405" y2="498"/>
                        <a14:backgroundMark x1="98506" y1="21517" x2="98506" y2="21517"/>
                        <a14:backgroundMark x1="98755" y1="26493" x2="98755" y2="26493"/>
                        <a14:backgroundMark x1="98755" y1="35945" x2="98755" y2="35945"/>
                        <a14:backgroundMark x1="98755" y1="45274" x2="98755" y2="45274"/>
                        <a14:backgroundMark x1="98755" y1="54602" x2="98755" y2="54602"/>
                        <a14:backgroundMark x1="98755" y1="60821" x2="98755" y2="60821"/>
                        <a14:backgroundMark x1="98755" y1="91915" x2="98755" y2="91915"/>
                        <a14:backgroundMark x1="98755" y1="88806" x2="99875" y2="91791"/>
                        <a14:backgroundMark x1="89415" y1="99627" x2="89415" y2="99627"/>
                        <a14:backgroundMark x1="78082" y1="98756" x2="78082" y2="98756"/>
                        <a14:backgroundMark x1="56663" y1="98756" x2="56663" y2="98756"/>
                        <a14:backgroundMark x1="29763" y1="98756" x2="29763" y2="98756"/>
                        <a14:backgroundMark x1="9714" y1="98632" x2="9714" y2="98632"/>
                        <a14:backgroundMark x1="498" y1="98632" x2="498" y2="98632"/>
                        <a14:backgroundMark x1="18057" y1="99502" x2="18057" y2="99502"/>
                        <a14:backgroundMark x1="26899" y1="11070" x2="26899" y2="11070"/>
                        <a14:backgroundMark x1="37235" y1="10945" x2="37235" y2="10945"/>
                        <a14:backgroundMark x1="48817" y1="10945" x2="48817" y2="10945"/>
                        <a14:backgroundMark x1="57161" y1="11443" x2="57161" y2="11443"/>
                        <a14:backgroundMark x1="14944" y1="10323" x2="14944" y2="10323"/>
                        <a14:backgroundMark x1="19178" y1="11194" x2="19178" y2="11194"/>
                      </a14:backgroundRemoval>
                    </a14:imgEffect>
                  </a14:imgLayer>
                </a14:imgProps>
              </a:ext>
            </a:extLst>
          </a:blip>
          <a:stretch>
            <a:fillRect/>
          </a:stretch>
        </p:blipFill>
        <p:spPr>
          <a:xfrm>
            <a:off x="7003104" y="1212721"/>
            <a:ext cx="1835662" cy="1837948"/>
          </a:xfrm>
          <a:prstGeom prst="rect">
            <a:avLst/>
          </a:prstGeom>
        </p:spPr>
      </p:pic>
      <p:pic>
        <p:nvPicPr>
          <p:cNvPr id="13" name="図 12"/>
          <p:cNvPicPr>
            <a:picLocks noChangeAspect="1"/>
          </p:cNvPicPr>
          <p:nvPr/>
        </p:nvPicPr>
        <p:blipFill>
          <a:blip r:embed="rId10">
            <a:extLst>
              <a:ext uri="{BEBA8EAE-BF5A-486C-A8C5-ECC9F3942E4B}">
                <a14:imgProps xmlns:a14="http://schemas.microsoft.com/office/drawing/2010/main">
                  <a14:imgLayer r:embed="rId11">
                    <a14:imgEffect>
                      <a14:backgroundRemoval t="2996" b="98917" l="247" r="97411">
                        <a14:foregroundMark x1="4316" y1="3824" x2="90259" y2="3824"/>
                        <a14:foregroundMark x1="93835" y1="3123" x2="93835" y2="3123"/>
                        <a14:foregroundMark x1="93342" y1="47992" x2="92725" y2="53792"/>
                        <a14:foregroundMark x1="95191" y1="42129" x2="95191" y2="42129"/>
                        <a14:foregroundMark x1="39088" y1="86871" x2="86436" y2="88974"/>
                        <a14:foregroundMark x1="86436" y1="88974" x2="91122" y2="88145"/>
                        <a14:foregroundMark x1="14920" y1="95156" x2="80641" y2="92607"/>
                        <a14:foregroundMark x1="80641" y1="92607" x2="97411" y2="92607"/>
                        <a14:foregroundMark x1="87053" y1="77629" x2="83847" y2="88719"/>
                        <a14:foregroundMark x1="47472" y1="80115" x2="67818" y2="84194"/>
                        <a14:foregroundMark x1="2713" y1="97259" x2="73613" y2="98215"/>
                        <a14:foregroundMark x1="73613" y1="98215" x2="92232" y2="93053"/>
                        <a14:foregroundMark x1="93095" y1="75972" x2="91369" y2="84640"/>
                        <a14:foregroundMark x1="96547" y1="39898" x2="96547" y2="39898"/>
                        <a14:foregroundMark x1="96301" y1="30083" x2="96301" y2="30083"/>
                        <a14:foregroundMark x1="91615" y1="10134" x2="91615" y2="10134"/>
                        <a14:foregroundMark x1="89766" y1="8859" x2="89766" y2="8859"/>
                        <a14:foregroundMark x1="17633" y1="9751" x2="90629" y2="9751"/>
                        <a14:foregroundMark x1="13440" y1="7075" x2="13440" y2="7075"/>
                        <a14:foregroundMark x1="7275" y1="7075" x2="7275" y2="7075"/>
                        <a14:foregroundMark x1="61282" y1="98917" x2="61282" y2="98917"/>
                        <a14:foregroundMark x1="22195" y1="7202" x2="22195" y2="7202"/>
                        <a14:foregroundMark x1="34402" y1="7202" x2="34402" y2="7202"/>
                        <a14:foregroundMark x1="56597" y1="7202" x2="56597" y2="7202"/>
                        <a14:foregroundMark x1="92232" y1="7330" x2="92232" y2="7330"/>
                        <a14:foregroundMark x1="49815" y1="7202" x2="49815" y2="7202"/>
                        <a14:foregroundMark x1="95808" y1="97706" x2="95808" y2="97706"/>
                        <a14:foregroundMark x1="58323" y1="98980" x2="58323" y2="98980"/>
                        <a14:foregroundMark x1="65351" y1="98662" x2="65351" y2="98662"/>
                        <a14:foregroundMark x1="17879" y1="98789" x2="17879" y2="98789"/>
                        <a14:foregroundMark x1="12207" y1="98789" x2="12207" y2="98789"/>
                        <a14:foregroundMark x1="25154" y1="98789" x2="25154" y2="98789"/>
                        <a14:foregroundMark x1="96301" y1="96303" x2="96301" y2="96303"/>
                        <a14:foregroundMark x1="95438" y1="98088" x2="95438" y2="98088"/>
                        <a14:foregroundMark x1="94945" y1="98662" x2="94945" y2="98662"/>
                        <a14:foregroundMark x1="71270" y1="98980" x2="71270" y2="98980"/>
                        <a14:foregroundMark x1="56967" y1="98789" x2="56967" y2="98789"/>
                        <a14:foregroundMark x1="56350" y1="98662" x2="56350" y2="98662"/>
                        <a14:foregroundMark x1="33909" y1="98662" x2="33909" y2="98662"/>
                        <a14:foregroundMark x1="29716" y1="98534" x2="29716" y2="98534"/>
                        <a14:foregroundMark x1="28360" y1="98534" x2="28360" y2="98534"/>
                        <a14:foregroundMark x1="29223" y1="98789" x2="29223" y2="98789"/>
                        <a14:foregroundMark x1="22195" y1="98662" x2="22195" y2="98662"/>
                        <a14:foregroundMark x1="15413" y1="98789" x2="15413" y2="98789"/>
                        <a14:foregroundMark x1="8385" y1="98980" x2="8385" y2="98980"/>
                        <a14:foregroundMark x1="5302" y1="98789" x2="5302" y2="98789"/>
                        <a14:foregroundMark x1="2713" y1="98789" x2="2713" y2="98789"/>
                        <a14:foregroundMark x1="31566" y1="98917" x2="31566" y2="98917"/>
                        <a14:foregroundMark x1="37731" y1="98917" x2="37731" y2="98917"/>
                        <a14:foregroundMark x1="65475" y1="98917" x2="65475" y2="98917"/>
                        <a14:foregroundMark x1="69790" y1="98917" x2="69790" y2="98917"/>
                        <a14:foregroundMark x1="75092" y1="98917" x2="75092" y2="98917"/>
                        <a14:foregroundMark x1="80518" y1="98917" x2="80518" y2="98917"/>
                        <a14:foregroundMark x1="840" y1="45825" x2="853" y2="46144"/>
                        <a14:foregroundMark x1="825" y1="45443" x2="840" y2="45825"/>
                        <a14:foregroundMark x1="780" y1="44296" x2="813" y2="45124"/>
                        <a14:foregroundMark x1="765" y1="43913" x2="780" y2="44296"/>
                        <a14:foregroundMark x1="755" y1="43658" x2="765" y2="43913"/>
                        <a14:foregroundMark x1="740" y1="43276" x2="755" y2="43658"/>
                        <a14:foregroundMark x1="2713" y1="3505" x2="2713" y2="3505"/>
                        <a14:foregroundMark x1="62392" y1="7011" x2="62392" y2="7011"/>
                        <a14:foregroundMark x1="75216" y1="7011" x2="75216" y2="7011"/>
                        <a14:foregroundMark x1="84957" y1="7075" x2="84957" y2="7075"/>
                        <a14:foregroundMark x1="90629" y1="7075" x2="90629" y2="7075"/>
                        <a14:foregroundMark x1="95438" y1="7075" x2="95438" y2="7075"/>
                        <a14:foregroundMark x1="247" y1="46080" x2="247" y2="46080"/>
                        <a14:foregroundMark x1="1973" y1="7457" x2="1973" y2="7457"/>
                        <a14:foregroundMark x1="96917" y1="98789" x2="96917" y2="98789"/>
                        <a14:foregroundMark x1="77189" y1="98853" x2="77189" y2="98853"/>
                        <a14:foregroundMark x1="7398" y1="5736" x2="7398" y2="5736"/>
                        <a14:backgroundMark x1="1850" y1="64" x2="1850" y2="64"/>
                        <a14:backgroundMark x1="14303" y1="319" x2="14303" y2="319"/>
                        <a14:backgroundMark x1="20838" y1="446" x2="20838" y2="446"/>
                        <a14:backgroundMark x1="38224" y1="319" x2="38224" y2="319"/>
                        <a14:backgroundMark x1="56104" y1="319" x2="56104" y2="319"/>
                        <a14:backgroundMark x1="83847" y1="64" x2="83847" y2="64"/>
                        <a14:backgroundMark x1="96054" y1="446" x2="96054" y2="446"/>
                        <a14:backgroundMark x1="98397" y1="6501" x2="98397" y2="6501"/>
                        <a14:backgroundMark x1="80518" y1="6501" x2="80518" y2="6501"/>
                        <a14:backgroundMark x1="51295" y1="6373" x2="51295" y2="6373"/>
                        <a14:backgroundMark x1="25771" y1="6246" x2="25771" y2="6246"/>
                        <a14:backgroundMark x1="14057" y1="6246" x2="14057" y2="6246"/>
                        <a14:backgroundMark x1="1850" y1="5609" x2="1850" y2="5609"/>
                        <a14:backgroundMark x1="4069" y1="6628" x2="4069" y2="6628"/>
                        <a14:backgroundMark x1="9741" y1="6756" x2="9741" y2="6756"/>
                        <a14:backgroundMark x1="32182" y1="6628" x2="32182" y2="6628"/>
                        <a14:backgroundMark x1="56597" y1="6182" x2="56597" y2="6182"/>
                        <a14:backgroundMark x1="99014" y1="20204" x2="99014" y2="20204"/>
                        <a14:backgroundMark x1="99014" y1="23008" x2="99014" y2="23008"/>
                        <a14:backgroundMark x1="99014" y1="17400" x2="99014" y2="17400"/>
                        <a14:backgroundMark x1="99014" y1="28553" x2="99014" y2="28553"/>
                        <a14:backgroundMark x1="99014" y1="31358" x2="99014" y2="31358"/>
                        <a14:backgroundMark x1="99014" y1="36966" x2="99014" y2="36966"/>
                        <a14:backgroundMark x1="99014" y1="39771" x2="99014" y2="39771"/>
                        <a14:backgroundMark x1="99014" y1="48184" x2="99014" y2="48184"/>
                        <a14:backgroundMark x1="99014" y1="56597" x2="99014" y2="56597"/>
                        <a14:backgroundMark x1="99014" y1="45379" x2="99014" y2="45379"/>
                        <a14:backgroundMark x1="99014" y1="53792" x2="99014" y2="53792"/>
                        <a14:backgroundMark x1="99014" y1="62205" x2="99014" y2="62205"/>
                        <a14:backgroundMark x1="99014" y1="67814" x2="99014" y2="67814"/>
                        <a14:backgroundMark x1="99014" y1="65010" x2="99014" y2="65010"/>
                        <a14:backgroundMark x1="99014" y1="70618" x2="99014" y2="70618"/>
                        <a14:backgroundMark x1="99014" y1="79031" x2="99014" y2="79031"/>
                        <a14:backgroundMark x1="99014" y1="87444" x2="99014" y2="87444"/>
                        <a14:backgroundMark x1="70777" y1="99681" x2="70777" y2="99681"/>
                        <a14:backgroundMark x1="64858" y1="99363" x2="64858" y2="99363"/>
                        <a14:backgroundMark x1="57707" y1="99618" x2="57707" y2="99618"/>
                        <a14:backgroundMark x1="79778" y1="99809" x2="79778" y2="99809"/>
                        <a14:backgroundMark x1="34895" y1="99681" x2="34895" y2="99681"/>
                        <a14:backgroundMark x1="14550" y1="99618" x2="14550" y2="99618"/>
                        <a14:backgroundMark x1="12207" y1="6055" x2="12207" y2="6055"/>
                        <a14:backgroundMark x1="37978" y1="6373" x2="37978" y2="6373"/>
                        <a14:backgroundMark x1="61282" y1="6373" x2="61282" y2="6373"/>
                        <a14:backgroundMark x1="81134" y1="6373" x2="81134" y2="6373"/>
                        <a14:backgroundMark x1="70530" y1="6373" x2="70530" y2="6373"/>
                        <a14:backgroundMark x1="98767" y1="11663" x2="98767" y2="11663"/>
                        <a14:backgroundMark x1="98767" y1="17272" x2="98767" y2="17272"/>
                        <a14:backgroundMark x1="98767" y1="34863" x2="98767" y2="34863"/>
                        <a14:backgroundMark x1="99507" y1="74825" x2="99507" y2="74825"/>
                        <a14:backgroundMark x1="99507" y1="80433" x2="99507" y2="80433"/>
                        <a14:backgroundMark x1="99507" y1="86042" x2="99507" y2="86042"/>
                        <a14:backgroundMark x1="62639" y1="99618" x2="62639" y2="99618"/>
                        <a14:backgroundMark x1="35758" y1="99681" x2="35758" y2="99681"/>
                        <a14:backgroundMark x1="17016" y1="99681" x2="17016" y2="99681"/>
                        <a14:backgroundMark x1="3946" y1="99681" x2="3946" y2="99681"/>
                        <a14:backgroundMark x1="21085" y1="99681" x2="21085" y2="99681"/>
                        <a14:backgroundMark x1="29716" y1="99618" x2="29716" y2="99618"/>
                        <a14:backgroundMark x1="6782" y1="99618" x2="6782" y2="99618"/>
                        <a14:backgroundMark x1="98150" y1="99809" x2="98150" y2="99809"/>
                        <a14:backgroundMark x1="1233" y1="99235" x2="1233" y2="99235"/>
                        <a14:backgroundMark x1="10481" y1="99618" x2="10481" y2="99618"/>
                        <a14:backgroundMark x1="26510" y1="99809" x2="26510" y2="99809"/>
                        <a14:backgroundMark x1="60173" y1="99618" x2="60173" y2="99618"/>
                        <a14:backgroundMark x1="73243" y1="99681" x2="73243" y2="99681"/>
                        <a14:backgroundMark x1="55364" y1="99618" x2="55364" y2="99618"/>
                        <a14:backgroundMark x1="98397" y1="98980" x2="98397" y2="98980"/>
                        <a14:backgroundMark x1="99260" y1="95602" x2="99260" y2="95602"/>
                        <a14:backgroundMark x1="64735" y1="574" x2="64735" y2="574"/>
                        <a14:backgroundMark x1="87916" y1="6246" x2="87916" y2="6246"/>
                        <a14:backgroundMark x1="73490" y1="6182" x2="80025" y2="6373"/>
                        <a14:backgroundMark x1="85203" y1="6055" x2="90382" y2="5927"/>
                        <a14:backgroundMark x1="80025" y1="5927" x2="86190" y2="5927"/>
                        <a14:backgroundMark x1="99507" y1="91396" x2="99507" y2="91396"/>
                        <a14:backgroundMark x1="77312" y1="99681" x2="77312" y2="99681"/>
                        <a14:backgroundMark x1="95438" y1="99809" x2="95438" y2="99809"/>
                        <a14:backgroundMark x1="38964" y1="99490" x2="38964" y2="99490"/>
                        <a14:backgroundMark x1="23058" y1="99809" x2="23058" y2="99809"/>
                        <a14:backgroundMark x1="247" y1="97514" x2="247" y2="97514"/>
                        <a14:backgroundMark x1="247" y1="56278" x2="247" y2="56278"/>
                        <a14:backgroundMark x1="247" y1="59082" x2="247" y2="59082"/>
                        <a14:backgroundMark x1="247" y1="61887" x2="247" y2="61887"/>
                        <a14:backgroundMark x1="247" y1="64691" x2="247" y2="64691"/>
                        <a14:backgroundMark x1="247" y1="67495" x2="247" y2="67495"/>
                        <a14:backgroundMark x1="247" y1="70300" x2="247" y2="70300"/>
                        <a14:backgroundMark x1="247" y1="71702" x2="247" y2="71702"/>
                        <a14:backgroundMark x1="247" y1="73104" x2="247" y2="73104"/>
                        <a14:backgroundMark x1="247" y1="74506" x2="247" y2="74506"/>
                        <a14:backgroundMark x1="247" y1="75908" x2="247" y2="75908"/>
                        <a14:backgroundMark x1="247" y1="77310" x2="247" y2="77310"/>
                        <a14:backgroundMark x1="247" y1="78713" x2="247" y2="78713"/>
                        <a14:backgroundMark x1="247" y1="81517" x2="247" y2="81517"/>
                        <a14:backgroundMark x1="247" y1="82919" x2="247" y2="82919"/>
                        <a14:backgroundMark x1="247" y1="84321" x2="247" y2="84321"/>
                        <a14:backgroundMark x1="247" y1="85723" x2="247" y2="85723"/>
                        <a14:backgroundMark x1="247" y1="87126" x2="247" y2="87126"/>
                        <a14:backgroundMark x1="247" y1="88528" x2="247" y2="88528"/>
                        <a14:backgroundMark x1="247" y1="89930" x2="247" y2="89930"/>
                        <a14:backgroundMark x1="247" y1="92734" x2="247" y2="92734"/>
                        <a14:backgroundMark x1="247" y1="94073" x2="247" y2="94073"/>
                        <a14:backgroundMark x1="247" y1="95475" x2="247" y2="95475"/>
                        <a14:backgroundMark x1="247" y1="96877" x2="247" y2="96877"/>
                        <a14:backgroundMark x1="247" y1="91205" x2="247" y2="91205"/>
                        <a14:backgroundMark x1="123" y1="88018" x2="123" y2="88018"/>
                        <a14:backgroundMark x1="247" y1="79605" x2="247" y2="79605"/>
                        <a14:backgroundMark x1="370" y1="80625" x2="370" y2="80625"/>
                        <a14:backgroundMark x1="370" y1="82218" x2="370" y2="82218"/>
                        <a14:backgroundMark x1="370" y1="69089" x2="370" y2="69089"/>
                        <a14:backgroundMark x1="370" y1="66284" x2="370" y2="66284"/>
                        <a14:backgroundMark x1="370" y1="62078" x2="370" y2="62078"/>
                        <a14:backgroundMark x1="123" y1="62970" x2="123" y2="62970"/>
                        <a14:backgroundMark x1="247" y1="60676" x2="247" y2="60676"/>
                        <a14:backgroundMark x1="123" y1="57425" x2="123" y2="57425"/>
                        <a14:backgroundMark x1="123" y1="53219" x2="123" y2="53219"/>
                        <a14:backgroundMark x1="123" y1="54685" x2="123" y2="54685"/>
                        <a14:backgroundMark x1="123" y1="51880" x2="123" y2="51880"/>
                        <a14:backgroundMark x1="123" y1="47674" x2="123" y2="47674"/>
                        <a14:backgroundMark x1="123" y1="50478" x2="123" y2="50478"/>
                        <a14:backgroundMark x1="247" y1="52518" x2="247" y2="52518"/>
                        <a14:backgroundMark x1="247" y1="48311" x2="247" y2="48311"/>
                        <a14:backgroundMark x1="370" y1="49140" x2="370" y2="49140"/>
                        <a14:backgroundMark x1="247" y1="41746" x2="247" y2="41746"/>
                        <a14:backgroundMark x1="247" y1="40344" x2="247" y2="40344"/>
                        <a14:backgroundMark x1="0" y1="42702" x2="0" y2="42702"/>
                        <a14:backgroundMark x1="123" y1="38942" x2="123" y2="38942"/>
                        <a14:backgroundMark x1="0" y1="36074" x2="0" y2="36074"/>
                        <a14:backgroundMark x1="247" y1="37412" x2="247" y2="37412"/>
                        <a14:backgroundMark x1="247" y1="33206" x2="247" y2="33206"/>
                        <a14:backgroundMark x1="247" y1="34608" x2="247" y2="34608"/>
                        <a14:backgroundMark x1="247" y1="31804" x2="247" y2="31804"/>
                        <a14:backgroundMark x1="247" y1="30402" x2="247" y2="30402"/>
                        <a14:backgroundMark x1="247" y1="28999" x2="247" y2="28999"/>
                        <a14:backgroundMark x1="247" y1="27597" x2="247" y2="27597"/>
                        <a14:backgroundMark x1="247" y1="24793" x2="247" y2="24793"/>
                        <a14:backgroundMark x1="247" y1="26195" x2="247" y2="26195"/>
                        <a14:backgroundMark x1="493" y1="28107" x2="493" y2="28107"/>
                        <a14:backgroundMark x1="370" y1="28235" x2="370" y2="28235"/>
                        <a14:backgroundMark x1="123" y1="23391" x2="123" y2="23391"/>
                        <a14:backgroundMark x1="247" y1="22307" x2="247" y2="22307"/>
                        <a14:backgroundMark x1="370" y1="23136" x2="370" y2="23136"/>
                        <a14:backgroundMark x1="493" y1="23199" x2="493" y2="23199"/>
                        <a14:backgroundMark x1="247" y1="21096" x2="247" y2="21096"/>
                        <a14:backgroundMark x1="247" y1="16890" x2="247" y2="16890"/>
                        <a14:backgroundMark x1="370" y1="19758" x2="370" y2="19758"/>
                        <a14:backgroundMark x1="123" y1="18101" x2="123" y2="18101"/>
                        <a14:backgroundMark x1="123" y1="15360" x2="123" y2="15360"/>
                        <a14:backgroundMark x1="123" y1="13958" x2="123" y2="13958"/>
                        <a14:backgroundMark x1="123" y1="11154" x2="123" y2="11154"/>
                        <a14:backgroundMark x1="99260" y1="24984" x2="99260" y2="24984"/>
                        <a14:backgroundMark x1="99137" y1="39069" x2="99137" y2="39069"/>
                        <a14:backgroundMark x1="123" y1="12173" x2="123" y2="12173"/>
                        <a14:backgroundMark x1="99014" y1="41938" x2="99014" y2="41938"/>
                        <a14:backgroundMark x1="18989" y1="5927" x2="18989" y2="5927"/>
                        <a14:backgroundMark x1="22811" y1="5927" x2="26510" y2="5991"/>
                        <a14:backgroundMark x1="44020" y1="6246" x2="56227" y2="6119"/>
                        <a14:backgroundMark x1="0" y1="45124" x2="0" y2="45124"/>
                        <a14:backgroundMark x1="123" y1="43913" x2="123" y2="43913"/>
                        <a14:backgroundMark x1="0" y1="43403" x2="0" y2="43403"/>
                        <a14:backgroundMark x1="123" y1="43212" x2="123" y2="43212"/>
                        <a14:backgroundMark x1="0" y1="44296" x2="0" y2="44296"/>
                        <a14:backgroundMark x1="0" y1="45124" x2="0" y2="45124"/>
                        <a14:backgroundMark x1="370" y1="45124" x2="370" y2="45124"/>
                        <a14:backgroundMark x1="247" y1="46144" x2="247" y2="46144"/>
                        <a14:backgroundMark x1="123" y1="46590" x2="123" y2="46590"/>
                        <a14:backgroundMark x1="123" y1="46272" x2="123" y2="46272"/>
                        <a14:backgroundMark x1="123" y1="45953" x2="123" y2="45953"/>
                        <a14:backgroundMark x1="123" y1="45953" x2="370" y2="44296"/>
                        <a14:backgroundMark x1="370" y1="43403" x2="370" y2="43403"/>
                        <a14:backgroundMark x1="123" y1="43913" x2="123" y2="43913"/>
                        <a14:backgroundMark x1="370" y1="43658" x2="370" y2="43658"/>
                        <a14:backgroundMark x1="370" y1="43977" x2="370" y2="43977"/>
                        <a14:backgroundMark x1="493" y1="45825" x2="493" y2="45825"/>
                        <a14:backgroundMark x1="493" y1="45443" x2="493" y2="45443"/>
                        <a14:backgroundMark x1="493" y1="45315" x2="493" y2="45315"/>
                        <a14:backgroundMark x1="123" y1="9688" x2="123" y2="9688"/>
                        <a14:backgroundMark x1="247" y1="8349" x2="247" y2="8349"/>
                        <a14:backgroundMark x1="247" y1="13129" x2="247" y2="13129"/>
                        <a14:backgroundMark x1="12454" y1="99681" x2="12454" y2="99681"/>
                        <a14:backgroundMark x1="18372" y1="99873" x2="18372" y2="99873"/>
                        <a14:backgroundMark x1="32922" y1="99873" x2="32922" y2="99873"/>
                        <a14:backgroundMark x1="68311" y1="99681" x2="68311" y2="99681"/>
                        <a14:backgroundMark x1="75216" y1="99681" x2="75216" y2="99681"/>
                      </a14:backgroundRemoval>
                    </a14:imgEffect>
                  </a14:imgLayer>
                </a14:imgProps>
              </a:ext>
            </a:extLst>
          </a:blip>
          <a:stretch>
            <a:fillRect/>
          </a:stretch>
        </p:blipFill>
        <p:spPr>
          <a:xfrm>
            <a:off x="9671414" y="615547"/>
            <a:ext cx="2107773" cy="4077800"/>
          </a:xfrm>
          <a:prstGeom prst="rect">
            <a:avLst/>
          </a:prstGeom>
        </p:spPr>
      </p:pic>
      <p:pic>
        <p:nvPicPr>
          <p:cNvPr id="14" name="図 13"/>
          <p:cNvPicPr>
            <a:picLocks noChangeAspect="1"/>
          </p:cNvPicPr>
          <p:nvPr/>
        </p:nvPicPr>
        <p:blipFill>
          <a:blip r:embed="rId12">
            <a:extLst>
              <a:ext uri="{BEBA8EAE-BF5A-486C-A8C5-ECC9F3942E4B}">
                <a14:imgProps xmlns:a14="http://schemas.microsoft.com/office/drawing/2010/main">
                  <a14:imgLayer r:embed="rId13">
                    <a14:imgEffect>
                      <a14:backgroundRemoval t="5015" b="94225" l="1234" r="97004">
                        <a14:foregroundMark x1="3937" y1="6991" x2="17744" y2="6991"/>
                        <a14:foregroundMark x1="17744" y1="6991" x2="31257" y2="6687"/>
                        <a14:foregroundMark x1="31257" y1="6687" x2="82609" y2="6687"/>
                        <a14:foregroundMark x1="82609" y1="6687" x2="95123" y2="5775"/>
                        <a14:foregroundMark x1="95123" y1="5775" x2="1234" y2="13070"/>
                        <a14:foregroundMark x1="1234" y1="13070" x2="5817" y2="5471"/>
                        <a14:foregroundMark x1="97062" y1="6079" x2="97062" y2="6079"/>
                        <a14:foregroundMark x1="4994" y1="22036" x2="83373" y2="22036"/>
                        <a14:foregroundMark x1="83373" y1="22036" x2="93302" y2="39818"/>
                        <a14:foregroundMark x1="93302" y1="39818" x2="92891" y2="70973"/>
                        <a14:foregroundMark x1="92891" y1="70973" x2="77438" y2="88602"/>
                        <a14:foregroundMark x1="77438" y1="88602" x2="11398" y2="93617"/>
                        <a14:foregroundMark x1="11398" y1="93617" x2="5170" y2="64894"/>
                        <a14:foregroundMark x1="5170" y1="64894" x2="5523" y2="32371"/>
                        <a14:foregroundMark x1="5523" y1="32371" x2="3760" y2="22340"/>
                        <a14:foregroundMark x1="70917" y1="55167" x2="89307" y2="44225"/>
                        <a14:foregroundMark x1="91011" y1="52128" x2="73913" y2="66869"/>
                        <a14:foregroundMark x1="69154" y1="47568" x2="88367" y2="35562"/>
                        <a14:foregroundMark x1="68449" y1="44833" x2="82550" y2="34650"/>
                        <a14:foregroundMark x1="87779" y1="57295" x2="92068" y2="69301"/>
                        <a14:foregroundMark x1="93713" y1="78571" x2="93713" y2="78571"/>
                        <a14:foregroundMark x1="82315" y1="94225" x2="84606" y2="93921"/>
                        <a14:backgroundMark x1="764" y1="1064" x2="764" y2="1064"/>
                        <a14:backgroundMark x1="5288" y1="912" x2="5288" y2="912"/>
                        <a14:backgroundMark x1="1116" y1="15957" x2="1116" y2="15957"/>
                        <a14:backgroundMark x1="646" y1="15046" x2="646" y2="15046"/>
                        <a14:backgroundMark x1="2585" y1="15957" x2="2585" y2="15957"/>
                        <a14:backgroundMark x1="5229" y1="15957" x2="5229" y2="15957"/>
                        <a14:backgroundMark x1="4524" y1="15957" x2="4524" y2="15957"/>
                        <a14:backgroundMark x1="9224" y1="16109" x2="9224" y2="16109"/>
                        <a14:backgroundMark x1="9048" y1="15653" x2="9048" y2="15653"/>
                        <a14:backgroundMark x1="12456" y1="15653" x2="12456" y2="15653"/>
                        <a14:backgroundMark x1="14395" y1="15198" x2="18390" y2="15198"/>
                        <a14:backgroundMark x1="20858" y1="15350" x2="33314" y2="15502"/>
                        <a14:backgroundMark x1="33314" y1="15502" x2="43655" y2="15350"/>
                        <a14:backgroundMark x1="46298" y1="15198" x2="76263" y2="15198"/>
                        <a14:backgroundMark x1="78320" y1="15350" x2="99060" y2="15350"/>
                        <a14:backgroundMark x1="99295" y1="28267" x2="99295" y2="28267"/>
                        <a14:backgroundMark x1="99295" y1="43009" x2="99295" y2="43009"/>
                        <a14:backgroundMark x1="99295" y1="53951" x2="99295" y2="53951"/>
                        <a14:backgroundMark x1="99295" y1="68693" x2="99295" y2="68693"/>
                        <a14:backgroundMark x1="99295" y1="73252" x2="99295" y2="73252"/>
                        <a14:backgroundMark x1="99530" y1="83739" x2="99530" y2="83739"/>
                        <a14:backgroundMark x1="99471" y1="93009" x2="99471" y2="93009"/>
                        <a14:backgroundMark x1="94771" y1="99392" x2="94771" y2="99392"/>
                        <a14:backgroundMark x1="89365" y1="99392" x2="89365" y2="99392"/>
                        <a14:backgroundMark x1="80376" y1="99392" x2="80376" y2="99392"/>
                        <a14:backgroundMark x1="75441" y1="99392" x2="75441" y2="99392"/>
                        <a14:backgroundMark x1="61692" y1="99088" x2="61692" y2="99088"/>
                        <a14:backgroundMark x1="52174" y1="98328" x2="52174" y2="98328"/>
                        <a14:backgroundMark x1="51351" y1="99392" x2="51351" y2="99392"/>
                        <a14:backgroundMark x1="54289" y1="99544" x2="54289" y2="99544"/>
                        <a14:backgroundMark x1="56698" y1="99544" x2="56698" y2="99544"/>
                        <a14:backgroundMark x1="67626" y1="98936" x2="67626" y2="98936"/>
                        <a14:backgroundMark x1="64571" y1="99088" x2="64571" y2="99088"/>
                        <a14:backgroundMark x1="46475" y1="99088" x2="46475" y2="99088"/>
                        <a14:backgroundMark x1="42009" y1="98480" x2="42009" y2="98480"/>
                        <a14:backgroundMark x1="35018" y1="99088" x2="35018" y2="99088"/>
                        <a14:backgroundMark x1="31375" y1="98632" x2="31375" y2="98632"/>
                        <a14:backgroundMark x1="39130" y1="98784" x2="39130" y2="98784"/>
                        <a14:backgroundMark x1="24501" y1="99088" x2="24501" y2="99088"/>
                        <a14:backgroundMark x1="16392" y1="98936" x2="16392" y2="98936"/>
                        <a14:backgroundMark x1="6698" y1="99088" x2="6698" y2="99088"/>
                        <a14:backgroundMark x1="9401" y1="98936" x2="9401" y2="98936"/>
                        <a14:backgroundMark x1="12103" y1="98936" x2="12103" y2="98936"/>
                        <a14:backgroundMark x1="20094" y1="98936" x2="20094" y2="98936"/>
                        <a14:backgroundMark x1="28790" y1="98784" x2="28790" y2="98784"/>
                        <a14:backgroundMark x1="1998" y1="98936" x2="1998" y2="98936"/>
                        <a14:backgroundMark x1="470" y1="98936" x2="470" y2="98936"/>
                        <a14:backgroundMark x1="59" y1="93161" x2="59" y2="93161"/>
                        <a14:backgroundMark x1="26792" y1="66413" x2="26792" y2="66413"/>
                        <a14:backgroundMark x1="26733" y1="66869" x2="26733" y2="66869"/>
                        <a14:backgroundMark x1="26910" y1="66869" x2="26910" y2="66869"/>
                        <a14:backgroundMark x1="26733" y1="66717" x2="26733" y2="66717"/>
                        <a14:backgroundMark x1="26910" y1="66717" x2="26910" y2="66717"/>
                        <a14:backgroundMark x1="26792" y1="66717" x2="26792" y2="66717"/>
                        <a14:backgroundMark x1="26910" y1="60638" x2="26910" y2="60638"/>
                        <a14:backgroundMark x1="26792" y1="60334" x2="26792" y2="60334"/>
                        <a14:backgroundMark x1="26675" y1="60486" x2="26675" y2="60486"/>
                        <a14:backgroundMark x1="59" y1="22036" x2="59" y2="22036"/>
                        <a14:backgroundMark x1="176" y1="24924" x2="176" y2="24924"/>
                        <a14:backgroundMark x1="118" y1="29179" x2="118" y2="29179"/>
                        <a14:backgroundMark x1="118" y1="31915" x2="118" y2="31915"/>
                        <a14:backgroundMark x1="0" y1="35410" x2="0" y2="35410"/>
                        <a14:backgroundMark x1="59" y1="44833" x2="59" y2="44833"/>
                        <a14:backgroundMark x1="59" y1="41489" x2="59" y2="41489"/>
                        <a14:backgroundMark x1="118" y1="38450" x2="118" y2="38450"/>
                        <a14:backgroundMark x1="0" y1="54559" x2="0" y2="54559"/>
                        <a14:backgroundMark x1="59" y1="51216" x2="59" y2="51216"/>
                        <a14:backgroundMark x1="176" y1="48176" x2="176" y2="48176"/>
                        <a14:backgroundMark x1="0" y1="60790" x2="0" y2="60790"/>
                        <a14:backgroundMark x1="118" y1="57751" x2="118" y2="57751"/>
                        <a14:backgroundMark x1="176" y1="67477" x2="176" y2="67477"/>
                        <a14:backgroundMark x1="59" y1="64894" x2="59" y2="64894"/>
                        <a14:backgroundMark x1="59" y1="63982" x2="59" y2="63982"/>
                        <a14:backgroundMark x1="59" y1="73708" x2="59" y2="73708"/>
                        <a14:backgroundMark x1="59" y1="80243" x2="59" y2="80243"/>
                        <a14:backgroundMark x1="59" y1="86778" x2="59" y2="86778"/>
                        <a14:backgroundMark x1="59" y1="70365" x2="59" y2="70365"/>
                        <a14:backgroundMark x1="118" y1="77356" x2="118" y2="77356"/>
                        <a14:backgroundMark x1="59" y1="83587" x2="59" y2="83587"/>
                        <a14:backgroundMark x1="176" y1="89970" x2="176" y2="89970"/>
                        <a14:backgroundMark x1="73208" y1="99392" x2="73208" y2="99392"/>
                        <a14:backgroundMark x1="71857" y1="99392" x2="71857" y2="99392"/>
                        <a14:backgroundMark x1="81845" y1="99392" x2="81845" y2="99392"/>
                        <a14:backgroundMark x1="84078" y1="99392" x2="84078" y2="99392"/>
                        <a14:backgroundMark x1="87074" y1="99696" x2="87074" y2="99696"/>
                        <a14:backgroundMark x1="91363" y1="99392" x2="91363" y2="99392"/>
                      </a14:backgroundRemoval>
                    </a14:imgEffect>
                  </a14:imgLayer>
                </a14:imgProps>
              </a:ext>
            </a:extLst>
          </a:blip>
          <a:stretch>
            <a:fillRect/>
          </a:stretch>
        </p:blipFill>
        <p:spPr>
          <a:xfrm>
            <a:off x="8177492" y="5343904"/>
            <a:ext cx="4014508" cy="1552025"/>
          </a:xfrm>
          <a:prstGeom prst="rect">
            <a:avLst/>
          </a:prstGeom>
        </p:spPr>
      </p:pic>
      <p:sp>
        <p:nvSpPr>
          <p:cNvPr id="15" name="山形 14"/>
          <p:cNvSpPr/>
          <p:nvPr/>
        </p:nvSpPr>
        <p:spPr>
          <a:xfrm>
            <a:off x="9042132" y="4106478"/>
            <a:ext cx="426720" cy="350520"/>
          </a:xfrm>
          <a:prstGeom prst="chevron">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二等辺三角形 15"/>
          <p:cNvSpPr/>
          <p:nvPr/>
        </p:nvSpPr>
        <p:spPr>
          <a:xfrm rot="5400000">
            <a:off x="1988972" y="1979490"/>
            <a:ext cx="525405" cy="247259"/>
          </a:xfrm>
          <a:prstGeom prst="triangl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5400000">
            <a:off x="4271609" y="2008065"/>
            <a:ext cx="525405" cy="247259"/>
          </a:xfrm>
          <a:prstGeom prst="triangl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17"/>
          <p:cNvSpPr/>
          <p:nvPr/>
        </p:nvSpPr>
        <p:spPr>
          <a:xfrm rot="5400000">
            <a:off x="6529392" y="2009782"/>
            <a:ext cx="525405" cy="247259"/>
          </a:xfrm>
          <a:prstGeom prst="triangl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p:cNvGrpSpPr/>
          <p:nvPr/>
        </p:nvGrpSpPr>
        <p:grpSpPr>
          <a:xfrm>
            <a:off x="210507" y="3460503"/>
            <a:ext cx="8621401" cy="1892545"/>
            <a:chOff x="210507" y="3338583"/>
            <a:chExt cx="8621401" cy="1892545"/>
          </a:xfrm>
        </p:grpSpPr>
        <p:pic>
          <p:nvPicPr>
            <p:cNvPr id="9" name="図 8"/>
            <p:cNvPicPr>
              <a:picLocks noChangeAspect="1"/>
            </p:cNvPicPr>
            <p:nvPr/>
          </p:nvPicPr>
          <p:blipFill>
            <a:blip r:embed="rId14">
              <a:extLst>
                <a:ext uri="{BEBA8EAE-BF5A-486C-A8C5-ECC9F3942E4B}">
                  <a14:imgProps xmlns:a14="http://schemas.microsoft.com/office/drawing/2010/main">
                    <a14:imgLayer r:embed="rId15">
                      <a14:imgEffect>
                        <a14:backgroundRemoval t="1233" b="96671" l="1983" r="97770">
                          <a14:foregroundMark x1="13135" y1="4932" x2="87485" y2="5672"/>
                          <a14:foregroundMark x1="12020" y1="17756" x2="81413" y2="18742"/>
                          <a14:foregroundMark x1="81413" y1="18742" x2="85874" y2="78422"/>
                          <a14:foregroundMark x1="85874" y1="78422" x2="49442" y2="94328"/>
                          <a14:foregroundMark x1="49442" y1="94328" x2="22057" y2="94328"/>
                          <a14:foregroundMark x1="22057" y1="94328" x2="11029" y2="18249"/>
                          <a14:foregroundMark x1="6196" y1="18496" x2="2230" y2="80148"/>
                          <a14:foregroundMark x1="2230" y1="80148" x2="30483" y2="94328"/>
                          <a14:foregroundMark x1="30483" y1="94328" x2="65180" y2="94328"/>
                          <a14:foregroundMark x1="65180" y1="94328" x2="90830" y2="90629"/>
                          <a14:foregroundMark x1="90830" y1="90629" x2="92069" y2="22195"/>
                          <a14:foregroundMark x1="93185" y1="31689" x2="93680" y2="33169"/>
                          <a14:foregroundMark x1="93680" y1="40074" x2="93680" y2="42663"/>
                          <a14:foregroundMark x1="94424" y1="64735" x2="93185" y2="91245"/>
                          <a14:foregroundMark x1="94176" y1="91739" x2="94176" y2="91739"/>
                          <a14:foregroundMark x1="96778" y1="83231" x2="98513" y2="89149"/>
                          <a14:foregroundMark x1="92317" y1="95314" x2="77943" y2="93588"/>
                          <a14:foregroundMark x1="14126" y1="93588" x2="14126" y2="93588"/>
                          <a14:foregroundMark x1="6444" y1="94821" x2="6444" y2="85327"/>
                          <a14:foregroundMark x1="3098" y1="70900" x2="2478" y2="78668"/>
                          <a14:foregroundMark x1="48947" y1="79901" x2="66667" y2="61036"/>
                          <a14:foregroundMark x1="66667" y1="61036" x2="71499" y2="41184"/>
                          <a14:foregroundMark x1="61338" y1="54254" x2="52292" y2="73983"/>
                          <a14:foregroundMark x1="67534" y1="37361" x2="81784" y2="77435"/>
                          <a14:foregroundMark x1="82032" y1="66338" x2="81537" y2="75092"/>
                          <a14:foregroundMark x1="7683" y1="7028" x2="47584" y2="8015"/>
                          <a14:foregroundMark x1="47584" y1="8015" x2="74226" y2="5425"/>
                          <a14:foregroundMark x1="74226" y1="5425" x2="91822" y2="6165"/>
                          <a14:foregroundMark x1="94424" y1="7768" x2="53903" y2="7768"/>
                          <a14:foregroundMark x1="94919" y1="4439" x2="1983" y2="5179"/>
                          <a14:foregroundMark x1="22924" y1="3453" x2="22924" y2="3453"/>
                          <a14:foregroundMark x1="28872" y1="3453" x2="28872" y2="3453"/>
                          <a14:foregroundMark x1="12020" y1="3946" x2="15489" y2="4439"/>
                          <a14:foregroundMark x1="23172" y1="2589" x2="23172" y2="2589"/>
                          <a14:foregroundMark x1="28129" y1="3083" x2="28377" y2="3083"/>
                          <a14:foregroundMark x1="8674" y1="25771" x2="9542" y2="32182"/>
                          <a14:foregroundMark x1="9542" y1="96671" x2="9542" y2="96671"/>
                          <a14:foregroundMark x1="86989" y1="44513" x2="76704" y2="68557"/>
                          <a14:foregroundMark x1="76704" y1="68557" x2="76580" y2="68681"/>
                          <a14:foregroundMark x1="68897" y1="67571" x2="81041" y2="89396"/>
                          <a14:foregroundMark x1="59851" y1="3946" x2="59851" y2="3946"/>
                          <a14:foregroundMark x1="95663" y1="8261" x2="95663" y2="8261"/>
                          <a14:foregroundMark x1="95167" y1="3946" x2="95415" y2="8015"/>
                          <a14:foregroundMark x1="9294" y1="7645" x2="20942" y2="8878"/>
                          <a14:foregroundMark x1="3965" y1="8508" x2="16233" y2="10111"/>
                          <a14:foregroundMark x1="1983" y1="3206" x2="1983" y2="3206"/>
                          <a14:foregroundMark x1="9789" y1="3083" x2="9789" y2="3083"/>
                          <a14:foregroundMark x1="32838" y1="2343" x2="32838" y2="2343"/>
                          <a14:foregroundMark x1="42875" y1="2589" x2="42875" y2="2589"/>
                          <a14:foregroundMark x1="51301" y1="2836" x2="32590" y2="3083"/>
                          <a14:foregroundMark x1="8302" y1="1233" x2="8302" y2="1233"/>
                          <a14:foregroundMark x1="2726" y1="14427" x2="2726" y2="14427"/>
                          <a14:foregroundMark x1="2602" y1="14303" x2="2602" y2="14303"/>
                          <a14:foregroundMark x1="4585" y1="14057" x2="4585" y2="14057"/>
                          <a14:foregroundMark x1="8674" y1="11344" x2="8674" y2="11344"/>
                          <a14:foregroundMark x1="14622" y1="13810" x2="14622" y2="13810"/>
                          <a14:foregroundMark x1="27881" y1="14303" x2="27881" y2="14303"/>
                          <a14:foregroundMark x1="93432" y1="14427" x2="93432" y2="14427"/>
                          <a14:foregroundMark x1="95167" y1="14057" x2="95167" y2="14057"/>
                          <a14:foregroundMark x1="17596" y1="14057" x2="17596" y2="14057"/>
                          <a14:foregroundMark x1="20198" y1="14180" x2="20198" y2="14180"/>
                          <a14:foregroundMark x1="22677" y1="14180" x2="22677" y2="14180"/>
                          <a14:foregroundMark x1="25527" y1="14303" x2="25527" y2="14303"/>
                          <a14:foregroundMark x1="30855" y1="14303" x2="30855" y2="14303"/>
                          <a14:foregroundMark x1="34325" y1="14303" x2="34325" y2="14303"/>
                          <a14:foregroundMark x1="39033" y1="14303" x2="39033" y2="14303"/>
                          <a14:foregroundMark x1="41264" y1="14303" x2="41264" y2="14303"/>
                          <a14:foregroundMark x1="37670" y1="14303" x2="37670" y2="14303"/>
                          <a14:foregroundMark x1="43618" y1="14303" x2="43618" y2="14303"/>
                          <a14:foregroundMark x1="47955" y1="14303" x2="47955" y2="14303"/>
                          <a14:foregroundMark x1="52292" y1="14303" x2="52292" y2="14303"/>
                          <a14:foregroundMark x1="56753" y1="13933" x2="56753" y2="13933"/>
                          <a14:foregroundMark x1="63321" y1="14180" x2="63321" y2="14180"/>
                          <a14:foregroundMark x1="70756" y1="14180" x2="70756" y2="14180"/>
                          <a14:foregroundMark x1="78315" y1="14180" x2="78315" y2="14180"/>
                          <a14:foregroundMark x1="84882" y1="14180" x2="84882" y2="14180"/>
                          <a14:foregroundMark x1="91450" y1="14180" x2="91450" y2="14180"/>
                          <a14:foregroundMark x1="92813" y1="14180" x2="92813" y2="14180"/>
                          <a14:foregroundMark x1="88228" y1="14180" x2="88228" y2="14180"/>
                          <a14:backgroundMark x1="1115" y1="99014" x2="1115" y2="99014"/>
                          <a14:backgroundMark x1="4585" y1="99014" x2="4585" y2="99014"/>
                          <a14:backgroundMark x1="7683" y1="99014" x2="7683" y2="99014"/>
                          <a14:backgroundMark x1="15737" y1="98644" x2="15737" y2="98644"/>
                          <a14:backgroundMark x1="26022" y1="98644" x2="26022" y2="98644"/>
                          <a14:backgroundMark x1="19083" y1="98644" x2="19083" y2="98644"/>
                          <a14:backgroundMark x1="22924" y1="99877" x2="22924" y2="99877"/>
                          <a14:backgroundMark x1="30855" y1="98644" x2="30855" y2="98644"/>
                          <a14:backgroundMark x1="40892" y1="98767" x2="40892" y2="98767"/>
                          <a14:backgroundMark x1="38414" y1="99260" x2="38414" y2="99260"/>
                          <a14:backgroundMark x1="49566" y1="99137" x2="49566" y2="99137"/>
                          <a14:backgroundMark x1="58860" y1="99137" x2="58860" y2="99137"/>
                          <a14:backgroundMark x1="67410" y1="99137" x2="67410" y2="99137"/>
                          <a14:backgroundMark x1="78315" y1="99137" x2="78315" y2="99137"/>
                          <a14:backgroundMark x1="89219" y1="99260" x2="89219" y2="99260"/>
                          <a14:backgroundMark x1="98389" y1="99260" x2="98389" y2="99260"/>
                          <a14:backgroundMark x1="99133" y1="96794" x2="99133" y2="96794"/>
                          <a14:backgroundMark x1="83891" y1="98767" x2="83891" y2="98767"/>
                          <a14:backgroundMark x1="90830" y1="98767" x2="90830" y2="98767"/>
                          <a14:backgroundMark x1="73482" y1="98767" x2="73482" y2="98767"/>
                          <a14:backgroundMark x1="62701" y1="99383" x2="62701" y2="99383"/>
                          <a14:backgroundMark x1="98637" y1="65721" x2="98637" y2="65721"/>
                          <a14:backgroundMark x1="99009" y1="53021" x2="99009" y2="53021"/>
                          <a14:backgroundMark x1="99009" y1="46856" x2="99009" y2="46856"/>
                          <a14:backgroundMark x1="99009" y1="34525" x2="99009" y2="34525"/>
                          <a14:backgroundMark x1="99009" y1="28360" x2="99009" y2="28360"/>
                          <a14:backgroundMark x1="99009" y1="22195" x2="99009" y2="22195"/>
                          <a14:backgroundMark x1="89219" y1="12454" x2="89219" y2="12454"/>
                          <a14:backgroundMark x1="75093" y1="12084" x2="75093" y2="12084"/>
                          <a14:backgroundMark x1="53903" y1="10974" x2="53903" y2="10974"/>
                          <a14:backgroundMark x1="38662" y1="11221" x2="38662" y2="11221"/>
                          <a14:backgroundMark x1="13383" y1="11591" x2="13383" y2="11591"/>
                          <a14:backgroundMark x1="1735" y1="13194" x2="1735" y2="13194"/>
                          <a14:backgroundMark x1="3098" y1="12330" x2="3098" y2="12330"/>
                          <a14:backgroundMark x1="10285" y1="12454" x2="10285" y2="12454"/>
                          <a14:backgroundMark x1="17472" y1="12454" x2="17472" y2="12454"/>
                          <a14:backgroundMark x1="12515" y1="11961" x2="93556" y2="13194"/>
                        </a14:backgroundRemoval>
                      </a14:imgEffect>
                    </a14:imgLayer>
                  </a14:imgProps>
                </a:ext>
              </a:extLst>
            </a:blip>
            <a:stretch>
              <a:fillRect/>
            </a:stretch>
          </p:blipFill>
          <p:spPr>
            <a:xfrm>
              <a:off x="210507" y="3368034"/>
              <a:ext cx="1844806" cy="1853950"/>
            </a:xfrm>
            <a:prstGeom prst="rect">
              <a:avLst/>
            </a:prstGeom>
          </p:spPr>
        </p:pic>
        <p:pic>
          <p:nvPicPr>
            <p:cNvPr id="10" name="図 9"/>
            <p:cNvPicPr>
              <a:picLocks noChangeAspect="1"/>
            </p:cNvPicPr>
            <p:nvPr/>
          </p:nvPicPr>
          <p:blipFill>
            <a:blip r:embed="rId16">
              <a:extLst>
                <a:ext uri="{BEBA8EAE-BF5A-486C-A8C5-ECC9F3942E4B}">
                  <a14:imgProps xmlns:a14="http://schemas.microsoft.com/office/drawing/2010/main">
                    <a14:imgLayer r:embed="rId17">
                      <a14:imgEffect>
                        <a14:backgroundRemoval t="2945" b="97301" l="1603" r="94205">
                          <a14:foregroundMark x1="3453" y1="5153" x2="31813" y2="4908"/>
                          <a14:foregroundMark x1="31813" y1="4908" x2="85697" y2="4908"/>
                          <a14:foregroundMark x1="85697" y1="4908" x2="5055" y2="7730"/>
                          <a14:foregroundMark x1="5055" y1="7730" x2="2959" y2="5890"/>
                          <a14:foregroundMark x1="94698" y1="23558" x2="88039" y2="77055"/>
                          <a14:foregroundMark x1="88039" y1="77055" x2="88779" y2="90061"/>
                          <a14:foregroundMark x1="93958" y1="93620" x2="5919" y2="93865"/>
                          <a14:foregroundMark x1="5919" y1="93865" x2="4192" y2="75951"/>
                          <a14:foregroundMark x1="46363" y1="48344" x2="75092" y2="65031"/>
                          <a14:foregroundMark x1="75092" y1="65031" x2="87793" y2="64785"/>
                          <a14:foregroundMark x1="93342" y1="57791" x2="91862" y2="92883"/>
                          <a14:foregroundMark x1="94205" y1="95460" x2="74106" y2="93865"/>
                          <a14:foregroundMark x1="71023" y1="62945" x2="77682" y2="86748"/>
                          <a14:foregroundMark x1="48952" y1="62945" x2="75092" y2="68466"/>
                          <a14:foregroundMark x1="75092" y1="68466" x2="75462" y2="69325"/>
                          <a14:foregroundMark x1="58446" y1="79264" x2="83354" y2="86748"/>
                          <a14:foregroundMark x1="68681" y1="79264" x2="82861" y2="82086"/>
                          <a14:foregroundMark x1="76449" y1="97423" x2="82614" y2="96442"/>
                          <a14:foregroundMark x1="52281" y1="72883" x2="56350" y2="84172"/>
                          <a14:foregroundMark x1="2343" y1="6503" x2="2343" y2="6503"/>
                          <a14:foregroundMark x1="1603" y1="5399" x2="2589" y2="8712"/>
                          <a14:foregroundMark x1="4932" y1="4172" x2="18249" y2="6135"/>
                          <a14:foregroundMark x1="20838" y1="2945" x2="20838" y2="2945"/>
                          <a14:backgroundMark x1="5425" y1="99141" x2="5425" y2="99141"/>
                          <a14:backgroundMark x1="10727" y1="99141" x2="10727" y2="99141"/>
                          <a14:backgroundMark x1="986" y1="98773" x2="986" y2="98773"/>
                          <a14:backgroundMark x1="13933" y1="98773" x2="13933" y2="98773"/>
                          <a14:backgroundMark x1="28237" y1="98650" x2="28237" y2="98650"/>
                          <a14:backgroundMark x1="25524" y1="98773" x2="25524" y2="98773"/>
                          <a14:backgroundMark x1="20345" y1="98896" x2="20345" y2="98896"/>
                          <a14:backgroundMark x1="36745" y1="99141" x2="36745" y2="99141"/>
                          <a14:backgroundMark x1="51171" y1="97914" x2="51171" y2="97914"/>
                          <a14:backgroundMark x1="56720" y1="98528" x2="56720" y2="98528"/>
                          <a14:backgroundMark x1="66215" y1="98650" x2="66215" y2="98650"/>
                          <a14:backgroundMark x1="41554" y1="98896" x2="41554" y2="98896"/>
                          <a14:backgroundMark x1="31073" y1="98896" x2="31073" y2="98896"/>
                          <a14:backgroundMark x1="45993" y1="99018" x2="45993" y2="99018"/>
                          <a14:backgroundMark x1="56350" y1="99018" x2="56350" y2="99018"/>
                          <a14:backgroundMark x1="52281" y1="99018" x2="52281" y2="99018"/>
                          <a14:backgroundMark x1="94081" y1="99018" x2="94081" y2="99018"/>
                          <a14:backgroundMark x1="93588" y1="12147" x2="93588" y2="12147"/>
                          <a14:backgroundMark x1="80271" y1="12025" x2="80271" y2="12025"/>
                          <a14:backgroundMark x1="64735" y1="11779" x2="64735" y2="11779"/>
                          <a14:backgroundMark x1="41677" y1="11779" x2="41677" y2="11779"/>
                          <a14:backgroundMark x1="25771" y1="12270" x2="25771" y2="12270"/>
                          <a14:backgroundMark x1="13933" y1="12638" x2="13933" y2="12638"/>
                          <a14:backgroundMark x1="3206" y1="12883" x2="3206" y2="12883"/>
                          <a14:backgroundMark x1="1850" y1="12270" x2="1850" y2="12270"/>
                          <a14:backgroundMark x1="863" y1="12025" x2="863" y2="12025"/>
                          <a14:backgroundMark x1="2219" y1="1104" x2="2219" y2="1104"/>
                          <a14:backgroundMark x1="1110" y1="859" x2="2466" y2="859"/>
                          <a14:backgroundMark x1="12207" y1="859" x2="14673" y2="1104"/>
                          <a14:backgroundMark x1="20469" y1="1104" x2="20469" y2="1104"/>
                          <a14:backgroundMark x1="27127" y1="1227" x2="27127" y2="1227"/>
                          <a14:backgroundMark x1="39704" y1="736" x2="39704" y2="736"/>
                          <a14:backgroundMark x1="47472" y1="736" x2="47472" y2="736"/>
                          <a14:backgroundMark x1="57090" y1="613" x2="57090" y2="613"/>
                          <a14:backgroundMark x1="65475" y1="491" x2="65475" y2="491"/>
                          <a14:backgroundMark x1="71270" y1="736" x2="71270" y2="736"/>
                          <a14:backgroundMark x1="80271" y1="613" x2="80271" y2="613"/>
                          <a14:backgroundMark x1="19729" y1="11043" x2="19729" y2="11043"/>
                          <a14:backgroundMark x1="19482" y1="11534" x2="19482" y2="11534"/>
                          <a14:backgroundMark x1="12330" y1="11779" x2="26264" y2="11779"/>
                          <a14:backgroundMark x1="35388" y1="11902" x2="35388" y2="11902"/>
                          <a14:backgroundMark x1="30333" y1="11656" x2="46732" y2="11288"/>
                          <a14:backgroundMark x1="51665" y1="12147" x2="64612" y2="12393"/>
                          <a14:backgroundMark x1="73613" y1="12270" x2="84957" y2="12270"/>
                        </a14:backgroundRemoval>
                      </a14:imgEffect>
                    </a14:imgLayer>
                  </a14:imgProps>
                </a:ext>
              </a:extLst>
            </a:blip>
            <a:stretch>
              <a:fillRect/>
            </a:stretch>
          </p:blipFill>
          <p:spPr>
            <a:xfrm>
              <a:off x="2454894" y="3368034"/>
              <a:ext cx="1853950" cy="1863094"/>
            </a:xfrm>
            <a:prstGeom prst="rect">
              <a:avLst/>
            </a:prstGeom>
          </p:spPr>
        </p:pic>
        <p:pic>
          <p:nvPicPr>
            <p:cNvPr id="11" name="図 10"/>
            <p:cNvPicPr>
              <a:picLocks noChangeAspect="1"/>
            </p:cNvPicPr>
            <p:nvPr/>
          </p:nvPicPr>
          <p:blipFill>
            <a:blip r:embed="rId18">
              <a:extLst>
                <a:ext uri="{BEBA8EAE-BF5A-486C-A8C5-ECC9F3942E4B}">
                  <a14:imgProps xmlns:a14="http://schemas.microsoft.com/office/drawing/2010/main">
                    <a14:imgLayer r:embed="rId19">
                      <a14:imgEffect>
                        <a14:backgroundRemoval t="2602" b="97770" l="872" r="99004">
                          <a14:foregroundMark x1="6974" y1="4957" x2="41096" y2="4957"/>
                          <a14:foregroundMark x1="41096" y1="4957" x2="69614" y2="2230"/>
                          <a14:foregroundMark x1="69614" y1="2230" x2="96264" y2="4213"/>
                          <a14:foregroundMark x1="96264" y1="4213" x2="1619" y2="7311"/>
                          <a14:foregroundMark x1="5729" y1="22057" x2="72976" y2="19950"/>
                          <a14:foregroundMark x1="72976" y1="19950" x2="97259" y2="20413"/>
                          <a14:foregroundMark x1="98043" y1="46468" x2="98431" y2="48544"/>
                          <a14:foregroundMark x1="92902" y1="18959" x2="98043" y2="46468"/>
                          <a14:foregroundMark x1="97678" y1="57963" x2="87796" y2="77943"/>
                          <a14:foregroundMark x1="87796" y1="77943" x2="88169" y2="91202"/>
                          <a14:foregroundMark x1="93649" y1="90954" x2="7597" y2="93804"/>
                          <a14:foregroundMark x1="61768" y1="74721" x2="73225" y2="81165"/>
                          <a14:foregroundMark x1="52179" y1="94052" x2="52179" y2="94052"/>
                          <a14:foregroundMark x1="66127" y1="94300" x2="66127" y2="94300"/>
                          <a14:foregroundMark x1="62516" y1="59727" x2="63761" y2="89715"/>
                          <a14:foregroundMark x1="63761" y1="89715" x2="63014" y2="90954"/>
                          <a14:foregroundMark x1="76090" y1="60719" x2="80448" y2="67534"/>
                          <a14:foregroundMark x1="75467" y1="67782" x2="66376" y2="75960"/>
                          <a14:foregroundMark x1="64508" y1="67782" x2="66127" y2="72615"/>
                          <a14:foregroundMark x1="872" y1="84634" x2="872" y2="84634"/>
                          <a14:foregroundMark x1="1245" y1="97026" x2="1245" y2="97026"/>
                          <a14:foregroundMark x1="3611" y1="97893" x2="3611" y2="97893"/>
                          <a14:foregroundMark x1="25529" y1="2602" x2="25529" y2="2602"/>
                          <a14:foregroundMark x1="46824" y1="9170" x2="46824" y2="9170"/>
                          <a14:foregroundMark x1="52179" y1="7559" x2="94022" y2="7807"/>
                          <a14:backgroundMark x1="1868" y1="620" x2="1868" y2="620"/>
                          <a14:backgroundMark x1="17310" y1="496" x2="17310" y2="496"/>
                          <a14:backgroundMark x1="59651" y1="743" x2="59651" y2="743"/>
                          <a14:backgroundMark x1="98506" y1="11896" x2="98506" y2="11896"/>
                          <a14:backgroundMark x1="81320" y1="12392" x2="81320" y2="12392"/>
                          <a14:backgroundMark x1="50062" y1="12268" x2="50062" y2="12268"/>
                          <a14:backgroundMark x1="27646" y1="12020" x2="27646" y2="12020"/>
                          <a14:backgroundMark x1="13699" y1="12020" x2="13699" y2="12020"/>
                          <a14:backgroundMark x1="623" y1="12020" x2="623" y2="12020"/>
                          <a14:backgroundMark x1="2242" y1="12020" x2="4732" y2="12020"/>
                          <a14:backgroundMark x1="10585" y1="12020" x2="18057" y2="12020"/>
                          <a14:backgroundMark x1="25903" y1="12020" x2="33499" y2="12144"/>
                          <a14:backgroundMark x1="40971" y1="12392" x2="49191" y2="12392"/>
                          <a14:backgroundMark x1="61270" y1="12392" x2="70610" y2="12392"/>
                          <a14:backgroundMark x1="99253" y1="19455" x2="99253" y2="19455"/>
                          <a14:backgroundMark x1="99128" y1="33086" x2="99128" y2="33086"/>
                          <a14:backgroundMark x1="99502" y1="30607" x2="99502" y2="30607"/>
                          <a14:backgroundMark x1="99626" y1="28501" x2="99626" y2="28501"/>
                          <a14:backgroundMark x1="99626" y1="25774" x2="99626" y2="25774"/>
                          <a14:backgroundMark x1="99626" y1="24164" x2="99626" y2="24164"/>
                          <a14:backgroundMark x1="99626" y1="22800" x2="99626" y2="22800"/>
                          <a14:backgroundMark x1="99377" y1="20818" x2="99377" y2="20818"/>
                          <a14:backgroundMark x1="99377" y1="19827" x2="99377" y2="21685"/>
                          <a14:backgroundMark x1="99377" y1="40273" x2="99377" y2="40273"/>
                          <a14:backgroundMark x1="99377" y1="52664" x2="99377" y2="52664"/>
                          <a14:backgroundMark x1="99377" y1="46468" x2="99377" y2="46468"/>
                          <a14:backgroundMark x1="99377" y1="52664" x2="99377" y2="52664"/>
                          <a14:backgroundMark x1="99626" y1="51673" x2="99626" y2="51673"/>
                          <a14:backgroundMark x1="99751" y1="50434" x2="99751" y2="50434"/>
                          <a14:backgroundMark x1="99502" y1="50310" x2="99502" y2="50310"/>
                          <a14:backgroundMark x1="99502" y1="49814" x2="99502" y2="49814"/>
                          <a14:backgroundMark x1="99128" y1="52788" x2="99128" y2="52788"/>
                          <a14:backgroundMark x1="99004" y1="51797" x2="99004" y2="51797"/>
                          <a14:backgroundMark x1="99004" y1="50186" x2="99377" y2="53036"/>
                          <a14:backgroundMark x1="98879" y1="49814" x2="99253" y2="50805"/>
                          <a14:backgroundMark x1="98879" y1="48451" x2="99377" y2="50805"/>
                          <a14:backgroundMark x1="99502" y1="54895" x2="99502" y2="54895"/>
                          <a14:backgroundMark x1="99751" y1="53160" x2="99875" y2="66543"/>
                          <a14:backgroundMark x1="99253" y1="71871" x2="99253" y2="71871"/>
                          <a14:backgroundMark x1="99502" y1="74721" x2="99502" y2="74721"/>
                          <a14:backgroundMark x1="99128" y1="77447" x2="99128" y2="77447"/>
                          <a14:backgroundMark x1="99128" y1="83643" x2="99128" y2="83643"/>
                          <a14:backgroundMark x1="99128" y1="92937" x2="99128" y2="92937"/>
                          <a14:backgroundMark x1="99751" y1="91450" x2="99751" y2="91450"/>
                          <a14:backgroundMark x1="99253" y1="97274" x2="99253" y2="97274"/>
                          <a14:backgroundMark x1="91158" y1="99133" x2="91158" y2="99133"/>
                          <a14:backgroundMark x1="78829" y1="99628" x2="99875" y2="99628"/>
                          <a14:backgroundMark x1="67248" y1="99133" x2="77584" y2="99133"/>
                          <a14:backgroundMark x1="64010" y1="99628" x2="25529" y2="99380"/>
                          <a14:backgroundMark x1="19925" y1="99380" x2="2615" y2="99380"/>
                          <a14:backgroundMark x1="29016" y1="248" x2="29016" y2="248"/>
                          <a14:backgroundMark x1="78829" y1="12268" x2="85679" y2="12268"/>
                        </a14:backgroundRemoval>
                      </a14:imgEffect>
                    </a14:imgLayer>
                  </a14:imgProps>
                </a:ext>
              </a:extLst>
            </a:blip>
            <a:stretch>
              <a:fillRect/>
            </a:stretch>
          </p:blipFill>
          <p:spPr>
            <a:xfrm>
              <a:off x="4733571" y="3386322"/>
              <a:ext cx="1835662" cy="1844806"/>
            </a:xfrm>
            <a:prstGeom prst="rect">
              <a:avLst/>
            </a:prstGeom>
          </p:spPr>
        </p:pic>
        <p:pic>
          <p:nvPicPr>
            <p:cNvPr id="12" name="図 11"/>
            <p:cNvPicPr>
              <a:picLocks noChangeAspect="1"/>
            </p:cNvPicPr>
            <p:nvPr/>
          </p:nvPicPr>
          <p:blipFill>
            <a:blip r:embed="rId20">
              <a:extLst>
                <a:ext uri="{BEBA8EAE-BF5A-486C-A8C5-ECC9F3942E4B}">
                  <a14:imgProps xmlns:a14="http://schemas.microsoft.com/office/drawing/2010/main">
                    <a14:imgLayer r:embed="rId21">
                      <a14:imgEffect>
                        <a14:backgroundRemoval t="3000" b="96250" l="1866" r="96269">
                          <a14:foregroundMark x1="3483" y1="4500" x2="88060" y2="4750"/>
                          <a14:foregroundMark x1="88060" y1="4750" x2="4478" y2="5000"/>
                          <a14:foregroundMark x1="3980" y1="20625" x2="44527" y2="16750"/>
                          <a14:foregroundMark x1="44527" y1="16750" x2="74627" y2="16750"/>
                          <a14:foregroundMark x1="74627" y1="16750" x2="96891" y2="36250"/>
                          <a14:foregroundMark x1="96891" y1="36250" x2="94403" y2="90625"/>
                          <a14:foregroundMark x1="94403" y1="90625" x2="11940" y2="93875"/>
                          <a14:foregroundMark x1="11940" y1="93875" x2="2985" y2="20375"/>
                          <a14:foregroundMark x1="3234" y1="17250" x2="34328" y2="17250"/>
                          <a14:foregroundMark x1="34328" y1="17250" x2="40050" y2="17000"/>
                          <a14:foregroundMark x1="79975" y1="17000" x2="95025" y2="40875"/>
                          <a14:foregroundMark x1="95025" y1="40875" x2="95771" y2="62625"/>
                          <a14:foregroundMark x1="89552" y1="62125" x2="71144" y2="89625"/>
                          <a14:foregroundMark x1="48010" y1="83125" x2="75000" y2="79625"/>
                          <a14:foregroundMark x1="75000" y1="79625" x2="79104" y2="77125"/>
                          <a14:foregroundMark x1="60697" y1="76375" x2="69030" y2="83125"/>
                          <a14:foregroundMark x1="85323" y1="52500" x2="88308" y2="79875"/>
                          <a14:foregroundMark x1="88308" y1="79875" x2="87687" y2="81875"/>
                          <a14:foregroundMark x1="91542" y1="19625" x2="92164" y2="27125"/>
                          <a14:foregroundMark x1="93905" y1="19625" x2="93657" y2="34500"/>
                          <a14:foregroundMark x1="8706" y1="96250" x2="8706" y2="96250"/>
                          <a14:foregroundMark x1="3980" y1="95625" x2="59080" y2="95625"/>
                          <a14:foregroundMark x1="59080" y1="95625" x2="66667" y2="95125"/>
                          <a14:foregroundMark x1="88433" y1="16500" x2="88433" y2="16500"/>
                          <a14:foregroundMark x1="2114" y1="5375" x2="35323" y2="7500"/>
                          <a14:foregroundMark x1="94527" y1="8375" x2="94527" y2="8375"/>
                          <a14:foregroundMark x1="96269" y1="6125" x2="76244" y2="5875"/>
                          <a14:foregroundMark x1="93284" y1="3000" x2="6592" y2="4125"/>
                          <a14:foregroundMark x1="3109" y1="13875" x2="3109" y2="13875"/>
                          <a14:foregroundMark x1="4353" y1="13750" x2="4353" y2="13750"/>
                          <a14:backgroundMark x1="1244" y1="12000" x2="1244" y2="12000"/>
                          <a14:backgroundMark x1="1244" y1="11500" x2="2736" y2="11500"/>
                          <a14:backgroundMark x1="1617" y1="875" x2="1617" y2="875"/>
                          <a14:backgroundMark x1="10199" y1="11625" x2="18159" y2="11875"/>
                          <a14:backgroundMark x1="23507" y1="11500" x2="36318" y2="11500"/>
                          <a14:backgroundMark x1="41791" y1="11625" x2="59826" y2="11625"/>
                          <a14:backgroundMark x1="67413" y1="11625" x2="85323" y2="12375"/>
                        </a14:backgroundRemoval>
                      </a14:imgEffect>
                    </a14:imgLayer>
                  </a14:imgProps>
                </a:ext>
              </a:extLst>
            </a:blip>
            <a:stretch>
              <a:fillRect/>
            </a:stretch>
          </p:blipFill>
          <p:spPr>
            <a:xfrm>
              <a:off x="6993960" y="3338583"/>
              <a:ext cx="1837948" cy="1828804"/>
            </a:xfrm>
            <a:prstGeom prst="rect">
              <a:avLst/>
            </a:prstGeom>
          </p:spPr>
        </p:pic>
        <p:sp>
          <p:nvSpPr>
            <p:cNvPr id="19" name="二等辺三角形 18"/>
            <p:cNvSpPr/>
            <p:nvPr/>
          </p:nvSpPr>
          <p:spPr>
            <a:xfrm rot="5400000">
              <a:off x="2001545" y="4185095"/>
              <a:ext cx="525405" cy="247259"/>
            </a:xfrm>
            <a:prstGeom prst="triangl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p:cNvSpPr/>
            <p:nvPr/>
          </p:nvSpPr>
          <p:spPr>
            <a:xfrm rot="5400000">
              <a:off x="4271609" y="4191377"/>
              <a:ext cx="525405" cy="247259"/>
            </a:xfrm>
            <a:prstGeom prst="triangl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rot="5400000">
              <a:off x="6529392" y="4185095"/>
              <a:ext cx="525405" cy="247259"/>
            </a:xfrm>
            <a:prstGeom prst="triangl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二等辺三角形 22"/>
          <p:cNvSpPr/>
          <p:nvPr/>
        </p:nvSpPr>
        <p:spPr>
          <a:xfrm rot="10800000">
            <a:off x="10420484" y="4958313"/>
            <a:ext cx="525405" cy="247259"/>
          </a:xfrm>
          <a:prstGeom prst="triangl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a:stCxn id="8" idx="2"/>
          </p:cNvCxnSpPr>
          <p:nvPr/>
        </p:nvCxnSpPr>
        <p:spPr>
          <a:xfrm>
            <a:off x="7920935" y="3050669"/>
            <a:ext cx="0" cy="164971"/>
          </a:xfrm>
          <a:prstGeom prst="line">
            <a:avLst/>
          </a:prstGeom>
          <a:ln w="25400">
            <a:solidFill>
              <a:srgbClr val="33CC33"/>
            </a:solidFill>
            <a:prstDash val="sysDot"/>
          </a:ln>
        </p:spPr>
        <p:style>
          <a:lnRef idx="1">
            <a:schemeClr val="accent1"/>
          </a:lnRef>
          <a:fillRef idx="0">
            <a:schemeClr val="accent1"/>
          </a:fillRef>
          <a:effectRef idx="0">
            <a:schemeClr val="accent1"/>
          </a:effectRef>
          <a:fontRef idx="minor">
            <a:schemeClr val="tx1"/>
          </a:fontRef>
        </p:style>
      </p:cxnSp>
      <p:sp>
        <p:nvSpPr>
          <p:cNvPr id="26" name="二等辺三角形 25"/>
          <p:cNvSpPr/>
          <p:nvPr/>
        </p:nvSpPr>
        <p:spPr>
          <a:xfrm rot="10800000">
            <a:off x="794518" y="3307075"/>
            <a:ext cx="676783" cy="182879"/>
          </a:xfrm>
          <a:prstGeom prst="triangle">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flipH="1">
            <a:off x="1124909" y="3215640"/>
            <a:ext cx="6788025" cy="0"/>
          </a:xfrm>
          <a:prstGeom prst="line">
            <a:avLst/>
          </a:prstGeom>
          <a:ln w="25400">
            <a:solidFill>
              <a:srgbClr val="33CC33"/>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1140149" y="3233544"/>
            <a:ext cx="0" cy="164971"/>
          </a:xfrm>
          <a:prstGeom prst="line">
            <a:avLst/>
          </a:prstGeom>
          <a:ln w="25400">
            <a:solidFill>
              <a:srgbClr val="33CC33"/>
            </a:solidFill>
            <a:prstDash val="sysDot"/>
          </a:ln>
        </p:spPr>
        <p:style>
          <a:lnRef idx="1">
            <a:schemeClr val="accent1"/>
          </a:lnRef>
          <a:fillRef idx="0">
            <a:schemeClr val="accent1"/>
          </a:fillRef>
          <a:effectRef idx="0">
            <a:schemeClr val="accent1"/>
          </a:effectRef>
          <a:fontRef idx="minor">
            <a:schemeClr val="tx1"/>
          </a:fontRef>
        </p:style>
      </p:cxnSp>
      <p:sp>
        <p:nvSpPr>
          <p:cNvPr id="32" name="フローチャート: 端子 31"/>
          <p:cNvSpPr/>
          <p:nvPr/>
        </p:nvSpPr>
        <p:spPr>
          <a:xfrm>
            <a:off x="245732" y="5534169"/>
            <a:ext cx="7931760" cy="1175684"/>
          </a:xfrm>
          <a:prstGeom prst="flowChartTermina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lang="ja-JP" altLang="en-US" sz="2000" b="1" dirty="0">
                <a:solidFill>
                  <a:schemeClr val="accent6">
                    <a:lumMod val="75000"/>
                  </a:schemeClr>
                </a:solidFill>
              </a:rPr>
              <a:t>年貢の納め時とは</a:t>
            </a:r>
            <a:r>
              <a:rPr lang="en-US" altLang="ja-JP" sz="2000" b="1" dirty="0">
                <a:solidFill>
                  <a:schemeClr val="accent6">
                    <a:lumMod val="75000"/>
                  </a:schemeClr>
                </a:solidFill>
              </a:rPr>
              <a:t>…</a:t>
            </a:r>
          </a:p>
          <a:p>
            <a:r>
              <a:rPr kumimoji="1" lang="ja-JP" altLang="en-US" sz="2000" b="1" dirty="0">
                <a:latin typeface="HG丸ｺﾞｼｯｸM-PRO" panose="020F0600000000000000" pitchFamily="50" charset="-128"/>
                <a:ea typeface="HG丸ｺﾞｼｯｸM-PRO" panose="020F0600000000000000" pitchFamily="50" charset="-128"/>
              </a:rPr>
              <a:t>　</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　　　　</a:t>
            </a:r>
            <a:r>
              <a:rPr lang="ja-JP" altLang="en-US" sz="1600" dirty="0">
                <a:solidFill>
                  <a:schemeClr val="tx1"/>
                </a:solidFill>
              </a:rPr>
              <a:t>「隠れて耕作していた田が見つかって、ごまかしていた分の年貢を</a:t>
            </a:r>
            <a:endParaRPr lang="en-US" altLang="ja-JP" sz="1600" dirty="0">
              <a:solidFill>
                <a:schemeClr val="tx1"/>
              </a:solidFill>
            </a:endParaRPr>
          </a:p>
          <a:p>
            <a:r>
              <a:rPr lang="ja-JP" altLang="en-US" sz="1600" dirty="0">
                <a:solidFill>
                  <a:schemeClr val="tx1"/>
                </a:solidFill>
              </a:rPr>
              <a:t>　　　　　　　納めなければならなくなった」ということを語源としています。</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33" name="フローチャート: 結合子 32"/>
          <p:cNvSpPr/>
          <p:nvPr/>
        </p:nvSpPr>
        <p:spPr>
          <a:xfrm>
            <a:off x="169599" y="5518780"/>
            <a:ext cx="1381784" cy="1172266"/>
          </a:xfrm>
          <a:prstGeom prst="flowChartConnector">
            <a:avLst/>
          </a:prstGeom>
          <a:solidFill>
            <a:schemeClr val="accent6">
              <a:lumMod val="75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latin typeface="HGPｺﾞｼｯｸE" panose="020B0900000000000000" pitchFamily="50" charset="-128"/>
                <a:ea typeface="HGPｺﾞｼｯｸE" panose="020B0900000000000000" pitchFamily="50" charset="-128"/>
              </a:rPr>
              <a:t>ま め</a:t>
            </a:r>
            <a:endParaRPr kumimoji="1" lang="en-US" altLang="ja-JP" sz="24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2400" dirty="0">
                <a:solidFill>
                  <a:schemeClr val="bg1"/>
                </a:solidFill>
                <a:latin typeface="HGPｺﾞｼｯｸE" panose="020B0900000000000000" pitchFamily="50" charset="-128"/>
                <a:ea typeface="HGPｺﾞｼｯｸE" panose="020B0900000000000000" pitchFamily="50" charset="-128"/>
              </a:rPr>
              <a:t>知 識</a:t>
            </a:r>
            <a:endParaRPr kumimoji="1" lang="ja-JP" altLang="en-US" sz="2400" dirty="0">
              <a:solidFill>
                <a:schemeClr val="bg1"/>
              </a:solidFill>
              <a:latin typeface="HGPｺﾞｼｯｸE" panose="020B0900000000000000" pitchFamily="50" charset="-128"/>
              <a:ea typeface="HGPｺﾞｼｯｸE" panose="020B0900000000000000" pitchFamily="50" charset="-128"/>
            </a:endParaRPr>
          </a:p>
        </p:txBody>
      </p:sp>
      <p:sp>
        <p:nvSpPr>
          <p:cNvPr id="2" name="テキスト ボックス 1"/>
          <p:cNvSpPr txBox="1"/>
          <p:nvPr/>
        </p:nvSpPr>
        <p:spPr>
          <a:xfrm>
            <a:off x="11836788" y="6506380"/>
            <a:ext cx="415498" cy="369332"/>
          </a:xfrm>
          <a:prstGeom prst="rect">
            <a:avLst/>
          </a:prstGeom>
          <a:noFill/>
        </p:spPr>
        <p:txBody>
          <a:bodyPr wrap="none" rtlCol="0">
            <a:spAutoFit/>
          </a:bodyPr>
          <a:lstStyle/>
          <a:p>
            <a:r>
              <a:rPr kumimoji="1" lang="en-US" altLang="ja-JP" dirty="0">
                <a:latin typeface="+mj-ea"/>
                <a:ea typeface="+mj-ea"/>
              </a:rPr>
              <a:t>18</a:t>
            </a:r>
          </a:p>
        </p:txBody>
      </p:sp>
    </p:spTree>
    <p:extLst>
      <p:ext uri="{BB962C8B-B14F-4D97-AF65-F5344CB8AC3E}">
        <p14:creationId xmlns:p14="http://schemas.microsoft.com/office/powerpoint/2010/main" val="1461729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角丸四角形 3"/>
          <p:cNvSpPr/>
          <p:nvPr/>
        </p:nvSpPr>
        <p:spPr>
          <a:xfrm>
            <a:off x="2272652" y="150883"/>
            <a:ext cx="7618108" cy="730106"/>
          </a:xfrm>
          <a:prstGeom prst="roundRect">
            <a:avLst/>
          </a:prstGeom>
          <a:solidFill>
            <a:schemeClr val="accent4">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chemeClr val="accent1">
                    <a:lumMod val="50000"/>
                  </a:schemeClr>
                </a:solidFill>
                <a:latin typeface="HG丸ｺﾞｼｯｸM-PRO" panose="020F0600000000000000" pitchFamily="50" charset="-128"/>
                <a:ea typeface="HG丸ｺﾞｼｯｸM-PRO" panose="020F0600000000000000" pitchFamily="50" charset="-128"/>
              </a:rPr>
              <a:t>公平 </a:t>
            </a:r>
            <a:r>
              <a:rPr kumimoji="1" lang="ja-JP" altLang="en-US" sz="3200" b="1" dirty="0">
                <a:solidFill>
                  <a:schemeClr val="accent1">
                    <a:lumMod val="50000"/>
                  </a:schemeClr>
                </a:solidFill>
                <a:latin typeface="HG丸ｺﾞｼｯｸM-PRO" panose="020F0600000000000000" pitchFamily="50" charset="-128"/>
                <a:ea typeface="HG丸ｺﾞｼｯｸM-PRO" panose="020F0600000000000000" pitchFamily="50" charset="-128"/>
              </a:rPr>
              <a:t>な負担を考えてみよう</a:t>
            </a:r>
            <a:endParaRPr kumimoji="1" lang="ja-JP" altLang="en-US" sz="40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5" name="角丸四角形 4"/>
          <p:cNvSpPr/>
          <p:nvPr/>
        </p:nvSpPr>
        <p:spPr>
          <a:xfrm>
            <a:off x="306692" y="985272"/>
            <a:ext cx="11656708" cy="1403597"/>
          </a:xfrm>
          <a:prstGeom prst="roundRect">
            <a:avLst/>
          </a:prstGeom>
          <a:solidFill>
            <a:schemeClr val="accent1">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HG丸ｺﾞｼｯｸM-PRO" panose="020F0600000000000000" pitchFamily="50" charset="-128"/>
                <a:ea typeface="HG丸ｺﾞｼｯｸM-PRO" panose="020F0600000000000000" pitchFamily="50" charset="-128"/>
              </a:rPr>
              <a:t>　</a:t>
            </a:r>
            <a:r>
              <a:rPr lang="ja-JP" altLang="en-US" sz="1600" dirty="0">
                <a:solidFill>
                  <a:schemeClr val="tx1"/>
                </a:solidFill>
                <a:latin typeface="HG丸ｺﾞｼｯｸM-PRO" panose="020F0600000000000000" pitchFamily="50" charset="-128"/>
                <a:ea typeface="HG丸ｺﾞｼｯｸM-PRO" panose="020F0600000000000000" pitchFamily="50" charset="-128"/>
              </a:rPr>
              <a:t>みなさんは（　　　　　　　　　）タウンの住民です。</a:t>
            </a:r>
            <a:endParaRPr lang="en-US" altLang="ja-JP" sz="16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1600" dirty="0">
                <a:solidFill>
                  <a:schemeClr val="tx1"/>
                </a:solidFill>
                <a:latin typeface="HG丸ｺﾞｼｯｸM-PRO" panose="020F0600000000000000" pitchFamily="50" charset="-128"/>
                <a:ea typeface="HG丸ｺﾞｼｯｸM-PRO" panose="020F0600000000000000" pitchFamily="50" charset="-128"/>
              </a:rPr>
              <a:t>   </a:t>
            </a:r>
            <a:r>
              <a:rPr lang="ja-JP" altLang="en-US" sz="1600" dirty="0">
                <a:solidFill>
                  <a:schemeClr val="tx1"/>
                </a:solidFill>
                <a:latin typeface="HG丸ｺﾞｼｯｸM-PRO" panose="020F0600000000000000" pitchFamily="50" charset="-128"/>
                <a:ea typeface="HG丸ｺﾞｼｯｸM-PRO" panose="020F0600000000000000" pitchFamily="50" charset="-128"/>
              </a:rPr>
              <a:t>このまちでは、家が６軒あり、まちの真ん中をまちが管理する川が流れています。行き来するには、渡し船を使っていますが、雨で増水した時は運航できず不便でした。今回、住民のみなさんの希望により橋を建設することになりました。</a:t>
            </a:r>
            <a:endParaRPr lang="en-US" altLang="ja-JP" sz="16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1600" dirty="0">
                <a:solidFill>
                  <a:schemeClr val="tx1"/>
                </a:solidFill>
                <a:latin typeface="HG丸ｺﾞｼｯｸM-PRO" panose="020F0600000000000000" pitchFamily="50" charset="-128"/>
                <a:ea typeface="HG丸ｺﾞｼｯｸM-PRO" panose="020F0600000000000000" pitchFamily="50" charset="-128"/>
              </a:rPr>
              <a:t>　建設する費用は</a:t>
            </a:r>
            <a:r>
              <a:rPr lang="en-US" altLang="ja-JP" sz="1600" dirty="0">
                <a:solidFill>
                  <a:schemeClr val="tx1"/>
                </a:solidFill>
                <a:latin typeface="HG丸ｺﾞｼｯｸM-PRO" panose="020F0600000000000000" pitchFamily="50" charset="-128"/>
                <a:ea typeface="HG丸ｺﾞｼｯｸM-PRO" panose="020F0600000000000000" pitchFamily="50" charset="-128"/>
              </a:rPr>
              <a:t>1,800 </a:t>
            </a:r>
            <a:r>
              <a:rPr lang="ja-JP" altLang="en-US" sz="1600" dirty="0">
                <a:solidFill>
                  <a:schemeClr val="tx1"/>
                </a:solidFill>
                <a:latin typeface="HG丸ｺﾞｼｯｸM-PRO" panose="020F0600000000000000" pitchFamily="50" charset="-128"/>
                <a:ea typeface="HG丸ｺﾞｼｯｸM-PRO" panose="020F0600000000000000" pitchFamily="50" charset="-128"/>
              </a:rPr>
              <a:t>万円かかります。</a:t>
            </a:r>
          </a:p>
          <a:p>
            <a:r>
              <a:rPr lang="ja-JP" altLang="en-US" sz="1600" dirty="0">
                <a:solidFill>
                  <a:schemeClr val="tx1"/>
                </a:solidFill>
                <a:latin typeface="HG丸ｺﾞｼｯｸM-PRO" panose="020F0600000000000000" pitchFamily="50" charset="-128"/>
                <a:ea typeface="HG丸ｺﾞｼｯｸM-PRO" panose="020F0600000000000000" pitchFamily="50" charset="-128"/>
              </a:rPr>
              <a:t>　この費用はどのようにして集めたらいいでしょうか。</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grpSp>
        <p:nvGrpSpPr>
          <p:cNvPr id="6" name="グループ化 5"/>
          <p:cNvGrpSpPr/>
          <p:nvPr/>
        </p:nvGrpSpPr>
        <p:grpSpPr>
          <a:xfrm>
            <a:off x="306692" y="2493152"/>
            <a:ext cx="11656708" cy="4251960"/>
            <a:chOff x="579120" y="4807320"/>
            <a:chExt cx="11656708" cy="4631545"/>
          </a:xfrm>
        </p:grpSpPr>
        <p:sp>
          <p:nvSpPr>
            <p:cNvPr id="7" name="角丸四角形 6"/>
            <p:cNvSpPr/>
            <p:nvPr/>
          </p:nvSpPr>
          <p:spPr>
            <a:xfrm>
              <a:off x="579120" y="4807320"/>
              <a:ext cx="3467934" cy="141590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HGP創英角ﾎﾟｯﾌﾟ体" panose="040B0A00000000000000" pitchFamily="50" charset="-128"/>
                  <a:ea typeface="HGP創英角ﾎﾟｯﾌﾟ体" panose="040B0A00000000000000" pitchFamily="50" charset="-128"/>
                </a:rPr>
                <a:t>グループで考えてみよう</a:t>
              </a:r>
              <a:endParaRPr lang="en-US" altLang="ja-JP" b="1" dirty="0">
                <a:latin typeface="HGP創英角ﾎﾟｯﾌﾟ体" panose="040B0A00000000000000" pitchFamily="50" charset="-128"/>
                <a:ea typeface="HGP創英角ﾎﾟｯﾌﾟ体" panose="040B0A00000000000000" pitchFamily="50" charset="-128"/>
              </a:endParaRPr>
            </a:p>
            <a:p>
              <a:endParaRPr kumimoji="1" lang="en-US" altLang="ja-JP" b="1" dirty="0">
                <a:latin typeface="HGP創英角ﾎﾟｯﾌﾟ体" panose="040B0A00000000000000" pitchFamily="50" charset="-128"/>
                <a:ea typeface="HGP創英角ﾎﾟｯﾌﾟ体" panose="040B0A00000000000000" pitchFamily="50" charset="-128"/>
              </a:endParaRPr>
            </a:p>
            <a:p>
              <a:endParaRPr kumimoji="1" lang="en-US" altLang="ja-JP" b="1" dirty="0">
                <a:latin typeface="HGP創英角ﾎﾟｯﾌﾟ体" panose="040B0A00000000000000" pitchFamily="50" charset="-128"/>
                <a:ea typeface="HGP創英角ﾎﾟｯﾌﾟ体" panose="040B0A00000000000000" pitchFamily="50" charset="-128"/>
              </a:endParaRPr>
            </a:p>
            <a:p>
              <a:endParaRPr kumimoji="1" lang="ja-JP" altLang="en-US" dirty="0"/>
            </a:p>
          </p:txBody>
        </p:sp>
        <p:sp>
          <p:nvSpPr>
            <p:cNvPr id="8" name="角丸四角形 7"/>
            <p:cNvSpPr/>
            <p:nvPr/>
          </p:nvSpPr>
          <p:spPr>
            <a:xfrm>
              <a:off x="579120" y="5339305"/>
              <a:ext cx="11656708" cy="4099560"/>
            </a:xfrm>
            <a:prstGeom prst="roundRect">
              <a:avLst>
                <a:gd name="adj" fmla="val 4856"/>
              </a:avLst>
            </a:prstGeom>
            <a:solidFill>
              <a:schemeClr val="bg1">
                <a:lumMod val="85000"/>
              </a:schemeClr>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solidFill>
                <a:latin typeface="ＭＳ ゴシック" panose="020B0609070205080204" pitchFamily="49" charset="-128"/>
                <a:ea typeface="ＭＳ ゴシック" panose="020B0609070205080204" pitchFamily="49" charset="-128"/>
              </a:endParaRPr>
            </a:p>
          </p:txBody>
        </p:sp>
      </p:grpSp>
      <p:graphicFrame>
        <p:nvGraphicFramePr>
          <p:cNvPr id="9" name="表 8"/>
          <p:cNvGraphicFramePr>
            <a:graphicFrameLocks noGrp="1"/>
          </p:cNvGraphicFramePr>
          <p:nvPr>
            <p:extLst>
              <p:ext uri="{D42A27DB-BD31-4B8C-83A1-F6EECF244321}">
                <p14:modId xmlns:p14="http://schemas.microsoft.com/office/powerpoint/2010/main" val="4102257927"/>
              </p:ext>
            </p:extLst>
          </p:nvPr>
        </p:nvGraphicFramePr>
        <p:xfrm>
          <a:off x="631500" y="3528767"/>
          <a:ext cx="5503546" cy="2595880"/>
        </p:xfrm>
        <a:graphic>
          <a:graphicData uri="http://schemas.openxmlformats.org/drawingml/2006/table">
            <a:tbl>
              <a:tblPr firstRow="1" bandRow="1">
                <a:tableStyleId>{5C22544A-7EE6-4342-B048-85BDC9FD1C3A}</a:tableStyleId>
              </a:tblPr>
              <a:tblGrid>
                <a:gridCol w="1263968">
                  <a:extLst>
                    <a:ext uri="{9D8B030D-6E8A-4147-A177-3AD203B41FA5}">
                      <a16:colId xmlns:a16="http://schemas.microsoft.com/office/drawing/2014/main" val="20000"/>
                    </a:ext>
                  </a:extLst>
                </a:gridCol>
                <a:gridCol w="1156018">
                  <a:extLst>
                    <a:ext uri="{9D8B030D-6E8A-4147-A177-3AD203B41FA5}">
                      <a16:colId xmlns:a16="http://schemas.microsoft.com/office/drawing/2014/main" val="20001"/>
                    </a:ext>
                  </a:extLst>
                </a:gridCol>
                <a:gridCol w="1467168">
                  <a:extLst>
                    <a:ext uri="{9D8B030D-6E8A-4147-A177-3AD203B41FA5}">
                      <a16:colId xmlns:a16="http://schemas.microsoft.com/office/drawing/2014/main" val="20002"/>
                    </a:ext>
                  </a:extLst>
                </a:gridCol>
                <a:gridCol w="1616392">
                  <a:extLst>
                    <a:ext uri="{9D8B030D-6E8A-4147-A177-3AD203B41FA5}">
                      <a16:colId xmlns:a16="http://schemas.microsoft.com/office/drawing/2014/main" val="20003"/>
                    </a:ext>
                  </a:extLst>
                </a:gridCol>
              </a:tblGrid>
              <a:tr h="370840">
                <a:tc>
                  <a:txBody>
                    <a:bodyPr/>
                    <a:lstStyle/>
                    <a:p>
                      <a:endParaRPr kumimoji="1" lang="ja-JP" altLang="en-US" dirty="0"/>
                    </a:p>
                  </a:txBody>
                  <a:tcPr/>
                </a:tc>
                <a:tc>
                  <a:txBody>
                    <a:bodyPr/>
                    <a:lstStyle/>
                    <a:p>
                      <a:pPr algn="ctr"/>
                      <a:r>
                        <a:rPr kumimoji="1" lang="ja-JP" altLang="en-US" dirty="0"/>
                        <a:t>家族人数</a:t>
                      </a:r>
                    </a:p>
                  </a:txBody>
                  <a:tcPr/>
                </a:tc>
                <a:tc>
                  <a:txBody>
                    <a:bodyPr/>
                    <a:lstStyle/>
                    <a:p>
                      <a:pPr algn="ctr"/>
                      <a:r>
                        <a:rPr kumimoji="1" lang="ja-JP" altLang="en-US" dirty="0"/>
                        <a:t>各家の所得</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橋の使用回数</a:t>
                      </a:r>
                    </a:p>
                  </a:txBody>
                  <a:tcPr/>
                </a:tc>
                <a:extLst>
                  <a:ext uri="{0D108BD9-81ED-4DB2-BD59-A6C34878D82A}">
                    <a16:rowId xmlns:a16="http://schemas.microsoft.com/office/drawing/2014/main" val="10000"/>
                  </a:ext>
                </a:extLst>
              </a:tr>
              <a:tr h="370840">
                <a:tc>
                  <a:txBody>
                    <a:bodyPr/>
                    <a:lstStyle/>
                    <a:p>
                      <a:r>
                        <a:rPr kumimoji="1" lang="ja-JP" altLang="en-US" dirty="0"/>
                        <a:t>Ａ　家</a:t>
                      </a:r>
                    </a:p>
                  </a:txBody>
                  <a:tcPr/>
                </a:tc>
                <a:tc>
                  <a:txBody>
                    <a:bodyPr/>
                    <a:lstStyle/>
                    <a:p>
                      <a:pPr algn="ctr"/>
                      <a:r>
                        <a:rPr kumimoji="1" lang="ja-JP" altLang="en-US" dirty="0"/>
                        <a:t>２人</a:t>
                      </a:r>
                    </a:p>
                  </a:txBody>
                  <a:tcPr/>
                </a:tc>
                <a:tc>
                  <a:txBody>
                    <a:bodyPr/>
                    <a:lstStyle/>
                    <a:p>
                      <a:pPr algn="r"/>
                      <a:r>
                        <a:rPr kumimoji="1" lang="ja-JP" altLang="en-US" dirty="0"/>
                        <a:t>４００万円</a:t>
                      </a:r>
                    </a:p>
                  </a:txBody>
                  <a:tcPr/>
                </a:tc>
                <a:tc>
                  <a:txBody>
                    <a:bodyPr/>
                    <a:lstStyle/>
                    <a:p>
                      <a:pPr algn="r"/>
                      <a:r>
                        <a:rPr kumimoji="1" lang="ja-JP" altLang="en-US" dirty="0"/>
                        <a:t>月２０回</a:t>
                      </a:r>
                    </a:p>
                  </a:txBody>
                  <a:tcPr/>
                </a:tc>
                <a:extLst>
                  <a:ext uri="{0D108BD9-81ED-4DB2-BD59-A6C34878D82A}">
                    <a16:rowId xmlns:a16="http://schemas.microsoft.com/office/drawing/2014/main" val="10001"/>
                  </a:ext>
                </a:extLst>
              </a:tr>
              <a:tr h="370840">
                <a:tc>
                  <a:txBody>
                    <a:bodyPr/>
                    <a:lstStyle/>
                    <a:p>
                      <a:r>
                        <a:rPr kumimoji="1" lang="ja-JP" altLang="en-US" dirty="0"/>
                        <a:t>Ｂ　家</a:t>
                      </a:r>
                    </a:p>
                  </a:txBody>
                  <a:tcPr/>
                </a:tc>
                <a:tc>
                  <a:txBody>
                    <a:bodyPr/>
                    <a:lstStyle/>
                    <a:p>
                      <a:pPr algn="ctr"/>
                      <a:r>
                        <a:rPr kumimoji="1" lang="ja-JP" altLang="en-US" dirty="0"/>
                        <a:t>４人</a:t>
                      </a:r>
                    </a:p>
                  </a:txBody>
                  <a:tcPr/>
                </a:tc>
                <a:tc>
                  <a:txBody>
                    <a:bodyPr/>
                    <a:lstStyle/>
                    <a:p>
                      <a:pPr algn="r"/>
                      <a:r>
                        <a:rPr kumimoji="1" lang="ja-JP" altLang="en-US" dirty="0"/>
                        <a:t>７００万円</a:t>
                      </a:r>
                    </a:p>
                  </a:txBody>
                  <a:tcPr/>
                </a:tc>
                <a:tc>
                  <a:txBody>
                    <a:bodyPr/>
                    <a:lstStyle/>
                    <a:p>
                      <a:pPr algn="r"/>
                      <a:r>
                        <a:rPr kumimoji="1" lang="ja-JP" altLang="en-US" dirty="0"/>
                        <a:t>月５０回</a:t>
                      </a:r>
                    </a:p>
                  </a:txBody>
                  <a:tcPr/>
                </a:tc>
                <a:extLst>
                  <a:ext uri="{0D108BD9-81ED-4DB2-BD59-A6C34878D82A}">
                    <a16:rowId xmlns:a16="http://schemas.microsoft.com/office/drawing/2014/main" val="10002"/>
                  </a:ext>
                </a:extLst>
              </a:tr>
              <a:tr h="370840">
                <a:tc>
                  <a:txBody>
                    <a:bodyPr/>
                    <a:lstStyle/>
                    <a:p>
                      <a:r>
                        <a:rPr kumimoji="1" lang="ja-JP" altLang="en-US" dirty="0"/>
                        <a:t>Ｃ　家</a:t>
                      </a:r>
                    </a:p>
                  </a:txBody>
                  <a:tcPr/>
                </a:tc>
                <a:tc>
                  <a:txBody>
                    <a:bodyPr/>
                    <a:lstStyle/>
                    <a:p>
                      <a:pPr algn="ctr"/>
                      <a:r>
                        <a:rPr kumimoji="1" lang="ja-JP" altLang="en-US" dirty="0"/>
                        <a:t>３人</a:t>
                      </a:r>
                    </a:p>
                  </a:txBody>
                  <a:tcPr/>
                </a:tc>
                <a:tc>
                  <a:txBody>
                    <a:bodyPr/>
                    <a:lstStyle/>
                    <a:p>
                      <a:pPr algn="r"/>
                      <a:r>
                        <a:rPr kumimoji="1" lang="ja-JP" altLang="en-US" dirty="0"/>
                        <a:t>１，０００万円</a:t>
                      </a:r>
                    </a:p>
                  </a:txBody>
                  <a:tcPr/>
                </a:tc>
                <a:tc>
                  <a:txBody>
                    <a:bodyPr/>
                    <a:lstStyle/>
                    <a:p>
                      <a:pPr algn="r"/>
                      <a:r>
                        <a:rPr kumimoji="1" lang="ja-JP" altLang="en-US" dirty="0"/>
                        <a:t>月１０回</a:t>
                      </a:r>
                    </a:p>
                  </a:txBody>
                  <a:tcPr/>
                </a:tc>
                <a:extLst>
                  <a:ext uri="{0D108BD9-81ED-4DB2-BD59-A6C34878D82A}">
                    <a16:rowId xmlns:a16="http://schemas.microsoft.com/office/drawing/2014/main" val="10003"/>
                  </a:ext>
                </a:extLst>
              </a:tr>
              <a:tr h="370840">
                <a:tc>
                  <a:txBody>
                    <a:bodyPr/>
                    <a:lstStyle/>
                    <a:p>
                      <a:r>
                        <a:rPr kumimoji="1" lang="ja-JP" altLang="en-US" dirty="0"/>
                        <a:t>Ｄ　家</a:t>
                      </a:r>
                    </a:p>
                  </a:txBody>
                  <a:tcPr/>
                </a:tc>
                <a:tc>
                  <a:txBody>
                    <a:bodyPr/>
                    <a:lstStyle/>
                    <a:p>
                      <a:pPr algn="ctr"/>
                      <a:r>
                        <a:rPr kumimoji="1" lang="ja-JP" altLang="en-US" dirty="0"/>
                        <a:t>６人</a:t>
                      </a:r>
                    </a:p>
                  </a:txBody>
                  <a:tcPr/>
                </a:tc>
                <a:tc>
                  <a:txBody>
                    <a:bodyPr/>
                    <a:lstStyle/>
                    <a:p>
                      <a:pPr algn="r"/>
                      <a:r>
                        <a:rPr kumimoji="1" lang="ja-JP" altLang="en-US" dirty="0"/>
                        <a:t>６００万円</a:t>
                      </a:r>
                    </a:p>
                  </a:txBody>
                  <a:tcPr/>
                </a:tc>
                <a:tc>
                  <a:txBody>
                    <a:bodyPr/>
                    <a:lstStyle/>
                    <a:p>
                      <a:pPr algn="r"/>
                      <a:r>
                        <a:rPr kumimoji="1" lang="ja-JP" altLang="en-US" dirty="0"/>
                        <a:t>月０回</a:t>
                      </a:r>
                    </a:p>
                  </a:txBody>
                  <a:tcPr/>
                </a:tc>
                <a:extLst>
                  <a:ext uri="{0D108BD9-81ED-4DB2-BD59-A6C34878D82A}">
                    <a16:rowId xmlns:a16="http://schemas.microsoft.com/office/drawing/2014/main" val="10004"/>
                  </a:ext>
                </a:extLst>
              </a:tr>
              <a:tr h="370840">
                <a:tc>
                  <a:txBody>
                    <a:bodyPr/>
                    <a:lstStyle/>
                    <a:p>
                      <a:r>
                        <a:rPr kumimoji="1" lang="ja-JP" altLang="en-US" dirty="0"/>
                        <a:t>Ｅ　家</a:t>
                      </a:r>
                    </a:p>
                  </a:txBody>
                  <a:tcPr/>
                </a:tc>
                <a:tc>
                  <a:txBody>
                    <a:bodyPr/>
                    <a:lstStyle/>
                    <a:p>
                      <a:pPr algn="ctr"/>
                      <a:r>
                        <a:rPr kumimoji="1" lang="ja-JP" altLang="en-US" dirty="0"/>
                        <a:t>８人</a:t>
                      </a:r>
                    </a:p>
                  </a:txBody>
                  <a:tcPr/>
                </a:tc>
                <a:tc>
                  <a:txBody>
                    <a:bodyPr/>
                    <a:lstStyle/>
                    <a:p>
                      <a:pPr algn="r"/>
                      <a:r>
                        <a:rPr kumimoji="1" lang="ja-JP" altLang="en-US" dirty="0"/>
                        <a:t>８００万円</a:t>
                      </a:r>
                    </a:p>
                  </a:txBody>
                  <a:tcPr/>
                </a:tc>
                <a:tc>
                  <a:txBody>
                    <a:bodyPr/>
                    <a:lstStyle/>
                    <a:p>
                      <a:pPr algn="r"/>
                      <a:r>
                        <a:rPr kumimoji="1" lang="ja-JP" altLang="en-US" dirty="0"/>
                        <a:t>月３０回</a:t>
                      </a:r>
                    </a:p>
                  </a:txBody>
                  <a:tcPr/>
                </a:tc>
                <a:extLst>
                  <a:ext uri="{0D108BD9-81ED-4DB2-BD59-A6C34878D82A}">
                    <a16:rowId xmlns:a16="http://schemas.microsoft.com/office/drawing/2014/main" val="10005"/>
                  </a:ext>
                </a:extLst>
              </a:tr>
              <a:tr h="370840">
                <a:tc>
                  <a:txBody>
                    <a:bodyPr/>
                    <a:lstStyle/>
                    <a:p>
                      <a:r>
                        <a:rPr kumimoji="1" lang="ja-JP" altLang="en-US" dirty="0"/>
                        <a:t>Ｆ　家</a:t>
                      </a:r>
                    </a:p>
                  </a:txBody>
                  <a:tcPr/>
                </a:tc>
                <a:tc>
                  <a:txBody>
                    <a:bodyPr/>
                    <a:lstStyle/>
                    <a:p>
                      <a:pPr algn="ctr"/>
                      <a:r>
                        <a:rPr kumimoji="1" lang="ja-JP" altLang="en-US" dirty="0"/>
                        <a:t>１人</a:t>
                      </a:r>
                    </a:p>
                  </a:txBody>
                  <a:tcPr/>
                </a:tc>
                <a:tc>
                  <a:txBody>
                    <a:bodyPr/>
                    <a:lstStyle/>
                    <a:p>
                      <a:pPr algn="r"/>
                      <a:r>
                        <a:rPr kumimoji="1" lang="ja-JP" altLang="en-US" dirty="0"/>
                        <a:t>１００万円</a:t>
                      </a:r>
                    </a:p>
                  </a:txBody>
                  <a:tcPr/>
                </a:tc>
                <a:tc>
                  <a:txBody>
                    <a:bodyPr/>
                    <a:lstStyle/>
                    <a:p>
                      <a:pPr algn="r"/>
                      <a:r>
                        <a:rPr kumimoji="1" lang="ja-JP" altLang="en-US" dirty="0"/>
                        <a:t>月６０回</a:t>
                      </a:r>
                    </a:p>
                  </a:txBody>
                  <a:tcPr/>
                </a:tc>
                <a:extLst>
                  <a:ext uri="{0D108BD9-81ED-4DB2-BD59-A6C34878D82A}">
                    <a16:rowId xmlns:a16="http://schemas.microsoft.com/office/drawing/2014/main" val="10006"/>
                  </a:ext>
                </a:extLst>
              </a:tr>
            </a:tbl>
          </a:graphicData>
        </a:graphic>
      </p:graphicFrame>
      <p:sp>
        <p:nvSpPr>
          <p:cNvPr id="10" name="角丸四角形 9"/>
          <p:cNvSpPr/>
          <p:nvPr/>
        </p:nvSpPr>
        <p:spPr>
          <a:xfrm>
            <a:off x="6324600" y="3528767"/>
            <a:ext cx="5503546" cy="2008433"/>
          </a:xfrm>
          <a:prstGeom prst="roundRect">
            <a:avLst/>
          </a:prstGeom>
          <a:solidFill>
            <a:schemeClr val="bg1"/>
          </a:solidFill>
          <a:ln w="38100">
            <a:solidFill>
              <a:srgbClr val="33CC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dirty="0">
              <a:solidFill>
                <a:srgbClr val="33CC33"/>
              </a:solidFill>
              <a:latin typeface="HG丸ｺﾞｼｯｸM-PRO" panose="020F0600000000000000" pitchFamily="50" charset="-128"/>
              <a:ea typeface="HG丸ｺﾞｼｯｸM-PRO" panose="020F0600000000000000" pitchFamily="50" charset="-128"/>
            </a:endParaRPr>
          </a:p>
          <a:p>
            <a:endParaRPr lang="en-US" altLang="ja-JP" dirty="0">
              <a:solidFill>
                <a:srgbClr val="33CC33"/>
              </a:solidFill>
              <a:latin typeface="HG丸ｺﾞｼｯｸM-PRO" panose="020F0600000000000000" pitchFamily="50" charset="-128"/>
              <a:ea typeface="HG丸ｺﾞｼｯｸM-PRO" panose="020F0600000000000000" pitchFamily="50" charset="-128"/>
            </a:endParaRPr>
          </a:p>
          <a:p>
            <a:r>
              <a:rPr kumimoji="1" lang="ja-JP" altLang="en-US" dirty="0">
                <a:solidFill>
                  <a:srgbClr val="33CC33"/>
                </a:solidFill>
                <a:latin typeface="HG丸ｺﾞｼｯｸM-PRO" panose="020F0600000000000000" pitchFamily="50" charset="-128"/>
                <a:ea typeface="HG丸ｺﾞｼｯｸM-PRO" panose="020F0600000000000000" pitchFamily="50" charset="-128"/>
              </a:rPr>
              <a:t>・各家の所得や家族構成が違ったらどうだろう？</a:t>
            </a:r>
            <a:endParaRPr kumimoji="1" lang="en-US" altLang="ja-JP" dirty="0">
              <a:solidFill>
                <a:srgbClr val="33CC33"/>
              </a:solidFill>
              <a:latin typeface="HG丸ｺﾞｼｯｸM-PRO" panose="020F0600000000000000" pitchFamily="50" charset="-128"/>
              <a:ea typeface="HG丸ｺﾞｼｯｸM-PRO" panose="020F0600000000000000" pitchFamily="50" charset="-128"/>
            </a:endParaRPr>
          </a:p>
          <a:p>
            <a:r>
              <a:rPr kumimoji="1" lang="ja-JP" altLang="en-US" dirty="0">
                <a:solidFill>
                  <a:srgbClr val="33CC33"/>
                </a:solidFill>
                <a:latin typeface="HG丸ｺﾞｼｯｸM-PRO" panose="020F0600000000000000" pitchFamily="50" charset="-128"/>
                <a:ea typeface="HG丸ｺﾞｼｯｸM-PRO" panose="020F0600000000000000" pitchFamily="50" charset="-128"/>
              </a:rPr>
              <a:t>・橋を使わない人がいたらどうだろう？</a:t>
            </a:r>
            <a:endParaRPr kumimoji="1" lang="en-US" altLang="ja-JP" dirty="0">
              <a:solidFill>
                <a:srgbClr val="33CC33"/>
              </a:solidFill>
              <a:latin typeface="HG丸ｺﾞｼｯｸM-PRO" panose="020F0600000000000000" pitchFamily="50" charset="-128"/>
              <a:ea typeface="HG丸ｺﾞｼｯｸM-PRO" panose="020F0600000000000000" pitchFamily="50" charset="-128"/>
            </a:endParaRPr>
          </a:p>
          <a:p>
            <a:r>
              <a:rPr lang="ja-JP" altLang="en-US" dirty="0">
                <a:solidFill>
                  <a:srgbClr val="33CC33"/>
                </a:solidFill>
                <a:latin typeface="HG丸ｺﾞｼｯｸM-PRO" panose="020F0600000000000000" pitchFamily="50" charset="-128"/>
                <a:ea typeface="HG丸ｺﾞｼｯｸM-PRO" panose="020F0600000000000000" pitchFamily="50" charset="-128"/>
              </a:rPr>
              <a:t>・他の集め方はあるだろうか？</a:t>
            </a:r>
            <a:endParaRPr kumimoji="1" lang="ja-JP" altLang="en-US" dirty="0">
              <a:solidFill>
                <a:srgbClr val="33CC33"/>
              </a:solidFill>
              <a:latin typeface="HG丸ｺﾞｼｯｸM-PRO" panose="020F0600000000000000" pitchFamily="50" charset="-128"/>
              <a:ea typeface="HG丸ｺﾞｼｯｸM-PRO" panose="020F0600000000000000" pitchFamily="50" charset="-128"/>
            </a:endParaRPr>
          </a:p>
        </p:txBody>
      </p:sp>
      <p:sp>
        <p:nvSpPr>
          <p:cNvPr id="11" name="フローチャート: 端子 10"/>
          <p:cNvSpPr/>
          <p:nvPr/>
        </p:nvSpPr>
        <p:spPr>
          <a:xfrm>
            <a:off x="7109460" y="3799222"/>
            <a:ext cx="3825240" cy="518160"/>
          </a:xfrm>
          <a:prstGeom prst="flowChartTerminator">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HG丸ｺﾞｼｯｸM-PRO" panose="020F0600000000000000" pitchFamily="50" charset="-128"/>
                <a:ea typeface="HG丸ｺﾞｼｯｸM-PRO" panose="020F0600000000000000" pitchFamily="50" charset="-128"/>
              </a:rPr>
              <a:t>考え方のポイント</a:t>
            </a:r>
          </a:p>
        </p:txBody>
      </p:sp>
      <p:sp>
        <p:nvSpPr>
          <p:cNvPr id="2" name="テキスト ボックス 1"/>
          <p:cNvSpPr txBox="1"/>
          <p:nvPr/>
        </p:nvSpPr>
        <p:spPr>
          <a:xfrm>
            <a:off x="10058400" y="723900"/>
            <a:ext cx="63500" cy="369332"/>
          </a:xfrm>
          <a:prstGeom prst="rect">
            <a:avLst/>
          </a:prstGeom>
          <a:noFill/>
        </p:spPr>
        <p:txBody>
          <a:bodyPr wrap="square" rtlCol="0">
            <a:spAutoFit/>
          </a:bodyPr>
          <a:lstStyle/>
          <a:p>
            <a:endParaRPr kumimoji="1" lang="ja-JP" altLang="en-US" dirty="0"/>
          </a:p>
        </p:txBody>
      </p:sp>
      <p:sp>
        <p:nvSpPr>
          <p:cNvPr id="3" name="テキスト ボックス 2"/>
          <p:cNvSpPr txBox="1"/>
          <p:nvPr/>
        </p:nvSpPr>
        <p:spPr>
          <a:xfrm>
            <a:off x="11754048" y="6488668"/>
            <a:ext cx="415498" cy="369332"/>
          </a:xfrm>
          <a:prstGeom prst="rect">
            <a:avLst/>
          </a:prstGeom>
          <a:noFill/>
        </p:spPr>
        <p:txBody>
          <a:bodyPr wrap="none" rtlCol="0">
            <a:spAutoFit/>
          </a:bodyPr>
          <a:lstStyle/>
          <a:p>
            <a:r>
              <a:rPr kumimoji="1" lang="en-US" altLang="ja-JP" dirty="0">
                <a:latin typeface="+mn-ea"/>
              </a:rPr>
              <a:t>19</a:t>
            </a:r>
          </a:p>
        </p:txBody>
      </p:sp>
      <p:sp>
        <p:nvSpPr>
          <p:cNvPr id="12" name="角丸四角形 11">
            <a:hlinkClick r:id="rId2" action="ppaction://hlinkfile"/>
          </p:cNvPr>
          <p:cNvSpPr/>
          <p:nvPr/>
        </p:nvSpPr>
        <p:spPr>
          <a:xfrm>
            <a:off x="10204109" y="2008615"/>
            <a:ext cx="1757688"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latin typeface="ＭＳ Ｐゴシック" panose="020B0600070205080204" pitchFamily="50" charset="-128"/>
              </a:rPr>
              <a:t>ワークシートへ</a:t>
            </a:r>
            <a:endParaRPr lang="en-US" altLang="ja-JP" sz="1400" dirty="0">
              <a:solidFill>
                <a:prstClr val="white"/>
              </a:solidFill>
              <a:latin typeface="ＭＳ Ｐゴシック" panose="020B0600070205080204" pitchFamily="50" charset="-128"/>
            </a:endParaRPr>
          </a:p>
          <a:p>
            <a:pPr algn="ctr"/>
            <a:r>
              <a:rPr lang="en-US" altLang="ja-JP" sz="2400" dirty="0">
                <a:solidFill>
                  <a:prstClr val="white"/>
                </a:solidFill>
                <a:latin typeface="ＭＳ Ｐゴシック" panose="020B0600070205080204" pitchFamily="50" charset="-128"/>
              </a:rPr>
              <a:t>GO</a:t>
            </a:r>
            <a:r>
              <a:rPr lang="ja-JP" altLang="en-US" dirty="0">
                <a:solidFill>
                  <a:prstClr val="white"/>
                </a:solidFill>
                <a:latin typeface="ＭＳ Ｐゴシック" panose="020B0600070205080204" pitchFamily="50" charset="-128"/>
              </a:rPr>
              <a:t>⇒</a:t>
            </a:r>
          </a:p>
        </p:txBody>
      </p:sp>
    </p:spTree>
    <p:extLst>
      <p:ext uri="{BB962C8B-B14F-4D97-AF65-F5344CB8AC3E}">
        <p14:creationId xmlns:p14="http://schemas.microsoft.com/office/powerpoint/2010/main" val="593234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4" name="グループ化 3"/>
          <p:cNvGrpSpPr/>
          <p:nvPr/>
        </p:nvGrpSpPr>
        <p:grpSpPr>
          <a:xfrm>
            <a:off x="306692" y="114300"/>
            <a:ext cx="11656708" cy="6630813"/>
            <a:chOff x="579120" y="4681579"/>
            <a:chExt cx="11656708" cy="4757286"/>
          </a:xfrm>
        </p:grpSpPr>
        <p:sp>
          <p:nvSpPr>
            <p:cNvPr id="5" name="角丸四角形 4"/>
            <p:cNvSpPr/>
            <p:nvPr/>
          </p:nvSpPr>
          <p:spPr>
            <a:xfrm>
              <a:off x="579120" y="4681579"/>
              <a:ext cx="3467934" cy="132300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latin typeface="HGP創英角ﾎﾟｯﾌﾟ体" panose="040B0A00000000000000" pitchFamily="50" charset="-128"/>
                  <a:ea typeface="HGP創英角ﾎﾟｯﾌﾟ体" panose="040B0A00000000000000" pitchFamily="50" charset="-128"/>
                </a:rPr>
                <a:t>  </a:t>
              </a:r>
              <a:r>
                <a:rPr lang="ja-JP" altLang="en-US" sz="2800" b="1" dirty="0">
                  <a:latin typeface="HGP創英角ﾎﾟｯﾌﾟ体" panose="040B0A00000000000000" pitchFamily="50" charset="-128"/>
                  <a:ea typeface="HGP創英角ﾎﾟｯﾌﾟ体" panose="040B0A00000000000000" pitchFamily="50" charset="-128"/>
                </a:rPr>
                <a:t>ま と め</a:t>
              </a:r>
            </a:p>
            <a:p>
              <a:endParaRPr kumimoji="1" lang="en-US" altLang="ja-JP" dirty="0"/>
            </a:p>
            <a:p>
              <a:endParaRPr lang="en-US" altLang="ja-JP" dirty="0"/>
            </a:p>
            <a:p>
              <a:endParaRPr kumimoji="1" lang="en-US" altLang="ja-JP" dirty="0"/>
            </a:p>
            <a:p>
              <a:endParaRPr lang="en-US" altLang="ja-JP" dirty="0"/>
            </a:p>
            <a:p>
              <a:endParaRPr kumimoji="1" lang="ja-JP" altLang="en-US" dirty="0"/>
            </a:p>
          </p:txBody>
        </p:sp>
        <p:sp>
          <p:nvSpPr>
            <p:cNvPr id="6" name="角丸四角形 5"/>
            <p:cNvSpPr/>
            <p:nvPr/>
          </p:nvSpPr>
          <p:spPr>
            <a:xfrm>
              <a:off x="579120" y="5047867"/>
              <a:ext cx="11656708" cy="4390998"/>
            </a:xfrm>
            <a:prstGeom prst="roundRect">
              <a:avLst/>
            </a:prstGeom>
            <a:solidFill>
              <a:schemeClr val="bg1">
                <a:lumMod val="85000"/>
              </a:schemeClr>
            </a:soli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b="1" dirty="0">
                  <a:solidFill>
                    <a:srgbClr val="002060"/>
                  </a:solidFill>
                  <a:latin typeface="HG丸ｺﾞｼｯｸM-PRO" panose="020F0600000000000000" pitchFamily="50" charset="-128"/>
                  <a:ea typeface="HG丸ｺﾞｼｯｸM-PRO" panose="020F0600000000000000" pitchFamily="50" charset="-128"/>
                </a:rPr>
                <a:t>●集め方</a:t>
              </a:r>
              <a:endParaRPr lang="en-US" altLang="ja-JP" b="1" dirty="0">
                <a:solidFill>
                  <a:srgbClr val="002060"/>
                </a:solidFill>
                <a:latin typeface="HG丸ｺﾞｼｯｸM-PRO" panose="020F0600000000000000" pitchFamily="50" charset="-128"/>
                <a:ea typeface="HG丸ｺﾞｼｯｸM-PRO" panose="020F0600000000000000" pitchFamily="50" charset="-128"/>
              </a:endParaRPr>
            </a:p>
            <a:p>
              <a:endParaRPr kumimoji="1" lang="en-US" altLang="ja-JP" b="1" dirty="0">
                <a:solidFill>
                  <a:srgbClr val="002060"/>
                </a:solidFill>
                <a:latin typeface="HG丸ｺﾞｼｯｸM-PRO" panose="020F0600000000000000" pitchFamily="50" charset="-128"/>
                <a:ea typeface="HG丸ｺﾞｼｯｸM-PRO" panose="020F0600000000000000" pitchFamily="50" charset="-128"/>
              </a:endParaRPr>
            </a:p>
            <a:p>
              <a:endParaRPr lang="en-US" altLang="ja-JP" b="1" dirty="0">
                <a:solidFill>
                  <a:srgbClr val="002060"/>
                </a:solidFill>
                <a:latin typeface="HG丸ｺﾞｼｯｸM-PRO" panose="020F0600000000000000" pitchFamily="50" charset="-128"/>
                <a:ea typeface="HG丸ｺﾞｼｯｸM-PRO" panose="020F0600000000000000" pitchFamily="50" charset="-128"/>
              </a:endParaRPr>
            </a:p>
            <a:p>
              <a:endParaRPr kumimoji="1" lang="en-US" altLang="ja-JP" b="1" dirty="0">
                <a:solidFill>
                  <a:srgbClr val="002060"/>
                </a:solidFill>
                <a:latin typeface="HG丸ｺﾞｼｯｸM-PRO" panose="020F0600000000000000" pitchFamily="50" charset="-128"/>
                <a:ea typeface="HG丸ｺﾞｼｯｸM-PRO" panose="020F0600000000000000" pitchFamily="50" charset="-128"/>
              </a:endParaRPr>
            </a:p>
            <a:p>
              <a:endParaRPr lang="en-US" altLang="ja-JP" b="1" dirty="0">
                <a:solidFill>
                  <a:srgbClr val="002060"/>
                </a:solidFill>
                <a:latin typeface="HG丸ｺﾞｼｯｸM-PRO" panose="020F0600000000000000" pitchFamily="50" charset="-128"/>
                <a:ea typeface="HG丸ｺﾞｼｯｸM-PRO" panose="020F0600000000000000" pitchFamily="50" charset="-128"/>
              </a:endParaRPr>
            </a:p>
            <a:p>
              <a:endParaRPr kumimoji="1" lang="en-US" altLang="ja-JP" b="1" dirty="0">
                <a:solidFill>
                  <a:srgbClr val="002060"/>
                </a:solidFill>
                <a:latin typeface="HG丸ｺﾞｼｯｸM-PRO" panose="020F0600000000000000" pitchFamily="50" charset="-128"/>
                <a:ea typeface="HG丸ｺﾞｼｯｸM-PRO" panose="020F0600000000000000" pitchFamily="50" charset="-128"/>
              </a:endParaRPr>
            </a:p>
            <a:p>
              <a:r>
                <a:rPr kumimoji="1" lang="ja-JP" altLang="en-US" b="1" dirty="0">
                  <a:solidFill>
                    <a:srgbClr val="002060"/>
                  </a:solidFill>
                  <a:latin typeface="HG丸ｺﾞｼｯｸM-PRO" panose="020F0600000000000000" pitchFamily="50" charset="-128"/>
                  <a:ea typeface="HG丸ｺﾞｼｯｸM-PRO" panose="020F0600000000000000" pitchFamily="50" charset="-128"/>
                </a:rPr>
                <a:t>●金額</a:t>
              </a:r>
              <a:endParaRPr kumimoji="1" lang="en-US" altLang="ja-JP" b="1" dirty="0">
                <a:solidFill>
                  <a:srgbClr val="002060"/>
                </a:solidFill>
                <a:latin typeface="HG丸ｺﾞｼｯｸM-PRO" panose="020F0600000000000000" pitchFamily="50" charset="-128"/>
                <a:ea typeface="HG丸ｺﾞｼｯｸM-PRO" panose="020F0600000000000000" pitchFamily="50" charset="-128"/>
              </a:endParaRPr>
            </a:p>
            <a:p>
              <a:endParaRPr lang="en-US" altLang="ja-JP" b="1" dirty="0">
                <a:solidFill>
                  <a:srgbClr val="002060"/>
                </a:solidFill>
                <a:latin typeface="HG丸ｺﾞｼｯｸM-PRO" panose="020F0600000000000000" pitchFamily="50" charset="-128"/>
                <a:ea typeface="HG丸ｺﾞｼｯｸM-PRO" panose="020F0600000000000000" pitchFamily="50" charset="-128"/>
              </a:endParaRPr>
            </a:p>
            <a:p>
              <a:endParaRPr kumimoji="1" lang="en-US" altLang="ja-JP" b="1" dirty="0">
                <a:solidFill>
                  <a:srgbClr val="002060"/>
                </a:solidFill>
                <a:latin typeface="HG丸ｺﾞｼｯｸM-PRO" panose="020F0600000000000000" pitchFamily="50" charset="-128"/>
                <a:ea typeface="HG丸ｺﾞｼｯｸM-PRO" panose="020F0600000000000000" pitchFamily="50" charset="-128"/>
              </a:endParaRPr>
            </a:p>
            <a:p>
              <a:endParaRPr lang="en-US" altLang="ja-JP" b="1" dirty="0">
                <a:solidFill>
                  <a:srgbClr val="002060"/>
                </a:solidFill>
                <a:latin typeface="HG丸ｺﾞｼｯｸM-PRO" panose="020F0600000000000000" pitchFamily="50" charset="-128"/>
                <a:ea typeface="HG丸ｺﾞｼｯｸM-PRO" panose="020F0600000000000000" pitchFamily="50" charset="-128"/>
              </a:endParaRPr>
            </a:p>
            <a:p>
              <a:endParaRPr kumimoji="1" lang="en-US" altLang="ja-JP" b="1" dirty="0">
                <a:solidFill>
                  <a:srgbClr val="002060"/>
                </a:solidFill>
                <a:latin typeface="HG丸ｺﾞｼｯｸM-PRO" panose="020F0600000000000000" pitchFamily="50" charset="-128"/>
                <a:ea typeface="HG丸ｺﾞｼｯｸM-PRO" panose="020F0600000000000000" pitchFamily="50" charset="-128"/>
              </a:endParaRPr>
            </a:p>
            <a:p>
              <a:endParaRPr kumimoji="1" lang="en-US" altLang="ja-JP" b="1" dirty="0">
                <a:solidFill>
                  <a:srgbClr val="002060"/>
                </a:solidFill>
                <a:latin typeface="HG丸ｺﾞｼｯｸM-PRO" panose="020F0600000000000000" pitchFamily="50" charset="-128"/>
                <a:ea typeface="HG丸ｺﾞｼｯｸM-PRO" panose="020F0600000000000000" pitchFamily="50" charset="-128"/>
              </a:endParaRPr>
            </a:p>
            <a:p>
              <a:endParaRPr lang="en-US" altLang="ja-JP" b="1" dirty="0">
                <a:solidFill>
                  <a:srgbClr val="002060"/>
                </a:solidFill>
                <a:latin typeface="HG丸ｺﾞｼｯｸM-PRO" panose="020F0600000000000000" pitchFamily="50" charset="-128"/>
                <a:ea typeface="HG丸ｺﾞｼｯｸM-PRO" panose="020F0600000000000000" pitchFamily="50" charset="-128"/>
              </a:endParaRPr>
            </a:p>
            <a:p>
              <a:r>
                <a:rPr lang="ja-JP" altLang="en-US" b="1" dirty="0">
                  <a:solidFill>
                    <a:srgbClr val="002060"/>
                  </a:solidFill>
                  <a:latin typeface="HG丸ｺﾞｼｯｸM-PRO" panose="020F0600000000000000" pitchFamily="50" charset="-128"/>
                  <a:ea typeface="HG丸ｺﾞｼｯｸM-PRO" panose="020F0600000000000000" pitchFamily="50" charset="-128"/>
                </a:rPr>
                <a:t>●学習を通じて感じたこと</a:t>
              </a:r>
              <a:endParaRPr kumimoji="1" lang="en-US" altLang="ja-JP" b="1" dirty="0">
                <a:solidFill>
                  <a:srgbClr val="002060"/>
                </a:solidFill>
                <a:latin typeface="HG丸ｺﾞｼｯｸM-PRO" panose="020F0600000000000000" pitchFamily="50" charset="-128"/>
                <a:ea typeface="HG丸ｺﾞｼｯｸM-PRO" panose="020F0600000000000000" pitchFamily="50" charset="-128"/>
              </a:endParaRPr>
            </a:p>
          </p:txBody>
        </p:sp>
      </p:grpSp>
      <p:graphicFrame>
        <p:nvGraphicFramePr>
          <p:cNvPr id="8" name="表 7"/>
          <p:cNvGraphicFramePr>
            <a:graphicFrameLocks noGrp="1"/>
          </p:cNvGraphicFramePr>
          <p:nvPr>
            <p:extLst>
              <p:ext uri="{D42A27DB-BD31-4B8C-83A1-F6EECF244321}">
                <p14:modId xmlns:p14="http://schemas.microsoft.com/office/powerpoint/2010/main" val="2299000320"/>
              </p:ext>
            </p:extLst>
          </p:nvPr>
        </p:nvGraphicFramePr>
        <p:xfrm>
          <a:off x="1620520" y="2839860"/>
          <a:ext cx="7251577" cy="1511865"/>
        </p:xfrm>
        <a:graphic>
          <a:graphicData uri="http://schemas.openxmlformats.org/drawingml/2006/table">
            <a:tbl>
              <a:tblPr firstRow="1" bandRow="1">
                <a:tableStyleId>{3C2FFA5D-87B4-456A-9821-1D502468CF0F}</a:tableStyleId>
              </a:tblPr>
              <a:tblGrid>
                <a:gridCol w="1281430">
                  <a:extLst>
                    <a:ext uri="{9D8B030D-6E8A-4147-A177-3AD203B41FA5}">
                      <a16:colId xmlns:a16="http://schemas.microsoft.com/office/drawing/2014/main" val="20000"/>
                    </a:ext>
                  </a:extLst>
                </a:gridCol>
                <a:gridCol w="1418454">
                  <a:extLst>
                    <a:ext uri="{9D8B030D-6E8A-4147-A177-3AD203B41FA5}">
                      <a16:colId xmlns:a16="http://schemas.microsoft.com/office/drawing/2014/main" val="20001"/>
                    </a:ext>
                  </a:extLst>
                </a:gridCol>
                <a:gridCol w="709930">
                  <a:extLst>
                    <a:ext uri="{9D8B030D-6E8A-4147-A177-3AD203B41FA5}">
                      <a16:colId xmlns:a16="http://schemas.microsoft.com/office/drawing/2014/main" val="20002"/>
                    </a:ext>
                  </a:extLst>
                </a:gridCol>
                <a:gridCol w="1265555">
                  <a:extLst>
                    <a:ext uri="{9D8B030D-6E8A-4147-A177-3AD203B41FA5}">
                      <a16:colId xmlns:a16="http://schemas.microsoft.com/office/drawing/2014/main" val="20003"/>
                    </a:ext>
                  </a:extLst>
                </a:gridCol>
                <a:gridCol w="1866278">
                  <a:extLst>
                    <a:ext uri="{9D8B030D-6E8A-4147-A177-3AD203B41FA5}">
                      <a16:colId xmlns:a16="http://schemas.microsoft.com/office/drawing/2014/main" val="20004"/>
                    </a:ext>
                  </a:extLst>
                </a:gridCol>
                <a:gridCol w="709930">
                  <a:extLst>
                    <a:ext uri="{9D8B030D-6E8A-4147-A177-3AD203B41FA5}">
                      <a16:colId xmlns:a16="http://schemas.microsoft.com/office/drawing/2014/main" val="20005"/>
                    </a:ext>
                  </a:extLst>
                </a:gridCol>
              </a:tblGrid>
              <a:tr h="503955">
                <a:tc>
                  <a:txBody>
                    <a:bodyPr/>
                    <a:lstStyle/>
                    <a:p>
                      <a:r>
                        <a:rPr kumimoji="1" lang="ja-JP" altLang="en-US" b="0" dirty="0">
                          <a:solidFill>
                            <a:schemeClr val="tx1"/>
                          </a:solidFill>
                          <a:latin typeface="+mn-ea"/>
                          <a:ea typeface="+mn-ea"/>
                        </a:rPr>
                        <a:t>Ａ　家</a:t>
                      </a:r>
                    </a:p>
                  </a:txBody>
                  <a:tcPr anchor="ctr"/>
                </a:tc>
                <a:tc>
                  <a:txBody>
                    <a:bodyPr/>
                    <a:lstStyle/>
                    <a:p>
                      <a:pPr algn="r"/>
                      <a:endParaRPr kumimoji="1" lang="ja-JP" altLang="en-US" b="0" dirty="0">
                        <a:solidFill>
                          <a:srgbClr val="FF0000"/>
                        </a:solidFill>
                        <a:latin typeface="+mn-ea"/>
                        <a:ea typeface="+mn-ea"/>
                      </a:endParaRPr>
                    </a:p>
                  </a:txBody>
                  <a:tcPr anchor="ctr">
                    <a:solidFill>
                      <a:schemeClr val="accent2">
                        <a:lumMod val="40000"/>
                        <a:lumOff val="60000"/>
                      </a:schemeClr>
                    </a:solidFill>
                  </a:tcPr>
                </a:tc>
                <a:tc>
                  <a:txBody>
                    <a:bodyPr/>
                    <a:lstStyle/>
                    <a:p>
                      <a:r>
                        <a:rPr kumimoji="1" lang="ja-JP" altLang="en-US" b="0" dirty="0">
                          <a:solidFill>
                            <a:srgbClr val="FF0000"/>
                          </a:solidFill>
                          <a:latin typeface="+mn-ea"/>
                          <a:ea typeface="+mn-ea"/>
                        </a:rPr>
                        <a:t>万円</a:t>
                      </a:r>
                    </a:p>
                  </a:txBody>
                  <a:tcPr anchor="ctr"/>
                </a:tc>
                <a:tc>
                  <a:txBody>
                    <a:bodyPr/>
                    <a:lstStyle/>
                    <a:p>
                      <a:r>
                        <a:rPr kumimoji="1" lang="en-US" altLang="ja-JP" b="0" dirty="0">
                          <a:solidFill>
                            <a:schemeClr val="tx1"/>
                          </a:solidFill>
                          <a:latin typeface="+mn-ea"/>
                          <a:ea typeface="+mn-ea"/>
                        </a:rPr>
                        <a:t>D</a:t>
                      </a:r>
                      <a:r>
                        <a:rPr kumimoji="1" lang="ja-JP" altLang="en-US" b="0" dirty="0">
                          <a:solidFill>
                            <a:schemeClr val="tx1"/>
                          </a:solidFill>
                          <a:latin typeface="+mn-ea"/>
                          <a:ea typeface="+mn-ea"/>
                        </a:rPr>
                        <a:t>　家</a:t>
                      </a:r>
                    </a:p>
                  </a:txBody>
                  <a:tcPr anchor="ctr"/>
                </a:tc>
                <a:tc>
                  <a:txBody>
                    <a:bodyPr/>
                    <a:lstStyle/>
                    <a:p>
                      <a:pPr algn="r"/>
                      <a:endParaRPr kumimoji="1" lang="ja-JP" altLang="en-US" b="0" dirty="0">
                        <a:solidFill>
                          <a:srgbClr val="FF0000"/>
                        </a:solidFill>
                        <a:latin typeface="+mn-ea"/>
                        <a:ea typeface="+mn-ea"/>
                      </a:endParaRPr>
                    </a:p>
                  </a:txBody>
                  <a:tcPr anchor="ctr">
                    <a:solidFill>
                      <a:schemeClr val="accent2">
                        <a:lumMod val="40000"/>
                        <a:lumOff val="60000"/>
                      </a:schemeClr>
                    </a:solidFill>
                  </a:tcPr>
                </a:tc>
                <a:tc>
                  <a:txBody>
                    <a:bodyPr/>
                    <a:lstStyle/>
                    <a:p>
                      <a:pPr algn="r"/>
                      <a:r>
                        <a:rPr kumimoji="1" lang="ja-JP" altLang="en-US" b="0" dirty="0">
                          <a:solidFill>
                            <a:srgbClr val="FF0000"/>
                          </a:solidFill>
                          <a:latin typeface="+mn-ea"/>
                          <a:ea typeface="+mn-ea"/>
                        </a:rPr>
                        <a:t>万円</a:t>
                      </a:r>
                    </a:p>
                  </a:txBody>
                  <a:tcPr anchor="ctr"/>
                </a:tc>
                <a:extLst>
                  <a:ext uri="{0D108BD9-81ED-4DB2-BD59-A6C34878D82A}">
                    <a16:rowId xmlns:a16="http://schemas.microsoft.com/office/drawing/2014/main" val="10000"/>
                  </a:ext>
                </a:extLst>
              </a:tr>
              <a:tr h="503955">
                <a:tc>
                  <a:txBody>
                    <a:bodyPr/>
                    <a:lstStyle/>
                    <a:p>
                      <a:r>
                        <a:rPr kumimoji="1" lang="ja-JP" altLang="en-US" b="0" dirty="0">
                          <a:latin typeface="+mn-ea"/>
                          <a:ea typeface="+mn-ea"/>
                        </a:rPr>
                        <a:t>Ｂ　家</a:t>
                      </a:r>
                    </a:p>
                  </a:txBody>
                  <a:tcPr anchor="ctr"/>
                </a:tc>
                <a:tc>
                  <a:txBody>
                    <a:bodyPr/>
                    <a:lstStyle/>
                    <a:p>
                      <a:pPr algn="r"/>
                      <a:endParaRPr kumimoji="1" lang="ja-JP" altLang="en-US" b="0" dirty="0">
                        <a:solidFill>
                          <a:srgbClr val="FF0000"/>
                        </a:solidFill>
                        <a:latin typeface="+mn-ea"/>
                        <a:ea typeface="+mn-ea"/>
                      </a:endParaRPr>
                    </a:p>
                  </a:txBody>
                  <a:tcPr anchor="ctr">
                    <a:solidFill>
                      <a:schemeClr val="accent2">
                        <a:lumMod val="40000"/>
                        <a:lumOff val="60000"/>
                      </a:schemeClr>
                    </a:solidFill>
                  </a:tcPr>
                </a:tc>
                <a:tc>
                  <a:txBody>
                    <a:bodyPr/>
                    <a:lstStyle/>
                    <a:p>
                      <a:r>
                        <a:rPr kumimoji="1" lang="ja-JP" altLang="en-US" b="0" dirty="0">
                          <a:solidFill>
                            <a:srgbClr val="FF0000"/>
                          </a:solidFill>
                          <a:latin typeface="+mn-ea"/>
                          <a:ea typeface="+mn-ea"/>
                        </a:rPr>
                        <a:t>万円</a:t>
                      </a:r>
                    </a:p>
                  </a:txBody>
                  <a:tcPr anchor="ctr"/>
                </a:tc>
                <a:tc>
                  <a:txBody>
                    <a:bodyPr/>
                    <a:lstStyle/>
                    <a:p>
                      <a:r>
                        <a:rPr kumimoji="1" lang="ja-JP" altLang="en-US" b="0" dirty="0">
                          <a:latin typeface="+mn-ea"/>
                          <a:ea typeface="+mn-ea"/>
                        </a:rPr>
                        <a:t>Ｅ　家</a:t>
                      </a:r>
                    </a:p>
                  </a:txBody>
                  <a:tcPr anchor="ctr"/>
                </a:tc>
                <a:tc>
                  <a:txBody>
                    <a:bodyPr/>
                    <a:lstStyle/>
                    <a:p>
                      <a:pPr algn="r"/>
                      <a:endParaRPr kumimoji="1" lang="ja-JP" altLang="en-US" b="0" dirty="0">
                        <a:solidFill>
                          <a:srgbClr val="FF0000"/>
                        </a:solidFill>
                        <a:latin typeface="+mn-ea"/>
                        <a:ea typeface="+mn-ea"/>
                      </a:endParaRPr>
                    </a:p>
                  </a:txBody>
                  <a:tcPr anchor="ctr">
                    <a:solidFill>
                      <a:schemeClr val="accent2">
                        <a:lumMod val="40000"/>
                        <a:lumOff val="60000"/>
                      </a:schemeClr>
                    </a:solidFill>
                  </a:tcPr>
                </a:tc>
                <a:tc>
                  <a:txBody>
                    <a:bodyPr/>
                    <a:lstStyle/>
                    <a:p>
                      <a:pPr algn="r"/>
                      <a:r>
                        <a:rPr kumimoji="1" lang="ja-JP" altLang="en-US" b="0" dirty="0">
                          <a:solidFill>
                            <a:srgbClr val="FF0000"/>
                          </a:solidFill>
                          <a:latin typeface="+mn-ea"/>
                          <a:ea typeface="+mn-ea"/>
                        </a:rPr>
                        <a:t>万円</a:t>
                      </a:r>
                    </a:p>
                  </a:txBody>
                  <a:tcPr anchor="ctr"/>
                </a:tc>
                <a:extLst>
                  <a:ext uri="{0D108BD9-81ED-4DB2-BD59-A6C34878D82A}">
                    <a16:rowId xmlns:a16="http://schemas.microsoft.com/office/drawing/2014/main" val="10001"/>
                  </a:ext>
                </a:extLst>
              </a:tr>
              <a:tr h="503955">
                <a:tc>
                  <a:txBody>
                    <a:bodyPr/>
                    <a:lstStyle/>
                    <a:p>
                      <a:r>
                        <a:rPr kumimoji="1" lang="ja-JP" altLang="en-US" b="0" dirty="0">
                          <a:latin typeface="+mn-ea"/>
                          <a:ea typeface="+mn-ea"/>
                        </a:rPr>
                        <a:t>Ｃ　家</a:t>
                      </a:r>
                    </a:p>
                  </a:txBody>
                  <a:tcPr anchor="ctr"/>
                </a:tc>
                <a:tc>
                  <a:txBody>
                    <a:bodyPr/>
                    <a:lstStyle/>
                    <a:p>
                      <a:pPr algn="r"/>
                      <a:endParaRPr kumimoji="1" lang="ja-JP" altLang="en-US" b="0" dirty="0">
                        <a:solidFill>
                          <a:srgbClr val="FF0000"/>
                        </a:solidFill>
                        <a:latin typeface="+mn-ea"/>
                        <a:ea typeface="+mn-ea"/>
                      </a:endParaRPr>
                    </a:p>
                  </a:txBody>
                  <a:tcPr anchor="ctr">
                    <a:solidFill>
                      <a:schemeClr val="accent2">
                        <a:lumMod val="40000"/>
                        <a:lumOff val="60000"/>
                      </a:schemeClr>
                    </a:solidFill>
                  </a:tcPr>
                </a:tc>
                <a:tc>
                  <a:txBody>
                    <a:bodyPr/>
                    <a:lstStyle/>
                    <a:p>
                      <a:r>
                        <a:rPr kumimoji="1" lang="ja-JP" altLang="en-US" b="0" dirty="0">
                          <a:solidFill>
                            <a:srgbClr val="FF0000"/>
                          </a:solidFill>
                          <a:latin typeface="+mn-ea"/>
                          <a:ea typeface="+mn-ea"/>
                        </a:rPr>
                        <a:t>万円</a:t>
                      </a:r>
                    </a:p>
                  </a:txBody>
                  <a:tcPr anchor="ctr"/>
                </a:tc>
                <a:tc>
                  <a:txBody>
                    <a:bodyPr/>
                    <a:lstStyle/>
                    <a:p>
                      <a:r>
                        <a:rPr kumimoji="1" lang="ja-JP" altLang="en-US" b="0" dirty="0">
                          <a:latin typeface="+mn-ea"/>
                          <a:ea typeface="+mn-ea"/>
                        </a:rPr>
                        <a:t>Ｆ　家</a:t>
                      </a:r>
                    </a:p>
                  </a:txBody>
                  <a:tcPr anchor="ctr"/>
                </a:tc>
                <a:tc>
                  <a:txBody>
                    <a:bodyPr/>
                    <a:lstStyle/>
                    <a:p>
                      <a:pPr algn="r"/>
                      <a:endParaRPr kumimoji="1" lang="ja-JP" altLang="en-US" b="0" dirty="0">
                        <a:solidFill>
                          <a:srgbClr val="FF0000"/>
                        </a:solidFill>
                        <a:latin typeface="+mn-ea"/>
                        <a:ea typeface="+mn-ea"/>
                      </a:endParaRPr>
                    </a:p>
                  </a:txBody>
                  <a:tcPr anchor="ctr">
                    <a:solidFill>
                      <a:schemeClr val="accent2">
                        <a:lumMod val="40000"/>
                        <a:lumOff val="60000"/>
                      </a:schemeClr>
                    </a:solidFill>
                  </a:tcPr>
                </a:tc>
                <a:tc>
                  <a:txBody>
                    <a:bodyPr/>
                    <a:lstStyle/>
                    <a:p>
                      <a:pPr algn="r"/>
                      <a:r>
                        <a:rPr kumimoji="1" lang="ja-JP" altLang="en-US" b="0" dirty="0">
                          <a:solidFill>
                            <a:srgbClr val="FF0000"/>
                          </a:solidFill>
                          <a:latin typeface="+mn-ea"/>
                          <a:ea typeface="+mn-ea"/>
                        </a:rPr>
                        <a:t>万円</a:t>
                      </a:r>
                    </a:p>
                  </a:txBody>
                  <a:tcPr anchor="ctr"/>
                </a:tc>
                <a:extLst>
                  <a:ext uri="{0D108BD9-81ED-4DB2-BD59-A6C34878D82A}">
                    <a16:rowId xmlns:a16="http://schemas.microsoft.com/office/drawing/2014/main" val="10002"/>
                  </a:ext>
                </a:extLst>
              </a:tr>
            </a:tbl>
          </a:graphicData>
        </a:graphic>
      </p:graphicFrame>
      <p:sp>
        <p:nvSpPr>
          <p:cNvPr id="9" name="正方形/長方形 8"/>
          <p:cNvSpPr/>
          <p:nvPr/>
        </p:nvSpPr>
        <p:spPr>
          <a:xfrm>
            <a:off x="731520" y="1325880"/>
            <a:ext cx="10866120" cy="1203960"/>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ja-JP" altLang="en-US" sz="1600" dirty="0"/>
          </a:p>
        </p:txBody>
      </p:sp>
      <p:sp>
        <p:nvSpPr>
          <p:cNvPr id="10" name="正方形/長方形 9"/>
          <p:cNvSpPr/>
          <p:nvPr/>
        </p:nvSpPr>
        <p:spPr>
          <a:xfrm>
            <a:off x="731520" y="4862266"/>
            <a:ext cx="10866120" cy="161473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kumimoji="1" lang="ja-JP" altLang="en-US" sz="1600" dirty="0"/>
          </a:p>
        </p:txBody>
      </p:sp>
      <p:sp>
        <p:nvSpPr>
          <p:cNvPr id="2" name="テキスト ボックス 1"/>
          <p:cNvSpPr txBox="1"/>
          <p:nvPr/>
        </p:nvSpPr>
        <p:spPr>
          <a:xfrm>
            <a:off x="11773296" y="6488668"/>
            <a:ext cx="415498" cy="369332"/>
          </a:xfrm>
          <a:prstGeom prst="rect">
            <a:avLst/>
          </a:prstGeom>
          <a:noFill/>
        </p:spPr>
        <p:txBody>
          <a:bodyPr wrap="none" rtlCol="0">
            <a:spAutoFit/>
          </a:bodyPr>
          <a:lstStyle/>
          <a:p>
            <a:r>
              <a:rPr lang="en-US" altLang="ja-JP" dirty="0">
                <a:latin typeface="+mj-ea"/>
                <a:ea typeface="+mj-ea"/>
              </a:rPr>
              <a:t>20</a:t>
            </a:r>
          </a:p>
        </p:txBody>
      </p:sp>
      <p:sp>
        <p:nvSpPr>
          <p:cNvPr id="11" name="角丸四角形 10"/>
          <p:cNvSpPr/>
          <p:nvPr/>
        </p:nvSpPr>
        <p:spPr>
          <a:xfrm>
            <a:off x="8202430" y="5107"/>
            <a:ext cx="3997801" cy="41372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－公平な負担を考えてみよう－</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12" name="角丸四角形 11">
            <a:hlinkClick r:id="rId3" action="ppaction://hlinkfile"/>
          </p:cNvPr>
          <p:cNvSpPr/>
          <p:nvPr/>
        </p:nvSpPr>
        <p:spPr>
          <a:xfrm>
            <a:off x="10015608" y="511954"/>
            <a:ext cx="1757688"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latin typeface="ＭＳ Ｐゴシック" panose="020B0600070205080204" pitchFamily="50" charset="-128"/>
              </a:rPr>
              <a:t>ワークシートへ</a:t>
            </a:r>
            <a:endParaRPr lang="en-US" altLang="ja-JP" sz="1400" dirty="0">
              <a:solidFill>
                <a:prstClr val="white"/>
              </a:solidFill>
              <a:latin typeface="ＭＳ Ｐゴシック" panose="020B0600070205080204" pitchFamily="50" charset="-128"/>
            </a:endParaRPr>
          </a:p>
          <a:p>
            <a:pPr algn="ctr"/>
            <a:r>
              <a:rPr lang="en-US" altLang="ja-JP" sz="2400" dirty="0">
                <a:solidFill>
                  <a:prstClr val="white"/>
                </a:solidFill>
                <a:latin typeface="ＭＳ Ｐゴシック" panose="020B0600070205080204" pitchFamily="50" charset="-128"/>
              </a:rPr>
              <a:t>GO</a:t>
            </a:r>
            <a:r>
              <a:rPr lang="ja-JP" altLang="en-US" dirty="0">
                <a:solidFill>
                  <a:prstClr val="white"/>
                </a:solidFill>
                <a:latin typeface="ＭＳ Ｐゴシック" panose="020B0600070205080204" pitchFamily="50" charset="-128"/>
              </a:rPr>
              <a:t>⇒</a:t>
            </a:r>
          </a:p>
        </p:txBody>
      </p:sp>
    </p:spTree>
    <p:extLst>
      <p:ext uri="{BB962C8B-B14F-4D97-AF65-F5344CB8AC3E}">
        <p14:creationId xmlns:p14="http://schemas.microsoft.com/office/powerpoint/2010/main" val="4079712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角丸四角形 2"/>
          <p:cNvSpPr/>
          <p:nvPr/>
        </p:nvSpPr>
        <p:spPr>
          <a:xfrm>
            <a:off x="100917" y="125842"/>
            <a:ext cx="5313017" cy="763053"/>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新潟県内市町村の歳入・歳出状況</a:t>
            </a:r>
            <a:endParaRPr kumimoji="1" lang="en-US" altLang="ja-JP" dirty="0">
              <a:solidFill>
                <a:schemeClr val="bg1"/>
              </a:solidFill>
            </a:endParaRPr>
          </a:p>
          <a:p>
            <a:pPr algn="ctr"/>
            <a:r>
              <a:rPr kumimoji="1" lang="ja-JP" altLang="en-US" dirty="0">
                <a:solidFill>
                  <a:schemeClr val="bg1"/>
                </a:solidFill>
              </a:rPr>
              <a:t>（令和４年度普通会計決算）</a:t>
            </a:r>
          </a:p>
        </p:txBody>
      </p:sp>
      <p:sp>
        <p:nvSpPr>
          <p:cNvPr id="5" name="角丸四角形 4"/>
          <p:cNvSpPr/>
          <p:nvPr/>
        </p:nvSpPr>
        <p:spPr>
          <a:xfrm>
            <a:off x="100917" y="1248097"/>
            <a:ext cx="5591545" cy="519979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accent5">
                    <a:lumMod val="75000"/>
                  </a:schemeClr>
                </a:solidFill>
              </a:rPr>
              <a:t>【</a:t>
            </a:r>
            <a:r>
              <a:rPr kumimoji="1" lang="ja-JP" altLang="en-US" sz="1600" dirty="0">
                <a:solidFill>
                  <a:schemeClr val="accent5">
                    <a:lumMod val="75000"/>
                  </a:schemeClr>
                </a:solidFill>
              </a:rPr>
              <a:t>民生費</a:t>
            </a:r>
            <a:r>
              <a:rPr kumimoji="1" lang="en-US" altLang="ja-JP" sz="1600" dirty="0">
                <a:solidFill>
                  <a:schemeClr val="accent5">
                    <a:lumMod val="75000"/>
                  </a:schemeClr>
                </a:solidFill>
              </a:rPr>
              <a:t>】</a:t>
            </a:r>
          </a:p>
          <a:p>
            <a:r>
              <a:rPr kumimoji="1" lang="ja-JP" altLang="en-US" sz="1600" dirty="0">
                <a:solidFill>
                  <a:schemeClr val="tx1"/>
                </a:solidFill>
              </a:rPr>
              <a:t>福祉の充実のために</a:t>
            </a:r>
            <a:endParaRPr kumimoji="1" lang="en-US" altLang="ja-JP" sz="1600" dirty="0">
              <a:solidFill>
                <a:schemeClr val="tx1"/>
              </a:solidFill>
            </a:endParaRPr>
          </a:p>
          <a:p>
            <a:r>
              <a:rPr lang="en-US" altLang="ja-JP" sz="1600" dirty="0">
                <a:solidFill>
                  <a:schemeClr val="accent5">
                    <a:lumMod val="75000"/>
                  </a:schemeClr>
                </a:solidFill>
              </a:rPr>
              <a:t>【</a:t>
            </a:r>
            <a:r>
              <a:rPr lang="ja-JP" altLang="en-US" sz="1600" dirty="0">
                <a:solidFill>
                  <a:schemeClr val="accent5">
                    <a:lumMod val="75000"/>
                  </a:schemeClr>
                </a:solidFill>
              </a:rPr>
              <a:t>土木</a:t>
            </a:r>
            <a:r>
              <a:rPr lang="en-US" altLang="ja-JP" sz="1600" dirty="0">
                <a:solidFill>
                  <a:schemeClr val="accent5">
                    <a:lumMod val="75000"/>
                  </a:schemeClr>
                </a:solidFill>
              </a:rPr>
              <a:t>】</a:t>
            </a:r>
            <a:r>
              <a:rPr lang="ja-JP" altLang="en-US" sz="1600" dirty="0">
                <a:solidFill>
                  <a:schemeClr val="tx1"/>
                </a:solidFill>
              </a:rPr>
              <a:t>　</a:t>
            </a:r>
            <a:endParaRPr lang="en-US" altLang="ja-JP" sz="1600" dirty="0">
              <a:solidFill>
                <a:schemeClr val="tx1"/>
              </a:solidFill>
            </a:endParaRPr>
          </a:p>
          <a:p>
            <a:r>
              <a:rPr lang="ja-JP" altLang="en-US" sz="1600" dirty="0">
                <a:solidFill>
                  <a:schemeClr val="tx1"/>
                </a:solidFill>
              </a:rPr>
              <a:t>道路の整備やまちづくりのために</a:t>
            </a:r>
            <a:endParaRPr lang="en-US" altLang="ja-JP" sz="1600" dirty="0">
              <a:solidFill>
                <a:schemeClr val="tx1"/>
              </a:solidFill>
            </a:endParaRPr>
          </a:p>
          <a:p>
            <a:r>
              <a:rPr kumimoji="1" lang="en-US" altLang="ja-JP" sz="1600" dirty="0">
                <a:solidFill>
                  <a:schemeClr val="accent5">
                    <a:lumMod val="75000"/>
                  </a:schemeClr>
                </a:solidFill>
              </a:rPr>
              <a:t>【</a:t>
            </a:r>
            <a:r>
              <a:rPr kumimoji="1" lang="ja-JP" altLang="en-US" sz="1600" dirty="0">
                <a:solidFill>
                  <a:schemeClr val="accent5">
                    <a:lumMod val="75000"/>
                  </a:schemeClr>
                </a:solidFill>
              </a:rPr>
              <a:t>教育費</a:t>
            </a:r>
            <a:r>
              <a:rPr kumimoji="1" lang="en-US" altLang="ja-JP" sz="1600" dirty="0">
                <a:solidFill>
                  <a:schemeClr val="accent5">
                    <a:lumMod val="75000"/>
                  </a:schemeClr>
                </a:solidFill>
              </a:rPr>
              <a:t>】</a:t>
            </a:r>
          </a:p>
          <a:p>
            <a:r>
              <a:rPr kumimoji="1" lang="ja-JP" altLang="en-US" sz="1600" dirty="0">
                <a:solidFill>
                  <a:schemeClr val="tx1"/>
                </a:solidFill>
              </a:rPr>
              <a:t>教育のために</a:t>
            </a:r>
            <a:endParaRPr kumimoji="1" lang="en-US" altLang="ja-JP" sz="1600" dirty="0">
              <a:solidFill>
                <a:schemeClr val="tx1"/>
              </a:solidFill>
            </a:endParaRPr>
          </a:p>
          <a:p>
            <a:r>
              <a:rPr lang="en-US" altLang="ja-JP" sz="1600" dirty="0">
                <a:solidFill>
                  <a:schemeClr val="accent5">
                    <a:lumMod val="75000"/>
                  </a:schemeClr>
                </a:solidFill>
              </a:rPr>
              <a:t>【</a:t>
            </a:r>
            <a:r>
              <a:rPr lang="ja-JP" altLang="en-US" sz="1600" dirty="0">
                <a:solidFill>
                  <a:schemeClr val="accent5">
                    <a:lumMod val="75000"/>
                  </a:schemeClr>
                </a:solidFill>
              </a:rPr>
              <a:t>衛生費</a:t>
            </a:r>
            <a:r>
              <a:rPr lang="en-US" altLang="ja-JP" sz="1600" dirty="0">
                <a:solidFill>
                  <a:schemeClr val="accent5">
                    <a:lumMod val="75000"/>
                  </a:schemeClr>
                </a:solidFill>
              </a:rPr>
              <a:t>】</a:t>
            </a:r>
          </a:p>
          <a:p>
            <a:r>
              <a:rPr lang="ja-JP" altLang="en-US" sz="1600" dirty="0">
                <a:solidFill>
                  <a:schemeClr val="tx1"/>
                </a:solidFill>
              </a:rPr>
              <a:t>健康を守るために</a:t>
            </a:r>
            <a:endParaRPr lang="en-US" altLang="ja-JP" sz="1600" dirty="0">
              <a:solidFill>
                <a:schemeClr val="tx1"/>
              </a:solidFill>
            </a:endParaRPr>
          </a:p>
          <a:p>
            <a:r>
              <a:rPr kumimoji="1" lang="en-US" altLang="ja-JP" sz="1600" dirty="0">
                <a:solidFill>
                  <a:schemeClr val="accent5">
                    <a:lumMod val="75000"/>
                  </a:schemeClr>
                </a:solidFill>
              </a:rPr>
              <a:t>【</a:t>
            </a:r>
            <a:r>
              <a:rPr kumimoji="1" lang="ja-JP" altLang="en-US" sz="1600" dirty="0">
                <a:solidFill>
                  <a:schemeClr val="accent5">
                    <a:lumMod val="75000"/>
                  </a:schemeClr>
                </a:solidFill>
              </a:rPr>
              <a:t>農林水産業費</a:t>
            </a:r>
            <a:r>
              <a:rPr kumimoji="1" lang="en-US" altLang="ja-JP" sz="1600" dirty="0">
                <a:solidFill>
                  <a:schemeClr val="accent5">
                    <a:lumMod val="75000"/>
                  </a:schemeClr>
                </a:solidFill>
              </a:rPr>
              <a:t>】</a:t>
            </a:r>
          </a:p>
          <a:p>
            <a:r>
              <a:rPr kumimoji="1" lang="ja-JP" altLang="en-US" sz="1600" dirty="0">
                <a:solidFill>
                  <a:schemeClr val="tx1"/>
                </a:solidFill>
              </a:rPr>
              <a:t>農林漁業を助けるために</a:t>
            </a:r>
            <a:endParaRPr kumimoji="1" lang="en-US" altLang="ja-JP" sz="1600" dirty="0">
              <a:solidFill>
                <a:schemeClr val="tx1"/>
              </a:solidFill>
            </a:endParaRPr>
          </a:p>
          <a:p>
            <a:r>
              <a:rPr lang="en-US" altLang="ja-JP" sz="1600" dirty="0">
                <a:solidFill>
                  <a:schemeClr val="accent5">
                    <a:lumMod val="75000"/>
                  </a:schemeClr>
                </a:solidFill>
              </a:rPr>
              <a:t>【</a:t>
            </a:r>
            <a:r>
              <a:rPr lang="ja-JP" altLang="en-US" sz="1600" dirty="0">
                <a:solidFill>
                  <a:schemeClr val="accent5">
                    <a:lumMod val="75000"/>
                  </a:schemeClr>
                </a:solidFill>
              </a:rPr>
              <a:t>公債費</a:t>
            </a:r>
            <a:r>
              <a:rPr lang="en-US" altLang="ja-JP" sz="1600" dirty="0">
                <a:solidFill>
                  <a:schemeClr val="accent5">
                    <a:lumMod val="75000"/>
                  </a:schemeClr>
                </a:solidFill>
              </a:rPr>
              <a:t>】</a:t>
            </a:r>
          </a:p>
          <a:p>
            <a:r>
              <a:rPr lang="ja-JP" altLang="en-US" sz="1600" dirty="0">
                <a:solidFill>
                  <a:schemeClr val="tx1"/>
                </a:solidFill>
              </a:rPr>
              <a:t>地方債を返したり、利子を払うために</a:t>
            </a:r>
            <a:endParaRPr lang="en-US" altLang="ja-JP" sz="1600" dirty="0">
              <a:solidFill>
                <a:schemeClr val="tx1"/>
              </a:solidFill>
            </a:endParaRPr>
          </a:p>
          <a:p>
            <a:r>
              <a:rPr kumimoji="1" lang="en-US" altLang="ja-JP" sz="1600" dirty="0">
                <a:solidFill>
                  <a:schemeClr val="accent5">
                    <a:lumMod val="75000"/>
                  </a:schemeClr>
                </a:solidFill>
              </a:rPr>
              <a:t>【</a:t>
            </a:r>
            <a:r>
              <a:rPr kumimoji="1" lang="ja-JP" altLang="en-US" sz="1600" dirty="0">
                <a:solidFill>
                  <a:schemeClr val="accent5">
                    <a:lumMod val="75000"/>
                  </a:schemeClr>
                </a:solidFill>
              </a:rPr>
              <a:t>その他</a:t>
            </a:r>
            <a:r>
              <a:rPr kumimoji="1" lang="en-US" altLang="ja-JP" sz="1600" dirty="0">
                <a:solidFill>
                  <a:schemeClr val="accent5">
                    <a:lumMod val="75000"/>
                  </a:schemeClr>
                </a:solidFill>
              </a:rPr>
              <a:t>】</a:t>
            </a:r>
          </a:p>
          <a:p>
            <a:r>
              <a:rPr kumimoji="1" lang="ja-JP" altLang="en-US" sz="1600" dirty="0">
                <a:solidFill>
                  <a:schemeClr val="tx1"/>
                </a:solidFill>
              </a:rPr>
              <a:t>消防費　消防や救急など、安心して暮らせるように</a:t>
            </a:r>
            <a:endParaRPr kumimoji="1" lang="en-US" altLang="ja-JP" sz="1600" dirty="0">
              <a:solidFill>
                <a:schemeClr val="tx1"/>
              </a:solidFill>
            </a:endParaRPr>
          </a:p>
          <a:p>
            <a:r>
              <a:rPr lang="ja-JP" altLang="en-US" sz="1600" dirty="0">
                <a:solidFill>
                  <a:schemeClr val="tx1"/>
                </a:solidFill>
              </a:rPr>
              <a:t>商工費　商工業を盛んにするために</a:t>
            </a:r>
            <a:endParaRPr lang="en-US" altLang="ja-JP" sz="1600" dirty="0">
              <a:solidFill>
                <a:schemeClr val="tx1"/>
              </a:solidFill>
            </a:endParaRPr>
          </a:p>
          <a:p>
            <a:r>
              <a:rPr kumimoji="1" lang="ja-JP" altLang="en-US" sz="1600" dirty="0">
                <a:solidFill>
                  <a:schemeClr val="tx1"/>
                </a:solidFill>
              </a:rPr>
              <a:t>総務費　選挙の執行や、税の徴収、住民手続きなどのた</a:t>
            </a:r>
            <a:endParaRPr lang="en-US" altLang="ja-JP" sz="1600" dirty="0">
              <a:solidFill>
                <a:schemeClr val="tx1"/>
              </a:solidFill>
            </a:endParaRPr>
          </a:p>
          <a:p>
            <a:r>
              <a:rPr kumimoji="1" lang="ja-JP" altLang="en-US" sz="1600" dirty="0">
                <a:solidFill>
                  <a:schemeClr val="tx1"/>
                </a:solidFill>
              </a:rPr>
              <a:t>　　　　　 めに</a:t>
            </a:r>
            <a:endParaRPr kumimoji="1" lang="en-US" altLang="ja-JP" sz="1600" dirty="0">
              <a:solidFill>
                <a:schemeClr val="tx1"/>
              </a:solidFill>
            </a:endParaRPr>
          </a:p>
          <a:p>
            <a:r>
              <a:rPr lang="ja-JP" altLang="en-US" sz="1600" dirty="0">
                <a:solidFill>
                  <a:schemeClr val="tx1"/>
                </a:solidFill>
              </a:rPr>
              <a:t>その他　議会の運営や、働く場所を確保すること、災害復　</a:t>
            </a:r>
            <a:endParaRPr lang="en-US" altLang="ja-JP" sz="1600" dirty="0">
              <a:solidFill>
                <a:schemeClr val="tx1"/>
              </a:solidFill>
            </a:endParaRPr>
          </a:p>
          <a:p>
            <a:r>
              <a:rPr lang="ja-JP" altLang="en-US" sz="1600" dirty="0">
                <a:solidFill>
                  <a:schemeClr val="tx1"/>
                </a:solidFill>
              </a:rPr>
              <a:t>　　　　　 旧・復興などのために</a:t>
            </a:r>
            <a:endParaRPr kumimoji="1" lang="ja-JP" altLang="en-US" sz="1600" dirty="0">
              <a:solidFill>
                <a:schemeClr val="tx1"/>
              </a:solidFill>
            </a:endParaRPr>
          </a:p>
        </p:txBody>
      </p:sp>
      <p:sp>
        <p:nvSpPr>
          <p:cNvPr id="6" name="テキスト ボックス 5"/>
          <p:cNvSpPr txBox="1"/>
          <p:nvPr/>
        </p:nvSpPr>
        <p:spPr>
          <a:xfrm>
            <a:off x="11773296" y="6488668"/>
            <a:ext cx="415498" cy="369332"/>
          </a:xfrm>
          <a:prstGeom prst="rect">
            <a:avLst/>
          </a:prstGeom>
          <a:noFill/>
        </p:spPr>
        <p:txBody>
          <a:bodyPr wrap="none" rtlCol="0">
            <a:spAutoFit/>
          </a:bodyPr>
          <a:lstStyle/>
          <a:p>
            <a:r>
              <a:rPr lang="en-US" altLang="ja-JP" dirty="0">
                <a:latin typeface="+mj-ea"/>
                <a:ea typeface="+mj-ea"/>
              </a:rPr>
              <a:t>21</a:t>
            </a:r>
          </a:p>
        </p:txBody>
      </p:sp>
      <p:pic>
        <p:nvPicPr>
          <p:cNvPr id="4" name="図 3">
            <a:extLst>
              <a:ext uri="{FF2B5EF4-FFF2-40B4-BE49-F238E27FC236}">
                <a16:creationId xmlns:a16="http://schemas.microsoft.com/office/drawing/2014/main" id="{8C63D072-8273-47FA-94B2-1E0401713165}"/>
              </a:ext>
            </a:extLst>
          </p:cNvPr>
          <p:cNvPicPr>
            <a:picLocks noChangeAspect="1"/>
          </p:cNvPicPr>
          <p:nvPr/>
        </p:nvPicPr>
        <p:blipFill>
          <a:blip r:embed="rId3"/>
          <a:stretch>
            <a:fillRect/>
          </a:stretch>
        </p:blipFill>
        <p:spPr>
          <a:xfrm>
            <a:off x="5841809" y="85454"/>
            <a:ext cx="5931487" cy="6687091"/>
          </a:xfrm>
          <a:prstGeom prst="rect">
            <a:avLst/>
          </a:prstGeom>
        </p:spPr>
      </p:pic>
    </p:spTree>
    <p:extLst>
      <p:ext uri="{BB962C8B-B14F-4D97-AF65-F5344CB8AC3E}">
        <p14:creationId xmlns:p14="http://schemas.microsoft.com/office/powerpoint/2010/main" val="3562141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endParaRPr kumimoji="1" lang="en-US" altLang="ja-JP" dirty="0"/>
          </a:p>
          <a:p>
            <a:endParaRPr lang="en-US" altLang="ja-JP" dirty="0"/>
          </a:p>
          <a:p>
            <a:pPr marL="0" indent="0">
              <a:buNone/>
            </a:pPr>
            <a:endParaRPr lang="en-US" altLang="ja-JP" dirty="0"/>
          </a:p>
          <a:p>
            <a:r>
              <a:rPr kumimoji="1" lang="ja-JP" altLang="en-US" dirty="0">
                <a:hlinkClick r:id="rId2"/>
              </a:rPr>
              <a:t>税の学習コーナー｜国税庁</a:t>
            </a:r>
            <a:endParaRPr kumimoji="1" lang="en-US" altLang="ja-JP" dirty="0"/>
          </a:p>
          <a:p>
            <a:pPr marL="0" indent="0">
              <a:buNone/>
            </a:pPr>
            <a:endParaRPr lang="en-US" altLang="ja-JP" dirty="0"/>
          </a:p>
        </p:txBody>
      </p:sp>
      <p:sp>
        <p:nvSpPr>
          <p:cNvPr id="4" name="正方形/長方形 3"/>
          <p:cNvSpPr/>
          <p:nvPr/>
        </p:nvSpPr>
        <p:spPr>
          <a:xfrm>
            <a:off x="1161288" y="1450404"/>
            <a:ext cx="8473440" cy="8046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t>　　もっと税のことを知りたい、調べたい！</a:t>
            </a:r>
          </a:p>
        </p:txBody>
      </p:sp>
      <p:sp>
        <p:nvSpPr>
          <p:cNvPr id="5" name="スマイル 4"/>
          <p:cNvSpPr/>
          <p:nvPr/>
        </p:nvSpPr>
        <p:spPr>
          <a:xfrm>
            <a:off x="472440" y="807720"/>
            <a:ext cx="1645920" cy="1459548"/>
          </a:xfrm>
          <a:prstGeom prst="smileyFac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左矢印 1"/>
          <p:cNvSpPr/>
          <p:nvPr/>
        </p:nvSpPr>
        <p:spPr>
          <a:xfrm>
            <a:off x="5791200" y="2935859"/>
            <a:ext cx="1917191" cy="1280160"/>
          </a:xfrm>
          <a:prstGeom prst="lef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ここをクリック</a:t>
            </a:r>
          </a:p>
        </p:txBody>
      </p:sp>
      <p:pic>
        <p:nvPicPr>
          <p:cNvPr id="6" name="図 5"/>
          <p:cNvPicPr/>
          <p:nvPr/>
        </p:nvPicPr>
        <p:blipFill>
          <a:blip r:embed="rId3" cstate="print">
            <a:extLst>
              <a:ext uri="{BEBA8EAE-BF5A-486C-A8C5-ECC9F3942E4B}">
                <a14:imgProps xmlns:a14="http://schemas.microsoft.com/office/drawing/2010/main">
                  <a14:imgLayer r:embed="rId4">
                    <a14:imgEffect>
                      <a14:backgroundRemoval t="3140" b="95894" l="4106" r="95601">
                        <a14:foregroundMark x1="59531" y1="6763" x2="59531" y2="6763"/>
                        <a14:foregroundMark x1="9971" y1="50483" x2="9677" y2="84783"/>
                        <a14:foregroundMark x1="19648" y1="85024" x2="37243" y2="83092"/>
                        <a14:foregroundMark x1="37243" y1="83092" x2="46921" y2="78986"/>
                        <a14:foregroundMark x1="4106" y1="68357" x2="4106" y2="68357"/>
                        <a14:foregroundMark x1="20821" y1="95169" x2="20821" y2="95169"/>
                        <a14:foregroundMark x1="41056" y1="96135" x2="64809" y2="95894"/>
                        <a14:foregroundMark x1="64809" y1="95894" x2="65103" y2="95894"/>
                        <a14:foregroundMark x1="95894" y1="95894" x2="95894" y2="95894"/>
                        <a14:foregroundMark x1="53666" y1="47101" x2="56598" y2="51449"/>
                        <a14:foregroundMark x1="63050" y1="3140" x2="63050" y2="3140"/>
                      </a14:backgroundRemoval>
                    </a14:imgEffect>
                  </a14:imgLayer>
                </a14:imgProps>
              </a:ext>
              <a:ext uri="{28A0092B-C50C-407E-A947-70E740481C1C}">
                <a14:useLocalDpi xmlns:a14="http://schemas.microsoft.com/office/drawing/2010/main" val="0"/>
              </a:ext>
            </a:extLst>
          </a:blip>
          <a:srcRect/>
          <a:stretch>
            <a:fillRect/>
          </a:stretch>
        </p:blipFill>
        <p:spPr bwMode="auto">
          <a:xfrm>
            <a:off x="7891271" y="2610224"/>
            <a:ext cx="2718339" cy="2782139"/>
          </a:xfrm>
          <a:prstGeom prst="rect">
            <a:avLst/>
          </a:prstGeom>
          <a:noFill/>
          <a:ln>
            <a:noFill/>
          </a:ln>
        </p:spPr>
      </p:pic>
      <p:pic>
        <p:nvPicPr>
          <p:cNvPr id="7" name="図 6" descr="zaimu_Illust-0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3039" y="4710401"/>
            <a:ext cx="2873875" cy="1939319"/>
          </a:xfrm>
          <a:prstGeom prst="rect">
            <a:avLst/>
          </a:prstGeom>
        </p:spPr>
      </p:pic>
    </p:spTree>
    <p:extLst>
      <p:ext uri="{BB962C8B-B14F-4D97-AF65-F5344CB8AC3E}">
        <p14:creationId xmlns:p14="http://schemas.microsoft.com/office/powerpoint/2010/main" val="2263794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正方形/長方形 5"/>
          <p:cNvSpPr/>
          <p:nvPr/>
        </p:nvSpPr>
        <p:spPr>
          <a:xfrm>
            <a:off x="137459" y="736980"/>
            <a:ext cx="11946268" cy="35211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dirty="0">
                <a:solidFill>
                  <a:schemeClr val="tx1"/>
                </a:solidFill>
              </a:rPr>
              <a:t>編集・発行　新潟県租税教育推進協議会　　　　</a:t>
            </a:r>
            <a:endParaRPr lang="en-US" altLang="ja-JP" dirty="0">
              <a:solidFill>
                <a:schemeClr val="tx1"/>
              </a:solidFill>
            </a:endParaRPr>
          </a:p>
          <a:p>
            <a:r>
              <a:rPr kumimoji="1" lang="ja-JP" altLang="en-US" dirty="0">
                <a:solidFill>
                  <a:schemeClr val="tx1"/>
                </a:solidFill>
              </a:rPr>
              <a:t>編集協力　  新潟県教育庁義務教育課、新潟県総務部税務課、新潟県総務部市町村課</a:t>
            </a:r>
            <a:endParaRPr kumimoji="1" lang="en-US" altLang="ja-JP" dirty="0">
              <a:solidFill>
                <a:schemeClr val="tx1"/>
              </a:solidFill>
            </a:endParaRPr>
          </a:p>
          <a:p>
            <a:endParaRPr lang="en-US" altLang="ja-JP" sz="2000" dirty="0">
              <a:solidFill>
                <a:schemeClr val="tx1"/>
              </a:solidFill>
            </a:endParaRPr>
          </a:p>
          <a:p>
            <a:endParaRPr lang="en-US" altLang="ja-JP" dirty="0">
              <a:solidFill>
                <a:schemeClr val="tx1"/>
              </a:solidFill>
            </a:endParaRPr>
          </a:p>
          <a:p>
            <a:endParaRPr lang="en-US" altLang="ja-JP" dirty="0">
              <a:solidFill>
                <a:schemeClr val="tx1"/>
              </a:solidFill>
            </a:endParaRPr>
          </a:p>
          <a:p>
            <a:r>
              <a:rPr lang="ja-JP" altLang="en-US" dirty="0">
                <a:solidFill>
                  <a:schemeClr val="tx1"/>
                </a:solidFill>
              </a:rPr>
              <a:t> </a:t>
            </a:r>
            <a:endParaRPr lang="en-US" altLang="ja-JP" dirty="0">
              <a:solidFill>
                <a:schemeClr val="tx1"/>
              </a:solidFill>
            </a:endParaRPr>
          </a:p>
          <a:p>
            <a:endParaRPr lang="en-US" altLang="ja-JP" dirty="0">
              <a:solidFill>
                <a:schemeClr val="tx1"/>
              </a:solidFill>
            </a:endParaRPr>
          </a:p>
          <a:p>
            <a:r>
              <a:rPr lang="ja-JP" altLang="en-US" dirty="0">
                <a:solidFill>
                  <a:schemeClr val="tx1"/>
                </a:solidFill>
              </a:rPr>
              <a:t>この冊子の内容などについてお聞きになりたい時は、下記にお問い合わせください。</a:t>
            </a:r>
          </a:p>
          <a:p>
            <a:r>
              <a:rPr lang="ja-JP" altLang="en-US" dirty="0">
                <a:solidFill>
                  <a:schemeClr val="tx1"/>
                </a:solidFill>
              </a:rPr>
              <a:t>●国税について・・・・・・・ </a:t>
            </a:r>
            <a:r>
              <a:rPr lang="en-US" altLang="ja-JP" dirty="0">
                <a:solidFill>
                  <a:schemeClr val="tx1"/>
                </a:solidFill>
              </a:rPr>
              <a:t>〒951-8685 </a:t>
            </a:r>
            <a:r>
              <a:rPr lang="ja-JP" altLang="en-US" dirty="0">
                <a:solidFill>
                  <a:schemeClr val="tx1"/>
                </a:solidFill>
              </a:rPr>
              <a:t>新潟市中央区西大畑町</a:t>
            </a:r>
            <a:r>
              <a:rPr lang="en-US" altLang="ja-JP" dirty="0">
                <a:solidFill>
                  <a:schemeClr val="tx1"/>
                </a:solidFill>
              </a:rPr>
              <a:t>5191 </a:t>
            </a:r>
            <a:r>
              <a:rPr lang="ja-JP" altLang="en-US" dirty="0">
                <a:solidFill>
                  <a:schemeClr val="tx1"/>
                </a:solidFill>
              </a:rPr>
              <a:t>　新潟税務署 税務広報広聴官  電話</a:t>
            </a:r>
            <a:r>
              <a:rPr lang="en-US" altLang="ja-JP" dirty="0">
                <a:solidFill>
                  <a:schemeClr val="tx1"/>
                </a:solidFill>
              </a:rPr>
              <a:t>025-229-2108</a:t>
            </a:r>
          </a:p>
          <a:p>
            <a:r>
              <a:rPr lang="ja-JP" altLang="en-US" dirty="0">
                <a:solidFill>
                  <a:schemeClr val="tx1"/>
                </a:solidFill>
              </a:rPr>
              <a:t>　　　　　　　　　　　　　　　  </a:t>
            </a:r>
            <a:r>
              <a:rPr lang="zh-TW" altLang="en-US" dirty="0">
                <a:solidFill>
                  <a:schemeClr val="tx1"/>
                </a:solidFill>
              </a:rPr>
              <a:t>〒</a:t>
            </a:r>
            <a:r>
              <a:rPr lang="en-US" altLang="zh-TW" dirty="0">
                <a:solidFill>
                  <a:schemeClr val="tx1"/>
                </a:solidFill>
              </a:rPr>
              <a:t>940-8654 </a:t>
            </a:r>
            <a:r>
              <a:rPr lang="zh-TW" altLang="en-US" dirty="0">
                <a:solidFill>
                  <a:schemeClr val="tx1"/>
                </a:solidFill>
              </a:rPr>
              <a:t>長岡市千歳</a:t>
            </a:r>
            <a:r>
              <a:rPr lang="en-US" altLang="zh-TW" dirty="0">
                <a:solidFill>
                  <a:schemeClr val="tx1"/>
                </a:solidFill>
              </a:rPr>
              <a:t>1-3-88 </a:t>
            </a:r>
            <a:r>
              <a:rPr lang="ja-JP" altLang="en-US" dirty="0">
                <a:solidFill>
                  <a:schemeClr val="tx1"/>
                </a:solidFill>
              </a:rPr>
              <a:t>　　　　　　　 </a:t>
            </a:r>
            <a:r>
              <a:rPr lang="zh-TW" altLang="en-US" dirty="0">
                <a:solidFill>
                  <a:schemeClr val="tx1"/>
                </a:solidFill>
              </a:rPr>
              <a:t>長岡税務署 税務広報広聴官   電話</a:t>
            </a:r>
            <a:r>
              <a:rPr lang="en-US" altLang="zh-TW" dirty="0">
                <a:solidFill>
                  <a:schemeClr val="tx1"/>
                </a:solidFill>
              </a:rPr>
              <a:t>0258-35-2074</a:t>
            </a:r>
          </a:p>
          <a:p>
            <a:r>
              <a:rPr lang="ja-JP" altLang="en-US" dirty="0">
                <a:solidFill>
                  <a:schemeClr val="tx1"/>
                </a:solidFill>
              </a:rPr>
              <a:t>●県税について・・・・・・・ </a:t>
            </a:r>
            <a:r>
              <a:rPr lang="en-US" altLang="ja-JP" dirty="0">
                <a:solidFill>
                  <a:schemeClr val="tx1"/>
                </a:solidFill>
              </a:rPr>
              <a:t>〒950-8570 </a:t>
            </a:r>
            <a:r>
              <a:rPr lang="ja-JP" altLang="en-US" dirty="0">
                <a:solidFill>
                  <a:schemeClr val="tx1"/>
                </a:solidFill>
              </a:rPr>
              <a:t>新潟市中央区新光町</a:t>
            </a:r>
            <a:r>
              <a:rPr lang="en-US" altLang="ja-JP" dirty="0">
                <a:solidFill>
                  <a:schemeClr val="tx1"/>
                </a:solidFill>
              </a:rPr>
              <a:t>4-1           </a:t>
            </a:r>
            <a:r>
              <a:rPr lang="ja-JP" altLang="en-US" dirty="0">
                <a:solidFill>
                  <a:schemeClr val="tx1"/>
                </a:solidFill>
              </a:rPr>
              <a:t>新潟県 総務部 税務課   　　　   電話</a:t>
            </a:r>
            <a:r>
              <a:rPr lang="en-US" altLang="ja-JP" dirty="0">
                <a:solidFill>
                  <a:schemeClr val="tx1"/>
                </a:solidFill>
              </a:rPr>
              <a:t>025-280-5048</a:t>
            </a:r>
          </a:p>
          <a:p>
            <a:r>
              <a:rPr lang="ja-JP" altLang="en-US" dirty="0">
                <a:solidFill>
                  <a:schemeClr val="tx1"/>
                </a:solidFill>
              </a:rPr>
              <a:t>●市町村税について・・・ </a:t>
            </a:r>
            <a:r>
              <a:rPr lang="en-US" altLang="ja-JP" dirty="0">
                <a:solidFill>
                  <a:schemeClr val="tx1"/>
                </a:solidFill>
              </a:rPr>
              <a:t>〒950-8570 </a:t>
            </a:r>
            <a:r>
              <a:rPr lang="ja-JP" altLang="en-US" dirty="0">
                <a:solidFill>
                  <a:schemeClr val="tx1"/>
                </a:solidFill>
              </a:rPr>
              <a:t>新潟市中央区新光町</a:t>
            </a:r>
            <a:r>
              <a:rPr lang="en-US" altLang="ja-JP" dirty="0">
                <a:solidFill>
                  <a:schemeClr val="tx1"/>
                </a:solidFill>
              </a:rPr>
              <a:t>4-1           </a:t>
            </a:r>
            <a:r>
              <a:rPr lang="ja-JP" altLang="en-US" dirty="0">
                <a:solidFill>
                  <a:schemeClr val="tx1"/>
                </a:solidFill>
              </a:rPr>
              <a:t>新潟県 総務部 市町村課　　　  電話</a:t>
            </a:r>
            <a:r>
              <a:rPr lang="en-US" altLang="ja-JP" dirty="0">
                <a:solidFill>
                  <a:schemeClr val="tx1"/>
                </a:solidFill>
              </a:rPr>
              <a:t>025-280-5061</a:t>
            </a:r>
            <a:endParaRPr kumimoji="1" lang="en-US" altLang="ja-JP" dirty="0">
              <a:solidFill>
                <a:schemeClr val="tx1"/>
              </a:solidFill>
            </a:endParaRPr>
          </a:p>
          <a:p>
            <a:endParaRPr lang="en-US" altLang="ja-JP" sz="2800" dirty="0">
              <a:solidFill>
                <a:schemeClr val="tx1"/>
              </a:solidFill>
            </a:endParaRPr>
          </a:p>
          <a:p>
            <a:endParaRPr kumimoji="1" lang="ja-JP" altLang="en-US" sz="2800" dirty="0">
              <a:solidFill>
                <a:schemeClr val="tx1"/>
              </a:solidFill>
            </a:endParaRPr>
          </a:p>
        </p:txBody>
      </p:sp>
      <p:sp>
        <p:nvSpPr>
          <p:cNvPr id="7" name="正方形/長方形 6"/>
          <p:cNvSpPr/>
          <p:nvPr/>
        </p:nvSpPr>
        <p:spPr>
          <a:xfrm>
            <a:off x="137459" y="1506949"/>
            <a:ext cx="11946268" cy="87381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mn-ea"/>
              </a:rPr>
              <a:t>この資料の作成にあたり以下の方々にご協力いただきました。（敬称略。学校名・職名は平成</a:t>
            </a:r>
            <a:r>
              <a:rPr lang="en-US" altLang="ja-JP" sz="1200" dirty="0">
                <a:solidFill>
                  <a:schemeClr val="tx1"/>
                </a:solidFill>
                <a:latin typeface="+mn-ea"/>
              </a:rPr>
              <a:t>28</a:t>
            </a:r>
            <a:r>
              <a:rPr lang="ja-JP" altLang="en-US" sz="1200" dirty="0">
                <a:solidFill>
                  <a:schemeClr val="tx1"/>
                </a:solidFill>
                <a:latin typeface="+mn-ea"/>
              </a:rPr>
              <a:t>年４月当時）</a:t>
            </a:r>
          </a:p>
          <a:p>
            <a:r>
              <a:rPr lang="ja-JP" altLang="en-US" sz="1400" dirty="0">
                <a:solidFill>
                  <a:schemeClr val="tx1"/>
                </a:solidFill>
                <a:latin typeface="+mn-ea"/>
              </a:rPr>
              <a:t>編集委員</a:t>
            </a:r>
          </a:p>
          <a:p>
            <a:r>
              <a:rPr lang="zh-TW" altLang="en-US" sz="1400" dirty="0">
                <a:solidFill>
                  <a:schemeClr val="tx1"/>
                </a:solidFill>
                <a:latin typeface="+mn-ea"/>
              </a:rPr>
              <a:t>新潟市立紫竹山小学校</a:t>
            </a:r>
            <a:r>
              <a:rPr lang="ja-JP" altLang="en-US" sz="1400" dirty="0">
                <a:solidFill>
                  <a:schemeClr val="tx1"/>
                </a:solidFill>
                <a:latin typeface="+mn-ea"/>
              </a:rPr>
              <a:t>　校長　</a:t>
            </a:r>
            <a:r>
              <a:rPr lang="zh-TW" altLang="en-US" sz="1400" dirty="0">
                <a:solidFill>
                  <a:schemeClr val="tx1"/>
                </a:solidFill>
                <a:latin typeface="+mn-ea"/>
              </a:rPr>
              <a:t>政谷</a:t>
            </a:r>
            <a:r>
              <a:rPr lang="ja-JP" altLang="en-US" sz="1400" dirty="0">
                <a:solidFill>
                  <a:schemeClr val="tx1"/>
                </a:solidFill>
                <a:latin typeface="+mn-ea"/>
              </a:rPr>
              <a:t>　</a:t>
            </a:r>
            <a:r>
              <a:rPr lang="zh-TW" altLang="en-US" sz="1400" dirty="0">
                <a:solidFill>
                  <a:schemeClr val="tx1"/>
                </a:solidFill>
                <a:latin typeface="+mn-ea"/>
              </a:rPr>
              <a:t>英樹</a:t>
            </a:r>
          </a:p>
          <a:p>
            <a:r>
              <a:rPr lang="zh-TW" altLang="en-US" sz="1400" dirty="0">
                <a:solidFill>
                  <a:schemeClr val="tx1"/>
                </a:solidFill>
                <a:latin typeface="+mn-ea"/>
              </a:rPr>
              <a:t>新潟市立鳥屋野中学校</a:t>
            </a:r>
            <a:r>
              <a:rPr lang="ja-JP" altLang="en-US" sz="1400" dirty="0">
                <a:solidFill>
                  <a:schemeClr val="tx1"/>
                </a:solidFill>
                <a:latin typeface="+mn-ea"/>
              </a:rPr>
              <a:t>　</a:t>
            </a:r>
            <a:r>
              <a:rPr lang="zh-TW" altLang="en-US" sz="1400" dirty="0">
                <a:solidFill>
                  <a:schemeClr val="tx1"/>
                </a:solidFill>
                <a:latin typeface="+mn-ea"/>
              </a:rPr>
              <a:t>教諭</a:t>
            </a:r>
            <a:r>
              <a:rPr lang="ja-JP" altLang="en-US" sz="1400" dirty="0">
                <a:solidFill>
                  <a:schemeClr val="tx1"/>
                </a:solidFill>
                <a:latin typeface="+mn-ea"/>
              </a:rPr>
              <a:t>　</a:t>
            </a:r>
            <a:r>
              <a:rPr lang="zh-TW" altLang="en-US" sz="1400" dirty="0">
                <a:solidFill>
                  <a:schemeClr val="tx1"/>
                </a:solidFill>
                <a:latin typeface="+mn-ea"/>
              </a:rPr>
              <a:t>川本</a:t>
            </a:r>
            <a:r>
              <a:rPr lang="ja-JP" altLang="en-US" sz="1400" dirty="0">
                <a:solidFill>
                  <a:schemeClr val="tx1"/>
                </a:solidFill>
                <a:latin typeface="+mn-ea"/>
              </a:rPr>
              <a:t>　</a:t>
            </a:r>
            <a:r>
              <a:rPr lang="zh-TW" altLang="en-US" sz="1400" dirty="0">
                <a:solidFill>
                  <a:schemeClr val="tx1"/>
                </a:solidFill>
                <a:latin typeface="+mn-ea"/>
              </a:rPr>
              <a:t>慎一、長岡市立江陽中学校</a:t>
            </a:r>
            <a:r>
              <a:rPr lang="ja-JP" altLang="en-US" sz="1400" dirty="0">
                <a:solidFill>
                  <a:schemeClr val="tx1"/>
                </a:solidFill>
                <a:latin typeface="+mn-ea"/>
              </a:rPr>
              <a:t>　</a:t>
            </a:r>
            <a:r>
              <a:rPr lang="zh-TW" altLang="en-US" sz="1400" dirty="0">
                <a:solidFill>
                  <a:schemeClr val="tx1"/>
                </a:solidFill>
                <a:latin typeface="+mn-ea"/>
              </a:rPr>
              <a:t>教諭</a:t>
            </a:r>
            <a:r>
              <a:rPr lang="ja-JP" altLang="en-US" sz="1400" dirty="0">
                <a:solidFill>
                  <a:schemeClr val="tx1"/>
                </a:solidFill>
                <a:latin typeface="+mn-ea"/>
              </a:rPr>
              <a:t>　</a:t>
            </a:r>
            <a:r>
              <a:rPr lang="zh-TW" altLang="en-US" sz="1400" dirty="0">
                <a:solidFill>
                  <a:schemeClr val="tx1"/>
                </a:solidFill>
                <a:latin typeface="+mn-ea"/>
              </a:rPr>
              <a:t>高橋</a:t>
            </a:r>
            <a:r>
              <a:rPr lang="ja-JP" altLang="en-US" sz="1400" dirty="0">
                <a:solidFill>
                  <a:schemeClr val="tx1"/>
                </a:solidFill>
                <a:latin typeface="+mn-ea"/>
              </a:rPr>
              <a:t>　</a:t>
            </a:r>
            <a:r>
              <a:rPr lang="zh-TW" altLang="en-US" sz="1400" dirty="0">
                <a:solidFill>
                  <a:schemeClr val="tx1"/>
                </a:solidFill>
                <a:latin typeface="+mn-ea"/>
              </a:rPr>
              <a:t>信之</a:t>
            </a:r>
          </a:p>
        </p:txBody>
      </p:sp>
      <p:pic>
        <p:nvPicPr>
          <p:cNvPr id="3" name="図 2">
            <a:extLst>
              <a:ext uri="{FF2B5EF4-FFF2-40B4-BE49-F238E27FC236}">
                <a16:creationId xmlns:a16="http://schemas.microsoft.com/office/drawing/2014/main" id="{9E9FA9F2-506C-48BB-97A5-815FB971EB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07" b="98131" l="2178" r="98864">
                        <a14:foregroundMark x1="6345" y1="44486" x2="6345" y2="44486"/>
                        <a14:foregroundMark x1="69886" y1="25047" x2="69886" y2="25047"/>
                        <a14:foregroundMark x1="83333" y1="47477" x2="83333" y2="47477"/>
                        <a14:foregroundMark x1="78504" y1="43738" x2="80777" y2="51589"/>
                        <a14:foregroundMark x1="69223" y1="52150" x2="81913" y2="52897"/>
                        <a14:foregroundMark x1="65720" y1="75140" x2="65720" y2="75140"/>
                        <a14:foregroundMark x1="66383" y1="74393" x2="66383" y2="74393"/>
                        <a14:foregroundMark x1="65625" y1="70467" x2="65625" y2="70467"/>
                        <a14:foregroundMark x1="66856" y1="71963" x2="66856" y2="71963"/>
                        <a14:foregroundMark x1="68371" y1="74953" x2="68371" y2="74953"/>
                        <a14:foregroundMark x1="74621" y1="74953" x2="74621" y2="74953"/>
                        <a14:foregroundMark x1="73106" y1="75514" x2="73106" y2="75514"/>
                        <a14:foregroundMark x1="72822" y1="70093" x2="72822" y2="70093"/>
                        <a14:foregroundMark x1="72538" y1="82243" x2="72538" y2="82243"/>
                        <a14:foregroundMark x1="74432" y1="81869" x2="74432" y2="81869"/>
                        <a14:foregroundMark x1="75852" y1="80935" x2="75852" y2="80935"/>
                        <a14:foregroundMark x1="76989" y1="80935" x2="76989" y2="80935"/>
                        <a14:foregroundMark x1="78030" y1="80187" x2="78030" y2="80187"/>
                        <a14:foregroundMark x1="80966" y1="77196" x2="80966" y2="77196"/>
                        <a14:foregroundMark x1="82386" y1="74206" x2="82386" y2="74206"/>
                        <a14:foregroundMark x1="81250" y1="82617" x2="81250" y2="82617"/>
                        <a14:foregroundMark x1="86458" y1="81682" x2="86458" y2="81682"/>
                        <a14:foregroundMark x1="55682" y1="94206" x2="55682" y2="94206"/>
                        <a14:foregroundMark x1="57576" y1="94206" x2="57576" y2="94206"/>
                        <a14:foregroundMark x1="56629" y1="96822" x2="56629" y2="96822"/>
                        <a14:foregroundMark x1="55208" y1="98131" x2="55208" y2="98131"/>
                        <a14:foregroundMark x1="57860" y1="97757" x2="57860" y2="97757"/>
                        <a14:foregroundMark x1="61648" y1="91963" x2="61648" y2="91963"/>
                        <a14:foregroundMark x1="66477" y1="91589" x2="66477" y2="91589"/>
                        <a14:foregroundMark x1="65625" y1="93645" x2="65625" y2="93645"/>
                        <a14:foregroundMark x1="67708" y1="95514" x2="67708" y2="95514"/>
                        <a14:foregroundMark x1="71023" y1="91589" x2="71023" y2="91589"/>
                        <a14:foregroundMark x1="73390" y1="94019" x2="73390" y2="94019"/>
                        <a14:foregroundMark x1="76705" y1="92523" x2="76705" y2="92523"/>
                        <a14:foregroundMark x1="75663" y1="95140" x2="75663" y2="95140"/>
                        <a14:foregroundMark x1="77841" y1="94766" x2="77841" y2="94766"/>
                        <a14:foregroundMark x1="78030" y1="90654" x2="78030" y2="90654"/>
                        <a14:foregroundMark x1="78693" y1="90093" x2="78693" y2="90093"/>
                        <a14:foregroundMark x1="81155" y1="92523" x2="81155" y2="92523"/>
                        <a14:foregroundMark x1="82292" y1="94579" x2="82292" y2="94579"/>
                        <a14:foregroundMark x1="86269" y1="92150" x2="86269" y2="92150"/>
                        <a14:foregroundMark x1="92519" y1="94579" x2="92519" y2="94579"/>
                        <a14:foregroundMark x1="98864" y1="92336" x2="98864" y2="92336"/>
                        <a14:foregroundMark x1="98580" y1="91963" x2="98580" y2="91963"/>
                        <a14:foregroundMark x1="98390" y1="92897" x2="98390" y2="92897"/>
                        <a14:foregroundMark x1="98390" y1="93271" x2="98390" y2="93271"/>
                        <a14:foregroundMark x1="96591" y1="91776" x2="96591" y2="91776"/>
                        <a14:foregroundMark x1="95739" y1="93271" x2="95739" y2="93271"/>
                        <a14:foregroundMark x1="96780" y1="97383" x2="96780" y2="97383"/>
                        <a14:foregroundMark x1="97727" y1="95514" x2="97727" y2="95514"/>
                        <a14:foregroundMark x1="87879" y1="93832" x2="87879" y2="93832"/>
                        <a14:foregroundMark x1="86837" y1="95327" x2="86837" y2="95327"/>
                        <a14:foregroundMark x1="82386" y1="96822" x2="82386" y2="96822"/>
                        <a14:foregroundMark x1="83902" y1="94579" x2="83902" y2="94579"/>
                        <a14:foregroundMark x1="80966" y1="94953" x2="80966" y2="94953"/>
                        <a14:foregroundMark x1="80682" y1="96449" x2="80682" y2="96449"/>
                        <a14:foregroundMark x1="76894" y1="93084" x2="76894" y2="93084"/>
                        <a14:foregroundMark x1="76705" y1="94579" x2="76705" y2="94579"/>
                        <a14:foregroundMark x1="76705" y1="96075" x2="76705" y2="96075"/>
                        <a14:foregroundMark x1="72159" y1="95888" x2="72159" y2="95888"/>
                        <a14:foregroundMark x1="71023" y1="96822" x2="71023" y2="96822"/>
                        <a14:foregroundMark x1="67045" y1="96449" x2="67045" y2="96449"/>
                        <a14:foregroundMark x1="65909" y1="97383" x2="65909" y2="97383"/>
                        <a14:foregroundMark x1="66004" y1="90841" x2="66004" y2="90841"/>
                        <a14:foregroundMark x1="61269" y1="94579" x2="61269" y2="94579"/>
                        <a14:foregroundMark x1="60511" y1="97009" x2="60511" y2="97009"/>
                        <a14:foregroundMark x1="60038" y1="92897" x2="60038" y2="92897"/>
                        <a14:foregroundMark x1="62027" y1="91028" x2="62027" y2="91028"/>
                        <a14:foregroundMark x1="63636" y1="94206" x2="63636" y2="94206"/>
                        <a14:foregroundMark x1="62689" y1="97383" x2="62689" y2="97383"/>
                        <a14:foregroundMark x1="56818" y1="95888" x2="56818" y2="95888"/>
                        <a14:foregroundMark x1="54924" y1="95888" x2="54924" y2="95888"/>
                        <a14:foregroundMark x1="70170" y1="75327" x2="70170" y2="75327"/>
                        <a14:foregroundMark x1="68277" y1="71402" x2="68277" y2="71402"/>
                        <a14:foregroundMark x1="70360" y1="69720" x2="70360" y2="69720"/>
                        <a14:foregroundMark x1="67898" y1="81682" x2="67898" y2="81682"/>
                        <a14:foregroundMark x1="74905" y1="77383" x2="74905" y2="77383"/>
                        <a14:foregroundMark x1="76989" y1="77757" x2="76989" y2="77757"/>
                        <a14:foregroundMark x1="78409" y1="77570" x2="78409" y2="77570"/>
                        <a14:foregroundMark x1="79167" y1="77944" x2="79167" y2="77944"/>
                        <a14:foregroundMark x1="78977" y1="82991" x2="78977" y2="82991"/>
                        <a14:foregroundMark x1="77178" y1="74953" x2="77178" y2="74953"/>
                        <a14:foregroundMark x1="79167" y1="74766" x2="79167" y2="74766"/>
                        <a14:foregroundMark x1="78977" y1="71963" x2="78977" y2="71963"/>
                        <a14:foregroundMark x1="75568" y1="70093" x2="75568" y2="70093"/>
                        <a14:foregroundMark x1="80587" y1="73271" x2="80587" y2="73271"/>
                        <a14:foregroundMark x1="84091" y1="80561" x2="84091" y2="80561"/>
                        <a14:foregroundMark x1="86837" y1="76822" x2="86837" y2="76822"/>
                        <a14:foregroundMark x1="12879" y1="71028" x2="12879" y2="71028"/>
                        <a14:foregroundMark x1="20739" y1="65234" x2="20739" y2="65234"/>
                        <a14:foregroundMark x1="30871" y1="62804" x2="30871" y2="62804"/>
                        <a14:foregroundMark x1="40246" y1="67477" x2="40246" y2="67477"/>
                        <a14:foregroundMark x1="2178" y1="85794" x2="2178" y2="85794"/>
                        <a14:foregroundMark x1="3883" y1="84673" x2="3883" y2="84673"/>
                        <a14:foregroundMark x1="3977" y1="82804" x2="3977" y2="82804"/>
                        <a14:foregroundMark x1="5398" y1="82617" x2="5398" y2="82617"/>
                        <a14:foregroundMark x1="8807" y1="83364" x2="8807" y2="83364"/>
                        <a14:foregroundMark x1="12595" y1="85047" x2="12595" y2="85047"/>
                        <a14:foregroundMark x1="13447" y1="82804" x2="13447" y2="82804"/>
                        <a14:foregroundMark x1="15530" y1="86168" x2="15530" y2="86168"/>
                        <a14:foregroundMark x1="10227" y1="88972" x2="10227" y2="88972"/>
                        <a14:foregroundMark x1="9659" y1="89720" x2="9659" y2="89720"/>
                        <a14:foregroundMark x1="18087" y1="82991" x2="18087" y2="82991"/>
                        <a14:foregroundMark x1="19792" y1="87664" x2="19792" y2="87664"/>
                        <a14:foregroundMark x1="24337" y1="84860" x2="24337" y2="84860"/>
                        <a14:foregroundMark x1="23011" y1="87477" x2="23011" y2="87477"/>
                        <a14:foregroundMark x1="25379" y1="86729" x2="25379" y2="86729"/>
                        <a14:foregroundMark x1="25473" y1="82617" x2="25473" y2="82617"/>
                        <a14:foregroundMark x1="26136" y1="82243" x2="26136" y2="82243"/>
                        <a14:foregroundMark x1="28693" y1="84673" x2="28693" y2="84673"/>
                        <a14:foregroundMark x1="28409" y1="88037" x2="28409" y2="88037"/>
                        <a14:foregroundMark x1="30019" y1="86729" x2="30019" y2="86729"/>
                        <a14:foregroundMark x1="34943" y1="87477" x2="34943" y2="87477"/>
                        <a14:foregroundMark x1="39962" y1="86355" x2="39962" y2="86355"/>
                        <a14:foregroundMark x1="44792" y1="83925" x2="44792" y2="83925"/>
                        <a14:foregroundMark x1="45076" y1="89159" x2="45076" y2="89159"/>
                        <a14:foregroundMark x1="70170" y1="27477" x2="79072" y2="57570"/>
                        <a14:foregroundMark x1="17045" y1="69346" x2="17260" y2="69649"/>
                        <a14:foregroundMark x1="18310" y1="68896" x2="25663" y2="70093"/>
                        <a14:foregroundMark x1="16477" y1="68598" x2="17685" y2="68795"/>
                        <a14:foregroundMark x1="30043" y1="69253" x2="21450" y2="72336"/>
                        <a14:foregroundMark x1="34470" y1="67664" x2="32730" y2="68288"/>
                        <a14:foregroundMark x1="18995" y1="70131" x2="27513" y2="70368"/>
                        <a14:foregroundMark x1="30208" y1="70093" x2="22538" y2="72336"/>
                        <a14:foregroundMark x1="23201" y1="71776" x2="24499" y2="71697"/>
                        <a14:foregroundMark x1="24033" y1="72758" x2="23106" y2="72897"/>
                        <a14:foregroundMark x1="22443" y1="72336" x2="31522" y2="70723"/>
                        <a14:foregroundMark x1="31554" y1="70607" x2="21375" y2="72533"/>
                        <a14:foregroundMark x1="7860" y1="89159" x2="7860" y2="89159"/>
                        <a14:foregroundMark x1="13542" y1="89533" x2="13542" y2="89533"/>
                        <a14:foregroundMark x1="2273" y1="87850" x2="2273" y2="87850"/>
                        <a14:foregroundMark x1="19981" y1="70841" x2="21875" y2="71589"/>
                        <a14:foregroundMark x1="18182" y1="69907" x2="31629" y2="70467"/>
                        <a14:foregroundMark x1="31629" y1="70467" x2="32292" y2="69907"/>
                        <a14:foregroundMark x1="34470" y1="71589" x2="34754" y2="71028"/>
                        <a14:foregroundMark x1="34659" y1="69907" x2="34659" y2="71215"/>
                        <a14:foregroundMark x1="34280" y1="71028" x2="34280" y2="71028"/>
                        <a14:foregroundMark x1="34186" y1="71589" x2="34186" y2="71589"/>
                        <a14:foregroundMark x1="33996" y1="71776" x2="33996" y2="71776"/>
                        <a14:foregroundMark x1="33807" y1="71215" x2="34280" y2="73645"/>
                        <a14:foregroundMark x1="19413" y1="71028" x2="19413" y2="71028"/>
                        <a14:foregroundMark x1="18939" y1="70841" x2="18939" y2="70841"/>
                        <a14:foregroundMark x1="19792" y1="71402" x2="19792" y2="71402"/>
                        <a14:foregroundMark x1="20360" y1="71963" x2="20360" y2="71963"/>
                        <a14:foregroundMark x1="24621" y1="73271" x2="24621" y2="73271"/>
                        <a14:foregroundMark x1="25284" y1="73271" x2="25473" y2="73458"/>
                        <a14:foregroundMark x1="26326" y1="72897" x2="26420" y2="73271"/>
                        <a14:foregroundMark x1="27557" y1="72710" x2="27557" y2="72710"/>
                        <a14:foregroundMark x1="28125" y1="72897" x2="28125" y2="72897"/>
                        <a14:foregroundMark x1="29261" y1="72150" x2="29261" y2="72150"/>
                        <a14:foregroundMark x1="29924" y1="72336" x2="29924" y2="72336"/>
                        <a14:foregroundMark x1="30777" y1="71776" x2="30777" y2="71776"/>
                        <a14:foregroundMark x1="31818" y1="71215" x2="31818" y2="71215"/>
                        <a14:foregroundMark x1="32955" y1="70093" x2="32955" y2="70093"/>
                        <a14:foregroundMark x1="32765" y1="70280" x2="32765" y2="70280"/>
                        <a14:foregroundMark x1="45928" y1="87477" x2="45928" y2="87477"/>
                        <a14:foregroundMark x1="56818" y1="90280" x2="56818" y2="90280"/>
                        <a14:foregroundMark x1="68561" y1="93458" x2="68561" y2="93458"/>
                        <a14:foregroundMark x1="57102" y1="91589" x2="57102" y2="91589"/>
                        <a14:foregroundMark x1="14867" y1="87850" x2="14867" y2="87850"/>
                        <a14:backgroundMark x1="16856" y1="72150" x2="16856" y2="72150"/>
                        <a14:backgroundMark x1="16667" y1="70654" x2="16667" y2="70654"/>
                        <a14:backgroundMark x1="16761" y1="70654" x2="17603" y2="71678"/>
                        <a14:backgroundMark x1="17363" y1="72580" x2="20739" y2="74206"/>
                        <a14:backgroundMark x1="16856" y1="72336" x2="17316" y2="72557"/>
                        <a14:backgroundMark x1="30770" y1="73139" x2="32295" y2="72311"/>
                        <a14:backgroundMark x1="28223" y1="73033" x2="25022" y2="74444"/>
                        <a14:backgroundMark x1="33617" y1="70654" x2="32769" y2="71028"/>
                        <a14:backgroundMark x1="66098" y1="72336" x2="66098" y2="72336"/>
                        <a14:backgroundMark x1="84470" y1="71402" x2="84470" y2="71402"/>
                        <a14:backgroundMark x1="84470" y1="73271" x2="84470" y2="73271"/>
                        <a14:backgroundMark x1="84470" y1="75514" x2="84470" y2="75514"/>
                        <a14:backgroundMark x1="76042" y1="95888" x2="76042" y2="95888"/>
                        <a14:backgroundMark x1="60322" y1="94579" x2="60322" y2="94579"/>
                        <a14:backgroundMark x1="56629" y1="92336" x2="56629" y2="92336"/>
                        <a14:backgroundMark x1="56723" y1="93832" x2="56723" y2="93832"/>
                        <a14:backgroundMark x1="7955" y1="85794" x2="7955" y2="85794"/>
                        <a14:backgroundMark x1="4924" y1="86168" x2="4924" y2="86168"/>
                        <a14:backgroundMark x1="26136" y1="82804" x2="26136" y2="82804"/>
                        <a14:backgroundMark x1="26042" y1="82991" x2="26042" y2="82991"/>
                        <a14:backgroundMark x1="56155" y1="90654" x2="56155" y2="90654"/>
                        <a14:backgroundMark x1="57292" y1="91028" x2="57292" y2="91028"/>
                      </a14:backgroundRemoval>
                    </a14:imgEffect>
                  </a14:imgLayer>
                </a14:imgProps>
              </a:ext>
            </a:extLst>
          </a:blip>
          <a:stretch>
            <a:fillRect/>
          </a:stretch>
        </p:blipFill>
        <p:spPr>
          <a:xfrm>
            <a:off x="8125971" y="4724400"/>
            <a:ext cx="3569980" cy="1808654"/>
          </a:xfrm>
          <a:prstGeom prst="rect">
            <a:avLst/>
          </a:prstGeom>
        </p:spPr>
      </p:pic>
    </p:spTree>
    <p:extLst>
      <p:ext uri="{BB962C8B-B14F-4D97-AF65-F5344CB8AC3E}">
        <p14:creationId xmlns:p14="http://schemas.microsoft.com/office/powerpoint/2010/main" val="924595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4" name="角丸四角形 3"/>
          <p:cNvSpPr/>
          <p:nvPr/>
        </p:nvSpPr>
        <p:spPr>
          <a:xfrm>
            <a:off x="3101340" y="274320"/>
            <a:ext cx="6263640" cy="70104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bg1"/>
                </a:solidFill>
              </a:rPr>
              <a:t>国や県の財政の現状</a:t>
            </a:r>
          </a:p>
        </p:txBody>
      </p:sp>
      <p:sp>
        <p:nvSpPr>
          <p:cNvPr id="13" name="正方形/長方形 12"/>
          <p:cNvSpPr/>
          <p:nvPr/>
        </p:nvSpPr>
        <p:spPr>
          <a:xfrm>
            <a:off x="5130165" y="1889760"/>
            <a:ext cx="6918960" cy="469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5257800" y="2023000"/>
            <a:ext cx="6623685" cy="4309165"/>
            <a:chOff x="5339715" y="2198315"/>
            <a:chExt cx="6623685" cy="4309165"/>
          </a:xfrm>
        </p:grpSpPr>
        <p:sp>
          <p:nvSpPr>
            <p:cNvPr id="15" name="正方形/長方形 14"/>
            <p:cNvSpPr/>
            <p:nvPr/>
          </p:nvSpPr>
          <p:spPr>
            <a:xfrm>
              <a:off x="5603240" y="2198315"/>
              <a:ext cx="1863090" cy="6553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chemeClr val="accent1">
                      <a:lumMod val="75000"/>
                    </a:schemeClr>
                  </a:solidFill>
                  <a:latin typeface="BIZ UDPゴシック" panose="020B0400000000000000" pitchFamily="50" charset="-128"/>
                  <a:ea typeface="BIZ UDPゴシック" panose="020B0400000000000000" pitchFamily="50" charset="-128"/>
                </a:rPr>
                <a:t>歳入の内訳</a:t>
              </a:r>
            </a:p>
          </p:txBody>
        </p:sp>
        <p:cxnSp>
          <p:nvCxnSpPr>
            <p:cNvPr id="16" name="直線矢印コネクタ 15"/>
            <p:cNvCxnSpPr/>
            <p:nvPr/>
          </p:nvCxnSpPr>
          <p:spPr>
            <a:xfrm flipH="1">
              <a:off x="5339715" y="2819400"/>
              <a:ext cx="4838700" cy="0"/>
            </a:xfrm>
            <a:prstGeom prst="straightConnector1">
              <a:avLst/>
            </a:prstGeom>
            <a:ln w="28575">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5516880" y="2835202"/>
              <a:ext cx="6309360" cy="20116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dirty="0">
                  <a:latin typeface="+mn-ea"/>
                </a:rPr>
                <a:t>令和６年度の歳入は約</a:t>
              </a:r>
              <a:r>
                <a:rPr lang="en-US" altLang="ja-JP" dirty="0">
                  <a:latin typeface="+mn-ea"/>
                </a:rPr>
                <a:t>112.6</a:t>
              </a:r>
              <a:r>
                <a:rPr lang="ja-JP" altLang="en-US" dirty="0">
                  <a:latin typeface="+mn-ea"/>
                </a:rPr>
                <a:t>兆円です。</a:t>
              </a:r>
            </a:p>
            <a:p>
              <a:r>
                <a:rPr lang="ja-JP" altLang="en-US" dirty="0">
                  <a:latin typeface="+mn-ea"/>
                </a:rPr>
                <a:t>　この歳入の</a:t>
              </a:r>
              <a:r>
                <a:rPr lang="en-US" altLang="ja-JP" dirty="0">
                  <a:latin typeface="+mn-ea"/>
                </a:rPr>
                <a:t>61.8</a:t>
              </a:r>
              <a:r>
                <a:rPr lang="ja-JP" altLang="en-US" dirty="0">
                  <a:latin typeface="+mn-ea"/>
                </a:rPr>
                <a:t>％が租税及び印紙収入でまかなわれていますが、残りのうち、約</a:t>
              </a:r>
              <a:r>
                <a:rPr lang="en-US" altLang="ja-JP" dirty="0">
                  <a:latin typeface="+mn-ea"/>
                </a:rPr>
                <a:t>35.4</a:t>
              </a:r>
              <a:r>
                <a:rPr lang="ja-JP" altLang="en-US" dirty="0">
                  <a:latin typeface="+mn-ea"/>
                </a:rPr>
                <a:t>兆円（</a:t>
              </a:r>
              <a:r>
                <a:rPr lang="en-US" altLang="ja-JP" dirty="0">
                  <a:latin typeface="+mn-ea"/>
                </a:rPr>
                <a:t>31.5</a:t>
              </a:r>
              <a:r>
                <a:rPr lang="ja-JP" altLang="en-US" dirty="0">
                  <a:latin typeface="+mn-ea"/>
                </a:rPr>
                <a:t>％）は公債金収入に依存しています。</a:t>
              </a:r>
            </a:p>
            <a:p>
              <a:r>
                <a:rPr lang="ja-JP" altLang="en-US" dirty="0">
                  <a:latin typeface="+mn-ea"/>
                </a:rPr>
                <a:t>　公債金となる国債は元本の返済や利子の支払いなどの負担を将来の世代に残すことから、国債に依存するわが国の財政を改善することが、大きな問題となっています。</a:t>
              </a:r>
              <a:endParaRPr kumimoji="1" lang="ja-JP" altLang="en-US" dirty="0">
                <a:latin typeface="+mn-ea"/>
              </a:endParaRPr>
            </a:p>
          </p:txBody>
        </p:sp>
        <p:sp>
          <p:nvSpPr>
            <p:cNvPr id="18" name="正方形/長方形 17"/>
            <p:cNvSpPr/>
            <p:nvPr/>
          </p:nvSpPr>
          <p:spPr>
            <a:xfrm>
              <a:off x="5379720" y="5013961"/>
              <a:ext cx="6583680" cy="1493519"/>
            </a:xfrm>
            <a:prstGeom prst="rect">
              <a:avLst/>
            </a:prstGeom>
            <a:ln w="25400">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en-US" altLang="ja-JP" b="1" dirty="0"/>
                <a:t>【</a:t>
              </a:r>
              <a:r>
                <a:rPr lang="ja-JP" altLang="en-US" b="1" dirty="0"/>
                <a:t>公債金</a:t>
              </a:r>
              <a:r>
                <a:rPr lang="en-US" altLang="ja-JP" b="1" dirty="0"/>
                <a:t>】</a:t>
              </a:r>
            </a:p>
            <a:p>
              <a:r>
                <a:rPr lang="ja-JP" altLang="en-US" sz="1400" dirty="0"/>
                <a:t>　　「公債金」とは国や県が公債（国債・県債）を発行して借り入れるお金のことです。</a:t>
              </a:r>
            </a:p>
            <a:p>
              <a:r>
                <a:rPr lang="ja-JP" altLang="en-US" sz="1400" dirty="0"/>
                <a:t>　 将来、一定の利子を上乗せして国や県が買い取ることを約束したもので、歳入が不足するときなどに発行されます。これは、国や県の借金であり、多くなるほど将来の財政が行き詰ることになります。</a:t>
              </a:r>
              <a:endParaRPr kumimoji="1" lang="ja-JP" altLang="en-US" sz="1400" dirty="0"/>
            </a:p>
          </p:txBody>
        </p:sp>
      </p:grpSp>
      <p:sp>
        <p:nvSpPr>
          <p:cNvPr id="21" name="フローチャート: 代替処理 20"/>
          <p:cNvSpPr/>
          <p:nvPr/>
        </p:nvSpPr>
        <p:spPr>
          <a:xfrm>
            <a:off x="502920" y="1087016"/>
            <a:ext cx="8862060" cy="609598"/>
          </a:xfrm>
          <a:prstGeom prst="flowChartAlternateProcess">
            <a:avLst/>
          </a:prstGeom>
          <a:solidFill>
            <a:schemeClr val="accent5">
              <a:lumMod val="75000"/>
              <a:alpha val="15000"/>
            </a:schemeClr>
          </a:solidFill>
          <a:ln w="317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b="1" dirty="0"/>
              <a:t>国の財政</a:t>
            </a:r>
            <a:r>
              <a:rPr lang="ja-JP" altLang="en-US" sz="2000" dirty="0"/>
              <a:t>（令和６年度当初予算）</a:t>
            </a:r>
          </a:p>
        </p:txBody>
      </p:sp>
      <p:sp>
        <p:nvSpPr>
          <p:cNvPr id="5" name="テキスト ボックス 4"/>
          <p:cNvSpPr txBox="1"/>
          <p:nvPr/>
        </p:nvSpPr>
        <p:spPr>
          <a:xfrm>
            <a:off x="11881485" y="6490455"/>
            <a:ext cx="266700" cy="369332"/>
          </a:xfrm>
          <a:prstGeom prst="rect">
            <a:avLst/>
          </a:prstGeom>
          <a:noFill/>
        </p:spPr>
        <p:txBody>
          <a:bodyPr wrap="square" rtlCol="0">
            <a:spAutoFit/>
          </a:bodyPr>
          <a:lstStyle/>
          <a:p>
            <a:r>
              <a:rPr lang="ja-JP" altLang="en-US" dirty="0">
                <a:latin typeface="+mj-ea"/>
                <a:ea typeface="+mj-ea"/>
              </a:rPr>
              <a:t>１</a:t>
            </a:r>
            <a:endParaRPr kumimoji="1" lang="ja-JP" altLang="en-US" dirty="0">
              <a:latin typeface="+mj-ea"/>
              <a:ea typeface="+mj-ea"/>
            </a:endParaRPr>
          </a:p>
        </p:txBody>
      </p:sp>
      <p:sp>
        <p:nvSpPr>
          <p:cNvPr id="7" name="テキスト ボックス 6">
            <a:extLst>
              <a:ext uri="{FF2B5EF4-FFF2-40B4-BE49-F238E27FC236}">
                <a16:creationId xmlns:a16="http://schemas.microsoft.com/office/drawing/2014/main" id="{57A8495A-9BC0-4395-B990-482D4A2FFD32}"/>
              </a:ext>
            </a:extLst>
          </p:cNvPr>
          <p:cNvSpPr txBox="1"/>
          <p:nvPr/>
        </p:nvSpPr>
        <p:spPr>
          <a:xfrm>
            <a:off x="3492500" y="1970812"/>
            <a:ext cx="1637665" cy="369332"/>
          </a:xfrm>
          <a:prstGeom prst="rect">
            <a:avLst/>
          </a:prstGeom>
          <a:noFill/>
        </p:spPr>
        <p:txBody>
          <a:bodyPr wrap="square" rtlCol="0">
            <a:spAutoFit/>
          </a:bodyPr>
          <a:lstStyle/>
          <a:p>
            <a:r>
              <a:rPr kumimoji="1" lang="ja-JP" altLang="en-US" b="1" dirty="0">
                <a:solidFill>
                  <a:srgbClr val="FF0000"/>
                </a:solidFill>
              </a:rPr>
              <a:t>（差替え予定）</a:t>
            </a:r>
          </a:p>
        </p:txBody>
      </p:sp>
      <p:pic>
        <p:nvPicPr>
          <p:cNvPr id="8" name="図 7">
            <a:extLst>
              <a:ext uri="{FF2B5EF4-FFF2-40B4-BE49-F238E27FC236}">
                <a16:creationId xmlns:a16="http://schemas.microsoft.com/office/drawing/2014/main" id="{20B07250-A360-4F41-A72A-6CAC00C54421}"/>
              </a:ext>
            </a:extLst>
          </p:cNvPr>
          <p:cNvPicPr>
            <a:picLocks noChangeAspect="1"/>
          </p:cNvPicPr>
          <p:nvPr/>
        </p:nvPicPr>
        <p:blipFill rotWithShape="1">
          <a:blip r:embed="rId2">
            <a:extLst>
              <a:ext uri="{28A0092B-C50C-407E-A947-70E740481C1C}">
                <a14:useLocalDpi xmlns:a14="http://schemas.microsoft.com/office/drawing/2010/main" val="0"/>
              </a:ext>
            </a:extLst>
          </a:blip>
          <a:srcRect l="1991"/>
          <a:stretch/>
        </p:blipFill>
        <p:spPr>
          <a:xfrm>
            <a:off x="142874" y="1889651"/>
            <a:ext cx="4877045" cy="4693921"/>
          </a:xfrm>
          <a:prstGeom prst="rect">
            <a:avLst/>
          </a:prstGeom>
        </p:spPr>
      </p:pic>
    </p:spTree>
    <p:extLst>
      <p:ext uri="{BB962C8B-B14F-4D97-AF65-F5344CB8AC3E}">
        <p14:creationId xmlns:p14="http://schemas.microsoft.com/office/powerpoint/2010/main" val="594390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grpSp>
        <p:nvGrpSpPr>
          <p:cNvPr id="5" name="グループ化 4"/>
          <p:cNvGrpSpPr/>
          <p:nvPr/>
        </p:nvGrpSpPr>
        <p:grpSpPr>
          <a:xfrm>
            <a:off x="256577" y="1411063"/>
            <a:ext cx="5991015" cy="4991100"/>
            <a:chOff x="265745" y="1670653"/>
            <a:chExt cx="6242698" cy="4940943"/>
          </a:xfrm>
        </p:grpSpPr>
        <p:sp>
          <p:nvSpPr>
            <p:cNvPr id="13" name="正方形/長方形 12"/>
            <p:cNvSpPr/>
            <p:nvPr/>
          </p:nvSpPr>
          <p:spPr>
            <a:xfrm>
              <a:off x="265745" y="1670653"/>
              <a:ext cx="6242698" cy="4940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365759" y="1953799"/>
              <a:ext cx="6016525" cy="4398207"/>
              <a:chOff x="502920" y="2130773"/>
              <a:chExt cx="6016525" cy="4398207"/>
            </a:xfrm>
          </p:grpSpPr>
          <p:sp>
            <p:nvSpPr>
              <p:cNvPr id="15" name="正方形/長方形 14"/>
              <p:cNvSpPr/>
              <p:nvPr/>
            </p:nvSpPr>
            <p:spPr>
              <a:xfrm>
                <a:off x="502920" y="2130773"/>
                <a:ext cx="1863090" cy="6553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solidFill>
                      <a:schemeClr val="accent1">
                        <a:lumMod val="75000"/>
                      </a:schemeClr>
                    </a:solidFill>
                    <a:latin typeface="BIZ UDPゴシック" panose="020B0400000000000000" pitchFamily="50" charset="-128"/>
                    <a:ea typeface="BIZ UDPゴシック" panose="020B0400000000000000" pitchFamily="50" charset="-128"/>
                  </a:rPr>
                  <a:t>歳出</a:t>
                </a:r>
                <a:r>
                  <a:rPr kumimoji="1" lang="ja-JP" altLang="en-US" sz="2400" dirty="0">
                    <a:solidFill>
                      <a:schemeClr val="accent1">
                        <a:lumMod val="75000"/>
                      </a:schemeClr>
                    </a:solidFill>
                    <a:latin typeface="BIZ UDPゴシック" panose="020B0400000000000000" pitchFamily="50" charset="-128"/>
                    <a:ea typeface="BIZ UDPゴシック" panose="020B0400000000000000" pitchFamily="50" charset="-128"/>
                  </a:rPr>
                  <a:t>の内訳</a:t>
                </a:r>
              </a:p>
            </p:txBody>
          </p:sp>
          <p:cxnSp>
            <p:nvCxnSpPr>
              <p:cNvPr id="16" name="直線矢印コネクタ 15"/>
              <p:cNvCxnSpPr/>
              <p:nvPr/>
            </p:nvCxnSpPr>
            <p:spPr>
              <a:xfrm flipV="1">
                <a:off x="639127" y="2793189"/>
                <a:ext cx="5099538" cy="9428"/>
              </a:xfrm>
              <a:prstGeom prst="straightConnector1">
                <a:avLst/>
              </a:prstGeom>
              <a:ln w="28575">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502920" y="2883086"/>
                <a:ext cx="6016524" cy="15040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dirty="0">
                    <a:latin typeface="+mn-ea"/>
                  </a:rPr>
                  <a:t>国の予算の使い方は国会で決められています。</a:t>
                </a:r>
              </a:p>
              <a:p>
                <a:r>
                  <a:rPr lang="ja-JP" altLang="en-US" dirty="0">
                    <a:latin typeface="+mn-ea"/>
                  </a:rPr>
                  <a:t>　私たちが、より豊かで安心して生活できる社会となるような方面に、多く支出されています。</a:t>
                </a:r>
              </a:p>
              <a:p>
                <a:r>
                  <a:rPr lang="ja-JP" altLang="en-US" dirty="0">
                    <a:latin typeface="+mn-ea"/>
                  </a:rPr>
                  <a:t>　「国債費」は、国債の元本の返済、利子の支払いなどの費用であり、歳出のうち</a:t>
                </a:r>
                <a:r>
                  <a:rPr lang="en-US" altLang="ja-JP" dirty="0">
                    <a:latin typeface="+mn-ea"/>
                  </a:rPr>
                  <a:t>24.0</a:t>
                </a:r>
                <a:r>
                  <a:rPr lang="ja-JP" altLang="en-US" dirty="0">
                    <a:latin typeface="+mn-ea"/>
                  </a:rPr>
                  <a:t>％と高い割合になっています。</a:t>
                </a:r>
                <a:endParaRPr kumimoji="1" lang="ja-JP" altLang="en-US" dirty="0">
                  <a:latin typeface="+mn-ea"/>
                </a:endParaRPr>
              </a:p>
            </p:txBody>
          </p:sp>
          <p:sp>
            <p:nvSpPr>
              <p:cNvPr id="18" name="正方形/長方形 17"/>
              <p:cNvSpPr/>
              <p:nvPr/>
            </p:nvSpPr>
            <p:spPr>
              <a:xfrm>
                <a:off x="639127" y="4709160"/>
                <a:ext cx="5880318" cy="1819820"/>
              </a:xfrm>
              <a:prstGeom prst="rect">
                <a:avLst/>
              </a:prstGeom>
              <a:ln w="25400">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en-US" altLang="ja-JP" b="1" dirty="0">
                    <a:latin typeface="+mn-ea"/>
                  </a:rPr>
                  <a:t>【</a:t>
                </a:r>
                <a:r>
                  <a:rPr lang="ja-JP" altLang="en-US" b="1" dirty="0">
                    <a:latin typeface="+mn-ea"/>
                  </a:rPr>
                  <a:t>予算</a:t>
                </a:r>
                <a:r>
                  <a:rPr lang="en-US" altLang="ja-JP" b="1" dirty="0">
                    <a:latin typeface="+mn-ea"/>
                  </a:rPr>
                  <a:t>】</a:t>
                </a:r>
              </a:p>
              <a:p>
                <a:r>
                  <a:rPr lang="ja-JP" altLang="en-US" sz="1400" dirty="0"/>
                  <a:t>　１年間の収入（歳入）や支出（歳出）をあらかじめ見積もって計算したものを「予算」といいます。</a:t>
                </a:r>
              </a:p>
              <a:p>
                <a:r>
                  <a:rPr lang="ja-JP" altLang="en-US" sz="1400" dirty="0"/>
                  <a:t>　新しい年度が始まるまでに予算が決まらないときは、「暫定予算」という一時的な仮の予算を作ります。</a:t>
                </a:r>
              </a:p>
              <a:p>
                <a:r>
                  <a:rPr lang="ja-JP" altLang="en-US" sz="1400" dirty="0"/>
                  <a:t>　また、大きな災害が起きたり、社会経済の状況が変わり、用意していた予算で足りなくなった場合には「補正予算」というものを作ります。</a:t>
                </a:r>
                <a:endParaRPr kumimoji="1" lang="ja-JP" altLang="en-US" sz="1400" dirty="0"/>
              </a:p>
            </p:txBody>
          </p:sp>
        </p:grpSp>
      </p:grpSp>
      <p:sp>
        <p:nvSpPr>
          <p:cNvPr id="21" name="フローチャート: 代替処理 20"/>
          <p:cNvSpPr/>
          <p:nvPr/>
        </p:nvSpPr>
        <p:spPr>
          <a:xfrm>
            <a:off x="365759" y="605509"/>
            <a:ext cx="8862060" cy="609598"/>
          </a:xfrm>
          <a:prstGeom prst="flowChartAlternateProcess">
            <a:avLst/>
          </a:prstGeom>
          <a:solidFill>
            <a:schemeClr val="accent5">
              <a:lumMod val="75000"/>
              <a:alpha val="15000"/>
            </a:schemeClr>
          </a:solidFill>
          <a:ln w="317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b="1" dirty="0"/>
              <a:t>国の財政</a:t>
            </a:r>
            <a:r>
              <a:rPr lang="ja-JP" altLang="en-US" sz="2000" dirty="0"/>
              <a:t>（令和６年度当初予算）</a:t>
            </a:r>
          </a:p>
        </p:txBody>
      </p:sp>
      <p:sp>
        <p:nvSpPr>
          <p:cNvPr id="3" name="テキスト ボックス 2"/>
          <p:cNvSpPr txBox="1"/>
          <p:nvPr/>
        </p:nvSpPr>
        <p:spPr>
          <a:xfrm>
            <a:off x="11850240" y="6426930"/>
            <a:ext cx="341760" cy="369332"/>
          </a:xfrm>
          <a:prstGeom prst="rect">
            <a:avLst/>
          </a:prstGeom>
          <a:noFill/>
        </p:spPr>
        <p:txBody>
          <a:bodyPr wrap="none" rtlCol="0">
            <a:spAutoFit/>
          </a:bodyPr>
          <a:lstStyle/>
          <a:p>
            <a:r>
              <a:rPr lang="ja-JP" altLang="en-US" dirty="0">
                <a:latin typeface="+mj-ea"/>
                <a:ea typeface="+mj-ea"/>
              </a:rPr>
              <a:t>２</a:t>
            </a:r>
            <a:endParaRPr kumimoji="1" lang="ja-JP" altLang="en-US" dirty="0">
              <a:latin typeface="+mj-ea"/>
              <a:ea typeface="+mj-ea"/>
            </a:endParaRPr>
          </a:p>
        </p:txBody>
      </p:sp>
      <p:sp>
        <p:nvSpPr>
          <p:cNvPr id="14" name="角丸四角形 13"/>
          <p:cNvSpPr/>
          <p:nvPr/>
        </p:nvSpPr>
        <p:spPr>
          <a:xfrm>
            <a:off x="8202430" y="5107"/>
            <a:ext cx="3997801" cy="41372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－国や県の財政の現状－</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0D0B12B0-0567-4144-B4A3-5394BA30E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444" y="1411063"/>
            <a:ext cx="5366749" cy="5025146"/>
          </a:xfrm>
          <a:prstGeom prst="rect">
            <a:avLst/>
          </a:prstGeom>
        </p:spPr>
      </p:pic>
    </p:spTree>
    <p:extLst>
      <p:ext uri="{BB962C8B-B14F-4D97-AF65-F5344CB8AC3E}">
        <p14:creationId xmlns:p14="http://schemas.microsoft.com/office/powerpoint/2010/main" val="3206838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grpSp>
        <p:nvGrpSpPr>
          <p:cNvPr id="2" name="グループ化 1"/>
          <p:cNvGrpSpPr/>
          <p:nvPr/>
        </p:nvGrpSpPr>
        <p:grpSpPr>
          <a:xfrm>
            <a:off x="4815317" y="1108106"/>
            <a:ext cx="2437623" cy="4997403"/>
            <a:chOff x="4893902" y="4790849"/>
            <a:chExt cx="2446104" cy="1572455"/>
          </a:xfrm>
        </p:grpSpPr>
        <p:sp>
          <p:nvSpPr>
            <p:cNvPr id="13" name="正方形/長方形 12"/>
            <p:cNvSpPr/>
            <p:nvPr/>
          </p:nvSpPr>
          <p:spPr>
            <a:xfrm>
              <a:off x="4893902" y="4790849"/>
              <a:ext cx="2446104" cy="1572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4893902" y="4790849"/>
              <a:ext cx="2446104" cy="1572455"/>
            </a:xfrm>
            <a:prstGeom prst="rect">
              <a:avLst/>
            </a:prstGeom>
            <a:ln w="254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200" b="1" dirty="0">
                  <a:solidFill>
                    <a:srgbClr val="7030A0"/>
                  </a:solidFill>
                  <a:latin typeface="UD デジタル 教科書体 NK-B" panose="02020700000000000000" pitchFamily="18" charset="-128"/>
                  <a:ea typeface="UD デジタル 教科書体 NK-B" panose="02020700000000000000" pitchFamily="18" charset="-128"/>
                </a:rPr>
                <a:t>【</a:t>
              </a:r>
              <a:r>
                <a:rPr lang="ja-JP" altLang="en-US" sz="1200" b="1" dirty="0">
                  <a:solidFill>
                    <a:srgbClr val="7030A0"/>
                  </a:solidFill>
                  <a:latin typeface="UD デジタル 教科書体 NK-B" panose="02020700000000000000" pitchFamily="18" charset="-128"/>
                  <a:ea typeface="UD デジタル 教科書体 NK-B" panose="02020700000000000000" pitchFamily="18" charset="-128"/>
                </a:rPr>
                <a:t>国からの補助金等</a:t>
              </a:r>
              <a:r>
                <a:rPr lang="en-US" altLang="ja-JP" sz="1200" b="1" dirty="0">
                  <a:solidFill>
                    <a:srgbClr val="7030A0"/>
                  </a:solidFill>
                  <a:latin typeface="UD デジタル 教科書体 NK-B" panose="02020700000000000000" pitchFamily="18" charset="-128"/>
                  <a:ea typeface="UD デジタル 教科書体 NK-B" panose="02020700000000000000" pitchFamily="18" charset="-128"/>
                </a:rPr>
                <a:t>】</a:t>
              </a:r>
            </a:p>
            <a:p>
              <a:r>
                <a:rPr lang="ja-JP" altLang="en-US" sz="1200" b="1" dirty="0">
                  <a:solidFill>
                    <a:srgbClr val="7030A0"/>
                  </a:solidFill>
                  <a:latin typeface="UD デジタル 教科書体 NK-B" panose="02020700000000000000" pitchFamily="18" charset="-128"/>
                  <a:ea typeface="UD デジタル 教科書体 NK-B" panose="02020700000000000000" pitchFamily="18" charset="-128"/>
                </a:rPr>
                <a:t>　地方の歳入は、国からのお金にも支えられています。</a:t>
              </a:r>
            </a:p>
            <a:p>
              <a:r>
                <a:rPr lang="ja-JP" altLang="en-US" sz="1200" b="1" dirty="0">
                  <a:solidFill>
                    <a:prstClr val="black"/>
                  </a:solidFill>
                  <a:latin typeface="UD デジタル 教科書体 NK-B" panose="02020700000000000000" pitchFamily="18" charset="-128"/>
                  <a:ea typeface="UD デジタル 教科書体 NK-B" panose="02020700000000000000" pitchFamily="18" charset="-128"/>
                </a:rPr>
                <a:t>○地方交付税</a:t>
              </a:r>
            </a:p>
            <a:p>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　　地方公共団体はそれぞれ、その地域の経済状況や規模によって、地方税収など財政力に格差が生じます。そこで、地域ごとの住民に対する公共サービスに差が出ないように、国が各地方公共団体の財政力を調整するために支出するものです。</a:t>
              </a:r>
            </a:p>
            <a:p>
              <a:r>
                <a:rPr lang="ja-JP" altLang="en-US" sz="1200" b="1" dirty="0">
                  <a:solidFill>
                    <a:prstClr val="black"/>
                  </a:solidFill>
                  <a:latin typeface="UD デジタル 教科書体 NK-B" panose="02020700000000000000" pitchFamily="18" charset="-128"/>
                  <a:ea typeface="UD デジタル 教科書体 NK-B" panose="02020700000000000000" pitchFamily="18" charset="-128"/>
                </a:rPr>
                <a:t>○国庫支出金</a:t>
              </a:r>
            </a:p>
            <a:p>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　　国と地方公共団体が協力して行う事業の財源に充てるため、国が補助金・負担金として支出するものです。</a:t>
              </a:r>
            </a:p>
            <a:p>
              <a:r>
                <a:rPr lang="ja-JP" altLang="en-US" sz="1200" b="1" dirty="0">
                  <a:solidFill>
                    <a:prstClr val="black"/>
                  </a:solidFill>
                  <a:latin typeface="UD デジタル 教科書体 NK-B" panose="02020700000000000000" pitchFamily="18" charset="-128"/>
                  <a:ea typeface="UD デジタル 教科書体 NK-B" panose="02020700000000000000" pitchFamily="18" charset="-128"/>
                </a:rPr>
                <a:t>○地方譲与税</a:t>
              </a:r>
            </a:p>
            <a:p>
              <a:r>
                <a:rPr lang="ja-JP" altLang="en-US" sz="1200" dirty="0">
                  <a:solidFill>
                    <a:prstClr val="black"/>
                  </a:solidFill>
                  <a:latin typeface="UD デジタル 教科書体 NK-B" panose="02020700000000000000" pitchFamily="18" charset="-128"/>
                  <a:ea typeface="UD デジタル 教科書体 NK-B" panose="02020700000000000000" pitchFamily="18" charset="-128"/>
                </a:rPr>
                <a:t>　　手続上、国の税金として納税されている税金で、その全部又は一部が、地方公共団体に譲与されるものです。これには、地方法人特別譲与税、地方揮発油譲与税などがあります。</a:t>
              </a:r>
            </a:p>
          </p:txBody>
        </p:sp>
      </p:grpSp>
      <p:sp>
        <p:nvSpPr>
          <p:cNvPr id="21" name="フローチャート: 代替処理 20"/>
          <p:cNvSpPr/>
          <p:nvPr/>
        </p:nvSpPr>
        <p:spPr>
          <a:xfrm>
            <a:off x="182880" y="93154"/>
            <a:ext cx="7863840" cy="609598"/>
          </a:xfrm>
          <a:prstGeom prst="flowChartAlternateProcess">
            <a:avLst/>
          </a:prstGeom>
          <a:noFill/>
          <a:ln w="317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b="1" dirty="0">
                <a:solidFill>
                  <a:prstClr val="black"/>
                </a:solidFill>
              </a:rPr>
              <a:t>新潟県の財政</a:t>
            </a:r>
            <a:r>
              <a:rPr lang="ja-JP" altLang="en-US" sz="2000" b="1" dirty="0">
                <a:solidFill>
                  <a:prstClr val="black"/>
                </a:solidFill>
              </a:rPr>
              <a:t>（令和６年度当初予算）</a:t>
            </a:r>
          </a:p>
        </p:txBody>
      </p:sp>
      <p:sp>
        <p:nvSpPr>
          <p:cNvPr id="6" name="テキスト ボックス 5"/>
          <p:cNvSpPr txBox="1"/>
          <p:nvPr/>
        </p:nvSpPr>
        <p:spPr>
          <a:xfrm>
            <a:off x="11850240" y="6488668"/>
            <a:ext cx="341760" cy="369332"/>
          </a:xfrm>
          <a:prstGeom prst="rect">
            <a:avLst/>
          </a:prstGeom>
          <a:noFill/>
        </p:spPr>
        <p:txBody>
          <a:bodyPr wrap="none" rtlCol="0">
            <a:spAutoFit/>
          </a:bodyPr>
          <a:lstStyle/>
          <a:p>
            <a:r>
              <a:rPr lang="ja-JP" altLang="en-US" dirty="0">
                <a:solidFill>
                  <a:prstClr val="black"/>
                </a:solidFill>
              </a:rPr>
              <a:t>３</a:t>
            </a:r>
          </a:p>
        </p:txBody>
      </p:sp>
      <p:sp>
        <p:nvSpPr>
          <p:cNvPr id="10" name="角丸四角形 9"/>
          <p:cNvSpPr/>
          <p:nvPr/>
        </p:nvSpPr>
        <p:spPr>
          <a:xfrm>
            <a:off x="8202430" y="5107"/>
            <a:ext cx="3997801" cy="4137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E7E6E6">
                    <a:lumMod val="50000"/>
                  </a:srgbClr>
                </a:solidFill>
                <a:latin typeface="BIZ UDPゴシック" panose="020B0400000000000000" pitchFamily="50" charset="-128"/>
                <a:ea typeface="BIZ UDPゴシック" panose="020B0400000000000000" pitchFamily="50" charset="-128"/>
              </a:rPr>
              <a:t>－国や県の財政の現状－</a:t>
            </a:r>
          </a:p>
        </p:txBody>
      </p:sp>
      <p:pic>
        <p:nvPicPr>
          <p:cNvPr id="4" name="図 3">
            <a:extLst>
              <a:ext uri="{FF2B5EF4-FFF2-40B4-BE49-F238E27FC236}">
                <a16:creationId xmlns:a16="http://schemas.microsoft.com/office/drawing/2014/main" id="{BF511944-DFCE-4307-AB04-F6507EBF1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84" y="1282890"/>
            <a:ext cx="4341825" cy="4443011"/>
          </a:xfrm>
          <a:prstGeom prst="rect">
            <a:avLst/>
          </a:prstGeom>
        </p:spPr>
      </p:pic>
      <p:pic>
        <p:nvPicPr>
          <p:cNvPr id="17" name="図 16">
            <a:extLst>
              <a:ext uri="{FF2B5EF4-FFF2-40B4-BE49-F238E27FC236}">
                <a16:creationId xmlns:a16="http://schemas.microsoft.com/office/drawing/2014/main" id="{2D6037E0-A3A9-4146-8518-E5FE7D0C9CC7}"/>
              </a:ext>
            </a:extLst>
          </p:cNvPr>
          <p:cNvPicPr>
            <a:picLocks noChangeAspect="1"/>
          </p:cNvPicPr>
          <p:nvPr/>
        </p:nvPicPr>
        <p:blipFill rotWithShape="1">
          <a:blip r:embed="rId3">
            <a:extLst>
              <a:ext uri="{28A0092B-C50C-407E-A947-70E740481C1C}">
                <a14:useLocalDpi xmlns:a14="http://schemas.microsoft.com/office/drawing/2010/main" val="0"/>
              </a:ext>
            </a:extLst>
          </a:blip>
          <a:srcRect l="1687"/>
          <a:stretch/>
        </p:blipFill>
        <p:spPr>
          <a:xfrm>
            <a:off x="7357348" y="1419367"/>
            <a:ext cx="4663772" cy="4306534"/>
          </a:xfrm>
          <a:prstGeom prst="rect">
            <a:avLst/>
          </a:prstGeom>
        </p:spPr>
      </p:pic>
    </p:spTree>
    <p:extLst>
      <p:ext uri="{BB962C8B-B14F-4D97-AF65-F5344CB8AC3E}">
        <p14:creationId xmlns:p14="http://schemas.microsoft.com/office/powerpoint/2010/main" val="2097020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graphicFrame>
        <p:nvGraphicFramePr>
          <p:cNvPr id="10" name="グラフ 9"/>
          <p:cNvGraphicFramePr/>
          <p:nvPr>
            <p:extLst>
              <p:ext uri="{D42A27DB-BD31-4B8C-83A1-F6EECF244321}">
                <p14:modId xmlns:p14="http://schemas.microsoft.com/office/powerpoint/2010/main" val="342015025"/>
              </p:ext>
            </p:extLst>
          </p:nvPr>
        </p:nvGraphicFramePr>
        <p:xfrm>
          <a:off x="6398191" y="485570"/>
          <a:ext cx="5398433" cy="3669156"/>
        </p:xfrm>
        <a:graphic>
          <a:graphicData uri="http://schemas.openxmlformats.org/drawingml/2006/chart">
            <c:chart xmlns:c="http://schemas.openxmlformats.org/drawingml/2006/chart" xmlns:r="http://schemas.openxmlformats.org/officeDocument/2006/relationships" r:id="rId3"/>
          </a:graphicData>
        </a:graphic>
      </p:graphicFrame>
      <p:sp>
        <p:nvSpPr>
          <p:cNvPr id="14" name="角丸四角形 13"/>
          <p:cNvSpPr/>
          <p:nvPr/>
        </p:nvSpPr>
        <p:spPr>
          <a:xfrm>
            <a:off x="6525279" y="592962"/>
            <a:ext cx="1410958" cy="45267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white"/>
                </a:solidFill>
                <a:latin typeface="BIZ UDPゴシック" panose="020B0400000000000000" pitchFamily="50" charset="-128"/>
                <a:ea typeface="BIZ UDPゴシック" panose="020B0400000000000000" pitchFamily="50" charset="-128"/>
              </a:rPr>
              <a:t>記入例</a:t>
            </a:r>
          </a:p>
        </p:txBody>
      </p:sp>
      <p:sp>
        <p:nvSpPr>
          <p:cNvPr id="9" name="正方形/長方形 8"/>
          <p:cNvSpPr/>
          <p:nvPr/>
        </p:nvSpPr>
        <p:spPr>
          <a:xfrm>
            <a:off x="8589653" y="2060285"/>
            <a:ext cx="1250756" cy="758480"/>
          </a:xfrm>
          <a:prstGeom prst="rect">
            <a:avLst/>
          </a:prstGeom>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latin typeface="BIZ UDPゴシック" panose="020B0400000000000000" pitchFamily="50" charset="-128"/>
                <a:ea typeface="BIZ UDPゴシック" panose="020B0400000000000000" pitchFamily="50" charset="-128"/>
              </a:rPr>
              <a:t>まちの支出</a:t>
            </a:r>
            <a:endParaRPr lang="en-US" altLang="ja-JP" sz="1400" dirty="0">
              <a:solidFill>
                <a:prstClr val="white"/>
              </a:solidFill>
              <a:latin typeface="BIZ UDPゴシック" panose="020B0400000000000000" pitchFamily="50" charset="-128"/>
              <a:ea typeface="BIZ UDPゴシック" panose="020B0400000000000000" pitchFamily="50" charset="-128"/>
            </a:endParaRPr>
          </a:p>
          <a:p>
            <a:pPr algn="ctr"/>
            <a:r>
              <a:rPr lang="en-US" altLang="ja-JP" sz="1400" dirty="0">
                <a:solidFill>
                  <a:prstClr val="white"/>
                </a:solidFill>
                <a:latin typeface="BIZ UDPゴシック" panose="020B0400000000000000" pitchFamily="50" charset="-128"/>
                <a:ea typeface="BIZ UDPゴシック" panose="020B0400000000000000" pitchFamily="50" charset="-128"/>
              </a:rPr>
              <a:t>450</a:t>
            </a:r>
            <a:r>
              <a:rPr lang="ja-JP" altLang="en-US" sz="1400" dirty="0">
                <a:solidFill>
                  <a:prstClr val="white"/>
                </a:solidFill>
                <a:latin typeface="BIZ UDPゴシック" panose="020B0400000000000000" pitchFamily="50" charset="-128"/>
                <a:ea typeface="BIZ UDPゴシック" panose="020B0400000000000000" pitchFamily="50" charset="-128"/>
              </a:rPr>
              <a:t>億円</a:t>
            </a:r>
          </a:p>
        </p:txBody>
      </p:sp>
      <p:sp>
        <p:nvSpPr>
          <p:cNvPr id="2" name="角丸四角形 1"/>
          <p:cNvSpPr/>
          <p:nvPr/>
        </p:nvSpPr>
        <p:spPr>
          <a:xfrm>
            <a:off x="142864" y="159744"/>
            <a:ext cx="5277219" cy="735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prstClr val="white"/>
                </a:solidFill>
                <a:latin typeface="HG丸ｺﾞｼｯｸM-PRO" panose="020F0600000000000000" pitchFamily="50" charset="-128"/>
                <a:ea typeface="HG丸ｺﾞｼｯｸM-PRO" panose="020F0600000000000000" pitchFamily="50" charset="-128"/>
              </a:rPr>
              <a:t>わたしたちのまちの予算を考えてみよう</a:t>
            </a:r>
          </a:p>
        </p:txBody>
      </p:sp>
      <p:sp>
        <p:nvSpPr>
          <p:cNvPr id="11" name="角丸四角形 10">
            <a:hlinkClick r:id="rId4" action="ppaction://hlinkfile"/>
          </p:cNvPr>
          <p:cNvSpPr/>
          <p:nvPr/>
        </p:nvSpPr>
        <p:spPr>
          <a:xfrm>
            <a:off x="4514630" y="1994793"/>
            <a:ext cx="1757688" cy="65070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latin typeface="ＭＳ Ｐゴシック" panose="020B0600070205080204" pitchFamily="50" charset="-128"/>
              </a:rPr>
              <a:t>ワークシートへ</a:t>
            </a:r>
            <a:endParaRPr lang="en-US" altLang="ja-JP" sz="1400" dirty="0">
              <a:solidFill>
                <a:prstClr val="white"/>
              </a:solidFill>
              <a:latin typeface="ＭＳ Ｐゴシック" panose="020B0600070205080204" pitchFamily="50" charset="-128"/>
            </a:endParaRPr>
          </a:p>
          <a:p>
            <a:pPr algn="ctr"/>
            <a:r>
              <a:rPr lang="en-US" altLang="ja-JP" sz="2400" dirty="0">
                <a:solidFill>
                  <a:prstClr val="white"/>
                </a:solidFill>
                <a:latin typeface="ＭＳ Ｐゴシック" panose="020B0600070205080204" pitchFamily="50" charset="-128"/>
              </a:rPr>
              <a:t>GO</a:t>
            </a:r>
            <a:r>
              <a:rPr lang="ja-JP" altLang="en-US" dirty="0">
                <a:solidFill>
                  <a:prstClr val="white"/>
                </a:solidFill>
                <a:latin typeface="ＭＳ Ｐゴシック" panose="020B0600070205080204" pitchFamily="50" charset="-128"/>
              </a:rPr>
              <a:t>⇒</a:t>
            </a:r>
          </a:p>
        </p:txBody>
      </p:sp>
      <p:sp>
        <p:nvSpPr>
          <p:cNvPr id="13" name="テキスト ボックス 12"/>
          <p:cNvSpPr txBox="1"/>
          <p:nvPr/>
        </p:nvSpPr>
        <p:spPr>
          <a:xfrm>
            <a:off x="11850240" y="6487572"/>
            <a:ext cx="341760" cy="369332"/>
          </a:xfrm>
          <a:prstGeom prst="rect">
            <a:avLst/>
          </a:prstGeom>
          <a:noFill/>
        </p:spPr>
        <p:txBody>
          <a:bodyPr wrap="none" rtlCol="0">
            <a:spAutoFit/>
          </a:bodyPr>
          <a:lstStyle/>
          <a:p>
            <a:r>
              <a:rPr lang="ja-JP" altLang="en-US" dirty="0">
                <a:solidFill>
                  <a:prstClr val="black"/>
                </a:solidFill>
                <a:latin typeface="ＭＳ Ｐゴシック" panose="020B0600070205080204" pitchFamily="50" charset="-128"/>
              </a:rPr>
              <a:t>４</a:t>
            </a:r>
            <a:endParaRPr lang="en-US" altLang="ja-JP" dirty="0">
              <a:solidFill>
                <a:prstClr val="black"/>
              </a:solidFill>
              <a:latin typeface="ＭＳ Ｐゴシック" panose="020B0600070205080204" pitchFamily="50" charset="-128"/>
            </a:endParaRPr>
          </a:p>
        </p:txBody>
      </p:sp>
      <p:pic>
        <p:nvPicPr>
          <p:cNvPr id="15" name="図 14"/>
          <p:cNvPicPr>
            <a:picLocks noChangeAspect="1"/>
          </p:cNvPicPr>
          <p:nvPr/>
        </p:nvPicPr>
        <p:blipFill>
          <a:blip r:embed="rId5"/>
          <a:stretch>
            <a:fillRect/>
          </a:stretch>
        </p:blipFill>
        <p:spPr>
          <a:xfrm>
            <a:off x="99050" y="1821530"/>
            <a:ext cx="4342926" cy="4342926"/>
          </a:xfrm>
          <a:prstGeom prst="rect">
            <a:avLst/>
          </a:prstGeom>
        </p:spPr>
      </p:pic>
      <p:sp>
        <p:nvSpPr>
          <p:cNvPr id="17" name="角丸四角形 16"/>
          <p:cNvSpPr/>
          <p:nvPr/>
        </p:nvSpPr>
        <p:spPr>
          <a:xfrm>
            <a:off x="4514630" y="4262118"/>
            <a:ext cx="7558006" cy="233471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rgbClr val="CC00CC"/>
                </a:solidFill>
                <a:latin typeface="BIZ UDPゴシック" panose="020B0400000000000000" pitchFamily="50" charset="-128"/>
                <a:ea typeface="BIZ UDPゴシック" panose="020B0400000000000000" pitchFamily="50" charset="-128"/>
              </a:rPr>
              <a:t>ことばの意味</a:t>
            </a:r>
            <a:endParaRPr lang="en-US" altLang="ja-JP" dirty="0">
              <a:solidFill>
                <a:srgbClr val="CC00CC"/>
              </a:solidFill>
              <a:latin typeface="BIZ UDPゴシック" panose="020B0400000000000000" pitchFamily="50" charset="-128"/>
              <a:ea typeface="BIZ UDPゴシック" panose="020B0400000000000000" pitchFamily="50" charset="-128"/>
            </a:endParaRPr>
          </a:p>
          <a:p>
            <a:pPr>
              <a:lnSpc>
                <a:spcPct val="150000"/>
              </a:lnSpc>
            </a:pPr>
            <a:r>
              <a:rPr lang="en-US" altLang="ja-JP" sz="1400" dirty="0">
                <a:solidFill>
                  <a:prstClr val="black"/>
                </a:solidFill>
              </a:rPr>
              <a:t>【</a:t>
            </a:r>
            <a:r>
              <a:rPr lang="ja-JP" altLang="en-US" sz="1400" dirty="0">
                <a:solidFill>
                  <a:prstClr val="black"/>
                </a:solidFill>
              </a:rPr>
              <a:t>教育費</a:t>
            </a:r>
            <a:r>
              <a:rPr lang="en-US" altLang="ja-JP" sz="1400" dirty="0">
                <a:solidFill>
                  <a:prstClr val="black"/>
                </a:solidFill>
              </a:rPr>
              <a:t>】</a:t>
            </a:r>
            <a:r>
              <a:rPr lang="ja-JP" altLang="en-US" sz="1400" dirty="0">
                <a:solidFill>
                  <a:prstClr val="black"/>
                </a:solidFill>
              </a:rPr>
              <a:t>教育のために　　　　　　　　　　　　　　　　　　　</a:t>
            </a:r>
            <a:r>
              <a:rPr lang="en-US" altLang="ja-JP" sz="1400" dirty="0">
                <a:solidFill>
                  <a:prstClr val="black"/>
                </a:solidFill>
              </a:rPr>
              <a:t>【</a:t>
            </a:r>
            <a:r>
              <a:rPr lang="ja-JP" altLang="en-US" sz="1400" dirty="0">
                <a:solidFill>
                  <a:prstClr val="black"/>
                </a:solidFill>
              </a:rPr>
              <a:t>警察費</a:t>
            </a:r>
            <a:r>
              <a:rPr lang="en-US" altLang="ja-JP" sz="1400" dirty="0">
                <a:solidFill>
                  <a:prstClr val="black"/>
                </a:solidFill>
              </a:rPr>
              <a:t>】</a:t>
            </a:r>
            <a:r>
              <a:rPr lang="ja-JP" altLang="en-US" sz="1400" dirty="0">
                <a:solidFill>
                  <a:prstClr val="black"/>
                </a:solidFill>
              </a:rPr>
              <a:t>安全な生活のために</a:t>
            </a:r>
            <a:endParaRPr lang="en-US" altLang="ja-JP" sz="1400" dirty="0">
              <a:solidFill>
                <a:prstClr val="black"/>
              </a:solidFill>
            </a:endParaRPr>
          </a:p>
          <a:p>
            <a:pPr>
              <a:lnSpc>
                <a:spcPct val="150000"/>
              </a:lnSpc>
            </a:pPr>
            <a:r>
              <a:rPr lang="en-US" altLang="ja-JP" sz="1400" dirty="0">
                <a:solidFill>
                  <a:prstClr val="black"/>
                </a:solidFill>
              </a:rPr>
              <a:t>【</a:t>
            </a:r>
            <a:r>
              <a:rPr lang="ja-JP" altLang="en-US" sz="1400" dirty="0">
                <a:solidFill>
                  <a:prstClr val="black"/>
                </a:solidFill>
              </a:rPr>
              <a:t>福祉保健費</a:t>
            </a:r>
            <a:r>
              <a:rPr lang="en-US" altLang="ja-JP" sz="1400" dirty="0">
                <a:solidFill>
                  <a:prstClr val="black"/>
                </a:solidFill>
              </a:rPr>
              <a:t>】</a:t>
            </a:r>
            <a:r>
              <a:rPr lang="ja-JP" altLang="en-US" sz="1400" dirty="0">
                <a:solidFill>
                  <a:prstClr val="black"/>
                </a:solidFill>
              </a:rPr>
              <a:t>健康や子育て、福祉の充実のために　  </a:t>
            </a:r>
            <a:r>
              <a:rPr lang="en-US" altLang="ja-JP" sz="1400" dirty="0">
                <a:solidFill>
                  <a:prstClr val="black"/>
                </a:solidFill>
              </a:rPr>
              <a:t>【</a:t>
            </a:r>
            <a:r>
              <a:rPr lang="ja-JP" altLang="en-US" sz="1400" dirty="0">
                <a:solidFill>
                  <a:prstClr val="black"/>
                </a:solidFill>
              </a:rPr>
              <a:t>総務費</a:t>
            </a:r>
            <a:r>
              <a:rPr lang="en-US" altLang="ja-JP" sz="1400" dirty="0">
                <a:solidFill>
                  <a:prstClr val="black"/>
                </a:solidFill>
              </a:rPr>
              <a:t>】</a:t>
            </a:r>
            <a:r>
              <a:rPr lang="ja-JP" altLang="en-US" sz="1400" dirty="0">
                <a:solidFill>
                  <a:prstClr val="black"/>
                </a:solidFill>
              </a:rPr>
              <a:t>事務を総合的に運営するために</a:t>
            </a:r>
            <a:endParaRPr lang="en-US" altLang="ja-JP" sz="1400" dirty="0">
              <a:solidFill>
                <a:prstClr val="black"/>
              </a:solidFill>
            </a:endParaRPr>
          </a:p>
          <a:p>
            <a:pPr>
              <a:lnSpc>
                <a:spcPct val="150000"/>
              </a:lnSpc>
            </a:pPr>
            <a:r>
              <a:rPr lang="en-US" altLang="ja-JP" sz="1400" dirty="0">
                <a:solidFill>
                  <a:prstClr val="black"/>
                </a:solidFill>
              </a:rPr>
              <a:t>【</a:t>
            </a:r>
            <a:r>
              <a:rPr lang="ja-JP" altLang="en-US" sz="1400" dirty="0">
                <a:solidFill>
                  <a:prstClr val="black"/>
                </a:solidFill>
              </a:rPr>
              <a:t>産業費</a:t>
            </a:r>
            <a:r>
              <a:rPr lang="en-US" altLang="ja-JP" sz="1400" dirty="0">
                <a:solidFill>
                  <a:prstClr val="black"/>
                </a:solidFill>
              </a:rPr>
              <a:t>】</a:t>
            </a:r>
            <a:r>
              <a:rPr lang="ja-JP" altLang="en-US" sz="1400" dirty="0">
                <a:solidFill>
                  <a:prstClr val="black"/>
                </a:solidFill>
              </a:rPr>
              <a:t>商工業や観光など地域経済のために　　 　   </a:t>
            </a:r>
            <a:r>
              <a:rPr lang="en-US" altLang="ja-JP" sz="1400" dirty="0">
                <a:solidFill>
                  <a:prstClr val="black"/>
                </a:solidFill>
              </a:rPr>
              <a:t>【</a:t>
            </a:r>
            <a:r>
              <a:rPr lang="ja-JP" altLang="en-US" sz="1400" dirty="0">
                <a:solidFill>
                  <a:prstClr val="black"/>
                </a:solidFill>
              </a:rPr>
              <a:t>災害復旧費</a:t>
            </a:r>
            <a:r>
              <a:rPr lang="en-US" altLang="ja-JP" sz="1400" dirty="0">
                <a:solidFill>
                  <a:prstClr val="black"/>
                </a:solidFill>
              </a:rPr>
              <a:t>】</a:t>
            </a:r>
            <a:r>
              <a:rPr lang="ja-JP" altLang="en-US" sz="1400" dirty="0">
                <a:solidFill>
                  <a:prstClr val="black"/>
                </a:solidFill>
              </a:rPr>
              <a:t>災害・復旧のために</a:t>
            </a:r>
            <a:endParaRPr lang="en-US" altLang="ja-JP" sz="1400" dirty="0">
              <a:solidFill>
                <a:prstClr val="black"/>
              </a:solidFill>
            </a:endParaRPr>
          </a:p>
          <a:p>
            <a:pPr>
              <a:lnSpc>
                <a:spcPct val="150000"/>
              </a:lnSpc>
            </a:pPr>
            <a:r>
              <a:rPr lang="en-US" altLang="ja-JP" sz="1400" dirty="0">
                <a:solidFill>
                  <a:prstClr val="black"/>
                </a:solidFill>
              </a:rPr>
              <a:t>【</a:t>
            </a:r>
            <a:r>
              <a:rPr lang="ja-JP" altLang="en-US" sz="1400" dirty="0">
                <a:solidFill>
                  <a:prstClr val="black"/>
                </a:solidFill>
              </a:rPr>
              <a:t>土木費</a:t>
            </a:r>
            <a:r>
              <a:rPr lang="en-US" altLang="ja-JP" sz="1400" dirty="0">
                <a:solidFill>
                  <a:prstClr val="black"/>
                </a:solidFill>
              </a:rPr>
              <a:t>】</a:t>
            </a:r>
            <a:r>
              <a:rPr lang="ja-JP" altLang="en-US" sz="1400" dirty="0">
                <a:solidFill>
                  <a:prstClr val="black"/>
                </a:solidFill>
              </a:rPr>
              <a:t>道路の整備や街づくりのために　　　       　　  </a:t>
            </a:r>
            <a:r>
              <a:rPr lang="en-US" altLang="ja-JP" sz="1400" dirty="0">
                <a:solidFill>
                  <a:prstClr val="black"/>
                </a:solidFill>
              </a:rPr>
              <a:t>【</a:t>
            </a:r>
            <a:r>
              <a:rPr lang="ja-JP" altLang="en-US" sz="1400" dirty="0">
                <a:solidFill>
                  <a:prstClr val="black"/>
                </a:solidFill>
              </a:rPr>
              <a:t>環境費</a:t>
            </a:r>
            <a:r>
              <a:rPr lang="en-US" altLang="ja-JP" sz="1400" dirty="0">
                <a:solidFill>
                  <a:prstClr val="black"/>
                </a:solidFill>
              </a:rPr>
              <a:t>】</a:t>
            </a:r>
            <a:r>
              <a:rPr lang="ja-JP" altLang="en-US" sz="1400" dirty="0">
                <a:solidFill>
                  <a:prstClr val="black"/>
                </a:solidFill>
              </a:rPr>
              <a:t>自然・環境の保全のために</a:t>
            </a:r>
            <a:endParaRPr lang="en-US" altLang="ja-JP" sz="1400" dirty="0">
              <a:solidFill>
                <a:prstClr val="black"/>
              </a:solidFill>
            </a:endParaRPr>
          </a:p>
          <a:p>
            <a:pPr>
              <a:lnSpc>
                <a:spcPct val="150000"/>
              </a:lnSpc>
            </a:pPr>
            <a:r>
              <a:rPr lang="en-US" altLang="ja-JP" sz="1400" dirty="0">
                <a:solidFill>
                  <a:prstClr val="black"/>
                </a:solidFill>
              </a:rPr>
              <a:t>【</a:t>
            </a:r>
            <a:r>
              <a:rPr lang="ja-JP" altLang="en-US" sz="1400" dirty="0">
                <a:solidFill>
                  <a:prstClr val="black"/>
                </a:solidFill>
              </a:rPr>
              <a:t>農林水産業費</a:t>
            </a:r>
            <a:r>
              <a:rPr lang="en-US" altLang="ja-JP" sz="1400" dirty="0">
                <a:solidFill>
                  <a:prstClr val="black"/>
                </a:solidFill>
              </a:rPr>
              <a:t>】</a:t>
            </a:r>
            <a:r>
              <a:rPr lang="ja-JP" altLang="en-US" sz="1400" dirty="0">
                <a:solidFill>
                  <a:prstClr val="black"/>
                </a:solidFill>
              </a:rPr>
              <a:t>農林漁業を助けるために</a:t>
            </a:r>
            <a:endParaRPr lang="en-US" altLang="ja-JP" sz="1400" dirty="0">
              <a:solidFill>
                <a:prstClr val="black"/>
              </a:solidFill>
            </a:endParaRPr>
          </a:p>
        </p:txBody>
      </p:sp>
      <p:sp>
        <p:nvSpPr>
          <p:cNvPr id="21" name="角丸四角形 20"/>
          <p:cNvSpPr/>
          <p:nvPr/>
        </p:nvSpPr>
        <p:spPr>
          <a:xfrm>
            <a:off x="8230832" y="0"/>
            <a:ext cx="3997801" cy="41372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－国や県の財政の現状－</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326724" y="1093225"/>
            <a:ext cx="5582413" cy="641495"/>
          </a:xfrm>
          <a:prstGeom prst="rect">
            <a:avLst/>
          </a:prstGeom>
          <a:solidFill>
            <a:schemeClr val="accent6">
              <a:lumMod val="20000"/>
              <a:lumOff val="80000"/>
            </a:schemeClr>
          </a:solidFill>
          <a:ln>
            <a:solidFill>
              <a:schemeClr val="accent6">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a:latin typeface="HG丸ｺﾞｼｯｸM-PRO" panose="020F0600000000000000" pitchFamily="50" charset="-128"/>
                <a:ea typeface="HG丸ｺﾞｼｯｸM-PRO" panose="020F0600000000000000" pitchFamily="50" charset="-128"/>
              </a:rPr>
              <a:t>　あなたのまちの予算を２１ページを</a:t>
            </a:r>
            <a:r>
              <a:rPr lang="ja-JP" altLang="en-US" sz="1400" dirty="0">
                <a:latin typeface="HG丸ｺﾞｼｯｸM-PRO" panose="020F0600000000000000" pitchFamily="50" charset="-128"/>
                <a:ea typeface="HG丸ｺﾞｼｯｸM-PRO" panose="020F0600000000000000" pitchFamily="50" charset="-128"/>
              </a:rPr>
              <a:t>参考にして、円グラフを作成してみよう！</a:t>
            </a:r>
            <a:endParaRPr kumimoji="1" lang="ja-JP" altLang="en-US" sz="1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356266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角丸四角形 6"/>
          <p:cNvSpPr/>
          <p:nvPr/>
        </p:nvSpPr>
        <p:spPr>
          <a:xfrm>
            <a:off x="2964180" y="98079"/>
            <a:ext cx="6263640" cy="730106"/>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rPr>
              <a:t>税のしくみや使いみちを知ろう</a:t>
            </a:r>
            <a:endParaRPr kumimoji="1" lang="ja-JP" altLang="en-US" sz="3200" dirty="0">
              <a:solidFill>
                <a:schemeClr val="bg1"/>
              </a:solidFill>
            </a:endParaRPr>
          </a:p>
        </p:txBody>
      </p:sp>
      <p:sp>
        <p:nvSpPr>
          <p:cNvPr id="8" name="正方形/長方形 7"/>
          <p:cNvSpPr/>
          <p:nvPr/>
        </p:nvSpPr>
        <p:spPr>
          <a:xfrm>
            <a:off x="1059180" y="852950"/>
            <a:ext cx="10058400" cy="50079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1400" dirty="0"/>
              <a:t>国や地方公共団体では、わたしたちが健康で文化的な生活を送るために、個人ではできないさまざまな仕事を行います。　</a:t>
            </a:r>
            <a:endParaRPr lang="en-US" altLang="ja-JP" sz="1400" dirty="0"/>
          </a:p>
          <a:p>
            <a:r>
              <a:rPr lang="ja-JP" altLang="en-US" sz="1400" dirty="0"/>
              <a:t>　 これらの仕事をするためには多くの費用（財源）が必要であり、そのためにみなさんから「税金」という形で負担してもらっています。</a:t>
            </a:r>
            <a:endParaRPr kumimoji="1" lang="ja-JP" altLang="en-US" sz="1400" dirty="0"/>
          </a:p>
        </p:txBody>
      </p:sp>
      <p:sp>
        <p:nvSpPr>
          <p:cNvPr id="12" name="角丸四角形 11"/>
          <p:cNvSpPr/>
          <p:nvPr/>
        </p:nvSpPr>
        <p:spPr>
          <a:xfrm>
            <a:off x="1336366" y="5734536"/>
            <a:ext cx="2392680" cy="929640"/>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税務署（国税）</a:t>
            </a:r>
            <a:endParaRPr kumimoji="1" lang="en-US" altLang="ja-JP" dirty="0"/>
          </a:p>
          <a:p>
            <a:pPr algn="ctr"/>
            <a:r>
              <a:rPr lang="ja-JP" altLang="en-US" sz="1200" dirty="0"/>
              <a:t>１年間に国に納められる税金</a:t>
            </a:r>
            <a:endParaRPr kumimoji="1" lang="en-US" altLang="ja-JP" sz="1200" dirty="0"/>
          </a:p>
          <a:p>
            <a:pPr algn="ctr"/>
            <a:r>
              <a:rPr lang="ja-JP" altLang="en-US" sz="1600" b="1" dirty="0"/>
              <a:t>約６９兆６，０８０億円</a:t>
            </a:r>
            <a:endParaRPr lang="en-US" altLang="ja-JP" sz="1600" b="1" dirty="0"/>
          </a:p>
          <a:p>
            <a:pPr algn="ctr"/>
            <a:r>
              <a:rPr kumimoji="1" lang="ja-JP" altLang="en-US" sz="1100" dirty="0"/>
              <a:t>（令和６年度一般会計・当初予算）</a:t>
            </a:r>
          </a:p>
        </p:txBody>
      </p:sp>
      <p:sp>
        <p:nvSpPr>
          <p:cNvPr id="3" name="角丸四角形 2"/>
          <p:cNvSpPr/>
          <p:nvPr/>
        </p:nvSpPr>
        <p:spPr>
          <a:xfrm>
            <a:off x="179189" y="1617888"/>
            <a:ext cx="4202191" cy="4031247"/>
          </a:xfrm>
          <a:prstGeom prst="roundRect">
            <a:avLst/>
          </a:prstGeom>
          <a:noFill/>
          <a:ln w="25400">
            <a:solidFill>
              <a:srgbClr val="00CC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角丸四角形 22"/>
          <p:cNvSpPr/>
          <p:nvPr/>
        </p:nvSpPr>
        <p:spPr>
          <a:xfrm>
            <a:off x="4447223" y="1608418"/>
            <a:ext cx="6670357" cy="4040718"/>
          </a:xfrm>
          <a:prstGeom prst="roundRect">
            <a:avLst/>
          </a:prstGeom>
          <a:noFill/>
          <a:ln w="25400">
            <a:solidFill>
              <a:schemeClr val="accent5">
                <a:lumMod val="75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角丸四角形 8"/>
          <p:cNvSpPr/>
          <p:nvPr/>
        </p:nvSpPr>
        <p:spPr>
          <a:xfrm>
            <a:off x="1791176" y="1412801"/>
            <a:ext cx="986790" cy="391233"/>
          </a:xfrm>
          <a:prstGeom prst="round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国　税</a:t>
            </a:r>
            <a:endParaRPr kumimoji="1" lang="ja-JP" altLang="en-US" sz="1600" dirty="0"/>
          </a:p>
        </p:txBody>
      </p:sp>
      <p:sp>
        <p:nvSpPr>
          <p:cNvPr id="10" name="角丸四角形 9"/>
          <p:cNvSpPr/>
          <p:nvPr/>
        </p:nvSpPr>
        <p:spPr>
          <a:xfrm>
            <a:off x="7413703" y="1412800"/>
            <a:ext cx="973455" cy="39123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地方税</a:t>
            </a:r>
            <a:endParaRPr kumimoji="1" lang="ja-JP" altLang="en-US" sz="1600" dirty="0"/>
          </a:p>
        </p:txBody>
      </p:sp>
      <p:sp>
        <p:nvSpPr>
          <p:cNvPr id="24" name="角丸四角形 23"/>
          <p:cNvSpPr/>
          <p:nvPr/>
        </p:nvSpPr>
        <p:spPr>
          <a:xfrm>
            <a:off x="109776" y="1863088"/>
            <a:ext cx="11167824" cy="2053323"/>
          </a:xfrm>
          <a:prstGeom prst="roundRect">
            <a:avLst/>
          </a:prstGeom>
          <a:solidFill>
            <a:srgbClr val="FF99CC">
              <a:alpha val="90000"/>
            </a:srgbClr>
          </a:solidFill>
          <a:ln w="25400">
            <a:solidFill>
              <a:srgbClr val="FF3399"/>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角丸四角形 24"/>
          <p:cNvSpPr/>
          <p:nvPr/>
        </p:nvSpPr>
        <p:spPr>
          <a:xfrm>
            <a:off x="109776" y="3962021"/>
            <a:ext cx="11197055" cy="1564393"/>
          </a:xfrm>
          <a:prstGeom prst="roundRect">
            <a:avLst/>
          </a:prstGeom>
          <a:solidFill>
            <a:srgbClr val="66CCFF">
              <a:alpha val="73000"/>
            </a:srgbClr>
          </a:solidFill>
          <a:ln w="25400">
            <a:solidFill>
              <a:schemeClr val="accent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5" name="直線コネクタ 4"/>
          <p:cNvCxnSpPr/>
          <p:nvPr/>
        </p:nvCxnSpPr>
        <p:spPr>
          <a:xfrm flipH="1">
            <a:off x="8166795" y="1767403"/>
            <a:ext cx="29104" cy="4807356"/>
          </a:xfrm>
          <a:prstGeom prst="line">
            <a:avLst/>
          </a:prstGeom>
          <a:ln w="38100">
            <a:solidFill>
              <a:schemeClr val="accent6">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2382748" y="3189674"/>
            <a:ext cx="997464" cy="5633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50" dirty="0">
                <a:solidFill>
                  <a:schemeClr val="tx1"/>
                </a:solidFill>
              </a:rPr>
              <a:t>会社も税金の</a:t>
            </a:r>
            <a:endParaRPr kumimoji="1" lang="en-US" altLang="ja-JP" sz="1050" dirty="0">
              <a:solidFill>
                <a:schemeClr val="tx1"/>
              </a:solidFill>
            </a:endParaRPr>
          </a:p>
          <a:p>
            <a:r>
              <a:rPr kumimoji="1" lang="ja-JP" altLang="en-US" sz="1050" dirty="0">
                <a:solidFill>
                  <a:schemeClr val="tx1"/>
                </a:solidFill>
              </a:rPr>
              <a:t>額を計算して</a:t>
            </a:r>
            <a:endParaRPr kumimoji="1" lang="en-US" altLang="ja-JP" sz="1050" dirty="0">
              <a:solidFill>
                <a:schemeClr val="tx1"/>
              </a:solidFill>
            </a:endParaRPr>
          </a:p>
          <a:p>
            <a:r>
              <a:rPr kumimoji="1" lang="ja-JP" altLang="en-US" sz="1050" dirty="0">
                <a:solidFill>
                  <a:schemeClr val="tx1"/>
                </a:solidFill>
              </a:rPr>
              <a:t>納めます。</a:t>
            </a:r>
          </a:p>
        </p:txBody>
      </p:sp>
      <p:sp>
        <p:nvSpPr>
          <p:cNvPr id="26" name="正方形/長方形 25"/>
          <p:cNvSpPr/>
          <p:nvPr/>
        </p:nvSpPr>
        <p:spPr>
          <a:xfrm>
            <a:off x="1293019" y="1893017"/>
            <a:ext cx="2755043" cy="9483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050" dirty="0">
                <a:solidFill>
                  <a:schemeClr val="tx1"/>
                </a:solidFill>
              </a:rPr>
              <a:t>会社などで働いている人は、給料から差し引かれます。差し引かれた税金は会社などがまとめて納めます。</a:t>
            </a:r>
            <a:endParaRPr lang="en-US" altLang="ja-JP" sz="1050" dirty="0">
              <a:solidFill>
                <a:schemeClr val="tx1"/>
              </a:solidFill>
            </a:endParaRPr>
          </a:p>
          <a:p>
            <a:r>
              <a:rPr kumimoji="1" lang="ja-JP" altLang="en-US" sz="1050" dirty="0">
                <a:solidFill>
                  <a:schemeClr val="tx1"/>
                </a:solidFill>
              </a:rPr>
              <a:t>農業をしている人や商売をしている人は、１年に１度自分の税金の額を計算して納めます。</a:t>
            </a:r>
            <a:endParaRPr kumimoji="1" lang="en-US" altLang="ja-JP" sz="1050" dirty="0">
              <a:solidFill>
                <a:schemeClr val="tx1"/>
              </a:solidFill>
            </a:endParaRPr>
          </a:p>
        </p:txBody>
      </p:sp>
      <p:sp>
        <p:nvSpPr>
          <p:cNvPr id="28" name="正方形/長方形 27"/>
          <p:cNvSpPr/>
          <p:nvPr/>
        </p:nvSpPr>
        <p:spPr>
          <a:xfrm>
            <a:off x="3252167" y="3802664"/>
            <a:ext cx="1337471" cy="1060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rgbClr val="00B050"/>
                </a:solidFill>
              </a:rPr>
              <a:t>●たばこ税　</a:t>
            </a:r>
            <a:endParaRPr lang="en-US" altLang="ja-JP" sz="1400" dirty="0">
              <a:solidFill>
                <a:srgbClr val="00B050"/>
              </a:solidFill>
            </a:endParaRPr>
          </a:p>
          <a:p>
            <a:r>
              <a:rPr kumimoji="1" lang="ja-JP" altLang="en-US" sz="1400" dirty="0">
                <a:solidFill>
                  <a:srgbClr val="00B050"/>
                </a:solidFill>
              </a:rPr>
              <a:t>●揮発油税</a:t>
            </a:r>
            <a:endParaRPr kumimoji="1" lang="en-US" altLang="ja-JP" sz="1400" dirty="0">
              <a:solidFill>
                <a:srgbClr val="00B050"/>
              </a:solidFill>
            </a:endParaRPr>
          </a:p>
        </p:txBody>
      </p:sp>
      <p:sp>
        <p:nvSpPr>
          <p:cNvPr id="29" name="正方形/長方形 28"/>
          <p:cNvSpPr/>
          <p:nvPr/>
        </p:nvSpPr>
        <p:spPr>
          <a:xfrm>
            <a:off x="4557416" y="1856820"/>
            <a:ext cx="1233609" cy="5747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accent1">
                    <a:lumMod val="50000"/>
                  </a:schemeClr>
                </a:solidFill>
              </a:rPr>
              <a:t>●県民税</a:t>
            </a:r>
            <a:endParaRPr lang="en-US" altLang="ja-JP" sz="1600" dirty="0">
              <a:solidFill>
                <a:schemeClr val="accent1">
                  <a:lumMod val="50000"/>
                </a:schemeClr>
              </a:solidFill>
            </a:endParaRPr>
          </a:p>
          <a:p>
            <a:r>
              <a:rPr kumimoji="1" lang="ja-JP" altLang="en-US" sz="1600" dirty="0">
                <a:solidFill>
                  <a:schemeClr val="accent1">
                    <a:lumMod val="50000"/>
                  </a:schemeClr>
                </a:solidFill>
              </a:rPr>
              <a:t>●事業税</a:t>
            </a:r>
            <a:endParaRPr kumimoji="1" lang="en-US" altLang="ja-JP" sz="1600" dirty="0">
              <a:solidFill>
                <a:schemeClr val="accent1">
                  <a:lumMod val="50000"/>
                </a:schemeClr>
              </a:solidFill>
            </a:endParaRPr>
          </a:p>
        </p:txBody>
      </p:sp>
      <p:sp>
        <p:nvSpPr>
          <p:cNvPr id="30" name="正方形/長方形 29"/>
          <p:cNvSpPr/>
          <p:nvPr/>
        </p:nvSpPr>
        <p:spPr>
          <a:xfrm>
            <a:off x="6840034" y="3900071"/>
            <a:ext cx="1515041" cy="5747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accent1">
                    <a:lumMod val="50000"/>
                  </a:schemeClr>
                </a:solidFill>
              </a:rPr>
              <a:t>●県たばこ税</a:t>
            </a:r>
            <a:endParaRPr lang="en-US" altLang="ja-JP" sz="1600" dirty="0">
              <a:solidFill>
                <a:schemeClr val="accent1">
                  <a:lumMod val="50000"/>
                </a:schemeClr>
              </a:solidFill>
            </a:endParaRPr>
          </a:p>
        </p:txBody>
      </p:sp>
      <p:sp>
        <p:nvSpPr>
          <p:cNvPr id="31" name="正方形/長方形 30"/>
          <p:cNvSpPr/>
          <p:nvPr/>
        </p:nvSpPr>
        <p:spPr>
          <a:xfrm>
            <a:off x="9560739" y="3883693"/>
            <a:ext cx="1622684" cy="5747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accent1">
                    <a:lumMod val="50000"/>
                  </a:schemeClr>
                </a:solidFill>
              </a:rPr>
              <a:t>●市町村たばこ税</a:t>
            </a:r>
            <a:endParaRPr lang="en-US" altLang="ja-JP" sz="1400" dirty="0">
              <a:solidFill>
                <a:schemeClr val="accent1">
                  <a:lumMod val="50000"/>
                </a:schemeClr>
              </a:solidFill>
            </a:endParaRPr>
          </a:p>
        </p:txBody>
      </p:sp>
      <p:sp>
        <p:nvSpPr>
          <p:cNvPr id="32" name="正方形/長方形 31"/>
          <p:cNvSpPr/>
          <p:nvPr/>
        </p:nvSpPr>
        <p:spPr>
          <a:xfrm>
            <a:off x="8187214" y="1811771"/>
            <a:ext cx="1515041" cy="5747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dirty="0">
                <a:solidFill>
                  <a:schemeClr val="accent1">
                    <a:lumMod val="50000"/>
                  </a:schemeClr>
                </a:solidFill>
              </a:rPr>
              <a:t>●市町村民税</a:t>
            </a:r>
            <a:endParaRPr lang="en-US" altLang="ja-JP" sz="1600" dirty="0">
              <a:solidFill>
                <a:schemeClr val="accent1">
                  <a:lumMod val="50000"/>
                </a:schemeClr>
              </a:solidFill>
            </a:endParaRPr>
          </a:p>
        </p:txBody>
      </p:sp>
      <p:pic>
        <p:nvPicPr>
          <p:cNvPr id="33" name="図 32" descr="C:\Users\A318266\Desktop\新しいフォルダー (2)\副教材イラスト（編集中）\H29_JPEG\H29_消費税.jpg"/>
          <p:cNvPicPr/>
          <p:nvPr/>
        </p:nvPicPr>
        <p:blipFill>
          <a:blip r:embed="rId2" cstate="print">
            <a:extLst>
              <a:ext uri="{BEBA8EAE-BF5A-486C-A8C5-ECC9F3942E4B}">
                <a14:imgProps xmlns:a14="http://schemas.microsoft.com/office/drawing/2010/main">
                  <a14:imgLayer r:embed="rId3">
                    <a14:imgEffect>
                      <a14:backgroundRemoval t="7175" b="97758" l="246" r="99509">
                        <a14:foregroundMark x1="31695" y1="7175" x2="31695" y2="7175"/>
                        <a14:foregroundMark x1="31204" y1="34978" x2="41032" y2="48430"/>
                        <a14:foregroundMark x1="28256" y1="44395" x2="30958" y2="61435"/>
                        <a14:foregroundMark x1="10811" y1="49327" x2="13022" y2="68610"/>
                        <a14:foregroundMark x1="4668" y1="48430" x2="4668" y2="48430"/>
                        <a14:foregroundMark x1="4177" y1="43498" x2="16708" y2="43498"/>
                        <a14:foregroundMark x1="3194" y1="44395" x2="4177" y2="44395"/>
                        <a14:foregroundMark x1="2703" y1="52466" x2="7371" y2="51570"/>
                        <a14:foregroundMark x1="15479" y1="51121" x2="18182" y2="52018"/>
                        <a14:foregroundMark x1="14988" y1="56054" x2="20885" y2="54709"/>
                        <a14:foregroundMark x1="1229" y1="60987" x2="1229" y2="60987"/>
                        <a14:foregroundMark x1="5651" y1="55157" x2="5651" y2="55157"/>
                        <a14:foregroundMark x1="1474" y1="55157" x2="1474" y2="55157"/>
                        <a14:foregroundMark x1="3440" y1="55157" x2="3440" y2="55157"/>
                        <a14:foregroundMark x1="2948" y1="55157" x2="2211" y2="55157"/>
                        <a14:foregroundMark x1="1474" y1="55157" x2="1474" y2="55157"/>
                        <a14:foregroundMark x1="491" y1="55157" x2="491" y2="55157"/>
                        <a14:foregroundMark x1="15971" y1="55605" x2="15971" y2="55605"/>
                        <a14:foregroundMark x1="17445" y1="55605" x2="17445" y2="55605"/>
                        <a14:foregroundMark x1="15479" y1="83408" x2="15479" y2="83408"/>
                        <a14:foregroundMark x1="2948" y1="86996" x2="20639" y2="91928"/>
                        <a14:foregroundMark x1="5897" y1="98655" x2="36364" y2="98655"/>
                        <a14:foregroundMark x1="36364" y1="98655" x2="67322" y2="97758"/>
                        <a14:foregroundMark x1="67322" y1="97758" x2="74201" y2="97758"/>
                        <a14:foregroundMark x1="10565" y1="90135" x2="46683" y2="83857"/>
                        <a14:foregroundMark x1="46683" y1="83857" x2="76904" y2="84753"/>
                        <a14:foregroundMark x1="78624" y1="47982" x2="84521" y2="83408"/>
                        <a14:foregroundMark x1="76658" y1="59641" x2="69779" y2="68161"/>
                        <a14:foregroundMark x1="70516" y1="42601" x2="76413" y2="51570"/>
                        <a14:foregroundMark x1="63145" y1="33632" x2="63145" y2="33632"/>
                        <a14:foregroundMark x1="64128" y1="34081" x2="65111" y2="33632"/>
                        <a14:foregroundMark x1="59214" y1="55605" x2="61916" y2="54709"/>
                        <a14:foregroundMark x1="57985" y1="55605" x2="56020" y2="55157"/>
                        <a14:foregroundMark x1="54054" y1="56951" x2="54054" y2="56951"/>
                        <a14:foregroundMark x1="55283" y1="57399" x2="55283" y2="57399"/>
                        <a14:foregroundMark x1="27273" y1="48430" x2="27273" y2="48430"/>
                        <a14:foregroundMark x1="25061" y1="51121" x2="25061" y2="51121"/>
                        <a14:foregroundMark x1="28501" y1="78475" x2="76413" y2="78475"/>
                        <a14:foregroundMark x1="60934" y1="92377" x2="86486" y2="92377"/>
                        <a14:foregroundMark x1="93366" y1="77578" x2="98034" y2="97758"/>
                        <a14:foregroundMark x1="94595" y1="72646" x2="92138" y2="93274"/>
                        <a14:foregroundMark x1="91400" y1="71749" x2="91400" y2="71749"/>
                        <a14:foregroundMark x1="96560" y1="72197" x2="96560" y2="72197"/>
                        <a14:foregroundMark x1="94595" y1="71749" x2="94595" y2="71749"/>
                        <a14:foregroundMark x1="98280" y1="72197" x2="98280" y2="72197"/>
                        <a14:foregroundMark x1="99509" y1="71749" x2="99509" y2="71749"/>
                        <a14:foregroundMark x1="92629" y1="72197" x2="92629" y2="72197"/>
                        <a14:foregroundMark x1="93120" y1="71749" x2="94103" y2="71749"/>
                        <a14:foregroundMark x1="89435" y1="71749" x2="90172" y2="71749"/>
                        <a14:foregroundMark x1="65356" y1="71749" x2="65356" y2="71749"/>
                        <a14:foregroundMark x1="59951" y1="71749" x2="59951" y2="71749"/>
                        <a14:foregroundMark x1="53563" y1="71749" x2="53563" y2="71749"/>
                        <a14:foregroundMark x1="56265" y1="71749" x2="56265" y2="71749"/>
                        <a14:foregroundMark x1="57494" y1="71749" x2="57494" y2="71749"/>
                        <a14:foregroundMark x1="59630" y1="71749" x2="67568" y2="71749"/>
                        <a14:foregroundMark x1="53563" y1="71749" x2="58297" y2="71749"/>
                        <a14:foregroundMark x1="52334" y1="72197" x2="52334" y2="72197"/>
                        <a14:foregroundMark x1="4423" y1="92377" x2="4423" y2="92377"/>
                        <a14:foregroundMark x1="40295" y1="67265" x2="40295" y2="67265"/>
                        <a14:foregroundMark x1="41523" y1="69507" x2="41523" y2="69507"/>
                        <a14:foregroundMark x1="40786" y1="67713" x2="40786" y2="67713"/>
                        <a14:foregroundMark x1="41032" y1="69058" x2="41032" y2="69058"/>
                        <a14:foregroundMark x1="40786" y1="68161" x2="40786" y2="68161"/>
                        <a14:foregroundMark x1="40295" y1="66816" x2="40295" y2="66816"/>
                        <a14:backgroundMark x1="4668" y1="53812" x2="4668" y2="53812"/>
                        <a14:backgroundMark x1="16462" y1="53363" x2="16462" y2="53363"/>
                        <a14:backgroundMark x1="17936" y1="53363" x2="17936" y2="53363"/>
                        <a14:backgroundMark x1="18673" y1="53363" x2="18673" y2="53363"/>
                        <a14:backgroundMark x1="5897" y1="52915" x2="5897" y2="52915"/>
                        <a14:backgroundMark x1="3686" y1="52915" x2="3686" y2="52915"/>
                        <a14:backgroundMark x1="2948" y1="52915" x2="2948" y2="52915"/>
                        <a14:backgroundMark x1="5160" y1="52915" x2="5160" y2="52915"/>
                        <a14:backgroundMark x1="4914" y1="52915" x2="4914" y2="52915"/>
                        <a14:backgroundMark x1="4423" y1="52915" x2="4423" y2="52915"/>
                        <a14:backgroundMark x1="3194" y1="52915" x2="3194" y2="52915"/>
                        <a14:backgroundMark x1="20147" y1="54260" x2="20147" y2="54260"/>
                        <a14:backgroundMark x1="21130" y1="54260" x2="21130" y2="54260"/>
                        <a14:backgroundMark x1="41032" y1="69507" x2="41032" y2="69507"/>
                        <a14:backgroundMark x1="58722" y1="69507" x2="58722" y2="69507"/>
                        <a14:backgroundMark x1="58722" y1="69955" x2="58722" y2="69955"/>
                        <a14:backgroundMark x1="58968" y1="70404" x2="58968" y2="70404"/>
                        <a14:backgroundMark x1="58231" y1="70404" x2="58231" y2="70404"/>
                        <a14:backgroundMark x1="58722" y1="70404" x2="60197" y2="69955"/>
                        <a14:backgroundMark x1="40541" y1="66368" x2="40541" y2="66368"/>
                        <a14:backgroundMark x1="40295" y1="65919" x2="40295" y2="65919"/>
                      </a14:backgroundRemoval>
                    </a14:imgEffect>
                  </a14:imgLayer>
                </a14:imgProps>
              </a:ext>
              <a:ext uri="{28A0092B-C50C-407E-A947-70E740481C1C}">
                <a14:useLocalDpi xmlns:a14="http://schemas.microsoft.com/office/drawing/2010/main" val="0"/>
              </a:ext>
            </a:extLst>
          </a:blip>
          <a:srcRect/>
          <a:stretch>
            <a:fillRect/>
          </a:stretch>
        </p:blipFill>
        <p:spPr bwMode="auto">
          <a:xfrm>
            <a:off x="1378846" y="4012096"/>
            <a:ext cx="1562021" cy="1180573"/>
          </a:xfrm>
          <a:prstGeom prst="rect">
            <a:avLst/>
          </a:prstGeom>
          <a:noFill/>
          <a:ln>
            <a:noFill/>
          </a:ln>
        </p:spPr>
      </p:pic>
      <p:sp>
        <p:nvSpPr>
          <p:cNvPr id="16" name="円/楕円 15"/>
          <p:cNvSpPr/>
          <p:nvPr/>
        </p:nvSpPr>
        <p:spPr>
          <a:xfrm>
            <a:off x="289085" y="4046753"/>
            <a:ext cx="1017270" cy="461065"/>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消費</a:t>
            </a:r>
            <a:r>
              <a:rPr kumimoji="1" lang="ja-JP" altLang="en-US" sz="1400" dirty="0"/>
              <a:t>税</a:t>
            </a:r>
          </a:p>
        </p:txBody>
      </p:sp>
      <p:pic>
        <p:nvPicPr>
          <p:cNvPr id="34" name="図 33" descr="zaimu_Illust-19-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843" y="2857323"/>
            <a:ext cx="456877" cy="936208"/>
          </a:xfrm>
          <a:prstGeom prst="rect">
            <a:avLst/>
          </a:prstGeom>
        </p:spPr>
      </p:pic>
      <p:pic>
        <p:nvPicPr>
          <p:cNvPr id="35" name="図 34" descr="zaimu_Illust-19-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66" y="2734730"/>
            <a:ext cx="438219" cy="1092825"/>
          </a:xfrm>
          <a:prstGeom prst="rect">
            <a:avLst/>
          </a:prstGeom>
        </p:spPr>
      </p:pic>
      <p:pic>
        <p:nvPicPr>
          <p:cNvPr id="36" name="図 35" descr="zaimu_Illust-20.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8228" y="2900382"/>
            <a:ext cx="796213" cy="871105"/>
          </a:xfrm>
          <a:prstGeom prst="rect">
            <a:avLst/>
          </a:prstGeom>
        </p:spPr>
      </p:pic>
      <p:pic>
        <p:nvPicPr>
          <p:cNvPr id="37" name="図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3166" y="2799668"/>
            <a:ext cx="1119034" cy="1119034"/>
          </a:xfrm>
          <a:prstGeom prst="rect">
            <a:avLst/>
          </a:prstGeom>
        </p:spPr>
      </p:pic>
      <p:pic>
        <p:nvPicPr>
          <p:cNvPr id="38" name="図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3" y="5458080"/>
            <a:ext cx="1482551" cy="1482551"/>
          </a:xfrm>
          <a:prstGeom prst="rect">
            <a:avLst/>
          </a:prstGeom>
        </p:spPr>
      </p:pic>
      <p:pic>
        <p:nvPicPr>
          <p:cNvPr id="39" name="図 38"/>
          <p:cNvPicPr>
            <a:picLocks noChangeAspect="1"/>
          </p:cNvPicPr>
          <p:nvPr/>
        </p:nvPicPr>
        <p:blipFill>
          <a:blip r:embed="rId9" cstate="print">
            <a:extLst>
              <a:ext uri="{BEBA8EAE-BF5A-486C-A8C5-ECC9F3942E4B}">
                <a14:imgProps xmlns:a14="http://schemas.microsoft.com/office/drawing/2010/main">
                  <a14:imgLayer r:embed="rId10">
                    <a14:imgEffect>
                      <a14:backgroundRemoval t="3361" b="94118" l="2885" r="97436">
                        <a14:foregroundMark x1="60256" y1="5042" x2="60256" y2="5042"/>
                        <a14:foregroundMark x1="92949" y1="63866" x2="92949" y2="63866"/>
                        <a14:foregroundMark x1="97756" y1="67227" x2="97756" y2="67227"/>
                        <a14:foregroundMark x1="77564" y1="84874" x2="77564" y2="84874"/>
                        <a14:foregroundMark x1="77564" y1="73950" x2="83333" y2="80672"/>
                        <a14:foregroundMark x1="83333" y1="70588" x2="84295" y2="86555"/>
                        <a14:foregroundMark x1="78526" y1="92437" x2="79167" y2="92437"/>
                        <a14:foregroundMark x1="53846" y1="25210" x2="87500" y2="28571"/>
                        <a14:foregroundMark x1="7692" y1="54622" x2="8654" y2="63025"/>
                        <a14:foregroundMark x1="8013" y1="50420" x2="8654" y2="78151"/>
                        <a14:foregroundMark x1="15705" y1="79832" x2="21154" y2="87395"/>
                        <a14:foregroundMark x1="16346" y1="73950" x2="22756" y2="84874"/>
                        <a14:foregroundMark x1="15064" y1="94118" x2="18910" y2="93277"/>
                        <a14:foregroundMark x1="3205" y1="73109" x2="3205" y2="73109"/>
                        <a14:foregroundMark x1="76282" y1="5882" x2="76282" y2="5882"/>
                        <a14:foregroundMark x1="75000" y1="5042" x2="75000" y2="5042"/>
                        <a14:foregroundMark x1="32051" y1="15966" x2="32051" y2="15966"/>
                        <a14:foregroundMark x1="40385" y1="6723" x2="40385" y2="6723"/>
                        <a14:foregroundMark x1="42949" y1="3361" x2="42949" y2="3361"/>
                        <a14:foregroundMark x1="7692" y1="43697" x2="7692" y2="43697"/>
                        <a14:foregroundMark x1="10897" y1="42017" x2="10256" y2="42017"/>
                        <a14:foregroundMark x1="8974" y1="42857" x2="6410" y2="45378"/>
                      </a14:backgroundRemoval>
                    </a14:imgEffect>
                  </a14:imgLayer>
                </a14:imgProps>
              </a:ext>
              <a:ext uri="{28A0092B-C50C-407E-A947-70E740481C1C}">
                <a14:useLocalDpi xmlns:a14="http://schemas.microsoft.com/office/drawing/2010/main" val="0"/>
              </a:ext>
            </a:extLst>
          </a:blip>
          <a:stretch>
            <a:fillRect/>
          </a:stretch>
        </p:blipFill>
        <p:spPr>
          <a:xfrm>
            <a:off x="4663201" y="2958022"/>
            <a:ext cx="1296058" cy="496807"/>
          </a:xfrm>
          <a:prstGeom prst="rect">
            <a:avLst/>
          </a:prstGeom>
        </p:spPr>
      </p:pic>
      <p:sp>
        <p:nvSpPr>
          <p:cNvPr id="40" name="正方形/長方形 39"/>
          <p:cNvSpPr/>
          <p:nvPr/>
        </p:nvSpPr>
        <p:spPr>
          <a:xfrm>
            <a:off x="4543591" y="3522282"/>
            <a:ext cx="2085067" cy="280382"/>
          </a:xfrm>
          <a:prstGeom prst="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50" dirty="0">
                <a:solidFill>
                  <a:schemeClr val="tx1"/>
                </a:solidFill>
              </a:rPr>
              <a:t>車を所有している人が納めます。</a:t>
            </a:r>
            <a:endParaRPr kumimoji="1" lang="en-US" altLang="ja-JP" sz="1050" dirty="0">
              <a:solidFill>
                <a:schemeClr val="tx1"/>
              </a:solidFill>
            </a:endParaRPr>
          </a:p>
        </p:txBody>
      </p:sp>
      <p:sp>
        <p:nvSpPr>
          <p:cNvPr id="17" name="円/楕円 16"/>
          <p:cNvSpPr/>
          <p:nvPr/>
        </p:nvSpPr>
        <p:spPr>
          <a:xfrm>
            <a:off x="4517588" y="2472064"/>
            <a:ext cx="1295400" cy="41768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自動車</a:t>
            </a:r>
            <a:r>
              <a:rPr kumimoji="1" lang="ja-JP" altLang="en-US" sz="1400" dirty="0"/>
              <a:t>税</a:t>
            </a:r>
            <a:endParaRPr kumimoji="1" lang="en-US" altLang="ja-JP" sz="1400" dirty="0"/>
          </a:p>
          <a:p>
            <a:pPr algn="ctr"/>
            <a:r>
              <a:rPr lang="ja-JP" altLang="en-US" sz="1200" dirty="0"/>
              <a:t>（種別割）</a:t>
            </a:r>
            <a:endParaRPr kumimoji="1" lang="ja-JP" altLang="en-US" sz="1200" dirty="0"/>
          </a:p>
        </p:txBody>
      </p:sp>
      <p:pic>
        <p:nvPicPr>
          <p:cNvPr id="41" name="図 40"/>
          <p:cNvPicPr>
            <a:picLocks noChangeAspect="1"/>
          </p:cNvPicPr>
          <p:nvPr/>
        </p:nvPicPr>
        <p:blipFill>
          <a:blip r:embed="rId11" cstate="print">
            <a:extLst>
              <a:ext uri="{BEBA8EAE-BF5A-486C-A8C5-ECC9F3942E4B}">
                <a14:imgProps xmlns:a14="http://schemas.microsoft.com/office/drawing/2010/main">
                  <a14:imgLayer r:embed="rId12">
                    <a14:imgEffect>
                      <a14:backgroundRemoval t="9788" b="89947" l="8971" r="89974">
                        <a14:foregroundMark x1="32190" y1="31746" x2="40633" y2="32011"/>
                        <a14:foregroundMark x1="32454" y1="33333" x2="42480" y2="32011"/>
                        <a14:foregroundMark x1="43536" y1="49471" x2="58575" y2="52116"/>
                        <a14:foregroundMark x1="15040" y1="64815" x2="49077" y2="63757"/>
                        <a14:foregroundMark x1="49077" y1="63757" x2="52770" y2="64550"/>
                        <a14:foregroundMark x1="31398" y1="52116" x2="46702" y2="52116"/>
                        <a14:foregroundMark x1="44327" y1="45503" x2="59894" y2="46561"/>
                        <a14:foregroundMark x1="31662" y1="32275" x2="40897" y2="31481"/>
                        <a14:foregroundMark x1="8971" y1="53175" x2="8971" y2="53175"/>
                        <a14:foregroundMark x1="16095" y1="56614" x2="31398" y2="64286"/>
                        <a14:foregroundMark x1="15303" y1="68783" x2="39314" y2="70106"/>
                        <a14:foregroundMark x1="38522" y1="65344" x2="43536" y2="67196"/>
                        <a14:foregroundMark x1="14776" y1="56349" x2="19525" y2="57143"/>
                        <a14:foregroundMark x1="66755" y1="81481" x2="66755" y2="81481"/>
                        <a14:foregroundMark x1="33509" y1="17196" x2="33509" y2="17196"/>
                        <a14:foregroundMark x1="41953" y1="16402" x2="41953" y2="16402"/>
                        <a14:foregroundMark x1="48813" y1="19312" x2="48813" y2="19312"/>
                        <a14:foregroundMark x1="55145" y1="20899" x2="55145" y2="20899"/>
                        <a14:foregroundMark x1="59631" y1="24603" x2="59631" y2="24603"/>
                        <a14:foregroundMark x1="26913" y1="18519" x2="26913" y2="18519"/>
                        <a14:foregroundMark x1="20580" y1="22751" x2="20580" y2="22751"/>
                        <a14:foregroundMark x1="12665" y1="64021" x2="15040" y2="66931"/>
                        <a14:foregroundMark x1="18206" y1="53704" x2="26121" y2="58730"/>
                        <a14:foregroundMark x1="35620" y1="53704" x2="39314" y2="64286"/>
                      </a14:backgroundRemoval>
                    </a14:imgEffect>
                  </a14:imgLayer>
                </a14:imgProps>
              </a:ext>
              <a:ext uri="{28A0092B-C50C-407E-A947-70E740481C1C}">
                <a14:useLocalDpi xmlns:a14="http://schemas.microsoft.com/office/drawing/2010/main" val="0"/>
              </a:ext>
            </a:extLst>
          </a:blip>
          <a:stretch>
            <a:fillRect/>
          </a:stretch>
        </p:blipFill>
        <p:spPr>
          <a:xfrm>
            <a:off x="6486353" y="1954422"/>
            <a:ext cx="1560379" cy="1045256"/>
          </a:xfrm>
          <a:prstGeom prst="rect">
            <a:avLst/>
          </a:prstGeom>
        </p:spPr>
      </p:pic>
      <p:sp>
        <p:nvSpPr>
          <p:cNvPr id="18" name="円/楕円 17"/>
          <p:cNvSpPr/>
          <p:nvPr/>
        </p:nvSpPr>
        <p:spPr>
          <a:xfrm>
            <a:off x="6711896" y="3220680"/>
            <a:ext cx="1350585" cy="6169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不動産</a:t>
            </a:r>
            <a:endParaRPr lang="en-US" altLang="ja-JP" sz="1400" dirty="0"/>
          </a:p>
          <a:p>
            <a:pPr algn="ctr"/>
            <a:r>
              <a:rPr lang="ja-JP" altLang="en-US" sz="1400" dirty="0"/>
              <a:t>取得</a:t>
            </a:r>
            <a:r>
              <a:rPr kumimoji="1" lang="ja-JP" altLang="en-US" sz="1400" dirty="0"/>
              <a:t>税</a:t>
            </a:r>
            <a:endParaRPr kumimoji="1" lang="en-US" altLang="ja-JP" sz="1400" dirty="0"/>
          </a:p>
        </p:txBody>
      </p:sp>
      <p:sp>
        <p:nvSpPr>
          <p:cNvPr id="42" name="正方形/長方形 41"/>
          <p:cNvSpPr/>
          <p:nvPr/>
        </p:nvSpPr>
        <p:spPr>
          <a:xfrm>
            <a:off x="6328002" y="2795638"/>
            <a:ext cx="1721907" cy="359213"/>
          </a:xfrm>
          <a:prstGeom prst="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50" dirty="0">
                <a:solidFill>
                  <a:schemeClr val="tx1"/>
                </a:solidFill>
              </a:rPr>
              <a:t>土地や家を買った人が納めます。</a:t>
            </a:r>
            <a:endParaRPr kumimoji="1" lang="en-US" altLang="ja-JP" sz="1050" dirty="0">
              <a:solidFill>
                <a:schemeClr val="tx1"/>
              </a:solidFill>
            </a:endParaRPr>
          </a:p>
        </p:txBody>
      </p:sp>
      <p:pic>
        <p:nvPicPr>
          <p:cNvPr id="43" name="図 42" descr="zaimu_Illust-29.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08156" y="4454762"/>
            <a:ext cx="1648900" cy="1008986"/>
          </a:xfrm>
          <a:prstGeom prst="rect">
            <a:avLst/>
          </a:prstGeom>
        </p:spPr>
      </p:pic>
      <p:sp>
        <p:nvSpPr>
          <p:cNvPr id="44" name="正方形/長方形 43"/>
          <p:cNvSpPr/>
          <p:nvPr/>
        </p:nvSpPr>
        <p:spPr>
          <a:xfrm>
            <a:off x="4841023" y="4581450"/>
            <a:ext cx="1254977" cy="876629"/>
          </a:xfrm>
          <a:prstGeom prst="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50" dirty="0">
                <a:solidFill>
                  <a:schemeClr val="tx1"/>
                </a:solidFill>
                <a:latin typeface="+mn-ea"/>
              </a:rPr>
              <a:t>消費税</a:t>
            </a:r>
            <a:r>
              <a:rPr kumimoji="1" lang="en-US" altLang="ja-JP" sz="1050" dirty="0">
                <a:solidFill>
                  <a:schemeClr val="tx1"/>
                </a:solidFill>
                <a:latin typeface="+mn-ea"/>
              </a:rPr>
              <a:t>10%</a:t>
            </a:r>
            <a:r>
              <a:rPr kumimoji="1" lang="ja-JP" altLang="en-US" sz="1050" dirty="0">
                <a:solidFill>
                  <a:schemeClr val="tx1"/>
                </a:solidFill>
                <a:latin typeface="+mn-ea"/>
              </a:rPr>
              <a:t>のうち、</a:t>
            </a:r>
            <a:r>
              <a:rPr kumimoji="1" lang="en-US" altLang="ja-JP" sz="1050" dirty="0">
                <a:solidFill>
                  <a:schemeClr val="tx1"/>
                </a:solidFill>
                <a:latin typeface="+mn-ea"/>
              </a:rPr>
              <a:t>7.8%</a:t>
            </a:r>
            <a:r>
              <a:rPr kumimoji="1" lang="ja-JP" altLang="en-US" sz="1050" dirty="0">
                <a:solidFill>
                  <a:schemeClr val="tx1"/>
                </a:solidFill>
                <a:latin typeface="+mn-ea"/>
              </a:rPr>
              <a:t>分が国税、</a:t>
            </a:r>
            <a:r>
              <a:rPr kumimoji="1" lang="en-US" altLang="ja-JP" sz="1050" dirty="0">
                <a:solidFill>
                  <a:schemeClr val="tx1"/>
                </a:solidFill>
                <a:latin typeface="+mn-ea"/>
              </a:rPr>
              <a:t>2.2%</a:t>
            </a:r>
            <a:r>
              <a:rPr kumimoji="1" lang="ja-JP" altLang="en-US" sz="1050" dirty="0">
                <a:solidFill>
                  <a:schemeClr val="tx1"/>
                </a:solidFill>
                <a:latin typeface="+mn-ea"/>
              </a:rPr>
              <a:t>分は地方消費税として納めます。</a:t>
            </a:r>
            <a:endParaRPr kumimoji="1" lang="en-US" altLang="ja-JP" sz="1050" dirty="0">
              <a:solidFill>
                <a:schemeClr val="tx1"/>
              </a:solidFill>
              <a:latin typeface="+mn-ea"/>
            </a:endParaRPr>
          </a:p>
        </p:txBody>
      </p:sp>
      <p:sp>
        <p:nvSpPr>
          <p:cNvPr id="20" name="円/楕円 19"/>
          <p:cNvSpPr/>
          <p:nvPr/>
        </p:nvSpPr>
        <p:spPr>
          <a:xfrm>
            <a:off x="4663201" y="4121426"/>
            <a:ext cx="1544955" cy="41670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地方消費</a:t>
            </a:r>
            <a:r>
              <a:rPr kumimoji="1" lang="ja-JP" altLang="en-US" sz="1400" dirty="0"/>
              <a:t>税</a:t>
            </a:r>
            <a:endParaRPr kumimoji="1" lang="en-US" altLang="ja-JP" sz="1400" dirty="0"/>
          </a:p>
        </p:txBody>
      </p:sp>
      <p:pic>
        <p:nvPicPr>
          <p:cNvPr id="45" name="図 44"/>
          <p:cNvPicPr>
            <a:picLocks noChangeAspect="1"/>
          </p:cNvPicPr>
          <p:nvPr/>
        </p:nvPicPr>
        <p:blipFill>
          <a:blip r:embed="rId14" cstate="print">
            <a:extLst>
              <a:ext uri="{BEBA8EAE-BF5A-486C-A8C5-ECC9F3942E4B}">
                <a14:imgProps xmlns:a14="http://schemas.microsoft.com/office/drawing/2010/main">
                  <a14:imgLayer r:embed="rId15">
                    <a14:imgEffect>
                      <a14:backgroundRemoval t="9524" b="89683" l="9499" r="90501">
                        <a14:foregroundMark x1="20844" y1="67989" x2="24538" y2="67725"/>
                        <a14:foregroundMark x1="18470" y1="66667" x2="22955" y2="66138"/>
                        <a14:foregroundMark x1="13193" y1="66667" x2="17414" y2="65344"/>
                        <a14:foregroundMark x1="9499" y1="44974" x2="9499" y2="44974"/>
                        <a14:foregroundMark x1="90501" y1="50265" x2="90501" y2="50265"/>
                        <a14:foregroundMark x1="89710" y1="49471" x2="89710" y2="49471"/>
                        <a14:foregroundMark x1="81530" y1="33598" x2="81530" y2="33598"/>
                        <a14:foregroundMark x1="61741" y1="28042" x2="61741" y2="28042"/>
                      </a14:backgroundRemoval>
                    </a14:imgEffect>
                  </a14:imgLayer>
                </a14:imgProps>
              </a:ext>
              <a:ext uri="{28A0092B-C50C-407E-A947-70E740481C1C}">
                <a14:useLocalDpi xmlns:a14="http://schemas.microsoft.com/office/drawing/2010/main" val="0"/>
              </a:ext>
            </a:extLst>
          </a:blip>
          <a:stretch>
            <a:fillRect/>
          </a:stretch>
        </p:blipFill>
        <p:spPr>
          <a:xfrm>
            <a:off x="9555109" y="1968200"/>
            <a:ext cx="1445585" cy="1243434"/>
          </a:xfrm>
          <a:prstGeom prst="rect">
            <a:avLst/>
          </a:prstGeom>
        </p:spPr>
      </p:pic>
      <p:sp>
        <p:nvSpPr>
          <p:cNvPr id="46" name="正方形/長方形 45"/>
          <p:cNvSpPr/>
          <p:nvPr/>
        </p:nvSpPr>
        <p:spPr>
          <a:xfrm>
            <a:off x="9279648" y="3406542"/>
            <a:ext cx="1799009" cy="359618"/>
          </a:xfrm>
          <a:prstGeom prst="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50" dirty="0">
                <a:solidFill>
                  <a:schemeClr val="tx1"/>
                </a:solidFill>
              </a:rPr>
              <a:t>土地や建物を所有している人が納めます。</a:t>
            </a:r>
            <a:endParaRPr kumimoji="1" lang="en-US" altLang="ja-JP" sz="1050" dirty="0">
              <a:solidFill>
                <a:schemeClr val="tx1"/>
              </a:solidFill>
            </a:endParaRPr>
          </a:p>
        </p:txBody>
      </p:sp>
      <p:pic>
        <p:nvPicPr>
          <p:cNvPr id="47" name="図 46"/>
          <p:cNvPicPr>
            <a:picLocks noChangeAspect="1"/>
          </p:cNvPicPr>
          <p:nvPr/>
        </p:nvPicPr>
        <p:blipFill>
          <a:blip r:embed="rId16" cstate="print">
            <a:extLst>
              <a:ext uri="{BEBA8EAE-BF5A-486C-A8C5-ECC9F3942E4B}">
                <a14:imgProps xmlns:a14="http://schemas.microsoft.com/office/drawing/2010/main">
                  <a14:imgLayer r:embed="rId17">
                    <a14:imgEffect>
                      <a14:backgroundRemoval t="8876" b="94083" l="7071" r="89899">
                        <a14:foregroundMark x1="55051" y1="27811" x2="28283" y2="66864"/>
                        <a14:foregroundMark x1="11616" y1="82840" x2="56566" y2="83432"/>
                        <a14:foregroundMark x1="7071" y1="81065" x2="7071" y2="81065"/>
                        <a14:foregroundMark x1="37879" y1="18343" x2="37879" y2="18343"/>
                        <a14:foregroundMark x1="30303" y1="18343" x2="46970" y2="19527"/>
                        <a14:foregroundMark x1="52525" y1="17160" x2="51010" y2="17160"/>
                        <a14:foregroundMark x1="45455" y1="18343" x2="45455" y2="18343"/>
                        <a14:foregroundMark x1="46970" y1="17751" x2="46970" y2="17751"/>
                        <a14:foregroundMark x1="43434" y1="17751" x2="43434" y2="17751"/>
                        <a14:foregroundMark x1="39394" y1="18343" x2="39394" y2="18343"/>
                        <a14:foregroundMark x1="43939" y1="18343" x2="43939" y2="18343"/>
                        <a14:foregroundMark x1="61616" y1="18343" x2="61616" y2="18343"/>
                        <a14:foregroundMark x1="81818" y1="57988" x2="81818" y2="57988"/>
                        <a14:foregroundMark x1="81818" y1="54438" x2="81818" y2="54438"/>
                        <a14:foregroundMark x1="81818" y1="52071" x2="81818" y2="52071"/>
                        <a14:foregroundMark x1="81818" y1="51479" x2="81818" y2="51479"/>
                        <a14:foregroundMark x1="81313" y1="47929" x2="81313" y2="47929"/>
                        <a14:foregroundMark x1="81818" y1="47929" x2="81818" y2="47929"/>
                        <a14:foregroundMark x1="81818" y1="46154" x2="81818" y2="46154"/>
                        <a14:foregroundMark x1="61111" y1="94083" x2="61111" y2="94083"/>
                        <a14:foregroundMark x1="15657" y1="72189" x2="64646" y2="33136"/>
                        <a14:foregroundMark x1="81313" y1="38462" x2="81313" y2="38462"/>
                        <a14:foregroundMark x1="80808" y1="34911" x2="80808" y2="34911"/>
                        <a14:foregroundMark x1="81818" y1="33136" x2="81818" y2="33136"/>
                      </a14:backgroundRemoval>
                    </a14:imgEffect>
                  </a14:imgLayer>
                </a14:imgProps>
              </a:ext>
              <a:ext uri="{28A0092B-C50C-407E-A947-70E740481C1C}">
                <a14:useLocalDpi xmlns:a14="http://schemas.microsoft.com/office/drawing/2010/main" val="0"/>
              </a:ext>
            </a:extLst>
          </a:blip>
          <a:stretch>
            <a:fillRect/>
          </a:stretch>
        </p:blipFill>
        <p:spPr>
          <a:xfrm>
            <a:off x="11117580" y="5726816"/>
            <a:ext cx="983959" cy="844934"/>
          </a:xfrm>
          <a:prstGeom prst="rect">
            <a:avLst/>
          </a:prstGeom>
        </p:spPr>
      </p:pic>
      <p:pic>
        <p:nvPicPr>
          <p:cNvPr id="48" name="図 47"/>
          <p:cNvPicPr>
            <a:picLocks noChangeAspect="1"/>
          </p:cNvPicPr>
          <p:nvPr/>
        </p:nvPicPr>
        <p:blipFill>
          <a:blip r:embed="rId18" cstate="print">
            <a:extLst>
              <a:ext uri="{BEBA8EAE-BF5A-486C-A8C5-ECC9F3942E4B}">
                <a14:imgProps xmlns:a14="http://schemas.microsoft.com/office/drawing/2010/main">
                  <a14:imgLayer r:embed="rId19">
                    <a14:imgEffect>
                      <a14:backgroundRemoval t="9963" b="92989" l="10000" r="90000">
                        <a14:foregroundMark x1="47813" y1="11808" x2="56250" y2="29889"/>
                        <a14:foregroundMark x1="41875" y1="65683" x2="52812" y2="62731"/>
                        <a14:foregroundMark x1="85313" y1="84502" x2="85313" y2="84502"/>
                        <a14:foregroundMark x1="85938" y1="84502" x2="85938" y2="84502"/>
                        <a14:foregroundMark x1="85313" y1="83395" x2="85938" y2="84133"/>
                        <a14:foregroundMark x1="60625" y1="92989" x2="60625" y2="92989"/>
                      </a14:backgroundRemoval>
                    </a14:imgEffect>
                  </a14:imgLayer>
                </a14:imgProps>
              </a:ext>
              <a:ext uri="{28A0092B-C50C-407E-A947-70E740481C1C}">
                <a14:useLocalDpi xmlns:a14="http://schemas.microsoft.com/office/drawing/2010/main" val="0"/>
              </a:ext>
            </a:extLst>
          </a:blip>
          <a:stretch>
            <a:fillRect/>
          </a:stretch>
        </p:blipFill>
        <p:spPr>
          <a:xfrm>
            <a:off x="3948596" y="5714964"/>
            <a:ext cx="1329956" cy="1125638"/>
          </a:xfrm>
          <a:prstGeom prst="rect">
            <a:avLst/>
          </a:prstGeom>
        </p:spPr>
      </p:pic>
      <p:sp>
        <p:nvSpPr>
          <p:cNvPr id="13" name="角丸四角形 12"/>
          <p:cNvSpPr/>
          <p:nvPr/>
        </p:nvSpPr>
        <p:spPr>
          <a:xfrm>
            <a:off x="8234214" y="5763679"/>
            <a:ext cx="2936081" cy="92964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県内の各市町村</a:t>
            </a:r>
            <a:r>
              <a:rPr lang="ja-JP" altLang="en-US" sz="1600" dirty="0"/>
              <a:t>（市町村税）</a:t>
            </a:r>
            <a:endParaRPr kumimoji="1" lang="en-US" altLang="ja-JP" sz="1600" dirty="0"/>
          </a:p>
          <a:p>
            <a:pPr algn="ctr"/>
            <a:r>
              <a:rPr lang="ja-JP" altLang="en-US" sz="1200" dirty="0"/>
              <a:t>１年間に各市町村に納められる税金</a:t>
            </a:r>
            <a:endParaRPr kumimoji="1" lang="en-US" altLang="ja-JP" sz="1200" dirty="0"/>
          </a:p>
          <a:p>
            <a:pPr algn="ctr"/>
            <a:r>
              <a:rPr lang="ja-JP" altLang="en-US" sz="1600" b="1" dirty="0"/>
              <a:t>約３，２９７億円</a:t>
            </a:r>
            <a:endParaRPr lang="en-US" altLang="ja-JP" sz="1600" b="1" dirty="0"/>
          </a:p>
          <a:p>
            <a:pPr algn="ctr"/>
            <a:r>
              <a:rPr kumimoji="1" lang="ja-JP" altLang="en-US" sz="1100" dirty="0"/>
              <a:t>（令和６年度一般会計・当初予算）</a:t>
            </a:r>
          </a:p>
        </p:txBody>
      </p:sp>
      <p:sp>
        <p:nvSpPr>
          <p:cNvPr id="11" name="角丸四角形 10"/>
          <p:cNvSpPr/>
          <p:nvPr/>
        </p:nvSpPr>
        <p:spPr>
          <a:xfrm>
            <a:off x="5160053" y="5773385"/>
            <a:ext cx="2399348" cy="92964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新潟県（県税）</a:t>
            </a:r>
            <a:endParaRPr kumimoji="1" lang="en-US" altLang="ja-JP" dirty="0"/>
          </a:p>
          <a:p>
            <a:pPr algn="ctr"/>
            <a:r>
              <a:rPr lang="ja-JP" altLang="en-US" sz="1200" dirty="0"/>
              <a:t>１年間に県に納められる税金</a:t>
            </a:r>
            <a:endParaRPr kumimoji="1" lang="en-US" altLang="ja-JP" sz="1200" dirty="0"/>
          </a:p>
          <a:p>
            <a:pPr algn="ctr"/>
            <a:r>
              <a:rPr lang="ja-JP" altLang="en-US" sz="1600" b="1" dirty="0"/>
              <a:t>約２，７９１億円</a:t>
            </a:r>
            <a:endParaRPr lang="en-US" altLang="ja-JP" sz="1600" b="1" dirty="0"/>
          </a:p>
          <a:p>
            <a:pPr algn="ctr"/>
            <a:r>
              <a:rPr kumimoji="1" lang="ja-JP" altLang="en-US" sz="1100" dirty="0"/>
              <a:t>（令和６年度一般会計・当初予算）</a:t>
            </a:r>
          </a:p>
        </p:txBody>
      </p:sp>
      <p:sp>
        <p:nvSpPr>
          <p:cNvPr id="49" name="正方形/長方形 48"/>
          <p:cNvSpPr/>
          <p:nvPr/>
        </p:nvSpPr>
        <p:spPr>
          <a:xfrm>
            <a:off x="8299986" y="4277143"/>
            <a:ext cx="1359003" cy="739674"/>
          </a:xfrm>
          <a:prstGeom prst="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50" dirty="0">
                <a:solidFill>
                  <a:schemeClr val="tx1"/>
                </a:solidFill>
              </a:rPr>
              <a:t>温泉に入ったときに支払った入湯税は施設がまとめて納めます</a:t>
            </a:r>
            <a:r>
              <a:rPr lang="ja-JP" altLang="en-US" sz="1000" dirty="0">
                <a:solidFill>
                  <a:schemeClr val="tx1"/>
                </a:solidFill>
              </a:rPr>
              <a:t>。</a:t>
            </a:r>
            <a:endParaRPr kumimoji="1" lang="en-US" altLang="ja-JP" sz="1000" dirty="0">
              <a:solidFill>
                <a:schemeClr val="tx1"/>
              </a:solidFill>
            </a:endParaRPr>
          </a:p>
        </p:txBody>
      </p:sp>
      <p:sp>
        <p:nvSpPr>
          <p:cNvPr id="27" name="正方形/長方形 26"/>
          <p:cNvSpPr/>
          <p:nvPr/>
        </p:nvSpPr>
        <p:spPr>
          <a:xfrm>
            <a:off x="884166" y="5152769"/>
            <a:ext cx="2851859" cy="3207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1050" dirty="0">
                <a:solidFill>
                  <a:schemeClr val="tx1"/>
                </a:solidFill>
              </a:rPr>
              <a:t>買い物をしたときに支払った消費税は、お店などがまとめて納めます。</a:t>
            </a:r>
            <a:endParaRPr kumimoji="1" lang="en-US" altLang="ja-JP" sz="1050" dirty="0">
              <a:solidFill>
                <a:schemeClr val="tx1"/>
              </a:solidFill>
            </a:endParaRPr>
          </a:p>
        </p:txBody>
      </p:sp>
      <p:sp>
        <p:nvSpPr>
          <p:cNvPr id="54" name="正方形/長方形 53"/>
          <p:cNvSpPr/>
          <p:nvPr/>
        </p:nvSpPr>
        <p:spPr>
          <a:xfrm>
            <a:off x="11572555" y="1936301"/>
            <a:ext cx="563611" cy="1915427"/>
          </a:xfrm>
          <a:prstGeom prst="rect">
            <a:avLst/>
          </a:prstGeom>
          <a:solidFill>
            <a:srgbClr val="FF3399">
              <a:alpha val="3000"/>
            </a:srgbClr>
          </a:solidFill>
          <a:ln>
            <a:solidFill>
              <a:srgbClr val="FF3399"/>
            </a:solidFill>
            <a:prstDash val="sysDot"/>
          </a:ln>
        </p:spPr>
        <p:style>
          <a:lnRef idx="2">
            <a:schemeClr val="accent6"/>
          </a:lnRef>
          <a:fillRef idx="1">
            <a:schemeClr val="lt1"/>
          </a:fillRef>
          <a:effectRef idx="0">
            <a:schemeClr val="accent6"/>
          </a:effectRef>
          <a:fontRef idx="minor">
            <a:schemeClr val="dk1"/>
          </a:fontRef>
        </p:style>
        <p:txBody>
          <a:bodyPr vert="eaVert" rtlCol="0" anchor="ctr"/>
          <a:lstStyle/>
          <a:p>
            <a:r>
              <a:rPr lang="ja-JP" altLang="en-US" sz="1100" dirty="0">
                <a:solidFill>
                  <a:schemeClr val="tx1"/>
                </a:solidFill>
              </a:rPr>
              <a:t>税金を負担する人が直接国や地方公共団体に納める税金</a:t>
            </a:r>
            <a:endParaRPr kumimoji="1" lang="en-US" altLang="ja-JP" sz="1100" dirty="0">
              <a:solidFill>
                <a:schemeClr val="tx1"/>
              </a:solidFill>
            </a:endParaRPr>
          </a:p>
        </p:txBody>
      </p:sp>
      <p:sp>
        <p:nvSpPr>
          <p:cNvPr id="55" name="正方形/長方形 54"/>
          <p:cNvSpPr/>
          <p:nvPr/>
        </p:nvSpPr>
        <p:spPr>
          <a:xfrm>
            <a:off x="11592267" y="4063215"/>
            <a:ext cx="566302" cy="1540200"/>
          </a:xfrm>
          <a:prstGeom prst="rect">
            <a:avLst/>
          </a:prstGeom>
          <a:solidFill>
            <a:schemeClr val="accent1">
              <a:lumMod val="50000"/>
              <a:alpha val="3000"/>
            </a:schemeClr>
          </a:solidFill>
          <a:ln>
            <a:solidFill>
              <a:schemeClr val="accent1">
                <a:lumMod val="50000"/>
              </a:schemeClr>
            </a:solidFill>
            <a:prstDash val="sysDot"/>
          </a:ln>
        </p:spPr>
        <p:style>
          <a:lnRef idx="2">
            <a:schemeClr val="accent6"/>
          </a:lnRef>
          <a:fillRef idx="1">
            <a:schemeClr val="lt1"/>
          </a:fillRef>
          <a:effectRef idx="0">
            <a:schemeClr val="accent6"/>
          </a:effectRef>
          <a:fontRef idx="minor">
            <a:schemeClr val="dk1"/>
          </a:fontRef>
        </p:style>
        <p:txBody>
          <a:bodyPr vert="eaVert" rtlCol="0" anchor="ctr"/>
          <a:lstStyle/>
          <a:p>
            <a:r>
              <a:rPr lang="ja-JP" altLang="en-US" sz="1100" dirty="0">
                <a:solidFill>
                  <a:schemeClr val="tx1"/>
                </a:solidFill>
              </a:rPr>
              <a:t>実質的に税金を負担する人とそれを納める人が異なる税金</a:t>
            </a:r>
            <a:endParaRPr kumimoji="1" lang="en-US" altLang="ja-JP" sz="1100" dirty="0">
              <a:solidFill>
                <a:schemeClr val="tx1"/>
              </a:solidFill>
            </a:endParaRPr>
          </a:p>
        </p:txBody>
      </p:sp>
      <p:sp>
        <p:nvSpPr>
          <p:cNvPr id="14" name="円/楕円 13"/>
          <p:cNvSpPr/>
          <p:nvPr/>
        </p:nvSpPr>
        <p:spPr>
          <a:xfrm>
            <a:off x="256700" y="1920619"/>
            <a:ext cx="1082040" cy="425305"/>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所得税</a:t>
            </a:r>
          </a:p>
        </p:txBody>
      </p:sp>
      <p:sp>
        <p:nvSpPr>
          <p:cNvPr id="15" name="円/楕円 14"/>
          <p:cNvSpPr/>
          <p:nvPr/>
        </p:nvSpPr>
        <p:spPr>
          <a:xfrm>
            <a:off x="2223858" y="2815481"/>
            <a:ext cx="1039891" cy="398853"/>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法人</a:t>
            </a:r>
            <a:r>
              <a:rPr kumimoji="1" lang="ja-JP" altLang="en-US" sz="1400" dirty="0"/>
              <a:t>税</a:t>
            </a:r>
          </a:p>
        </p:txBody>
      </p:sp>
      <p:sp>
        <p:nvSpPr>
          <p:cNvPr id="19" name="円/楕円 18"/>
          <p:cNvSpPr/>
          <p:nvPr/>
        </p:nvSpPr>
        <p:spPr>
          <a:xfrm>
            <a:off x="8404860" y="3034859"/>
            <a:ext cx="1645920" cy="39003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固定資産</a:t>
            </a:r>
            <a:r>
              <a:rPr kumimoji="1" lang="ja-JP" altLang="en-US" sz="1400" dirty="0"/>
              <a:t>税</a:t>
            </a:r>
            <a:endParaRPr kumimoji="1" lang="en-US" altLang="ja-JP" sz="1400" dirty="0"/>
          </a:p>
        </p:txBody>
      </p:sp>
      <p:pic>
        <p:nvPicPr>
          <p:cNvPr id="51" name="図 50"/>
          <p:cNvPicPr>
            <a:picLocks noChangeAspect="1"/>
          </p:cNvPicPr>
          <p:nvPr/>
        </p:nvPicPr>
        <p:blipFill>
          <a:blip r:embed="rId20">
            <a:extLst>
              <a:ext uri="{BEBA8EAE-BF5A-486C-A8C5-ECC9F3942E4B}">
                <a14:imgProps xmlns:a14="http://schemas.microsoft.com/office/drawing/2010/main">
                  <a14:imgLayer r:embed="rId21">
                    <a14:imgEffect>
                      <a14:backgroundRemoval t="7500" b="90000" l="585" r="95906">
                        <a14:foregroundMark x1="3509" y1="40833" x2="18713" y2="32500"/>
                        <a14:foregroundMark x1="24561" y1="79167" x2="36842" y2="81667"/>
                        <a14:foregroundMark x1="86550" y1="70417" x2="86550" y2="39167"/>
                        <a14:foregroundMark x1="57895" y1="7500" x2="57895" y2="7500"/>
                        <a14:foregroundMark x1="66374" y1="80833" x2="68129" y2="81250"/>
                        <a14:foregroundMark x1="92398" y1="57917" x2="92398" y2="57917"/>
                        <a14:foregroundMark x1="35673" y1="26667" x2="40058" y2="27083"/>
                        <a14:foregroundMark x1="877" y1="45417" x2="877" y2="45417"/>
                        <a14:foregroundMark x1="74854" y1="80833" x2="85088" y2="73750"/>
                        <a14:foregroundMark x1="91813" y1="62500" x2="91813" y2="62500"/>
                        <a14:foregroundMark x1="95906" y1="59167" x2="95906" y2="59167"/>
                      </a14:backgroundRemoval>
                    </a14:imgEffect>
                  </a14:imgLayer>
                </a14:imgProps>
              </a:ext>
            </a:extLst>
          </a:blip>
          <a:stretch>
            <a:fillRect/>
          </a:stretch>
        </p:blipFill>
        <p:spPr>
          <a:xfrm>
            <a:off x="9658989" y="4436462"/>
            <a:ext cx="1280745" cy="867084"/>
          </a:xfrm>
          <a:prstGeom prst="rect">
            <a:avLst/>
          </a:prstGeom>
        </p:spPr>
      </p:pic>
      <p:sp>
        <p:nvSpPr>
          <p:cNvPr id="21" name="円/楕円 20"/>
          <p:cNvSpPr/>
          <p:nvPr/>
        </p:nvSpPr>
        <p:spPr>
          <a:xfrm>
            <a:off x="8705252" y="4986000"/>
            <a:ext cx="1143000" cy="38666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入湯</a:t>
            </a:r>
            <a:r>
              <a:rPr kumimoji="1" lang="ja-JP" altLang="en-US" sz="1400" dirty="0"/>
              <a:t>税</a:t>
            </a:r>
            <a:endParaRPr kumimoji="1" lang="en-US" altLang="ja-JP" sz="1400" dirty="0"/>
          </a:p>
        </p:txBody>
      </p:sp>
      <p:sp>
        <p:nvSpPr>
          <p:cNvPr id="4" name="テキスト ボックス 3"/>
          <p:cNvSpPr txBox="1"/>
          <p:nvPr/>
        </p:nvSpPr>
        <p:spPr>
          <a:xfrm>
            <a:off x="11861355" y="6495294"/>
            <a:ext cx="341760" cy="369332"/>
          </a:xfrm>
          <a:prstGeom prst="rect">
            <a:avLst/>
          </a:prstGeom>
          <a:noFill/>
        </p:spPr>
        <p:txBody>
          <a:bodyPr wrap="none" rtlCol="0">
            <a:spAutoFit/>
          </a:bodyPr>
          <a:lstStyle/>
          <a:p>
            <a:r>
              <a:rPr lang="ja-JP" altLang="en-US" dirty="0"/>
              <a:t>５</a:t>
            </a:r>
            <a:endParaRPr kumimoji="1" lang="ja-JP" altLang="en-US" dirty="0"/>
          </a:p>
        </p:txBody>
      </p:sp>
      <p:sp>
        <p:nvSpPr>
          <p:cNvPr id="53" name="フローチャート: 代替処理 52">
            <a:extLst>
              <a:ext uri="{FF2B5EF4-FFF2-40B4-BE49-F238E27FC236}">
                <a16:creationId xmlns:a16="http://schemas.microsoft.com/office/drawing/2014/main" id="{7BE20351-4C4F-40C0-8C3F-1933868790AD}"/>
              </a:ext>
            </a:extLst>
          </p:cNvPr>
          <p:cNvSpPr/>
          <p:nvPr/>
        </p:nvSpPr>
        <p:spPr>
          <a:xfrm>
            <a:off x="11128945" y="2415186"/>
            <a:ext cx="346962" cy="927499"/>
          </a:xfrm>
          <a:prstGeom prst="flowChartAlternateProcess">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66"/>
                </a:solidFill>
              </a:rPr>
              <a:t>直接税</a:t>
            </a:r>
          </a:p>
        </p:txBody>
      </p:sp>
      <p:sp>
        <p:nvSpPr>
          <p:cNvPr id="56" name="フローチャート: 代替処理 55">
            <a:extLst>
              <a:ext uri="{FF2B5EF4-FFF2-40B4-BE49-F238E27FC236}">
                <a16:creationId xmlns:a16="http://schemas.microsoft.com/office/drawing/2014/main" id="{89F1B719-FE92-4097-AB68-E2D8C65B3621}"/>
              </a:ext>
            </a:extLst>
          </p:cNvPr>
          <p:cNvSpPr/>
          <p:nvPr/>
        </p:nvSpPr>
        <p:spPr>
          <a:xfrm>
            <a:off x="11148952" y="4353999"/>
            <a:ext cx="340335" cy="927499"/>
          </a:xfrm>
          <a:prstGeom prst="flowChartAlternateProcess">
            <a:avLst/>
          </a:prstGeom>
          <a:solidFill>
            <a:schemeClr val="bg1"/>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33CCFF"/>
                </a:solidFill>
              </a:rPr>
              <a:t>間接税</a:t>
            </a:r>
            <a:endParaRPr kumimoji="1" lang="ja-JP" altLang="en-US" dirty="0">
              <a:solidFill>
                <a:srgbClr val="33CCFF"/>
              </a:solidFill>
            </a:endParaRPr>
          </a:p>
        </p:txBody>
      </p:sp>
    </p:spTree>
    <p:extLst>
      <p:ext uri="{BB962C8B-B14F-4D97-AF65-F5344CB8AC3E}">
        <p14:creationId xmlns:p14="http://schemas.microsoft.com/office/powerpoint/2010/main" val="282874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28" name="角丸四角形 27"/>
          <p:cNvSpPr/>
          <p:nvPr/>
        </p:nvSpPr>
        <p:spPr>
          <a:xfrm>
            <a:off x="6603300" y="1657341"/>
            <a:ext cx="5334000" cy="4927243"/>
          </a:xfrm>
          <a:prstGeom prst="roundRect">
            <a:avLst/>
          </a:prstGeom>
          <a:solidFill>
            <a:schemeClr val="bg1"/>
          </a:solidFill>
          <a:ln w="317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p:cNvGrpSpPr/>
          <p:nvPr/>
        </p:nvGrpSpPr>
        <p:grpSpPr>
          <a:xfrm>
            <a:off x="615812" y="118374"/>
            <a:ext cx="10920868" cy="1547281"/>
            <a:chOff x="615812" y="118374"/>
            <a:chExt cx="10920868" cy="1547281"/>
          </a:xfrm>
        </p:grpSpPr>
        <p:sp>
          <p:nvSpPr>
            <p:cNvPr id="5" name="フローチャート: 端子 4"/>
            <p:cNvSpPr/>
            <p:nvPr/>
          </p:nvSpPr>
          <p:spPr>
            <a:xfrm>
              <a:off x="792480" y="549624"/>
              <a:ext cx="10744200" cy="1049997"/>
            </a:xfrm>
            <a:prstGeom prst="flowChartTerminator">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t>　　　　　　　　　</a:t>
              </a:r>
              <a:r>
                <a:rPr lang="ja-JP" altLang="en-US" sz="1400" b="1" dirty="0">
                  <a:latin typeface="HG丸ｺﾞｼｯｸM-PRO" panose="020F0600000000000000" pitchFamily="50" charset="-128"/>
                  <a:ea typeface="HG丸ｺﾞｼｯｸM-PRO" panose="020F0600000000000000" pitchFamily="50" charset="-128"/>
                </a:rPr>
                <a:t>国民すべてが平等に教育を受けられるように、教育費には多くの税金が使われています。</a:t>
              </a:r>
              <a:endParaRPr lang="en-US" altLang="ja-JP" sz="1400" b="1" dirty="0">
                <a:latin typeface="HG丸ｺﾞｼｯｸM-PRO" panose="020F0600000000000000" pitchFamily="50" charset="-128"/>
                <a:ea typeface="HG丸ｺﾞｼｯｸM-PRO" panose="020F0600000000000000" pitchFamily="50" charset="-128"/>
              </a:endParaRPr>
            </a:p>
            <a:p>
              <a:r>
                <a:rPr lang="ja-JP" altLang="en-US" sz="1400" b="1" dirty="0">
                  <a:latin typeface="HG丸ｺﾞｼｯｸM-PRO" panose="020F0600000000000000" pitchFamily="50" charset="-128"/>
                  <a:ea typeface="HG丸ｺﾞｼｯｸM-PRO" panose="020F0600000000000000" pitchFamily="50" charset="-128"/>
                </a:rPr>
                <a:t>　　　　　　　皆さんが学校で使っている教科書や机、いすの購入、校舎の建設や修理も、多くの人が</a:t>
              </a:r>
              <a:endParaRPr lang="en-US" altLang="ja-JP" sz="1400" b="1" dirty="0">
                <a:latin typeface="HG丸ｺﾞｼｯｸM-PRO" panose="020F0600000000000000" pitchFamily="50" charset="-128"/>
                <a:ea typeface="HG丸ｺﾞｼｯｸM-PRO" panose="020F0600000000000000" pitchFamily="50" charset="-128"/>
              </a:endParaRPr>
            </a:p>
            <a:p>
              <a:r>
                <a:rPr lang="ja-JP" altLang="en-US" sz="1400" b="1" dirty="0">
                  <a:latin typeface="HG丸ｺﾞｼｯｸM-PRO" panose="020F0600000000000000" pitchFamily="50" charset="-128"/>
                  <a:ea typeface="HG丸ｺﾞｼｯｸM-PRO" panose="020F0600000000000000" pitchFamily="50" charset="-128"/>
                </a:rPr>
                <a:t>　　　　　　納めた税金によりまかなわれています。</a:t>
              </a:r>
            </a:p>
            <a:p>
              <a:r>
                <a:rPr lang="ja-JP" altLang="en-US" sz="1400" b="1" dirty="0">
                  <a:latin typeface="HG丸ｺﾞｼｯｸM-PRO" panose="020F0600000000000000" pitchFamily="50" charset="-128"/>
                  <a:ea typeface="HG丸ｺﾞｼｯｸM-PRO" panose="020F0600000000000000" pitchFamily="50" charset="-128"/>
                </a:rPr>
                <a:t>　　　　　　　国では年間約</a:t>
              </a:r>
              <a:r>
                <a:rPr lang="en-US" altLang="ja-JP" sz="1400" b="1" dirty="0">
                  <a:latin typeface="HG丸ｺﾞｼｯｸM-PRO" panose="020F0600000000000000" pitchFamily="50" charset="-128"/>
                  <a:ea typeface="HG丸ｺﾞｼｯｸM-PRO" panose="020F0600000000000000" pitchFamily="50" charset="-128"/>
                </a:rPr>
                <a:t>5</a:t>
              </a:r>
              <a:r>
                <a:rPr lang="ja-JP" altLang="en-US" sz="1400" b="1" dirty="0">
                  <a:latin typeface="HG丸ｺﾞｼｯｸM-PRO" panose="020F0600000000000000" pitchFamily="50" charset="-128"/>
                  <a:ea typeface="HG丸ｺﾞｼｯｸM-PRO" panose="020F0600000000000000" pitchFamily="50" charset="-128"/>
                </a:rPr>
                <a:t>兆</a:t>
              </a:r>
              <a:r>
                <a:rPr lang="en-US" altLang="ja-JP" sz="1400" b="1" dirty="0">
                  <a:latin typeface="HG丸ｺﾞｼｯｸM-PRO" panose="020F0600000000000000" pitchFamily="50" charset="-128"/>
                  <a:ea typeface="HG丸ｺﾞｼｯｸM-PRO" panose="020F0600000000000000" pitchFamily="50" charset="-128"/>
                </a:rPr>
                <a:t>4,716</a:t>
              </a:r>
              <a:r>
                <a:rPr lang="ja-JP" altLang="en-US" sz="1400" b="1" dirty="0">
                  <a:latin typeface="HG丸ｺﾞｼｯｸM-PRO" panose="020F0600000000000000" pitchFamily="50" charset="-128"/>
                  <a:ea typeface="HG丸ｺﾞｼｯｸM-PRO" panose="020F0600000000000000" pitchFamily="50" charset="-128"/>
                </a:rPr>
                <a:t>億円が、新潟県では年間約</a:t>
              </a:r>
              <a:r>
                <a:rPr lang="en-US" altLang="ja-JP" sz="1400" b="1" dirty="0">
                  <a:latin typeface="HG丸ｺﾞｼｯｸM-PRO" panose="020F0600000000000000" pitchFamily="50" charset="-128"/>
                  <a:ea typeface="HG丸ｺﾞｼｯｸM-PRO" panose="020F0600000000000000" pitchFamily="50" charset="-128"/>
                </a:rPr>
                <a:t>1,623</a:t>
              </a:r>
              <a:r>
                <a:rPr lang="ja-JP" altLang="en-US" sz="1400" b="1" dirty="0">
                  <a:latin typeface="HG丸ｺﾞｼｯｸM-PRO" panose="020F0600000000000000" pitchFamily="50" charset="-128"/>
                  <a:ea typeface="HG丸ｺﾞｼｯｸM-PRO" panose="020F0600000000000000" pitchFamily="50" charset="-128"/>
                </a:rPr>
                <a:t>億円が使われています。</a:t>
              </a:r>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フローチャート: 結合子 3"/>
            <p:cNvSpPr/>
            <p:nvPr/>
          </p:nvSpPr>
          <p:spPr>
            <a:xfrm>
              <a:off x="615812" y="118374"/>
              <a:ext cx="1600200" cy="1547281"/>
            </a:xfrm>
            <a:prstGeom prst="flowChartConnector">
              <a:avLst/>
            </a:prstGeom>
            <a:solidFill>
              <a:srgbClr val="FF330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bg1"/>
                  </a:solidFill>
                  <a:latin typeface="HGPｺﾞｼｯｸE" panose="020B0900000000000000" pitchFamily="50" charset="-128"/>
                  <a:ea typeface="HGPｺﾞｼｯｸE" panose="020B0900000000000000" pitchFamily="50" charset="-128"/>
                </a:rPr>
                <a:t>教育</a:t>
              </a:r>
            </a:p>
          </p:txBody>
        </p:sp>
      </p:grpSp>
      <p:sp>
        <p:nvSpPr>
          <p:cNvPr id="8" name="角丸四角形 7"/>
          <p:cNvSpPr/>
          <p:nvPr/>
        </p:nvSpPr>
        <p:spPr>
          <a:xfrm>
            <a:off x="741249" y="1783238"/>
            <a:ext cx="4587240" cy="518160"/>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t>公立学校の児童・生徒一人あたりの年間教育費</a:t>
            </a:r>
          </a:p>
        </p:txBody>
      </p:sp>
      <p:sp>
        <p:nvSpPr>
          <p:cNvPr id="9" name="正方形/長方形 8"/>
          <p:cNvSpPr/>
          <p:nvPr/>
        </p:nvSpPr>
        <p:spPr>
          <a:xfrm>
            <a:off x="479209" y="6433177"/>
            <a:ext cx="5263719" cy="348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　</a:t>
            </a:r>
            <a:r>
              <a:rPr lang="en-US" altLang="ja-JP" sz="1200" dirty="0">
                <a:solidFill>
                  <a:schemeClr val="tx1"/>
                </a:solidFill>
                <a:latin typeface="+mn-ea"/>
              </a:rPr>
              <a:t>1</a:t>
            </a:r>
            <a:r>
              <a:rPr lang="ja-JP" altLang="en-US" sz="1200" dirty="0">
                <a:solidFill>
                  <a:schemeClr val="tx1"/>
                </a:solidFill>
                <a:latin typeface="+mn-ea"/>
              </a:rPr>
              <a:t>日あたりの金額は年間登校日数を年間</a:t>
            </a:r>
            <a:r>
              <a:rPr lang="en-US" altLang="ja-JP" sz="1200" dirty="0">
                <a:solidFill>
                  <a:schemeClr val="tx1"/>
                </a:solidFill>
                <a:latin typeface="+mn-ea"/>
              </a:rPr>
              <a:t>200</a:t>
            </a:r>
            <a:r>
              <a:rPr lang="ja-JP" altLang="en-US" sz="1200" dirty="0">
                <a:solidFill>
                  <a:schemeClr val="tx1"/>
                </a:solidFill>
                <a:latin typeface="+mn-ea"/>
              </a:rPr>
              <a:t>日として計算しています。</a:t>
            </a:r>
            <a:endParaRPr kumimoji="1" lang="ja-JP" altLang="en-US" sz="1200" dirty="0">
              <a:solidFill>
                <a:schemeClr val="tx1"/>
              </a:solidFill>
              <a:latin typeface="+mn-ea"/>
            </a:endParaRPr>
          </a:p>
        </p:txBody>
      </p:sp>
      <p:pic>
        <p:nvPicPr>
          <p:cNvPr id="10" name="図 9"/>
          <p:cNvPicPr>
            <a:picLocks noChangeAspect="1"/>
          </p:cNvPicPr>
          <p:nvPr/>
        </p:nvPicPr>
        <p:blipFill>
          <a:blip r:embed="rId2">
            <a:extLst>
              <a:ext uri="{BEBA8EAE-BF5A-486C-A8C5-ECC9F3942E4B}">
                <a14:imgProps xmlns:a14="http://schemas.microsoft.com/office/drawing/2010/main">
                  <a14:imgLayer r:embed="rId3">
                    <a14:imgEffect>
                      <a14:backgroundRemoval t="3379" b="93856" l="9690" r="89535">
                        <a14:foregroundMark x1="18992" y1="11060" x2="27132" y2="13671"/>
                        <a14:foregroundMark x1="23256" y1="7220" x2="23256" y2="7220"/>
                        <a14:foregroundMark x1="39147" y1="7220" x2="39147" y2="7220"/>
                        <a14:foregroundMark x1="42248" y1="77419" x2="42248" y2="77419"/>
                        <a14:foregroundMark x1="63178" y1="76498" x2="63178" y2="78802"/>
                        <a14:foregroundMark x1="39535" y1="76805" x2="43023" y2="80799"/>
                        <a14:foregroundMark x1="32558" y1="93856" x2="32558" y2="93856"/>
                        <a14:foregroundMark x1="26357" y1="92166" x2="26357" y2="92166"/>
                        <a14:foregroundMark x1="37984" y1="91859" x2="37984" y2="91859"/>
                        <a14:foregroundMark x1="48450" y1="90630" x2="48450" y2="90630"/>
                        <a14:foregroundMark x1="67829" y1="90630" x2="67829" y2="90630"/>
                        <a14:foregroundMark x1="28682" y1="48233" x2="27907" y2="48233"/>
                        <a14:foregroundMark x1="20930" y1="3379" x2="20930" y2="3379"/>
                      </a14:backgroundRemoval>
                    </a14:imgEffect>
                  </a14:imgLayer>
                </a14:imgProps>
              </a:ext>
            </a:extLst>
          </a:blip>
          <a:stretch>
            <a:fillRect/>
          </a:stretch>
        </p:blipFill>
        <p:spPr>
          <a:xfrm>
            <a:off x="792480" y="3140659"/>
            <a:ext cx="849252" cy="2142881"/>
          </a:xfrm>
          <a:prstGeom prst="rect">
            <a:avLst/>
          </a:prstGeom>
        </p:spPr>
      </p:pic>
      <p:pic>
        <p:nvPicPr>
          <p:cNvPr id="11" name="図 10"/>
          <p:cNvPicPr>
            <a:picLocks noChangeAspect="1"/>
          </p:cNvPicPr>
          <p:nvPr/>
        </p:nvPicPr>
        <p:blipFill>
          <a:blip r:embed="rId4">
            <a:extLst>
              <a:ext uri="{BEBA8EAE-BF5A-486C-A8C5-ECC9F3942E4B}">
                <a14:imgProps xmlns:a14="http://schemas.microsoft.com/office/drawing/2010/main">
                  <a14:imgLayer r:embed="rId5">
                    <a14:imgEffect>
                      <a14:backgroundRemoval t="4645" b="95628" l="5479" r="88493">
                        <a14:foregroundMark x1="56164" y1="10109" x2="56164" y2="10109"/>
                        <a14:foregroundMark x1="43562" y1="4918" x2="43562" y2="4918"/>
                        <a14:foregroundMark x1="10411" y1="5055" x2="10411" y2="5055"/>
                        <a14:foregroundMark x1="7397" y1="8333" x2="7397" y2="8333"/>
                        <a14:foregroundMark x1="6301" y1="12978" x2="6301" y2="12978"/>
                        <a14:foregroundMark x1="38904" y1="35929" x2="50959" y2="41667"/>
                        <a14:foregroundMark x1="56986" y1="34426" x2="60274" y2="43033"/>
                        <a14:foregroundMark x1="44384" y1="39481" x2="47123" y2="44536"/>
                        <a14:foregroundMark x1="47397" y1="45355" x2="61918" y2="43579"/>
                        <a14:foregroundMark x1="59178" y1="30874" x2="77260" y2="34563"/>
                        <a14:foregroundMark x1="80548" y1="31967" x2="79178" y2="35383"/>
                        <a14:foregroundMark x1="48767" y1="31148" x2="36986" y2="35929"/>
                        <a14:foregroundMark x1="26575" y1="43989" x2="55616" y2="30328"/>
                        <a14:foregroundMark x1="55616" y1="30328" x2="55616" y2="30328"/>
                        <a14:foregroundMark x1="49589" y1="28825" x2="49589" y2="28825"/>
                        <a14:foregroundMark x1="9315" y1="8743" x2="9315" y2="8743"/>
                        <a14:foregroundMark x1="11781" y1="5601" x2="11781" y2="5601"/>
                        <a14:foregroundMark x1="11233" y1="8743" x2="11233" y2="8743"/>
                        <a14:foregroundMark x1="10137" y1="11885" x2="10137" y2="11885"/>
                        <a14:foregroundMark x1="36164" y1="34973" x2="33425" y2="40027"/>
                        <a14:foregroundMark x1="24110" y1="48224" x2="24110" y2="48224"/>
                        <a14:foregroundMark x1="38630" y1="91940" x2="38630" y2="91940"/>
                        <a14:foregroundMark x1="48493" y1="92213" x2="48493" y2="92213"/>
                        <a14:foregroundMark x1="38630" y1="95628" x2="38630" y2="95628"/>
                        <a14:foregroundMark x1="63836" y1="92213" x2="63836" y2="92213"/>
                        <a14:backgroundMark x1="36438" y1="93443" x2="36438" y2="93443"/>
                        <a14:backgroundMark x1="41370" y1="93306" x2="41370" y2="93306"/>
                        <a14:backgroundMark x1="52877" y1="92623" x2="52877" y2="92623"/>
                        <a14:backgroundMark x1="66575" y1="93443" x2="66575" y2="93443"/>
                      </a14:backgroundRemoval>
                    </a14:imgEffect>
                  </a14:imgLayer>
                </a14:imgProps>
              </a:ext>
            </a:extLst>
          </a:blip>
          <a:stretch>
            <a:fillRect/>
          </a:stretch>
        </p:blipFill>
        <p:spPr>
          <a:xfrm>
            <a:off x="2219954" y="2876274"/>
            <a:ext cx="1221307" cy="2449305"/>
          </a:xfrm>
          <a:prstGeom prst="rect">
            <a:avLst/>
          </a:prstGeom>
        </p:spPr>
      </p:pic>
      <p:pic>
        <p:nvPicPr>
          <p:cNvPr id="13" name="図 12"/>
          <p:cNvPicPr>
            <a:picLocks noChangeAspect="1"/>
          </p:cNvPicPr>
          <p:nvPr/>
        </p:nvPicPr>
        <p:blipFill>
          <a:blip r:embed="rId6">
            <a:extLst>
              <a:ext uri="{BEBA8EAE-BF5A-486C-A8C5-ECC9F3942E4B}">
                <a14:imgProps xmlns:a14="http://schemas.microsoft.com/office/drawing/2010/main">
                  <a14:imgLayer r:embed="rId7">
                    <a14:imgEffect>
                      <a14:backgroundRemoval t="5542" b="96305" l="9827" r="88728">
                        <a14:foregroundMark x1="37861" y1="5788" x2="37861" y2="5788"/>
                        <a14:foregroundMark x1="35838" y1="92241" x2="35838" y2="92241"/>
                        <a14:foregroundMark x1="40462" y1="95074" x2="40462" y2="95074"/>
                        <a14:foregroundMark x1="47110" y1="93719" x2="47110" y2="93719"/>
                        <a14:foregroundMark x1="40462" y1="93473" x2="40462" y2="93473"/>
                        <a14:foregroundMark x1="54046" y1="96182" x2="54046" y2="96182"/>
                        <a14:foregroundMark x1="63295" y1="92980" x2="63295" y2="92980"/>
                        <a14:foregroundMark x1="52890" y1="92488" x2="52890" y2="92488"/>
                        <a14:foregroundMark x1="36127" y1="93103" x2="36127" y2="93103"/>
                        <a14:foregroundMark x1="39306" y1="96305" x2="39306" y2="96305"/>
                        <a14:foregroundMark x1="51734" y1="93842" x2="51734" y2="93842"/>
                        <a14:foregroundMark x1="57225" y1="93719" x2="57225" y2="93719"/>
                        <a14:backgroundMark x1="64162" y1="94335" x2="64162" y2="94335"/>
                        <a14:backgroundMark x1="50000" y1="93227" x2="50000" y2="93227"/>
                        <a14:backgroundMark x1="34682" y1="93596" x2="34682" y2="93596"/>
                        <a14:backgroundMark x1="40462" y1="96182" x2="40462" y2="96182"/>
                        <a14:backgroundMark x1="36705" y1="96182" x2="36705" y2="96182"/>
                      </a14:backgroundRemoval>
                    </a14:imgEffect>
                  </a14:imgLayer>
                </a14:imgProps>
              </a:ext>
            </a:extLst>
          </a:blip>
          <a:stretch>
            <a:fillRect/>
          </a:stretch>
        </p:blipFill>
        <p:spPr>
          <a:xfrm>
            <a:off x="4055948" y="2449119"/>
            <a:ext cx="1207771" cy="2834421"/>
          </a:xfrm>
          <a:prstGeom prst="rect">
            <a:avLst/>
          </a:prstGeom>
        </p:spPr>
      </p:pic>
      <p:grpSp>
        <p:nvGrpSpPr>
          <p:cNvPr id="17" name="グループ化 16"/>
          <p:cNvGrpSpPr/>
          <p:nvPr/>
        </p:nvGrpSpPr>
        <p:grpSpPr>
          <a:xfrm>
            <a:off x="490698" y="5240697"/>
            <a:ext cx="1447800" cy="788144"/>
            <a:chOff x="7376160" y="5151120"/>
            <a:chExt cx="1447800" cy="788144"/>
          </a:xfrm>
        </p:grpSpPr>
        <p:sp>
          <p:nvSpPr>
            <p:cNvPr id="15" name="正方形/長方形 14"/>
            <p:cNvSpPr/>
            <p:nvPr/>
          </p:nvSpPr>
          <p:spPr>
            <a:xfrm>
              <a:off x="7376160" y="5151120"/>
              <a:ext cx="1447800" cy="788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C00000"/>
                  </a:solidFill>
                  <a:latin typeface="HG丸ｺﾞｼｯｸM-PRO" panose="020F0600000000000000" pitchFamily="50" charset="-128"/>
                  <a:ea typeface="HG丸ｺﾞｼｯｸM-PRO" panose="020F0600000000000000" pitchFamily="50" charset="-128"/>
                </a:rPr>
                <a:t>921,000</a:t>
              </a:r>
              <a:r>
                <a:rPr lang="ja-JP" altLang="en-US" sz="140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C00000"/>
                </a:solidFill>
                <a:latin typeface="HG丸ｺﾞｼｯｸM-PRO" panose="020F0600000000000000" pitchFamily="50" charset="-128"/>
                <a:ea typeface="HG丸ｺﾞｼｯｸM-PRO" panose="020F0600000000000000" pitchFamily="50" charset="-128"/>
              </a:endParaRPr>
            </a:p>
            <a:p>
              <a:pPr algn="ctr"/>
              <a:r>
                <a:rPr kumimoji="1" lang="ja-JP" altLang="en-US" sz="1200" b="1" dirty="0">
                  <a:solidFill>
                    <a:srgbClr val="C00000"/>
                  </a:solidFill>
                  <a:latin typeface="HG丸ｺﾞｼｯｸM-PRO" panose="020F0600000000000000" pitchFamily="50" charset="-128"/>
                  <a:ea typeface="HG丸ｺﾞｼｯｸM-PRO" panose="020F0600000000000000" pitchFamily="50" charset="-128"/>
                </a:rPr>
                <a:t>１か月あたり</a:t>
              </a:r>
              <a:endParaRPr kumimoji="1"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76,800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endParaRPr kumimoji="1" lang="ja-JP" altLang="en-US" sz="1200" b="1" dirty="0">
                <a:solidFill>
                  <a:srgbClr val="C00000"/>
                </a:solidFill>
                <a:latin typeface="HG丸ｺﾞｼｯｸM-PRO" panose="020F0600000000000000" pitchFamily="50" charset="-128"/>
                <a:ea typeface="HG丸ｺﾞｼｯｸM-PRO" panose="020F0600000000000000" pitchFamily="50" charset="-128"/>
              </a:endParaRPr>
            </a:p>
          </p:txBody>
        </p:sp>
        <p:sp>
          <p:nvSpPr>
            <p:cNvPr id="16" name="大かっこ 15"/>
            <p:cNvSpPr/>
            <p:nvPr/>
          </p:nvSpPr>
          <p:spPr>
            <a:xfrm>
              <a:off x="7574280" y="5501641"/>
              <a:ext cx="1066800" cy="320040"/>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grpSp>
      <p:grpSp>
        <p:nvGrpSpPr>
          <p:cNvPr id="21" name="グループ化 20"/>
          <p:cNvGrpSpPr/>
          <p:nvPr/>
        </p:nvGrpSpPr>
        <p:grpSpPr>
          <a:xfrm>
            <a:off x="3712333" y="5111157"/>
            <a:ext cx="1824603" cy="1047224"/>
            <a:chOff x="7376160" y="5151120"/>
            <a:chExt cx="1447800" cy="788144"/>
          </a:xfrm>
        </p:grpSpPr>
        <p:sp>
          <p:nvSpPr>
            <p:cNvPr id="22" name="正方形/長方形 21"/>
            <p:cNvSpPr/>
            <p:nvPr/>
          </p:nvSpPr>
          <p:spPr>
            <a:xfrm>
              <a:off x="7376160" y="5151120"/>
              <a:ext cx="1447800" cy="788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C00000"/>
                  </a:solidFill>
                  <a:latin typeface="HG丸ｺﾞｼｯｸM-PRO" panose="020F0600000000000000" pitchFamily="50" charset="-128"/>
                  <a:ea typeface="HG丸ｺﾞｼｯｸM-PRO" panose="020F0600000000000000" pitchFamily="50" charset="-128"/>
                </a:rPr>
                <a:t>1,129,000</a:t>
              </a:r>
              <a:r>
                <a:rPr lang="ja-JP" altLang="en-US" sz="140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C00000"/>
                </a:solidFill>
                <a:latin typeface="HG丸ｺﾞｼｯｸM-PRO" panose="020F0600000000000000" pitchFamily="50" charset="-128"/>
                <a:ea typeface="HG丸ｺﾞｼｯｸM-PRO" panose="020F0600000000000000" pitchFamily="50" charset="-128"/>
              </a:endParaRPr>
            </a:p>
            <a:p>
              <a:pPr algn="ctr"/>
              <a:r>
                <a:rPr kumimoji="1" lang="ja-JP" altLang="en-US" sz="1200" b="1" dirty="0">
                  <a:solidFill>
                    <a:srgbClr val="C00000"/>
                  </a:solidFill>
                  <a:latin typeface="HG丸ｺﾞｼｯｸM-PRO" panose="020F0600000000000000" pitchFamily="50" charset="-128"/>
                  <a:ea typeface="HG丸ｺﾞｼｯｸM-PRO" panose="020F0600000000000000" pitchFamily="50" charset="-128"/>
                </a:rPr>
                <a:t>１か月あたり</a:t>
              </a:r>
              <a:endParaRPr kumimoji="1"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94,100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endParaRPr kumimoji="1" lang="ja-JP" altLang="en-US" sz="1200" b="1" dirty="0">
                <a:solidFill>
                  <a:srgbClr val="C00000"/>
                </a:solidFill>
                <a:latin typeface="HG丸ｺﾞｼｯｸM-PRO" panose="020F0600000000000000" pitchFamily="50" charset="-128"/>
                <a:ea typeface="HG丸ｺﾞｼｯｸM-PRO" panose="020F0600000000000000" pitchFamily="50" charset="-128"/>
              </a:endParaRPr>
            </a:p>
          </p:txBody>
        </p:sp>
        <p:sp>
          <p:nvSpPr>
            <p:cNvPr id="23" name="大かっこ 22"/>
            <p:cNvSpPr/>
            <p:nvPr/>
          </p:nvSpPr>
          <p:spPr>
            <a:xfrm>
              <a:off x="7574280" y="5501641"/>
              <a:ext cx="1066800" cy="320040"/>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grpSp>
      <p:grpSp>
        <p:nvGrpSpPr>
          <p:cNvPr id="25" name="グループ化 24"/>
          <p:cNvGrpSpPr/>
          <p:nvPr/>
        </p:nvGrpSpPr>
        <p:grpSpPr>
          <a:xfrm>
            <a:off x="1917881" y="4781329"/>
            <a:ext cx="1737360" cy="1706880"/>
            <a:chOff x="6202680" y="3078480"/>
            <a:chExt cx="1737360" cy="1706880"/>
          </a:xfrm>
        </p:grpSpPr>
        <p:grpSp>
          <p:nvGrpSpPr>
            <p:cNvPr id="18" name="グループ化 17"/>
            <p:cNvGrpSpPr/>
            <p:nvPr/>
          </p:nvGrpSpPr>
          <p:grpSpPr>
            <a:xfrm>
              <a:off x="6202680" y="3078480"/>
              <a:ext cx="1737360" cy="1706880"/>
              <a:chOff x="7376160" y="5151120"/>
              <a:chExt cx="1447800" cy="788144"/>
            </a:xfrm>
          </p:grpSpPr>
          <p:sp>
            <p:nvSpPr>
              <p:cNvPr id="19" name="正方形/長方形 18"/>
              <p:cNvSpPr/>
              <p:nvPr/>
            </p:nvSpPr>
            <p:spPr>
              <a:xfrm>
                <a:off x="7376160" y="5151120"/>
                <a:ext cx="1447800" cy="788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C00000"/>
                    </a:solidFill>
                    <a:latin typeface="HG丸ｺﾞｼｯｸM-PRO" panose="020F0600000000000000" pitchFamily="50" charset="-128"/>
                    <a:ea typeface="HG丸ｺﾞｼｯｸM-PRO" panose="020F0600000000000000" pitchFamily="50" charset="-128"/>
                  </a:rPr>
                  <a:t>1,067,000</a:t>
                </a:r>
                <a:r>
                  <a:rPr lang="ja-JP" altLang="en-US" sz="140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C00000"/>
                  </a:solidFill>
                  <a:latin typeface="HG丸ｺﾞｼｯｸM-PRO" panose="020F0600000000000000" pitchFamily="50" charset="-128"/>
                  <a:ea typeface="HG丸ｺﾞｼｯｸM-PRO" panose="020F0600000000000000" pitchFamily="50" charset="-128"/>
                </a:endParaRPr>
              </a:p>
              <a:p>
                <a:pPr algn="ctr"/>
                <a:r>
                  <a:rPr kumimoji="1" lang="ja-JP" altLang="en-US" sz="1200" b="1" dirty="0">
                    <a:solidFill>
                      <a:srgbClr val="C00000"/>
                    </a:solidFill>
                    <a:latin typeface="HG丸ｺﾞｼｯｸM-PRO" panose="020F0600000000000000" pitchFamily="50" charset="-128"/>
                    <a:ea typeface="HG丸ｺﾞｼｯｸM-PRO" panose="020F0600000000000000" pitchFamily="50" charset="-128"/>
                  </a:rPr>
                  <a:t>１か月あたり</a:t>
                </a:r>
                <a:endParaRPr kumimoji="1"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88,900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endParaRPr kumimoji="1" lang="ja-JP" altLang="en-US" sz="1200" b="1" dirty="0">
                  <a:solidFill>
                    <a:srgbClr val="C00000"/>
                  </a:solidFill>
                  <a:latin typeface="HG丸ｺﾞｼｯｸM-PRO" panose="020F0600000000000000" pitchFamily="50" charset="-128"/>
                  <a:ea typeface="HG丸ｺﾞｼｯｸM-PRO" panose="020F0600000000000000" pitchFamily="50" charset="-128"/>
                </a:endParaRPr>
              </a:p>
            </p:txBody>
          </p:sp>
          <p:sp>
            <p:nvSpPr>
              <p:cNvPr id="20" name="大かっこ 19"/>
              <p:cNvSpPr/>
              <p:nvPr/>
            </p:nvSpPr>
            <p:spPr>
              <a:xfrm>
                <a:off x="7625204" y="5501641"/>
                <a:ext cx="947648" cy="192570"/>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grpSp>
        <p:sp>
          <p:nvSpPr>
            <p:cNvPr id="24" name="大かっこ 23"/>
            <p:cNvSpPr/>
            <p:nvPr/>
          </p:nvSpPr>
          <p:spPr>
            <a:xfrm>
              <a:off x="6500811" y="4281863"/>
              <a:ext cx="1134430" cy="443114"/>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r>
                <a:rPr kumimoji="1" lang="ja-JP" altLang="en-US" sz="1200" b="1" dirty="0">
                  <a:solidFill>
                    <a:srgbClr val="C00000"/>
                  </a:solidFill>
                  <a:latin typeface="HG丸ｺﾞｼｯｸM-PRO" panose="020F0600000000000000" pitchFamily="50" charset="-128"/>
                  <a:ea typeface="HG丸ｺﾞｼｯｸM-PRO" panose="020F0600000000000000" pitchFamily="50" charset="-128"/>
                </a:rPr>
                <a:t>１日あたり</a:t>
              </a:r>
              <a:endParaRPr kumimoji="1"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5,340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endParaRPr kumimoji="1" lang="ja-JP" altLang="en-US" sz="1200" b="1" dirty="0">
                <a:solidFill>
                  <a:srgbClr val="C00000"/>
                </a:solidFill>
                <a:latin typeface="HG丸ｺﾞｼｯｸM-PRO" panose="020F0600000000000000" pitchFamily="50" charset="-128"/>
                <a:ea typeface="HG丸ｺﾞｼｯｸM-PRO" panose="020F0600000000000000" pitchFamily="50" charset="-128"/>
              </a:endParaRPr>
            </a:p>
          </p:txBody>
        </p:sp>
      </p:grpSp>
      <p:sp>
        <p:nvSpPr>
          <p:cNvPr id="26" name="正方形/長方形 25"/>
          <p:cNvSpPr/>
          <p:nvPr/>
        </p:nvSpPr>
        <p:spPr>
          <a:xfrm>
            <a:off x="2020693" y="2247106"/>
            <a:ext cx="1691640"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mn-ea"/>
              </a:rPr>
              <a:t>（</a:t>
            </a:r>
            <a:r>
              <a:rPr lang="ja-JP" altLang="en-US" sz="1600" dirty="0">
                <a:solidFill>
                  <a:schemeClr val="tx1"/>
                </a:solidFill>
                <a:latin typeface="+mn-ea"/>
              </a:rPr>
              <a:t>令和３</a:t>
            </a:r>
            <a:r>
              <a:rPr kumimoji="1" lang="ja-JP" altLang="en-US" sz="1600" dirty="0">
                <a:solidFill>
                  <a:schemeClr val="tx1"/>
                </a:solidFill>
                <a:latin typeface="+mn-ea"/>
              </a:rPr>
              <a:t>年度）</a:t>
            </a:r>
          </a:p>
        </p:txBody>
      </p:sp>
      <p:sp>
        <p:nvSpPr>
          <p:cNvPr id="27" name="角丸四角形 26"/>
          <p:cNvSpPr/>
          <p:nvPr/>
        </p:nvSpPr>
        <p:spPr>
          <a:xfrm>
            <a:off x="7291089" y="1870778"/>
            <a:ext cx="4102500" cy="495851"/>
          </a:xfrm>
          <a:prstGeom prst="round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HG丸ｺﾞｼｯｸM-PRO" panose="020F0600000000000000" pitchFamily="50" charset="-128"/>
                <a:ea typeface="HG丸ｺﾞｼｯｸM-PRO" panose="020F0600000000000000" pitchFamily="50" charset="-128"/>
              </a:rPr>
              <a:t>学校の校舎等にかかる費用</a:t>
            </a:r>
            <a:endParaRPr kumimoji="1" lang="ja-JP" altLang="en-US" sz="1600" b="1" dirty="0">
              <a:solidFill>
                <a:schemeClr val="tx1"/>
              </a:solidFill>
              <a:latin typeface="HG丸ｺﾞｼｯｸM-PRO" panose="020F0600000000000000" pitchFamily="50" charset="-128"/>
              <a:ea typeface="HG丸ｺﾞｼｯｸM-PRO" panose="020F0600000000000000" pitchFamily="50" charset="-128"/>
            </a:endParaRPr>
          </a:p>
        </p:txBody>
      </p:sp>
      <p:pic>
        <p:nvPicPr>
          <p:cNvPr id="29" name="図 28"/>
          <p:cNvPicPr>
            <a:picLocks noChangeAspect="1"/>
          </p:cNvPicPr>
          <p:nvPr/>
        </p:nvPicPr>
        <p:blipFill>
          <a:blip r:embed="rId8"/>
          <a:stretch>
            <a:fillRect/>
          </a:stretch>
        </p:blipFill>
        <p:spPr>
          <a:xfrm>
            <a:off x="10405790" y="2474359"/>
            <a:ext cx="1423351" cy="1397114"/>
          </a:xfrm>
          <a:prstGeom prst="rect">
            <a:avLst/>
          </a:prstGeom>
        </p:spPr>
      </p:pic>
      <p:pic>
        <p:nvPicPr>
          <p:cNvPr id="30" name="図 29"/>
          <p:cNvPicPr>
            <a:picLocks noChangeAspect="1"/>
          </p:cNvPicPr>
          <p:nvPr/>
        </p:nvPicPr>
        <p:blipFill>
          <a:blip r:embed="rId9"/>
          <a:stretch>
            <a:fillRect/>
          </a:stretch>
        </p:blipFill>
        <p:spPr>
          <a:xfrm>
            <a:off x="9124445" y="3719846"/>
            <a:ext cx="1541193" cy="1061483"/>
          </a:xfrm>
          <a:prstGeom prst="rect">
            <a:avLst/>
          </a:prstGeom>
        </p:spPr>
      </p:pic>
      <p:pic>
        <p:nvPicPr>
          <p:cNvPr id="31" name="図 30"/>
          <p:cNvPicPr>
            <a:picLocks noChangeAspect="1"/>
          </p:cNvPicPr>
          <p:nvPr/>
        </p:nvPicPr>
        <p:blipFill>
          <a:blip r:embed="rId10"/>
          <a:stretch>
            <a:fillRect/>
          </a:stretch>
        </p:blipFill>
        <p:spPr>
          <a:xfrm>
            <a:off x="7079616" y="3705877"/>
            <a:ext cx="1696145" cy="1135039"/>
          </a:xfrm>
          <a:prstGeom prst="rect">
            <a:avLst/>
          </a:prstGeom>
        </p:spPr>
      </p:pic>
      <p:pic>
        <p:nvPicPr>
          <p:cNvPr id="32" name="図 3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71232" y="5052486"/>
            <a:ext cx="1857909" cy="932226"/>
          </a:xfrm>
          <a:prstGeom prst="rect">
            <a:avLst/>
          </a:prstGeom>
          <a:noFill/>
          <a:ln>
            <a:noFill/>
          </a:ln>
        </p:spPr>
      </p:pic>
      <p:sp>
        <p:nvSpPr>
          <p:cNvPr id="33" name="正方形/長方形 32"/>
          <p:cNvSpPr/>
          <p:nvPr/>
        </p:nvSpPr>
        <p:spPr>
          <a:xfrm>
            <a:off x="7291089" y="2426823"/>
            <a:ext cx="2487105" cy="1241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HG丸ｺﾞｼｯｸM-PRO" panose="020F0600000000000000" pitchFamily="50" charset="-128"/>
                <a:ea typeface="HG丸ｺﾞｼｯｸM-PRO" panose="020F0600000000000000" pitchFamily="50" charset="-128"/>
              </a:rPr>
              <a:t>校舎や体育施設の建設のための費用として</a:t>
            </a:r>
            <a:r>
              <a:rPr lang="en-US" altLang="ja-JP" sz="1600" dirty="0">
                <a:solidFill>
                  <a:schemeClr val="tx1"/>
                </a:solidFill>
                <a:latin typeface="HG丸ｺﾞｼｯｸM-PRO" panose="020F0600000000000000" pitchFamily="50" charset="-128"/>
                <a:ea typeface="HG丸ｺﾞｼｯｸM-PRO" panose="020F0600000000000000" pitchFamily="50" charset="-128"/>
              </a:rPr>
              <a:t>1</a:t>
            </a:r>
            <a:r>
              <a:rPr lang="ja-JP" altLang="en-US" sz="1600" dirty="0">
                <a:solidFill>
                  <a:schemeClr val="tx1"/>
                </a:solidFill>
                <a:latin typeface="HG丸ｺﾞｼｯｸM-PRO" panose="020F0600000000000000" pitchFamily="50" charset="-128"/>
                <a:ea typeface="HG丸ｺﾞｼｯｸM-PRO" panose="020F0600000000000000" pitchFamily="50" charset="-128"/>
              </a:rPr>
              <a:t>年間に</a:t>
            </a:r>
            <a:r>
              <a:rPr lang="en-US" altLang="ja-JP" sz="1600" dirty="0">
                <a:solidFill>
                  <a:srgbClr val="FF0000"/>
                </a:solidFill>
                <a:latin typeface="HG丸ｺﾞｼｯｸM-PRO" panose="020F0600000000000000" pitchFamily="50" charset="-128"/>
                <a:ea typeface="HG丸ｺﾞｼｯｸM-PRO" panose="020F0600000000000000" pitchFamily="50" charset="-128"/>
              </a:rPr>
              <a:t>732</a:t>
            </a:r>
            <a:r>
              <a:rPr lang="ja-JP" altLang="en-US" sz="1600" dirty="0">
                <a:solidFill>
                  <a:srgbClr val="FF0000"/>
                </a:solidFill>
                <a:latin typeface="HG丸ｺﾞｼｯｸM-PRO" panose="020F0600000000000000" pitchFamily="50" charset="-128"/>
                <a:ea typeface="HG丸ｺﾞｼｯｸM-PRO" panose="020F0600000000000000" pitchFamily="50" charset="-128"/>
              </a:rPr>
              <a:t>億円</a:t>
            </a:r>
            <a:r>
              <a:rPr lang="ja-JP" altLang="en-US" sz="1600" dirty="0">
                <a:solidFill>
                  <a:schemeClr val="tx1"/>
                </a:solidFill>
                <a:latin typeface="HG丸ｺﾞｼｯｸM-PRO" panose="020F0600000000000000" pitchFamily="50" charset="-128"/>
                <a:ea typeface="HG丸ｺﾞｼｯｸM-PRO" panose="020F0600000000000000" pitchFamily="50" charset="-128"/>
              </a:rPr>
              <a:t>が使われます。</a:t>
            </a:r>
          </a:p>
          <a:p>
            <a:r>
              <a:rPr lang="ja-JP" altLang="en-US" sz="1600" dirty="0">
                <a:solidFill>
                  <a:schemeClr val="tx1"/>
                </a:solidFill>
                <a:latin typeface="HG丸ｺﾞｼｯｸM-PRO" panose="020F0600000000000000" pitchFamily="50" charset="-128"/>
                <a:ea typeface="HG丸ｺﾞｼｯｸM-PRO" panose="020F0600000000000000" pitchFamily="50" charset="-128"/>
              </a:rPr>
              <a:t>（令和６年度予算）</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4" name="正方形/長方形 33"/>
          <p:cNvSpPr/>
          <p:nvPr/>
        </p:nvSpPr>
        <p:spPr>
          <a:xfrm>
            <a:off x="7136446" y="4899698"/>
            <a:ext cx="2916800" cy="14910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HG丸ｺﾞｼｯｸM-PRO" panose="020F0600000000000000" pitchFamily="50" charset="-128"/>
                <a:ea typeface="HG丸ｺﾞｼｯｸM-PRO" panose="020F0600000000000000" pitchFamily="50" charset="-128"/>
              </a:rPr>
              <a:t>義務教育諸学校の児童生徒が使用する教科書を無償配布するための費用として</a:t>
            </a:r>
            <a:r>
              <a:rPr lang="en-US" altLang="ja-JP" sz="1600" dirty="0">
                <a:solidFill>
                  <a:schemeClr val="tx1"/>
                </a:solidFill>
                <a:latin typeface="HG丸ｺﾞｼｯｸM-PRO" panose="020F0600000000000000" pitchFamily="50" charset="-128"/>
                <a:ea typeface="HG丸ｺﾞｼｯｸM-PRO" panose="020F0600000000000000" pitchFamily="50" charset="-128"/>
              </a:rPr>
              <a:t>1</a:t>
            </a:r>
            <a:r>
              <a:rPr lang="ja-JP" altLang="en-US" sz="1600" dirty="0">
                <a:solidFill>
                  <a:schemeClr val="tx1"/>
                </a:solidFill>
                <a:latin typeface="HG丸ｺﾞｼｯｸM-PRO" panose="020F0600000000000000" pitchFamily="50" charset="-128"/>
                <a:ea typeface="HG丸ｺﾞｼｯｸM-PRO" panose="020F0600000000000000" pitchFamily="50" charset="-128"/>
              </a:rPr>
              <a:t>年間に</a:t>
            </a:r>
            <a:r>
              <a:rPr lang="en-US" altLang="ja-JP" sz="1600" dirty="0">
                <a:solidFill>
                  <a:srgbClr val="FF0000"/>
                </a:solidFill>
                <a:latin typeface="HG丸ｺﾞｼｯｸM-PRO" panose="020F0600000000000000" pitchFamily="50" charset="-128"/>
                <a:ea typeface="HG丸ｺﾞｼｯｸM-PRO" panose="020F0600000000000000" pitchFamily="50" charset="-128"/>
              </a:rPr>
              <a:t>471</a:t>
            </a:r>
            <a:r>
              <a:rPr lang="ja-JP" altLang="en-US" sz="1600" dirty="0">
                <a:solidFill>
                  <a:schemeClr val="tx1"/>
                </a:solidFill>
                <a:latin typeface="HG丸ｺﾞｼｯｸM-PRO" panose="020F0600000000000000" pitchFamily="50" charset="-128"/>
                <a:ea typeface="HG丸ｺﾞｼｯｸM-PRO" panose="020F0600000000000000" pitchFamily="50" charset="-128"/>
              </a:rPr>
              <a:t>億円が使われます。</a:t>
            </a:r>
          </a:p>
          <a:p>
            <a:r>
              <a:rPr lang="ja-JP" altLang="en-US" sz="1600" dirty="0">
                <a:solidFill>
                  <a:schemeClr val="tx1"/>
                </a:solidFill>
                <a:latin typeface="HG丸ｺﾞｼｯｸM-PRO" panose="020F0600000000000000" pitchFamily="50" charset="-128"/>
                <a:ea typeface="HG丸ｺﾞｼｯｸM-PRO" panose="020F0600000000000000" pitchFamily="50" charset="-128"/>
              </a:rPr>
              <a:t>（令和６年度予算</a:t>
            </a:r>
            <a:r>
              <a:rPr lang="ja-JP" altLang="en-US" sz="1600" dirty="0">
                <a:solidFill>
                  <a:schemeClr val="tx1"/>
                </a:solidFill>
              </a:rPr>
              <a:t>）</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11850240" y="6488668"/>
            <a:ext cx="341760" cy="369332"/>
          </a:xfrm>
          <a:prstGeom prst="rect">
            <a:avLst/>
          </a:prstGeom>
          <a:noFill/>
        </p:spPr>
        <p:txBody>
          <a:bodyPr wrap="none" rtlCol="0">
            <a:spAutoFit/>
          </a:bodyPr>
          <a:lstStyle/>
          <a:p>
            <a:r>
              <a:rPr lang="ja-JP" altLang="en-US" dirty="0"/>
              <a:t>６</a:t>
            </a:r>
            <a:endParaRPr kumimoji="1" lang="ja-JP" altLang="en-US" dirty="0"/>
          </a:p>
        </p:txBody>
      </p:sp>
      <p:sp>
        <p:nvSpPr>
          <p:cNvPr id="36" name="角丸四角形 35"/>
          <p:cNvSpPr/>
          <p:nvPr/>
        </p:nvSpPr>
        <p:spPr>
          <a:xfrm>
            <a:off x="7291090" y="5107"/>
            <a:ext cx="4909142" cy="41372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－税のしくみや使いみちを知ろう－</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37" name="角丸四角形 36"/>
          <p:cNvSpPr/>
          <p:nvPr/>
        </p:nvSpPr>
        <p:spPr>
          <a:xfrm>
            <a:off x="2042439" y="2720875"/>
            <a:ext cx="1545021" cy="3767334"/>
          </a:xfrm>
          <a:prstGeom prst="roundRect">
            <a:avLst/>
          </a:prstGeom>
          <a:noFill/>
          <a:ln w="28575">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spTree>
    <p:extLst>
      <p:ext uri="{BB962C8B-B14F-4D97-AF65-F5344CB8AC3E}">
        <p14:creationId xmlns:p14="http://schemas.microsoft.com/office/powerpoint/2010/main" val="1932924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フローチャート: 端子 3"/>
          <p:cNvSpPr/>
          <p:nvPr/>
        </p:nvSpPr>
        <p:spPr>
          <a:xfrm>
            <a:off x="3916680" y="1073783"/>
            <a:ext cx="7985760" cy="1325563"/>
          </a:xfrm>
          <a:prstGeom prst="flowChartTerminator">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white"/>
                </a:solidFill>
                <a:latin typeface="ＭＳ Ｐゴシック" panose="020B0600070205080204" pitchFamily="50" charset="-128"/>
              </a:rPr>
              <a:t>　</a:t>
            </a:r>
            <a:r>
              <a:rPr lang="ja-JP" altLang="en-US" sz="1600" b="1" dirty="0">
                <a:solidFill>
                  <a:prstClr val="white"/>
                </a:solidFill>
                <a:latin typeface="ＭＳ Ｐゴシック" panose="020B0600070205080204" pitchFamily="50" charset="-128"/>
              </a:rPr>
              <a:t>新潟県内は豪雪地帯が多く、新潟県が管理する道路の除雪に</a:t>
            </a:r>
            <a:endParaRPr lang="en-US" altLang="ja-JP" sz="1600" b="1" dirty="0">
              <a:solidFill>
                <a:prstClr val="white"/>
              </a:solidFill>
              <a:latin typeface="ＭＳ Ｐゴシック" panose="020B0600070205080204" pitchFamily="50" charset="-128"/>
            </a:endParaRPr>
          </a:p>
          <a:p>
            <a:r>
              <a:rPr lang="ja-JP" altLang="en-US" sz="1600" b="1" dirty="0">
                <a:solidFill>
                  <a:prstClr val="white"/>
                </a:solidFill>
                <a:latin typeface="ＭＳ Ｐゴシック" panose="020B0600070205080204" pitchFamily="50" charset="-128"/>
              </a:rPr>
              <a:t>使われる税金は、</a:t>
            </a:r>
            <a:r>
              <a:rPr lang="en-US" altLang="ja-JP" sz="1600" b="1" dirty="0">
                <a:solidFill>
                  <a:prstClr val="white"/>
                </a:solidFill>
                <a:latin typeface="ＭＳ Ｐゴシック" panose="020B0600070205080204" pitchFamily="50" charset="-128"/>
              </a:rPr>
              <a:t>1</a:t>
            </a:r>
            <a:r>
              <a:rPr lang="ja-JP" altLang="en-US" sz="1600" b="1" dirty="0">
                <a:solidFill>
                  <a:prstClr val="white"/>
                </a:solidFill>
                <a:latin typeface="ＭＳ Ｐゴシック" panose="020B0600070205080204" pitchFamily="50" charset="-128"/>
              </a:rPr>
              <a:t>年間で約</a:t>
            </a:r>
            <a:r>
              <a:rPr lang="en-US" altLang="ja-JP" sz="1600" b="1" dirty="0">
                <a:solidFill>
                  <a:prstClr val="white"/>
                </a:solidFill>
                <a:latin typeface="ＭＳ Ｐゴシック" panose="020B0600070205080204" pitchFamily="50" charset="-128"/>
              </a:rPr>
              <a:t>130</a:t>
            </a:r>
            <a:r>
              <a:rPr lang="ja-JP" altLang="en-US" sz="1600" b="1" dirty="0">
                <a:solidFill>
                  <a:prstClr val="white"/>
                </a:solidFill>
                <a:latin typeface="ＭＳ Ｐゴシック" panose="020B0600070205080204" pitchFamily="50" charset="-128"/>
              </a:rPr>
              <a:t>億円（令和６年度当初予算）</a:t>
            </a:r>
            <a:endParaRPr lang="en-US" altLang="ja-JP" sz="1600" b="1" dirty="0">
              <a:solidFill>
                <a:prstClr val="white"/>
              </a:solidFill>
              <a:latin typeface="ＭＳ Ｐゴシック" panose="020B0600070205080204" pitchFamily="50" charset="-128"/>
            </a:endParaRPr>
          </a:p>
          <a:p>
            <a:r>
              <a:rPr lang="ja-JP" altLang="en-US" sz="1600" b="1" dirty="0">
                <a:solidFill>
                  <a:prstClr val="white"/>
                </a:solidFill>
                <a:latin typeface="ＭＳ Ｐゴシック" panose="020B0600070205080204" pitchFamily="50" charset="-128"/>
              </a:rPr>
              <a:t>です。こうした費用は雪国ならではの支出と言えます。</a:t>
            </a:r>
          </a:p>
        </p:txBody>
      </p:sp>
      <p:sp>
        <p:nvSpPr>
          <p:cNvPr id="5" name="フローチャート: 結合子 4"/>
          <p:cNvSpPr/>
          <p:nvPr/>
        </p:nvSpPr>
        <p:spPr>
          <a:xfrm>
            <a:off x="10302240" y="960437"/>
            <a:ext cx="1600200" cy="1552257"/>
          </a:xfrm>
          <a:prstGeom prst="flowChartConnector">
            <a:avLst/>
          </a:prstGeom>
          <a:solidFill>
            <a:srgbClr val="00B05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prstClr val="white"/>
                </a:solidFill>
                <a:latin typeface="HGPｺﾞｼｯｸE" panose="020B0900000000000000" pitchFamily="50" charset="-128"/>
                <a:ea typeface="HGPｺﾞｼｯｸE" panose="020B0900000000000000" pitchFamily="50" charset="-128"/>
              </a:rPr>
              <a:t>除雪</a:t>
            </a:r>
          </a:p>
        </p:txBody>
      </p:sp>
      <p:sp>
        <p:nvSpPr>
          <p:cNvPr id="9" name="フローチャート: 端子 8"/>
          <p:cNvSpPr/>
          <p:nvPr/>
        </p:nvSpPr>
        <p:spPr>
          <a:xfrm>
            <a:off x="807720" y="3725543"/>
            <a:ext cx="7391400" cy="1325563"/>
          </a:xfrm>
          <a:prstGeom prst="flowChartTerminator">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white"/>
                </a:solidFill>
                <a:latin typeface="HG丸ｺﾞｼｯｸM-PRO" panose="020F0600000000000000" pitchFamily="50" charset="-128"/>
                <a:ea typeface="HG丸ｺﾞｼｯｸM-PRO" panose="020F0600000000000000" pitchFamily="50" charset="-128"/>
              </a:rPr>
              <a:t>　　　　　</a:t>
            </a:r>
            <a:r>
              <a:rPr lang="ja-JP" altLang="en-US" sz="1600" b="1" dirty="0">
                <a:solidFill>
                  <a:prstClr val="white"/>
                </a:solidFill>
              </a:rPr>
              <a:t>わたしたちが健康な生活を送るための健康診断や予防接種、</a:t>
            </a:r>
            <a:endParaRPr lang="en-US" altLang="ja-JP" sz="1600" b="1" dirty="0">
              <a:solidFill>
                <a:prstClr val="white"/>
              </a:solidFill>
            </a:endParaRPr>
          </a:p>
          <a:p>
            <a:r>
              <a:rPr lang="ja-JP" altLang="en-US" sz="1600" b="1" dirty="0">
                <a:solidFill>
                  <a:prstClr val="white"/>
                </a:solidFill>
              </a:rPr>
              <a:t>　　　　　　高齢者が安心して豊かに暮らせるための施設やサービスなど</a:t>
            </a:r>
            <a:endParaRPr lang="en-US" altLang="ja-JP" sz="1600" b="1" dirty="0">
              <a:solidFill>
                <a:prstClr val="white"/>
              </a:solidFill>
            </a:endParaRPr>
          </a:p>
          <a:p>
            <a:r>
              <a:rPr lang="ja-JP" altLang="en-US" sz="1600" b="1" dirty="0">
                <a:solidFill>
                  <a:prstClr val="white"/>
                </a:solidFill>
              </a:rPr>
              <a:t>　　　　　　の事業に係る費用にも、税金が使われています。</a:t>
            </a:r>
            <a:endParaRPr lang="ja-JP" altLang="en-US" sz="1600" b="1" dirty="0">
              <a:solidFill>
                <a:prstClr val="white"/>
              </a:solidFill>
              <a:latin typeface="HG丸ｺﾞｼｯｸM-PRO" panose="020F0600000000000000" pitchFamily="50" charset="-128"/>
              <a:ea typeface="HG丸ｺﾞｼｯｸM-PRO" panose="020F0600000000000000" pitchFamily="50" charset="-128"/>
            </a:endParaRPr>
          </a:p>
        </p:txBody>
      </p:sp>
      <p:sp>
        <p:nvSpPr>
          <p:cNvPr id="8" name="フローチャート: 結合子 7"/>
          <p:cNvSpPr/>
          <p:nvPr/>
        </p:nvSpPr>
        <p:spPr>
          <a:xfrm>
            <a:off x="289560" y="3612197"/>
            <a:ext cx="1600200" cy="1552257"/>
          </a:xfrm>
          <a:prstGeom prst="flowChartConnector">
            <a:avLst/>
          </a:prstGeom>
          <a:solidFill>
            <a:schemeClr val="accent5">
              <a:lumMod val="5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prstClr val="white"/>
                </a:solidFill>
                <a:latin typeface="HGPｺﾞｼｯｸE" panose="020B0900000000000000" pitchFamily="50" charset="-128"/>
                <a:ea typeface="HGPｺﾞｼｯｸE" panose="020B0900000000000000" pitchFamily="50" charset="-128"/>
              </a:rPr>
              <a:t>医療</a:t>
            </a:r>
            <a:endParaRPr lang="en-US" altLang="ja-JP" sz="3600" dirty="0">
              <a:solidFill>
                <a:prstClr val="white"/>
              </a:solidFill>
              <a:latin typeface="HGPｺﾞｼｯｸE" panose="020B0900000000000000" pitchFamily="50" charset="-128"/>
              <a:ea typeface="HGPｺﾞｼｯｸE" panose="020B0900000000000000" pitchFamily="50" charset="-128"/>
            </a:endParaRPr>
          </a:p>
          <a:p>
            <a:pPr algn="ctr"/>
            <a:r>
              <a:rPr lang="ja-JP" altLang="en-US" sz="3600" dirty="0">
                <a:solidFill>
                  <a:prstClr val="white"/>
                </a:solidFill>
                <a:latin typeface="HGPｺﾞｼｯｸE" panose="020B0900000000000000" pitchFamily="50" charset="-128"/>
                <a:ea typeface="HGPｺﾞｼｯｸE" panose="020B0900000000000000" pitchFamily="50" charset="-128"/>
              </a:rPr>
              <a:t>介護</a:t>
            </a:r>
          </a:p>
        </p:txBody>
      </p:sp>
      <p:sp>
        <p:nvSpPr>
          <p:cNvPr id="12" name="正方形/長方形 11"/>
          <p:cNvSpPr/>
          <p:nvPr/>
        </p:nvSpPr>
        <p:spPr>
          <a:xfrm>
            <a:off x="9360889" y="4906509"/>
            <a:ext cx="2660231" cy="302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latin typeface="ＭＳ Ｐゴシック" panose="020B0600070205080204" pitchFamily="50" charset="-128"/>
              </a:rPr>
              <a:t>　　　　　　　　　　　提供：新潟県病院局</a:t>
            </a:r>
          </a:p>
        </p:txBody>
      </p:sp>
      <p:sp>
        <p:nvSpPr>
          <p:cNvPr id="15" name="正方形/長方形 14"/>
          <p:cNvSpPr/>
          <p:nvPr/>
        </p:nvSpPr>
        <p:spPr>
          <a:xfrm>
            <a:off x="7840822" y="6572474"/>
            <a:ext cx="2271837" cy="156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prstClr val="black"/>
                </a:solidFill>
                <a:latin typeface="ＭＳ Ｐゴシック" panose="020B0600070205080204" pitchFamily="50" charset="-128"/>
              </a:rPr>
              <a:t>提供：新潟県福祉保健部</a:t>
            </a:r>
          </a:p>
        </p:txBody>
      </p:sp>
      <p:sp>
        <p:nvSpPr>
          <p:cNvPr id="17" name="横巻き 16"/>
          <p:cNvSpPr/>
          <p:nvPr/>
        </p:nvSpPr>
        <p:spPr>
          <a:xfrm>
            <a:off x="2697480" y="5241452"/>
            <a:ext cx="2697480" cy="1580200"/>
          </a:xfrm>
          <a:prstGeom prst="horizontalScroll">
            <a:avLst/>
          </a:prstGeom>
          <a:solidFill>
            <a:schemeClr val="accent4">
              <a:lumMod val="40000"/>
              <a:lumOff val="60000"/>
            </a:schemeClr>
          </a:solid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latin typeface="HG丸ｺﾞｼｯｸM-PRO" panose="020F0600000000000000" pitchFamily="50" charset="-128"/>
                <a:ea typeface="HG丸ｺﾞｼｯｸM-PRO" panose="020F0600000000000000" pitchFamily="50" charset="-128"/>
              </a:rPr>
              <a:t>医療費に使われる税金</a:t>
            </a:r>
          </a:p>
          <a:p>
            <a:pPr algn="ctr"/>
            <a:r>
              <a:rPr lang="ja-JP" altLang="en-US" sz="1200" dirty="0">
                <a:solidFill>
                  <a:srgbClr val="002060"/>
                </a:solidFill>
                <a:latin typeface="HG丸ｺﾞｼｯｸM-PRO" panose="020F0600000000000000" pitchFamily="50" charset="-128"/>
                <a:ea typeface="HG丸ｺﾞｼｯｸM-PRO" panose="020F0600000000000000" pitchFamily="50" charset="-128"/>
              </a:rPr>
              <a:t>国民１人あたり（１年間）</a:t>
            </a:r>
          </a:p>
          <a:p>
            <a:pPr algn="ctr"/>
            <a:r>
              <a:rPr lang="ja-JP" altLang="en-US" sz="2400" b="1" dirty="0">
                <a:solidFill>
                  <a:srgbClr val="FF0000"/>
                </a:solidFill>
                <a:latin typeface="ＭＳ Ｐゴシック" panose="020B0600070205080204" pitchFamily="50" charset="-128"/>
              </a:rPr>
              <a:t>約</a:t>
            </a:r>
            <a:r>
              <a:rPr lang="en-US" altLang="ja-JP" sz="2400" b="1" dirty="0">
                <a:solidFill>
                  <a:srgbClr val="FF0000"/>
                </a:solidFill>
                <a:latin typeface="ＭＳ Ｐゴシック" panose="020B0600070205080204" pitchFamily="50" charset="-128"/>
              </a:rPr>
              <a:t>136,273</a:t>
            </a:r>
            <a:r>
              <a:rPr lang="ja-JP" altLang="en-US" sz="2400" b="1" dirty="0">
                <a:solidFill>
                  <a:srgbClr val="FF0000"/>
                </a:solidFill>
                <a:latin typeface="ＭＳ Ｐゴシック" panose="020B0600070205080204" pitchFamily="50" charset="-128"/>
              </a:rPr>
              <a:t>円</a:t>
            </a:r>
          </a:p>
          <a:p>
            <a:pPr algn="ctr"/>
            <a:r>
              <a:rPr lang="ja-JP" altLang="en-US" sz="1100" dirty="0">
                <a:solidFill>
                  <a:srgbClr val="002060"/>
                </a:solidFill>
                <a:latin typeface="ＭＳ Ｐゴシック" panose="020B0600070205080204" pitchFamily="50" charset="-128"/>
              </a:rPr>
              <a:t>（令和３年度）</a:t>
            </a:r>
          </a:p>
        </p:txBody>
      </p:sp>
      <p:sp>
        <p:nvSpPr>
          <p:cNvPr id="2" name="テキスト ボックス 1"/>
          <p:cNvSpPr txBox="1"/>
          <p:nvPr/>
        </p:nvSpPr>
        <p:spPr>
          <a:xfrm>
            <a:off x="11850240" y="6519864"/>
            <a:ext cx="341760" cy="369332"/>
          </a:xfrm>
          <a:prstGeom prst="rect">
            <a:avLst/>
          </a:prstGeom>
          <a:noFill/>
        </p:spPr>
        <p:txBody>
          <a:bodyPr wrap="none" rtlCol="0">
            <a:spAutoFit/>
          </a:bodyPr>
          <a:lstStyle/>
          <a:p>
            <a:r>
              <a:rPr lang="ja-JP" altLang="en-US" dirty="0">
                <a:solidFill>
                  <a:prstClr val="black"/>
                </a:solidFill>
              </a:rPr>
              <a:t>７</a:t>
            </a:r>
          </a:p>
        </p:txBody>
      </p:sp>
      <p:pic>
        <p:nvPicPr>
          <p:cNvPr id="3" name="図 2"/>
          <p:cNvPicPr>
            <a:picLocks noChangeAspect="1"/>
          </p:cNvPicPr>
          <p:nvPr/>
        </p:nvPicPr>
        <p:blipFill>
          <a:blip r:embed="rId2"/>
          <a:stretch>
            <a:fillRect/>
          </a:stretch>
        </p:blipFill>
        <p:spPr>
          <a:xfrm>
            <a:off x="548009" y="941531"/>
            <a:ext cx="3061814" cy="2270901"/>
          </a:xfrm>
          <a:prstGeom prst="rect">
            <a:avLst/>
          </a:prstGeom>
        </p:spPr>
      </p:pic>
      <p:sp>
        <p:nvSpPr>
          <p:cNvPr id="11" name="テキスト ボックス 10"/>
          <p:cNvSpPr txBox="1"/>
          <p:nvPr/>
        </p:nvSpPr>
        <p:spPr>
          <a:xfrm>
            <a:off x="548009" y="3253372"/>
            <a:ext cx="2262158" cy="276999"/>
          </a:xfrm>
          <a:prstGeom prst="rect">
            <a:avLst/>
          </a:prstGeom>
          <a:noFill/>
        </p:spPr>
        <p:txBody>
          <a:bodyPr wrap="none" rtlCol="0">
            <a:spAutoFit/>
          </a:bodyPr>
          <a:lstStyle/>
          <a:p>
            <a:r>
              <a:rPr lang="ja-JP" altLang="en-US" sz="1200" b="1" dirty="0">
                <a:solidFill>
                  <a:prstClr val="black"/>
                </a:solidFill>
              </a:rPr>
              <a:t>提供：新潟県南魚沼地域振興局</a:t>
            </a:r>
          </a:p>
        </p:txBody>
      </p:sp>
      <p:pic>
        <p:nvPicPr>
          <p:cNvPr id="14" name="図 13"/>
          <p:cNvPicPr>
            <a:picLocks noChangeAspect="1"/>
          </p:cNvPicPr>
          <p:nvPr/>
        </p:nvPicPr>
        <p:blipFill>
          <a:blip r:embed="rId3"/>
          <a:stretch>
            <a:fillRect/>
          </a:stretch>
        </p:blipFill>
        <p:spPr>
          <a:xfrm>
            <a:off x="8375078" y="2657466"/>
            <a:ext cx="3475162" cy="2262576"/>
          </a:xfrm>
          <a:prstGeom prst="rect">
            <a:avLst/>
          </a:prstGeom>
        </p:spPr>
      </p:pic>
      <p:pic>
        <p:nvPicPr>
          <p:cNvPr id="19" name="図 18"/>
          <p:cNvPicPr>
            <a:picLocks noChangeAspect="1"/>
          </p:cNvPicPr>
          <p:nvPr/>
        </p:nvPicPr>
        <p:blipFill>
          <a:blip r:embed="rId4"/>
          <a:stretch>
            <a:fillRect/>
          </a:stretch>
        </p:blipFill>
        <p:spPr>
          <a:xfrm>
            <a:off x="7462914" y="5051106"/>
            <a:ext cx="2151156" cy="1468758"/>
          </a:xfrm>
          <a:prstGeom prst="rect">
            <a:avLst/>
          </a:prstGeom>
        </p:spPr>
      </p:pic>
      <p:sp>
        <p:nvSpPr>
          <p:cNvPr id="16" name="角丸四角形 15"/>
          <p:cNvSpPr/>
          <p:nvPr/>
        </p:nvSpPr>
        <p:spPr>
          <a:xfrm>
            <a:off x="7291090" y="5107"/>
            <a:ext cx="4909142" cy="4137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E7E6E6">
                    <a:lumMod val="50000"/>
                  </a:srgbClr>
                </a:solidFill>
                <a:latin typeface="BIZ UDPゴシック" panose="020B0400000000000000" pitchFamily="50" charset="-128"/>
                <a:ea typeface="BIZ UDPゴシック" panose="020B0400000000000000" pitchFamily="50" charset="-128"/>
              </a:rPr>
              <a:t>－税のしくみや使いみちを知ろう－</a:t>
            </a:r>
          </a:p>
        </p:txBody>
      </p:sp>
    </p:spTree>
    <p:extLst>
      <p:ext uri="{BB962C8B-B14F-4D97-AF65-F5344CB8AC3E}">
        <p14:creationId xmlns:p14="http://schemas.microsoft.com/office/powerpoint/2010/main" val="237605751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2073</TotalTime>
  <Words>4699</Words>
  <Application>Microsoft Office PowerPoint</Application>
  <PresentationFormat>ワイド画面</PresentationFormat>
  <Paragraphs>481</Paragraphs>
  <Slides>25</Slides>
  <Notes>4</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25</vt:i4>
      </vt:variant>
    </vt:vector>
  </HeadingPairs>
  <TitlesOfParts>
    <vt:vector size="39" baseType="lpstr">
      <vt:lpstr>Calibri Light</vt:lpstr>
      <vt:lpstr>BIZ UDゴシック</vt:lpstr>
      <vt:lpstr>HGP創英角ﾎﾟｯﾌﾟ体</vt:lpstr>
      <vt:lpstr>BIZ UDPゴシック</vt:lpstr>
      <vt:lpstr>HG丸ｺﾞｼｯｸM-PRO</vt:lpstr>
      <vt:lpstr>HGPｺﾞｼｯｸE</vt:lpstr>
      <vt:lpstr>Calibri</vt:lpstr>
      <vt:lpstr>Arial</vt:lpstr>
      <vt:lpstr>ＭＳ Ｐゴシック</vt:lpstr>
      <vt:lpstr>新細明體</vt:lpstr>
      <vt:lpstr>UD デジタル 教科書体 NK-B</vt:lpstr>
      <vt:lpstr>ＭＳ ゴシック</vt:lpstr>
      <vt:lpstr>Office テーマ</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小出 康孝</dc:creator>
  <cp:lastModifiedBy>杉村 暢介</cp:lastModifiedBy>
  <cp:revision>165</cp:revision>
  <cp:lastPrinted>2024-06-20T06:36:50Z</cp:lastPrinted>
  <dcterms:created xsi:type="dcterms:W3CDTF">2022-02-10T01:52:41Z</dcterms:created>
  <dcterms:modified xsi:type="dcterms:W3CDTF">2024-06-21T07:08:42Z</dcterms:modified>
</cp:coreProperties>
</file>