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9" r:id="rId16"/>
    <p:sldId id="270" r:id="rId17"/>
    <p:sldId id="271" r:id="rId18"/>
    <p:sldId id="289" r:id="rId19"/>
    <p:sldId id="272" r:id="rId20"/>
    <p:sldId id="273" r:id="rId21"/>
    <p:sldId id="274" r:id="rId22"/>
    <p:sldId id="275" r:id="rId23"/>
    <p:sldId id="276" r:id="rId24"/>
    <p:sldId id="277" r:id="rId25"/>
    <p:sldId id="279" r:id="rId26"/>
    <p:sldId id="290" r:id="rId27"/>
    <p:sldId id="280" r:id="rId28"/>
    <p:sldId id="281" r:id="rId29"/>
    <p:sldId id="282" r:id="rId30"/>
    <p:sldId id="283" r:id="rId31"/>
    <p:sldId id="284" r:id="rId32"/>
    <p:sldId id="285" r:id="rId33"/>
    <p:sldId id="286" r:id="rId34"/>
    <p:sldId id="287" r:id="rId35"/>
    <p:sldId id="288" r:id="rId36"/>
  </p:sldIdLst>
  <p:sldSz cx="12192000" cy="6858000"/>
  <p:notesSz cx="6735763" cy="9866313"/>
  <p:embeddedFontLst>
    <p:embeddedFont>
      <p:font typeface="BIZ UDPゴシック" panose="020B0400000000000000" pitchFamily="50" charset="-128"/>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HG丸ｺﾞｼｯｸM-PRO" panose="020F0600000000000000" pitchFamily="50" charset="-128"/>
      <p:regular r:id="rId45"/>
    </p:embeddedFont>
    <p:embeddedFont>
      <p:font typeface="メイリオ" panose="020B0604030504040204" pitchFamily="50" charset="-128"/>
      <p:regular r:id="rId46"/>
      <p:bold r:id="rId47"/>
      <p:italic r:id="rId48"/>
      <p:boldItalic r:id="rId49"/>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96241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2405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40833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187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9250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420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557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4843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140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551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654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26594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1226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213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9385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9515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655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1363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1134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6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2290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378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751877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167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7367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2814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7432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268587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80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282443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96343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90622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406BF1-7847-4508-907F-68EE6C0027A2}" type="datetimeFigureOut">
              <a:rPr kumimoji="1" lang="ja-JP" altLang="en-US" smtClean="0"/>
              <a:t>2025/6/9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49880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06BF1-7847-4508-907F-68EE6C0027A2}" type="datetimeFigureOut">
              <a:rPr kumimoji="1" lang="ja-JP" altLang="en-US" smtClean="0"/>
              <a:t>2025/6/9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169795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326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2025/6/9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1217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mof.go.jp/"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hyperlink" Target="&#12304;&#12527;&#12540;&#12463;&#12471;&#12540;&#12488;&#12305;&#20844;&#24179;&#12394;&#36000;&#25285;&#12434;&#32771;&#12360;&#12390;&#12415;&#12424;&#12358;&#9312;.xls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12304;&#12527;&#12540;&#12463;&#12471;&#12540;&#12488;&#12305;&#20844;&#24179;&#12394;&#36000;&#25285;&#12434;&#32771;&#12360;&#12390;&#12415;&#12424;&#12358;&#9313;.xlsx" TargetMode="External"/><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hyperlink" Target="&#12304;&#12527;&#12540;&#12463;&#12471;&#12540;&#12488;&#12305;&#20844;&#24179;&#12394;&#36000;&#25285;&#12434;&#32771;&#12360;&#12390;&#12415;&#12424;&#12358;&#9313;.xlsx"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hyperlink" Target="&#12304;&#12527;&#12540;&#12463;&#12471;&#12540;&#12488;&#12305;&#20844;&#24179;&#12394;&#36000;&#25285;&#12434;&#32771;&#12360;&#12390;&#12415;&#12424;&#12358;&#9313;.xlsx"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nta.go.jp/taxes/kids/index.htm" TargetMode="External"/><Relationship Id="rId1" Type="http://schemas.openxmlformats.org/officeDocument/2006/relationships/slideLayout" Target="../slideLayouts/slideLayout29.xml"/><Relationship Id="rId6" Type="http://schemas.openxmlformats.org/officeDocument/2006/relationships/hyperlink" Target="https://www.pref.ibaraki.jp/" TargetMode="External"/><Relationship Id="rId5" Type="http://schemas.openxmlformats.org/officeDocument/2006/relationships/hyperlink" Target="http://www.nta.go.jp/" TargetMode="External"/><Relationship Id="rId4" Type="http://schemas.openxmlformats.org/officeDocument/2006/relationships/hyperlink" Target="https://www.mof.go.j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751964" y="922216"/>
            <a:ext cx="6834481" cy="819982"/>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tx1"/>
                </a:solidFill>
                <a:latin typeface="メイリオ" panose="020B0604030504040204" pitchFamily="50" charset="-128"/>
                <a:ea typeface="メイリオ" panose="020B0604030504040204" pitchFamily="50" charset="-128"/>
              </a:rPr>
              <a:t>わたしたちの生活と税金</a:t>
            </a:r>
          </a:p>
        </p:txBody>
      </p:sp>
      <p:sp>
        <p:nvSpPr>
          <p:cNvPr id="5" name="テキスト ボックス 4"/>
          <p:cNvSpPr txBox="1"/>
          <p:nvPr/>
        </p:nvSpPr>
        <p:spPr>
          <a:xfrm>
            <a:off x="4645638" y="145098"/>
            <a:ext cx="3047134"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rPr>
              <a:t>令和７年度版　中学生用</a:t>
            </a:r>
          </a:p>
        </p:txBody>
      </p:sp>
      <p:sp>
        <p:nvSpPr>
          <p:cNvPr id="6" name="正方形/長方形 5"/>
          <p:cNvSpPr/>
          <p:nvPr/>
        </p:nvSpPr>
        <p:spPr>
          <a:xfrm>
            <a:off x="3394255" y="481008"/>
            <a:ext cx="5549900" cy="40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chemeClr val="bg1"/>
                </a:solidFill>
                <a:latin typeface="メイリオ" panose="020B0604030504040204" pitchFamily="50" charset="-128"/>
                <a:ea typeface="メイリオ" panose="020B0604030504040204" pitchFamily="50" charset="-128"/>
              </a:rPr>
              <a:t>租税教育用副教材</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3415111" y="6359383"/>
            <a:ext cx="5549900" cy="40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メイリオ" panose="020B0604030504040204" pitchFamily="50" charset="-128"/>
                <a:ea typeface="メイリオ" panose="020B0604030504040204" pitchFamily="50" charset="-128"/>
              </a:rPr>
              <a:t>関東信越国税局</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394255" y="1583880"/>
            <a:ext cx="5570756"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～税の意義や役割を理解しよう～</a:t>
            </a:r>
          </a:p>
        </p:txBody>
      </p:sp>
      <p:grpSp>
        <p:nvGrpSpPr>
          <p:cNvPr id="10" name="グループ化 9"/>
          <p:cNvGrpSpPr/>
          <p:nvPr/>
        </p:nvGrpSpPr>
        <p:grpSpPr>
          <a:xfrm>
            <a:off x="535153" y="2657855"/>
            <a:ext cx="10990261" cy="3683915"/>
            <a:chOff x="535153" y="2165737"/>
            <a:chExt cx="10990261" cy="4176034"/>
          </a:xfrm>
        </p:grpSpPr>
        <p:pic>
          <p:nvPicPr>
            <p:cNvPr id="11" name="図 10"/>
            <p:cNvPicPr>
              <a:picLocks noChangeAspect="1"/>
            </p:cNvPicPr>
            <p:nvPr/>
          </p:nvPicPr>
          <p:blipFill>
            <a:blip r:embed="rId2">
              <a:clrChange>
                <a:clrFrom>
                  <a:srgbClr val="92C6EB"/>
                </a:clrFrom>
                <a:clrTo>
                  <a:srgbClr val="92C6EB">
                    <a:alpha val="0"/>
                  </a:srgbClr>
                </a:clrTo>
              </a:clrChange>
            </a:blip>
            <a:stretch>
              <a:fillRect/>
            </a:stretch>
          </p:blipFill>
          <p:spPr>
            <a:xfrm>
              <a:off x="4808923" y="2774359"/>
              <a:ext cx="2353877" cy="2518186"/>
            </a:xfrm>
            <a:prstGeom prst="rect">
              <a:avLst/>
            </a:prstGeom>
          </p:spPr>
        </p:pic>
        <p:pic>
          <p:nvPicPr>
            <p:cNvPr id="12" name="図 11"/>
            <p:cNvPicPr>
              <a:picLocks noChangeAspect="1"/>
            </p:cNvPicPr>
            <p:nvPr/>
          </p:nvPicPr>
          <p:blipFill>
            <a:blip r:embed="rId3">
              <a:clrChange>
                <a:clrFrom>
                  <a:srgbClr val="92C6EB"/>
                </a:clrFrom>
                <a:clrTo>
                  <a:srgbClr val="92C6EB">
                    <a:alpha val="0"/>
                  </a:srgbClr>
                </a:clrTo>
              </a:clrChange>
            </a:blip>
            <a:stretch>
              <a:fillRect/>
            </a:stretch>
          </p:blipFill>
          <p:spPr>
            <a:xfrm>
              <a:off x="7414412" y="4529590"/>
              <a:ext cx="2125828" cy="1812181"/>
            </a:xfrm>
            <a:prstGeom prst="rect">
              <a:avLst/>
            </a:prstGeom>
          </p:spPr>
        </p:pic>
        <p:pic>
          <p:nvPicPr>
            <p:cNvPr id="13" name="図 12"/>
            <p:cNvPicPr>
              <a:picLocks noChangeAspect="1"/>
            </p:cNvPicPr>
            <p:nvPr/>
          </p:nvPicPr>
          <p:blipFill>
            <a:blip r:embed="rId4">
              <a:clrChange>
                <a:clrFrom>
                  <a:srgbClr val="92C6EB"/>
                </a:clrFrom>
                <a:clrTo>
                  <a:srgbClr val="92C6EB">
                    <a:alpha val="0"/>
                  </a:srgbClr>
                </a:clrTo>
              </a:clrChange>
            </a:blip>
            <a:stretch>
              <a:fillRect/>
            </a:stretch>
          </p:blipFill>
          <p:spPr>
            <a:xfrm>
              <a:off x="9459098" y="3699986"/>
              <a:ext cx="2066316" cy="1592559"/>
            </a:xfrm>
            <a:prstGeom prst="rect">
              <a:avLst/>
            </a:prstGeom>
          </p:spPr>
        </p:pic>
        <p:pic>
          <p:nvPicPr>
            <p:cNvPr id="14" name="図 13"/>
            <p:cNvPicPr>
              <a:picLocks noChangeAspect="1"/>
            </p:cNvPicPr>
            <p:nvPr/>
          </p:nvPicPr>
          <p:blipFill>
            <a:blip r:embed="rId5">
              <a:clrChange>
                <a:clrFrom>
                  <a:srgbClr val="92C6EB"/>
                </a:clrFrom>
                <a:clrTo>
                  <a:srgbClr val="92C6EB">
                    <a:alpha val="0"/>
                  </a:srgbClr>
                </a:clrTo>
              </a:clrChange>
            </a:blip>
            <a:stretch>
              <a:fillRect/>
            </a:stretch>
          </p:blipFill>
          <p:spPr>
            <a:xfrm>
              <a:off x="8098975" y="2211090"/>
              <a:ext cx="2066316" cy="1551409"/>
            </a:xfrm>
            <a:prstGeom prst="rect">
              <a:avLst/>
            </a:prstGeom>
          </p:spPr>
        </p:pic>
        <p:pic>
          <p:nvPicPr>
            <p:cNvPr id="15" name="図 14"/>
            <p:cNvPicPr>
              <a:picLocks noChangeAspect="1"/>
            </p:cNvPicPr>
            <p:nvPr/>
          </p:nvPicPr>
          <p:blipFill>
            <a:blip r:embed="rId6">
              <a:clrChange>
                <a:clrFrom>
                  <a:srgbClr val="92C6EB"/>
                </a:clrFrom>
                <a:clrTo>
                  <a:srgbClr val="92C6EB">
                    <a:alpha val="0"/>
                  </a:srgbClr>
                </a:clrTo>
              </a:clrChange>
            </a:blip>
            <a:stretch>
              <a:fillRect/>
            </a:stretch>
          </p:blipFill>
          <p:spPr>
            <a:xfrm>
              <a:off x="2230552" y="2165737"/>
              <a:ext cx="2019145" cy="1502546"/>
            </a:xfrm>
            <a:prstGeom prst="rect">
              <a:avLst/>
            </a:prstGeom>
          </p:spPr>
        </p:pic>
        <p:pic>
          <p:nvPicPr>
            <p:cNvPr id="16" name="図 15"/>
            <p:cNvPicPr>
              <a:picLocks noChangeAspect="1"/>
            </p:cNvPicPr>
            <p:nvPr/>
          </p:nvPicPr>
          <p:blipFill>
            <a:blip r:embed="rId7">
              <a:clrChange>
                <a:clrFrom>
                  <a:srgbClr val="92C6EB"/>
                </a:clrFrom>
                <a:clrTo>
                  <a:srgbClr val="92C6EB">
                    <a:alpha val="0"/>
                  </a:srgbClr>
                </a:clrTo>
              </a:clrChange>
            </a:blip>
            <a:stretch>
              <a:fillRect/>
            </a:stretch>
          </p:blipFill>
          <p:spPr>
            <a:xfrm>
              <a:off x="2413348" y="4838701"/>
              <a:ext cx="1923220" cy="1503070"/>
            </a:xfrm>
            <a:prstGeom prst="rect">
              <a:avLst/>
            </a:prstGeom>
          </p:spPr>
        </p:pic>
        <p:pic>
          <p:nvPicPr>
            <p:cNvPr id="17" name="図 16"/>
            <p:cNvPicPr>
              <a:picLocks noChangeAspect="1"/>
            </p:cNvPicPr>
            <p:nvPr/>
          </p:nvPicPr>
          <p:blipFill>
            <a:blip r:embed="rId8">
              <a:clrChange>
                <a:clrFrom>
                  <a:srgbClr val="92C6EB"/>
                </a:clrFrom>
                <a:clrTo>
                  <a:srgbClr val="92C6EB">
                    <a:alpha val="0"/>
                  </a:srgbClr>
                </a:clrTo>
              </a:clrChange>
            </a:blip>
            <a:stretch>
              <a:fillRect/>
            </a:stretch>
          </p:blipFill>
          <p:spPr>
            <a:xfrm>
              <a:off x="535153" y="3699381"/>
              <a:ext cx="2061982" cy="1576632"/>
            </a:xfrm>
            <a:prstGeom prst="rect">
              <a:avLst/>
            </a:prstGeom>
          </p:spPr>
        </p:pic>
      </p:grpSp>
      <p:sp>
        <p:nvSpPr>
          <p:cNvPr id="2" name="円/楕円 1"/>
          <p:cNvSpPr/>
          <p:nvPr/>
        </p:nvSpPr>
        <p:spPr>
          <a:xfrm>
            <a:off x="2166701" y="2021168"/>
            <a:ext cx="8046720" cy="7475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t>税金はいろいろなところに使われています。</a:t>
            </a:r>
          </a:p>
        </p:txBody>
      </p:sp>
    </p:spTree>
    <p:extLst>
      <p:ext uri="{BB962C8B-B14F-4D97-AF65-F5344CB8AC3E}">
        <p14:creationId xmlns:p14="http://schemas.microsoft.com/office/powerpoint/2010/main" val="4168073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6844" y="88937"/>
            <a:ext cx="11632275" cy="1795363"/>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◆社会保障の充実のために</a:t>
            </a:r>
            <a:endParaRPr kumimoji="1" lang="en-US" altLang="ja-JP" sz="2400" dirty="0">
              <a:latin typeface="BIZ UDPゴシック" panose="020B0400000000000000" pitchFamily="50" charset="-128"/>
              <a:ea typeface="BIZ UDPゴシック" panose="020B0400000000000000" pitchFamily="50" charset="-128"/>
            </a:endParaRPr>
          </a:p>
          <a:p>
            <a:pPr>
              <a:lnSpc>
                <a:spcPts val="2600"/>
              </a:lnSpc>
            </a:pPr>
            <a:r>
              <a:rPr lang="ja-JP" altLang="en-US" dirty="0">
                <a:latin typeface="BIZ UDPゴシック" panose="020B0400000000000000" pitchFamily="50" charset="-128"/>
                <a:ea typeface="BIZ UDPゴシック" panose="020B0400000000000000" pitchFamily="50" charset="-128"/>
              </a:rPr>
              <a:t>　わたしたちが納めた税金は、身近なところで使われています。一番多く使われているのは「社会保障」にかかるものです。</a:t>
            </a:r>
            <a:endParaRPr lang="en-US" altLang="ja-JP" dirty="0">
              <a:latin typeface="BIZ UDPゴシック" panose="020B0400000000000000" pitchFamily="50" charset="-128"/>
              <a:ea typeface="BIZ UDPゴシック" panose="020B0400000000000000" pitchFamily="50" charset="-128"/>
            </a:endParaRPr>
          </a:p>
          <a:p>
            <a:pPr>
              <a:lnSpc>
                <a:spcPts val="2600"/>
              </a:lnSpc>
            </a:pPr>
            <a:r>
              <a:rPr lang="ja-JP" altLang="en-US" dirty="0">
                <a:latin typeface="BIZ UDPゴシック" panose="020B0400000000000000" pitchFamily="50" charset="-128"/>
                <a:ea typeface="BIZ UDPゴシック" panose="020B0400000000000000" pitchFamily="50" charset="-128"/>
              </a:rPr>
              <a:t>　「社会保障」とは、わたしたちが安心して生活していくために必要な「医療」「年金」「介護」「子育て」などの公的サービスのことをいいます。</a:t>
            </a:r>
            <a:endParaRPr lang="en-US" altLang="ja-JP"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2"/>
          <a:stretch>
            <a:fillRect/>
          </a:stretch>
        </p:blipFill>
        <p:spPr>
          <a:xfrm>
            <a:off x="337321" y="1891288"/>
            <a:ext cx="1472384" cy="1653393"/>
          </a:xfrm>
          <a:prstGeom prst="rect">
            <a:avLst/>
          </a:prstGeom>
        </p:spPr>
      </p:pic>
      <p:pic>
        <p:nvPicPr>
          <p:cNvPr id="6" name="図 5"/>
          <p:cNvPicPr>
            <a:picLocks noChangeAspect="1"/>
          </p:cNvPicPr>
          <p:nvPr/>
        </p:nvPicPr>
        <p:blipFill>
          <a:blip r:embed="rId3"/>
          <a:stretch>
            <a:fillRect/>
          </a:stretch>
        </p:blipFill>
        <p:spPr>
          <a:xfrm>
            <a:off x="376845" y="3787146"/>
            <a:ext cx="1462390" cy="1686553"/>
          </a:xfrm>
          <a:prstGeom prst="rect">
            <a:avLst/>
          </a:prstGeom>
        </p:spPr>
      </p:pic>
      <p:sp>
        <p:nvSpPr>
          <p:cNvPr id="12" name="テキスト ボックス 11"/>
          <p:cNvSpPr txBox="1"/>
          <p:nvPr/>
        </p:nvSpPr>
        <p:spPr>
          <a:xfrm>
            <a:off x="7839508" y="4048053"/>
            <a:ext cx="4049862" cy="2062103"/>
          </a:xfrm>
          <a:prstGeom prst="rect">
            <a:avLst/>
          </a:prstGeom>
          <a:noFill/>
          <a:ln>
            <a:solidFill>
              <a:schemeClr val="tx1"/>
            </a:solidFill>
          </a:ln>
        </p:spPr>
        <p:txBody>
          <a:bodyPr wrap="square" rtlCol="0">
            <a:spAutoFit/>
          </a:bodyPr>
          <a:lstStyle/>
          <a:p>
            <a:pPr algn="ctr"/>
            <a:r>
              <a:rPr lang="ja-JP" altLang="en-US" sz="2800" dirty="0"/>
              <a:t>医療費に使われる税金</a:t>
            </a:r>
            <a:endParaRPr lang="en-US" altLang="ja-JP" sz="2800" dirty="0"/>
          </a:p>
          <a:p>
            <a:pPr algn="ctr"/>
            <a:r>
              <a:rPr lang="ja-JP" altLang="en-US" sz="2800" dirty="0"/>
              <a:t>国民一人あたり（１年間）</a:t>
            </a:r>
            <a:endParaRPr lang="en-US" altLang="ja-JP" sz="2800" dirty="0"/>
          </a:p>
          <a:p>
            <a:pPr algn="ctr"/>
            <a:r>
              <a:rPr kumimoji="1" lang="ja-JP" altLang="en-US" sz="4000" b="1" dirty="0"/>
              <a:t>約</a:t>
            </a:r>
            <a:r>
              <a:rPr lang="en-US" altLang="ja-JP" sz="4000" b="1" dirty="0">
                <a:latin typeface="+mn-ea"/>
              </a:rPr>
              <a:t>141,500</a:t>
            </a:r>
            <a:r>
              <a:rPr kumimoji="1" lang="ja-JP" altLang="en-US" sz="4000" b="1" dirty="0"/>
              <a:t>円</a:t>
            </a:r>
            <a:endParaRPr kumimoji="1" lang="en-US" altLang="ja-JP" sz="4000" b="1" dirty="0"/>
          </a:p>
          <a:p>
            <a:pPr algn="ctr"/>
            <a:r>
              <a:rPr lang="ja-JP" altLang="en-US" sz="3200" dirty="0"/>
              <a:t>（令和４年度）</a:t>
            </a:r>
            <a:endParaRPr kumimoji="1" lang="ja-JP" altLang="en-US" sz="3200" dirty="0"/>
          </a:p>
        </p:txBody>
      </p:sp>
      <p:sp>
        <p:nvSpPr>
          <p:cNvPr id="13" name="正方形/長方形 12"/>
          <p:cNvSpPr/>
          <p:nvPr/>
        </p:nvSpPr>
        <p:spPr>
          <a:xfrm>
            <a:off x="1863814" y="2025491"/>
            <a:ext cx="2618589"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かぜを引いたり、けがをしたりして病院で手当てをしてもらうと、お金がかかります。</a:t>
            </a:r>
            <a:endParaRPr kumimoji="1" lang="en-US" altLang="ja-JP" sz="1600" dirty="0">
              <a:solidFill>
                <a:schemeClr val="tx1"/>
              </a:solidFill>
            </a:endParaRPr>
          </a:p>
          <a:p>
            <a:r>
              <a:rPr lang="ja-JP" altLang="en-US" sz="1600" dirty="0">
                <a:solidFill>
                  <a:schemeClr val="tx1"/>
                </a:solidFill>
              </a:rPr>
              <a:t>　かかった金額の一部には、税金が使われています。</a:t>
            </a:r>
            <a:endParaRPr kumimoji="1" lang="ja-JP" altLang="en-US" sz="1600" dirty="0">
              <a:solidFill>
                <a:schemeClr val="tx1"/>
              </a:solidFill>
            </a:endParaRPr>
          </a:p>
        </p:txBody>
      </p:sp>
      <p:sp>
        <p:nvSpPr>
          <p:cNvPr id="14" name="正方形/長方形 13"/>
          <p:cNvSpPr/>
          <p:nvPr/>
        </p:nvSpPr>
        <p:spPr>
          <a:xfrm>
            <a:off x="4383721" y="5093261"/>
            <a:ext cx="3367650" cy="142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a:t>
            </a:r>
            <a:r>
              <a:rPr kumimoji="1" lang="ja-JP" altLang="en-US" sz="1600" dirty="0">
                <a:solidFill>
                  <a:schemeClr val="tx1"/>
                </a:solidFill>
              </a:rPr>
              <a:t>介護サービスを利用したときにかかる</a:t>
            </a:r>
            <a:r>
              <a:rPr lang="ja-JP" altLang="en-US" sz="1600" dirty="0">
                <a:solidFill>
                  <a:schemeClr val="tx1"/>
                </a:solidFill>
              </a:rPr>
              <a:t>金額</a:t>
            </a:r>
            <a:r>
              <a:rPr kumimoji="1" lang="ja-JP" altLang="en-US" sz="1600" dirty="0">
                <a:solidFill>
                  <a:schemeClr val="tx1"/>
                </a:solidFill>
              </a:rPr>
              <a:t>の一部には、税金が使われています。</a:t>
            </a:r>
          </a:p>
        </p:txBody>
      </p:sp>
      <p:sp>
        <p:nvSpPr>
          <p:cNvPr id="15" name="正方形/長方形 14"/>
          <p:cNvSpPr/>
          <p:nvPr/>
        </p:nvSpPr>
        <p:spPr>
          <a:xfrm>
            <a:off x="1828690" y="3736559"/>
            <a:ext cx="2643168" cy="100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a:t>
            </a:r>
            <a:r>
              <a:rPr kumimoji="1" lang="ja-JP" altLang="en-US" sz="1600" dirty="0">
                <a:solidFill>
                  <a:schemeClr val="tx1"/>
                </a:solidFill>
              </a:rPr>
              <a:t>老後も安心して暮らしていくために国から受けとるお金（年金）の一部には、税金が使われています。</a:t>
            </a:r>
          </a:p>
        </p:txBody>
      </p:sp>
      <p:sp>
        <p:nvSpPr>
          <p:cNvPr id="16" name="正方形/長方形 15"/>
          <p:cNvSpPr/>
          <p:nvPr/>
        </p:nvSpPr>
        <p:spPr>
          <a:xfrm>
            <a:off x="6269492" y="1931596"/>
            <a:ext cx="2521859" cy="164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a:t>
            </a:r>
            <a:r>
              <a:rPr kumimoji="1" lang="ja-JP" altLang="en-US" sz="1600" dirty="0">
                <a:solidFill>
                  <a:schemeClr val="tx1"/>
                </a:solidFill>
              </a:rPr>
              <a:t>子どもを生み育てやすいようにするために、保育所や認定こども園などを整備します。</a:t>
            </a:r>
            <a:endParaRPr kumimoji="1" lang="en-US" altLang="ja-JP" sz="1600" dirty="0">
              <a:solidFill>
                <a:schemeClr val="tx1"/>
              </a:solidFill>
            </a:endParaRPr>
          </a:p>
          <a:p>
            <a:r>
              <a:rPr lang="ja-JP" altLang="en-US" sz="1600" dirty="0">
                <a:solidFill>
                  <a:schemeClr val="tx1"/>
                </a:solidFill>
              </a:rPr>
              <a:t>　かかった金額の一部には、税金が使われています。</a:t>
            </a:r>
            <a:endParaRPr kumimoji="1" lang="ja-JP" altLang="en-US" sz="1600" dirty="0">
              <a:solidFill>
                <a:schemeClr val="tx1"/>
              </a:solidFill>
            </a:endParaRPr>
          </a:p>
        </p:txBody>
      </p:sp>
      <p:pic>
        <p:nvPicPr>
          <p:cNvPr id="10" name="図 9"/>
          <p:cNvPicPr>
            <a:picLocks noChangeAspect="1"/>
          </p:cNvPicPr>
          <p:nvPr/>
        </p:nvPicPr>
        <p:blipFill>
          <a:blip r:embed="rId4"/>
          <a:stretch>
            <a:fillRect/>
          </a:stretch>
        </p:blipFill>
        <p:spPr>
          <a:xfrm>
            <a:off x="4710307" y="2001244"/>
            <a:ext cx="1519662" cy="1695855"/>
          </a:xfrm>
          <a:prstGeom prst="rect">
            <a:avLst/>
          </a:prstGeom>
        </p:spPr>
      </p:pic>
      <p:pic>
        <p:nvPicPr>
          <p:cNvPr id="8" name="図 7"/>
          <p:cNvPicPr>
            <a:picLocks noChangeAspect="1"/>
          </p:cNvPicPr>
          <p:nvPr/>
        </p:nvPicPr>
        <p:blipFill>
          <a:blip r:embed="rId5"/>
          <a:stretch>
            <a:fillRect/>
          </a:stretch>
        </p:blipFill>
        <p:spPr>
          <a:xfrm>
            <a:off x="2737798" y="4838757"/>
            <a:ext cx="1645923" cy="1914148"/>
          </a:xfrm>
          <a:prstGeom prst="rect">
            <a:avLst/>
          </a:prstGeom>
        </p:spPr>
      </p:pic>
      <p:sp>
        <p:nvSpPr>
          <p:cNvPr id="17" name="テキスト ボックス 1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－５</a:t>
            </a:r>
          </a:p>
        </p:txBody>
      </p:sp>
      <p:sp>
        <p:nvSpPr>
          <p:cNvPr id="18" name="角丸四角形 17"/>
          <p:cNvSpPr/>
          <p:nvPr/>
        </p:nvSpPr>
        <p:spPr>
          <a:xfrm>
            <a:off x="8034528" y="16212"/>
            <a:ext cx="4157471"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6"/>
          <a:stretch>
            <a:fillRect/>
          </a:stretch>
        </p:blipFill>
        <p:spPr>
          <a:xfrm>
            <a:off x="9120213" y="1579297"/>
            <a:ext cx="2769157" cy="1948162"/>
          </a:xfrm>
          <a:prstGeom prst="rect">
            <a:avLst/>
          </a:prstGeom>
        </p:spPr>
      </p:pic>
      <p:sp>
        <p:nvSpPr>
          <p:cNvPr id="19" name="テキスト ボックス 18"/>
          <p:cNvSpPr txBox="1"/>
          <p:nvPr/>
        </p:nvSpPr>
        <p:spPr>
          <a:xfrm>
            <a:off x="9122266" y="3518714"/>
            <a:ext cx="2767104" cy="400110"/>
          </a:xfrm>
          <a:prstGeom prst="rect">
            <a:avLst/>
          </a:prstGeom>
          <a:noFill/>
        </p:spPr>
        <p:txBody>
          <a:bodyPr wrap="none" rtlCol="0">
            <a:spAutoFit/>
          </a:bodyPr>
          <a:lstStyle/>
          <a:p>
            <a:pPr algn="r"/>
            <a:r>
              <a:rPr lang="ja-JP" altLang="en-US" sz="2000" b="1" dirty="0"/>
              <a:t>伊那中央病院（伊那市）</a:t>
            </a:r>
            <a:endParaRPr kumimoji="1" lang="ja-JP" altLang="en-US" sz="2000" b="1" dirty="0"/>
          </a:p>
        </p:txBody>
      </p:sp>
    </p:spTree>
    <p:extLst>
      <p:ext uri="{BB962C8B-B14F-4D97-AF65-F5344CB8AC3E}">
        <p14:creationId xmlns:p14="http://schemas.microsoft.com/office/powerpoint/2010/main" val="397562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7320" y="352405"/>
            <a:ext cx="11549880" cy="1138773"/>
          </a:xfrm>
          <a:prstGeom prst="rect">
            <a:avLst/>
          </a:prstGeom>
          <a:solidFill>
            <a:schemeClr val="bg1"/>
          </a:solidFill>
        </p:spPr>
        <p:txBody>
          <a:bodyPr wrap="square" rtlCol="0">
            <a:spAutoFit/>
          </a:bodyPr>
          <a:lstStyle/>
          <a:p>
            <a:pPr>
              <a:lnSpc>
                <a:spcPts val="3000"/>
              </a:lnSpc>
            </a:pPr>
            <a:r>
              <a:rPr lang="ja-JP" altLang="en-US" sz="2400" dirty="0">
                <a:latin typeface="BIZ UDPゴシック" panose="020B0400000000000000" pitchFamily="50" charset="-128"/>
                <a:ea typeface="BIZ UDPゴシック" panose="020B0400000000000000" pitchFamily="50" charset="-128"/>
              </a:rPr>
              <a:t>◆わたしたちの便利で快適な生活のために</a:t>
            </a:r>
            <a:endParaRPr kumimoji="1" lang="en-US" altLang="ja-JP" sz="2400"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　わたしたちの毎日の生活のなかで、快適に暮らせるように、ごみの収集や水道などの施設にも税金が</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使われています。</a:t>
            </a:r>
          </a:p>
        </p:txBody>
      </p:sp>
      <p:sp>
        <p:nvSpPr>
          <p:cNvPr id="3" name="テキスト ボックス 2"/>
          <p:cNvSpPr txBox="1"/>
          <p:nvPr/>
        </p:nvSpPr>
        <p:spPr>
          <a:xfrm>
            <a:off x="1061053" y="1633778"/>
            <a:ext cx="4544848" cy="2062103"/>
          </a:xfrm>
          <a:prstGeom prst="rect">
            <a:avLst/>
          </a:prstGeom>
          <a:noFill/>
          <a:ln>
            <a:solidFill>
              <a:schemeClr val="tx1"/>
            </a:solidFill>
          </a:ln>
        </p:spPr>
        <p:txBody>
          <a:bodyPr wrap="square" rtlCol="0">
            <a:spAutoFit/>
          </a:bodyPr>
          <a:lstStyle/>
          <a:p>
            <a:pPr algn="ctr"/>
            <a:r>
              <a:rPr lang="ja-JP" altLang="en-US" sz="2800" dirty="0"/>
              <a:t>ごみ処理費用にかかる税金</a:t>
            </a:r>
            <a:endParaRPr lang="en-US" altLang="ja-JP" sz="2800" dirty="0"/>
          </a:p>
          <a:p>
            <a:pPr algn="ctr"/>
            <a:r>
              <a:rPr lang="ja-JP" altLang="en-US" sz="2800" dirty="0"/>
              <a:t>国民一人あたり（１年間）</a:t>
            </a:r>
            <a:endParaRPr lang="en-US" altLang="ja-JP" sz="2800" dirty="0"/>
          </a:p>
          <a:p>
            <a:pPr algn="ctr"/>
            <a:r>
              <a:rPr kumimoji="1" lang="ja-JP" altLang="en-US" sz="4000" b="1" dirty="0"/>
              <a:t>約</a:t>
            </a:r>
            <a:r>
              <a:rPr kumimoji="1" lang="en-US" altLang="ja-JP" sz="4000" b="1" dirty="0">
                <a:latin typeface="+mn-ea"/>
              </a:rPr>
              <a:t>20,900</a:t>
            </a:r>
            <a:r>
              <a:rPr kumimoji="1" lang="ja-JP" altLang="en-US" sz="4000" b="1" dirty="0"/>
              <a:t>円</a:t>
            </a:r>
            <a:endParaRPr kumimoji="1" lang="en-US" altLang="ja-JP" sz="4000" b="1" dirty="0"/>
          </a:p>
          <a:p>
            <a:pPr algn="ctr"/>
            <a:r>
              <a:rPr lang="ja-JP" altLang="en-US" sz="3200" dirty="0"/>
              <a:t>（令和５年度）</a:t>
            </a:r>
            <a:endParaRPr kumimoji="1" lang="ja-JP" altLang="en-US" sz="3200" dirty="0"/>
          </a:p>
        </p:txBody>
      </p:sp>
      <p:sp>
        <p:nvSpPr>
          <p:cNvPr id="6" name="テキスト ボックス 5"/>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－６</a:t>
            </a:r>
          </a:p>
        </p:txBody>
      </p:sp>
      <p:sp>
        <p:nvSpPr>
          <p:cNvPr id="7" name="角丸四角形 6"/>
          <p:cNvSpPr/>
          <p:nvPr/>
        </p:nvSpPr>
        <p:spPr>
          <a:xfrm>
            <a:off x="8290560" y="16212"/>
            <a:ext cx="390143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2"/>
          <a:stretch>
            <a:fillRect/>
          </a:stretch>
        </p:blipFill>
        <p:spPr>
          <a:xfrm>
            <a:off x="7739842" y="1228493"/>
            <a:ext cx="3847642" cy="2872674"/>
          </a:xfrm>
          <a:prstGeom prst="rect">
            <a:avLst/>
          </a:prstGeom>
        </p:spPr>
      </p:pic>
      <p:pic>
        <p:nvPicPr>
          <p:cNvPr id="9" name="図 8"/>
          <p:cNvPicPr>
            <a:picLocks noChangeAspect="1"/>
          </p:cNvPicPr>
          <p:nvPr/>
        </p:nvPicPr>
        <p:blipFill>
          <a:blip r:embed="rId3"/>
          <a:stretch>
            <a:fillRect/>
          </a:stretch>
        </p:blipFill>
        <p:spPr>
          <a:xfrm>
            <a:off x="2930306" y="3837027"/>
            <a:ext cx="4509820" cy="2633191"/>
          </a:xfrm>
          <a:prstGeom prst="rect">
            <a:avLst/>
          </a:prstGeom>
        </p:spPr>
      </p:pic>
      <p:sp>
        <p:nvSpPr>
          <p:cNvPr id="10" name="テキスト ボックス 9"/>
          <p:cNvSpPr txBox="1"/>
          <p:nvPr/>
        </p:nvSpPr>
        <p:spPr>
          <a:xfrm>
            <a:off x="7594827" y="4101167"/>
            <a:ext cx="4137671" cy="369332"/>
          </a:xfrm>
          <a:prstGeom prst="rect">
            <a:avLst/>
          </a:prstGeom>
          <a:noFill/>
        </p:spPr>
        <p:txBody>
          <a:bodyPr wrap="none" rtlCol="0">
            <a:spAutoFit/>
          </a:bodyPr>
          <a:lstStyle/>
          <a:p>
            <a:pPr algn="r"/>
            <a:r>
              <a:rPr lang="ja-JP" altLang="en-US" b="1" dirty="0">
                <a:latin typeface="+mn-ea"/>
              </a:rPr>
              <a:t>長野市委託浄掃事業協同組合（長野市）</a:t>
            </a:r>
            <a:endParaRPr kumimoji="1" lang="ja-JP" altLang="en-US" b="1" dirty="0">
              <a:latin typeface="+mn-ea"/>
            </a:endParaRPr>
          </a:p>
        </p:txBody>
      </p:sp>
      <p:sp>
        <p:nvSpPr>
          <p:cNvPr id="11" name="テキスト ボックス 10"/>
          <p:cNvSpPr txBox="1"/>
          <p:nvPr/>
        </p:nvSpPr>
        <p:spPr>
          <a:xfrm>
            <a:off x="3039436" y="6470218"/>
            <a:ext cx="4291560" cy="369332"/>
          </a:xfrm>
          <a:prstGeom prst="rect">
            <a:avLst/>
          </a:prstGeom>
          <a:noFill/>
        </p:spPr>
        <p:txBody>
          <a:bodyPr wrap="none" rtlCol="0">
            <a:spAutoFit/>
          </a:bodyPr>
          <a:lstStyle/>
          <a:p>
            <a:pPr algn="r"/>
            <a:r>
              <a:rPr lang="ja-JP" altLang="en-US" b="1" dirty="0"/>
              <a:t>浅麓水道企業団　追分調整池（軽井沢町）</a:t>
            </a:r>
            <a:endParaRPr kumimoji="1" lang="ja-JP" altLang="en-US" b="1" dirty="0"/>
          </a:p>
        </p:txBody>
      </p:sp>
    </p:spTree>
    <p:extLst>
      <p:ext uri="{BB962C8B-B14F-4D97-AF65-F5344CB8AC3E}">
        <p14:creationId xmlns:p14="http://schemas.microsoft.com/office/powerpoint/2010/main" val="86447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7320" y="352405"/>
            <a:ext cx="11549880" cy="1138773"/>
          </a:xfrm>
          <a:prstGeom prst="rect">
            <a:avLst/>
          </a:prstGeom>
          <a:solidFill>
            <a:schemeClr val="bg1"/>
          </a:solidFill>
        </p:spPr>
        <p:txBody>
          <a:bodyPr wrap="square" rtlCol="0">
            <a:spAutoFit/>
          </a:bodyPr>
          <a:lstStyle/>
          <a:p>
            <a:pPr>
              <a:lnSpc>
                <a:spcPts val="3000"/>
              </a:lnSpc>
            </a:pPr>
            <a:r>
              <a:rPr lang="ja-JP" altLang="en-US" sz="2400" dirty="0">
                <a:latin typeface="BIZ UDPゴシック" panose="020B0400000000000000" pitchFamily="50" charset="-128"/>
                <a:ea typeface="BIZ UDPゴシック" panose="020B0400000000000000" pitchFamily="50" charset="-128"/>
              </a:rPr>
              <a:t>◆災害からの復旧や復興のために</a:t>
            </a:r>
            <a:endParaRPr kumimoji="1" lang="en-US" altLang="ja-JP" sz="2400"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　堤防の決壊や土砂崩れなどの災害が起こったときの復旧や復興のためにも税金が使われています。</a:t>
            </a:r>
          </a:p>
          <a:p>
            <a:endParaRPr lang="ja-JP" altLang="en-US" dirty="0">
              <a:latin typeface="BIZ UDPゴシック" panose="020B0400000000000000" pitchFamily="50" charset="-128"/>
              <a:ea typeface="BIZ UDPゴシック" panose="020B0400000000000000" pitchFamily="50" charset="-128"/>
            </a:endParaRPr>
          </a:p>
        </p:txBody>
      </p:sp>
      <p:sp>
        <p:nvSpPr>
          <p:cNvPr id="6" name="右矢印 5"/>
          <p:cNvSpPr/>
          <p:nvPr/>
        </p:nvSpPr>
        <p:spPr>
          <a:xfrm>
            <a:off x="5803749" y="4384764"/>
            <a:ext cx="877662" cy="142032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2"/>
          <a:stretch>
            <a:fillRect/>
          </a:stretch>
        </p:blipFill>
        <p:spPr>
          <a:xfrm>
            <a:off x="1499616" y="1386578"/>
            <a:ext cx="1599184" cy="2214789"/>
          </a:xfrm>
          <a:prstGeom prst="rect">
            <a:avLst/>
          </a:prstGeom>
        </p:spPr>
      </p:pic>
      <p:pic>
        <p:nvPicPr>
          <p:cNvPr id="8" name="図 7"/>
          <p:cNvPicPr>
            <a:picLocks noChangeAspect="1"/>
          </p:cNvPicPr>
          <p:nvPr/>
        </p:nvPicPr>
        <p:blipFill>
          <a:blip r:embed="rId3"/>
          <a:stretch>
            <a:fillRect/>
          </a:stretch>
        </p:blipFill>
        <p:spPr>
          <a:xfrm>
            <a:off x="8689432" y="1716892"/>
            <a:ext cx="2441864" cy="1724808"/>
          </a:xfrm>
          <a:prstGeom prst="rect">
            <a:avLst/>
          </a:prstGeom>
        </p:spPr>
      </p:pic>
      <p:sp>
        <p:nvSpPr>
          <p:cNvPr id="9" name="テキスト ボックス 8"/>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－７</a:t>
            </a:r>
          </a:p>
        </p:txBody>
      </p:sp>
      <p:sp>
        <p:nvSpPr>
          <p:cNvPr id="10" name="角丸四角形 9"/>
          <p:cNvSpPr/>
          <p:nvPr/>
        </p:nvSpPr>
        <p:spPr>
          <a:xfrm>
            <a:off x="8205216" y="16212"/>
            <a:ext cx="3986783"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p:cNvPicPr>
            <a:picLocks noChangeAspect="1"/>
          </p:cNvPicPr>
          <p:nvPr/>
        </p:nvPicPr>
        <p:blipFill>
          <a:blip r:embed="rId4"/>
          <a:stretch>
            <a:fillRect/>
          </a:stretch>
        </p:blipFill>
        <p:spPr>
          <a:xfrm>
            <a:off x="4542102" y="1176997"/>
            <a:ext cx="3140315" cy="2346016"/>
          </a:xfrm>
          <a:prstGeom prst="rect">
            <a:avLst/>
          </a:prstGeom>
        </p:spPr>
      </p:pic>
      <p:pic>
        <p:nvPicPr>
          <p:cNvPr id="12" name="図 11"/>
          <p:cNvPicPr>
            <a:picLocks noChangeAspect="1"/>
          </p:cNvPicPr>
          <p:nvPr/>
        </p:nvPicPr>
        <p:blipFill>
          <a:blip r:embed="rId5"/>
          <a:stretch>
            <a:fillRect/>
          </a:stretch>
        </p:blipFill>
        <p:spPr>
          <a:xfrm>
            <a:off x="1793103" y="3931939"/>
            <a:ext cx="3238460" cy="2492113"/>
          </a:xfrm>
          <a:prstGeom prst="rect">
            <a:avLst/>
          </a:prstGeom>
        </p:spPr>
      </p:pic>
      <p:pic>
        <p:nvPicPr>
          <p:cNvPr id="13" name="図 12"/>
          <p:cNvPicPr>
            <a:picLocks noChangeAspect="1"/>
          </p:cNvPicPr>
          <p:nvPr/>
        </p:nvPicPr>
        <p:blipFill>
          <a:blip r:embed="rId6"/>
          <a:stretch>
            <a:fillRect/>
          </a:stretch>
        </p:blipFill>
        <p:spPr>
          <a:xfrm>
            <a:off x="7453597" y="3910823"/>
            <a:ext cx="3141629" cy="2492112"/>
          </a:xfrm>
          <a:prstGeom prst="rect">
            <a:avLst/>
          </a:prstGeom>
        </p:spPr>
      </p:pic>
      <p:sp>
        <p:nvSpPr>
          <p:cNvPr id="14" name="テキスト ボックス 13"/>
          <p:cNvSpPr txBox="1"/>
          <p:nvPr/>
        </p:nvSpPr>
        <p:spPr>
          <a:xfrm>
            <a:off x="2932875" y="6388437"/>
            <a:ext cx="958917" cy="400110"/>
          </a:xfrm>
          <a:prstGeom prst="rect">
            <a:avLst/>
          </a:prstGeom>
          <a:noFill/>
        </p:spPr>
        <p:txBody>
          <a:bodyPr wrap="none" rtlCol="0">
            <a:spAutoFit/>
          </a:bodyPr>
          <a:lstStyle/>
          <a:p>
            <a:pPr algn="r"/>
            <a:r>
              <a:rPr lang="ja-JP" altLang="en-US" sz="2000" b="1" dirty="0"/>
              <a:t>補修前</a:t>
            </a:r>
            <a:endParaRPr kumimoji="1" lang="ja-JP" altLang="en-US" sz="2000" b="1" dirty="0"/>
          </a:p>
        </p:txBody>
      </p:sp>
      <p:sp>
        <p:nvSpPr>
          <p:cNvPr id="15" name="テキスト ボックス 14"/>
          <p:cNvSpPr txBox="1"/>
          <p:nvPr/>
        </p:nvSpPr>
        <p:spPr>
          <a:xfrm>
            <a:off x="6659869" y="6378828"/>
            <a:ext cx="4059125" cy="369332"/>
          </a:xfrm>
          <a:prstGeom prst="rect">
            <a:avLst/>
          </a:prstGeom>
          <a:noFill/>
        </p:spPr>
        <p:txBody>
          <a:bodyPr wrap="none" rtlCol="0">
            <a:spAutoFit/>
          </a:bodyPr>
          <a:lstStyle/>
          <a:p>
            <a:pPr algn="r"/>
            <a:r>
              <a:rPr kumimoji="1" lang="ja-JP" altLang="en-US" b="1" dirty="0"/>
              <a:t>芝平高遠線　法面補修工事後（伊那市）</a:t>
            </a:r>
          </a:p>
        </p:txBody>
      </p:sp>
      <p:sp>
        <p:nvSpPr>
          <p:cNvPr id="16" name="テキスト ボックス 15"/>
          <p:cNvSpPr txBox="1"/>
          <p:nvPr/>
        </p:nvSpPr>
        <p:spPr>
          <a:xfrm>
            <a:off x="3645359" y="3496608"/>
            <a:ext cx="4756430" cy="369332"/>
          </a:xfrm>
          <a:prstGeom prst="rect">
            <a:avLst/>
          </a:prstGeom>
          <a:noFill/>
        </p:spPr>
        <p:txBody>
          <a:bodyPr wrap="none" rtlCol="0">
            <a:spAutoFit/>
          </a:bodyPr>
          <a:lstStyle/>
          <a:p>
            <a:pPr algn="r"/>
            <a:r>
              <a:rPr lang="ja-JP" altLang="en-US" b="1" dirty="0"/>
              <a:t>令和元年東日本台風による堤防決壊（長野市）</a:t>
            </a:r>
            <a:endParaRPr kumimoji="1" lang="ja-JP" altLang="en-US" b="1" dirty="0"/>
          </a:p>
        </p:txBody>
      </p:sp>
    </p:spTree>
    <p:extLst>
      <p:ext uri="{BB962C8B-B14F-4D97-AF65-F5344CB8AC3E}">
        <p14:creationId xmlns:p14="http://schemas.microsoft.com/office/powerpoint/2010/main" val="365192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5884033" y="1666460"/>
            <a:ext cx="5866007" cy="4647627"/>
            <a:chOff x="5185192" y="2722809"/>
            <a:chExt cx="7024615" cy="3456643"/>
          </a:xfrm>
        </p:grpSpPr>
        <p:sp>
          <p:nvSpPr>
            <p:cNvPr id="26" name="正方形/長方形 25"/>
            <p:cNvSpPr/>
            <p:nvPr/>
          </p:nvSpPr>
          <p:spPr>
            <a:xfrm>
              <a:off x="5185192" y="2722809"/>
              <a:ext cx="7024615" cy="34566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a:t>
              </a:r>
              <a:endParaRPr lang="en-US" altLang="ja-JP" dirty="0">
                <a:solidFill>
                  <a:prstClr val="black"/>
                </a:solidFill>
                <a:latin typeface="BIZ UDPゴシック" panose="020B0400000000000000" pitchFamily="50" charset="-128"/>
                <a:ea typeface="BIZ UDPゴシック" panose="020B0400000000000000" pitchFamily="50" charset="-128"/>
              </a:endParaRPr>
            </a:p>
            <a:p>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2400" dirty="0">
                  <a:solidFill>
                    <a:prstClr val="black"/>
                  </a:solidFill>
                  <a:latin typeface="BIZ UDPゴシック" panose="020B0400000000000000" pitchFamily="50" charset="-128"/>
                  <a:ea typeface="BIZ UDPゴシック" panose="020B0400000000000000" pitchFamily="50" charset="-128"/>
                </a:rPr>
                <a:t>令和７年度の歳入は約</a:t>
              </a:r>
              <a:r>
                <a:rPr lang="en-US" altLang="ja-JP" sz="2400" dirty="0">
                  <a:solidFill>
                    <a:prstClr val="black"/>
                  </a:solidFill>
                  <a:latin typeface="BIZ UDPゴシック" panose="020B0400000000000000" pitchFamily="50" charset="-128"/>
                  <a:ea typeface="BIZ UDPゴシック" panose="020B0400000000000000" pitchFamily="50" charset="-128"/>
                </a:rPr>
                <a:t>115.2</a:t>
              </a:r>
              <a:r>
                <a:rPr lang="ja-JP" altLang="en-US" sz="2400" dirty="0">
                  <a:solidFill>
                    <a:prstClr val="black"/>
                  </a:solidFill>
                  <a:latin typeface="BIZ UDPゴシック" panose="020B0400000000000000" pitchFamily="50" charset="-128"/>
                  <a:ea typeface="BIZ UDPゴシック" panose="020B0400000000000000" pitchFamily="50" charset="-128"/>
                </a:rPr>
                <a:t>兆円です。</a:t>
              </a:r>
            </a:p>
            <a:p>
              <a:r>
                <a:rPr lang="ja-JP" altLang="en-US" sz="2400" dirty="0">
                  <a:solidFill>
                    <a:prstClr val="black"/>
                  </a:solidFill>
                  <a:latin typeface="BIZ UDPゴシック" panose="020B0400000000000000" pitchFamily="50" charset="-128"/>
                  <a:ea typeface="BIZ UDPゴシック" panose="020B0400000000000000" pitchFamily="50" charset="-128"/>
                </a:rPr>
                <a:t>　この歳入の約</a:t>
              </a:r>
              <a:r>
                <a:rPr lang="en-US" altLang="ja-JP" sz="2400" dirty="0">
                  <a:solidFill>
                    <a:prstClr val="black"/>
                  </a:solidFill>
                  <a:latin typeface="BIZ UDPゴシック" panose="020B0400000000000000" pitchFamily="50" charset="-128"/>
                  <a:ea typeface="BIZ UDPゴシック" panose="020B0400000000000000" pitchFamily="50" charset="-128"/>
                </a:rPr>
                <a:t>86.6</a:t>
              </a:r>
              <a:r>
                <a:rPr lang="ja-JP" altLang="en-US" sz="2400" dirty="0">
                  <a:solidFill>
                    <a:prstClr val="black"/>
                  </a:solidFill>
                  <a:latin typeface="BIZ UDPゴシック" panose="020B0400000000000000" pitchFamily="50" charset="-128"/>
                  <a:ea typeface="BIZ UDPゴシック" panose="020B0400000000000000" pitchFamily="50" charset="-128"/>
                </a:rPr>
                <a:t>兆円（約</a:t>
              </a:r>
              <a:r>
                <a:rPr lang="en-US" altLang="ja-JP" sz="2400" dirty="0">
                  <a:solidFill>
                    <a:prstClr val="black"/>
                  </a:solidFill>
                  <a:latin typeface="BIZ UDPゴシック" panose="020B0400000000000000" pitchFamily="50" charset="-128"/>
                  <a:ea typeface="BIZ UDPゴシック" panose="020B0400000000000000" pitchFamily="50" charset="-128"/>
                </a:rPr>
                <a:t>75.1</a:t>
              </a:r>
              <a:r>
                <a:rPr lang="ja-JP" altLang="en-US" sz="2400" dirty="0">
                  <a:solidFill>
                    <a:prstClr val="black"/>
                  </a:solidFill>
                  <a:latin typeface="BIZ UDPゴシック" panose="020B0400000000000000" pitchFamily="50" charset="-128"/>
                  <a:ea typeface="BIZ UDPゴシック" panose="020B0400000000000000" pitchFamily="50" charset="-128"/>
                </a:rPr>
                <a:t>％）が税収等でまかなわれていますが、残りのうち、</a:t>
              </a:r>
              <a:r>
                <a:rPr lang="en-US" altLang="ja-JP" sz="2400" dirty="0">
                  <a:solidFill>
                    <a:prstClr val="black"/>
                  </a:solidFill>
                  <a:latin typeface="BIZ UDPゴシック" panose="020B0400000000000000" pitchFamily="50" charset="-128"/>
                  <a:ea typeface="BIZ UDPゴシック" panose="020B0400000000000000" pitchFamily="50" charset="-128"/>
                </a:rPr>
                <a:t>28.6 </a:t>
              </a:r>
              <a:r>
                <a:rPr lang="ja-JP" altLang="en-US" sz="2400" dirty="0">
                  <a:solidFill>
                    <a:prstClr val="black"/>
                  </a:solidFill>
                  <a:latin typeface="BIZ UDPゴシック" panose="020B0400000000000000" pitchFamily="50" charset="-128"/>
                  <a:ea typeface="BIZ UDPゴシック" panose="020B0400000000000000" pitchFamily="50" charset="-128"/>
                </a:rPr>
                <a:t>兆円（</a:t>
              </a:r>
              <a:r>
                <a:rPr lang="en-US" altLang="ja-JP" sz="2400" dirty="0">
                  <a:solidFill>
                    <a:prstClr val="black"/>
                  </a:solidFill>
                  <a:latin typeface="BIZ UDPゴシック" panose="020B0400000000000000" pitchFamily="50" charset="-128"/>
                  <a:ea typeface="BIZ UDPゴシック" panose="020B0400000000000000" pitchFamily="50" charset="-128"/>
                </a:rPr>
                <a:t>24.9</a:t>
              </a:r>
              <a:r>
                <a:rPr lang="ja-JP" altLang="en-US" sz="2400" dirty="0">
                  <a:solidFill>
                    <a:prstClr val="black"/>
                  </a:solidFill>
                  <a:latin typeface="BIZ UDPゴシック" panose="020B0400000000000000" pitchFamily="50" charset="-128"/>
                  <a:ea typeface="BIZ UDPゴシック" panose="020B0400000000000000" pitchFamily="50" charset="-128"/>
                </a:rPr>
                <a:t>％）は公債金収入に依存しています。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公債金となる国債は元本の返済や利子の支払いなどの負担を将来の世代に残すことから、国債に依存するわが国の財政を改善することが、大きな課題となっています。</a:t>
              </a:r>
            </a:p>
          </p:txBody>
        </p:sp>
        <p:sp>
          <p:nvSpPr>
            <p:cNvPr id="25" name="正方形/長方形 24"/>
            <p:cNvSpPr/>
            <p:nvPr/>
          </p:nvSpPr>
          <p:spPr>
            <a:xfrm>
              <a:off x="5267811" y="2791028"/>
              <a:ext cx="2614116"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歳入の内訳</a:t>
              </a:r>
            </a:p>
          </p:txBody>
        </p:sp>
      </p:grpSp>
      <p:grpSp>
        <p:nvGrpSpPr>
          <p:cNvPr id="11" name="グループ化 10"/>
          <p:cNvGrpSpPr/>
          <p:nvPr/>
        </p:nvGrpSpPr>
        <p:grpSpPr>
          <a:xfrm>
            <a:off x="575962" y="177861"/>
            <a:ext cx="6967838" cy="646331"/>
            <a:chOff x="729458" y="471705"/>
            <a:chExt cx="8976360" cy="723516"/>
          </a:xfrm>
        </p:grpSpPr>
        <p:sp>
          <p:nvSpPr>
            <p:cNvPr id="13" name="ホームベース 12"/>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14" name="正方形/長方形 13"/>
            <p:cNvSpPr/>
            <p:nvPr/>
          </p:nvSpPr>
          <p:spPr>
            <a:xfrm>
              <a:off x="729459" y="471705"/>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rPr>
                <a:t>　国や地方の財政の現状</a:t>
              </a:r>
            </a:p>
          </p:txBody>
        </p:sp>
      </p:grpSp>
      <p:sp>
        <p:nvSpPr>
          <p:cNvPr id="3" name="正方形/長方形 2"/>
          <p:cNvSpPr/>
          <p:nvPr/>
        </p:nvSpPr>
        <p:spPr>
          <a:xfrm>
            <a:off x="575962" y="861616"/>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latin typeface="BIZ UDPゴシック" panose="020B0400000000000000" pitchFamily="50" charset="-128"/>
                <a:ea typeface="BIZ UDPゴシック" panose="020B0400000000000000" pitchFamily="50" charset="-128"/>
              </a:rPr>
              <a:t>　国の財政</a:t>
            </a:r>
            <a:r>
              <a:rPr kumimoji="1" lang="ja-JP" altLang="en-US" sz="2400" b="1" dirty="0">
                <a:latin typeface="BIZ UDPゴシック" panose="020B0400000000000000" pitchFamily="50" charset="-128"/>
                <a:ea typeface="BIZ UDPゴシック" panose="020B0400000000000000" pitchFamily="50" charset="-128"/>
              </a:rPr>
              <a:t>（令和７年度当初予算）</a:t>
            </a:r>
          </a:p>
        </p:txBody>
      </p:sp>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－１</a:t>
            </a:r>
          </a:p>
        </p:txBody>
      </p:sp>
      <p:pic>
        <p:nvPicPr>
          <p:cNvPr id="6" name="図 5">
            <a:extLst>
              <a:ext uri="{FF2B5EF4-FFF2-40B4-BE49-F238E27FC236}">
                <a16:creationId xmlns:a16="http://schemas.microsoft.com/office/drawing/2014/main" id="{83C152DB-8F2D-48AA-B846-07E47DFE70F1}"/>
              </a:ext>
            </a:extLst>
          </p:cNvPr>
          <p:cNvPicPr>
            <a:picLocks noChangeAspect="1"/>
          </p:cNvPicPr>
          <p:nvPr/>
        </p:nvPicPr>
        <p:blipFill>
          <a:blip r:embed="rId2"/>
          <a:stretch>
            <a:fillRect/>
          </a:stretch>
        </p:blipFill>
        <p:spPr>
          <a:xfrm>
            <a:off x="670091" y="1529564"/>
            <a:ext cx="4866998" cy="5058850"/>
          </a:xfrm>
          <a:prstGeom prst="rect">
            <a:avLst/>
          </a:prstGeom>
        </p:spPr>
      </p:pic>
    </p:spTree>
    <p:extLst>
      <p:ext uri="{BB962C8B-B14F-4D97-AF65-F5344CB8AC3E}">
        <p14:creationId xmlns:p14="http://schemas.microsoft.com/office/powerpoint/2010/main" val="410338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171834" y="1848417"/>
            <a:ext cx="6090938" cy="3456951"/>
            <a:chOff x="-10385" y="1114988"/>
            <a:chExt cx="6090938" cy="3456951"/>
          </a:xfrm>
        </p:grpSpPr>
        <p:sp>
          <p:nvSpPr>
            <p:cNvPr id="27" name="正方形/長方形 26"/>
            <p:cNvSpPr/>
            <p:nvPr/>
          </p:nvSpPr>
          <p:spPr>
            <a:xfrm>
              <a:off x="121713" y="1442648"/>
              <a:ext cx="5958840" cy="312929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2400" dirty="0">
                  <a:solidFill>
                    <a:prstClr val="black"/>
                  </a:solidFill>
                  <a:latin typeface="BIZ UDPゴシック" panose="020B0400000000000000" pitchFamily="50" charset="-128"/>
                  <a:ea typeface="BIZ UDPゴシック" panose="020B0400000000000000" pitchFamily="50" charset="-128"/>
                </a:rPr>
                <a:t>国の予算の使いみちは国会で決められます。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私たちが、より豊かで安心して生活できる社会となるように支出しています。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「国債費」は、国債の元本の返済、利子の支払いなどの費用であり、歳出のうち</a:t>
              </a:r>
              <a:r>
                <a:rPr lang="en-US" altLang="ja-JP" sz="2400" dirty="0">
                  <a:solidFill>
                    <a:prstClr val="black"/>
                  </a:solidFill>
                  <a:latin typeface="BIZ UDPゴシック" panose="020B0400000000000000" pitchFamily="50" charset="-128"/>
                  <a:ea typeface="BIZ UDPゴシック" panose="020B0400000000000000" pitchFamily="50" charset="-128"/>
                </a:rPr>
                <a:t>24.5</a:t>
              </a:r>
              <a:r>
                <a:rPr lang="ja-JP" altLang="en-US" sz="2400" dirty="0">
                  <a:solidFill>
                    <a:prstClr val="black"/>
                  </a:solidFill>
                  <a:latin typeface="BIZ UDPゴシック" panose="020B0400000000000000" pitchFamily="50" charset="-128"/>
                  <a:ea typeface="BIZ UDPゴシック" panose="020B0400000000000000" pitchFamily="50" charset="-128"/>
                </a:rPr>
                <a:t>％と高い割合になっています。</a:t>
              </a:r>
            </a:p>
          </p:txBody>
        </p:sp>
        <p:sp>
          <p:nvSpPr>
            <p:cNvPr id="26" name="正方形/長方形 25"/>
            <p:cNvSpPr/>
            <p:nvPr/>
          </p:nvSpPr>
          <p:spPr>
            <a:xfrm>
              <a:off x="-10385" y="1114988"/>
              <a:ext cx="2378308"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歳出の内訳</a:t>
              </a:r>
            </a:p>
          </p:txBody>
        </p:sp>
      </p:grpSp>
      <p:sp>
        <p:nvSpPr>
          <p:cNvPr id="14" name="正方形/長方形 13"/>
          <p:cNvSpPr/>
          <p:nvPr/>
        </p:nvSpPr>
        <p:spPr>
          <a:xfrm>
            <a:off x="521366" y="353569"/>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国の財政</a:t>
            </a:r>
            <a:r>
              <a:rPr kumimoji="1" lang="ja-JP" altLang="en-US" sz="2400" dirty="0">
                <a:latin typeface="BIZ UDPゴシック" panose="020B0400000000000000" pitchFamily="50" charset="-128"/>
                <a:ea typeface="BIZ UDPゴシック" panose="020B0400000000000000" pitchFamily="50" charset="-128"/>
              </a:rPr>
              <a:t>（令和７年度当初予算）</a:t>
            </a:r>
          </a:p>
        </p:txBody>
      </p:sp>
      <p:sp>
        <p:nvSpPr>
          <p:cNvPr id="7" name="テキスト ボックス 6"/>
          <p:cNvSpPr txBox="1"/>
          <p:nvPr/>
        </p:nvSpPr>
        <p:spPr>
          <a:xfrm>
            <a:off x="110409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－２</a:t>
            </a:r>
          </a:p>
        </p:txBody>
      </p:sp>
      <p:sp>
        <p:nvSpPr>
          <p:cNvPr id="8" name="角丸四角形 7"/>
          <p:cNvSpPr/>
          <p:nvPr/>
        </p:nvSpPr>
        <p:spPr>
          <a:xfrm>
            <a:off x="8107680" y="16212"/>
            <a:ext cx="4084319" cy="51718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－国や地方の財政の現状－</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8B17E6A6-1014-4147-A180-237C976EC25B}"/>
              </a:ext>
            </a:extLst>
          </p:cNvPr>
          <p:cNvPicPr>
            <a:picLocks noChangeAspect="1"/>
          </p:cNvPicPr>
          <p:nvPr/>
        </p:nvPicPr>
        <p:blipFill>
          <a:blip r:embed="rId2"/>
          <a:stretch>
            <a:fillRect/>
          </a:stretch>
        </p:blipFill>
        <p:spPr>
          <a:xfrm>
            <a:off x="6685772" y="1321113"/>
            <a:ext cx="4919039" cy="4839218"/>
          </a:xfrm>
          <a:prstGeom prst="rect">
            <a:avLst/>
          </a:prstGeom>
        </p:spPr>
      </p:pic>
    </p:spTree>
    <p:extLst>
      <p:ext uri="{BB962C8B-B14F-4D97-AF65-F5344CB8AC3E}">
        <p14:creationId xmlns:p14="http://schemas.microsoft.com/office/powerpoint/2010/main" val="282325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E241919-AF89-4362-BAF4-CC32AC3FC48D}"/>
              </a:ext>
            </a:extLst>
          </p:cNvPr>
          <p:cNvPicPr>
            <a:picLocks noChangeAspect="1"/>
          </p:cNvPicPr>
          <p:nvPr/>
        </p:nvPicPr>
        <p:blipFill>
          <a:blip r:embed="rId2"/>
          <a:stretch>
            <a:fillRect/>
          </a:stretch>
        </p:blipFill>
        <p:spPr>
          <a:xfrm>
            <a:off x="6152032" y="833651"/>
            <a:ext cx="5390282" cy="5424760"/>
          </a:xfrm>
          <a:prstGeom prst="rect">
            <a:avLst/>
          </a:prstGeom>
        </p:spPr>
      </p:pic>
      <p:sp>
        <p:nvSpPr>
          <p:cNvPr id="3" name="正方形/長方形 2"/>
          <p:cNvSpPr/>
          <p:nvPr/>
        </p:nvSpPr>
        <p:spPr>
          <a:xfrm>
            <a:off x="338612" y="294851"/>
            <a:ext cx="5701358"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長野県</a:t>
            </a:r>
            <a:r>
              <a:rPr kumimoji="1" lang="ja-JP" altLang="en-US" sz="2800" dirty="0">
                <a:latin typeface="BIZ UDPゴシック" panose="020B0400000000000000" pitchFamily="50" charset="-128"/>
                <a:ea typeface="BIZ UDPゴシック" panose="020B0400000000000000" pitchFamily="50" charset="-128"/>
              </a:rPr>
              <a:t>の財政</a:t>
            </a:r>
            <a:r>
              <a:rPr kumimoji="1" lang="ja-JP" altLang="en-US" sz="2400" dirty="0">
                <a:latin typeface="BIZ UDPゴシック" panose="020B0400000000000000" pitchFamily="50" charset="-128"/>
                <a:ea typeface="BIZ UDPゴシック" panose="020B0400000000000000" pitchFamily="50" charset="-128"/>
              </a:rPr>
              <a:t>（令和７年度当初予算）</a:t>
            </a:r>
          </a:p>
        </p:txBody>
      </p:sp>
      <p:sp>
        <p:nvSpPr>
          <p:cNvPr id="8" name="角丸四角形 7"/>
          <p:cNvSpPr/>
          <p:nvPr/>
        </p:nvSpPr>
        <p:spPr>
          <a:xfrm>
            <a:off x="8092440" y="16212"/>
            <a:ext cx="4099559" cy="47146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－国や地方の財政の現状－</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－３</a:t>
            </a:r>
          </a:p>
        </p:txBody>
      </p:sp>
      <p:sp>
        <p:nvSpPr>
          <p:cNvPr id="4" name="正方形/長方形 3"/>
          <p:cNvSpPr/>
          <p:nvPr/>
        </p:nvSpPr>
        <p:spPr>
          <a:xfrm>
            <a:off x="297723" y="1906474"/>
            <a:ext cx="6345124" cy="361188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令和７年度の長野県当初予算額は、１兆</a:t>
            </a:r>
            <a:r>
              <a:rPr lang="en-US" altLang="ja-JP" sz="2400" dirty="0">
                <a:solidFill>
                  <a:prstClr val="black"/>
                </a:solidFill>
                <a:latin typeface="BIZ UDPゴシック" panose="020B0400000000000000" pitchFamily="50" charset="-128"/>
                <a:ea typeface="BIZ UDPゴシック" panose="020B0400000000000000" pitchFamily="50" charset="-128"/>
              </a:rPr>
              <a:t>119</a:t>
            </a:r>
            <a:r>
              <a:rPr lang="ja-JP" altLang="en-US" sz="2400" dirty="0">
                <a:solidFill>
                  <a:prstClr val="black"/>
                </a:solidFill>
                <a:latin typeface="BIZ UDPゴシック" panose="020B0400000000000000" pitchFamily="50" charset="-128"/>
                <a:ea typeface="BIZ UDPゴシック" panose="020B0400000000000000" pitchFamily="50" charset="-128"/>
              </a:rPr>
              <a:t>億円です。</a:t>
            </a:r>
          </a:p>
          <a:p>
            <a:r>
              <a:rPr lang="ja-JP" altLang="en-US" sz="2400" dirty="0">
                <a:solidFill>
                  <a:prstClr val="black"/>
                </a:solidFill>
                <a:latin typeface="BIZ UDPゴシック" panose="020B0400000000000000" pitchFamily="50" charset="-128"/>
                <a:ea typeface="BIZ UDPゴシック" panose="020B0400000000000000" pitchFamily="50" charset="-128"/>
              </a:rPr>
              <a:t>　歳入のうち、県税収入は、</a:t>
            </a:r>
            <a:r>
              <a:rPr lang="en-US" altLang="ja-JP" sz="2400" dirty="0">
                <a:solidFill>
                  <a:prstClr val="black"/>
                </a:solidFill>
                <a:latin typeface="BIZ UDPゴシック" panose="020B0400000000000000" pitchFamily="50" charset="-128"/>
                <a:ea typeface="BIZ UDPゴシック" panose="020B0400000000000000" pitchFamily="50" charset="-128"/>
              </a:rPr>
              <a:t>2,547</a:t>
            </a:r>
            <a:r>
              <a:rPr lang="ja-JP" altLang="en-US" sz="2400" dirty="0">
                <a:solidFill>
                  <a:prstClr val="black"/>
                </a:solidFill>
                <a:latin typeface="BIZ UDPゴシック" panose="020B0400000000000000" pitchFamily="50" charset="-128"/>
                <a:ea typeface="BIZ UDPゴシック" panose="020B0400000000000000" pitchFamily="50" charset="-128"/>
              </a:rPr>
              <a:t>億円で、予算額の</a:t>
            </a:r>
            <a:r>
              <a:rPr lang="en-US" altLang="ja-JP" sz="2400" dirty="0">
                <a:solidFill>
                  <a:prstClr val="black"/>
                </a:solidFill>
                <a:latin typeface="BIZ UDPゴシック" panose="020B0400000000000000" pitchFamily="50" charset="-128"/>
                <a:ea typeface="BIZ UDPゴシック" panose="020B0400000000000000" pitchFamily="50" charset="-128"/>
              </a:rPr>
              <a:t>25.2% </a:t>
            </a:r>
            <a:r>
              <a:rPr lang="ja-JP" altLang="en-US" sz="2400" dirty="0">
                <a:solidFill>
                  <a:prstClr val="black"/>
                </a:solidFill>
                <a:latin typeface="BIZ UDPゴシック" panose="020B0400000000000000" pitchFamily="50" charset="-128"/>
                <a:ea typeface="BIZ UDPゴシック" panose="020B0400000000000000" pitchFamily="50" charset="-128"/>
              </a:rPr>
              <a:t>を占め、県政を運営するうえでの重要な財源となっています。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県税収入の内訳は、県民税</a:t>
            </a:r>
            <a:r>
              <a:rPr lang="en-US" altLang="ja-JP" sz="2400" dirty="0">
                <a:solidFill>
                  <a:prstClr val="black"/>
                </a:solidFill>
                <a:latin typeface="BIZ UDPゴシック" panose="020B0400000000000000" pitchFamily="50" charset="-128"/>
                <a:ea typeface="BIZ UDPゴシック" panose="020B0400000000000000" pitchFamily="50" charset="-128"/>
              </a:rPr>
              <a:t>887</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34.8%</a:t>
            </a:r>
            <a:r>
              <a:rPr lang="ja-JP" altLang="en-US" sz="2400" dirty="0">
                <a:solidFill>
                  <a:prstClr val="black"/>
                </a:solidFill>
                <a:latin typeface="BIZ UDPゴシック" panose="020B0400000000000000" pitchFamily="50" charset="-128"/>
                <a:ea typeface="BIZ UDPゴシック" panose="020B0400000000000000" pitchFamily="50" charset="-128"/>
              </a:rPr>
              <a:t>）、事業税</a:t>
            </a:r>
            <a:r>
              <a:rPr lang="en-US" altLang="ja-JP" sz="2400" dirty="0">
                <a:solidFill>
                  <a:prstClr val="black"/>
                </a:solidFill>
                <a:latin typeface="BIZ UDPゴシック" panose="020B0400000000000000" pitchFamily="50" charset="-128"/>
                <a:ea typeface="BIZ UDPゴシック" panose="020B0400000000000000" pitchFamily="50" charset="-128"/>
              </a:rPr>
              <a:t>695</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27.3%</a:t>
            </a:r>
            <a:r>
              <a:rPr lang="ja-JP" altLang="en-US" sz="2400" dirty="0">
                <a:solidFill>
                  <a:prstClr val="black"/>
                </a:solidFill>
                <a:latin typeface="BIZ UDPゴシック" panose="020B0400000000000000" pitchFamily="50" charset="-128"/>
                <a:ea typeface="BIZ UDPゴシック" panose="020B0400000000000000" pitchFamily="50" charset="-128"/>
              </a:rPr>
              <a:t>）、自動車税</a:t>
            </a:r>
            <a:r>
              <a:rPr lang="en-US" altLang="ja-JP" sz="2400" dirty="0">
                <a:solidFill>
                  <a:prstClr val="black"/>
                </a:solidFill>
                <a:latin typeface="BIZ UDPゴシック" panose="020B0400000000000000" pitchFamily="50" charset="-128"/>
                <a:ea typeface="BIZ UDPゴシック" panose="020B0400000000000000" pitchFamily="50" charset="-128"/>
              </a:rPr>
              <a:t>328</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12.9%</a:t>
            </a:r>
            <a:r>
              <a:rPr lang="ja-JP" altLang="en-US" sz="2400" dirty="0">
                <a:solidFill>
                  <a:prstClr val="black"/>
                </a:solidFill>
                <a:latin typeface="BIZ UDPゴシック" panose="020B0400000000000000" pitchFamily="50" charset="-128"/>
                <a:ea typeface="BIZ UDPゴシック" panose="020B0400000000000000" pitchFamily="50" charset="-128"/>
              </a:rPr>
              <a:t>）、その他</a:t>
            </a:r>
            <a:r>
              <a:rPr lang="en-US" altLang="ja-JP" sz="2400" dirty="0">
                <a:solidFill>
                  <a:prstClr val="black"/>
                </a:solidFill>
                <a:latin typeface="BIZ UDPゴシック" panose="020B0400000000000000" pitchFamily="50" charset="-128"/>
                <a:ea typeface="BIZ UDPゴシック" panose="020B0400000000000000" pitchFamily="50" charset="-128"/>
              </a:rPr>
              <a:t>637</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25.0%</a:t>
            </a:r>
            <a:r>
              <a:rPr lang="ja-JP" altLang="en-US" sz="2400" dirty="0">
                <a:solidFill>
                  <a:prstClr val="black"/>
                </a:solidFill>
                <a:latin typeface="BIZ UDPゴシック" panose="020B0400000000000000" pitchFamily="50" charset="-128"/>
                <a:ea typeface="BIZ UDPゴシック" panose="020B0400000000000000" pitchFamily="50" charset="-128"/>
              </a:rPr>
              <a:t>）です。</a:t>
            </a:r>
          </a:p>
        </p:txBody>
      </p:sp>
      <p:sp>
        <p:nvSpPr>
          <p:cNvPr id="10" name="正方形/長方形 9"/>
          <p:cNvSpPr/>
          <p:nvPr/>
        </p:nvSpPr>
        <p:spPr>
          <a:xfrm>
            <a:off x="351612" y="1245708"/>
            <a:ext cx="2182956" cy="881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歳入の内訳</a:t>
            </a:r>
          </a:p>
        </p:txBody>
      </p:sp>
    </p:spTree>
    <p:extLst>
      <p:ext uri="{BB962C8B-B14F-4D97-AF65-F5344CB8AC3E}">
        <p14:creationId xmlns:p14="http://schemas.microsoft.com/office/powerpoint/2010/main" val="121587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38612" y="294851"/>
            <a:ext cx="5701358"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長野県</a:t>
            </a:r>
            <a:r>
              <a:rPr kumimoji="1" lang="ja-JP" altLang="en-US" sz="2800" dirty="0">
                <a:latin typeface="BIZ UDPゴシック" panose="020B0400000000000000" pitchFamily="50" charset="-128"/>
                <a:ea typeface="BIZ UDPゴシック" panose="020B0400000000000000" pitchFamily="50" charset="-128"/>
              </a:rPr>
              <a:t>の財政</a:t>
            </a:r>
            <a:r>
              <a:rPr kumimoji="1" lang="ja-JP" altLang="en-US" sz="2400" dirty="0">
                <a:latin typeface="BIZ UDPゴシック" panose="020B0400000000000000" pitchFamily="50" charset="-128"/>
                <a:ea typeface="BIZ UDPゴシック" panose="020B0400000000000000" pitchFamily="50" charset="-128"/>
              </a:rPr>
              <a:t>（令和７年度当初予算）</a:t>
            </a:r>
          </a:p>
        </p:txBody>
      </p:sp>
      <p:sp>
        <p:nvSpPr>
          <p:cNvPr id="7" name="テキスト ボックス 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－４</a:t>
            </a:r>
          </a:p>
        </p:txBody>
      </p:sp>
      <p:sp>
        <p:nvSpPr>
          <p:cNvPr id="8" name="角丸四角形 7"/>
          <p:cNvSpPr/>
          <p:nvPr/>
        </p:nvSpPr>
        <p:spPr>
          <a:xfrm>
            <a:off x="8092440" y="16212"/>
            <a:ext cx="4099559" cy="47146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－国や地方の財政の現状－</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26FE5496-BF67-45D5-A89F-0A974A4E88AD}"/>
              </a:ext>
            </a:extLst>
          </p:cNvPr>
          <p:cNvPicPr>
            <a:picLocks noChangeAspect="1"/>
          </p:cNvPicPr>
          <p:nvPr/>
        </p:nvPicPr>
        <p:blipFill>
          <a:blip r:embed="rId2"/>
          <a:stretch>
            <a:fillRect/>
          </a:stretch>
        </p:blipFill>
        <p:spPr>
          <a:xfrm>
            <a:off x="2757991" y="1218397"/>
            <a:ext cx="5399017" cy="5249637"/>
          </a:xfrm>
          <a:prstGeom prst="rect">
            <a:avLst/>
          </a:prstGeom>
        </p:spPr>
      </p:pic>
    </p:spTree>
    <p:extLst>
      <p:ext uri="{BB962C8B-B14F-4D97-AF65-F5344CB8AC3E}">
        <p14:creationId xmlns:p14="http://schemas.microsoft.com/office/powerpoint/2010/main" val="191564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575962" y="150711"/>
            <a:ext cx="6967838" cy="646331"/>
            <a:chOff x="729458" y="441313"/>
            <a:chExt cx="8976360" cy="723516"/>
          </a:xfrm>
        </p:grpSpPr>
        <p:sp>
          <p:nvSpPr>
            <p:cNvPr id="3" name="ホームベース 2"/>
            <p:cNvSpPr/>
            <p:nvPr/>
          </p:nvSpPr>
          <p:spPr>
            <a:xfrm>
              <a:off x="729458" y="471705"/>
              <a:ext cx="8976360" cy="620838"/>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4" name="正方形/長方形 3"/>
            <p:cNvSpPr/>
            <p:nvPr/>
          </p:nvSpPr>
          <p:spPr>
            <a:xfrm>
              <a:off x="729458" y="441313"/>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rPr>
                <a:t>　国民の義務と財政の役割</a:t>
              </a:r>
            </a:p>
          </p:txBody>
        </p:sp>
      </p:grpSp>
      <p:sp>
        <p:nvSpPr>
          <p:cNvPr id="5" name="正方形/長方形 4"/>
          <p:cNvSpPr/>
          <p:nvPr/>
        </p:nvSpPr>
        <p:spPr>
          <a:xfrm>
            <a:off x="575962" y="861616"/>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BIZ UDPゴシック" panose="020B0400000000000000" pitchFamily="50" charset="-128"/>
                <a:ea typeface="BIZ UDPゴシック" panose="020B0400000000000000" pitchFamily="50" charset="-128"/>
              </a:rPr>
              <a:t>　国民の義務としての納税</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555721" y="1703343"/>
            <a:ext cx="11563068" cy="1236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国民の義務</a:t>
            </a:r>
            <a:endParaRPr lang="en-US" altLang="ja-JP" sz="2400" b="1" dirty="0">
              <a:solidFill>
                <a:prstClr val="black"/>
              </a:solidFill>
            </a:endParaRPr>
          </a:p>
          <a:p>
            <a:r>
              <a:rPr lang="ja-JP" altLang="en-US" sz="2000" b="1" dirty="0">
                <a:solidFill>
                  <a:prstClr val="black"/>
                </a:solidFill>
              </a:rPr>
              <a:t>　 </a:t>
            </a:r>
            <a:r>
              <a:rPr lang="ja-JP" altLang="en-US" sz="2000" dirty="0">
                <a:solidFill>
                  <a:prstClr val="black"/>
                </a:solidFill>
                <a:latin typeface="BIZ UDPゴシック" panose="020B0400000000000000" pitchFamily="50" charset="-128"/>
                <a:ea typeface="BIZ UDPゴシック" panose="020B0400000000000000" pitchFamily="50" charset="-128"/>
              </a:rPr>
              <a:t>税は、国を維持し、発展させていくために欠かせないものですから、憲法でも、税を納めること（納税）を国民の義務と定めています。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dirty="0">
                <a:solidFill>
                  <a:prstClr val="black"/>
                </a:solidFill>
                <a:latin typeface="BIZ UDPゴシック" panose="020B0400000000000000" pitchFamily="50" charset="-128"/>
                <a:ea typeface="BIZ UDPゴシック" panose="020B0400000000000000" pitchFamily="50" charset="-128"/>
              </a:rPr>
              <a:t>この納税の義務は、勤労の義務、普通教育を受けさせる義務と並んで国民の三大義務の１つとされています。</a:t>
            </a:r>
            <a:endParaRPr lang="ja-JP" altLang="en-US" sz="2000" b="1" dirty="0">
              <a:solidFill>
                <a:srgbClr val="70AD47">
                  <a:lumMod val="50000"/>
                </a:srgbClr>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2563790" y="3064656"/>
            <a:ext cx="7647009" cy="6981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prstClr val="black"/>
                </a:solidFill>
                <a:latin typeface="ＭＳ Ｐゴシック" panose="020B0600070205080204" pitchFamily="50" charset="-128"/>
              </a:rPr>
              <a:t>日本国憲法第</a:t>
            </a:r>
            <a:r>
              <a:rPr lang="en-US" altLang="ja-JP" sz="2000" b="1" dirty="0">
                <a:solidFill>
                  <a:prstClr val="black"/>
                </a:solidFill>
                <a:latin typeface="ＭＳ Ｐゴシック" panose="020B0600070205080204" pitchFamily="50" charset="-128"/>
              </a:rPr>
              <a:t>30</a:t>
            </a:r>
            <a:r>
              <a:rPr lang="ja-JP" altLang="en-US" sz="2000" b="1" dirty="0">
                <a:solidFill>
                  <a:prstClr val="black"/>
                </a:solidFill>
                <a:latin typeface="ＭＳ Ｐゴシック" panose="020B0600070205080204" pitchFamily="50" charset="-128"/>
              </a:rPr>
              <a:t>条</a:t>
            </a:r>
            <a:endParaRPr lang="en-US" altLang="ja-JP" sz="2000" b="1" dirty="0">
              <a:solidFill>
                <a:prstClr val="black"/>
              </a:solidFill>
              <a:latin typeface="ＭＳ Ｐゴシック" panose="020B0600070205080204" pitchFamily="50" charset="-128"/>
            </a:endParaRPr>
          </a:p>
          <a:p>
            <a:r>
              <a:rPr lang="ja-JP" altLang="en-US" sz="2000" b="1" dirty="0">
                <a:solidFill>
                  <a:prstClr val="black"/>
                </a:solidFill>
                <a:latin typeface="ＭＳ Ｐゴシック" panose="020B0600070205080204" pitchFamily="50" charset="-128"/>
              </a:rPr>
              <a:t>「国民は、法律の定めるところにより、納税の義務を負ふ（負う）。」</a:t>
            </a:r>
          </a:p>
        </p:txBody>
      </p:sp>
      <p:grpSp>
        <p:nvGrpSpPr>
          <p:cNvPr id="11" name="グループ化 10"/>
          <p:cNvGrpSpPr/>
          <p:nvPr/>
        </p:nvGrpSpPr>
        <p:grpSpPr>
          <a:xfrm>
            <a:off x="2754309" y="3910579"/>
            <a:ext cx="7166930" cy="2624213"/>
            <a:chOff x="1056401" y="4357961"/>
            <a:chExt cx="4026851" cy="1514189"/>
          </a:xfrm>
        </p:grpSpPr>
        <p:pic>
          <p:nvPicPr>
            <p:cNvPr id="12" name="図 11"/>
            <p:cNvPicPr>
              <a:picLocks noChangeAspect="1"/>
            </p:cNvPicPr>
            <p:nvPr/>
          </p:nvPicPr>
          <p:blipFill>
            <a:blip r:embed="rId2"/>
            <a:stretch>
              <a:fillRect/>
            </a:stretch>
          </p:blipFill>
          <p:spPr>
            <a:xfrm>
              <a:off x="1056401" y="4767095"/>
              <a:ext cx="720496" cy="1105055"/>
            </a:xfrm>
            <a:prstGeom prst="rect">
              <a:avLst/>
            </a:prstGeom>
          </p:spPr>
        </p:pic>
        <p:pic>
          <p:nvPicPr>
            <p:cNvPr id="13" name="図 12"/>
            <p:cNvPicPr>
              <a:picLocks noChangeAspect="1"/>
            </p:cNvPicPr>
            <p:nvPr/>
          </p:nvPicPr>
          <p:blipFill>
            <a:blip r:embed="rId3"/>
            <a:stretch>
              <a:fillRect/>
            </a:stretch>
          </p:blipFill>
          <p:spPr>
            <a:xfrm>
              <a:off x="2456557" y="4696643"/>
              <a:ext cx="712241" cy="1161842"/>
            </a:xfrm>
            <a:prstGeom prst="rect">
              <a:avLst/>
            </a:prstGeom>
          </p:spPr>
        </p:pic>
        <p:pic>
          <p:nvPicPr>
            <p:cNvPr id="14" name="図 13"/>
            <p:cNvPicPr>
              <a:picLocks noChangeAspect="1"/>
            </p:cNvPicPr>
            <p:nvPr/>
          </p:nvPicPr>
          <p:blipFill>
            <a:blip r:embed="rId4"/>
            <a:stretch>
              <a:fillRect/>
            </a:stretch>
          </p:blipFill>
          <p:spPr>
            <a:xfrm>
              <a:off x="3847316" y="4753430"/>
              <a:ext cx="692273" cy="1080621"/>
            </a:xfrm>
            <a:prstGeom prst="rect">
              <a:avLst/>
            </a:prstGeom>
          </p:spPr>
        </p:pic>
        <p:sp>
          <p:nvSpPr>
            <p:cNvPr id="15" name="円/楕円 14"/>
            <p:cNvSpPr/>
            <p:nvPr/>
          </p:nvSpPr>
          <p:spPr>
            <a:xfrm>
              <a:off x="1628136" y="4357961"/>
              <a:ext cx="695204" cy="722037"/>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教育</a:t>
              </a:r>
            </a:p>
          </p:txBody>
        </p:sp>
        <p:sp>
          <p:nvSpPr>
            <p:cNvPr id="16" name="円/楕円 15"/>
            <p:cNvSpPr/>
            <p:nvPr/>
          </p:nvSpPr>
          <p:spPr>
            <a:xfrm>
              <a:off x="3036030" y="4387787"/>
              <a:ext cx="710470"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勤労</a:t>
              </a:r>
            </a:p>
          </p:txBody>
        </p:sp>
        <p:sp>
          <p:nvSpPr>
            <p:cNvPr id="17" name="円/楕円 16"/>
            <p:cNvSpPr/>
            <p:nvPr/>
          </p:nvSpPr>
          <p:spPr>
            <a:xfrm>
              <a:off x="4385325" y="4387786"/>
              <a:ext cx="697927"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納税</a:t>
              </a:r>
            </a:p>
          </p:txBody>
        </p:sp>
      </p:grpSp>
      <p:sp>
        <p:nvSpPr>
          <p:cNvPr id="18" name="テキスト ボックス 17"/>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－１</a:t>
            </a:r>
          </a:p>
        </p:txBody>
      </p:sp>
    </p:spTree>
    <p:extLst>
      <p:ext uri="{BB962C8B-B14F-4D97-AF65-F5344CB8AC3E}">
        <p14:creationId xmlns:p14="http://schemas.microsoft.com/office/powerpoint/2010/main" val="52780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21354" y="413607"/>
            <a:ext cx="6552933" cy="3015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国民主権のもとでの税</a:t>
            </a:r>
            <a:endParaRPr lang="en-US" altLang="ja-JP" sz="2400" b="1" dirty="0">
              <a:solidFill>
                <a:prstClr val="black"/>
              </a:solidFill>
            </a:endParaRPr>
          </a:p>
          <a:p>
            <a:r>
              <a:rPr lang="ja-JP" altLang="en-US" sz="1600" b="1" dirty="0">
                <a:solidFill>
                  <a:prstClr val="black"/>
                </a:solidFill>
              </a:rPr>
              <a:t>　</a:t>
            </a:r>
            <a:r>
              <a:rPr lang="ja-JP" altLang="en-US" sz="1400" b="1" dirty="0">
                <a:solidFill>
                  <a:prstClr val="black"/>
                </a:solidFill>
              </a:rPr>
              <a:t> </a:t>
            </a:r>
            <a:r>
              <a:rPr lang="ja-JP" altLang="en-US" sz="2000" dirty="0">
                <a:solidFill>
                  <a:prstClr val="black"/>
                </a:solidFill>
                <a:latin typeface="BIZ UDPゴシック" panose="020B0400000000000000" pitchFamily="50" charset="-128"/>
                <a:ea typeface="BIZ UDPゴシック" panose="020B0400000000000000" pitchFamily="50" charset="-128"/>
              </a:rPr>
              <a:t>税は、国や地方公共団体が公共サービスを行うのに必要な費用をまかなうために国民に負担を求めるものです。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dirty="0">
                <a:solidFill>
                  <a:prstClr val="black"/>
                </a:solidFill>
                <a:latin typeface="BIZ UDPゴシック" panose="020B0400000000000000" pitchFamily="50" charset="-128"/>
                <a:ea typeface="BIZ UDPゴシック" panose="020B0400000000000000" pitchFamily="50" charset="-128"/>
              </a:rPr>
              <a:t>　 民主主義国家である日本では、これらの税に関する法律は国会によって定められています。つまり、税は国民の代表である国会議員により国会でのみ決定されるのです。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dirty="0">
                <a:solidFill>
                  <a:prstClr val="black"/>
                </a:solidFill>
                <a:latin typeface="BIZ UDPゴシック" panose="020B0400000000000000" pitchFamily="50" charset="-128"/>
                <a:ea typeface="BIZ UDPゴシック" panose="020B0400000000000000" pitchFamily="50" charset="-128"/>
              </a:rPr>
              <a:t> 　これが税についての民主主義の基本原則です。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dirty="0">
                <a:solidFill>
                  <a:prstClr val="black"/>
                </a:solidFill>
                <a:latin typeface="BIZ UDPゴシック" panose="020B0400000000000000" pitchFamily="50" charset="-128"/>
                <a:ea typeface="BIZ UDPゴシック" panose="020B0400000000000000" pitchFamily="50" charset="-128"/>
              </a:rPr>
              <a:t>　 地方公共団体の税金である地方税についても同様です。地方税法という法律や、地方公共団体の議会が定める条例で、そのしくみが決められています。</a:t>
            </a:r>
          </a:p>
        </p:txBody>
      </p:sp>
      <p:grpSp>
        <p:nvGrpSpPr>
          <p:cNvPr id="8" name="グループ化 7"/>
          <p:cNvGrpSpPr/>
          <p:nvPr/>
        </p:nvGrpSpPr>
        <p:grpSpPr>
          <a:xfrm>
            <a:off x="3885786" y="4330811"/>
            <a:ext cx="6779456" cy="2460093"/>
            <a:chOff x="2835232" y="1506921"/>
            <a:chExt cx="6156325" cy="2156666"/>
          </a:xfrm>
        </p:grpSpPr>
        <p:pic>
          <p:nvPicPr>
            <p:cNvPr id="9" name="図 8"/>
            <p:cNvPicPr/>
            <p:nvPr/>
          </p:nvPicPr>
          <p:blipFill>
            <a:blip r:embed="rId2">
              <a:extLst>
                <a:ext uri="{28A0092B-C50C-407E-A947-70E740481C1C}">
                  <a14:useLocalDpi xmlns:a14="http://schemas.microsoft.com/office/drawing/2010/main" val="0"/>
                </a:ext>
              </a:extLst>
            </a:blip>
            <a:srcRect/>
            <a:stretch>
              <a:fillRect/>
            </a:stretch>
          </p:blipFill>
          <p:spPr bwMode="auto">
            <a:xfrm>
              <a:off x="2835232" y="1506921"/>
              <a:ext cx="6156325" cy="2156666"/>
            </a:xfrm>
            <a:prstGeom prst="rect">
              <a:avLst/>
            </a:prstGeom>
            <a:noFill/>
            <a:ln>
              <a:noFill/>
            </a:ln>
          </p:spPr>
        </p:pic>
        <p:sp>
          <p:nvSpPr>
            <p:cNvPr id="10" name="テキスト ボックス 9"/>
            <p:cNvSpPr txBox="1"/>
            <p:nvPr/>
          </p:nvSpPr>
          <p:spPr>
            <a:xfrm>
              <a:off x="2906306" y="1930763"/>
              <a:ext cx="2234735" cy="728502"/>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税に関する法律や</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税の使いみちについて</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話し合っているんだよね</a:t>
              </a:r>
              <a:r>
                <a:rPr lang="ja-JP" altLang="en-US" sz="1400" dirty="0">
                  <a:solidFill>
                    <a:prstClr val="black"/>
                  </a:solidFill>
                  <a:latin typeface="BIZ UDPゴシック" panose="020B0400000000000000" pitchFamily="50" charset="-128"/>
                  <a:ea typeface="BIZ UDPゴシック" panose="020B0400000000000000" pitchFamily="50" charset="-128"/>
                </a:rPr>
                <a:t>。</a:t>
              </a:r>
            </a:p>
          </p:txBody>
        </p:sp>
        <p:sp>
          <p:nvSpPr>
            <p:cNvPr id="11" name="テキスト ボックス 10"/>
            <p:cNvSpPr txBox="1"/>
            <p:nvPr/>
          </p:nvSpPr>
          <p:spPr>
            <a:xfrm>
              <a:off x="7520785" y="1782962"/>
              <a:ext cx="1269631" cy="728502"/>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国民として</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税金について</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考えないと。</a:t>
              </a:r>
              <a:endParaRPr lang="en-US" altLang="ja-JP" sz="1600" dirty="0">
                <a:solidFill>
                  <a:prstClr val="black"/>
                </a:solidFill>
                <a:latin typeface="BIZ UDPゴシック" panose="020B0400000000000000" pitchFamily="50" charset="-128"/>
                <a:ea typeface="BIZ UDPゴシック" panose="020B0400000000000000" pitchFamily="50" charset="-128"/>
              </a:endParaRPr>
            </a:p>
          </p:txBody>
        </p:sp>
      </p:grpSp>
      <p:pic>
        <p:nvPicPr>
          <p:cNvPr id="12" name="図 11"/>
          <p:cNvPicPr>
            <a:picLocks noChangeAspect="1"/>
          </p:cNvPicPr>
          <p:nvPr/>
        </p:nvPicPr>
        <p:blipFill>
          <a:blip r:embed="rId3"/>
          <a:stretch>
            <a:fillRect/>
          </a:stretch>
        </p:blipFill>
        <p:spPr>
          <a:xfrm>
            <a:off x="7935400" y="756543"/>
            <a:ext cx="3758909" cy="3019578"/>
          </a:xfrm>
          <a:prstGeom prst="rect">
            <a:avLst/>
          </a:prstGeom>
        </p:spPr>
      </p:pic>
      <p:sp>
        <p:nvSpPr>
          <p:cNvPr id="13" name="テキスト ボックス 12"/>
          <p:cNvSpPr txBox="1"/>
          <p:nvPr/>
        </p:nvSpPr>
        <p:spPr>
          <a:xfrm>
            <a:off x="8623248" y="3840848"/>
            <a:ext cx="3134191" cy="400110"/>
          </a:xfrm>
          <a:prstGeom prst="rect">
            <a:avLst/>
          </a:prstGeom>
          <a:noFill/>
        </p:spPr>
        <p:txBody>
          <a:bodyPr wrap="none" rtlCol="0">
            <a:spAutoFit/>
          </a:bodyPr>
          <a:lstStyle/>
          <a:p>
            <a:r>
              <a:rPr kumimoji="1" lang="ja-JP" altLang="en-US" sz="2000" dirty="0"/>
              <a:t>議会の様子（提供：衆議院）</a:t>
            </a:r>
          </a:p>
        </p:txBody>
      </p:sp>
      <p:sp>
        <p:nvSpPr>
          <p:cNvPr id="14" name="テキスト ボックス 13"/>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－２</a:t>
            </a:r>
          </a:p>
        </p:txBody>
      </p:sp>
      <p:sp>
        <p:nvSpPr>
          <p:cNvPr id="15" name="角丸四角形 14"/>
          <p:cNvSpPr/>
          <p:nvPr/>
        </p:nvSpPr>
        <p:spPr>
          <a:xfrm>
            <a:off x="7635240" y="16212"/>
            <a:ext cx="4556759" cy="51718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－国民の義務と財政の役割－</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395344" y="3644584"/>
            <a:ext cx="6085835" cy="9018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prstClr val="black"/>
                </a:solidFill>
                <a:latin typeface="ＭＳ Ｐゴシック" panose="020B0600070205080204" pitchFamily="50" charset="-128"/>
              </a:rPr>
              <a:t>日本国憲法第</a:t>
            </a:r>
            <a:r>
              <a:rPr lang="en-US" altLang="ja-JP" sz="2000" b="1" dirty="0">
                <a:solidFill>
                  <a:prstClr val="black"/>
                </a:solidFill>
                <a:latin typeface="ＭＳ Ｐゴシック" panose="020B0600070205080204" pitchFamily="50" charset="-128"/>
              </a:rPr>
              <a:t>84</a:t>
            </a:r>
            <a:r>
              <a:rPr lang="ja-JP" altLang="en-US" sz="2000" b="1" dirty="0">
                <a:solidFill>
                  <a:prstClr val="black"/>
                </a:solidFill>
                <a:latin typeface="ＭＳ Ｐゴシック" panose="020B0600070205080204" pitchFamily="50" charset="-128"/>
              </a:rPr>
              <a:t>条</a:t>
            </a:r>
            <a:endParaRPr lang="en-US" altLang="ja-JP" sz="2000" b="1" dirty="0">
              <a:solidFill>
                <a:prstClr val="black"/>
              </a:solidFill>
              <a:latin typeface="ＭＳ Ｐゴシック" panose="020B0600070205080204" pitchFamily="50" charset="-128"/>
            </a:endParaRPr>
          </a:p>
          <a:p>
            <a:r>
              <a:rPr lang="ja-JP" altLang="en-US" b="1" dirty="0">
                <a:solidFill>
                  <a:prstClr val="black"/>
                </a:solidFill>
                <a:latin typeface="ＭＳ Ｐゴシック" panose="020B0600070205080204" pitchFamily="50" charset="-128"/>
              </a:rPr>
              <a:t>「あらたに租税を課し、又は現行の租税を変更するには、</a:t>
            </a:r>
            <a:endParaRPr lang="en-US" altLang="ja-JP" b="1" dirty="0">
              <a:solidFill>
                <a:prstClr val="black"/>
              </a:solidFill>
              <a:latin typeface="ＭＳ Ｐゴシック" panose="020B0600070205080204" pitchFamily="50" charset="-128"/>
            </a:endParaRPr>
          </a:p>
          <a:p>
            <a:r>
              <a:rPr lang="ja-JP" altLang="en-US" b="1" dirty="0">
                <a:solidFill>
                  <a:prstClr val="black"/>
                </a:solidFill>
                <a:latin typeface="ＭＳ Ｐゴシック" panose="020B0600070205080204" pitchFamily="50" charset="-128"/>
              </a:rPr>
              <a:t>法律又は法律の定める条件によることを必要とする。」</a:t>
            </a:r>
          </a:p>
        </p:txBody>
      </p:sp>
    </p:spTree>
    <p:extLst>
      <p:ext uri="{BB962C8B-B14F-4D97-AF65-F5344CB8AC3E}">
        <p14:creationId xmlns:p14="http://schemas.microsoft.com/office/powerpoint/2010/main" val="201466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3672" y="278456"/>
            <a:ext cx="493580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BIZ UDPゴシック" panose="020B0400000000000000" pitchFamily="50" charset="-128"/>
                <a:ea typeface="BIZ UDPゴシック" panose="020B0400000000000000" pitchFamily="50" charset="-128"/>
              </a:rPr>
              <a:t>　財政の役割</a:t>
            </a:r>
            <a:endParaRPr kumimoji="1" lang="ja-JP" altLang="en-US" sz="2800"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2"/>
          <a:stretch>
            <a:fillRect/>
          </a:stretch>
        </p:blipFill>
        <p:spPr>
          <a:xfrm>
            <a:off x="332586" y="3690885"/>
            <a:ext cx="1640174" cy="1965882"/>
          </a:xfrm>
          <a:prstGeom prst="rect">
            <a:avLst/>
          </a:prstGeom>
        </p:spPr>
      </p:pic>
      <p:pic>
        <p:nvPicPr>
          <p:cNvPr id="5" name="図 4"/>
          <p:cNvPicPr>
            <a:picLocks noChangeAspect="1"/>
          </p:cNvPicPr>
          <p:nvPr/>
        </p:nvPicPr>
        <p:blipFill>
          <a:blip r:embed="rId3"/>
          <a:stretch>
            <a:fillRect/>
          </a:stretch>
        </p:blipFill>
        <p:spPr>
          <a:xfrm>
            <a:off x="2305626" y="2876849"/>
            <a:ext cx="2315401" cy="1872262"/>
          </a:xfrm>
          <a:prstGeom prst="rect">
            <a:avLst/>
          </a:prstGeom>
        </p:spPr>
      </p:pic>
      <p:sp>
        <p:nvSpPr>
          <p:cNvPr id="8" name="正方形/長方形 7"/>
          <p:cNvSpPr/>
          <p:nvPr/>
        </p:nvSpPr>
        <p:spPr>
          <a:xfrm>
            <a:off x="233041" y="946542"/>
            <a:ext cx="5075793" cy="1766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公共サービス・公共施設を提供する</a:t>
            </a:r>
            <a:endParaRPr lang="en-US" altLang="ja-JP" sz="2400" b="1" dirty="0">
              <a:solidFill>
                <a:prstClr val="black"/>
              </a:solidFill>
            </a:endParaRPr>
          </a:p>
          <a:p>
            <a:r>
              <a:rPr lang="ja-JP" altLang="en-US" b="1" dirty="0">
                <a:solidFill>
                  <a:prstClr val="black"/>
                </a:solidFill>
              </a:rPr>
              <a:t>　</a:t>
            </a:r>
            <a:r>
              <a:rPr lang="ja-JP" altLang="en-US" dirty="0">
                <a:solidFill>
                  <a:prstClr val="black"/>
                </a:solidFill>
                <a:latin typeface="BIZ UDPゴシック" panose="020B0400000000000000" pitchFamily="50" charset="-128"/>
                <a:ea typeface="BIZ UDPゴシック" panose="020B0400000000000000" pitchFamily="50" charset="-128"/>
              </a:rPr>
              <a:t>財政とは国や地方公共団体の経済活動のことで、そのために必要なお金は税金として集められています。私たちが納める税金は、公共サービスや公共施設に形を変えて、生活のさまざまな場面で役立っています。</a:t>
            </a:r>
            <a:endParaRPr lang="ja-JP" altLang="en-US" b="1" dirty="0">
              <a:solidFill>
                <a:srgbClr val="70AD47">
                  <a:lumMod val="50000"/>
                </a:srgbClr>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5339328" y="943199"/>
            <a:ext cx="6637460" cy="164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景気を調整する</a:t>
            </a:r>
            <a:endParaRPr lang="en-US" altLang="ja-JP" sz="2400" b="1" dirty="0">
              <a:solidFill>
                <a:prstClr val="black"/>
              </a:solidFill>
            </a:endParaRPr>
          </a:p>
          <a:p>
            <a:r>
              <a:rPr lang="ja-JP" altLang="en-US" b="1" dirty="0">
                <a:solidFill>
                  <a:prstClr val="black"/>
                </a:solidFill>
              </a:rPr>
              <a:t>　</a:t>
            </a:r>
            <a:r>
              <a:rPr lang="ja-JP" altLang="en-US" sz="2000" b="1" dirty="0">
                <a:solidFill>
                  <a:prstClr val="black"/>
                </a:solidFill>
              </a:rPr>
              <a:t> </a:t>
            </a:r>
            <a:r>
              <a:rPr lang="ja-JP" altLang="en-US" dirty="0">
                <a:solidFill>
                  <a:prstClr val="black"/>
                </a:solidFill>
                <a:latin typeface="BIZ UDPゴシック" panose="020B0400000000000000" pitchFamily="50" charset="-128"/>
                <a:ea typeface="BIZ UDPゴシック" panose="020B0400000000000000" pitchFamily="50" charset="-128"/>
              </a:rPr>
              <a:t>会社や個人の所得が増える好景気のときには、税負担が増えて、景気の過熱にブレーキをかけます。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dirty="0">
                <a:solidFill>
                  <a:prstClr val="black"/>
                </a:solidFill>
                <a:latin typeface="BIZ UDPゴシック" panose="020B0400000000000000" pitchFamily="50" charset="-128"/>
                <a:ea typeface="BIZ UDPゴシック" panose="020B0400000000000000" pitchFamily="50" charset="-128"/>
              </a:rPr>
              <a:t>不景気のときには、税負担が減って、景気の落ち込みをゆるめます。また、歳出面では、公共事業を増やすなどして景気を良くすることもできます。</a:t>
            </a:r>
            <a:endParaRPr lang="ja-JP" altLang="en-US" b="1" dirty="0">
              <a:solidFill>
                <a:srgbClr val="70AD47">
                  <a:lumMod val="50000"/>
                </a:srgbClr>
              </a:solidFill>
              <a:latin typeface="BIZ UDPゴシック" panose="020B0400000000000000" pitchFamily="50" charset="-128"/>
              <a:ea typeface="BIZ UDPゴシック" panose="020B0400000000000000" pitchFamily="50" charset="-128"/>
            </a:endParaRPr>
          </a:p>
        </p:txBody>
      </p:sp>
      <p:grpSp>
        <p:nvGrpSpPr>
          <p:cNvPr id="10" name="グループ化 9"/>
          <p:cNvGrpSpPr/>
          <p:nvPr/>
        </p:nvGrpSpPr>
        <p:grpSpPr>
          <a:xfrm>
            <a:off x="4953893" y="2712889"/>
            <a:ext cx="6857161" cy="3866457"/>
            <a:chOff x="5345864" y="3079693"/>
            <a:chExt cx="6652717" cy="3679062"/>
          </a:xfrm>
        </p:grpSpPr>
        <p:pic>
          <p:nvPicPr>
            <p:cNvPr id="11" name="図 10"/>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7637" y="4187816"/>
              <a:ext cx="1272610" cy="2125073"/>
            </a:xfrm>
            <a:prstGeom prst="rect">
              <a:avLst/>
            </a:prstGeom>
            <a:noFill/>
            <a:ln>
              <a:noFill/>
            </a:ln>
          </p:spPr>
        </p:pic>
        <p:pic>
          <p:nvPicPr>
            <p:cNvPr id="12" name="図 1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6282" y="3896724"/>
              <a:ext cx="1249141" cy="1939452"/>
            </a:xfrm>
            <a:prstGeom prst="rect">
              <a:avLst/>
            </a:prstGeom>
            <a:noFill/>
            <a:ln>
              <a:noFill/>
            </a:ln>
          </p:spPr>
        </p:pic>
        <p:pic>
          <p:nvPicPr>
            <p:cNvPr id="13" name="図 12"/>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1114" y="4139936"/>
              <a:ext cx="1907954" cy="1577169"/>
            </a:xfrm>
            <a:prstGeom prst="rect">
              <a:avLst/>
            </a:prstGeom>
            <a:noFill/>
            <a:ln>
              <a:noFill/>
            </a:ln>
          </p:spPr>
        </p:pic>
        <p:sp>
          <p:nvSpPr>
            <p:cNvPr id="14" name="角丸四角形吹き出し 13"/>
            <p:cNvSpPr/>
            <p:nvPr/>
          </p:nvSpPr>
          <p:spPr>
            <a:xfrm>
              <a:off x="5345864" y="5906750"/>
              <a:ext cx="1100079" cy="759984"/>
            </a:xfrm>
            <a:prstGeom prst="wedgeRoundRectCallout">
              <a:avLst>
                <a:gd name="adj1" fmla="val 70834"/>
                <a:gd name="adj2" fmla="val -370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角丸四角形吹き出し 14"/>
            <p:cNvSpPr/>
            <p:nvPr/>
          </p:nvSpPr>
          <p:spPr>
            <a:xfrm>
              <a:off x="5345864" y="5008650"/>
              <a:ext cx="1091494" cy="708455"/>
            </a:xfrm>
            <a:prstGeom prst="wedgeRoundRectCallout">
              <a:avLst>
                <a:gd name="adj1" fmla="val 73612"/>
                <a:gd name="adj2" fmla="val 438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角丸四角形吹き出し 15"/>
            <p:cNvSpPr/>
            <p:nvPr/>
          </p:nvSpPr>
          <p:spPr>
            <a:xfrm>
              <a:off x="11084181" y="4127304"/>
              <a:ext cx="914400" cy="910776"/>
            </a:xfrm>
            <a:prstGeom prst="wedgeRoundRectCallout">
              <a:avLst>
                <a:gd name="adj1" fmla="val -77777"/>
                <a:gd name="adj2" fmla="val 314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角丸四角形吹き出し 16"/>
            <p:cNvSpPr/>
            <p:nvPr/>
          </p:nvSpPr>
          <p:spPr>
            <a:xfrm>
              <a:off x="11059768" y="5294102"/>
              <a:ext cx="914400" cy="1006176"/>
            </a:xfrm>
            <a:prstGeom prst="wedgeRoundRectCallout">
              <a:avLst>
                <a:gd name="adj1" fmla="val -70833"/>
                <a:gd name="adj2" fmla="val -432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円/楕円 17"/>
            <p:cNvSpPr/>
            <p:nvPr/>
          </p:nvSpPr>
          <p:spPr>
            <a:xfrm>
              <a:off x="5531543" y="3195187"/>
              <a:ext cx="1832026" cy="76590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円/楕円 18"/>
            <p:cNvSpPr/>
            <p:nvPr/>
          </p:nvSpPr>
          <p:spPr>
            <a:xfrm>
              <a:off x="10089410" y="3166841"/>
              <a:ext cx="1832026" cy="7659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下矢印 19"/>
            <p:cNvSpPr/>
            <p:nvPr/>
          </p:nvSpPr>
          <p:spPr>
            <a:xfrm>
              <a:off x="7446013" y="5414782"/>
              <a:ext cx="830202" cy="1343973"/>
            </a:xfrm>
            <a:prstGeom prst="downArrow">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下矢印 20"/>
            <p:cNvSpPr/>
            <p:nvPr/>
          </p:nvSpPr>
          <p:spPr>
            <a:xfrm rot="10800000">
              <a:off x="9141909" y="3079693"/>
              <a:ext cx="780936" cy="131630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5596992" y="3393474"/>
              <a:ext cx="1697901" cy="369332"/>
            </a:xfrm>
            <a:prstGeom prst="rect">
              <a:avLst/>
            </a:prstGeom>
            <a:noFill/>
          </p:spPr>
          <p:txBody>
            <a:bodyPr wrap="none" rtlCol="0">
              <a:spAutoFit/>
            </a:bodyPr>
            <a:lstStyle/>
            <a:p>
              <a:r>
                <a:rPr lang="ja-JP" altLang="en-US" b="1" dirty="0">
                  <a:solidFill>
                    <a:prstClr val="white"/>
                  </a:solidFill>
                </a:rPr>
                <a:t>景気が良いとき</a:t>
              </a:r>
            </a:p>
          </p:txBody>
        </p:sp>
        <p:sp>
          <p:nvSpPr>
            <p:cNvPr id="23" name="テキスト ボックス 22"/>
            <p:cNvSpPr txBox="1"/>
            <p:nvPr/>
          </p:nvSpPr>
          <p:spPr>
            <a:xfrm>
              <a:off x="10151663" y="3376413"/>
              <a:ext cx="1707519" cy="369332"/>
            </a:xfrm>
            <a:prstGeom prst="rect">
              <a:avLst/>
            </a:prstGeom>
            <a:noFill/>
          </p:spPr>
          <p:txBody>
            <a:bodyPr wrap="none" rtlCol="0">
              <a:spAutoFit/>
            </a:bodyPr>
            <a:lstStyle/>
            <a:p>
              <a:r>
                <a:rPr lang="ja-JP" altLang="en-US" b="1" dirty="0">
                  <a:solidFill>
                    <a:prstClr val="white"/>
                  </a:solidFill>
                </a:rPr>
                <a:t>景気が悪いとき</a:t>
              </a:r>
            </a:p>
          </p:txBody>
        </p:sp>
        <p:sp>
          <p:nvSpPr>
            <p:cNvPr id="24" name="テキスト ボックス 23"/>
            <p:cNvSpPr txBox="1"/>
            <p:nvPr/>
          </p:nvSpPr>
          <p:spPr>
            <a:xfrm>
              <a:off x="5360815" y="5138761"/>
              <a:ext cx="1107996" cy="461665"/>
            </a:xfrm>
            <a:prstGeom prst="rect">
              <a:avLst/>
            </a:prstGeom>
            <a:noFill/>
          </p:spPr>
          <p:txBody>
            <a:bodyPr wrap="none" rtlCol="0">
              <a:spAutoFit/>
            </a:bodyPr>
            <a:lstStyle/>
            <a:p>
              <a:r>
                <a:rPr lang="ja-JP" altLang="en-US" sz="1200" dirty="0">
                  <a:solidFill>
                    <a:prstClr val="black"/>
                  </a:solidFill>
                </a:rPr>
                <a:t>会社や個人の</a:t>
              </a:r>
              <a:endParaRPr lang="en-US" altLang="ja-JP" sz="1200" dirty="0">
                <a:solidFill>
                  <a:prstClr val="black"/>
                </a:solidFill>
              </a:endParaRPr>
            </a:p>
            <a:p>
              <a:r>
                <a:rPr lang="ja-JP" altLang="en-US" sz="1200" dirty="0">
                  <a:solidFill>
                    <a:prstClr val="black"/>
                  </a:solidFill>
                </a:rPr>
                <a:t>収入が増える</a:t>
              </a:r>
            </a:p>
          </p:txBody>
        </p:sp>
        <p:sp>
          <p:nvSpPr>
            <p:cNvPr id="25" name="テキスト ボックス 24"/>
            <p:cNvSpPr txBox="1"/>
            <p:nvPr/>
          </p:nvSpPr>
          <p:spPr>
            <a:xfrm>
              <a:off x="5414557" y="6086767"/>
              <a:ext cx="954107" cy="461665"/>
            </a:xfrm>
            <a:prstGeom prst="rect">
              <a:avLst/>
            </a:prstGeom>
            <a:noFill/>
          </p:spPr>
          <p:txBody>
            <a:bodyPr wrap="none" rtlCol="0">
              <a:spAutoFit/>
            </a:bodyPr>
            <a:lstStyle/>
            <a:p>
              <a:r>
                <a:rPr lang="ja-JP" altLang="en-US" sz="1200" dirty="0">
                  <a:solidFill>
                    <a:prstClr val="black"/>
                  </a:solidFill>
                </a:rPr>
                <a:t>税の負担が</a:t>
              </a:r>
              <a:endParaRPr lang="en-US" altLang="ja-JP" sz="1200" dirty="0">
                <a:solidFill>
                  <a:prstClr val="black"/>
                </a:solidFill>
              </a:endParaRPr>
            </a:p>
            <a:p>
              <a:r>
                <a:rPr lang="ja-JP" altLang="en-US" sz="1200" dirty="0">
                  <a:solidFill>
                    <a:prstClr val="black"/>
                  </a:solidFill>
                </a:rPr>
                <a:t>増える</a:t>
              </a:r>
            </a:p>
          </p:txBody>
        </p:sp>
        <p:sp>
          <p:nvSpPr>
            <p:cNvPr id="26" name="テキスト ボックス 25"/>
            <p:cNvSpPr txBox="1"/>
            <p:nvPr/>
          </p:nvSpPr>
          <p:spPr>
            <a:xfrm>
              <a:off x="11141674" y="4273232"/>
              <a:ext cx="799414" cy="646331"/>
            </a:xfrm>
            <a:prstGeom prst="rect">
              <a:avLst/>
            </a:prstGeom>
            <a:noFill/>
          </p:spPr>
          <p:txBody>
            <a:bodyPr wrap="square" rtlCol="0">
              <a:spAutoFit/>
            </a:bodyPr>
            <a:lstStyle/>
            <a:p>
              <a:r>
                <a:rPr lang="ja-JP" altLang="en-US" sz="1200" dirty="0">
                  <a:solidFill>
                    <a:prstClr val="black"/>
                  </a:solidFill>
                </a:rPr>
                <a:t>会社や個人の収入が減る</a:t>
              </a:r>
            </a:p>
          </p:txBody>
        </p:sp>
        <p:sp>
          <p:nvSpPr>
            <p:cNvPr id="27" name="テキスト ボックス 26"/>
            <p:cNvSpPr txBox="1"/>
            <p:nvPr/>
          </p:nvSpPr>
          <p:spPr>
            <a:xfrm>
              <a:off x="11129467" y="5566357"/>
              <a:ext cx="775001" cy="461665"/>
            </a:xfrm>
            <a:prstGeom prst="rect">
              <a:avLst/>
            </a:prstGeom>
            <a:noFill/>
          </p:spPr>
          <p:txBody>
            <a:bodyPr wrap="square" rtlCol="0">
              <a:spAutoFit/>
            </a:bodyPr>
            <a:lstStyle/>
            <a:p>
              <a:r>
                <a:rPr lang="ja-JP" altLang="en-US" sz="1200" dirty="0">
                  <a:solidFill>
                    <a:prstClr val="black"/>
                  </a:solidFill>
                </a:rPr>
                <a:t>税の負担が減る</a:t>
              </a:r>
            </a:p>
          </p:txBody>
        </p:sp>
        <p:sp>
          <p:nvSpPr>
            <p:cNvPr id="28" name="テキスト ボックス 27"/>
            <p:cNvSpPr txBox="1"/>
            <p:nvPr/>
          </p:nvSpPr>
          <p:spPr>
            <a:xfrm>
              <a:off x="8160209" y="4504484"/>
              <a:ext cx="1347124" cy="907864"/>
            </a:xfrm>
            <a:prstGeom prst="rect">
              <a:avLst/>
            </a:prstGeom>
            <a:noFill/>
          </p:spPr>
          <p:txBody>
            <a:bodyPr wrap="none" rtlCol="0">
              <a:spAutoFit/>
            </a:bodyPr>
            <a:lstStyle/>
            <a:p>
              <a:r>
                <a:rPr lang="ja-JP" altLang="en-US" sz="1400" dirty="0">
                  <a:solidFill>
                    <a:prstClr val="black"/>
                  </a:solidFill>
                </a:rPr>
                <a:t>税には景気の</a:t>
              </a:r>
              <a:endParaRPr lang="en-US" altLang="ja-JP" sz="1400" dirty="0">
                <a:solidFill>
                  <a:prstClr val="black"/>
                </a:solidFill>
              </a:endParaRPr>
            </a:p>
            <a:p>
              <a:r>
                <a:rPr lang="ja-JP" altLang="en-US" sz="1400" dirty="0">
                  <a:solidFill>
                    <a:prstClr val="black"/>
                  </a:solidFill>
                </a:rPr>
                <a:t>変動をゆるやか</a:t>
              </a:r>
              <a:endParaRPr lang="en-US" altLang="ja-JP" sz="1400" dirty="0">
                <a:solidFill>
                  <a:prstClr val="black"/>
                </a:solidFill>
              </a:endParaRPr>
            </a:p>
            <a:p>
              <a:r>
                <a:rPr lang="ja-JP" altLang="en-US" sz="1400" dirty="0">
                  <a:solidFill>
                    <a:prstClr val="black"/>
                  </a:solidFill>
                </a:rPr>
                <a:t>にする働きがあ</a:t>
              </a:r>
              <a:endParaRPr lang="en-US" altLang="ja-JP" sz="1400" dirty="0">
                <a:solidFill>
                  <a:prstClr val="black"/>
                </a:solidFill>
              </a:endParaRPr>
            </a:p>
            <a:p>
              <a:r>
                <a:rPr lang="ja-JP" altLang="en-US" sz="1400" dirty="0">
                  <a:solidFill>
                    <a:prstClr val="black"/>
                  </a:solidFill>
                </a:rPr>
                <a:t>るよ。</a:t>
              </a:r>
            </a:p>
          </p:txBody>
        </p:sp>
        <p:sp>
          <p:nvSpPr>
            <p:cNvPr id="29" name="テキスト ボックス 28"/>
            <p:cNvSpPr txBox="1"/>
            <p:nvPr/>
          </p:nvSpPr>
          <p:spPr>
            <a:xfrm>
              <a:off x="7618637" y="5506801"/>
              <a:ext cx="523220" cy="1159933"/>
            </a:xfrm>
            <a:prstGeom prst="rect">
              <a:avLst/>
            </a:prstGeom>
            <a:noFill/>
          </p:spPr>
          <p:txBody>
            <a:bodyPr vert="eaVert" wrap="none" rtlCol="0">
              <a:spAutoFit/>
            </a:bodyPr>
            <a:lstStyle/>
            <a:p>
              <a:r>
                <a:rPr lang="ja-JP" altLang="en-US" sz="1100" dirty="0">
                  <a:solidFill>
                    <a:prstClr val="black"/>
                  </a:solidFill>
                </a:rPr>
                <a:t>景気の過熱に</a:t>
              </a:r>
              <a:endParaRPr lang="en-US" altLang="ja-JP" sz="1100" dirty="0">
                <a:solidFill>
                  <a:prstClr val="black"/>
                </a:solidFill>
              </a:endParaRPr>
            </a:p>
            <a:p>
              <a:r>
                <a:rPr lang="ja-JP" altLang="en-US" sz="1100" dirty="0">
                  <a:solidFill>
                    <a:prstClr val="black"/>
                  </a:solidFill>
                </a:rPr>
                <a:t>ブレーキがかかる</a:t>
              </a:r>
            </a:p>
          </p:txBody>
        </p:sp>
        <p:sp>
          <p:nvSpPr>
            <p:cNvPr id="30" name="テキスト ボックス 29"/>
            <p:cNvSpPr txBox="1"/>
            <p:nvPr/>
          </p:nvSpPr>
          <p:spPr>
            <a:xfrm>
              <a:off x="9371760" y="3246948"/>
              <a:ext cx="353943" cy="1074974"/>
            </a:xfrm>
            <a:prstGeom prst="rect">
              <a:avLst/>
            </a:prstGeom>
            <a:noFill/>
          </p:spPr>
          <p:txBody>
            <a:bodyPr vert="eaVert" wrap="none" rtlCol="0">
              <a:spAutoFit/>
            </a:bodyPr>
            <a:lstStyle/>
            <a:p>
              <a:r>
                <a:rPr lang="ja-JP" altLang="en-US" sz="1100" dirty="0">
                  <a:solidFill>
                    <a:prstClr val="black"/>
                  </a:solidFill>
                </a:rPr>
                <a:t>景気を良くする</a:t>
              </a:r>
            </a:p>
          </p:txBody>
        </p:sp>
      </p:grpSp>
      <p:sp>
        <p:nvSpPr>
          <p:cNvPr id="31" name="テキスト ボックス 30"/>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－３</a:t>
            </a:r>
          </a:p>
        </p:txBody>
      </p:sp>
      <p:sp>
        <p:nvSpPr>
          <p:cNvPr id="32" name="角丸四角形 31"/>
          <p:cNvSpPr/>
          <p:nvPr/>
        </p:nvSpPr>
        <p:spPr>
          <a:xfrm>
            <a:off x="7566159" y="0"/>
            <a:ext cx="4625841" cy="413840"/>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－国民の義務と財政の役割－</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3643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13000" y="114300"/>
            <a:ext cx="6923690" cy="649408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目　次</a:t>
            </a:r>
            <a:endParaRPr kumimoji="1" lang="en-US" altLang="ja-JP" sz="32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税金のしくみや使いみちを知ろう・・・・・・・１－１</a:t>
            </a:r>
            <a:endParaRPr kumimoji="1"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身近な税金の使い</a:t>
            </a:r>
            <a:r>
              <a:rPr lang="ja-JP" altLang="en-US" sz="2400" dirty="0">
                <a:latin typeface="BIZ UDPゴシック" panose="020B0400000000000000" pitchFamily="50" charset="-128"/>
                <a:ea typeface="BIZ UDPゴシック" panose="020B0400000000000000" pitchFamily="50" charset="-128"/>
              </a:rPr>
              <a:t>みち・・・・・・・・・・・・・・・・２－１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国や地方の財政の現状・・・・・・・・・・・・・・・・３－１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国民の義務と財政の役割・・・・・・・・・・・・・・４－１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これからの社会と税 ・・・・・・・・・・・・・・・・・・５－１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これからの税制について・・・・・・・・・・・・・・・６－１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公平な負担を考えてみよう①・・・・・・・・・・・７－１</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公平な負担を考えてみよう②・・・・・・・・・・・７－２</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87634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351315" y="3474272"/>
            <a:ext cx="5631544" cy="2003767"/>
          </a:xfrm>
          <a:prstGeom prst="rect">
            <a:avLst/>
          </a:prstGeom>
          <a:noFill/>
          <a:ln>
            <a:noFill/>
          </a:ln>
        </p:spPr>
      </p:pic>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－４</a:t>
            </a:r>
          </a:p>
        </p:txBody>
      </p:sp>
      <p:sp>
        <p:nvSpPr>
          <p:cNvPr id="11" name="角丸四角形 10"/>
          <p:cNvSpPr/>
          <p:nvPr/>
        </p:nvSpPr>
        <p:spPr>
          <a:xfrm>
            <a:off x="7650480" y="16212"/>
            <a:ext cx="4541519" cy="42079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－国民の義務と財政の役割－</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3941" y="1297426"/>
            <a:ext cx="5866292" cy="198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所得の不均衡をなおす</a:t>
            </a:r>
            <a:endParaRPr lang="en-US" altLang="ja-JP" sz="2400" b="1" dirty="0">
              <a:solidFill>
                <a:prstClr val="black"/>
              </a:solidFill>
            </a:endParaRPr>
          </a:p>
          <a:p>
            <a:r>
              <a:rPr lang="ja-JP" altLang="en-US" b="1" dirty="0">
                <a:solidFill>
                  <a:prstClr val="black"/>
                </a:solidFill>
              </a:rPr>
              <a:t>　 </a:t>
            </a:r>
            <a:r>
              <a:rPr lang="ja-JP" altLang="en-US" dirty="0">
                <a:solidFill>
                  <a:schemeClr val="tx1"/>
                </a:solidFill>
                <a:latin typeface="BIZ UDPゴシック" panose="020B0400000000000000" pitchFamily="50" charset="-128"/>
                <a:ea typeface="BIZ UDPゴシック" panose="020B0400000000000000" pitchFamily="50" charset="-128"/>
              </a:rPr>
              <a:t>日本の所得税などでは、所得が多くなるほど税負担が大きくなる累進課税制度が採られています。また、歳出面では社会保障の支出を通じて、所得の少ない人の生活を助けています。</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このように、財政には国民間の所得の開きを縮める働きがあります。</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3D48D850-A131-45C1-A8F2-FFB2EB0D4D9B}"/>
              </a:ext>
            </a:extLst>
          </p:cNvPr>
          <p:cNvPicPr>
            <a:picLocks noChangeAspect="1"/>
          </p:cNvPicPr>
          <p:nvPr/>
        </p:nvPicPr>
        <p:blipFill>
          <a:blip r:embed="rId3"/>
          <a:stretch>
            <a:fillRect/>
          </a:stretch>
        </p:blipFill>
        <p:spPr>
          <a:xfrm>
            <a:off x="6096000" y="1514916"/>
            <a:ext cx="5631544" cy="3999053"/>
          </a:xfrm>
          <a:prstGeom prst="rect">
            <a:avLst/>
          </a:prstGeom>
        </p:spPr>
      </p:pic>
    </p:spTree>
    <p:extLst>
      <p:ext uri="{BB962C8B-B14F-4D97-AF65-F5344CB8AC3E}">
        <p14:creationId xmlns:p14="http://schemas.microsoft.com/office/powerpoint/2010/main" val="2411448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CD854D6-6838-4B35-9D85-C971BE691C93}"/>
              </a:ext>
            </a:extLst>
          </p:cNvPr>
          <p:cNvPicPr>
            <a:picLocks noChangeAspect="1"/>
          </p:cNvPicPr>
          <p:nvPr/>
        </p:nvPicPr>
        <p:blipFill>
          <a:blip r:embed="rId2"/>
          <a:stretch>
            <a:fillRect/>
          </a:stretch>
        </p:blipFill>
        <p:spPr>
          <a:xfrm>
            <a:off x="6014919" y="3013413"/>
            <a:ext cx="5390135" cy="3339674"/>
          </a:xfrm>
          <a:prstGeom prst="rect">
            <a:avLst/>
          </a:prstGeom>
        </p:spPr>
      </p:pic>
      <p:grpSp>
        <p:nvGrpSpPr>
          <p:cNvPr id="2" name="グループ化 1"/>
          <p:cNvGrpSpPr/>
          <p:nvPr/>
        </p:nvGrpSpPr>
        <p:grpSpPr>
          <a:xfrm>
            <a:off x="575962" y="177861"/>
            <a:ext cx="6967838" cy="646331"/>
            <a:chOff x="729458" y="471705"/>
            <a:chExt cx="8976360" cy="723516"/>
          </a:xfrm>
        </p:grpSpPr>
        <p:sp>
          <p:nvSpPr>
            <p:cNvPr id="3" name="ホームベース 2"/>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4" name="正方形/長方形 3"/>
            <p:cNvSpPr/>
            <p:nvPr/>
          </p:nvSpPr>
          <p:spPr>
            <a:xfrm>
              <a:off x="729459" y="471705"/>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effectLst>
                    <a:outerShdw blurRad="38100" dist="22860" dir="5400000" algn="tl" rotWithShape="0">
                      <a:srgbClr val="000000">
                        <a:alpha val="30000"/>
                      </a:srgbClr>
                    </a:outerShdw>
                  </a:effectLst>
                </a:rPr>
                <a:t>　これからの社会と税</a:t>
              </a:r>
            </a:p>
          </p:txBody>
        </p:sp>
      </p:grpSp>
      <p:grpSp>
        <p:nvGrpSpPr>
          <p:cNvPr id="5" name="グループ化 4"/>
          <p:cNvGrpSpPr/>
          <p:nvPr/>
        </p:nvGrpSpPr>
        <p:grpSpPr>
          <a:xfrm>
            <a:off x="575962" y="819329"/>
            <a:ext cx="3508848" cy="518934"/>
            <a:chOff x="502920" y="1289037"/>
            <a:chExt cx="3508848" cy="518934"/>
          </a:xfrm>
        </p:grpSpPr>
        <p:sp>
          <p:nvSpPr>
            <p:cNvPr id="6" name="ホームベース 5"/>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7" name="正方形/長方形 6"/>
            <p:cNvSpPr/>
            <p:nvPr/>
          </p:nvSpPr>
          <p:spPr>
            <a:xfrm>
              <a:off x="676034" y="1289037"/>
              <a:ext cx="33357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chemeClr val="tx1"/>
                  </a:solidFill>
                </a:rPr>
                <a:t>少子高齢社会の到来</a:t>
              </a:r>
            </a:p>
          </p:txBody>
        </p:sp>
      </p:grpSp>
      <p:sp>
        <p:nvSpPr>
          <p:cNvPr id="8" name="正方形/長方形 7"/>
          <p:cNvSpPr/>
          <p:nvPr/>
        </p:nvSpPr>
        <p:spPr>
          <a:xfrm>
            <a:off x="575962" y="1285627"/>
            <a:ext cx="11112212" cy="1597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日本人の平均寿命は、現在、男性が約</a:t>
            </a:r>
            <a:r>
              <a:rPr lang="en-US" altLang="ja-JP" dirty="0">
                <a:solidFill>
                  <a:prstClr val="black"/>
                </a:solidFill>
                <a:latin typeface="BIZ UDPゴシック" panose="020B0400000000000000" pitchFamily="50" charset="-128"/>
                <a:ea typeface="BIZ UDPゴシック" panose="020B0400000000000000" pitchFamily="50" charset="-128"/>
              </a:rPr>
              <a:t>81</a:t>
            </a:r>
            <a:r>
              <a:rPr lang="ja-JP" altLang="en-US" dirty="0">
                <a:solidFill>
                  <a:prstClr val="black"/>
                </a:solidFill>
                <a:latin typeface="BIZ UDPゴシック" panose="020B0400000000000000" pitchFamily="50" charset="-128"/>
                <a:ea typeface="BIZ UDPゴシック" panose="020B0400000000000000" pitchFamily="50" charset="-128"/>
              </a:rPr>
              <a:t>歳、女性が約</a:t>
            </a:r>
            <a:r>
              <a:rPr lang="en-US" altLang="ja-JP" dirty="0">
                <a:solidFill>
                  <a:prstClr val="black"/>
                </a:solidFill>
                <a:latin typeface="BIZ UDPゴシック" panose="020B0400000000000000" pitchFamily="50" charset="-128"/>
                <a:ea typeface="BIZ UDPゴシック" panose="020B0400000000000000" pitchFamily="50" charset="-128"/>
              </a:rPr>
              <a:t>87</a:t>
            </a:r>
            <a:r>
              <a:rPr lang="ja-JP" altLang="en-US" dirty="0">
                <a:solidFill>
                  <a:prstClr val="black"/>
                </a:solidFill>
                <a:latin typeface="BIZ UDPゴシック" panose="020B0400000000000000" pitchFamily="50" charset="-128"/>
                <a:ea typeface="BIZ UDPゴシック" panose="020B0400000000000000" pitchFamily="50" charset="-128"/>
              </a:rPr>
              <a:t>歳に達し、寿命の伸びが、社会の高齢化を進めています。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一方、将来の働き手となる子どもの出生率は急激に下がっています。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このように高齢者が増え、反面、年少者が減るという現象は、将来の社会に大きな問題を投げかけています（少子高齢社会）。</a:t>
            </a:r>
          </a:p>
        </p:txBody>
      </p:sp>
      <p:sp>
        <p:nvSpPr>
          <p:cNvPr id="11" name="テキスト ボックス 10"/>
          <p:cNvSpPr txBox="1"/>
          <p:nvPr/>
        </p:nvSpPr>
        <p:spPr>
          <a:xfrm>
            <a:off x="11070629" y="6348333"/>
            <a:ext cx="924588" cy="461665"/>
          </a:xfrm>
          <a:prstGeom prst="rect">
            <a:avLst/>
          </a:prstGeom>
          <a:noFill/>
          <a:ln>
            <a:solidFill>
              <a:schemeClr val="tx1"/>
            </a:solidFill>
          </a:ln>
        </p:spPr>
        <p:txBody>
          <a:bodyPr wrap="square" rtlCol="0">
            <a:spAutoFit/>
          </a:bodyPr>
          <a:lstStyle/>
          <a:p>
            <a:r>
              <a:rPr lang="ja-JP" altLang="en-US" sz="2400" dirty="0"/>
              <a:t>５</a:t>
            </a:r>
            <a:r>
              <a:rPr kumimoji="1" lang="ja-JP" altLang="en-US" sz="2400" dirty="0"/>
              <a:t>－１</a:t>
            </a:r>
          </a:p>
        </p:txBody>
      </p:sp>
      <p:pic>
        <p:nvPicPr>
          <p:cNvPr id="9" name="図 8">
            <a:extLst>
              <a:ext uri="{FF2B5EF4-FFF2-40B4-BE49-F238E27FC236}">
                <a16:creationId xmlns:a16="http://schemas.microsoft.com/office/drawing/2014/main" id="{97DF131C-DC4E-4A8D-8880-308638A59638}"/>
              </a:ext>
            </a:extLst>
          </p:cNvPr>
          <p:cNvPicPr>
            <a:picLocks noChangeAspect="1"/>
          </p:cNvPicPr>
          <p:nvPr/>
        </p:nvPicPr>
        <p:blipFill>
          <a:blip r:embed="rId3"/>
          <a:stretch>
            <a:fillRect/>
          </a:stretch>
        </p:blipFill>
        <p:spPr>
          <a:xfrm>
            <a:off x="426552" y="3008658"/>
            <a:ext cx="5396246" cy="3443657"/>
          </a:xfrm>
          <a:prstGeom prst="rect">
            <a:avLst/>
          </a:prstGeom>
        </p:spPr>
      </p:pic>
    </p:spTree>
    <p:extLst>
      <p:ext uri="{BB962C8B-B14F-4D97-AF65-F5344CB8AC3E}">
        <p14:creationId xmlns:p14="http://schemas.microsoft.com/office/powerpoint/2010/main" val="104199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43764" y="999186"/>
            <a:ext cx="11302136" cy="189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少子高齢社会の問題の１つは社会保障の費用が増えていくことであり、もう１つはその費用を負担する働き手が減っていくことです。</a:t>
            </a:r>
          </a:p>
          <a:p>
            <a:r>
              <a:rPr lang="ja-JP" altLang="en-US" dirty="0">
                <a:solidFill>
                  <a:prstClr val="black"/>
                </a:solidFill>
                <a:latin typeface="BIZ UDPゴシック" panose="020B0400000000000000" pitchFamily="50" charset="-128"/>
                <a:ea typeface="BIZ UDPゴシック" panose="020B0400000000000000" pitchFamily="50" charset="-128"/>
              </a:rPr>
              <a:t>　高齢者の急増にともない、年金や医療、介護などの社会保障費が増加することが予想されます。</a:t>
            </a:r>
          </a:p>
          <a:p>
            <a:r>
              <a:rPr lang="ja-JP" altLang="en-US" dirty="0">
                <a:solidFill>
                  <a:prstClr val="black"/>
                </a:solidFill>
                <a:latin typeface="BIZ UDPゴシック" panose="020B0400000000000000" pitchFamily="50" charset="-128"/>
                <a:ea typeface="BIZ UDPゴシック" panose="020B0400000000000000" pitchFamily="50" charset="-128"/>
              </a:rPr>
              <a:t>　しかし、その費用を負担する働き手が減っていくと、一人ひとりの負担が重くなります。老後の安定した生活や健康で文化的な社会を実現するためには、大きな費用を必要としますが、その財源の中心は税金なのです。</a:t>
            </a:r>
          </a:p>
        </p:txBody>
      </p:sp>
      <p:pic>
        <p:nvPicPr>
          <p:cNvPr id="3" name="図 2"/>
          <p:cNvPicPr>
            <a:picLocks noChangeAspect="1"/>
          </p:cNvPicPr>
          <p:nvPr/>
        </p:nvPicPr>
        <p:blipFill>
          <a:blip r:embed="rId2"/>
          <a:stretch>
            <a:fillRect/>
          </a:stretch>
        </p:blipFill>
        <p:spPr>
          <a:xfrm>
            <a:off x="2511464" y="2841448"/>
            <a:ext cx="6966735" cy="3859603"/>
          </a:xfrm>
          <a:prstGeom prst="rect">
            <a:avLst/>
          </a:prstGeom>
        </p:spPr>
      </p:pic>
      <p:grpSp>
        <p:nvGrpSpPr>
          <p:cNvPr id="4" name="グループ化 3"/>
          <p:cNvGrpSpPr/>
          <p:nvPr/>
        </p:nvGrpSpPr>
        <p:grpSpPr>
          <a:xfrm>
            <a:off x="343764" y="574376"/>
            <a:ext cx="3855720" cy="518934"/>
            <a:chOff x="502920" y="1289037"/>
            <a:chExt cx="3855720" cy="518934"/>
          </a:xfrm>
        </p:grpSpPr>
        <p:sp>
          <p:nvSpPr>
            <p:cNvPr id="5" name="ホームベース 4"/>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 name="正方形/長方形 5"/>
            <p:cNvSpPr/>
            <p:nvPr/>
          </p:nvSpPr>
          <p:spPr>
            <a:xfrm>
              <a:off x="779066" y="1289037"/>
              <a:ext cx="357957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chemeClr val="tx1"/>
                  </a:solidFill>
                </a:rPr>
                <a:t>社会保障の充実と税負担</a:t>
              </a:r>
            </a:p>
          </p:txBody>
        </p:sp>
      </p:grpSp>
      <p:sp>
        <p:nvSpPr>
          <p:cNvPr id="7" name="テキスト ボックス 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５</a:t>
            </a:r>
            <a:r>
              <a:rPr kumimoji="1" lang="ja-JP" altLang="en-US" sz="2400" dirty="0"/>
              <a:t>－２</a:t>
            </a:r>
          </a:p>
        </p:txBody>
      </p:sp>
      <p:sp>
        <p:nvSpPr>
          <p:cNvPr id="8" name="角丸四角形 7"/>
          <p:cNvSpPr/>
          <p:nvPr/>
        </p:nvSpPr>
        <p:spPr>
          <a:xfrm>
            <a:off x="8424672" y="16212"/>
            <a:ext cx="3767327" cy="434892"/>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－これからの社会と税－</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7359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91875" y="266656"/>
            <a:ext cx="4678680" cy="518934"/>
            <a:chOff x="502920" y="1289037"/>
            <a:chExt cx="4678680" cy="518934"/>
          </a:xfrm>
        </p:grpSpPr>
        <p:sp>
          <p:nvSpPr>
            <p:cNvPr id="5" name="ホームベース 4"/>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 name="正方形/長方形 5"/>
            <p:cNvSpPr/>
            <p:nvPr/>
          </p:nvSpPr>
          <p:spPr>
            <a:xfrm>
              <a:off x="779066" y="12890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chemeClr val="tx1"/>
                  </a:solidFill>
                </a:rPr>
                <a:t>消費税率の引き上げと使いみち</a:t>
              </a:r>
            </a:p>
          </p:txBody>
        </p:sp>
      </p:grpSp>
      <p:sp>
        <p:nvSpPr>
          <p:cNvPr id="7" name="正方形/長方形 6"/>
          <p:cNvSpPr/>
          <p:nvPr/>
        </p:nvSpPr>
        <p:spPr>
          <a:xfrm>
            <a:off x="360214" y="797759"/>
            <a:ext cx="11391800" cy="1292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少子高齢化が進んでも、世代を問わず一人ひとりが安心して暮らせる社会を実現するために、消費税率の引き上げで得られた財源で、全世代を対象とする社会保障の充実をはかります。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消費税率の引き上げにより、社会保障の安定財源が確保されます。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これによって将来世代への負担の先送りを減らし、ひいては社会保障制度の持続可能性を高めることにつながります。</a:t>
            </a:r>
          </a:p>
        </p:txBody>
      </p:sp>
      <p:grpSp>
        <p:nvGrpSpPr>
          <p:cNvPr id="23" name="グループ化 22"/>
          <p:cNvGrpSpPr/>
          <p:nvPr/>
        </p:nvGrpSpPr>
        <p:grpSpPr>
          <a:xfrm>
            <a:off x="1823204" y="2161043"/>
            <a:ext cx="8465820" cy="2057998"/>
            <a:chOff x="2135426" y="2775338"/>
            <a:chExt cx="8465820" cy="2057998"/>
          </a:xfrm>
        </p:grpSpPr>
        <p:grpSp>
          <p:nvGrpSpPr>
            <p:cNvPr id="11" name="グループ化 10"/>
            <p:cNvGrpSpPr/>
            <p:nvPr/>
          </p:nvGrpSpPr>
          <p:grpSpPr>
            <a:xfrm>
              <a:off x="2135426" y="2775338"/>
              <a:ext cx="2057400" cy="2017819"/>
              <a:chOff x="1143000" y="3575260"/>
              <a:chExt cx="2057400" cy="2017819"/>
            </a:xfrm>
          </p:grpSpPr>
          <p:sp>
            <p:nvSpPr>
              <p:cNvPr id="8" name="角丸四角形 7"/>
              <p:cNvSpPr/>
              <p:nvPr/>
            </p:nvSpPr>
            <p:spPr>
              <a:xfrm>
                <a:off x="1143000" y="3575260"/>
                <a:ext cx="2057400" cy="2017819"/>
              </a:xfrm>
              <a:prstGeom prst="roundRect">
                <a:avLst>
                  <a:gd name="adj" fmla="val 835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dirty="0">
                  <a:solidFill>
                    <a:schemeClr val="tx1"/>
                  </a:solidFill>
                  <a:latin typeface="ＭＳ Ｐゴシック" panose="020B0600070205080204" pitchFamily="50" charset="-128"/>
                </a:endParaRPr>
              </a:p>
              <a:p>
                <a:pPr algn="ctr"/>
                <a:r>
                  <a:rPr lang="en-US" altLang="ja-JP" sz="1400" b="1" dirty="0">
                    <a:solidFill>
                      <a:schemeClr val="tx1"/>
                    </a:solidFill>
                    <a:latin typeface="ＭＳ Ｐゴシック" panose="020B0600070205080204" pitchFamily="50" charset="-128"/>
                  </a:rPr>
                  <a:t>2014</a:t>
                </a:r>
                <a:r>
                  <a:rPr lang="ja-JP" altLang="en-US" sz="1400" b="1" dirty="0">
                    <a:solidFill>
                      <a:schemeClr val="tx1"/>
                    </a:solidFill>
                    <a:latin typeface="ＭＳ Ｐゴシック" panose="020B0600070205080204" pitchFamily="50" charset="-128"/>
                  </a:rPr>
                  <a:t>年</a:t>
                </a:r>
                <a:r>
                  <a:rPr lang="en-US" altLang="ja-JP" sz="1400" b="1" dirty="0">
                    <a:solidFill>
                      <a:schemeClr val="tx1"/>
                    </a:solidFill>
                    <a:latin typeface="ＭＳ Ｐゴシック" panose="020B0600070205080204" pitchFamily="50" charset="-128"/>
                  </a:rPr>
                  <a:t>3</a:t>
                </a:r>
                <a:r>
                  <a:rPr lang="ja-JP" altLang="en-US" sz="1400" b="1" dirty="0">
                    <a:solidFill>
                      <a:schemeClr val="tx1"/>
                    </a:solidFill>
                    <a:latin typeface="ＭＳ Ｐゴシック" panose="020B0600070205080204" pitchFamily="50" charset="-128"/>
                  </a:rPr>
                  <a:t>月</a:t>
                </a:r>
                <a:r>
                  <a:rPr lang="en-US" altLang="ja-JP" sz="1400" b="1" dirty="0">
                    <a:solidFill>
                      <a:schemeClr val="tx1"/>
                    </a:solidFill>
                    <a:latin typeface="ＭＳ Ｐゴシック" panose="020B0600070205080204" pitchFamily="50" charset="-128"/>
                  </a:rPr>
                  <a:t>31</a:t>
                </a:r>
                <a:r>
                  <a:rPr lang="ja-JP" altLang="en-US" sz="1400" b="1" dirty="0">
                    <a:solidFill>
                      <a:schemeClr val="tx1"/>
                    </a:solidFill>
                    <a:latin typeface="ＭＳ Ｐゴシック" panose="020B0600070205080204" pitchFamily="50" charset="-128"/>
                  </a:rPr>
                  <a:t>日まで</a:t>
                </a:r>
                <a:endParaRPr lang="en-US" altLang="ja-JP" sz="1400" b="1" dirty="0">
                  <a:solidFill>
                    <a:schemeClr val="tx1"/>
                  </a:solidFill>
                  <a:latin typeface="ＭＳ Ｐゴシック" panose="020B0600070205080204" pitchFamily="50" charset="-128"/>
                </a:endParaRPr>
              </a:p>
              <a:p>
                <a:pPr algn="ctr"/>
                <a:r>
                  <a:rPr lang="ja-JP" altLang="en-US" sz="1400" b="1" dirty="0">
                    <a:solidFill>
                      <a:schemeClr val="tx1"/>
                    </a:solidFill>
                    <a:latin typeface="ＭＳ Ｐゴシック" panose="020B0600070205080204" pitchFamily="50" charset="-128"/>
                  </a:rPr>
                  <a:t>（平成</a:t>
                </a:r>
                <a:r>
                  <a:rPr lang="en-US" altLang="ja-JP" sz="1400" b="1" dirty="0">
                    <a:solidFill>
                      <a:schemeClr val="tx1"/>
                    </a:solidFill>
                    <a:latin typeface="ＭＳ Ｐゴシック" panose="020B0600070205080204" pitchFamily="50" charset="-128"/>
                  </a:rPr>
                  <a:t>26</a:t>
                </a:r>
                <a:r>
                  <a:rPr lang="ja-JP" altLang="en-US" sz="1400" b="1" dirty="0">
                    <a:solidFill>
                      <a:schemeClr val="tx1"/>
                    </a:solidFill>
                    <a:latin typeface="ＭＳ Ｐゴシック" panose="020B0600070205080204" pitchFamily="50" charset="-128"/>
                  </a:rPr>
                  <a:t>年）</a:t>
                </a: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ja-JP" altLang="en-US" sz="1400" b="1" dirty="0">
                  <a:solidFill>
                    <a:schemeClr val="tx1"/>
                  </a:solidFill>
                  <a:latin typeface="ＭＳ Ｐゴシック" panose="020B0600070205080204" pitchFamily="50" charset="-128"/>
                </a:endParaRPr>
              </a:p>
            </p:txBody>
          </p:sp>
          <p:sp>
            <p:nvSpPr>
              <p:cNvPr id="9" name="角丸四角形 8"/>
              <p:cNvSpPr/>
              <p:nvPr/>
            </p:nvSpPr>
            <p:spPr>
              <a:xfrm>
                <a:off x="1287780" y="4131806"/>
                <a:ext cx="1767840" cy="7895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消費税率</a:t>
                </a:r>
                <a:endParaRPr lang="en-US" altLang="ja-JP" sz="1400" b="1" dirty="0">
                  <a:solidFill>
                    <a:schemeClr val="tx1"/>
                  </a:solidFill>
                </a:endParaRPr>
              </a:p>
              <a:p>
                <a:pPr algn="ctr"/>
                <a:r>
                  <a:rPr lang="ja-JP" altLang="en-US" sz="3200" b="1" dirty="0">
                    <a:solidFill>
                      <a:schemeClr val="tx1"/>
                    </a:solidFill>
                  </a:rPr>
                  <a:t>５</a:t>
                </a:r>
                <a:r>
                  <a:rPr lang="ja-JP" altLang="en-US" b="1" dirty="0">
                    <a:solidFill>
                      <a:schemeClr val="tx1"/>
                    </a:solidFill>
                  </a:rPr>
                  <a:t>％</a:t>
                </a:r>
                <a:endParaRPr lang="ja-JP" altLang="en-US" sz="4000" b="1" dirty="0">
                  <a:solidFill>
                    <a:schemeClr val="tx1"/>
                  </a:solidFill>
                </a:endParaRPr>
              </a:p>
            </p:txBody>
          </p:sp>
          <p:sp>
            <p:nvSpPr>
              <p:cNvPr id="10" name="正方形/長方形 9"/>
              <p:cNvSpPr/>
              <p:nvPr/>
            </p:nvSpPr>
            <p:spPr>
              <a:xfrm>
                <a:off x="1379220" y="4943302"/>
                <a:ext cx="158496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ＭＳ Ｐゴシック" panose="020B0600070205080204" pitchFamily="50" charset="-128"/>
                  </a:rPr>
                  <a:t>消費税　　　　４％</a:t>
                </a:r>
                <a:endParaRPr lang="en-US" altLang="ja-JP" sz="1400" b="1" dirty="0">
                  <a:solidFill>
                    <a:schemeClr val="tx1"/>
                  </a:solidFill>
                  <a:latin typeface="ＭＳ Ｐゴシック" panose="020B0600070205080204" pitchFamily="50" charset="-128"/>
                </a:endParaRPr>
              </a:p>
              <a:p>
                <a:r>
                  <a:rPr lang="ja-JP" altLang="en-US" sz="1400" b="1" dirty="0">
                    <a:solidFill>
                      <a:schemeClr val="tx1"/>
                    </a:solidFill>
                    <a:latin typeface="ＭＳ Ｐゴシック" panose="020B0600070205080204" pitchFamily="50" charset="-128"/>
                  </a:rPr>
                  <a:t>地方消費税　１％</a:t>
                </a:r>
              </a:p>
            </p:txBody>
          </p:sp>
        </p:grpSp>
        <p:grpSp>
          <p:nvGrpSpPr>
            <p:cNvPr id="12" name="グループ化 11"/>
            <p:cNvGrpSpPr/>
            <p:nvPr/>
          </p:nvGrpSpPr>
          <p:grpSpPr>
            <a:xfrm>
              <a:off x="5339636" y="2775338"/>
              <a:ext cx="2057400" cy="2030804"/>
              <a:chOff x="1143000" y="3562276"/>
              <a:chExt cx="2057400" cy="2030804"/>
            </a:xfrm>
          </p:grpSpPr>
          <p:sp>
            <p:nvSpPr>
              <p:cNvPr id="13" name="角丸四角形 12"/>
              <p:cNvSpPr/>
              <p:nvPr/>
            </p:nvSpPr>
            <p:spPr>
              <a:xfrm>
                <a:off x="1143000" y="3562276"/>
                <a:ext cx="2057400" cy="2030804"/>
              </a:xfrm>
              <a:prstGeom prst="roundRect">
                <a:avLst>
                  <a:gd name="adj" fmla="val 8412"/>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dirty="0">
                  <a:solidFill>
                    <a:schemeClr val="tx1"/>
                  </a:solidFill>
                  <a:latin typeface="ＭＳ Ｐゴシック" panose="020B0600070205080204" pitchFamily="50" charset="-128"/>
                </a:endParaRPr>
              </a:p>
              <a:p>
                <a:pPr algn="ctr"/>
                <a:r>
                  <a:rPr lang="en-US" altLang="ja-JP" sz="1400" b="1" dirty="0">
                    <a:solidFill>
                      <a:schemeClr val="tx1"/>
                    </a:solidFill>
                    <a:latin typeface="ＭＳ Ｐゴシック" panose="020B0600070205080204" pitchFamily="50" charset="-128"/>
                  </a:rPr>
                  <a:t>2014</a:t>
                </a:r>
                <a:r>
                  <a:rPr lang="ja-JP" altLang="en-US" sz="1400" b="1" dirty="0">
                    <a:solidFill>
                      <a:schemeClr val="tx1"/>
                    </a:solidFill>
                    <a:latin typeface="ＭＳ Ｐゴシック" panose="020B0600070205080204" pitchFamily="50" charset="-128"/>
                  </a:rPr>
                  <a:t>年</a:t>
                </a:r>
                <a:r>
                  <a:rPr lang="en-US" altLang="ja-JP" sz="1400" b="1" dirty="0">
                    <a:solidFill>
                      <a:schemeClr val="tx1"/>
                    </a:solidFill>
                    <a:latin typeface="ＭＳ Ｐゴシック" panose="020B0600070205080204" pitchFamily="50" charset="-128"/>
                  </a:rPr>
                  <a:t>4</a:t>
                </a:r>
                <a:r>
                  <a:rPr lang="ja-JP" altLang="en-US" sz="1400" b="1" dirty="0">
                    <a:solidFill>
                      <a:schemeClr val="tx1"/>
                    </a:solidFill>
                    <a:latin typeface="ＭＳ Ｐゴシック" panose="020B0600070205080204" pitchFamily="50" charset="-128"/>
                  </a:rPr>
                  <a:t>月１日から</a:t>
                </a:r>
                <a:endParaRPr lang="en-US" altLang="ja-JP" sz="1400" b="1" dirty="0">
                  <a:solidFill>
                    <a:schemeClr val="tx1"/>
                  </a:solidFill>
                  <a:latin typeface="ＭＳ Ｐゴシック" panose="020B0600070205080204" pitchFamily="50" charset="-128"/>
                </a:endParaRPr>
              </a:p>
              <a:p>
                <a:pPr algn="ctr"/>
                <a:r>
                  <a:rPr lang="ja-JP" altLang="en-US" sz="1400" b="1" dirty="0">
                    <a:solidFill>
                      <a:schemeClr val="tx1"/>
                    </a:solidFill>
                    <a:latin typeface="ＭＳ Ｐゴシック" panose="020B0600070205080204" pitchFamily="50" charset="-128"/>
                  </a:rPr>
                  <a:t>（平成</a:t>
                </a:r>
                <a:r>
                  <a:rPr lang="en-US" altLang="ja-JP" sz="1400" b="1" dirty="0">
                    <a:solidFill>
                      <a:schemeClr val="tx1"/>
                    </a:solidFill>
                    <a:latin typeface="ＭＳ Ｐゴシック" panose="020B0600070205080204" pitchFamily="50" charset="-128"/>
                  </a:rPr>
                  <a:t>26</a:t>
                </a:r>
                <a:r>
                  <a:rPr lang="ja-JP" altLang="en-US" sz="1400" b="1" dirty="0">
                    <a:solidFill>
                      <a:schemeClr val="tx1"/>
                    </a:solidFill>
                    <a:latin typeface="ＭＳ Ｐゴシック" panose="020B0600070205080204" pitchFamily="50" charset="-128"/>
                  </a:rPr>
                  <a:t>年）</a:t>
                </a: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ja-JP" altLang="en-US" sz="1400" b="1" dirty="0">
                  <a:solidFill>
                    <a:schemeClr val="tx1"/>
                  </a:solidFill>
                  <a:latin typeface="ＭＳ Ｐゴシック" panose="020B0600070205080204" pitchFamily="50" charset="-128"/>
                </a:endParaRPr>
              </a:p>
            </p:txBody>
          </p:sp>
          <p:sp>
            <p:nvSpPr>
              <p:cNvPr id="14" name="角丸四角形 13"/>
              <p:cNvSpPr/>
              <p:nvPr/>
            </p:nvSpPr>
            <p:spPr>
              <a:xfrm>
                <a:off x="1287780" y="4127788"/>
                <a:ext cx="1767840" cy="802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消費税率</a:t>
                </a:r>
                <a:endParaRPr lang="en-US" altLang="ja-JP" sz="1400" b="1" dirty="0">
                  <a:solidFill>
                    <a:schemeClr val="tx1"/>
                  </a:solidFill>
                </a:endParaRPr>
              </a:p>
              <a:p>
                <a:pPr algn="ctr"/>
                <a:r>
                  <a:rPr lang="ja-JP" altLang="en-US" sz="3200" b="1" dirty="0">
                    <a:solidFill>
                      <a:schemeClr val="tx1"/>
                    </a:solidFill>
                  </a:rPr>
                  <a:t>８</a:t>
                </a:r>
                <a:r>
                  <a:rPr lang="ja-JP" altLang="en-US" b="1" dirty="0">
                    <a:solidFill>
                      <a:schemeClr val="tx1"/>
                    </a:solidFill>
                  </a:rPr>
                  <a:t>％</a:t>
                </a:r>
                <a:endParaRPr lang="ja-JP" altLang="en-US" sz="4000" b="1" dirty="0">
                  <a:solidFill>
                    <a:schemeClr val="tx1"/>
                  </a:solidFill>
                </a:endParaRPr>
              </a:p>
            </p:txBody>
          </p:sp>
          <p:sp>
            <p:nvSpPr>
              <p:cNvPr id="15" name="正方形/長方形 14"/>
              <p:cNvSpPr/>
              <p:nvPr/>
            </p:nvSpPr>
            <p:spPr>
              <a:xfrm>
                <a:off x="1379220" y="4933604"/>
                <a:ext cx="182118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ＭＳ Ｐゴシック" panose="020B0600070205080204" pitchFamily="50" charset="-128"/>
                  </a:rPr>
                  <a:t>消費税　　　　６</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３％</a:t>
                </a:r>
                <a:endParaRPr lang="en-US" altLang="ja-JP" sz="1400" b="1" dirty="0">
                  <a:solidFill>
                    <a:schemeClr val="tx1"/>
                  </a:solidFill>
                  <a:latin typeface="ＭＳ Ｐゴシック" panose="020B0600070205080204" pitchFamily="50" charset="-128"/>
                </a:endParaRPr>
              </a:p>
              <a:p>
                <a:r>
                  <a:rPr lang="ja-JP" altLang="en-US" sz="1400" b="1" dirty="0">
                    <a:solidFill>
                      <a:schemeClr val="tx1"/>
                    </a:solidFill>
                    <a:latin typeface="ＭＳ Ｐゴシック" panose="020B0600070205080204" pitchFamily="50" charset="-128"/>
                  </a:rPr>
                  <a:t>地方消費税　１</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７％</a:t>
                </a:r>
              </a:p>
            </p:txBody>
          </p:sp>
        </p:grpSp>
        <p:grpSp>
          <p:nvGrpSpPr>
            <p:cNvPr id="16" name="グループ化 15"/>
            <p:cNvGrpSpPr/>
            <p:nvPr/>
          </p:nvGrpSpPr>
          <p:grpSpPr>
            <a:xfrm>
              <a:off x="8543846" y="2775338"/>
              <a:ext cx="2057400" cy="2057998"/>
              <a:chOff x="1143000" y="3562276"/>
              <a:chExt cx="2057400" cy="2057998"/>
            </a:xfrm>
          </p:grpSpPr>
          <p:sp>
            <p:nvSpPr>
              <p:cNvPr id="17" name="角丸四角形 16"/>
              <p:cNvSpPr/>
              <p:nvPr/>
            </p:nvSpPr>
            <p:spPr>
              <a:xfrm>
                <a:off x="1143000" y="3562276"/>
                <a:ext cx="2057400" cy="2030804"/>
              </a:xfrm>
              <a:prstGeom prst="roundRect">
                <a:avLst>
                  <a:gd name="adj" fmla="val 8412"/>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dirty="0">
                  <a:solidFill>
                    <a:schemeClr val="tx1"/>
                  </a:solidFill>
                  <a:latin typeface="ＭＳ Ｐゴシック" panose="020B0600070205080204" pitchFamily="50" charset="-128"/>
                </a:endParaRPr>
              </a:p>
              <a:p>
                <a:pPr algn="ctr"/>
                <a:r>
                  <a:rPr lang="en-US" altLang="ja-JP" sz="1400" b="1" dirty="0">
                    <a:solidFill>
                      <a:schemeClr val="tx1"/>
                    </a:solidFill>
                    <a:latin typeface="ＭＳ Ｐゴシック" panose="020B0600070205080204" pitchFamily="50" charset="-128"/>
                  </a:rPr>
                  <a:t>2019</a:t>
                </a:r>
                <a:r>
                  <a:rPr lang="ja-JP" altLang="en-US" sz="1400" b="1" dirty="0">
                    <a:solidFill>
                      <a:schemeClr val="tx1"/>
                    </a:solidFill>
                    <a:latin typeface="ＭＳ Ｐゴシック" panose="020B0600070205080204" pitchFamily="50" charset="-128"/>
                  </a:rPr>
                  <a:t>年</a:t>
                </a:r>
                <a:r>
                  <a:rPr lang="en-US" altLang="ja-JP" sz="1400" b="1" dirty="0">
                    <a:solidFill>
                      <a:schemeClr val="tx1"/>
                    </a:solidFill>
                    <a:latin typeface="ＭＳ Ｐゴシック" panose="020B0600070205080204" pitchFamily="50" charset="-128"/>
                  </a:rPr>
                  <a:t>10</a:t>
                </a:r>
                <a:r>
                  <a:rPr lang="ja-JP" altLang="en-US" sz="1400" b="1" dirty="0">
                    <a:solidFill>
                      <a:schemeClr val="tx1"/>
                    </a:solidFill>
                    <a:latin typeface="ＭＳ Ｐゴシック" panose="020B0600070205080204" pitchFamily="50" charset="-128"/>
                  </a:rPr>
                  <a:t>月</a:t>
                </a:r>
                <a:r>
                  <a:rPr lang="en-US" altLang="ja-JP" sz="1400" b="1" dirty="0">
                    <a:solidFill>
                      <a:schemeClr val="tx1"/>
                    </a:solidFill>
                    <a:latin typeface="ＭＳ Ｐゴシック" panose="020B0600070205080204" pitchFamily="50" charset="-128"/>
                  </a:rPr>
                  <a:t>1</a:t>
                </a:r>
                <a:r>
                  <a:rPr lang="ja-JP" altLang="en-US" sz="1400" b="1" dirty="0">
                    <a:solidFill>
                      <a:schemeClr val="tx1"/>
                    </a:solidFill>
                    <a:latin typeface="ＭＳ Ｐゴシック" panose="020B0600070205080204" pitchFamily="50" charset="-128"/>
                  </a:rPr>
                  <a:t>日から</a:t>
                </a:r>
                <a:endParaRPr lang="en-US" altLang="ja-JP" sz="1400" b="1" dirty="0">
                  <a:solidFill>
                    <a:schemeClr val="tx1"/>
                  </a:solidFill>
                  <a:latin typeface="ＭＳ Ｐゴシック" panose="020B0600070205080204" pitchFamily="50" charset="-128"/>
                </a:endParaRPr>
              </a:p>
              <a:p>
                <a:pPr algn="ctr"/>
                <a:r>
                  <a:rPr lang="ja-JP" altLang="en-US" sz="1400" b="1" dirty="0">
                    <a:solidFill>
                      <a:schemeClr val="tx1"/>
                    </a:solidFill>
                    <a:latin typeface="ＭＳ Ｐゴシック" panose="020B0600070205080204" pitchFamily="50" charset="-128"/>
                  </a:rPr>
                  <a:t>（令和元年）</a:t>
                </a: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ja-JP" altLang="en-US" sz="1400" b="1" dirty="0">
                  <a:solidFill>
                    <a:schemeClr val="tx1"/>
                  </a:solidFill>
                  <a:latin typeface="ＭＳ Ｐゴシック" panose="020B0600070205080204" pitchFamily="50" charset="-128"/>
                </a:endParaRPr>
              </a:p>
            </p:txBody>
          </p:sp>
          <p:sp>
            <p:nvSpPr>
              <p:cNvPr id="18" name="角丸四角形 17"/>
              <p:cNvSpPr/>
              <p:nvPr/>
            </p:nvSpPr>
            <p:spPr>
              <a:xfrm>
                <a:off x="1288693" y="4094710"/>
                <a:ext cx="1767840" cy="711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消費税率</a:t>
                </a:r>
                <a:endParaRPr lang="en-US" altLang="ja-JP" sz="1400" b="1" dirty="0">
                  <a:solidFill>
                    <a:schemeClr val="tx1"/>
                  </a:solidFill>
                </a:endParaRPr>
              </a:p>
              <a:p>
                <a:pPr algn="ctr"/>
                <a:r>
                  <a:rPr lang="ja-JP" altLang="en-US" sz="3200" b="1" dirty="0">
                    <a:solidFill>
                      <a:schemeClr val="tx1"/>
                    </a:solidFill>
                  </a:rPr>
                  <a:t>１０</a:t>
                </a:r>
                <a:r>
                  <a:rPr lang="ja-JP" altLang="en-US" b="1" dirty="0">
                    <a:solidFill>
                      <a:schemeClr val="tx1"/>
                    </a:solidFill>
                  </a:rPr>
                  <a:t>％</a:t>
                </a:r>
                <a:endParaRPr lang="ja-JP" altLang="en-US" sz="4000" b="1" dirty="0">
                  <a:solidFill>
                    <a:schemeClr val="tx1"/>
                  </a:solidFill>
                </a:endParaRPr>
              </a:p>
            </p:txBody>
          </p:sp>
          <p:sp>
            <p:nvSpPr>
              <p:cNvPr id="19" name="正方形/長方形 18"/>
              <p:cNvSpPr/>
              <p:nvPr/>
            </p:nvSpPr>
            <p:spPr>
              <a:xfrm>
                <a:off x="1379220" y="4752980"/>
                <a:ext cx="1821180" cy="86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ＭＳ Ｐゴシック" panose="020B0600070205080204" pitchFamily="50" charset="-128"/>
                  </a:rPr>
                  <a:t>消費税　　　　７</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８％</a:t>
                </a:r>
                <a:endParaRPr lang="en-US" altLang="ja-JP" sz="1400" b="1" dirty="0">
                  <a:solidFill>
                    <a:schemeClr val="tx1"/>
                  </a:solidFill>
                  <a:latin typeface="ＭＳ Ｐゴシック" panose="020B0600070205080204" pitchFamily="50" charset="-128"/>
                </a:endParaRPr>
              </a:p>
              <a:p>
                <a:r>
                  <a:rPr lang="ja-JP" altLang="en-US" sz="1400" b="1" dirty="0">
                    <a:solidFill>
                      <a:schemeClr val="tx1"/>
                    </a:solidFill>
                    <a:latin typeface="ＭＳ Ｐゴシック" panose="020B0600070205080204" pitchFamily="50" charset="-128"/>
                  </a:rPr>
                  <a:t>地方消費税　２</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２％</a:t>
                </a:r>
                <a:endParaRPr lang="en-US" altLang="ja-JP" sz="1400" b="1" dirty="0">
                  <a:solidFill>
                    <a:schemeClr val="tx1"/>
                  </a:solidFill>
                  <a:latin typeface="ＭＳ Ｐゴシック" panose="020B0600070205080204" pitchFamily="50" charset="-128"/>
                </a:endParaRPr>
              </a:p>
              <a:p>
                <a:r>
                  <a:rPr lang="ja-JP" altLang="en-US" sz="1100" b="1" dirty="0">
                    <a:solidFill>
                      <a:schemeClr val="tx1"/>
                    </a:solidFill>
                    <a:latin typeface="ＭＳ Ｐゴシック" panose="020B0600070205080204" pitchFamily="50" charset="-128"/>
                  </a:rPr>
                  <a:t>　なお、同時に軽減税率制度が実施されました。</a:t>
                </a:r>
              </a:p>
            </p:txBody>
          </p:sp>
        </p:grpSp>
        <p:sp>
          <p:nvSpPr>
            <p:cNvPr id="20" name="右矢印 19"/>
            <p:cNvSpPr/>
            <p:nvPr/>
          </p:nvSpPr>
          <p:spPr>
            <a:xfrm>
              <a:off x="4519494" y="3307773"/>
              <a:ext cx="579120" cy="7412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sp>
          <p:nvSpPr>
            <p:cNvPr id="21" name="右矢印 20"/>
            <p:cNvSpPr/>
            <p:nvPr/>
          </p:nvSpPr>
          <p:spPr>
            <a:xfrm>
              <a:off x="7748013" y="3307773"/>
              <a:ext cx="579120" cy="7412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grpSp>
      <p:grpSp>
        <p:nvGrpSpPr>
          <p:cNvPr id="3" name="グループ化 2"/>
          <p:cNvGrpSpPr/>
          <p:nvPr/>
        </p:nvGrpSpPr>
        <p:grpSpPr>
          <a:xfrm>
            <a:off x="555705" y="4262929"/>
            <a:ext cx="10899695" cy="1692254"/>
            <a:chOff x="579120" y="5449199"/>
            <a:chExt cx="10899695" cy="1692254"/>
          </a:xfrm>
        </p:grpSpPr>
        <p:grpSp>
          <p:nvGrpSpPr>
            <p:cNvPr id="27" name="グループ化 26"/>
            <p:cNvGrpSpPr/>
            <p:nvPr/>
          </p:nvGrpSpPr>
          <p:grpSpPr>
            <a:xfrm>
              <a:off x="579120" y="5449199"/>
              <a:ext cx="7168893" cy="1692254"/>
              <a:chOff x="579120" y="5156352"/>
              <a:chExt cx="7168893" cy="1692254"/>
            </a:xfrm>
          </p:grpSpPr>
          <p:sp>
            <p:nvSpPr>
              <p:cNvPr id="22" name="角丸四角形 21"/>
              <p:cNvSpPr/>
              <p:nvPr/>
            </p:nvSpPr>
            <p:spPr>
              <a:xfrm>
                <a:off x="612805" y="5156352"/>
                <a:ext cx="3467934" cy="7347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ＭＳ ゴシック" panose="020B0609070205080204" pitchFamily="49" charset="-128"/>
                    <a:ea typeface="ＭＳ ゴシック" panose="020B0609070205080204" pitchFamily="49" charset="-128"/>
                  </a:rPr>
                  <a:t>なぜ、消費税なの？</a:t>
                </a:r>
                <a:endParaRPr lang="en-US" altLang="ja-JP" b="1" dirty="0">
                  <a:solidFill>
                    <a:prstClr val="white"/>
                  </a:solidFill>
                  <a:latin typeface="ＭＳ ゴシック" panose="020B0609070205080204" pitchFamily="49" charset="-128"/>
                  <a:ea typeface="ＭＳ ゴシック" panose="020B0609070205080204" pitchFamily="49" charset="-128"/>
                </a:endParaRPr>
              </a:p>
              <a:p>
                <a:endParaRPr lang="ja-JP" altLang="en-US" dirty="0">
                  <a:solidFill>
                    <a:prstClr val="white"/>
                  </a:solidFill>
                </a:endParaRPr>
              </a:p>
            </p:txBody>
          </p:sp>
          <p:sp>
            <p:nvSpPr>
              <p:cNvPr id="24" name="角丸四角形 23"/>
              <p:cNvSpPr/>
              <p:nvPr/>
            </p:nvSpPr>
            <p:spPr>
              <a:xfrm>
                <a:off x="579120" y="5589232"/>
                <a:ext cx="7168893" cy="1259374"/>
              </a:xfrm>
              <a:prstGeom prst="roundRect">
                <a:avLst>
                  <a:gd name="adj" fmla="val 109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rPr>
                  <a:t>景気や人口構成の変化に左右されにくく、税収が安定している</a:t>
                </a:r>
                <a:endParaRPr lang="en-US" altLang="ja-JP" dirty="0">
                  <a:solidFill>
                    <a:schemeClr val="tx1"/>
                  </a:solidFill>
                </a:endParaRPr>
              </a:p>
              <a:p>
                <a:r>
                  <a:rPr lang="ja-JP" altLang="en-US" b="1"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rPr>
                  <a:t>働く世代など特定の人に負担が集中することなく、経済活動に中立的</a:t>
                </a:r>
                <a:endParaRPr lang="en-US" altLang="ja-JP" dirty="0">
                  <a:solidFill>
                    <a:schemeClr val="tx1"/>
                  </a:solidFill>
                </a:endParaRPr>
              </a:p>
              <a:p>
                <a:r>
                  <a:rPr lang="ja-JP" altLang="en-US" b="1"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rPr>
                  <a:t>高い財源調達力がある</a:t>
                </a:r>
                <a:endParaRPr lang="en-US" altLang="ja-JP" b="1" dirty="0">
                  <a:solidFill>
                    <a:schemeClr val="tx1"/>
                  </a:solidFill>
                  <a:latin typeface="ＭＳ ゴシック" panose="020B0609070205080204" pitchFamily="49" charset="-128"/>
                  <a:ea typeface="ＭＳ ゴシック" panose="020B0609070205080204" pitchFamily="49" charset="-128"/>
                </a:endParaRPr>
              </a:p>
            </p:txBody>
          </p:sp>
        </p:grpSp>
        <p:sp>
          <p:nvSpPr>
            <p:cNvPr id="25" name="右矢印 24"/>
            <p:cNvSpPr/>
            <p:nvPr/>
          </p:nvSpPr>
          <p:spPr>
            <a:xfrm>
              <a:off x="8156139" y="5976834"/>
              <a:ext cx="579120" cy="7412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角丸四角形 25"/>
            <p:cNvSpPr/>
            <p:nvPr/>
          </p:nvSpPr>
          <p:spPr>
            <a:xfrm>
              <a:off x="8992929" y="5647337"/>
              <a:ext cx="2485886" cy="149411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HG丸ｺﾞｼｯｸM-PRO" panose="020F0600000000000000" pitchFamily="50" charset="-128"/>
                  <a:ea typeface="HG丸ｺﾞｼｯｸM-PRO" panose="020F0600000000000000" pitchFamily="50" charset="-128"/>
                </a:rPr>
                <a:t>社会保障の財源を</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a:p>
              <a:r>
                <a:rPr lang="ja-JP" altLang="en-US" b="1" dirty="0">
                  <a:solidFill>
                    <a:prstClr val="white"/>
                  </a:solidFill>
                  <a:latin typeface="HG丸ｺﾞｼｯｸM-PRO" panose="020F0600000000000000" pitchFamily="50" charset="-128"/>
                  <a:ea typeface="HG丸ｺﾞｼｯｸM-PRO" panose="020F0600000000000000" pitchFamily="50" charset="-128"/>
                </a:rPr>
                <a:t>調達する手段として</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a:p>
              <a:r>
                <a:rPr lang="ja-JP" altLang="en-US" b="1" dirty="0">
                  <a:solidFill>
                    <a:prstClr val="white"/>
                  </a:solidFill>
                  <a:latin typeface="HG丸ｺﾞｼｯｸM-PRO" panose="020F0600000000000000" pitchFamily="50" charset="-128"/>
                  <a:ea typeface="HG丸ｺﾞｼｯｸM-PRO" panose="020F0600000000000000" pitchFamily="50" charset="-128"/>
                </a:rPr>
                <a:t>ふさわしい税金です。</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p:txBody>
        </p:sp>
      </p:grpSp>
      <p:sp>
        <p:nvSpPr>
          <p:cNvPr id="28" name="テキスト ボックス 27"/>
          <p:cNvSpPr txBox="1"/>
          <p:nvPr/>
        </p:nvSpPr>
        <p:spPr>
          <a:xfrm>
            <a:off x="10903321" y="6244821"/>
            <a:ext cx="924588" cy="461665"/>
          </a:xfrm>
          <a:prstGeom prst="rect">
            <a:avLst/>
          </a:prstGeom>
          <a:noFill/>
          <a:ln>
            <a:solidFill>
              <a:schemeClr val="tx1"/>
            </a:solidFill>
          </a:ln>
        </p:spPr>
        <p:txBody>
          <a:bodyPr wrap="square" rtlCol="0">
            <a:spAutoFit/>
          </a:bodyPr>
          <a:lstStyle/>
          <a:p>
            <a:r>
              <a:rPr lang="ja-JP" altLang="en-US" sz="2400" dirty="0"/>
              <a:t>５</a:t>
            </a:r>
            <a:r>
              <a:rPr kumimoji="1" lang="ja-JP" altLang="en-US" sz="2400" dirty="0"/>
              <a:t>－３</a:t>
            </a:r>
          </a:p>
        </p:txBody>
      </p:sp>
      <p:sp>
        <p:nvSpPr>
          <p:cNvPr id="30" name="角丸四角形 29"/>
          <p:cNvSpPr/>
          <p:nvPr/>
        </p:nvSpPr>
        <p:spPr>
          <a:xfrm>
            <a:off x="8377317" y="16213"/>
            <a:ext cx="3814682" cy="322194"/>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－これからの社会と税－</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924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29975" y="153769"/>
            <a:ext cx="6967838" cy="646331"/>
            <a:chOff x="729458" y="471705"/>
            <a:chExt cx="8976360" cy="723516"/>
          </a:xfrm>
        </p:grpSpPr>
        <p:sp>
          <p:nvSpPr>
            <p:cNvPr id="3" name="ホームベース 2"/>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4" name="正方形/長方形 3"/>
            <p:cNvSpPr/>
            <p:nvPr/>
          </p:nvSpPr>
          <p:spPr>
            <a:xfrm>
              <a:off x="729459" y="471705"/>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effectLst>
                    <a:outerShdw blurRad="38100" dist="22860" dir="5400000" algn="tl" rotWithShape="0">
                      <a:srgbClr val="000000">
                        <a:alpha val="30000"/>
                      </a:srgbClr>
                    </a:outerShdw>
                  </a:effectLst>
                </a:rPr>
                <a:t>　これからの税制について</a:t>
              </a:r>
            </a:p>
          </p:txBody>
        </p:sp>
      </p:grpSp>
      <p:grpSp>
        <p:nvGrpSpPr>
          <p:cNvPr id="5" name="グループ化 4"/>
          <p:cNvGrpSpPr/>
          <p:nvPr/>
        </p:nvGrpSpPr>
        <p:grpSpPr>
          <a:xfrm>
            <a:off x="500381" y="991389"/>
            <a:ext cx="4730194" cy="518934"/>
            <a:chOff x="502920" y="1275137"/>
            <a:chExt cx="4730194" cy="518934"/>
          </a:xfrm>
        </p:grpSpPr>
        <p:sp>
          <p:nvSpPr>
            <p:cNvPr id="6" name="ホームベース 5"/>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7" name="正方形/長方形 6"/>
            <p:cNvSpPr/>
            <p:nvPr/>
          </p:nvSpPr>
          <p:spPr>
            <a:xfrm>
              <a:off x="830580" y="12751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solidFill>
                    <a:schemeClr val="tx1"/>
                  </a:solidFill>
                </a:rPr>
                <a:t>国民負担のあり方</a:t>
              </a:r>
            </a:p>
          </p:txBody>
        </p:sp>
      </p:grpSp>
      <p:sp>
        <p:nvSpPr>
          <p:cNvPr id="12" name="角丸四角形 11"/>
          <p:cNvSpPr/>
          <p:nvPr/>
        </p:nvSpPr>
        <p:spPr>
          <a:xfrm>
            <a:off x="687181" y="2500879"/>
            <a:ext cx="5399325" cy="11893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BIZ UDPゴシック" panose="020B0400000000000000" pitchFamily="50" charset="-128"/>
                <a:ea typeface="BIZ UDPゴシック" panose="020B0400000000000000" pitchFamily="50" charset="-128"/>
              </a:rPr>
              <a:t>大きな政府（高福祉・高負担）</a:t>
            </a:r>
            <a:endParaRPr lang="en-US" altLang="ja-JP" sz="2000" b="1"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prstClr val="black"/>
                </a:solidFill>
              </a:rPr>
              <a:t>　公的なサービスの水準は高くなりますが、その分国民の負担も大きくなります。</a:t>
            </a:r>
            <a:endParaRPr lang="en-US" altLang="ja-JP" dirty="0">
              <a:solidFill>
                <a:prstClr val="black"/>
              </a:solidFill>
            </a:endParaRPr>
          </a:p>
        </p:txBody>
      </p:sp>
      <p:sp>
        <p:nvSpPr>
          <p:cNvPr id="15" name="角丸四角形 14"/>
          <p:cNvSpPr/>
          <p:nvPr/>
        </p:nvSpPr>
        <p:spPr>
          <a:xfrm>
            <a:off x="687181" y="4401489"/>
            <a:ext cx="5433966" cy="12914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BIZ UDPゴシック" panose="020B0400000000000000" pitchFamily="50" charset="-128"/>
                <a:ea typeface="BIZ UDPゴシック" panose="020B0400000000000000" pitchFamily="50" charset="-128"/>
              </a:rPr>
              <a:t>小さな政府（低福祉・低負担）</a:t>
            </a:r>
            <a:endParaRPr lang="en-US" altLang="ja-JP" sz="2000" b="1"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prstClr val="black"/>
                </a:solidFill>
              </a:rPr>
              <a:t>　公的なサービスの水準は低くなりますが、その分国民の負担も小さくなります。</a:t>
            </a:r>
            <a:endParaRPr lang="en-US" altLang="ja-JP" dirty="0">
              <a:solidFill>
                <a:prstClr val="black"/>
              </a:solidFill>
            </a:endParaRPr>
          </a:p>
        </p:txBody>
      </p:sp>
      <p:sp>
        <p:nvSpPr>
          <p:cNvPr id="20" name="テキスト ボックス 1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６</a:t>
            </a:r>
            <a:r>
              <a:rPr kumimoji="1" lang="ja-JP" altLang="en-US" sz="2400" dirty="0"/>
              <a:t>－１</a:t>
            </a:r>
          </a:p>
        </p:txBody>
      </p:sp>
      <p:sp>
        <p:nvSpPr>
          <p:cNvPr id="8" name="テキスト ボックス 7">
            <a:extLst>
              <a:ext uri="{FF2B5EF4-FFF2-40B4-BE49-F238E27FC236}">
                <a16:creationId xmlns:a16="http://schemas.microsoft.com/office/drawing/2014/main" id="{E234C333-913D-4633-927F-C8D1FF74E3B1}"/>
              </a:ext>
            </a:extLst>
          </p:cNvPr>
          <p:cNvSpPr txBox="1"/>
          <p:nvPr/>
        </p:nvSpPr>
        <p:spPr>
          <a:xfrm>
            <a:off x="664211" y="1507587"/>
            <a:ext cx="5595619"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　代表的な国の制度を比較しながら、日本はどのような税金の仕組みにすればよいのか考えてみましょう。</a:t>
            </a:r>
            <a:endParaRPr kumimoji="1" lang="ja-JP" altLang="en-US"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884E27E5-D9BF-44B0-8778-122F37B31FAB}"/>
              </a:ext>
            </a:extLst>
          </p:cNvPr>
          <p:cNvPicPr>
            <a:picLocks noChangeAspect="1"/>
          </p:cNvPicPr>
          <p:nvPr/>
        </p:nvPicPr>
        <p:blipFill>
          <a:blip r:embed="rId2"/>
          <a:stretch>
            <a:fillRect/>
          </a:stretch>
        </p:blipFill>
        <p:spPr>
          <a:xfrm>
            <a:off x="6343713" y="891825"/>
            <a:ext cx="5433965" cy="5288506"/>
          </a:xfrm>
          <a:prstGeom prst="rect">
            <a:avLst/>
          </a:prstGeom>
        </p:spPr>
      </p:pic>
    </p:spTree>
    <p:extLst>
      <p:ext uri="{BB962C8B-B14F-4D97-AF65-F5344CB8AC3E}">
        <p14:creationId xmlns:p14="http://schemas.microsoft.com/office/powerpoint/2010/main" val="1937519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4233752-9518-48CE-A77D-62B4BB159101}"/>
              </a:ext>
            </a:extLst>
          </p:cNvPr>
          <p:cNvPicPr>
            <a:picLocks noChangeAspect="1"/>
          </p:cNvPicPr>
          <p:nvPr/>
        </p:nvPicPr>
        <p:blipFill rotWithShape="1">
          <a:blip r:embed="rId2"/>
          <a:srcRect l="3560" t="2284" r="1576" b="1750"/>
          <a:stretch/>
        </p:blipFill>
        <p:spPr>
          <a:xfrm>
            <a:off x="200755" y="1211854"/>
            <a:ext cx="6698403" cy="4416213"/>
          </a:xfrm>
          <a:prstGeom prst="rect">
            <a:avLst/>
          </a:prstGeom>
        </p:spPr>
      </p:pic>
      <p:pic>
        <p:nvPicPr>
          <p:cNvPr id="7" name="図 6"/>
          <p:cNvPicPr>
            <a:picLocks noChangeAspect="1"/>
          </p:cNvPicPr>
          <p:nvPr/>
        </p:nvPicPr>
        <p:blipFill>
          <a:blip r:embed="rId3"/>
          <a:stretch>
            <a:fillRect/>
          </a:stretch>
        </p:blipFill>
        <p:spPr>
          <a:xfrm>
            <a:off x="5765434" y="149993"/>
            <a:ext cx="1816849" cy="722081"/>
          </a:xfrm>
          <a:prstGeom prst="rect">
            <a:avLst/>
          </a:prstGeom>
        </p:spPr>
      </p:pic>
      <p:grpSp>
        <p:nvGrpSpPr>
          <p:cNvPr id="2" name="グループ化 1"/>
          <p:cNvGrpSpPr/>
          <p:nvPr/>
        </p:nvGrpSpPr>
        <p:grpSpPr>
          <a:xfrm>
            <a:off x="576581" y="251567"/>
            <a:ext cx="4730194" cy="518934"/>
            <a:chOff x="502920" y="1275137"/>
            <a:chExt cx="4730194" cy="518934"/>
          </a:xfrm>
        </p:grpSpPr>
        <p:sp>
          <p:nvSpPr>
            <p:cNvPr id="3" name="ホームベース 2"/>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 name="正方形/長方形 3"/>
            <p:cNvSpPr/>
            <p:nvPr/>
          </p:nvSpPr>
          <p:spPr>
            <a:xfrm>
              <a:off x="830580" y="12751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solidFill>
                    <a:schemeClr val="tx1"/>
                  </a:solidFill>
                </a:rPr>
                <a:t>国民負担のあり方</a:t>
              </a:r>
            </a:p>
          </p:txBody>
        </p:sp>
      </p:grpSp>
      <p:sp>
        <p:nvSpPr>
          <p:cNvPr id="6" name="角丸四角形 5"/>
          <p:cNvSpPr/>
          <p:nvPr/>
        </p:nvSpPr>
        <p:spPr>
          <a:xfrm>
            <a:off x="6885227" y="561039"/>
            <a:ext cx="5004143" cy="55693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prstClr val="black"/>
                </a:solidFill>
                <a:latin typeface="BIZ UDPゴシック" panose="020B0400000000000000" pitchFamily="50" charset="-128"/>
                <a:ea typeface="BIZ UDPゴシック" panose="020B0400000000000000" pitchFamily="50" charset="-128"/>
              </a:rPr>
              <a:t>　日本は、他の先進国と比較すると負担に比べて社会保障給付などの福祉が大きい</a:t>
            </a:r>
            <a:r>
              <a:rPr lang="ja-JP" altLang="en-US" b="1" dirty="0">
                <a:solidFill>
                  <a:prstClr val="black"/>
                </a:solidFill>
                <a:latin typeface="+mn-ea"/>
              </a:rPr>
              <a:t>（中福祉・低負担）</a:t>
            </a:r>
            <a:r>
              <a:rPr lang="ja-JP" altLang="en-US" sz="1600" dirty="0">
                <a:solidFill>
                  <a:prstClr val="black"/>
                </a:solidFill>
                <a:latin typeface="BIZ UDPゴシック" panose="020B0400000000000000" pitchFamily="50" charset="-128"/>
                <a:ea typeface="BIZ UDPゴシック" panose="020B0400000000000000" pitchFamily="50" charset="-128"/>
              </a:rPr>
              <a:t>ので、その不足分を国の借金である国債によってまかなっています。</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1600" dirty="0">
                <a:solidFill>
                  <a:prstClr val="black"/>
                </a:solidFill>
                <a:latin typeface="BIZ UDPゴシック" panose="020B0400000000000000" pitchFamily="50" charset="-128"/>
                <a:ea typeface="BIZ UDPゴシック" panose="020B0400000000000000" pitchFamily="50" charset="-128"/>
              </a:rPr>
              <a:t>　このままでは、日本の借金が増え続け、社会全体の不安がますます大きくなってきます。負担を増やすか、福祉を減らすか、負担も福祉も増やしていくのか、わたしたちは今、その選択を求められています。</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1600" dirty="0">
                <a:solidFill>
                  <a:prstClr val="black"/>
                </a:solidFill>
                <a:latin typeface="BIZ UDPゴシック" panose="020B0400000000000000" pitchFamily="50" charset="-128"/>
                <a:ea typeface="BIZ UDPゴシック" panose="020B0400000000000000" pitchFamily="50" charset="-128"/>
              </a:rPr>
              <a:t>　税のあり方を考えることは、将来の日本の姿を考えることに通じます。誰もが安心して生活できる幸せな社会をつくるため、わたしたちの社会の会費である税についてこれからも考えていきましょう。</a:t>
            </a:r>
            <a:endParaRPr lang="en-US" altLang="ja-JP" sz="16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６</a:t>
            </a:r>
            <a:r>
              <a:rPr kumimoji="1" lang="ja-JP" altLang="en-US" sz="2400" dirty="0"/>
              <a:t>－２</a:t>
            </a:r>
          </a:p>
        </p:txBody>
      </p:sp>
      <p:sp>
        <p:nvSpPr>
          <p:cNvPr id="9" name="角丸四角形 8"/>
          <p:cNvSpPr/>
          <p:nvPr/>
        </p:nvSpPr>
        <p:spPr>
          <a:xfrm>
            <a:off x="8351520" y="16212"/>
            <a:ext cx="3840479" cy="32100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－これから税制について－</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82458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7722711" y="1430598"/>
            <a:ext cx="3919717" cy="1754326"/>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注</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アメリカは、州、郡、市により小売売上税が課されている。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（例：ニューヨーク州及びニューヨーク市の合計</a:t>
            </a:r>
            <a:r>
              <a:rPr lang="en-US" altLang="ja-JP" dirty="0">
                <a:latin typeface="BIZ UDPゴシック" panose="020B0400000000000000" pitchFamily="50" charset="-128"/>
                <a:ea typeface="BIZ UDPゴシック" panose="020B0400000000000000" pitchFamily="50" charset="-128"/>
              </a:rPr>
              <a:t>8.875</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財務省ホームページ</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hlinkClick r:id="rId2"/>
              </a:rPr>
              <a:t>https://www.mof.go.jp</a:t>
            </a:r>
            <a:r>
              <a:rPr lang="ja-JP" altLang="en-US" dirty="0">
                <a:latin typeface="BIZ UDPゴシック" panose="020B0400000000000000" pitchFamily="50" charset="-128"/>
                <a:ea typeface="BIZ UDPゴシック" panose="020B0400000000000000" pitchFamily="50" charset="-128"/>
              </a:rPr>
              <a:t>）による。</a:t>
            </a:r>
            <a:endParaRPr kumimoji="1" lang="ja-JP" altLang="en-US" dirty="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６</a:t>
            </a:r>
            <a:r>
              <a:rPr kumimoji="1" lang="ja-JP" altLang="en-US" sz="2400" dirty="0"/>
              <a:t>－３</a:t>
            </a:r>
          </a:p>
        </p:txBody>
      </p:sp>
      <p:sp>
        <p:nvSpPr>
          <p:cNvPr id="15" name="角丸四角形 14"/>
          <p:cNvSpPr/>
          <p:nvPr/>
        </p:nvSpPr>
        <p:spPr>
          <a:xfrm>
            <a:off x="7620000" y="16212"/>
            <a:ext cx="457199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－これから税制について－</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607528" y="121219"/>
            <a:ext cx="6750566" cy="584775"/>
          </a:xfrm>
          <a:prstGeom prst="rect">
            <a:avLst/>
          </a:prstGeom>
          <a:noFill/>
        </p:spPr>
        <p:txBody>
          <a:bodyPr wrap="none" rtlCol="0">
            <a:spAutoFit/>
          </a:bodyPr>
          <a:lstStyle/>
          <a:p>
            <a:r>
              <a:rPr kumimoji="1" lang="ja-JP" altLang="en-US" sz="3200" dirty="0"/>
              <a:t>消費税率（付加価値税）率の国際比較</a:t>
            </a:r>
          </a:p>
        </p:txBody>
      </p:sp>
      <p:sp>
        <p:nvSpPr>
          <p:cNvPr id="17" name="テキスト ボックス 16"/>
          <p:cNvSpPr txBox="1"/>
          <p:nvPr/>
        </p:nvSpPr>
        <p:spPr>
          <a:xfrm>
            <a:off x="7722388" y="923800"/>
            <a:ext cx="21836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202</a:t>
            </a:r>
            <a:r>
              <a:rPr lang="ja-JP" altLang="en-US" dirty="0">
                <a:latin typeface="BIZ UDPゴシック" panose="020B0400000000000000" pitchFamily="50" charset="-128"/>
                <a:ea typeface="BIZ UDPゴシック" panose="020B0400000000000000" pitchFamily="50" charset="-128"/>
              </a:rPr>
              <a:t>３</a:t>
            </a:r>
            <a:r>
              <a:rPr kumimoji="1" lang="ja-JP" altLang="en-US" dirty="0">
                <a:latin typeface="BIZ UDPゴシック" panose="020B0400000000000000" pitchFamily="50" charset="-128"/>
                <a:ea typeface="BIZ UDPゴシック" panose="020B0400000000000000" pitchFamily="50" charset="-128"/>
              </a:rPr>
              <a:t>年１月現在）</a:t>
            </a:r>
          </a:p>
        </p:txBody>
      </p:sp>
      <p:pic>
        <p:nvPicPr>
          <p:cNvPr id="3" name="図 2">
            <a:extLst>
              <a:ext uri="{FF2B5EF4-FFF2-40B4-BE49-F238E27FC236}">
                <a16:creationId xmlns:a16="http://schemas.microsoft.com/office/drawing/2014/main" id="{42F12396-2F52-4BF8-B012-CC6F71A81C74}"/>
              </a:ext>
            </a:extLst>
          </p:cNvPr>
          <p:cNvPicPr>
            <a:picLocks noChangeAspect="1"/>
          </p:cNvPicPr>
          <p:nvPr/>
        </p:nvPicPr>
        <p:blipFill>
          <a:blip r:embed="rId3"/>
          <a:stretch>
            <a:fillRect/>
          </a:stretch>
        </p:blipFill>
        <p:spPr>
          <a:xfrm>
            <a:off x="607528" y="601523"/>
            <a:ext cx="6882592" cy="6099528"/>
          </a:xfrm>
          <a:prstGeom prst="rect">
            <a:avLst/>
          </a:prstGeom>
        </p:spPr>
      </p:pic>
    </p:spTree>
    <p:extLst>
      <p:ext uri="{BB962C8B-B14F-4D97-AF65-F5344CB8AC3E}">
        <p14:creationId xmlns:p14="http://schemas.microsoft.com/office/powerpoint/2010/main" val="4019205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2354539" y="125194"/>
            <a:ext cx="7335371" cy="654335"/>
          </a:xfrm>
          <a:prstGeom prst="roundRect">
            <a:avLst/>
          </a:prstGeom>
          <a:solidFill>
            <a:schemeClr val="tx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HG丸ｺﾞｼｯｸM-PRO" panose="020F0600000000000000" pitchFamily="50" charset="-128"/>
                <a:ea typeface="HG丸ｺﾞｼｯｸM-PRO" panose="020F0600000000000000" pitchFamily="50" charset="-128"/>
              </a:rPr>
              <a:t>公平 </a:t>
            </a:r>
            <a:r>
              <a:rPr lang="ja-JP" altLang="en-US" sz="3200" b="1" dirty="0">
                <a:solidFill>
                  <a:schemeClr val="bg1"/>
                </a:solidFill>
                <a:latin typeface="HG丸ｺﾞｼｯｸM-PRO" panose="020F0600000000000000" pitchFamily="50" charset="-128"/>
                <a:ea typeface="HG丸ｺﾞｼｯｸM-PRO" panose="020F0600000000000000" pitchFamily="50" charset="-128"/>
              </a:rPr>
              <a:t>な負担を考えてみよう①</a:t>
            </a:r>
            <a:endParaRPr lang="ja-JP" altLang="en-US" sz="4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138731" y="923315"/>
            <a:ext cx="11766985" cy="107166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友だち３人で食事に行きました。みんなでいろいろな料理を分け合って食べたとき、食事代の支払いはどのように負担しますか。</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なお、食事代金の合計は</a:t>
            </a:r>
            <a:r>
              <a:rPr lang="en-US" altLang="ja-JP" dirty="0">
                <a:solidFill>
                  <a:prstClr val="black"/>
                </a:solidFill>
                <a:latin typeface="BIZ UDPゴシック" panose="020B0400000000000000" pitchFamily="50" charset="-128"/>
                <a:ea typeface="BIZ UDPゴシック" panose="020B0400000000000000" pitchFamily="50" charset="-128"/>
              </a:rPr>
              <a:t>4,500</a:t>
            </a:r>
            <a:r>
              <a:rPr lang="ja-JP" altLang="en-US" dirty="0">
                <a:solidFill>
                  <a:prstClr val="black"/>
                </a:solidFill>
                <a:latin typeface="BIZ UDPゴシック" panose="020B0400000000000000" pitchFamily="50" charset="-128"/>
                <a:ea typeface="BIZ UDPゴシック" panose="020B0400000000000000" pitchFamily="50" charset="-128"/>
              </a:rPr>
              <a:t>円で、３人はそれぞれ違う金額のお小遣いを持っています。</a:t>
            </a:r>
          </a:p>
        </p:txBody>
      </p:sp>
      <p:pic>
        <p:nvPicPr>
          <p:cNvPr id="2" name="図 1" descr="C:\Users\A318266\Desktop\新しいフォルダー (2)\副教材イラスト（編集中）\H29_JPEG\H29_公平に負担するとは_3人で食事.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8442" y="2249907"/>
            <a:ext cx="2040574" cy="1568132"/>
          </a:xfrm>
          <a:prstGeom prst="rect">
            <a:avLst/>
          </a:prstGeom>
          <a:noFill/>
          <a:ln>
            <a:noFill/>
          </a:ln>
        </p:spPr>
      </p:pic>
      <p:graphicFrame>
        <p:nvGraphicFramePr>
          <p:cNvPr id="7" name="表 6"/>
          <p:cNvGraphicFramePr>
            <a:graphicFrameLocks noGrp="1"/>
          </p:cNvGraphicFramePr>
          <p:nvPr>
            <p:extLst>
              <p:ext uri="{D42A27DB-BD31-4B8C-83A1-F6EECF244321}">
                <p14:modId xmlns:p14="http://schemas.microsoft.com/office/powerpoint/2010/main" val="1655321695"/>
              </p:ext>
            </p:extLst>
          </p:nvPr>
        </p:nvGraphicFramePr>
        <p:xfrm>
          <a:off x="247913" y="2111874"/>
          <a:ext cx="8695142" cy="1463040"/>
        </p:xfrm>
        <a:graphic>
          <a:graphicData uri="http://schemas.openxmlformats.org/drawingml/2006/table">
            <a:tbl>
              <a:tblPr firstRow="1" bandRow="1">
                <a:tableStyleId>{5C22544A-7EE6-4342-B048-85BDC9FD1C3A}</a:tableStyleId>
              </a:tblPr>
              <a:tblGrid>
                <a:gridCol w="1191117">
                  <a:extLst>
                    <a:ext uri="{9D8B030D-6E8A-4147-A177-3AD203B41FA5}">
                      <a16:colId xmlns:a16="http://schemas.microsoft.com/office/drawing/2014/main" val="20000"/>
                    </a:ext>
                  </a:extLst>
                </a:gridCol>
                <a:gridCol w="1673371">
                  <a:extLst>
                    <a:ext uri="{9D8B030D-6E8A-4147-A177-3AD203B41FA5}">
                      <a16:colId xmlns:a16="http://schemas.microsoft.com/office/drawing/2014/main" val="20001"/>
                    </a:ext>
                  </a:extLst>
                </a:gridCol>
                <a:gridCol w="1908689">
                  <a:extLst>
                    <a:ext uri="{9D8B030D-6E8A-4147-A177-3AD203B41FA5}">
                      <a16:colId xmlns:a16="http://schemas.microsoft.com/office/drawing/2014/main" val="20002"/>
                    </a:ext>
                  </a:extLst>
                </a:gridCol>
                <a:gridCol w="3921965">
                  <a:extLst>
                    <a:ext uri="{9D8B030D-6E8A-4147-A177-3AD203B41FA5}">
                      <a16:colId xmlns:a16="http://schemas.microsoft.com/office/drawing/2014/main" val="20003"/>
                    </a:ext>
                  </a:extLst>
                </a:gridCol>
              </a:tblGrid>
              <a:tr h="354411">
                <a:tc>
                  <a:txBody>
                    <a:bodyPr/>
                    <a:lstStyle/>
                    <a:p>
                      <a:endParaRPr kumimoji="1" lang="ja-JP" altLang="en-US" dirty="0"/>
                    </a:p>
                  </a:txBody>
                  <a:tcPr/>
                </a:tc>
                <a:tc>
                  <a:txBody>
                    <a:bodyPr/>
                    <a:lstStyle/>
                    <a:p>
                      <a:pPr algn="ctr"/>
                      <a:r>
                        <a:rPr kumimoji="1" lang="ja-JP" altLang="en-US" dirty="0">
                          <a:solidFill>
                            <a:schemeClr val="tx1"/>
                          </a:solidFill>
                        </a:rPr>
                        <a:t>お小遣い</a:t>
                      </a:r>
                    </a:p>
                  </a:txBody>
                  <a:tcPr/>
                </a:tc>
                <a:tc>
                  <a:txBody>
                    <a:bodyPr/>
                    <a:lstStyle/>
                    <a:p>
                      <a:pPr algn="ctr"/>
                      <a:r>
                        <a:rPr kumimoji="1" lang="ja-JP" altLang="en-US" dirty="0">
                          <a:solidFill>
                            <a:schemeClr val="tx1"/>
                          </a:solidFill>
                        </a:rPr>
                        <a:t>食べた量</a:t>
                      </a:r>
                    </a:p>
                  </a:txBody>
                  <a:tcPr/>
                </a:tc>
                <a:tc>
                  <a:txBody>
                    <a:bodyPr/>
                    <a:lstStyle/>
                    <a:p>
                      <a:pPr algn="ctr"/>
                      <a:r>
                        <a:rPr kumimoji="1" lang="ja-JP" altLang="en-US" dirty="0">
                          <a:solidFill>
                            <a:schemeClr val="tx1"/>
                          </a:solidFill>
                        </a:rPr>
                        <a:t>負担する金額</a:t>
                      </a:r>
                    </a:p>
                  </a:txBody>
                  <a:tcPr/>
                </a:tc>
                <a:extLst>
                  <a:ext uri="{0D108BD9-81ED-4DB2-BD59-A6C34878D82A}">
                    <a16:rowId xmlns:a16="http://schemas.microsoft.com/office/drawing/2014/main" val="10000"/>
                  </a:ext>
                </a:extLst>
              </a:tr>
              <a:tr h="354411">
                <a:tc>
                  <a:txBody>
                    <a:bodyPr/>
                    <a:lstStyle/>
                    <a:p>
                      <a:pPr algn="ctr"/>
                      <a:r>
                        <a:rPr kumimoji="1" lang="en-US" altLang="ja-JP" dirty="0">
                          <a:latin typeface="BIZ UDPゴシック" panose="020B0400000000000000" pitchFamily="50" charset="-128"/>
                          <a:ea typeface="BIZ UDPゴシック" panose="020B0400000000000000" pitchFamily="50" charset="-128"/>
                        </a:rPr>
                        <a:t>A</a:t>
                      </a:r>
                      <a:r>
                        <a:rPr kumimoji="1" lang="ja-JP" altLang="en-US" dirty="0">
                          <a:latin typeface="BIZ UDPゴシック" panose="020B0400000000000000" pitchFamily="50" charset="-128"/>
                          <a:ea typeface="BIZ UDPゴシック" panose="020B0400000000000000" pitchFamily="50" charset="-128"/>
                        </a:rPr>
                        <a:t>さん</a:t>
                      </a:r>
                      <a:endParaRPr kumimoji="1" lang="en-US" altLang="ja-JP" dirty="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10,000</a:t>
                      </a:r>
                      <a:r>
                        <a:rPr kumimoji="1" lang="ja-JP" altLang="en-US" dirty="0">
                          <a:latin typeface="BIZ UDPゴシック" panose="020B0400000000000000" pitchFamily="50" charset="-128"/>
                          <a:ea typeface="BIZ UDPゴシック" panose="020B0400000000000000" pitchFamily="50" charset="-128"/>
                        </a:rPr>
                        <a:t>円</a:t>
                      </a:r>
                    </a:p>
                  </a:txBody>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少ない</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54411">
                <a:tc>
                  <a:txBody>
                    <a:bodyPr/>
                    <a:lstStyle/>
                    <a:p>
                      <a:pPr algn="ctr"/>
                      <a:r>
                        <a:rPr kumimoji="1" lang="en-US" altLang="ja-JP" dirty="0">
                          <a:latin typeface="BIZ UDPゴシック" panose="020B0400000000000000" pitchFamily="50" charset="-128"/>
                          <a:ea typeface="BIZ UDPゴシック" panose="020B0400000000000000" pitchFamily="50" charset="-128"/>
                        </a:rPr>
                        <a:t>B</a:t>
                      </a:r>
                      <a:r>
                        <a:rPr kumimoji="1" lang="ja-JP" altLang="en-US" dirty="0">
                          <a:latin typeface="BIZ UDPゴシック" panose="020B0400000000000000" pitchFamily="50" charset="-128"/>
                          <a:ea typeface="BIZ UDPゴシック" panose="020B0400000000000000" pitchFamily="50" charset="-128"/>
                        </a:rPr>
                        <a:t>さん</a:t>
                      </a:r>
                    </a:p>
                  </a:txBody>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5,000</a:t>
                      </a:r>
                      <a:r>
                        <a:rPr kumimoji="1" lang="ja-JP" altLang="en-US" dirty="0">
                          <a:latin typeface="BIZ UDPゴシック" panose="020B0400000000000000" pitchFamily="50" charset="-128"/>
                          <a:ea typeface="BIZ UDPゴシック" panose="020B0400000000000000" pitchFamily="50" charset="-128"/>
                        </a:rPr>
                        <a:t>円</a:t>
                      </a:r>
                    </a:p>
                  </a:txBody>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たくさん</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54411">
                <a:tc>
                  <a:txBody>
                    <a:bodyPr/>
                    <a:lstStyle/>
                    <a:p>
                      <a:pPr algn="ctr"/>
                      <a:r>
                        <a:rPr kumimoji="1" lang="en-US" altLang="ja-JP" dirty="0">
                          <a:latin typeface="BIZ UDPゴシック" panose="020B0400000000000000" pitchFamily="50" charset="-128"/>
                          <a:ea typeface="BIZ UDPゴシック" panose="020B0400000000000000" pitchFamily="50" charset="-128"/>
                        </a:rPr>
                        <a:t>C</a:t>
                      </a:r>
                      <a:r>
                        <a:rPr kumimoji="1" lang="ja-JP" altLang="en-US" dirty="0">
                          <a:latin typeface="BIZ UDPゴシック" panose="020B0400000000000000" pitchFamily="50" charset="-128"/>
                          <a:ea typeface="BIZ UDPゴシック" panose="020B0400000000000000" pitchFamily="50" charset="-128"/>
                        </a:rPr>
                        <a:t>さん</a:t>
                      </a:r>
                    </a:p>
                  </a:txBody>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1,500</a:t>
                      </a:r>
                      <a:r>
                        <a:rPr kumimoji="1" lang="ja-JP" altLang="en-US" dirty="0">
                          <a:latin typeface="BIZ UDPゴシック" panose="020B0400000000000000" pitchFamily="50" charset="-128"/>
                          <a:ea typeface="BIZ UDPゴシック" panose="020B0400000000000000" pitchFamily="50" charset="-128"/>
                        </a:rPr>
                        <a:t>円</a:t>
                      </a:r>
                    </a:p>
                  </a:txBody>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中くらい</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bl>
          </a:graphicData>
        </a:graphic>
      </p:graphicFrame>
      <p:sp>
        <p:nvSpPr>
          <p:cNvPr id="8" name="角丸四角形 7"/>
          <p:cNvSpPr/>
          <p:nvPr/>
        </p:nvSpPr>
        <p:spPr>
          <a:xfrm>
            <a:off x="247913" y="5099736"/>
            <a:ext cx="8867597" cy="14630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　どの方法でも</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公平</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のようですが、１つの方法では完全な</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公平</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にならないのです。</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　税金も１つの方法で課税したのでは、完全な</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公平</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にはなりません。税負担の</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公平</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を確保するために、税の性格に応じた適切な課税方法を採用して、所得課税、消費課税、資産課税等をバランスよく組み合わせるという工夫が行われています。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9" name="図 8"/>
          <p:cNvPicPr/>
          <p:nvPr/>
        </p:nvPicPr>
        <p:blipFill>
          <a:blip r:embed="rId3">
            <a:clrChange>
              <a:clrFrom>
                <a:srgbClr val="FFFFFF"/>
              </a:clrFrom>
              <a:clrTo>
                <a:srgbClr val="FFFFFF">
                  <a:alpha val="0"/>
                </a:srgbClr>
              </a:clrTo>
            </a:clrChange>
          </a:blip>
          <a:stretch>
            <a:fillRect/>
          </a:stretch>
        </p:blipFill>
        <p:spPr>
          <a:xfrm>
            <a:off x="9115510" y="5354571"/>
            <a:ext cx="1384490" cy="1332984"/>
          </a:xfrm>
          <a:prstGeom prst="rect">
            <a:avLst/>
          </a:prstGeom>
        </p:spPr>
      </p:pic>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－１</a:t>
            </a:r>
          </a:p>
        </p:txBody>
      </p:sp>
      <p:sp>
        <p:nvSpPr>
          <p:cNvPr id="5" name="角丸四角形 4">
            <a:hlinkClick r:id="rId4" action="ppaction://hlinkfile"/>
          </p:cNvPr>
          <p:cNvSpPr/>
          <p:nvPr/>
        </p:nvSpPr>
        <p:spPr>
          <a:xfrm>
            <a:off x="9432252" y="4111764"/>
            <a:ext cx="2600279" cy="107166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
        <p:nvSpPr>
          <p:cNvPr id="11" name="角丸四角形 8">
            <a:extLst>
              <a:ext uri="{FF2B5EF4-FFF2-40B4-BE49-F238E27FC236}">
                <a16:creationId xmlns:a16="http://schemas.microsoft.com/office/drawing/2014/main" id="{7C6312EC-CA51-4EE4-84B0-F20292E0E5BA}"/>
              </a:ext>
            </a:extLst>
          </p:cNvPr>
          <p:cNvSpPr/>
          <p:nvPr/>
        </p:nvSpPr>
        <p:spPr>
          <a:xfrm>
            <a:off x="247913" y="3691806"/>
            <a:ext cx="8867599" cy="12376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（考え方①）３人で均等に割って支払う。</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（考え方②）たくさん食べた人は多く、少ししか食べていない人は少なく支払う。</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（考え方③）お小遣いをたくさん持っている人は多く、あまり持っていない人は少なく</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支払う。</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81446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2354538" y="95364"/>
            <a:ext cx="7335371" cy="654335"/>
          </a:xfrm>
          <a:prstGeom prst="roundRect">
            <a:avLst/>
          </a:prstGeom>
          <a:solidFill>
            <a:schemeClr val="tx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HG丸ｺﾞｼｯｸM-PRO" panose="020F0600000000000000" pitchFamily="50" charset="-128"/>
                <a:ea typeface="HG丸ｺﾞｼｯｸM-PRO" panose="020F0600000000000000" pitchFamily="50" charset="-128"/>
              </a:rPr>
              <a:t>公平 </a:t>
            </a:r>
            <a:r>
              <a:rPr lang="ja-JP" altLang="en-US" sz="3200" b="1" dirty="0">
                <a:solidFill>
                  <a:schemeClr val="bg1"/>
                </a:solidFill>
                <a:latin typeface="HG丸ｺﾞｼｯｸM-PRO" panose="020F0600000000000000" pitchFamily="50" charset="-128"/>
                <a:ea typeface="HG丸ｺﾞｼｯｸM-PRO" panose="020F0600000000000000" pitchFamily="50" charset="-128"/>
              </a:rPr>
              <a:t>な負担を考えてみよう②</a:t>
            </a:r>
            <a:endParaRPr lang="ja-JP" altLang="en-US" sz="4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193869" y="850193"/>
            <a:ext cx="11656708" cy="170023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solidFill>
                  <a:prstClr val="black"/>
                </a:solidFill>
                <a:latin typeface="HG丸ｺﾞｼｯｸM-PRO" panose="020F0600000000000000" pitchFamily="50" charset="-128"/>
                <a:ea typeface="HG丸ｺﾞｼｯｸM-PRO" panose="020F0600000000000000" pitchFamily="50" charset="-128"/>
              </a:rPr>
              <a:t>みなさんはシンシュウタウンの住民です。</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en-US" altLang="ja-JP"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solidFill>
                  <a:prstClr val="black"/>
                </a:solidFill>
                <a:latin typeface="HG丸ｺﾞｼｯｸM-PRO" panose="020F0600000000000000" pitchFamily="50" charset="-128"/>
                <a:ea typeface="HG丸ｺﾞｼｯｸM-PRO" panose="020F0600000000000000" pitchFamily="50" charset="-128"/>
              </a:rPr>
              <a:t>このまちでは、家が４軒あり、まちの真ん中をまちが管理する川が流れています。行き来するには、渡し船を使っていますが、雨で増水した時は運航できず不便でした。今回、住民のみなさんの希望により橋を建設することになりました。</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建設する費用は</a:t>
            </a:r>
            <a:r>
              <a:rPr lang="en-US" altLang="ja-JP" dirty="0">
                <a:solidFill>
                  <a:prstClr val="black"/>
                </a:solidFill>
                <a:latin typeface="HG丸ｺﾞｼｯｸM-PRO" panose="020F0600000000000000" pitchFamily="50" charset="-128"/>
                <a:ea typeface="HG丸ｺﾞｼｯｸM-PRO" panose="020F0600000000000000" pitchFamily="50" charset="-128"/>
              </a:rPr>
              <a:t>400 </a:t>
            </a:r>
            <a:r>
              <a:rPr lang="ja-JP" altLang="en-US" dirty="0">
                <a:solidFill>
                  <a:prstClr val="black"/>
                </a:solidFill>
                <a:latin typeface="HG丸ｺﾞｼｯｸM-PRO" panose="020F0600000000000000" pitchFamily="50" charset="-128"/>
                <a:ea typeface="HG丸ｺﾞｼｯｸM-PRO" panose="020F0600000000000000" pitchFamily="50" charset="-128"/>
              </a:rPr>
              <a:t>万円かかります。</a:t>
            </a:r>
          </a:p>
          <a:p>
            <a:r>
              <a:rPr lang="ja-JP" altLang="en-US" dirty="0">
                <a:solidFill>
                  <a:prstClr val="black"/>
                </a:solidFill>
                <a:latin typeface="HG丸ｺﾞｼｯｸM-PRO" panose="020F0600000000000000" pitchFamily="50" charset="-128"/>
                <a:ea typeface="HG丸ｺﾞｼｯｸM-PRO" panose="020F0600000000000000" pitchFamily="50" charset="-128"/>
              </a:rPr>
              <a:t>　この</a:t>
            </a:r>
            <a:r>
              <a:rPr lang="ja-JP" altLang="en-US">
                <a:solidFill>
                  <a:prstClr val="black"/>
                </a:solidFill>
                <a:latin typeface="HG丸ｺﾞｼｯｸM-PRO" panose="020F0600000000000000" pitchFamily="50" charset="-128"/>
                <a:ea typeface="HG丸ｺﾞｼｯｸM-PRO" panose="020F0600000000000000" pitchFamily="50" charset="-128"/>
              </a:rPr>
              <a:t>費用は、どの</a:t>
            </a:r>
            <a:r>
              <a:rPr lang="ja-JP" altLang="en-US" dirty="0">
                <a:solidFill>
                  <a:prstClr val="black"/>
                </a:solidFill>
                <a:latin typeface="HG丸ｺﾞｼｯｸM-PRO" panose="020F0600000000000000" pitchFamily="50" charset="-128"/>
                <a:ea typeface="HG丸ｺﾞｼｯｸM-PRO" panose="020F0600000000000000" pitchFamily="50" charset="-128"/>
              </a:rPr>
              <a:t>ようにして集めたらいいでしょうか。</a:t>
            </a:r>
            <a:endParaRPr lang="ja-JP" altLang="en-US" b="1" dirty="0">
              <a:solidFill>
                <a:prstClr val="black"/>
              </a:solidFill>
              <a:latin typeface="HG丸ｺﾞｼｯｸM-PRO" panose="020F0600000000000000" pitchFamily="50" charset="-128"/>
              <a:ea typeface="HG丸ｺﾞｼｯｸM-PRO" panose="020F0600000000000000" pitchFamily="50" charset="-128"/>
            </a:endParaRPr>
          </a:p>
        </p:txBody>
      </p:sp>
      <p:pic>
        <p:nvPicPr>
          <p:cNvPr id="7" name="図 6"/>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2630" y="99397"/>
            <a:ext cx="1697948" cy="998922"/>
          </a:xfrm>
          <a:prstGeom prst="rect">
            <a:avLst/>
          </a:prstGeom>
          <a:noFill/>
          <a:ln>
            <a:noFill/>
          </a:ln>
        </p:spPr>
      </p:pic>
      <p:graphicFrame>
        <p:nvGraphicFramePr>
          <p:cNvPr id="8" name="表 7"/>
          <p:cNvGraphicFramePr>
            <a:graphicFrameLocks noGrp="1"/>
          </p:cNvGraphicFramePr>
          <p:nvPr>
            <p:extLst>
              <p:ext uri="{D42A27DB-BD31-4B8C-83A1-F6EECF244321}">
                <p14:modId xmlns:p14="http://schemas.microsoft.com/office/powerpoint/2010/main" val="366825122"/>
              </p:ext>
            </p:extLst>
          </p:nvPr>
        </p:nvGraphicFramePr>
        <p:xfrm>
          <a:off x="193869" y="3538361"/>
          <a:ext cx="11589882" cy="2135196"/>
        </p:xfrm>
        <a:graphic>
          <a:graphicData uri="http://schemas.openxmlformats.org/drawingml/2006/table">
            <a:tbl>
              <a:tblPr firstRow="1" bandRow="1">
                <a:tableStyleId>{5C22544A-7EE6-4342-B048-85BDC9FD1C3A}</a:tableStyleId>
              </a:tblPr>
              <a:tblGrid>
                <a:gridCol w="1102121">
                  <a:extLst>
                    <a:ext uri="{9D8B030D-6E8A-4147-A177-3AD203B41FA5}">
                      <a16:colId xmlns:a16="http://schemas.microsoft.com/office/drawing/2014/main" val="20000"/>
                    </a:ext>
                  </a:extLst>
                </a:gridCol>
                <a:gridCol w="1312908">
                  <a:extLst>
                    <a:ext uri="{9D8B030D-6E8A-4147-A177-3AD203B41FA5}">
                      <a16:colId xmlns:a16="http://schemas.microsoft.com/office/drawing/2014/main" val="20001"/>
                    </a:ext>
                  </a:extLst>
                </a:gridCol>
                <a:gridCol w="1987486">
                  <a:extLst>
                    <a:ext uri="{9D8B030D-6E8A-4147-A177-3AD203B41FA5}">
                      <a16:colId xmlns:a16="http://schemas.microsoft.com/office/drawing/2014/main" val="20002"/>
                    </a:ext>
                  </a:extLst>
                </a:gridCol>
                <a:gridCol w="2462784">
                  <a:extLst>
                    <a:ext uri="{9D8B030D-6E8A-4147-A177-3AD203B41FA5}">
                      <a16:colId xmlns:a16="http://schemas.microsoft.com/office/drawing/2014/main" val="20003"/>
                    </a:ext>
                  </a:extLst>
                </a:gridCol>
                <a:gridCol w="4724583">
                  <a:extLst>
                    <a:ext uri="{9D8B030D-6E8A-4147-A177-3AD203B41FA5}">
                      <a16:colId xmlns:a16="http://schemas.microsoft.com/office/drawing/2014/main" val="20004"/>
                    </a:ext>
                  </a:extLst>
                </a:gridCol>
              </a:tblGrid>
              <a:tr h="419786">
                <a:tc>
                  <a:txBody>
                    <a:bodyPr/>
                    <a:lstStyle/>
                    <a:p>
                      <a:endParaRPr kumimoji="1" lang="ja-JP" altLang="en-US" sz="1400" dirty="0"/>
                    </a:p>
                  </a:txBody>
                  <a:tcPr anchor="ctr"/>
                </a:tc>
                <a:tc>
                  <a:txBody>
                    <a:bodyPr/>
                    <a:lstStyle/>
                    <a:p>
                      <a:pPr algn="ctr"/>
                      <a:r>
                        <a:rPr kumimoji="1" lang="ja-JP" altLang="en-US" sz="1600" dirty="0">
                          <a:solidFill>
                            <a:schemeClr val="tx1"/>
                          </a:solidFill>
                        </a:rPr>
                        <a:t>家族人数</a:t>
                      </a:r>
                    </a:p>
                  </a:txBody>
                  <a:tcPr anchor="ctr"/>
                </a:tc>
                <a:tc>
                  <a:txBody>
                    <a:bodyPr/>
                    <a:lstStyle/>
                    <a:p>
                      <a:pPr algn="ctr"/>
                      <a:r>
                        <a:rPr kumimoji="1" lang="ja-JP" altLang="en-US" sz="1600" dirty="0">
                          <a:solidFill>
                            <a:schemeClr val="tx1"/>
                          </a:solidFill>
                        </a:rPr>
                        <a:t>各家の所得</a:t>
                      </a:r>
                    </a:p>
                  </a:txBody>
                  <a:tcPr anchor="ctr"/>
                </a:tc>
                <a:tc>
                  <a:txBody>
                    <a:bodyPr/>
                    <a:lstStyle/>
                    <a:p>
                      <a:pPr algn="ctr"/>
                      <a:r>
                        <a:rPr kumimoji="1" lang="ja-JP" altLang="en-US" sz="1600" dirty="0">
                          <a:solidFill>
                            <a:schemeClr val="tx1"/>
                          </a:solidFill>
                        </a:rPr>
                        <a:t>橋の使用回数</a:t>
                      </a:r>
                    </a:p>
                  </a:txBody>
                  <a:tcPr anchor="ctr"/>
                </a:tc>
                <a:tc>
                  <a:txBody>
                    <a:bodyPr/>
                    <a:lstStyle/>
                    <a:p>
                      <a:pPr algn="ctr"/>
                      <a:r>
                        <a:rPr kumimoji="1" lang="ja-JP" altLang="en-US" sz="1600" dirty="0">
                          <a:solidFill>
                            <a:schemeClr val="tx1"/>
                          </a:solidFill>
                        </a:rPr>
                        <a:t>負担する金額</a:t>
                      </a:r>
                    </a:p>
                  </a:txBody>
                  <a:tcPr anchor="ctr"/>
                </a:tc>
                <a:extLst>
                  <a:ext uri="{0D108BD9-81ED-4DB2-BD59-A6C34878D82A}">
                    <a16:rowId xmlns:a16="http://schemas.microsoft.com/office/drawing/2014/main" val="10000"/>
                  </a:ext>
                </a:extLst>
              </a:tr>
              <a:tr h="419786">
                <a:tc>
                  <a:txBody>
                    <a:bodyPr/>
                    <a:lstStyle/>
                    <a:p>
                      <a:pPr algn="ctr"/>
                      <a:r>
                        <a:rPr kumimoji="1" lang="en-US" altLang="ja-JP" sz="1600" dirty="0">
                          <a:latin typeface="BIZ UDPゴシック" panose="020B0400000000000000" pitchFamily="50" charset="-128"/>
                          <a:ea typeface="BIZ UDPゴシック" panose="020B0400000000000000" pitchFamily="50" charset="-128"/>
                        </a:rPr>
                        <a:t>A</a:t>
                      </a:r>
                      <a:r>
                        <a:rPr kumimoji="1" lang="ja-JP" altLang="en-US" sz="1600" dirty="0">
                          <a:latin typeface="BIZ UDPゴシック" panose="020B0400000000000000" pitchFamily="50" charset="-128"/>
                          <a:ea typeface="BIZ UDPゴシック" panose="020B0400000000000000" pitchFamily="50" charset="-128"/>
                        </a:rPr>
                        <a:t>　家</a:t>
                      </a:r>
                      <a:endParaRPr kumimoji="1" lang="en-US" altLang="ja-JP" sz="160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月</a:t>
                      </a:r>
                      <a:r>
                        <a:rPr kumimoji="1" lang="en-US" altLang="ja-JP" sz="1600" dirty="0">
                          <a:latin typeface="BIZ UDPゴシック" panose="020B0400000000000000" pitchFamily="50" charset="-128"/>
                          <a:ea typeface="BIZ UDPゴシック" panose="020B0400000000000000" pitchFamily="50" charset="-128"/>
                        </a:rPr>
                        <a:t>10</a:t>
                      </a:r>
                      <a:r>
                        <a:rPr kumimoji="1" lang="ja-JP" altLang="en-US" sz="1600" dirty="0">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456052">
                <a:tc>
                  <a:txBody>
                    <a:bodyPr/>
                    <a:lstStyle/>
                    <a:p>
                      <a:pPr algn="ctr"/>
                      <a:r>
                        <a:rPr kumimoji="1" lang="en-US" altLang="ja-JP" sz="1600" dirty="0">
                          <a:latin typeface="BIZ UDPゴシック" panose="020B0400000000000000" pitchFamily="50" charset="-128"/>
                          <a:ea typeface="BIZ UDPゴシック" panose="020B0400000000000000" pitchFamily="50" charset="-128"/>
                        </a:rPr>
                        <a:t>B</a:t>
                      </a:r>
                      <a:r>
                        <a:rPr kumimoji="1" lang="ja-JP" altLang="en-US" sz="1600" dirty="0">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月</a:t>
                      </a:r>
                      <a:r>
                        <a:rPr kumimoji="1" lang="en-US" altLang="ja-JP" sz="1600" dirty="0">
                          <a:latin typeface="BIZ UDPゴシック" panose="020B0400000000000000" pitchFamily="50" charset="-128"/>
                          <a:ea typeface="BIZ UDPゴシック" panose="020B0400000000000000" pitchFamily="50" charset="-128"/>
                        </a:rPr>
                        <a:t>10</a:t>
                      </a:r>
                      <a:r>
                        <a:rPr kumimoji="1" lang="ja-JP" altLang="en-US" sz="1600" dirty="0">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419786">
                <a:tc>
                  <a:txBody>
                    <a:bodyPr/>
                    <a:lstStyle/>
                    <a:p>
                      <a:pPr algn="ctr"/>
                      <a:r>
                        <a:rPr kumimoji="1" lang="en-US" altLang="ja-JP" sz="1600" dirty="0">
                          <a:latin typeface="BIZ UDPゴシック" panose="020B0400000000000000" pitchFamily="50" charset="-128"/>
                          <a:ea typeface="BIZ UDPゴシック" panose="020B0400000000000000" pitchFamily="50" charset="-128"/>
                        </a:rPr>
                        <a:t>C</a:t>
                      </a:r>
                      <a:r>
                        <a:rPr kumimoji="1" lang="ja-JP" altLang="en-US" sz="1600" dirty="0">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r h="419786">
                <a:tc>
                  <a:txBody>
                    <a:bodyPr/>
                    <a:lstStyle/>
                    <a:p>
                      <a:pPr algn="ctr"/>
                      <a:r>
                        <a:rPr kumimoji="1" lang="en-US" altLang="ja-JP" sz="1600" dirty="0">
                          <a:latin typeface="BIZ UDPゴシック" panose="020B0400000000000000" pitchFamily="50" charset="-128"/>
                          <a:ea typeface="BIZ UDPゴシック" panose="020B0400000000000000" pitchFamily="50" charset="-128"/>
                        </a:rPr>
                        <a:t>D</a:t>
                      </a:r>
                      <a:r>
                        <a:rPr kumimoji="1" lang="ja-JP" altLang="en-US" sz="1600" dirty="0">
                          <a:latin typeface="BIZ UDPゴシック" panose="020B0400000000000000" pitchFamily="50" charset="-128"/>
                          <a:ea typeface="BIZ UDPゴシック" panose="020B0400000000000000" pitchFamily="50" charset="-128"/>
                        </a:rPr>
                        <a:t>　家</a:t>
                      </a:r>
                      <a:endParaRPr kumimoji="1" lang="en-US" altLang="ja-JP" sz="160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sp>
        <p:nvSpPr>
          <p:cNvPr id="9" name="角丸四角形 8"/>
          <p:cNvSpPr/>
          <p:nvPr/>
        </p:nvSpPr>
        <p:spPr>
          <a:xfrm>
            <a:off x="127043" y="2603764"/>
            <a:ext cx="11656708" cy="789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■１　各家の家族構成や所得金額・橋の使用回数が同じ場合　　　　　　</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（ヒント）各家とも同じ条件だから、公平に負担すると・・・</a:t>
            </a:r>
          </a:p>
        </p:txBody>
      </p:sp>
      <p:sp>
        <p:nvSpPr>
          <p:cNvPr id="12" name="テキスト ボックス 11"/>
          <p:cNvSpPr txBox="1"/>
          <p:nvPr/>
        </p:nvSpPr>
        <p:spPr>
          <a:xfrm>
            <a:off x="9689908" y="5724380"/>
            <a:ext cx="2093843" cy="461665"/>
          </a:xfrm>
          <a:prstGeom prst="rect">
            <a:avLst/>
          </a:prstGeom>
          <a:noFill/>
        </p:spPr>
        <p:txBody>
          <a:bodyPr wrap="none" rtlCol="0">
            <a:spAutoFit/>
          </a:bodyPr>
          <a:lstStyle/>
          <a:p>
            <a:r>
              <a:rPr lang="ja-JP" altLang="en-US" sz="2400" b="1" dirty="0">
                <a:solidFill>
                  <a:prstClr val="black"/>
                </a:solidFill>
              </a:rPr>
              <a:t>総額　</a:t>
            </a:r>
            <a:r>
              <a:rPr lang="en-US" altLang="ja-JP" sz="2400" b="1" dirty="0">
                <a:solidFill>
                  <a:prstClr val="black"/>
                </a:solidFill>
              </a:rPr>
              <a:t>400</a:t>
            </a:r>
            <a:r>
              <a:rPr lang="ja-JP" altLang="en-US" sz="2400" b="1" dirty="0">
                <a:solidFill>
                  <a:prstClr val="black"/>
                </a:solidFill>
              </a:rPr>
              <a:t>万円</a:t>
            </a:r>
          </a:p>
        </p:txBody>
      </p:sp>
      <p:sp>
        <p:nvSpPr>
          <p:cNvPr id="11" name="テキスト ボックス 10"/>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－２</a:t>
            </a:r>
          </a:p>
        </p:txBody>
      </p:sp>
      <p:sp>
        <p:nvSpPr>
          <p:cNvPr id="13" name="角丸四角形 12">
            <a:hlinkClick r:id="rId3" action="ppaction://hlinkfile"/>
          </p:cNvPr>
          <p:cNvSpPr/>
          <p:nvPr/>
        </p:nvSpPr>
        <p:spPr>
          <a:xfrm>
            <a:off x="8409546" y="2675901"/>
            <a:ext cx="3441031" cy="78916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Tree>
    <p:extLst>
      <p:ext uri="{BB962C8B-B14F-4D97-AF65-F5344CB8AC3E}">
        <p14:creationId xmlns:p14="http://schemas.microsoft.com/office/powerpoint/2010/main" val="1909465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93992" y="1089757"/>
            <a:ext cx="11656708" cy="103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■２　各家の所得金額が違う場合　　　　　　</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（ヒント）所得金額（持っている金額）によって負担する金額を変えてみよう</a:t>
            </a:r>
          </a:p>
        </p:txBody>
      </p:sp>
      <p:graphicFrame>
        <p:nvGraphicFramePr>
          <p:cNvPr id="3" name="表 2"/>
          <p:cNvGraphicFramePr>
            <a:graphicFrameLocks noGrp="1"/>
          </p:cNvGraphicFramePr>
          <p:nvPr>
            <p:extLst>
              <p:ext uri="{D42A27DB-BD31-4B8C-83A1-F6EECF244321}">
                <p14:modId xmlns:p14="http://schemas.microsoft.com/office/powerpoint/2010/main" val="3975231197"/>
              </p:ext>
            </p:extLst>
          </p:nvPr>
        </p:nvGraphicFramePr>
        <p:xfrm>
          <a:off x="293992" y="2647072"/>
          <a:ext cx="11656708" cy="2382130"/>
        </p:xfrm>
        <a:graphic>
          <a:graphicData uri="http://schemas.openxmlformats.org/drawingml/2006/table">
            <a:tbl>
              <a:tblPr firstRow="1" bandRow="1">
                <a:tableStyleId>{5C22544A-7EE6-4342-B048-85BDC9FD1C3A}</a:tableStyleId>
              </a:tblPr>
              <a:tblGrid>
                <a:gridCol w="1259416">
                  <a:extLst>
                    <a:ext uri="{9D8B030D-6E8A-4147-A177-3AD203B41FA5}">
                      <a16:colId xmlns:a16="http://schemas.microsoft.com/office/drawing/2014/main" val="20000"/>
                    </a:ext>
                  </a:extLst>
                </a:gridCol>
                <a:gridCol w="1500287">
                  <a:extLst>
                    <a:ext uri="{9D8B030D-6E8A-4147-A177-3AD203B41FA5}">
                      <a16:colId xmlns:a16="http://schemas.microsoft.com/office/drawing/2014/main" val="20001"/>
                    </a:ext>
                  </a:extLst>
                </a:gridCol>
                <a:gridCol w="2054753">
                  <a:extLst>
                    <a:ext uri="{9D8B030D-6E8A-4147-A177-3AD203B41FA5}">
                      <a16:colId xmlns:a16="http://schemas.microsoft.com/office/drawing/2014/main" val="20002"/>
                    </a:ext>
                  </a:extLst>
                </a:gridCol>
                <a:gridCol w="3060192">
                  <a:extLst>
                    <a:ext uri="{9D8B030D-6E8A-4147-A177-3AD203B41FA5}">
                      <a16:colId xmlns:a16="http://schemas.microsoft.com/office/drawing/2014/main" val="20003"/>
                    </a:ext>
                  </a:extLst>
                </a:gridCol>
                <a:gridCol w="3782060">
                  <a:extLst>
                    <a:ext uri="{9D8B030D-6E8A-4147-A177-3AD203B41FA5}">
                      <a16:colId xmlns:a16="http://schemas.microsoft.com/office/drawing/2014/main" val="20004"/>
                    </a:ext>
                  </a:extLst>
                </a:gridCol>
              </a:tblGrid>
              <a:tr h="476426">
                <a:tc>
                  <a:txBody>
                    <a:bodyPr/>
                    <a:lstStyle/>
                    <a:p>
                      <a:endParaRPr kumimoji="1" lang="ja-JP" altLang="en-US" sz="1400" dirty="0">
                        <a:solidFill>
                          <a:schemeClr val="tx1"/>
                        </a:solidFill>
                      </a:endParaRPr>
                    </a:p>
                  </a:txBody>
                  <a:tcPr anchor="ctr"/>
                </a:tc>
                <a:tc>
                  <a:txBody>
                    <a:bodyPr/>
                    <a:lstStyle/>
                    <a:p>
                      <a:pPr algn="ctr"/>
                      <a:r>
                        <a:rPr kumimoji="1" lang="ja-JP" altLang="en-US" sz="1600" dirty="0">
                          <a:solidFill>
                            <a:schemeClr val="tx1"/>
                          </a:solidFill>
                        </a:rPr>
                        <a:t>家族人数</a:t>
                      </a:r>
                    </a:p>
                  </a:txBody>
                  <a:tcPr anchor="ctr"/>
                </a:tc>
                <a:tc>
                  <a:txBody>
                    <a:bodyPr/>
                    <a:lstStyle/>
                    <a:p>
                      <a:pPr algn="ctr"/>
                      <a:r>
                        <a:rPr kumimoji="1" lang="ja-JP" altLang="en-US" sz="1600" dirty="0">
                          <a:solidFill>
                            <a:schemeClr val="tx1"/>
                          </a:solidFill>
                        </a:rPr>
                        <a:t>各家の所得</a:t>
                      </a:r>
                    </a:p>
                  </a:txBody>
                  <a:tcPr anchor="ctr"/>
                </a:tc>
                <a:tc>
                  <a:txBody>
                    <a:bodyPr/>
                    <a:lstStyle/>
                    <a:p>
                      <a:pPr algn="ctr"/>
                      <a:r>
                        <a:rPr kumimoji="1" lang="ja-JP" altLang="en-US" sz="1600" dirty="0">
                          <a:solidFill>
                            <a:schemeClr val="tx1"/>
                          </a:solidFill>
                        </a:rPr>
                        <a:t>橋の使用回数</a:t>
                      </a:r>
                    </a:p>
                  </a:txBody>
                  <a:tcPr anchor="ctr"/>
                </a:tc>
                <a:tc>
                  <a:txBody>
                    <a:bodyPr/>
                    <a:lstStyle/>
                    <a:p>
                      <a:pPr algn="ctr"/>
                      <a:r>
                        <a:rPr kumimoji="1" lang="ja-JP" altLang="en-US" sz="1600" dirty="0">
                          <a:solidFill>
                            <a:schemeClr val="tx1"/>
                          </a:solidFill>
                        </a:rPr>
                        <a:t>負担する金額</a:t>
                      </a:r>
                    </a:p>
                  </a:txBody>
                  <a:tcPr anchor="ctr"/>
                </a:tc>
                <a:extLst>
                  <a:ext uri="{0D108BD9-81ED-4DB2-BD59-A6C34878D82A}">
                    <a16:rowId xmlns:a16="http://schemas.microsoft.com/office/drawing/2014/main" val="10000"/>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月</a:t>
                      </a:r>
                      <a:r>
                        <a:rPr kumimoji="1" lang="en-US" altLang="ja-JP" sz="1600"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600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BIZ UDPゴシック" panose="020B0400000000000000" pitchFamily="50" charset="-128"/>
                          <a:ea typeface="BIZ UDPゴシック" panose="020B0400000000000000" pitchFamily="50" charset="-128"/>
                        </a:rPr>
                        <a:t>月</a:t>
                      </a:r>
                      <a:r>
                        <a:rPr kumimoji="1" lang="en-US" altLang="ja-JP" sz="1600"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300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9795527" y="5172628"/>
            <a:ext cx="2093843" cy="461665"/>
          </a:xfrm>
          <a:prstGeom prst="rect">
            <a:avLst/>
          </a:prstGeom>
          <a:noFill/>
        </p:spPr>
        <p:txBody>
          <a:bodyPr wrap="none" rtlCol="0">
            <a:spAutoFit/>
          </a:bodyPr>
          <a:lstStyle/>
          <a:p>
            <a:r>
              <a:rPr lang="ja-JP" altLang="en-US" sz="2400" b="1" dirty="0">
                <a:solidFill>
                  <a:prstClr val="black"/>
                </a:solidFill>
              </a:rPr>
              <a:t>総額　</a:t>
            </a:r>
            <a:r>
              <a:rPr lang="en-US" altLang="ja-JP" sz="2400" b="1" dirty="0">
                <a:solidFill>
                  <a:prstClr val="black"/>
                </a:solidFill>
              </a:rPr>
              <a:t>400</a:t>
            </a:r>
            <a:r>
              <a:rPr lang="ja-JP" altLang="en-US" sz="2400" b="1" dirty="0">
                <a:solidFill>
                  <a:prstClr val="black"/>
                </a:solidFill>
              </a:rPr>
              <a:t>万円</a:t>
            </a:r>
          </a:p>
        </p:txBody>
      </p:sp>
      <p:sp>
        <p:nvSpPr>
          <p:cNvPr id="5" name="テキスト ボックス 4"/>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－３</a:t>
            </a:r>
          </a:p>
        </p:txBody>
      </p:sp>
      <p:sp>
        <p:nvSpPr>
          <p:cNvPr id="6" name="角丸四角形 5"/>
          <p:cNvSpPr/>
          <p:nvPr/>
        </p:nvSpPr>
        <p:spPr>
          <a:xfrm>
            <a:off x="5854700" y="16212"/>
            <a:ext cx="633729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－公平な負担を考えてみよう②－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8" name="角丸四角形 7">
            <a:hlinkClick r:id="rId2" action="ppaction://hlinkfile"/>
          </p:cNvPr>
          <p:cNvSpPr/>
          <p:nvPr/>
        </p:nvSpPr>
        <p:spPr>
          <a:xfrm>
            <a:off x="732959" y="5294628"/>
            <a:ext cx="3441031" cy="1027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Tree>
    <p:extLst>
      <p:ext uri="{BB962C8B-B14F-4D97-AF65-F5344CB8AC3E}">
        <p14:creationId xmlns:p14="http://schemas.microsoft.com/office/powerpoint/2010/main" val="40003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矢印 3"/>
          <p:cNvSpPr/>
          <p:nvPr/>
        </p:nvSpPr>
        <p:spPr>
          <a:xfrm>
            <a:off x="6673878" y="2597639"/>
            <a:ext cx="978408" cy="16022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p:nvPr/>
        </p:nvPicPr>
        <p:blipFill>
          <a:blip r:embed="rId2">
            <a:clrChange>
              <a:clrFrom>
                <a:srgbClr val="FFFFFF"/>
              </a:clrFrom>
              <a:clrTo>
                <a:srgbClr val="FFFFFF">
                  <a:alpha val="0"/>
                </a:srgbClr>
              </a:clrTo>
            </a:clrChange>
          </a:blip>
          <a:stretch>
            <a:fillRect/>
          </a:stretch>
        </p:blipFill>
        <p:spPr>
          <a:xfrm>
            <a:off x="8087670" y="3448080"/>
            <a:ext cx="3339406" cy="1996576"/>
          </a:xfrm>
          <a:prstGeom prst="rect">
            <a:avLst/>
          </a:prstGeom>
        </p:spPr>
      </p:pic>
      <p:sp>
        <p:nvSpPr>
          <p:cNvPr id="6" name="角丸四角形 5"/>
          <p:cNvSpPr/>
          <p:nvPr/>
        </p:nvSpPr>
        <p:spPr>
          <a:xfrm>
            <a:off x="7750426" y="988935"/>
            <a:ext cx="3868552" cy="21057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税務署（国税）</a:t>
            </a:r>
            <a:endParaRPr lang="en-US" altLang="ja-JP" sz="2800" b="1" dirty="0">
              <a:solidFill>
                <a:prstClr val="white"/>
              </a:solidFill>
            </a:endParaRPr>
          </a:p>
          <a:p>
            <a:pPr algn="ctr"/>
            <a:r>
              <a:rPr lang="ja-JP" altLang="en-US" sz="2400" dirty="0">
                <a:solidFill>
                  <a:prstClr val="white"/>
                </a:solidFill>
              </a:rPr>
              <a:t>１年間に国に</a:t>
            </a:r>
            <a:endParaRPr lang="en-US" altLang="ja-JP" sz="2400" dirty="0">
              <a:solidFill>
                <a:prstClr val="white"/>
              </a:solidFill>
            </a:endParaRPr>
          </a:p>
          <a:p>
            <a:pPr algn="ctr"/>
            <a:r>
              <a:rPr lang="ja-JP" altLang="en-US" sz="2400" dirty="0">
                <a:solidFill>
                  <a:prstClr val="white"/>
                </a:solidFill>
              </a:rPr>
              <a:t>納められる税金</a:t>
            </a:r>
            <a:endParaRPr lang="en-US" altLang="ja-JP" sz="2400" dirty="0">
              <a:solidFill>
                <a:prstClr val="white"/>
              </a:solidFill>
            </a:endParaRPr>
          </a:p>
          <a:p>
            <a:pPr algn="ctr"/>
            <a:r>
              <a:rPr lang="ja-JP" altLang="en-US" sz="3200" b="1" dirty="0">
                <a:solidFill>
                  <a:prstClr val="white"/>
                </a:solidFill>
              </a:rPr>
              <a:t>約</a:t>
            </a:r>
            <a:r>
              <a:rPr lang="en-US" altLang="ja-JP" sz="3200" b="1" dirty="0">
                <a:solidFill>
                  <a:prstClr val="white"/>
                </a:solidFill>
              </a:rPr>
              <a:t>77</a:t>
            </a:r>
            <a:r>
              <a:rPr lang="ja-JP" altLang="en-US" sz="3200" b="1" dirty="0">
                <a:solidFill>
                  <a:prstClr val="white"/>
                </a:solidFill>
              </a:rPr>
              <a:t>兆</a:t>
            </a:r>
            <a:r>
              <a:rPr lang="en-US" altLang="ja-JP" sz="3200" b="1" dirty="0">
                <a:solidFill>
                  <a:prstClr val="white"/>
                </a:solidFill>
              </a:rPr>
              <a:t>8,190</a:t>
            </a:r>
            <a:r>
              <a:rPr lang="ja-JP" altLang="en-US" sz="3200" b="1" dirty="0">
                <a:solidFill>
                  <a:prstClr val="white"/>
                </a:solidFill>
              </a:rPr>
              <a:t>億円</a:t>
            </a:r>
            <a:endParaRPr lang="en-US" altLang="ja-JP" sz="3200" b="1" dirty="0">
              <a:solidFill>
                <a:prstClr val="white"/>
              </a:solidFill>
            </a:endParaRPr>
          </a:p>
          <a:p>
            <a:pPr algn="ctr"/>
            <a:r>
              <a:rPr lang="ja-JP" altLang="en-US" sz="2000" dirty="0">
                <a:solidFill>
                  <a:prstClr val="white"/>
                </a:solidFill>
              </a:rPr>
              <a:t>（令和７年度当初予算）</a:t>
            </a:r>
          </a:p>
        </p:txBody>
      </p:sp>
      <p:sp>
        <p:nvSpPr>
          <p:cNvPr id="7" name="正方形/長方形 6"/>
          <p:cNvSpPr/>
          <p:nvPr/>
        </p:nvSpPr>
        <p:spPr>
          <a:xfrm>
            <a:off x="376694" y="129588"/>
            <a:ext cx="6572745" cy="607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latin typeface="BIZ UDPゴシック" panose="020B0400000000000000" pitchFamily="50" charset="-128"/>
                <a:ea typeface="BIZ UDPゴシック" panose="020B0400000000000000" pitchFamily="50" charset="-128"/>
              </a:rPr>
              <a:t>　税金のしくみや使いみちを知ろう</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376695" y="746609"/>
            <a:ext cx="6040433" cy="1477328"/>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国や地方公共団体では、わたしたちが健康で文化的な生活を送るために、個人ではできないさまざまな仕事を行います。これらの仕事をするためには多くの費用（財源）が必要であり、そのためにみなさんから「税金」という形で負担してもらっています。</a:t>
            </a:r>
          </a:p>
        </p:txBody>
      </p:sp>
      <p:sp>
        <p:nvSpPr>
          <p:cNvPr id="8" name="角丸四角形 7"/>
          <p:cNvSpPr/>
          <p:nvPr/>
        </p:nvSpPr>
        <p:spPr>
          <a:xfrm>
            <a:off x="474519" y="2265203"/>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kumimoji="1" lang="ja-JP" altLang="en-US" sz="2800" dirty="0"/>
              <a:t>直接税</a:t>
            </a:r>
            <a:endParaRPr kumimoji="1" lang="en-US" altLang="ja-JP" sz="2800" dirty="0"/>
          </a:p>
          <a:p>
            <a:r>
              <a:rPr lang="ja-JP" altLang="en-US" sz="1600" dirty="0"/>
              <a:t>　税金を負担する人が直接国や地方公共団体に納める税金</a:t>
            </a:r>
            <a:endParaRPr kumimoji="1" lang="ja-JP" altLang="en-US" sz="1600" dirty="0"/>
          </a:p>
        </p:txBody>
      </p:sp>
      <p:sp>
        <p:nvSpPr>
          <p:cNvPr id="9" name="角丸四角形 8"/>
          <p:cNvSpPr/>
          <p:nvPr/>
        </p:nvSpPr>
        <p:spPr>
          <a:xfrm>
            <a:off x="3480959" y="2238885"/>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800" dirty="0"/>
              <a:t>間接</a:t>
            </a:r>
            <a:r>
              <a:rPr kumimoji="1" lang="ja-JP" altLang="en-US" sz="2800" dirty="0"/>
              <a:t>税</a:t>
            </a:r>
            <a:endParaRPr kumimoji="1" lang="en-US" altLang="ja-JP" sz="2800" dirty="0"/>
          </a:p>
          <a:p>
            <a:r>
              <a:rPr lang="ja-JP" altLang="en-US" sz="1600" dirty="0"/>
              <a:t>　実質的に税金を負担する人と納める人が異なる税金</a:t>
            </a:r>
            <a:endParaRPr kumimoji="1" lang="ja-JP" altLang="en-US" sz="1600" dirty="0"/>
          </a:p>
        </p:txBody>
      </p:sp>
      <p:sp>
        <p:nvSpPr>
          <p:cNvPr id="11" name="正方形/長方形 10"/>
          <p:cNvSpPr/>
          <p:nvPr/>
        </p:nvSpPr>
        <p:spPr>
          <a:xfrm>
            <a:off x="531560" y="3543300"/>
            <a:ext cx="5828870" cy="32131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24884" y="4159915"/>
            <a:ext cx="492443" cy="1993900"/>
          </a:xfrm>
          <a:prstGeom prst="rect">
            <a:avLst/>
          </a:prstGeom>
          <a:solidFill>
            <a:schemeClr val="tx1"/>
          </a:solidFill>
        </p:spPr>
        <p:txBody>
          <a:bodyPr vert="eaVert" wrap="square" rtlCol="0">
            <a:spAutoFit/>
          </a:bodyPr>
          <a:lstStyle/>
          <a:p>
            <a:pPr algn="ctr"/>
            <a:r>
              <a:rPr kumimoji="1" lang="ja-JP" altLang="en-US" sz="2000" b="1" dirty="0">
                <a:solidFill>
                  <a:schemeClr val="bg1"/>
                </a:solidFill>
              </a:rPr>
              <a:t>国　税</a:t>
            </a:r>
          </a:p>
        </p:txBody>
      </p:sp>
      <p:pic>
        <p:nvPicPr>
          <p:cNvPr id="12" name="図 11"/>
          <p:cNvPicPr/>
          <p:nvPr/>
        </p:nvPicPr>
        <p:blipFill>
          <a:blip r:embed="rId3">
            <a:clrChange>
              <a:clrFrom>
                <a:srgbClr val="FFFFFF"/>
              </a:clrFrom>
              <a:clrTo>
                <a:srgbClr val="FFFFFF">
                  <a:alpha val="0"/>
                </a:srgbClr>
              </a:clrTo>
            </a:clrChange>
          </a:blip>
          <a:stretch>
            <a:fillRect/>
          </a:stretch>
        </p:blipFill>
        <p:spPr>
          <a:xfrm>
            <a:off x="952680" y="4282312"/>
            <a:ext cx="891280" cy="994437"/>
          </a:xfrm>
          <a:prstGeom prst="rect">
            <a:avLst/>
          </a:prstGeom>
        </p:spPr>
      </p:pic>
      <p:sp>
        <p:nvSpPr>
          <p:cNvPr id="13" name="テキスト ボックス 12"/>
          <p:cNvSpPr txBox="1"/>
          <p:nvPr/>
        </p:nvSpPr>
        <p:spPr>
          <a:xfrm>
            <a:off x="1844572" y="3821779"/>
            <a:ext cx="1640528" cy="1785104"/>
          </a:xfrm>
          <a:prstGeom prst="rect">
            <a:avLst/>
          </a:prstGeom>
          <a:noFill/>
        </p:spPr>
        <p:txBody>
          <a:bodyPr wrap="square" rtlCol="0">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　会社などで働いている人は、給料から差し引かれます。差し引かれた税金は会社などがまとめて納めます。</a:t>
            </a:r>
            <a:endParaRPr lang="en-US" altLang="ja-JP" sz="1100" dirty="0">
              <a:solidFill>
                <a:prstClr val="black"/>
              </a:solidFill>
              <a:latin typeface="メイリオ" panose="020B0604030504040204" pitchFamily="50" charset="-128"/>
              <a:ea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rPr>
              <a:t>　農業をしている人や商売をしている人は、１年に１度自分の税金の額を計算して納めます。</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889841" y="5966680"/>
            <a:ext cx="1454244" cy="430887"/>
          </a:xfrm>
          <a:prstGeom prst="rect">
            <a:avLst/>
          </a:prstGeom>
          <a:noFill/>
        </p:spPr>
        <p:txBody>
          <a:bodyPr wrap="none" rtlCol="0">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　会社も税金の額を</a:t>
            </a:r>
            <a:endParaRPr lang="en-US" altLang="ja-JP" sz="1100" dirty="0">
              <a:solidFill>
                <a:prstClr val="black"/>
              </a:solidFill>
              <a:latin typeface="メイリオ" panose="020B0604030504040204" pitchFamily="50" charset="-128"/>
              <a:ea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rPr>
              <a:t>計算して納めます。</a:t>
            </a:r>
          </a:p>
        </p:txBody>
      </p:sp>
      <p:sp>
        <p:nvSpPr>
          <p:cNvPr id="15" name="正方形/長方形 14"/>
          <p:cNvSpPr/>
          <p:nvPr/>
        </p:nvSpPr>
        <p:spPr>
          <a:xfrm>
            <a:off x="3688529" y="4837052"/>
            <a:ext cx="2400781" cy="600164"/>
          </a:xfrm>
          <a:prstGeom prst="rect">
            <a:avLst/>
          </a:prstGeom>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　買い物をしたときに支払った消費税は、お店などがまとめて納めます。</a:t>
            </a:r>
            <a:endParaRPr lang="en-US" altLang="ja-JP" sz="1100" dirty="0">
              <a:solidFill>
                <a:prstClr val="black"/>
              </a:solidFill>
              <a:latin typeface="メイリオ" panose="020B0604030504040204" pitchFamily="50" charset="-128"/>
              <a:ea typeface="メイリオ" panose="020B0604030504040204" pitchFamily="50" charset="-128"/>
            </a:endParaRPr>
          </a:p>
        </p:txBody>
      </p:sp>
      <p:grpSp>
        <p:nvGrpSpPr>
          <p:cNvPr id="26" name="グループ化 25"/>
          <p:cNvGrpSpPr/>
          <p:nvPr/>
        </p:nvGrpSpPr>
        <p:grpSpPr>
          <a:xfrm>
            <a:off x="3837989" y="5498415"/>
            <a:ext cx="2240782" cy="963635"/>
            <a:chOff x="5918016" y="2743772"/>
            <a:chExt cx="2240782" cy="963635"/>
          </a:xfrm>
        </p:grpSpPr>
        <p:sp>
          <p:nvSpPr>
            <p:cNvPr id="19" name="角丸四角形 18"/>
            <p:cNvSpPr/>
            <p:nvPr/>
          </p:nvSpPr>
          <p:spPr>
            <a:xfrm>
              <a:off x="5918016" y="2770501"/>
              <a:ext cx="410326" cy="8988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メイリオ" panose="020B0604030504040204" pitchFamily="50" charset="-128"/>
                  <a:ea typeface="メイリオ" panose="020B0604030504040204" pitchFamily="50" charset="-128"/>
                </a:rPr>
                <a:t>消</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a:r>
                <a:rPr lang="ja-JP" altLang="en-US" sz="1600" dirty="0">
                  <a:solidFill>
                    <a:prstClr val="white"/>
                  </a:solidFill>
                  <a:latin typeface="メイリオ" panose="020B0604030504040204" pitchFamily="50" charset="-128"/>
                  <a:ea typeface="メイリオ" panose="020B0604030504040204" pitchFamily="50" charset="-128"/>
                </a:rPr>
                <a:t>費</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a:r>
                <a:rPr lang="ja-JP" altLang="en-US" sz="1600" dirty="0">
                  <a:solidFill>
                    <a:prstClr val="white"/>
                  </a:solidFill>
                  <a:latin typeface="メイリオ" panose="020B0604030504040204" pitchFamily="50" charset="-128"/>
                  <a:ea typeface="メイリオ" panose="020B0604030504040204" pitchFamily="50" charset="-128"/>
                </a:rPr>
                <a:t>者</a:t>
              </a:r>
            </a:p>
          </p:txBody>
        </p:sp>
        <p:sp>
          <p:nvSpPr>
            <p:cNvPr id="20" name="角丸四角形 19"/>
            <p:cNvSpPr/>
            <p:nvPr/>
          </p:nvSpPr>
          <p:spPr>
            <a:xfrm>
              <a:off x="6902623" y="2761201"/>
              <a:ext cx="345578" cy="9081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メイリオ" panose="020B0604030504040204" pitchFamily="50" charset="-128"/>
                  <a:ea typeface="メイリオ" panose="020B0604030504040204" pitchFamily="50" charset="-128"/>
                </a:rPr>
                <a:t>お</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a:r>
                <a:rPr lang="ja-JP" altLang="en-US" sz="1600" dirty="0">
                  <a:solidFill>
                    <a:prstClr val="white"/>
                  </a:solidFill>
                  <a:latin typeface="メイリオ" panose="020B0604030504040204" pitchFamily="50" charset="-128"/>
                  <a:ea typeface="メイリオ" panose="020B0604030504040204" pitchFamily="50" charset="-128"/>
                </a:rPr>
                <a:t>店</a:t>
              </a:r>
              <a:endParaRPr lang="en-US" altLang="ja-JP" sz="1600" dirty="0">
                <a:solidFill>
                  <a:prstClr val="white"/>
                </a:solidFill>
                <a:latin typeface="メイリオ" panose="020B0604030504040204" pitchFamily="50" charset="-128"/>
                <a:ea typeface="メイリオ" panose="020B0604030504040204" pitchFamily="50" charset="-128"/>
              </a:endParaRPr>
            </a:p>
          </p:txBody>
        </p:sp>
        <p:sp>
          <p:nvSpPr>
            <p:cNvPr id="21" name="角丸四角形 20"/>
            <p:cNvSpPr/>
            <p:nvPr/>
          </p:nvSpPr>
          <p:spPr>
            <a:xfrm>
              <a:off x="7809751" y="2743772"/>
              <a:ext cx="349047" cy="96363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メイリオ" panose="020B0604030504040204" pitchFamily="50" charset="-128"/>
                  <a:ea typeface="メイリオ" panose="020B0604030504040204" pitchFamily="50" charset="-128"/>
                </a:rPr>
                <a:t>税務署</a:t>
              </a:r>
              <a:endParaRPr lang="en-US" altLang="ja-JP" sz="1600" dirty="0">
                <a:solidFill>
                  <a:prstClr val="white"/>
                </a:solidFill>
                <a:latin typeface="メイリオ" panose="020B0604030504040204" pitchFamily="50" charset="-128"/>
                <a:ea typeface="メイリオ" panose="020B0604030504040204" pitchFamily="50" charset="-128"/>
              </a:endParaRPr>
            </a:p>
          </p:txBody>
        </p:sp>
        <p:sp>
          <p:nvSpPr>
            <p:cNvPr id="22" name="右矢印 21"/>
            <p:cNvSpPr/>
            <p:nvPr/>
          </p:nvSpPr>
          <p:spPr>
            <a:xfrm>
              <a:off x="7324045" y="2987129"/>
              <a:ext cx="439405" cy="4403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右矢印 22"/>
            <p:cNvSpPr/>
            <p:nvPr/>
          </p:nvSpPr>
          <p:spPr>
            <a:xfrm>
              <a:off x="6402940" y="3014314"/>
              <a:ext cx="430127" cy="384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24" name="図 23"/>
          <p:cNvPicPr>
            <a:picLocks noChangeAspect="1"/>
          </p:cNvPicPr>
          <p:nvPr/>
        </p:nvPicPr>
        <p:blipFill>
          <a:blip r:embed="rId4"/>
          <a:stretch>
            <a:fillRect/>
          </a:stretch>
        </p:blipFill>
        <p:spPr>
          <a:xfrm>
            <a:off x="2287798" y="5459000"/>
            <a:ext cx="951608" cy="1128468"/>
          </a:xfrm>
          <a:prstGeom prst="rect">
            <a:avLst/>
          </a:prstGeom>
        </p:spPr>
      </p:pic>
      <p:pic>
        <p:nvPicPr>
          <p:cNvPr id="25" name="図 24"/>
          <p:cNvPicPr>
            <a:picLocks noChangeAspect="1"/>
          </p:cNvPicPr>
          <p:nvPr/>
        </p:nvPicPr>
        <p:blipFill>
          <a:blip r:embed="rId5"/>
          <a:stretch>
            <a:fillRect/>
          </a:stretch>
        </p:blipFill>
        <p:spPr>
          <a:xfrm>
            <a:off x="4888920" y="3852954"/>
            <a:ext cx="1119051" cy="816249"/>
          </a:xfrm>
          <a:prstGeom prst="rect">
            <a:avLst/>
          </a:prstGeom>
        </p:spPr>
      </p:pic>
      <p:sp>
        <p:nvSpPr>
          <p:cNvPr id="27" name="角丸四角形 26"/>
          <p:cNvSpPr/>
          <p:nvPr/>
        </p:nvSpPr>
        <p:spPr>
          <a:xfrm>
            <a:off x="843969" y="3603009"/>
            <a:ext cx="2590706" cy="3098042"/>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3607190" y="3603009"/>
            <a:ext cx="2590706" cy="3098042"/>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952680" y="3887927"/>
            <a:ext cx="84146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所得</a:t>
            </a:r>
            <a:r>
              <a:rPr kumimoji="1" lang="ja-JP" altLang="en-US" sz="1400" b="1" dirty="0"/>
              <a:t>税</a:t>
            </a:r>
            <a:endParaRPr kumimoji="1" lang="en-US" altLang="ja-JP" sz="1400" b="1" dirty="0"/>
          </a:p>
        </p:txBody>
      </p:sp>
      <p:sp>
        <p:nvSpPr>
          <p:cNvPr id="30" name="角丸四角形 29"/>
          <p:cNvSpPr/>
          <p:nvPr/>
        </p:nvSpPr>
        <p:spPr>
          <a:xfrm>
            <a:off x="970300" y="5553507"/>
            <a:ext cx="84146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法人</a:t>
            </a:r>
            <a:r>
              <a:rPr kumimoji="1" lang="ja-JP" altLang="en-US" sz="1400" b="1" dirty="0"/>
              <a:t>税</a:t>
            </a:r>
            <a:endParaRPr kumimoji="1" lang="en-US" altLang="ja-JP" sz="1400" b="1" dirty="0"/>
          </a:p>
        </p:txBody>
      </p:sp>
      <p:sp>
        <p:nvSpPr>
          <p:cNvPr id="32" name="角丸四角形 31"/>
          <p:cNvSpPr/>
          <p:nvPr/>
        </p:nvSpPr>
        <p:spPr>
          <a:xfrm>
            <a:off x="3818097" y="3860527"/>
            <a:ext cx="84146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消費</a:t>
            </a:r>
            <a:r>
              <a:rPr kumimoji="1" lang="ja-JP" altLang="en-US" sz="1400" b="1" dirty="0"/>
              <a:t>税</a:t>
            </a:r>
            <a:endParaRPr kumimoji="1" lang="en-US" altLang="ja-JP" sz="1400" b="1" dirty="0"/>
          </a:p>
        </p:txBody>
      </p:sp>
      <p:sp>
        <p:nvSpPr>
          <p:cNvPr id="33" name="テキスト ボックス 32"/>
          <p:cNvSpPr txBox="1"/>
          <p:nvPr/>
        </p:nvSpPr>
        <p:spPr>
          <a:xfrm>
            <a:off x="10964782" y="6239386"/>
            <a:ext cx="924588" cy="461665"/>
          </a:xfrm>
          <a:prstGeom prst="rect">
            <a:avLst/>
          </a:prstGeom>
          <a:noFill/>
          <a:ln>
            <a:solidFill>
              <a:schemeClr val="tx1"/>
            </a:solidFill>
          </a:ln>
        </p:spPr>
        <p:txBody>
          <a:bodyPr wrap="square" rtlCol="0">
            <a:spAutoFit/>
          </a:bodyPr>
          <a:lstStyle/>
          <a:p>
            <a:r>
              <a:rPr kumimoji="1" lang="ja-JP" altLang="en-US" sz="2400" dirty="0"/>
              <a:t>１－１</a:t>
            </a:r>
          </a:p>
        </p:txBody>
      </p:sp>
    </p:spTree>
    <p:extLst>
      <p:ext uri="{BB962C8B-B14F-4D97-AF65-F5344CB8AC3E}">
        <p14:creationId xmlns:p14="http://schemas.microsoft.com/office/powerpoint/2010/main" val="61906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087941814"/>
              </p:ext>
            </p:extLst>
          </p:nvPr>
        </p:nvGraphicFramePr>
        <p:xfrm>
          <a:off x="757786" y="2019303"/>
          <a:ext cx="10545214" cy="2829260"/>
        </p:xfrm>
        <a:graphic>
          <a:graphicData uri="http://schemas.openxmlformats.org/drawingml/2006/table">
            <a:tbl>
              <a:tblPr firstRow="1" bandRow="1">
                <a:tableStyleId>{5C22544A-7EE6-4342-B048-85BDC9FD1C3A}</a:tableStyleId>
              </a:tblPr>
              <a:tblGrid>
                <a:gridCol w="1083480">
                  <a:extLst>
                    <a:ext uri="{9D8B030D-6E8A-4147-A177-3AD203B41FA5}">
                      <a16:colId xmlns:a16="http://schemas.microsoft.com/office/drawing/2014/main" val="20000"/>
                    </a:ext>
                  </a:extLst>
                </a:gridCol>
                <a:gridCol w="1290702">
                  <a:extLst>
                    <a:ext uri="{9D8B030D-6E8A-4147-A177-3AD203B41FA5}">
                      <a16:colId xmlns:a16="http://schemas.microsoft.com/office/drawing/2014/main" val="20001"/>
                    </a:ext>
                  </a:extLst>
                </a:gridCol>
                <a:gridCol w="2046236">
                  <a:extLst>
                    <a:ext uri="{9D8B030D-6E8A-4147-A177-3AD203B41FA5}">
                      <a16:colId xmlns:a16="http://schemas.microsoft.com/office/drawing/2014/main" val="20002"/>
                    </a:ext>
                  </a:extLst>
                </a:gridCol>
                <a:gridCol w="3053612">
                  <a:extLst>
                    <a:ext uri="{9D8B030D-6E8A-4147-A177-3AD203B41FA5}">
                      <a16:colId xmlns:a16="http://schemas.microsoft.com/office/drawing/2014/main" val="20003"/>
                    </a:ext>
                  </a:extLst>
                </a:gridCol>
                <a:gridCol w="3071184">
                  <a:extLst>
                    <a:ext uri="{9D8B030D-6E8A-4147-A177-3AD203B41FA5}">
                      <a16:colId xmlns:a16="http://schemas.microsoft.com/office/drawing/2014/main" val="20004"/>
                    </a:ext>
                  </a:extLst>
                </a:gridCol>
              </a:tblGrid>
              <a:tr h="565852">
                <a:tc>
                  <a:txBody>
                    <a:bodyPr/>
                    <a:lstStyle/>
                    <a:p>
                      <a:endParaRPr kumimoji="1" lang="ja-JP" altLang="en-US" sz="1400" dirty="0">
                        <a:solidFill>
                          <a:schemeClr val="tx1"/>
                        </a:solidFill>
                      </a:endParaRPr>
                    </a:p>
                  </a:txBody>
                  <a:tcPr anchor="ctr"/>
                </a:tc>
                <a:tc>
                  <a:txBody>
                    <a:bodyPr/>
                    <a:lstStyle/>
                    <a:p>
                      <a:pPr algn="ctr"/>
                      <a:r>
                        <a:rPr kumimoji="1" lang="ja-JP" altLang="en-US" sz="1600" dirty="0">
                          <a:solidFill>
                            <a:schemeClr val="tx1"/>
                          </a:solidFill>
                        </a:rPr>
                        <a:t>家族人数</a:t>
                      </a:r>
                    </a:p>
                  </a:txBody>
                  <a:tcPr anchor="ctr"/>
                </a:tc>
                <a:tc>
                  <a:txBody>
                    <a:bodyPr/>
                    <a:lstStyle/>
                    <a:p>
                      <a:pPr algn="ctr"/>
                      <a:r>
                        <a:rPr kumimoji="1" lang="ja-JP" altLang="en-US" sz="1600" dirty="0">
                          <a:solidFill>
                            <a:schemeClr val="tx1"/>
                          </a:solidFill>
                        </a:rPr>
                        <a:t>各家の所得</a:t>
                      </a:r>
                    </a:p>
                  </a:txBody>
                  <a:tcPr anchor="ctr"/>
                </a:tc>
                <a:tc>
                  <a:txBody>
                    <a:bodyPr/>
                    <a:lstStyle/>
                    <a:p>
                      <a:pPr algn="ctr"/>
                      <a:r>
                        <a:rPr kumimoji="1" lang="ja-JP" altLang="en-US" sz="1600" dirty="0">
                          <a:solidFill>
                            <a:schemeClr val="tx1"/>
                          </a:solidFill>
                        </a:rPr>
                        <a:t>橋の使用回数</a:t>
                      </a:r>
                    </a:p>
                  </a:txBody>
                  <a:tcPr anchor="ctr"/>
                </a:tc>
                <a:tc>
                  <a:txBody>
                    <a:bodyPr/>
                    <a:lstStyle/>
                    <a:p>
                      <a:pPr algn="ctr"/>
                      <a:r>
                        <a:rPr kumimoji="1" lang="ja-JP" altLang="en-US" sz="1600" dirty="0">
                          <a:solidFill>
                            <a:schemeClr val="tx1"/>
                          </a:solidFill>
                        </a:rPr>
                        <a:t>負担する金額</a:t>
                      </a:r>
                    </a:p>
                  </a:txBody>
                  <a:tcPr anchor="ctr"/>
                </a:tc>
                <a:extLst>
                  <a:ext uri="{0D108BD9-81ED-4DB2-BD59-A6C34878D82A}">
                    <a16:rowId xmlns:a16="http://schemas.microsoft.com/office/drawing/2014/main" val="10000"/>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月　</a:t>
                      </a:r>
                      <a:r>
                        <a:rPr kumimoji="1" lang="en-US" altLang="ja-JP" sz="1600" dirty="0">
                          <a:solidFill>
                            <a:schemeClr val="tx1"/>
                          </a:solidFill>
                          <a:latin typeface="BIZ UDPゴシック" panose="020B0400000000000000" pitchFamily="50" charset="-128"/>
                          <a:ea typeface="BIZ UDPゴシック" panose="020B0400000000000000" pitchFamily="50" charset="-128"/>
                        </a:rPr>
                        <a:t>0</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600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BIZ UDPゴシック" panose="020B0400000000000000" pitchFamily="50" charset="-128"/>
                          <a:ea typeface="BIZ UDPゴシック" panose="020B0400000000000000" pitchFamily="50" charset="-128"/>
                        </a:rPr>
                        <a:t>月　</a:t>
                      </a:r>
                      <a:r>
                        <a:rPr kumimoji="1" lang="en-US" altLang="ja-JP" sz="1600" dirty="0">
                          <a:solidFill>
                            <a:schemeClr val="tx1"/>
                          </a:solidFill>
                          <a:latin typeface="BIZ UDPゴシック" panose="020B0400000000000000" pitchFamily="50" charset="-128"/>
                          <a:ea typeface="BIZ UDPゴシック" panose="020B0400000000000000" pitchFamily="50" charset="-128"/>
                        </a:rPr>
                        <a:t>5</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300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sp>
        <p:nvSpPr>
          <p:cNvPr id="3" name="角丸四角形 2"/>
          <p:cNvSpPr/>
          <p:nvPr/>
        </p:nvSpPr>
        <p:spPr>
          <a:xfrm>
            <a:off x="4544701" y="831949"/>
            <a:ext cx="6541602" cy="1187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各家の所得金額と橋の利用回数が違う場合　　　　　　</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（ヒント）条件によって負担する金額を変えてみよう</a:t>
            </a:r>
          </a:p>
        </p:txBody>
      </p:sp>
      <p:sp>
        <p:nvSpPr>
          <p:cNvPr id="5" name="テキスト ボックス 4"/>
          <p:cNvSpPr txBox="1"/>
          <p:nvPr/>
        </p:nvSpPr>
        <p:spPr>
          <a:xfrm>
            <a:off x="9209157" y="4958360"/>
            <a:ext cx="2093843" cy="461665"/>
          </a:xfrm>
          <a:prstGeom prst="rect">
            <a:avLst/>
          </a:prstGeom>
          <a:noFill/>
        </p:spPr>
        <p:txBody>
          <a:bodyPr wrap="none" rtlCol="0">
            <a:spAutoFit/>
          </a:bodyPr>
          <a:lstStyle/>
          <a:p>
            <a:r>
              <a:rPr lang="ja-JP" altLang="en-US" sz="2400" b="1" dirty="0">
                <a:solidFill>
                  <a:prstClr val="black"/>
                </a:solidFill>
              </a:rPr>
              <a:t>総額　</a:t>
            </a:r>
            <a:r>
              <a:rPr lang="en-US" altLang="ja-JP" sz="2400" b="1" dirty="0">
                <a:solidFill>
                  <a:prstClr val="black"/>
                </a:solidFill>
              </a:rPr>
              <a:t>400</a:t>
            </a:r>
            <a:r>
              <a:rPr lang="ja-JP" altLang="en-US" sz="2400" b="1" dirty="0">
                <a:solidFill>
                  <a:prstClr val="black"/>
                </a:solidFill>
              </a:rPr>
              <a:t>万円</a:t>
            </a:r>
          </a:p>
        </p:txBody>
      </p:sp>
      <p:sp>
        <p:nvSpPr>
          <p:cNvPr id="6" name="テキスト ボックス 5"/>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－４</a:t>
            </a:r>
          </a:p>
        </p:txBody>
      </p:sp>
      <p:sp>
        <p:nvSpPr>
          <p:cNvPr id="7" name="角丸四角形 6"/>
          <p:cNvSpPr/>
          <p:nvPr/>
        </p:nvSpPr>
        <p:spPr>
          <a:xfrm>
            <a:off x="5854700" y="16212"/>
            <a:ext cx="633729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－公平な負担を考えてみよう②－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8" name="角丸四角形 7">
            <a:hlinkClick r:id="rId2" action="ppaction://hlinkfile"/>
          </p:cNvPr>
          <p:cNvSpPr/>
          <p:nvPr/>
        </p:nvSpPr>
        <p:spPr>
          <a:xfrm>
            <a:off x="1103670" y="5189193"/>
            <a:ext cx="3441031" cy="1027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
        <p:nvSpPr>
          <p:cNvPr id="9" name="爆発 2 8"/>
          <p:cNvSpPr/>
          <p:nvPr/>
        </p:nvSpPr>
        <p:spPr>
          <a:xfrm>
            <a:off x="170688" y="16212"/>
            <a:ext cx="4893881" cy="2186075"/>
          </a:xfrm>
          <a:prstGeom prst="irregularSeal2">
            <a:avLst/>
          </a:prstGeom>
          <a:solidFill>
            <a:schemeClr val="tx1"/>
          </a:solidFill>
          <a:ln w="349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HG丸ｺﾞｼｯｸM-PRO" panose="020F0600000000000000" pitchFamily="50" charset="-128"/>
                <a:ea typeface="HG丸ｺﾞｼｯｸM-PRO" panose="020F0600000000000000" pitchFamily="50" charset="-128"/>
              </a:rPr>
              <a:t>チャ</a:t>
            </a:r>
            <a:r>
              <a:rPr kumimoji="1" lang="ja-JP" altLang="en-US" sz="2400" b="1" dirty="0">
                <a:latin typeface="HG丸ｺﾞｼｯｸM-PRO" panose="020F0600000000000000" pitchFamily="50" charset="-128"/>
                <a:ea typeface="HG丸ｺﾞｼｯｸM-PRO" panose="020F0600000000000000" pitchFamily="50" charset="-128"/>
              </a:rPr>
              <a:t>レンジ！</a:t>
            </a:r>
          </a:p>
        </p:txBody>
      </p:sp>
    </p:spTree>
    <p:extLst>
      <p:ext uri="{BB962C8B-B14F-4D97-AF65-F5344CB8AC3E}">
        <p14:creationId xmlns:p14="http://schemas.microsoft.com/office/powerpoint/2010/main" val="2811066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230589" y="-145535"/>
            <a:ext cx="10515600" cy="2207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solidFill>
                <a:prstClr val="black"/>
              </a:solidFill>
            </a:endParaRPr>
          </a:p>
          <a:p>
            <a:endParaRPr lang="en-US" altLang="ja-JP" dirty="0">
              <a:solidFill>
                <a:prstClr val="black"/>
              </a:solidFill>
            </a:endParaRPr>
          </a:p>
          <a:p>
            <a:pPr marL="0" indent="0">
              <a:buFont typeface="Arial" panose="020B0604020202020204" pitchFamily="34" charset="0"/>
              <a:buNone/>
            </a:pPr>
            <a:endParaRPr lang="en-US" altLang="ja-JP" dirty="0">
              <a:solidFill>
                <a:prstClr val="black"/>
              </a:solidFill>
            </a:endParaRPr>
          </a:p>
          <a:p>
            <a:r>
              <a:rPr lang="ja-JP" altLang="en-US" dirty="0">
                <a:solidFill>
                  <a:prstClr val="black"/>
                </a:solidFill>
                <a:hlinkClick r:id="rId2"/>
              </a:rPr>
              <a:t>税の学習コーナー｜国税庁</a:t>
            </a:r>
            <a:endParaRPr lang="en-US" altLang="ja-JP" dirty="0">
              <a:solidFill>
                <a:prstClr val="black"/>
              </a:solidFill>
            </a:endParaRPr>
          </a:p>
          <a:p>
            <a:pPr marL="0" indent="0">
              <a:buFont typeface="Arial" panose="020B0604020202020204" pitchFamily="34" charset="0"/>
              <a:buNone/>
            </a:pPr>
            <a:endParaRPr lang="en-US" altLang="ja-JP" dirty="0">
              <a:solidFill>
                <a:prstClr val="black"/>
              </a:solidFill>
            </a:endParaRPr>
          </a:p>
        </p:txBody>
      </p:sp>
      <p:sp>
        <p:nvSpPr>
          <p:cNvPr id="8" name="左矢印 7"/>
          <p:cNvSpPr/>
          <p:nvPr/>
        </p:nvSpPr>
        <p:spPr>
          <a:xfrm>
            <a:off x="4796874" y="1035235"/>
            <a:ext cx="1705525" cy="992192"/>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ここをクリック</a:t>
            </a:r>
          </a:p>
        </p:txBody>
      </p:sp>
      <p:pic>
        <p:nvPicPr>
          <p:cNvPr id="9" name="図 8" descr="zaimu_Illust-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914" y="5150404"/>
            <a:ext cx="2106955" cy="1421794"/>
          </a:xfrm>
          <a:prstGeom prst="rect">
            <a:avLst/>
          </a:prstGeom>
        </p:spPr>
      </p:pic>
      <p:grpSp>
        <p:nvGrpSpPr>
          <p:cNvPr id="11" name="グループ化 10"/>
          <p:cNvGrpSpPr/>
          <p:nvPr/>
        </p:nvGrpSpPr>
        <p:grpSpPr>
          <a:xfrm>
            <a:off x="1220865" y="349047"/>
            <a:ext cx="9367688" cy="523220"/>
            <a:chOff x="568418" y="540612"/>
            <a:chExt cx="9137400" cy="585703"/>
          </a:xfrm>
        </p:grpSpPr>
        <p:sp>
          <p:nvSpPr>
            <p:cNvPr id="12" name="ホームベース 11"/>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13" name="正方形/長方形 12"/>
            <p:cNvSpPr/>
            <p:nvPr/>
          </p:nvSpPr>
          <p:spPr>
            <a:xfrm>
              <a:off x="568418" y="540612"/>
              <a:ext cx="7222082" cy="585703"/>
            </a:xfrm>
            <a:prstGeom prst="rect">
              <a:avLst/>
            </a:prstGeom>
            <a:noFill/>
          </p:spPr>
          <p:txBody>
            <a:bodyPr wrap="square" lIns="91440" tIns="45720" rIns="91440" bIns="45720">
              <a:spAutoFit/>
            </a:bodyPr>
            <a:lstStyle/>
            <a:p>
              <a:pPr algn="ctr"/>
              <a:r>
                <a:rPr lang="ja-JP" altLang="en-US" sz="2800" b="1" dirty="0">
                  <a:ln w="10160">
                    <a:noFill/>
                    <a:prstDash val="solid"/>
                  </a:ln>
                  <a:solidFill>
                    <a:srgbClr val="FFFFFF"/>
                  </a:solidFill>
                  <a:effectLst>
                    <a:outerShdw blurRad="38100" dist="22860" dir="5400000" algn="tl" rotWithShape="0">
                      <a:srgbClr val="000000">
                        <a:alpha val="30000"/>
                      </a:srgbClr>
                    </a:outerShdw>
                  </a:effectLst>
                </a:rPr>
                <a:t>税についてもっとくわしく知りたいときは？</a:t>
              </a:r>
            </a:p>
          </p:txBody>
        </p:sp>
      </p:grpSp>
      <p:sp>
        <p:nvSpPr>
          <p:cNvPr id="4" name="スマイル 3"/>
          <p:cNvSpPr/>
          <p:nvPr/>
        </p:nvSpPr>
        <p:spPr>
          <a:xfrm>
            <a:off x="423948" y="181293"/>
            <a:ext cx="1102360" cy="1028958"/>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ホームベース 14"/>
          <p:cNvSpPr/>
          <p:nvPr/>
        </p:nvSpPr>
        <p:spPr>
          <a:xfrm>
            <a:off x="423948" y="2883924"/>
            <a:ext cx="3848669" cy="46288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n>
                  <a:solidFill>
                    <a:schemeClr val="bg1"/>
                  </a:solidFill>
                </a:ln>
                <a:solidFill>
                  <a:schemeClr val="bg1"/>
                </a:solidFill>
                <a:latin typeface="BIZ UDPゴシック" panose="020B0400000000000000" pitchFamily="50" charset="-128"/>
                <a:ea typeface="BIZ UDPゴシック" panose="020B0400000000000000" pitchFamily="50" charset="-128"/>
              </a:rPr>
              <a:t>　国税に関すること</a:t>
            </a:r>
          </a:p>
        </p:txBody>
      </p:sp>
      <p:sp>
        <p:nvSpPr>
          <p:cNvPr id="16" name="正方形/長方形 15"/>
          <p:cNvSpPr/>
          <p:nvPr/>
        </p:nvSpPr>
        <p:spPr>
          <a:xfrm>
            <a:off x="423948" y="2000453"/>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インターネットで調べてみましょう。</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423948" y="3691477"/>
            <a:ext cx="6202354" cy="1754326"/>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rPr>
              <a:t>●　財務省ホームページ</a:t>
            </a:r>
            <a:r>
              <a:rPr lang="ja-JP" altLang="en-US" dirty="0">
                <a:solidFill>
                  <a:prstClr val="black"/>
                </a:solidFill>
              </a:rPr>
              <a:t>　</a:t>
            </a:r>
            <a:r>
              <a:rPr lang="en-US" altLang="ja-JP" dirty="0">
                <a:solidFill>
                  <a:prstClr val="black"/>
                </a:solidFill>
                <a:hlinkClick r:id="rId4"/>
              </a:rPr>
              <a:t>https://www.mof.go.jp</a:t>
            </a:r>
            <a:endParaRPr lang="en-US" altLang="ja-JP" dirty="0">
              <a:solidFill>
                <a:prstClr val="black"/>
              </a:solidFill>
            </a:endParaRPr>
          </a:p>
          <a:p>
            <a:r>
              <a:rPr lang="ja-JP" altLang="en-US" dirty="0">
                <a:solidFill>
                  <a:prstClr val="black"/>
                </a:solidFill>
              </a:rPr>
              <a:t>　　　「キッズコーナー」で財政や税金を楽しく学ぼう。</a:t>
            </a:r>
            <a:endParaRPr lang="en-US" altLang="ja-JP" dirty="0">
              <a:solidFill>
                <a:prstClr val="black"/>
              </a:solidFill>
            </a:endParaRPr>
          </a:p>
          <a:p>
            <a:r>
              <a:rPr lang="ja-JP" altLang="en-US" dirty="0">
                <a:solidFill>
                  <a:prstClr val="black"/>
                </a:solidFill>
                <a:latin typeface="メイリオ" panose="020B0604030504040204" pitchFamily="50" charset="-128"/>
                <a:ea typeface="メイリオ" panose="020B0604030504040204" pitchFamily="50" charset="-128"/>
              </a:rPr>
              <a:t>●　国税庁ホームページ</a:t>
            </a:r>
            <a:r>
              <a:rPr lang="ja-JP" altLang="en-US" dirty="0">
                <a:solidFill>
                  <a:prstClr val="black"/>
                </a:solidFill>
              </a:rPr>
              <a:t>　</a:t>
            </a:r>
            <a:r>
              <a:rPr lang="en-US" altLang="ja-JP" dirty="0">
                <a:solidFill>
                  <a:prstClr val="black"/>
                </a:solidFill>
                <a:hlinkClick r:id="rId5"/>
              </a:rPr>
              <a:t>https://www.nta.go.jp</a:t>
            </a:r>
            <a:endParaRPr lang="en-US" altLang="ja-JP" dirty="0">
              <a:solidFill>
                <a:prstClr val="black"/>
              </a:solidFill>
            </a:endParaRPr>
          </a:p>
          <a:p>
            <a:r>
              <a:rPr lang="ja-JP" altLang="en-US" dirty="0">
                <a:solidFill>
                  <a:prstClr val="black"/>
                </a:solidFill>
              </a:rPr>
              <a:t>　　　「税の学習コーナー」には楽しく学べるゲームやクイズが　　　</a:t>
            </a:r>
            <a:endParaRPr lang="en-US" altLang="ja-JP" dirty="0">
              <a:solidFill>
                <a:prstClr val="black"/>
              </a:solidFill>
            </a:endParaRPr>
          </a:p>
          <a:p>
            <a:r>
              <a:rPr lang="ja-JP" altLang="en-US" dirty="0">
                <a:solidFill>
                  <a:prstClr val="black"/>
                </a:solidFill>
              </a:rPr>
              <a:t>　　いっぱい。みんなでチャレンジしてみよう！</a:t>
            </a:r>
            <a:endParaRPr lang="en-US" altLang="ja-JP" dirty="0">
              <a:solidFill>
                <a:prstClr val="black"/>
              </a:solidFill>
            </a:endParaRPr>
          </a:p>
          <a:p>
            <a:endParaRPr lang="en-US" altLang="ja-JP" dirty="0">
              <a:solidFill>
                <a:prstClr val="black"/>
              </a:solidFill>
            </a:endParaRPr>
          </a:p>
        </p:txBody>
      </p:sp>
      <p:sp>
        <p:nvSpPr>
          <p:cNvPr id="17" name="ホームベース 16"/>
          <p:cNvSpPr/>
          <p:nvPr/>
        </p:nvSpPr>
        <p:spPr>
          <a:xfrm>
            <a:off x="6502399" y="2885289"/>
            <a:ext cx="3848669" cy="46288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n>
                  <a:solidFill>
                    <a:schemeClr val="bg1"/>
                  </a:solidFill>
                </a:ln>
                <a:solidFill>
                  <a:schemeClr val="bg1"/>
                </a:solidFill>
                <a:latin typeface="BIZ UDPゴシック" panose="020B0400000000000000" pitchFamily="50" charset="-128"/>
                <a:ea typeface="BIZ UDPゴシック" panose="020B0400000000000000" pitchFamily="50" charset="-128"/>
              </a:rPr>
              <a:t>　地方税に関すること</a:t>
            </a:r>
          </a:p>
        </p:txBody>
      </p:sp>
      <p:sp>
        <p:nvSpPr>
          <p:cNvPr id="6" name="正方形/長方形 5"/>
          <p:cNvSpPr/>
          <p:nvPr/>
        </p:nvSpPr>
        <p:spPr>
          <a:xfrm>
            <a:off x="6390915" y="3691477"/>
            <a:ext cx="6096000" cy="923330"/>
          </a:xfrm>
          <a:prstGeom prst="rect">
            <a:avLst/>
          </a:prstGeom>
        </p:spPr>
        <p:txBody>
          <a:bodyPr>
            <a:spAutoFit/>
          </a:bodyPr>
          <a:lstStyle/>
          <a:p>
            <a:r>
              <a:rPr lang="ja-JP" altLang="en-US" dirty="0">
                <a:solidFill>
                  <a:prstClr val="black"/>
                </a:solidFill>
                <a:latin typeface="メイリオ" panose="020B0604030504040204" pitchFamily="50" charset="-128"/>
                <a:ea typeface="メイリオ" panose="020B0604030504040204" pitchFamily="50" charset="-128"/>
              </a:rPr>
              <a:t>●　長野県ホームページ</a:t>
            </a:r>
            <a:r>
              <a:rPr lang="ja-JP" altLang="en-US" dirty="0">
                <a:solidFill>
                  <a:prstClr val="black"/>
                </a:solidFill>
              </a:rPr>
              <a:t>　</a:t>
            </a:r>
            <a:r>
              <a:rPr lang="en-US" altLang="ja-JP" dirty="0">
                <a:solidFill>
                  <a:prstClr val="black"/>
                </a:solidFill>
                <a:hlinkClick r:id="rId6"/>
              </a:rPr>
              <a:t>https://www.pref.nagano.lg.jp</a:t>
            </a:r>
            <a:endParaRPr lang="en-US" altLang="ja-JP" dirty="0">
              <a:solidFill>
                <a:prstClr val="black"/>
              </a:solidFill>
            </a:endParaRPr>
          </a:p>
          <a:p>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　各市町村のホームページ</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10222173" y="6244031"/>
            <a:ext cx="1719618" cy="461665"/>
          </a:xfrm>
          <a:prstGeom prst="rect">
            <a:avLst/>
          </a:prstGeom>
          <a:noFill/>
          <a:ln>
            <a:solidFill>
              <a:schemeClr val="tx1"/>
            </a:solidFill>
          </a:ln>
        </p:spPr>
        <p:txBody>
          <a:bodyPr wrap="square" rtlCol="0">
            <a:spAutoFit/>
          </a:bodyPr>
          <a:lstStyle/>
          <a:p>
            <a:r>
              <a:rPr lang="ja-JP" altLang="en-US" sz="2400" dirty="0"/>
              <a:t>裏表紙</a:t>
            </a:r>
            <a:r>
              <a:rPr kumimoji="1" lang="ja-JP" altLang="en-US" sz="2400" dirty="0"/>
              <a:t>－１</a:t>
            </a:r>
          </a:p>
        </p:txBody>
      </p:sp>
    </p:spTree>
    <p:extLst>
      <p:ext uri="{BB962C8B-B14F-4D97-AF65-F5344CB8AC3E}">
        <p14:creationId xmlns:p14="http://schemas.microsoft.com/office/powerpoint/2010/main" val="158890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009282" y="267187"/>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ビデオライブラリー</a:t>
            </a:r>
            <a:endParaRPr lang="en-US" altLang="ja-JP" sz="2800" dirty="0">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203131" y="881936"/>
            <a:ext cx="11579267" cy="102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税務署では、税に関するＤＶＤ を無料で貸し出しています。次のＤＶＤは、国税庁ホームページでもご覧になれます。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●「ご案内します　アナザーワールドへ」　　●「千年の約束」　　●「マリンとヤマト　不思議な日曜日」</a:t>
            </a:r>
          </a:p>
        </p:txBody>
      </p:sp>
      <p:sp>
        <p:nvSpPr>
          <p:cNvPr id="7" name="角丸四角形 6"/>
          <p:cNvSpPr/>
          <p:nvPr/>
        </p:nvSpPr>
        <p:spPr>
          <a:xfrm>
            <a:off x="2429261" y="2377051"/>
            <a:ext cx="3493781" cy="375277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メイリオ" panose="020B0604030504040204" pitchFamily="50" charset="-128"/>
                <a:ea typeface="メイリオ" panose="020B0604030504040204" pitchFamily="50" charset="-128"/>
              </a:rPr>
              <a:t>「ご案内します　アナザーワールドへ」</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rPr>
              <a:t>　</a:t>
            </a:r>
            <a:r>
              <a:rPr lang="ja-JP" altLang="en-US" dirty="0">
                <a:solidFill>
                  <a:prstClr val="black"/>
                </a:solidFill>
              </a:rPr>
              <a:t>若いのに愚痴っぽい会社員と、ソフトな物腰の影に悪魔のような冷たさを漂わせる謎の紳士が主人公となり、会社員を税のない世界へと案内するという内容で、日本の財政の現状や税のしくみを学んでいきます。　　　　　　　　　　　　　　　　　　　　（</a:t>
            </a:r>
            <a:r>
              <a:rPr lang="ja-JP" altLang="en-US" dirty="0">
                <a:solidFill>
                  <a:prstClr val="black"/>
                </a:solidFill>
                <a:latin typeface="+mj-ea"/>
                <a:ea typeface="+mj-ea"/>
              </a:rPr>
              <a:t>１６</a:t>
            </a:r>
            <a:r>
              <a:rPr lang="ja-JP" altLang="en-US" dirty="0">
                <a:solidFill>
                  <a:prstClr val="black"/>
                </a:solidFill>
              </a:rPr>
              <a:t>分）</a:t>
            </a:r>
          </a:p>
        </p:txBody>
      </p:sp>
      <p:pic>
        <p:nvPicPr>
          <p:cNvPr id="8" name="図 7"/>
          <p:cNvPicPr>
            <a:picLocks noChangeAspect="1"/>
          </p:cNvPicPr>
          <p:nvPr/>
        </p:nvPicPr>
        <p:blipFill>
          <a:blip r:embed="rId2"/>
          <a:stretch>
            <a:fillRect/>
          </a:stretch>
        </p:blipFill>
        <p:spPr>
          <a:xfrm>
            <a:off x="318636" y="1981479"/>
            <a:ext cx="1999727" cy="3442296"/>
          </a:xfrm>
          <a:prstGeom prst="rect">
            <a:avLst/>
          </a:prstGeom>
        </p:spPr>
      </p:pic>
      <p:sp>
        <p:nvSpPr>
          <p:cNvPr id="9" name="角丸四角形 8"/>
          <p:cNvSpPr/>
          <p:nvPr/>
        </p:nvSpPr>
        <p:spPr>
          <a:xfrm>
            <a:off x="6548980" y="2788702"/>
            <a:ext cx="4854538" cy="337752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メイリオ" panose="020B0604030504040204" pitchFamily="50" charset="-128"/>
                <a:ea typeface="メイリオ" panose="020B0604030504040204" pitchFamily="50" charset="-128"/>
              </a:rPr>
              <a:t>「暮らしを支える税を学ぼう」</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rPr>
              <a:t>　</a:t>
            </a:r>
            <a:r>
              <a:rPr lang="ja-JP" altLang="en-US" dirty="0">
                <a:solidFill>
                  <a:prstClr val="black"/>
                </a:solidFill>
              </a:rPr>
              <a:t>中学生の主人公・吉村唯（よしむら　ゆい）は、担任の先生から税務署の社会見学で「税金」について質問するよう頼まれるも、どうしたら良いか分からず、同級生の山田君に相談する。そして、税の役割や仕組みを母親や山田君と協力しながら学んでいく・・・。</a:t>
            </a:r>
            <a:endParaRPr lang="en-US" altLang="ja-JP" dirty="0">
              <a:solidFill>
                <a:prstClr val="black"/>
              </a:solidFill>
            </a:endParaRPr>
          </a:p>
          <a:p>
            <a:r>
              <a:rPr lang="ja-JP" altLang="en-US" dirty="0">
                <a:solidFill>
                  <a:prstClr val="black"/>
                </a:solidFill>
              </a:rPr>
              <a:t>　この番組は、学校教育の中で租税の意義や役割などを考えるきっかけとなるような内容になっています。（１１分）</a:t>
            </a:r>
          </a:p>
        </p:txBody>
      </p:sp>
      <p:pic>
        <p:nvPicPr>
          <p:cNvPr id="10" name="図 9"/>
          <p:cNvPicPr>
            <a:picLocks noChangeAspect="1"/>
          </p:cNvPicPr>
          <p:nvPr/>
        </p:nvPicPr>
        <p:blipFill>
          <a:blip r:embed="rId3"/>
          <a:stretch>
            <a:fillRect/>
          </a:stretch>
        </p:blipFill>
        <p:spPr>
          <a:xfrm>
            <a:off x="6144837" y="1981479"/>
            <a:ext cx="1322436" cy="1041957"/>
          </a:xfrm>
          <a:prstGeom prst="rect">
            <a:avLst/>
          </a:prstGeom>
          <a:solidFill>
            <a:schemeClr val="bg1"/>
          </a:solidFill>
          <a:ln w="28575">
            <a:solidFill>
              <a:schemeClr val="tx1"/>
            </a:solidFill>
          </a:ln>
        </p:spPr>
      </p:pic>
      <p:pic>
        <p:nvPicPr>
          <p:cNvPr id="11" name="図 10"/>
          <p:cNvPicPr>
            <a:picLocks noChangeAspect="1"/>
          </p:cNvPicPr>
          <p:nvPr/>
        </p:nvPicPr>
        <p:blipFill>
          <a:blip r:embed="rId4"/>
          <a:stretch>
            <a:fillRect/>
          </a:stretch>
        </p:blipFill>
        <p:spPr>
          <a:xfrm>
            <a:off x="7518471" y="2611917"/>
            <a:ext cx="1816612" cy="353569"/>
          </a:xfrm>
          <a:prstGeom prst="rect">
            <a:avLst/>
          </a:prstGeom>
          <a:ln>
            <a:solidFill>
              <a:schemeClr val="tx1"/>
            </a:solidFill>
          </a:ln>
        </p:spPr>
      </p:pic>
      <p:sp>
        <p:nvSpPr>
          <p:cNvPr id="12" name="テキスト ボックス 11"/>
          <p:cNvSpPr txBox="1"/>
          <p:nvPr/>
        </p:nvSpPr>
        <p:spPr>
          <a:xfrm>
            <a:off x="10222173" y="6244031"/>
            <a:ext cx="1719618" cy="461665"/>
          </a:xfrm>
          <a:prstGeom prst="rect">
            <a:avLst/>
          </a:prstGeom>
          <a:noFill/>
          <a:ln>
            <a:solidFill>
              <a:schemeClr val="tx1"/>
            </a:solidFill>
          </a:ln>
        </p:spPr>
        <p:txBody>
          <a:bodyPr wrap="square" rtlCol="0">
            <a:spAutoFit/>
          </a:bodyPr>
          <a:lstStyle/>
          <a:p>
            <a:r>
              <a:rPr lang="ja-JP" altLang="en-US" sz="2400" dirty="0"/>
              <a:t>裏表紙</a:t>
            </a:r>
            <a:r>
              <a:rPr kumimoji="1" lang="ja-JP" altLang="en-US" sz="2400" dirty="0"/>
              <a:t>－２</a:t>
            </a:r>
          </a:p>
        </p:txBody>
      </p:sp>
    </p:spTree>
    <p:extLst>
      <p:ext uri="{BB962C8B-B14F-4D97-AF65-F5344CB8AC3E}">
        <p14:creationId xmlns:p14="http://schemas.microsoft.com/office/powerpoint/2010/main" val="41039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テキスト ボックス 8"/>
          <p:cNvSpPr txBox="1"/>
          <p:nvPr/>
        </p:nvSpPr>
        <p:spPr>
          <a:xfrm>
            <a:off x="1628673" y="986504"/>
            <a:ext cx="8816508" cy="3016210"/>
          </a:xfrm>
          <a:prstGeom prst="rect">
            <a:avLst/>
          </a:prstGeom>
          <a:solidFill>
            <a:schemeClr val="bg1"/>
          </a:solidFill>
        </p:spPr>
        <p:txBody>
          <a:bodyPr wrap="square" rtlCol="0">
            <a:spAutoFit/>
          </a:bodyPr>
          <a:lstStyle/>
          <a:p>
            <a:pPr algn="ctr">
              <a:lnSpc>
                <a:spcPct val="200000"/>
              </a:lnSpc>
            </a:pPr>
            <a:r>
              <a:rPr lang="ja-JP" altLang="en-US" sz="3200" dirty="0">
                <a:solidFill>
                  <a:prstClr val="black"/>
                </a:solidFill>
                <a:latin typeface="BIZ UDPゴシック" panose="020B0400000000000000" pitchFamily="50" charset="-128"/>
                <a:ea typeface="BIZ UDPゴシック" panose="020B0400000000000000" pitchFamily="50" charset="-128"/>
              </a:rPr>
              <a:t>関東信越国税局　</a:t>
            </a:r>
            <a:endParaRPr lang="en-US" altLang="ja-JP" sz="3200" dirty="0">
              <a:solidFill>
                <a:prstClr val="black"/>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sz="2800" dirty="0">
                <a:solidFill>
                  <a:prstClr val="black"/>
                </a:solidFill>
                <a:latin typeface="BIZ UDPゴシック" panose="020B0400000000000000" pitchFamily="50" charset="-128"/>
                <a:ea typeface="BIZ UDPゴシック" panose="020B0400000000000000" pitchFamily="50" charset="-128"/>
              </a:rPr>
              <a:t>〒</a:t>
            </a:r>
            <a:r>
              <a:rPr lang="en-US" altLang="ja-JP" sz="2800" dirty="0">
                <a:solidFill>
                  <a:prstClr val="black"/>
                </a:solidFill>
                <a:latin typeface="BIZ UDPゴシック" panose="020B0400000000000000" pitchFamily="50" charset="-128"/>
                <a:ea typeface="BIZ UDPゴシック" panose="020B0400000000000000" pitchFamily="50" charset="-128"/>
              </a:rPr>
              <a:t>330-9719</a:t>
            </a:r>
            <a:r>
              <a:rPr lang="ja-JP" altLang="en-US" sz="2800" dirty="0">
                <a:solidFill>
                  <a:prstClr val="black"/>
                </a:solidFill>
                <a:latin typeface="BIZ UDPゴシック" panose="020B0400000000000000" pitchFamily="50" charset="-128"/>
                <a:ea typeface="BIZ UDPゴシック" panose="020B0400000000000000" pitchFamily="50" charset="-128"/>
              </a:rPr>
              <a:t>　埼玉県さいたま市中央区新都心</a:t>
            </a:r>
            <a:r>
              <a:rPr lang="en-US" altLang="ja-JP" sz="2800" dirty="0">
                <a:solidFill>
                  <a:prstClr val="black"/>
                </a:solidFill>
                <a:latin typeface="BIZ UDPゴシック" panose="020B0400000000000000" pitchFamily="50" charset="-128"/>
                <a:ea typeface="BIZ UDPゴシック" panose="020B0400000000000000" pitchFamily="50" charset="-128"/>
              </a:rPr>
              <a:t>1-1</a:t>
            </a:r>
          </a:p>
          <a:p>
            <a:pPr algn="ctr">
              <a:lnSpc>
                <a:spcPct val="150000"/>
              </a:lnSpc>
            </a:pPr>
            <a:r>
              <a:rPr lang="ja-JP" altLang="en-US" sz="2800" dirty="0">
                <a:solidFill>
                  <a:prstClr val="black"/>
                </a:solidFill>
                <a:latin typeface="BIZ UDPゴシック" panose="020B0400000000000000" pitchFamily="50" charset="-128"/>
                <a:ea typeface="BIZ UDPゴシック" panose="020B0400000000000000" pitchFamily="50" charset="-128"/>
              </a:rPr>
              <a:t>　　　　　　　　さいたま新都心合同庁舎１号館</a:t>
            </a:r>
            <a:endParaRPr lang="en-US" altLang="ja-JP" sz="2800" dirty="0">
              <a:solidFill>
                <a:prstClr val="black"/>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sz="2800" dirty="0">
                <a:solidFill>
                  <a:prstClr val="black"/>
                </a:solidFill>
                <a:latin typeface="BIZ UDPゴシック" panose="020B0400000000000000" pitchFamily="50" charset="-128"/>
                <a:ea typeface="BIZ UDPゴシック" panose="020B0400000000000000" pitchFamily="50" charset="-128"/>
              </a:rPr>
              <a:t>　　　　　　　　 </a:t>
            </a:r>
            <a:r>
              <a:rPr lang="en-US" altLang="ja-JP" sz="2800" dirty="0">
                <a:solidFill>
                  <a:prstClr val="black"/>
                </a:solidFill>
                <a:latin typeface="BIZ UDPゴシック" panose="020B0400000000000000" pitchFamily="50" charset="-128"/>
                <a:ea typeface="BIZ UDPゴシック" panose="020B0400000000000000" pitchFamily="50" charset="-128"/>
              </a:rPr>
              <a:t>TEL</a:t>
            </a:r>
            <a:r>
              <a:rPr lang="ja-JP" altLang="en-US" sz="2800" dirty="0">
                <a:solidFill>
                  <a:prstClr val="black"/>
                </a:solidFill>
                <a:latin typeface="BIZ UDPゴシック" panose="020B0400000000000000" pitchFamily="50" charset="-128"/>
                <a:ea typeface="BIZ UDPゴシック" panose="020B0400000000000000" pitchFamily="50" charset="-128"/>
              </a:rPr>
              <a:t>　</a:t>
            </a:r>
            <a:r>
              <a:rPr lang="en-US" altLang="ja-JP" sz="2800" dirty="0">
                <a:solidFill>
                  <a:prstClr val="black"/>
                </a:solidFill>
                <a:latin typeface="BIZ UDPゴシック" panose="020B0400000000000000" pitchFamily="50" charset="-128"/>
                <a:ea typeface="BIZ UDPゴシック" panose="020B0400000000000000" pitchFamily="50" charset="-128"/>
              </a:rPr>
              <a:t>048-600-3111</a:t>
            </a:r>
            <a:r>
              <a:rPr lang="ja-JP" altLang="en-US" sz="2800" dirty="0">
                <a:solidFill>
                  <a:prstClr val="black"/>
                </a:solidFill>
                <a:latin typeface="BIZ UDPゴシック" panose="020B0400000000000000" pitchFamily="50" charset="-128"/>
                <a:ea typeface="BIZ UDPゴシック" panose="020B0400000000000000" pitchFamily="50" charset="-128"/>
              </a:rPr>
              <a:t>（代表）</a:t>
            </a:r>
          </a:p>
        </p:txBody>
      </p:sp>
      <p:sp>
        <p:nvSpPr>
          <p:cNvPr id="12" name="正方形/長方形 11"/>
          <p:cNvSpPr/>
          <p:nvPr/>
        </p:nvSpPr>
        <p:spPr>
          <a:xfrm>
            <a:off x="796254" y="4967364"/>
            <a:ext cx="10684545" cy="10270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年　　　    　組　　　　    番　氏名</a:t>
            </a:r>
          </a:p>
        </p:txBody>
      </p:sp>
    </p:spTree>
    <p:extLst>
      <p:ext uri="{BB962C8B-B14F-4D97-AF65-F5344CB8AC3E}">
        <p14:creationId xmlns:p14="http://schemas.microsoft.com/office/powerpoint/2010/main" val="416904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矢印 2"/>
          <p:cNvSpPr/>
          <p:nvPr/>
        </p:nvSpPr>
        <p:spPr>
          <a:xfrm>
            <a:off x="7069073" y="2199762"/>
            <a:ext cx="978408" cy="16022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stretch>
            <a:fillRect/>
          </a:stretch>
        </p:blipFill>
        <p:spPr>
          <a:xfrm>
            <a:off x="8695270" y="1082748"/>
            <a:ext cx="2144272" cy="1874524"/>
          </a:xfrm>
          <a:prstGeom prst="rect">
            <a:avLst/>
          </a:prstGeom>
        </p:spPr>
      </p:pic>
      <p:sp>
        <p:nvSpPr>
          <p:cNvPr id="5" name="角丸四角形 4"/>
          <p:cNvSpPr/>
          <p:nvPr/>
        </p:nvSpPr>
        <p:spPr>
          <a:xfrm>
            <a:off x="7739804" y="3507206"/>
            <a:ext cx="4055204" cy="24558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長野県（県税）</a:t>
            </a:r>
            <a:endParaRPr lang="en-US" altLang="ja-JP" sz="2800" b="1" dirty="0">
              <a:solidFill>
                <a:prstClr val="white"/>
              </a:solidFill>
            </a:endParaRPr>
          </a:p>
          <a:p>
            <a:pPr algn="ctr"/>
            <a:r>
              <a:rPr lang="ja-JP" altLang="en-US" sz="2400" dirty="0">
                <a:solidFill>
                  <a:prstClr val="white"/>
                </a:solidFill>
              </a:rPr>
              <a:t>１年間に長野県に</a:t>
            </a:r>
            <a:endParaRPr lang="en-US" altLang="ja-JP" sz="2400" dirty="0">
              <a:solidFill>
                <a:prstClr val="white"/>
              </a:solidFill>
            </a:endParaRPr>
          </a:p>
          <a:p>
            <a:pPr algn="ctr"/>
            <a:r>
              <a:rPr lang="ja-JP" altLang="en-US" sz="2400" dirty="0">
                <a:solidFill>
                  <a:prstClr val="white"/>
                </a:solidFill>
              </a:rPr>
              <a:t>納められる税金</a:t>
            </a:r>
            <a:endParaRPr lang="en-US" altLang="ja-JP" sz="2400" dirty="0">
              <a:solidFill>
                <a:prstClr val="white"/>
              </a:solidFill>
            </a:endParaRPr>
          </a:p>
          <a:p>
            <a:pPr algn="ctr"/>
            <a:r>
              <a:rPr lang="ja-JP" altLang="en-US" sz="3200" b="1" dirty="0">
                <a:solidFill>
                  <a:prstClr val="white"/>
                </a:solidFill>
              </a:rPr>
              <a:t>約</a:t>
            </a:r>
            <a:r>
              <a:rPr lang="en-US" altLang="ja-JP" sz="3200" b="1" dirty="0">
                <a:solidFill>
                  <a:prstClr val="white"/>
                </a:solidFill>
              </a:rPr>
              <a:t>2,547</a:t>
            </a:r>
            <a:r>
              <a:rPr lang="ja-JP" altLang="en-US" sz="3200" b="1" dirty="0">
                <a:solidFill>
                  <a:prstClr val="white"/>
                </a:solidFill>
              </a:rPr>
              <a:t>億円</a:t>
            </a:r>
            <a:endParaRPr lang="en-US" altLang="ja-JP" sz="3200" b="1" dirty="0">
              <a:solidFill>
                <a:prstClr val="white"/>
              </a:solidFill>
            </a:endParaRPr>
          </a:p>
          <a:p>
            <a:pPr algn="ctr"/>
            <a:r>
              <a:rPr lang="ja-JP" altLang="en-US" sz="2000" dirty="0">
                <a:solidFill>
                  <a:prstClr val="white"/>
                </a:solidFill>
              </a:rPr>
              <a:t>（令和７年度当初予算）</a:t>
            </a:r>
          </a:p>
        </p:txBody>
      </p:sp>
      <p:sp>
        <p:nvSpPr>
          <p:cNvPr id="7" name="角丸四角形 6"/>
          <p:cNvSpPr/>
          <p:nvPr/>
        </p:nvSpPr>
        <p:spPr>
          <a:xfrm>
            <a:off x="432333" y="301612"/>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kumimoji="1" lang="ja-JP" altLang="en-US" sz="2800" dirty="0"/>
              <a:t>直接税</a:t>
            </a:r>
            <a:endParaRPr kumimoji="1" lang="en-US" altLang="ja-JP" sz="2800" dirty="0"/>
          </a:p>
          <a:p>
            <a:r>
              <a:rPr lang="ja-JP" altLang="en-US" sz="1600" dirty="0"/>
              <a:t>　税金を負担する人が直接国や地方公共団体に納める税金</a:t>
            </a:r>
            <a:endParaRPr kumimoji="1" lang="ja-JP" altLang="en-US" sz="1600" dirty="0"/>
          </a:p>
        </p:txBody>
      </p:sp>
      <p:sp>
        <p:nvSpPr>
          <p:cNvPr id="8" name="角丸四角形 7"/>
          <p:cNvSpPr/>
          <p:nvPr/>
        </p:nvSpPr>
        <p:spPr>
          <a:xfrm>
            <a:off x="3806895" y="301611"/>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800" dirty="0"/>
              <a:t>間接</a:t>
            </a:r>
            <a:r>
              <a:rPr kumimoji="1" lang="ja-JP" altLang="en-US" sz="2800" dirty="0"/>
              <a:t>税</a:t>
            </a:r>
            <a:endParaRPr kumimoji="1" lang="en-US" altLang="ja-JP" sz="2800" dirty="0"/>
          </a:p>
          <a:p>
            <a:r>
              <a:rPr lang="ja-JP" altLang="en-US" sz="1600" dirty="0"/>
              <a:t>　実質的に税金を負担する人と納める人が異なる税金</a:t>
            </a:r>
            <a:endParaRPr kumimoji="1" lang="ja-JP" altLang="en-US" sz="1600" dirty="0"/>
          </a:p>
        </p:txBody>
      </p:sp>
      <p:sp>
        <p:nvSpPr>
          <p:cNvPr id="9" name="正方形/長方形 8"/>
          <p:cNvSpPr/>
          <p:nvPr/>
        </p:nvSpPr>
        <p:spPr>
          <a:xfrm>
            <a:off x="492786" y="1585337"/>
            <a:ext cx="6222409" cy="48416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86256" y="2201951"/>
            <a:ext cx="492443" cy="3004475"/>
          </a:xfrm>
          <a:prstGeom prst="rect">
            <a:avLst/>
          </a:prstGeom>
          <a:solidFill>
            <a:schemeClr val="tx1"/>
          </a:solidFill>
        </p:spPr>
        <p:txBody>
          <a:bodyPr vert="eaVert" wrap="square" rtlCol="0">
            <a:spAutoFit/>
          </a:bodyPr>
          <a:lstStyle/>
          <a:p>
            <a:pPr algn="ctr"/>
            <a:r>
              <a:rPr kumimoji="1" lang="ja-JP" altLang="en-US" sz="2000" b="1" dirty="0">
                <a:solidFill>
                  <a:schemeClr val="bg1"/>
                </a:solidFill>
              </a:rPr>
              <a:t>地方税（　県税）</a:t>
            </a:r>
          </a:p>
        </p:txBody>
      </p:sp>
      <p:sp>
        <p:nvSpPr>
          <p:cNvPr id="11" name="角丸四角形 10"/>
          <p:cNvSpPr/>
          <p:nvPr/>
        </p:nvSpPr>
        <p:spPr>
          <a:xfrm>
            <a:off x="931669" y="1842448"/>
            <a:ext cx="1475410"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自動車</a:t>
            </a:r>
            <a:r>
              <a:rPr kumimoji="1" lang="ja-JP" altLang="en-US" sz="2000" b="1" dirty="0"/>
              <a:t>税</a:t>
            </a:r>
            <a:endParaRPr kumimoji="1" lang="en-US" altLang="ja-JP" sz="2000" b="1" dirty="0"/>
          </a:p>
        </p:txBody>
      </p:sp>
      <p:pic>
        <p:nvPicPr>
          <p:cNvPr id="12" name="図 1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8385" y="2683386"/>
            <a:ext cx="1723542" cy="835728"/>
          </a:xfrm>
          <a:prstGeom prst="rect">
            <a:avLst/>
          </a:prstGeom>
          <a:noFill/>
          <a:ln>
            <a:noFill/>
          </a:ln>
        </p:spPr>
      </p:pic>
      <p:sp>
        <p:nvSpPr>
          <p:cNvPr id="13" name="テキスト ボックス 12"/>
          <p:cNvSpPr txBox="1"/>
          <p:nvPr/>
        </p:nvSpPr>
        <p:spPr>
          <a:xfrm>
            <a:off x="919830" y="2287703"/>
            <a:ext cx="2416602" cy="584775"/>
          </a:xfrm>
          <a:prstGeom prst="rect">
            <a:avLst/>
          </a:prstGeom>
          <a:noFill/>
        </p:spPr>
        <p:txBody>
          <a:bodyPr wrap="square" rtlCol="0">
            <a:spAutoFit/>
          </a:bodyPr>
          <a:lstStyle/>
          <a:p>
            <a:r>
              <a:rPr lang="ja-JP" altLang="en-US" sz="14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車を所有している人が納めます。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904944" y="3769565"/>
            <a:ext cx="2431488" cy="2111453"/>
            <a:chOff x="919830" y="3327455"/>
            <a:chExt cx="2431488" cy="2111453"/>
          </a:xfrm>
        </p:grpSpPr>
        <p:sp>
          <p:nvSpPr>
            <p:cNvPr id="14" name="角丸四角形 13"/>
            <p:cNvSpPr/>
            <p:nvPr/>
          </p:nvSpPr>
          <p:spPr>
            <a:xfrm>
              <a:off x="931668" y="3327455"/>
              <a:ext cx="1606815"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道府県民</a:t>
              </a:r>
              <a:r>
                <a:rPr kumimoji="1" lang="ja-JP" altLang="en-US" sz="2000" b="1" dirty="0"/>
                <a:t>税</a:t>
              </a:r>
              <a:endParaRPr kumimoji="1" lang="en-US" altLang="ja-JP" sz="2000" b="1" dirty="0"/>
            </a:p>
          </p:txBody>
        </p:sp>
        <p:sp>
          <p:nvSpPr>
            <p:cNvPr id="15" name="テキスト ボックス 14"/>
            <p:cNvSpPr txBox="1"/>
            <p:nvPr/>
          </p:nvSpPr>
          <p:spPr>
            <a:xfrm>
              <a:off x="919830" y="3771886"/>
              <a:ext cx="2431488"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わたしたち住民が住んでいる道府県に納めます。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6" name="角丸四角形 15"/>
            <p:cNvSpPr/>
            <p:nvPr/>
          </p:nvSpPr>
          <p:spPr>
            <a:xfrm>
              <a:off x="934625" y="4392256"/>
              <a:ext cx="1809722"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不動産取得</a:t>
              </a:r>
              <a:r>
                <a:rPr kumimoji="1" lang="ja-JP" altLang="en-US" sz="2000" b="1" dirty="0"/>
                <a:t>税</a:t>
              </a:r>
              <a:endParaRPr kumimoji="1" lang="en-US" altLang="ja-JP" sz="2000" b="1" dirty="0"/>
            </a:p>
          </p:txBody>
        </p:sp>
        <p:sp>
          <p:nvSpPr>
            <p:cNvPr id="17" name="テキスト ボックス 16"/>
            <p:cNvSpPr txBox="1"/>
            <p:nvPr/>
          </p:nvSpPr>
          <p:spPr>
            <a:xfrm>
              <a:off x="985229" y="4854133"/>
              <a:ext cx="2249290" cy="584775"/>
            </a:xfrm>
            <a:prstGeom prst="rect">
              <a:avLst/>
            </a:prstGeom>
            <a:noFill/>
          </p:spPr>
          <p:txBody>
            <a:bodyPr wrap="square" rtlCol="0">
              <a:spAutoFit/>
            </a:bodyPr>
            <a:lstStyle/>
            <a:p>
              <a:r>
                <a:rPr lang="ja-JP" altLang="en-US" sz="14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土地や建物を取得した人が納めます。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grpSp>
      <p:sp>
        <p:nvSpPr>
          <p:cNvPr id="18" name="角丸四角形 17"/>
          <p:cNvSpPr/>
          <p:nvPr/>
        </p:nvSpPr>
        <p:spPr>
          <a:xfrm>
            <a:off x="745725" y="1649961"/>
            <a:ext cx="2767883"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3842032" y="1649961"/>
            <a:ext cx="2750438"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4097081" y="1840259"/>
            <a:ext cx="1662273"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地方消費</a:t>
            </a:r>
            <a:r>
              <a:rPr kumimoji="1" lang="ja-JP" altLang="en-US" sz="2000" b="1" dirty="0"/>
              <a:t>税</a:t>
            </a:r>
            <a:endParaRPr kumimoji="1" lang="en-US" altLang="ja-JP" sz="2000" b="1" dirty="0"/>
          </a:p>
        </p:txBody>
      </p:sp>
      <p:sp>
        <p:nvSpPr>
          <p:cNvPr id="23" name="テキスト ボックス 22"/>
          <p:cNvSpPr txBox="1"/>
          <p:nvPr/>
        </p:nvSpPr>
        <p:spPr>
          <a:xfrm>
            <a:off x="4008950" y="2286463"/>
            <a:ext cx="2416602" cy="1077218"/>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消費税</a:t>
            </a:r>
            <a:r>
              <a:rPr lang="en-US" altLang="ja-JP" sz="1600" dirty="0">
                <a:solidFill>
                  <a:prstClr val="black"/>
                </a:solidFill>
                <a:latin typeface="メイリオ" panose="020B0604030504040204" pitchFamily="50" charset="-128"/>
                <a:ea typeface="メイリオ" panose="020B0604030504040204" pitchFamily="50" charset="-128"/>
              </a:rPr>
              <a:t>10</a:t>
            </a:r>
            <a:r>
              <a:rPr lang="ja-JP" altLang="en-US" sz="1600" dirty="0">
                <a:solidFill>
                  <a:prstClr val="black"/>
                </a:solidFill>
                <a:latin typeface="メイリオ" panose="020B0604030504040204" pitchFamily="50" charset="-128"/>
                <a:ea typeface="メイリオ" panose="020B0604030504040204" pitchFamily="50" charset="-128"/>
              </a:rPr>
              <a:t>％のうち、</a:t>
            </a:r>
            <a:r>
              <a:rPr lang="en-US" altLang="ja-JP" sz="1600" dirty="0">
                <a:solidFill>
                  <a:prstClr val="black"/>
                </a:solidFill>
                <a:latin typeface="メイリオ" panose="020B0604030504040204" pitchFamily="50" charset="-128"/>
                <a:ea typeface="メイリオ" panose="020B0604030504040204" pitchFamily="50" charset="-128"/>
              </a:rPr>
              <a:t>7.8</a:t>
            </a:r>
            <a:r>
              <a:rPr lang="ja-JP" altLang="en-US" sz="1600" dirty="0">
                <a:solidFill>
                  <a:prstClr val="black"/>
                </a:solidFill>
                <a:latin typeface="メイリオ" panose="020B0604030504040204" pitchFamily="50" charset="-128"/>
                <a:ea typeface="メイリオ" panose="020B0604030504040204" pitchFamily="50" charset="-128"/>
              </a:rPr>
              <a:t>％分が国税、</a:t>
            </a:r>
            <a:r>
              <a:rPr lang="en-US" altLang="ja-JP" sz="1600" dirty="0">
                <a:solidFill>
                  <a:prstClr val="black"/>
                </a:solidFill>
                <a:latin typeface="メイリオ" panose="020B0604030504040204" pitchFamily="50" charset="-128"/>
                <a:ea typeface="メイリオ" panose="020B0604030504040204" pitchFamily="50" charset="-128"/>
              </a:rPr>
              <a:t>2.2</a:t>
            </a:r>
            <a:r>
              <a:rPr lang="ja-JP" altLang="en-US" sz="1600" dirty="0">
                <a:solidFill>
                  <a:prstClr val="black"/>
                </a:solidFill>
                <a:latin typeface="メイリオ" panose="020B0604030504040204" pitchFamily="50" charset="-128"/>
                <a:ea typeface="メイリオ" panose="020B0604030504040204" pitchFamily="50" charset="-128"/>
              </a:rPr>
              <a:t>％分は地方消費税として納めます</a:t>
            </a:r>
            <a:r>
              <a:rPr lang="ja-JP" altLang="en-US" sz="1400" dirty="0">
                <a:solidFill>
                  <a:prstClr val="black"/>
                </a:solidFill>
                <a:latin typeface="メイリオ" panose="020B0604030504040204" pitchFamily="50" charset="-128"/>
                <a:ea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10964782" y="6239386"/>
            <a:ext cx="924588" cy="461665"/>
          </a:xfrm>
          <a:prstGeom prst="rect">
            <a:avLst/>
          </a:prstGeom>
          <a:noFill/>
          <a:ln>
            <a:solidFill>
              <a:schemeClr val="tx1"/>
            </a:solidFill>
          </a:ln>
        </p:spPr>
        <p:txBody>
          <a:bodyPr wrap="square" rtlCol="0">
            <a:spAutoFit/>
          </a:bodyPr>
          <a:lstStyle/>
          <a:p>
            <a:r>
              <a:rPr kumimoji="1" lang="ja-JP" altLang="en-US" sz="2400" dirty="0"/>
              <a:t>１－２</a:t>
            </a:r>
          </a:p>
        </p:txBody>
      </p:sp>
      <p:sp>
        <p:nvSpPr>
          <p:cNvPr id="22" name="角丸四角形 21"/>
          <p:cNvSpPr/>
          <p:nvPr/>
        </p:nvSpPr>
        <p:spPr>
          <a:xfrm>
            <a:off x="6715194" y="16212"/>
            <a:ext cx="5476805"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－税金のしくみや使いみちを知ろう－</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6657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矢印 2"/>
          <p:cNvSpPr/>
          <p:nvPr/>
        </p:nvSpPr>
        <p:spPr>
          <a:xfrm>
            <a:off x="7088974" y="1907051"/>
            <a:ext cx="877662" cy="142032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stretch>
            <a:fillRect/>
          </a:stretch>
        </p:blipFill>
        <p:spPr>
          <a:xfrm>
            <a:off x="8214144" y="837415"/>
            <a:ext cx="3001202" cy="1621835"/>
          </a:xfrm>
          <a:prstGeom prst="rect">
            <a:avLst/>
          </a:prstGeom>
        </p:spPr>
      </p:pic>
      <p:sp>
        <p:nvSpPr>
          <p:cNvPr id="5" name="角丸四角形 4"/>
          <p:cNvSpPr/>
          <p:nvPr/>
        </p:nvSpPr>
        <p:spPr>
          <a:xfrm>
            <a:off x="7527805" y="3301084"/>
            <a:ext cx="4373880" cy="266459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市町村（市町村税）</a:t>
            </a:r>
            <a:endParaRPr lang="en-US" altLang="ja-JP" sz="2800" b="1" dirty="0">
              <a:solidFill>
                <a:prstClr val="white"/>
              </a:solidFill>
            </a:endParaRPr>
          </a:p>
          <a:p>
            <a:pPr algn="ctr"/>
            <a:r>
              <a:rPr lang="ja-JP" altLang="en-US" sz="2400" dirty="0">
                <a:solidFill>
                  <a:prstClr val="white"/>
                </a:solidFill>
              </a:rPr>
              <a:t>１年間に長野県内の</a:t>
            </a:r>
            <a:endParaRPr lang="en-US" altLang="ja-JP" sz="2400" dirty="0">
              <a:solidFill>
                <a:prstClr val="white"/>
              </a:solidFill>
            </a:endParaRPr>
          </a:p>
          <a:p>
            <a:pPr algn="ctr"/>
            <a:r>
              <a:rPr lang="ja-JP" altLang="en-US" sz="2400" dirty="0">
                <a:solidFill>
                  <a:prstClr val="white"/>
                </a:solidFill>
              </a:rPr>
              <a:t>市町村に納められる税金</a:t>
            </a:r>
            <a:endParaRPr lang="en-US" altLang="ja-JP" sz="2400" dirty="0">
              <a:solidFill>
                <a:prstClr val="white"/>
              </a:solidFill>
            </a:endParaRPr>
          </a:p>
          <a:p>
            <a:pPr algn="ctr"/>
            <a:r>
              <a:rPr lang="ja-JP" altLang="en-US" sz="3200" b="1" dirty="0">
                <a:solidFill>
                  <a:prstClr val="white"/>
                </a:solidFill>
              </a:rPr>
              <a:t>約</a:t>
            </a:r>
            <a:r>
              <a:rPr lang="en-US" altLang="ja-JP" sz="3200" b="1" dirty="0">
                <a:solidFill>
                  <a:prstClr val="white"/>
                </a:solidFill>
              </a:rPr>
              <a:t>3,059</a:t>
            </a:r>
            <a:r>
              <a:rPr lang="ja-JP" altLang="en-US" sz="3200" b="1" dirty="0">
                <a:solidFill>
                  <a:prstClr val="white"/>
                </a:solidFill>
              </a:rPr>
              <a:t>億円</a:t>
            </a:r>
            <a:endParaRPr lang="en-US" altLang="ja-JP" sz="3200" b="1" dirty="0">
              <a:solidFill>
                <a:prstClr val="white"/>
              </a:solidFill>
            </a:endParaRPr>
          </a:p>
          <a:p>
            <a:pPr algn="ctr"/>
            <a:r>
              <a:rPr lang="ja-JP" altLang="en-US" sz="2000" dirty="0">
                <a:solidFill>
                  <a:prstClr val="white"/>
                </a:solidFill>
              </a:rPr>
              <a:t>（令和６年度当初予算）</a:t>
            </a:r>
          </a:p>
        </p:txBody>
      </p:sp>
      <p:sp>
        <p:nvSpPr>
          <p:cNvPr id="6" name="角丸四角形 5"/>
          <p:cNvSpPr/>
          <p:nvPr/>
        </p:nvSpPr>
        <p:spPr>
          <a:xfrm>
            <a:off x="432333" y="301612"/>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kumimoji="1" lang="ja-JP" altLang="en-US" sz="2800" dirty="0"/>
              <a:t>直接税</a:t>
            </a:r>
            <a:endParaRPr kumimoji="1" lang="en-US" altLang="ja-JP" sz="2800" dirty="0"/>
          </a:p>
          <a:p>
            <a:r>
              <a:rPr lang="ja-JP" altLang="en-US" sz="1600" dirty="0"/>
              <a:t>　税金を負担する人が直接国や地方公共団体に納める税金</a:t>
            </a:r>
            <a:endParaRPr kumimoji="1" lang="ja-JP" altLang="en-US" sz="1600" dirty="0"/>
          </a:p>
        </p:txBody>
      </p:sp>
      <p:sp>
        <p:nvSpPr>
          <p:cNvPr id="7" name="角丸四角形 6"/>
          <p:cNvSpPr/>
          <p:nvPr/>
        </p:nvSpPr>
        <p:spPr>
          <a:xfrm>
            <a:off x="3806895" y="301611"/>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800" dirty="0"/>
              <a:t>間接</a:t>
            </a:r>
            <a:r>
              <a:rPr kumimoji="1" lang="ja-JP" altLang="en-US" sz="2800" dirty="0"/>
              <a:t>税</a:t>
            </a:r>
            <a:endParaRPr kumimoji="1" lang="en-US" altLang="ja-JP" sz="2800" dirty="0"/>
          </a:p>
          <a:p>
            <a:r>
              <a:rPr lang="ja-JP" altLang="en-US" sz="1600" dirty="0"/>
              <a:t>　実質的に税金を負担する人と納める人が異なる税金</a:t>
            </a:r>
            <a:endParaRPr kumimoji="1" lang="ja-JP" altLang="en-US" sz="1600" dirty="0"/>
          </a:p>
        </p:txBody>
      </p:sp>
      <p:sp>
        <p:nvSpPr>
          <p:cNvPr id="8" name="正方形/長方形 7"/>
          <p:cNvSpPr/>
          <p:nvPr/>
        </p:nvSpPr>
        <p:spPr>
          <a:xfrm>
            <a:off x="492786" y="1585337"/>
            <a:ext cx="6222409" cy="48471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13093" y="2623737"/>
            <a:ext cx="492443" cy="3004475"/>
          </a:xfrm>
          <a:prstGeom prst="rect">
            <a:avLst/>
          </a:prstGeom>
          <a:solidFill>
            <a:schemeClr val="tx1"/>
          </a:solidFill>
        </p:spPr>
        <p:txBody>
          <a:bodyPr vert="eaVert" wrap="square" rtlCol="0">
            <a:spAutoFit/>
          </a:bodyPr>
          <a:lstStyle/>
          <a:p>
            <a:pPr algn="ctr"/>
            <a:r>
              <a:rPr kumimoji="1" lang="ja-JP" altLang="en-US" sz="2000" b="1" dirty="0">
                <a:solidFill>
                  <a:schemeClr val="bg1"/>
                </a:solidFill>
              </a:rPr>
              <a:t>地方税（　市町村税）</a:t>
            </a:r>
          </a:p>
        </p:txBody>
      </p:sp>
      <p:grpSp>
        <p:nvGrpSpPr>
          <p:cNvPr id="22" name="グループ化 21"/>
          <p:cNvGrpSpPr/>
          <p:nvPr/>
        </p:nvGrpSpPr>
        <p:grpSpPr>
          <a:xfrm>
            <a:off x="802156" y="1767058"/>
            <a:ext cx="2767883" cy="4472328"/>
            <a:chOff x="788749" y="1636828"/>
            <a:chExt cx="2767883" cy="4738624"/>
          </a:xfrm>
        </p:grpSpPr>
        <p:sp>
          <p:nvSpPr>
            <p:cNvPr id="10" name="角丸四角形 9"/>
            <p:cNvSpPr/>
            <p:nvPr/>
          </p:nvSpPr>
          <p:spPr>
            <a:xfrm>
              <a:off x="931668" y="1842448"/>
              <a:ext cx="184847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市町村民</a:t>
              </a:r>
              <a:r>
                <a:rPr kumimoji="1" lang="ja-JP" altLang="en-US" sz="2000" b="1" dirty="0"/>
                <a:t>税</a:t>
              </a:r>
              <a:endParaRPr kumimoji="1" lang="en-US" altLang="ja-JP" sz="2000" b="1" dirty="0"/>
            </a:p>
          </p:txBody>
        </p:sp>
        <p:sp>
          <p:nvSpPr>
            <p:cNvPr id="11" name="テキスト ボックス 10"/>
            <p:cNvSpPr txBox="1"/>
            <p:nvPr/>
          </p:nvSpPr>
          <p:spPr>
            <a:xfrm>
              <a:off x="919829" y="2287703"/>
              <a:ext cx="2625461"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わたしたち住民が住んでいる市町村に納めます。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2" name="角丸四角形 11"/>
            <p:cNvSpPr/>
            <p:nvPr/>
          </p:nvSpPr>
          <p:spPr>
            <a:xfrm>
              <a:off x="962244" y="2967877"/>
              <a:ext cx="184847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軽自動車</a:t>
              </a:r>
              <a:r>
                <a:rPr kumimoji="1" lang="ja-JP" altLang="en-US" sz="2000" b="1" dirty="0"/>
                <a:t>税</a:t>
              </a:r>
              <a:endParaRPr kumimoji="1" lang="en-US" altLang="ja-JP" sz="2000" b="1" dirty="0"/>
            </a:p>
          </p:txBody>
        </p:sp>
        <p:sp>
          <p:nvSpPr>
            <p:cNvPr id="13" name="テキスト ボックス 12"/>
            <p:cNvSpPr txBox="1"/>
            <p:nvPr/>
          </p:nvSpPr>
          <p:spPr>
            <a:xfrm>
              <a:off x="931667" y="3449450"/>
              <a:ext cx="2578525"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軽自動車を所有している人が納めます。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985229" y="4066064"/>
              <a:ext cx="184847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固定資産</a:t>
              </a:r>
              <a:r>
                <a:rPr kumimoji="1" lang="ja-JP" altLang="en-US" sz="2000" b="1" dirty="0"/>
                <a:t>税</a:t>
              </a:r>
              <a:endParaRPr kumimoji="1" lang="en-US" altLang="ja-JP" sz="2000" b="1" dirty="0"/>
            </a:p>
          </p:txBody>
        </p:sp>
        <p:sp>
          <p:nvSpPr>
            <p:cNvPr id="15" name="テキスト ボックス 14"/>
            <p:cNvSpPr txBox="1"/>
            <p:nvPr/>
          </p:nvSpPr>
          <p:spPr>
            <a:xfrm>
              <a:off x="919830" y="4580516"/>
              <a:ext cx="2416602"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土地や建物を所有している人が納めます。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pic>
          <p:nvPicPr>
            <p:cNvPr id="16" name="図 15"/>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6897" y="5084774"/>
              <a:ext cx="1658847" cy="1024382"/>
            </a:xfrm>
            <a:prstGeom prst="rect">
              <a:avLst/>
            </a:prstGeom>
            <a:noFill/>
            <a:ln>
              <a:noFill/>
            </a:ln>
          </p:spPr>
        </p:pic>
        <p:sp>
          <p:nvSpPr>
            <p:cNvPr id="20" name="角丸四角形 19"/>
            <p:cNvSpPr/>
            <p:nvPr/>
          </p:nvSpPr>
          <p:spPr>
            <a:xfrm>
              <a:off x="788749" y="1636828"/>
              <a:ext cx="2767883"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p:nvGrpSpPr>
        <p:grpSpPr>
          <a:xfrm>
            <a:off x="3735456" y="1767058"/>
            <a:ext cx="2767883" cy="4472328"/>
            <a:chOff x="3746797" y="1649961"/>
            <a:chExt cx="2767883" cy="4738624"/>
          </a:xfrm>
        </p:grpSpPr>
        <p:sp>
          <p:nvSpPr>
            <p:cNvPr id="17" name="角丸四角形 16"/>
            <p:cNvSpPr/>
            <p:nvPr/>
          </p:nvSpPr>
          <p:spPr>
            <a:xfrm>
              <a:off x="3989818" y="1842447"/>
              <a:ext cx="1366034"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入湯</a:t>
              </a:r>
              <a:r>
                <a:rPr kumimoji="1" lang="ja-JP" altLang="en-US" sz="2000" b="1" dirty="0"/>
                <a:t>税</a:t>
              </a:r>
              <a:endParaRPr kumimoji="1" lang="en-US" altLang="ja-JP" sz="2000" b="1" dirty="0"/>
            </a:p>
          </p:txBody>
        </p:sp>
        <p:pic>
          <p:nvPicPr>
            <p:cNvPr id="18" name="図 17"/>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773" y="2237667"/>
              <a:ext cx="1995956" cy="1102846"/>
            </a:xfrm>
            <a:prstGeom prst="rect">
              <a:avLst/>
            </a:prstGeom>
            <a:noFill/>
            <a:ln>
              <a:noFill/>
            </a:ln>
          </p:spPr>
        </p:pic>
        <p:sp>
          <p:nvSpPr>
            <p:cNvPr id="19" name="正方形/長方形 18"/>
            <p:cNvSpPr/>
            <p:nvPr/>
          </p:nvSpPr>
          <p:spPr>
            <a:xfrm>
              <a:off x="3890750" y="3541850"/>
              <a:ext cx="2411096" cy="830997"/>
            </a:xfrm>
            <a:prstGeom prst="rect">
              <a:avLst/>
            </a:prstGeom>
          </p:spPr>
          <p:txBody>
            <a:bodyPr wrap="square">
              <a:spAutoFit/>
            </a:bodyPr>
            <a:lstStyle/>
            <a:p>
              <a:pPr algn="dist"/>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温泉に入ったときに</a:t>
              </a:r>
              <a:endParaRPr lang="en-US" altLang="ja-JP" sz="1600" dirty="0">
                <a:solidFill>
                  <a:prstClr val="black"/>
                </a:solidFill>
                <a:latin typeface="メイリオ" panose="020B0604030504040204" pitchFamily="50" charset="-128"/>
                <a:ea typeface="メイリオ" panose="020B0604030504040204" pitchFamily="50" charset="-128"/>
              </a:endParaRPr>
            </a:p>
            <a:p>
              <a:pPr algn="dist"/>
              <a:r>
                <a:rPr lang="ja-JP" altLang="en-US" sz="1600" dirty="0">
                  <a:solidFill>
                    <a:prstClr val="black"/>
                  </a:solidFill>
                  <a:latin typeface="メイリオ" panose="020B0604030504040204" pitchFamily="50" charset="-128"/>
                  <a:ea typeface="メイリオ" panose="020B0604030504040204" pitchFamily="50" charset="-128"/>
                </a:rPr>
                <a:t>支払った入湯税は施設がまとめて納めます。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21" name="角丸四角形 20"/>
            <p:cNvSpPr/>
            <p:nvPr/>
          </p:nvSpPr>
          <p:spPr>
            <a:xfrm>
              <a:off x="3746797" y="1649961"/>
              <a:ext cx="2767883"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10964782" y="6239386"/>
            <a:ext cx="924588" cy="461665"/>
          </a:xfrm>
          <a:prstGeom prst="rect">
            <a:avLst/>
          </a:prstGeom>
          <a:noFill/>
          <a:ln>
            <a:solidFill>
              <a:schemeClr val="tx1"/>
            </a:solidFill>
          </a:ln>
        </p:spPr>
        <p:txBody>
          <a:bodyPr wrap="square" rtlCol="0">
            <a:spAutoFit/>
          </a:bodyPr>
          <a:lstStyle/>
          <a:p>
            <a:r>
              <a:rPr kumimoji="1" lang="ja-JP" altLang="en-US" sz="2400" dirty="0"/>
              <a:t>１－３</a:t>
            </a:r>
          </a:p>
        </p:txBody>
      </p:sp>
      <p:sp>
        <p:nvSpPr>
          <p:cNvPr id="25" name="角丸四角形 24"/>
          <p:cNvSpPr/>
          <p:nvPr/>
        </p:nvSpPr>
        <p:spPr>
          <a:xfrm>
            <a:off x="6715194" y="16212"/>
            <a:ext cx="5476805"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－税金のしくみや使いみちを知ろう－</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DFC1DBCE-FED3-4CF6-BF13-BD2C7F5A4FB6}"/>
              </a:ext>
            </a:extLst>
          </p:cNvPr>
          <p:cNvSpPr txBox="1"/>
          <p:nvPr/>
        </p:nvSpPr>
        <p:spPr>
          <a:xfrm>
            <a:off x="2330151" y="6456432"/>
            <a:ext cx="776847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道府県民税と市町村民税をあわせて一般に「住民税」と呼ばれています。</a:t>
            </a:r>
          </a:p>
        </p:txBody>
      </p:sp>
    </p:spTree>
    <p:extLst>
      <p:ext uri="{BB962C8B-B14F-4D97-AF65-F5344CB8AC3E}">
        <p14:creationId xmlns:p14="http://schemas.microsoft.com/office/powerpoint/2010/main" val="75182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60287" y="636714"/>
            <a:ext cx="11931709" cy="1292662"/>
          </a:xfrm>
          <a:prstGeom prst="rect">
            <a:avLst/>
          </a:prstGeom>
          <a:solidFill>
            <a:schemeClr val="bg1"/>
          </a:solidFill>
        </p:spPr>
        <p:txBody>
          <a:bodyPr wrap="square">
            <a:spAutoFit/>
          </a:bodyPr>
          <a:lstStyle/>
          <a:p>
            <a:r>
              <a:rPr lang="ja-JP" altLang="en-US" sz="2400" dirty="0">
                <a:latin typeface="BIZ UDPゴシック" panose="020B0400000000000000" pitchFamily="50" charset="-128"/>
                <a:ea typeface="BIZ UDPゴシック" panose="020B0400000000000000" pitchFamily="50" charset="-128"/>
              </a:rPr>
              <a:t>◆平等な教育のために</a:t>
            </a:r>
            <a:r>
              <a:rPr lang="ja-JP" altLang="en-US" sz="1600" dirty="0">
                <a:latin typeface="HG丸ｺﾞｼｯｸM-PRO" panose="020F0600000000000000" pitchFamily="50" charset="-128"/>
                <a:ea typeface="HG丸ｺﾞｼｯｸM-PRO" panose="020F0600000000000000" pitchFamily="50" charset="-128"/>
              </a:rPr>
              <a:t>　</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ja-JP" altLang="en-US" dirty="0">
                <a:latin typeface="BIZ UDPゴシック" panose="020B0400000000000000" pitchFamily="50" charset="-128"/>
                <a:ea typeface="BIZ UDPゴシック" panose="020B0400000000000000" pitchFamily="50" charset="-128"/>
              </a:rPr>
              <a:t>国民すべてが平等に教育を受けられるように、教育費には多くの税金が使われています。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皆さんが学校で使っている教科書や机、いすの購入、校舎の建設や修理も、多くの人が集めた税金によりまかなわれています。</a:t>
            </a:r>
            <a:endParaRPr lang="en-US" altLang="ja-JP"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5396381" y="2174051"/>
            <a:ext cx="1846205"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令和４</a:t>
            </a:r>
            <a:r>
              <a:rPr kumimoji="1" lang="ja-JP" altLang="en-US" sz="2000" dirty="0">
                <a:latin typeface="BIZ UDPゴシック" panose="020B0400000000000000" pitchFamily="50" charset="-128"/>
                <a:ea typeface="BIZ UDPゴシック" panose="020B0400000000000000" pitchFamily="50" charset="-128"/>
              </a:rPr>
              <a:t>年度</a:t>
            </a:r>
            <a:r>
              <a:rPr lang="ja-JP" altLang="en-US" sz="2000" dirty="0">
                <a:latin typeface="BIZ UDPゴシック" panose="020B0400000000000000" pitchFamily="50" charset="-128"/>
                <a:ea typeface="BIZ UDPゴシック" panose="020B0400000000000000" pitchFamily="50" charset="-128"/>
              </a:rPr>
              <a:t>）</a:t>
            </a:r>
            <a:endParaRPr kumimoji="1" lang="en-US" altLang="ja-JP" sz="2000" dirty="0">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a:blip r:embed="rId2"/>
          <a:stretch>
            <a:fillRect/>
          </a:stretch>
        </p:blipFill>
        <p:spPr>
          <a:xfrm>
            <a:off x="5736160" y="2816622"/>
            <a:ext cx="1055041" cy="2478916"/>
          </a:xfrm>
          <a:prstGeom prst="rect">
            <a:avLst/>
          </a:prstGeom>
        </p:spPr>
      </p:pic>
      <p:pic>
        <p:nvPicPr>
          <p:cNvPr id="7" name="図 6"/>
          <p:cNvPicPr>
            <a:picLocks noChangeAspect="1"/>
          </p:cNvPicPr>
          <p:nvPr/>
        </p:nvPicPr>
        <p:blipFill>
          <a:blip r:embed="rId3"/>
          <a:stretch>
            <a:fillRect/>
          </a:stretch>
        </p:blipFill>
        <p:spPr>
          <a:xfrm>
            <a:off x="3802332" y="3011181"/>
            <a:ext cx="822323" cy="2295275"/>
          </a:xfrm>
          <a:prstGeom prst="rect">
            <a:avLst/>
          </a:prstGeom>
        </p:spPr>
      </p:pic>
      <p:pic>
        <p:nvPicPr>
          <p:cNvPr id="8" name="図 7"/>
          <p:cNvPicPr>
            <a:picLocks noChangeAspect="1"/>
          </p:cNvPicPr>
          <p:nvPr/>
        </p:nvPicPr>
        <p:blipFill>
          <a:blip r:embed="rId4"/>
          <a:stretch>
            <a:fillRect/>
          </a:stretch>
        </p:blipFill>
        <p:spPr>
          <a:xfrm>
            <a:off x="7902706" y="2519572"/>
            <a:ext cx="891335" cy="2788731"/>
          </a:xfrm>
          <a:prstGeom prst="rect">
            <a:avLst/>
          </a:prstGeom>
        </p:spPr>
      </p:pic>
      <p:grpSp>
        <p:nvGrpSpPr>
          <p:cNvPr id="19" name="グループ化 18"/>
          <p:cNvGrpSpPr/>
          <p:nvPr/>
        </p:nvGrpSpPr>
        <p:grpSpPr>
          <a:xfrm>
            <a:off x="3261684" y="5292990"/>
            <a:ext cx="6113796" cy="1338828"/>
            <a:chOff x="3261684" y="5292990"/>
            <a:chExt cx="6113796" cy="1338828"/>
          </a:xfrm>
        </p:grpSpPr>
        <p:sp>
          <p:nvSpPr>
            <p:cNvPr id="9" name="テキスト ボックス 8"/>
            <p:cNvSpPr txBox="1"/>
            <p:nvPr/>
          </p:nvSpPr>
          <p:spPr>
            <a:xfrm>
              <a:off x="3261684" y="5292990"/>
              <a:ext cx="1899879" cy="784830"/>
            </a:xfrm>
            <a:prstGeom prst="rect">
              <a:avLst/>
            </a:prstGeom>
            <a:noFill/>
          </p:spPr>
          <p:txBody>
            <a:bodyPr wrap="none" rtlCol="0">
              <a:spAutoFit/>
            </a:bodyPr>
            <a:lstStyle/>
            <a:p>
              <a:pPr algn="ctr">
                <a:lnSpc>
                  <a:spcPts val="1800"/>
                </a:lnSpc>
              </a:pPr>
              <a:r>
                <a:rPr lang="ja-JP" altLang="en-US" sz="2000" b="1" dirty="0">
                  <a:latin typeface="HG丸ｺﾞｼｯｸM-PRO" panose="020F0600000000000000" pitchFamily="50" charset="-128"/>
                  <a:ea typeface="HG丸ｺﾞｼｯｸM-PRO" panose="020F0600000000000000" pitchFamily="50" charset="-128"/>
                </a:rPr>
                <a:t>約</a:t>
              </a:r>
              <a:r>
                <a:rPr lang="en-US" altLang="ja-JP" sz="2000" b="1" dirty="0">
                  <a:latin typeface="HG丸ｺﾞｼｯｸM-PRO" panose="020F0600000000000000" pitchFamily="50" charset="-128"/>
                  <a:ea typeface="HG丸ｺﾞｼｯｸM-PRO" panose="020F0600000000000000" pitchFamily="50" charset="-128"/>
                </a:rPr>
                <a:t>941,000</a:t>
              </a:r>
              <a:r>
                <a:rPr lang="ja-JP" altLang="en-US" sz="2000" b="1" dirty="0">
                  <a:latin typeface="HG丸ｺﾞｼｯｸM-PRO" panose="020F0600000000000000" pitchFamily="50" charset="-128"/>
                  <a:ea typeface="HG丸ｺﾞｼｯｸM-PRO" panose="020F0600000000000000" pitchFamily="50" charset="-128"/>
                </a:rPr>
                <a:t>円</a:t>
              </a:r>
              <a:endParaRPr lang="en-US" altLang="ja-JP" sz="20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１か月あたり</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78,400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5366610" y="5292990"/>
              <a:ext cx="1946367" cy="784830"/>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1,086,000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１か月あたり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90,500</a:t>
              </a:r>
              <a:r>
                <a:rPr lang="ja-JP" altLang="en-US" sz="1600" b="1" dirty="0">
                  <a:latin typeface="HG丸ｺﾞｼｯｸM-PRO" panose="020F0600000000000000" pitchFamily="50" charset="-128"/>
                  <a:ea typeface="HG丸ｺﾞｼｯｸM-PRO" panose="020F0600000000000000" pitchFamily="50" charset="-128"/>
                </a:rPr>
                <a:t>円</a:t>
              </a:r>
              <a:endParaRPr lang="en-US" altLang="ja-JP" sz="1600" b="1"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7429113" y="5292990"/>
              <a:ext cx="1946367" cy="784830"/>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1,127,000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１か月あたり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93,900</a:t>
              </a:r>
              <a:r>
                <a:rPr lang="ja-JP" altLang="en-US" sz="1600" b="1" dirty="0">
                  <a:latin typeface="HG丸ｺﾞｼｯｸM-PRO" panose="020F0600000000000000" pitchFamily="50" charset="-128"/>
                  <a:ea typeface="HG丸ｺﾞｼｯｸM-PRO" panose="020F0600000000000000" pitchFamily="50" charset="-128"/>
                </a:rPr>
                <a:t>円</a:t>
              </a:r>
            </a:p>
          </p:txBody>
        </p:sp>
        <p:sp>
          <p:nvSpPr>
            <p:cNvPr id="12" name="大かっこ 11"/>
            <p:cNvSpPr/>
            <p:nvPr/>
          </p:nvSpPr>
          <p:spPr>
            <a:xfrm>
              <a:off x="3349729" y="5579859"/>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3" name="大かっこ 12"/>
            <p:cNvSpPr/>
            <p:nvPr/>
          </p:nvSpPr>
          <p:spPr>
            <a:xfrm>
              <a:off x="5491014" y="5602996"/>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4" name="大かっこ 13"/>
            <p:cNvSpPr/>
            <p:nvPr/>
          </p:nvSpPr>
          <p:spPr>
            <a:xfrm>
              <a:off x="7553517" y="5613366"/>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grpSp>
          <p:nvGrpSpPr>
            <p:cNvPr id="18" name="グループ化 17"/>
            <p:cNvGrpSpPr/>
            <p:nvPr/>
          </p:nvGrpSpPr>
          <p:grpSpPr>
            <a:xfrm>
              <a:off x="5491013" y="6077820"/>
              <a:ext cx="1656945" cy="553998"/>
              <a:chOff x="5491014" y="6264775"/>
              <a:chExt cx="1656945" cy="553998"/>
            </a:xfrm>
          </p:grpSpPr>
          <p:sp>
            <p:nvSpPr>
              <p:cNvPr id="16" name="テキスト ボックス 15"/>
              <p:cNvSpPr txBox="1"/>
              <p:nvPr/>
            </p:nvSpPr>
            <p:spPr>
              <a:xfrm>
                <a:off x="5690948" y="6264775"/>
                <a:ext cx="1257075" cy="553998"/>
              </a:xfrm>
              <a:prstGeom prst="rect">
                <a:avLst/>
              </a:prstGeom>
              <a:noFill/>
            </p:spPr>
            <p:txBody>
              <a:bodyPr wrap="none" rtlCol="0">
                <a:spAutoFit/>
              </a:bodyPr>
              <a:lstStyle/>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１日あたり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5,400</a:t>
                </a:r>
                <a:r>
                  <a:rPr lang="ja-JP" altLang="en-US" sz="1600" b="1" dirty="0">
                    <a:latin typeface="HG丸ｺﾞｼｯｸM-PRO" panose="020F0600000000000000" pitchFamily="50" charset="-128"/>
                    <a:ea typeface="HG丸ｺﾞｼｯｸM-PRO" panose="020F0600000000000000" pitchFamily="50" charset="-128"/>
                  </a:rPr>
                  <a:t>円</a:t>
                </a:r>
                <a:endParaRPr lang="en-US" altLang="ja-JP" sz="1600" b="1" dirty="0">
                  <a:latin typeface="HG丸ｺﾞｼｯｸM-PRO" panose="020F0600000000000000" pitchFamily="50" charset="-128"/>
                  <a:ea typeface="HG丸ｺﾞｼｯｸM-PRO" panose="020F0600000000000000" pitchFamily="50" charset="-128"/>
                </a:endParaRPr>
              </a:p>
            </p:txBody>
          </p:sp>
          <p:sp>
            <p:nvSpPr>
              <p:cNvPr id="17" name="大かっこ 16"/>
              <p:cNvSpPr/>
              <p:nvPr/>
            </p:nvSpPr>
            <p:spPr>
              <a:xfrm>
                <a:off x="5491014" y="6354319"/>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grpSp>
      </p:grpSp>
      <p:sp>
        <p:nvSpPr>
          <p:cNvPr id="20" name="テキスト ボックス 19"/>
          <p:cNvSpPr txBox="1"/>
          <p:nvPr/>
        </p:nvSpPr>
        <p:spPr>
          <a:xfrm>
            <a:off x="341891" y="5661990"/>
            <a:ext cx="2803657" cy="923330"/>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　一日あたりの金額は年間登校日数</a:t>
            </a:r>
            <a:r>
              <a:rPr lang="ja-JP" altLang="en-US" dirty="0">
                <a:latin typeface="BIZ UDPゴシック" panose="020B0400000000000000" pitchFamily="50" charset="-128"/>
                <a:ea typeface="BIZ UDPゴシック" panose="020B0400000000000000" pitchFamily="50" charset="-128"/>
              </a:rPr>
              <a:t>を年間</a:t>
            </a:r>
            <a:r>
              <a:rPr lang="en-US" altLang="ja-JP" dirty="0">
                <a:latin typeface="BIZ UDPゴシック" panose="020B0400000000000000" pitchFamily="50" charset="-128"/>
                <a:ea typeface="BIZ UDPゴシック" panose="020B0400000000000000" pitchFamily="50" charset="-128"/>
              </a:rPr>
              <a:t>200</a:t>
            </a:r>
            <a:r>
              <a:rPr lang="ja-JP" altLang="en-US" dirty="0">
                <a:latin typeface="BIZ UDPゴシック" panose="020B0400000000000000" pitchFamily="50" charset="-128"/>
                <a:ea typeface="BIZ UDPゴシック" panose="020B0400000000000000" pitchFamily="50" charset="-128"/>
              </a:rPr>
              <a:t>日として計算しています。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5318497" y="2661619"/>
            <a:ext cx="1981970" cy="4069381"/>
          </a:xfrm>
          <a:prstGeom prst="roundRect">
            <a:avLst/>
          </a:prstGeom>
          <a:no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
        <p:nvSpPr>
          <p:cNvPr id="22" name="正方形/長方形 21"/>
          <p:cNvSpPr/>
          <p:nvPr/>
        </p:nvSpPr>
        <p:spPr>
          <a:xfrm>
            <a:off x="341901" y="140291"/>
            <a:ext cx="5740150" cy="4860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latin typeface="BIZ UDPゴシック" panose="020B0400000000000000" pitchFamily="50" charset="-128"/>
                <a:ea typeface="BIZ UDPゴシック" panose="020B0400000000000000" pitchFamily="50" charset="-128"/>
              </a:rPr>
              <a:t>　身近な税金の使いみち</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3211976" y="1697284"/>
            <a:ext cx="5740150" cy="4860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公立学校の児童・生徒一人あたりの年間教育費</a:t>
            </a:r>
            <a:endParaRPr kumimoji="1" lang="ja-JP" altLang="en-US" sz="2000" b="1" dirty="0">
              <a:solidFill>
                <a:schemeClr val="bg1"/>
              </a:solidFill>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－１</a:t>
            </a:r>
          </a:p>
        </p:txBody>
      </p:sp>
    </p:spTree>
    <p:extLst>
      <p:ext uri="{BB962C8B-B14F-4D97-AF65-F5344CB8AC3E}">
        <p14:creationId xmlns:p14="http://schemas.microsoft.com/office/powerpoint/2010/main" val="177005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236588" y="2321387"/>
            <a:ext cx="2481460" cy="2239910"/>
          </a:xfrm>
          <a:prstGeom prst="rect">
            <a:avLst/>
          </a:prstGeom>
        </p:spPr>
      </p:pic>
      <p:sp>
        <p:nvSpPr>
          <p:cNvPr id="4" name="正方形/長方形 3"/>
          <p:cNvSpPr/>
          <p:nvPr/>
        </p:nvSpPr>
        <p:spPr>
          <a:xfrm>
            <a:off x="658368" y="1385507"/>
            <a:ext cx="4459732" cy="1784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校舎や体育施設の建設のための費用として</a:t>
            </a:r>
            <a:r>
              <a:rPr lang="en-US" altLang="ja-JP" sz="2400" dirty="0">
                <a:solidFill>
                  <a:prstClr val="black"/>
                </a:solidFill>
                <a:latin typeface="BIZ UDPゴシック" panose="020B0400000000000000" pitchFamily="50" charset="-128"/>
                <a:ea typeface="BIZ UDPゴシック" panose="020B0400000000000000" pitchFamily="50" charset="-128"/>
              </a:rPr>
              <a:t>1</a:t>
            </a:r>
            <a:r>
              <a:rPr lang="ja-JP" altLang="en-US" sz="2400" dirty="0">
                <a:solidFill>
                  <a:prstClr val="black"/>
                </a:solidFill>
                <a:latin typeface="BIZ UDPゴシック" panose="020B0400000000000000" pitchFamily="50" charset="-128"/>
                <a:ea typeface="BIZ UDPゴシック" panose="020B0400000000000000" pitchFamily="50" charset="-128"/>
              </a:rPr>
              <a:t>年間に</a:t>
            </a:r>
            <a:r>
              <a:rPr lang="en-US" altLang="ja-JP" sz="2400" dirty="0">
                <a:solidFill>
                  <a:prstClr val="black"/>
                </a:solidFill>
                <a:latin typeface="BIZ UDPゴシック" panose="020B0400000000000000" pitchFamily="50" charset="-128"/>
                <a:ea typeface="BIZ UDPゴシック" panose="020B0400000000000000" pitchFamily="50" charset="-128"/>
              </a:rPr>
              <a:t>736</a:t>
            </a:r>
            <a:r>
              <a:rPr lang="ja-JP" altLang="en-US" sz="2400" dirty="0">
                <a:solidFill>
                  <a:schemeClr val="tx1"/>
                </a:solidFill>
                <a:latin typeface="BIZ UDPゴシック" panose="020B0400000000000000" pitchFamily="50" charset="-128"/>
                <a:ea typeface="BIZ UDPゴシック" panose="020B0400000000000000" pitchFamily="50" charset="-128"/>
              </a:rPr>
              <a:t>億円</a:t>
            </a:r>
            <a:r>
              <a:rPr lang="ja-JP" altLang="en-US" sz="2400" dirty="0">
                <a:solidFill>
                  <a:prstClr val="black"/>
                </a:solidFill>
                <a:latin typeface="BIZ UDPゴシック" panose="020B0400000000000000" pitchFamily="50" charset="-128"/>
                <a:ea typeface="BIZ UDPゴシック" panose="020B0400000000000000" pitchFamily="50" charset="-128"/>
              </a:rPr>
              <a:t>が使われます。</a:t>
            </a:r>
          </a:p>
          <a:p>
            <a:r>
              <a:rPr lang="ja-JP" altLang="en-US" sz="2400" dirty="0">
                <a:solidFill>
                  <a:prstClr val="black"/>
                </a:solidFill>
                <a:latin typeface="BIZ UDPゴシック" panose="020B0400000000000000" pitchFamily="50" charset="-128"/>
                <a:ea typeface="BIZ UDPゴシック" panose="020B0400000000000000" pitchFamily="50" charset="-128"/>
              </a:rPr>
              <a:t>（令和７年度予算）</a:t>
            </a:r>
          </a:p>
        </p:txBody>
      </p:sp>
      <p:sp>
        <p:nvSpPr>
          <p:cNvPr id="5" name="正方形/長方形 4"/>
          <p:cNvSpPr/>
          <p:nvPr/>
        </p:nvSpPr>
        <p:spPr>
          <a:xfrm>
            <a:off x="6715194" y="1295830"/>
            <a:ext cx="4863672"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義務教育諸学校の児童生徒が使用する教科書を無償配付するための費用として</a:t>
            </a:r>
            <a:r>
              <a:rPr lang="en-US" altLang="ja-JP" sz="2400" dirty="0">
                <a:solidFill>
                  <a:prstClr val="black"/>
                </a:solidFill>
                <a:latin typeface="BIZ UDPゴシック" panose="020B0400000000000000" pitchFamily="50" charset="-128"/>
                <a:ea typeface="BIZ UDPゴシック" panose="020B0400000000000000" pitchFamily="50" charset="-128"/>
              </a:rPr>
              <a:t>1</a:t>
            </a:r>
            <a:r>
              <a:rPr lang="ja-JP" altLang="en-US" sz="2400" dirty="0">
                <a:solidFill>
                  <a:prstClr val="black"/>
                </a:solidFill>
                <a:latin typeface="BIZ UDPゴシック" panose="020B0400000000000000" pitchFamily="50" charset="-128"/>
                <a:ea typeface="BIZ UDPゴシック" panose="020B0400000000000000" pitchFamily="50" charset="-128"/>
              </a:rPr>
              <a:t>年間に</a:t>
            </a:r>
            <a:r>
              <a:rPr lang="en-US" altLang="ja-JP" sz="2400" dirty="0">
                <a:solidFill>
                  <a:schemeClr val="tx1"/>
                </a:solidFill>
                <a:latin typeface="BIZ UDPゴシック" panose="020B0400000000000000" pitchFamily="50" charset="-128"/>
                <a:ea typeface="BIZ UDPゴシック" panose="020B0400000000000000" pitchFamily="50" charset="-128"/>
              </a:rPr>
              <a:t>471</a:t>
            </a:r>
            <a:r>
              <a:rPr lang="ja-JP" altLang="en-US" sz="2400" dirty="0">
                <a:solidFill>
                  <a:schemeClr val="tx1"/>
                </a:solidFill>
                <a:latin typeface="BIZ UDPゴシック" panose="020B0400000000000000" pitchFamily="50" charset="-128"/>
                <a:ea typeface="BIZ UDPゴシック" panose="020B0400000000000000" pitchFamily="50" charset="-128"/>
              </a:rPr>
              <a:t>億円</a:t>
            </a:r>
            <a:r>
              <a:rPr lang="ja-JP" altLang="en-US" sz="2400" dirty="0">
                <a:solidFill>
                  <a:prstClr val="black"/>
                </a:solidFill>
                <a:latin typeface="BIZ UDPゴシック" panose="020B0400000000000000" pitchFamily="50" charset="-128"/>
                <a:ea typeface="BIZ UDPゴシック" panose="020B0400000000000000" pitchFamily="50" charset="-128"/>
              </a:rPr>
              <a:t>が使われます。</a:t>
            </a:r>
          </a:p>
          <a:p>
            <a:r>
              <a:rPr lang="ja-JP" altLang="en-US" sz="2400" dirty="0">
                <a:solidFill>
                  <a:prstClr val="black"/>
                </a:solidFill>
                <a:latin typeface="BIZ UDPゴシック" panose="020B0400000000000000" pitchFamily="50" charset="-128"/>
                <a:ea typeface="BIZ UDPゴシック" panose="020B0400000000000000" pitchFamily="50" charset="-128"/>
              </a:rPr>
              <a:t>（令和６年度予算）</a:t>
            </a:r>
          </a:p>
        </p:txBody>
      </p:sp>
      <p:pic>
        <p:nvPicPr>
          <p:cNvPr id="6" name="図 5"/>
          <p:cNvPicPr>
            <a:picLocks noChangeAspect="1"/>
          </p:cNvPicPr>
          <p:nvPr/>
        </p:nvPicPr>
        <p:blipFill>
          <a:blip r:embed="rId3"/>
          <a:stretch>
            <a:fillRect/>
          </a:stretch>
        </p:blipFill>
        <p:spPr>
          <a:xfrm>
            <a:off x="7802880" y="3755704"/>
            <a:ext cx="2570531" cy="2358933"/>
          </a:xfrm>
          <a:prstGeom prst="rect">
            <a:avLst/>
          </a:prstGeom>
        </p:spPr>
      </p:pic>
      <p:pic>
        <p:nvPicPr>
          <p:cNvPr id="7" name="図 6"/>
          <p:cNvPicPr>
            <a:picLocks noChangeAspect="1"/>
          </p:cNvPicPr>
          <p:nvPr/>
        </p:nvPicPr>
        <p:blipFill>
          <a:blip r:embed="rId4"/>
          <a:stretch>
            <a:fillRect/>
          </a:stretch>
        </p:blipFill>
        <p:spPr>
          <a:xfrm>
            <a:off x="338255" y="3755704"/>
            <a:ext cx="2727923" cy="1803847"/>
          </a:xfrm>
          <a:prstGeom prst="rect">
            <a:avLst/>
          </a:prstGeom>
        </p:spPr>
      </p:pic>
      <p:pic>
        <p:nvPicPr>
          <p:cNvPr id="8" name="図 7"/>
          <p:cNvPicPr>
            <a:picLocks noChangeAspect="1"/>
          </p:cNvPicPr>
          <p:nvPr/>
        </p:nvPicPr>
        <p:blipFill>
          <a:blip r:embed="rId5"/>
          <a:stretch>
            <a:fillRect/>
          </a:stretch>
        </p:blipFill>
        <p:spPr>
          <a:xfrm>
            <a:off x="3575342" y="4724609"/>
            <a:ext cx="2641947" cy="1968996"/>
          </a:xfrm>
          <a:prstGeom prst="rect">
            <a:avLst/>
          </a:prstGeom>
        </p:spPr>
      </p:pic>
      <p:sp>
        <p:nvSpPr>
          <p:cNvPr id="9" name="角丸四角形 8"/>
          <p:cNvSpPr/>
          <p:nvPr/>
        </p:nvSpPr>
        <p:spPr>
          <a:xfrm>
            <a:off x="3575342" y="639415"/>
            <a:ext cx="4781440" cy="66907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学校の校舎等にかかる費用</a:t>
            </a:r>
          </a:p>
        </p:txBody>
      </p:sp>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－２</a:t>
            </a:r>
          </a:p>
        </p:txBody>
      </p:sp>
      <p:sp>
        <p:nvSpPr>
          <p:cNvPr id="11" name="角丸四角形 10"/>
          <p:cNvSpPr/>
          <p:nvPr/>
        </p:nvSpPr>
        <p:spPr>
          <a:xfrm>
            <a:off x="8083296" y="16212"/>
            <a:ext cx="4108703"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360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7940" y="497588"/>
            <a:ext cx="11344960" cy="1292662"/>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◆便利で豊かな暮らしのために</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道路や橋など、生活を便利にしてくれるものや美術館や図書館など様々な知識を与えてくれる施設など、</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公共施設といってもいろいろあります。</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これらを造るにはたくさんのお金がかかりますが、ここにも税金が使われています。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－３</a:t>
            </a:r>
          </a:p>
        </p:txBody>
      </p:sp>
      <p:sp>
        <p:nvSpPr>
          <p:cNvPr id="7" name="角丸四角形 6"/>
          <p:cNvSpPr/>
          <p:nvPr/>
        </p:nvSpPr>
        <p:spPr>
          <a:xfrm>
            <a:off x="8180832" y="16212"/>
            <a:ext cx="4011167"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a:blip r:embed="rId2"/>
          <a:stretch>
            <a:fillRect/>
          </a:stretch>
        </p:blipFill>
        <p:spPr>
          <a:xfrm>
            <a:off x="666866" y="2339815"/>
            <a:ext cx="4933834" cy="3197382"/>
          </a:xfrm>
          <a:prstGeom prst="rect">
            <a:avLst/>
          </a:prstGeom>
        </p:spPr>
      </p:pic>
      <p:sp>
        <p:nvSpPr>
          <p:cNvPr id="8" name="テキスト ボックス 7"/>
          <p:cNvSpPr txBox="1"/>
          <p:nvPr/>
        </p:nvSpPr>
        <p:spPr>
          <a:xfrm>
            <a:off x="1242079" y="5629484"/>
            <a:ext cx="3783408" cy="400110"/>
          </a:xfrm>
          <a:prstGeom prst="rect">
            <a:avLst/>
          </a:prstGeom>
          <a:noFill/>
        </p:spPr>
        <p:txBody>
          <a:bodyPr wrap="none" rtlCol="0">
            <a:spAutoFit/>
          </a:bodyPr>
          <a:lstStyle/>
          <a:p>
            <a:r>
              <a:rPr kumimoji="1" lang="ja-JP" altLang="en-US" sz="2000" b="1" dirty="0"/>
              <a:t>矢越トンネル・滝上大橋（筑北村）</a:t>
            </a:r>
          </a:p>
        </p:txBody>
      </p:sp>
      <p:pic>
        <p:nvPicPr>
          <p:cNvPr id="9" name="図 8"/>
          <p:cNvPicPr>
            <a:picLocks noChangeAspect="1"/>
          </p:cNvPicPr>
          <p:nvPr/>
        </p:nvPicPr>
        <p:blipFill>
          <a:blip r:embed="rId3"/>
          <a:stretch>
            <a:fillRect/>
          </a:stretch>
        </p:blipFill>
        <p:spPr>
          <a:xfrm>
            <a:off x="6550534" y="2339815"/>
            <a:ext cx="4876542" cy="3135781"/>
          </a:xfrm>
          <a:prstGeom prst="rect">
            <a:avLst/>
          </a:prstGeom>
        </p:spPr>
      </p:pic>
      <p:sp>
        <p:nvSpPr>
          <p:cNvPr id="10" name="テキスト ボックス 9"/>
          <p:cNvSpPr txBox="1"/>
          <p:nvPr/>
        </p:nvSpPr>
        <p:spPr>
          <a:xfrm>
            <a:off x="6584942" y="5475596"/>
            <a:ext cx="4807726" cy="707886"/>
          </a:xfrm>
          <a:prstGeom prst="rect">
            <a:avLst/>
          </a:prstGeom>
          <a:noFill/>
        </p:spPr>
        <p:txBody>
          <a:bodyPr wrap="none" rtlCol="0">
            <a:spAutoFit/>
          </a:bodyPr>
          <a:lstStyle/>
          <a:p>
            <a:pPr algn="ctr"/>
            <a:r>
              <a:rPr lang="ja-JP" altLang="en-US" sz="2000" b="1" dirty="0"/>
              <a:t>信州まつもと空港</a:t>
            </a:r>
            <a:endParaRPr lang="en-US" altLang="ja-JP" sz="2000" b="1" dirty="0"/>
          </a:p>
          <a:p>
            <a:pPr algn="ctr"/>
            <a:r>
              <a:rPr kumimoji="1" lang="ja-JP" altLang="en-US" sz="2000" b="1" dirty="0"/>
              <a:t>（提供：信州まつもと空港利用促進協議会）</a:t>
            </a:r>
          </a:p>
        </p:txBody>
      </p:sp>
    </p:spTree>
    <p:extLst>
      <p:ext uri="{BB962C8B-B14F-4D97-AF65-F5344CB8AC3E}">
        <p14:creationId xmlns:p14="http://schemas.microsoft.com/office/powerpoint/2010/main" val="180446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7320" y="157810"/>
            <a:ext cx="11484660" cy="1292662"/>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◆住民の安全を守るために</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もし、税金がなくなって、火事や事故にあっても、消防車や救急車、警察官が来てくれないと大変です。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税金は、犯罪の防止や社会の安全と秩序の維持など、私たちの生命・身体・財産を守ってくれる仕事にも使われています。</a:t>
            </a:r>
          </a:p>
        </p:txBody>
      </p:sp>
      <p:pic>
        <p:nvPicPr>
          <p:cNvPr id="4" name="図 3"/>
          <p:cNvPicPr/>
          <p:nvPr/>
        </p:nvPicPr>
        <p:blipFill>
          <a:blip r:embed="rId2">
            <a:clrChange>
              <a:clrFrom>
                <a:srgbClr val="FFFFFF"/>
              </a:clrFrom>
              <a:clrTo>
                <a:srgbClr val="FFFFFF">
                  <a:alpha val="0"/>
                </a:srgbClr>
              </a:clrTo>
            </a:clrChange>
          </a:blip>
          <a:stretch>
            <a:fillRect/>
          </a:stretch>
        </p:blipFill>
        <p:spPr>
          <a:xfrm>
            <a:off x="380832" y="4633874"/>
            <a:ext cx="1930392" cy="1979726"/>
          </a:xfrm>
          <a:prstGeom prst="rect">
            <a:avLst/>
          </a:prstGeom>
        </p:spPr>
      </p:pic>
      <p:sp>
        <p:nvSpPr>
          <p:cNvPr id="5" name="角丸四角形 4"/>
          <p:cNvSpPr/>
          <p:nvPr/>
        </p:nvSpPr>
        <p:spPr>
          <a:xfrm>
            <a:off x="8010263" y="1342193"/>
            <a:ext cx="3632198" cy="20636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rPr>
              <a:t>警察署・交番・駐在所の数</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tx1"/>
                </a:solidFill>
              </a:rPr>
              <a:t>（令和６年４月１日現在）</a:t>
            </a:r>
            <a:endParaRPr lang="en-US" altLang="ja-JP" sz="2000" dirty="0">
              <a:solidFill>
                <a:schemeClr val="tx1"/>
              </a:solidFill>
            </a:endParaRPr>
          </a:p>
          <a:p>
            <a:pPr algn="ctr"/>
            <a:r>
              <a:rPr kumimoji="1" lang="ja-JP" altLang="en-US" sz="2400" dirty="0">
                <a:solidFill>
                  <a:schemeClr val="tx1"/>
                </a:solidFill>
                <a:latin typeface="+mj-ea"/>
                <a:ea typeface="+mj-ea"/>
              </a:rPr>
              <a:t>警察署・・・・・・</a:t>
            </a:r>
            <a:r>
              <a:rPr kumimoji="1" lang="en-US" altLang="ja-JP" sz="2400" dirty="0">
                <a:solidFill>
                  <a:schemeClr val="tx1"/>
                </a:solidFill>
                <a:latin typeface="+mj-ea"/>
                <a:ea typeface="+mj-ea"/>
              </a:rPr>
              <a:t>1,149</a:t>
            </a:r>
          </a:p>
          <a:p>
            <a:pPr algn="ctr"/>
            <a:r>
              <a:rPr kumimoji="1" lang="ja-JP" altLang="en-US" sz="2400" dirty="0">
                <a:solidFill>
                  <a:schemeClr val="tx1"/>
                </a:solidFill>
                <a:latin typeface="+mj-ea"/>
                <a:ea typeface="+mj-ea"/>
              </a:rPr>
              <a:t>交　 番・・・・・・</a:t>
            </a:r>
            <a:r>
              <a:rPr kumimoji="1" lang="en-US" altLang="ja-JP" sz="2400" dirty="0">
                <a:solidFill>
                  <a:schemeClr val="tx1"/>
                </a:solidFill>
                <a:latin typeface="+mj-ea"/>
                <a:ea typeface="+mj-ea"/>
              </a:rPr>
              <a:t>6,215</a:t>
            </a:r>
          </a:p>
          <a:p>
            <a:pPr algn="ctr"/>
            <a:r>
              <a:rPr lang="ja-JP" altLang="en-US" sz="2400" dirty="0">
                <a:solidFill>
                  <a:schemeClr val="tx1"/>
                </a:solidFill>
                <a:latin typeface="+mj-ea"/>
                <a:ea typeface="+mj-ea"/>
              </a:rPr>
              <a:t>駐在所・・・・・・</a:t>
            </a:r>
            <a:r>
              <a:rPr lang="en-US" altLang="ja-JP" sz="2400" dirty="0">
                <a:solidFill>
                  <a:schemeClr val="tx1"/>
                </a:solidFill>
                <a:latin typeface="+mj-ea"/>
                <a:ea typeface="+mj-ea"/>
              </a:rPr>
              <a:t>5,923</a:t>
            </a:r>
            <a:endParaRPr kumimoji="1" lang="ja-JP" altLang="en-US" sz="2400" dirty="0">
              <a:solidFill>
                <a:schemeClr val="tx1"/>
              </a:solidFill>
              <a:latin typeface="+mj-ea"/>
              <a:ea typeface="+mj-ea"/>
            </a:endParaRPr>
          </a:p>
        </p:txBody>
      </p:sp>
      <p:sp>
        <p:nvSpPr>
          <p:cNvPr id="6" name="角丸四角形 5"/>
          <p:cNvSpPr/>
          <p:nvPr/>
        </p:nvSpPr>
        <p:spPr>
          <a:xfrm>
            <a:off x="8036586" y="3829917"/>
            <a:ext cx="3632199" cy="21941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rPr>
              <a:t>消防署・消防出張所の数</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tx1"/>
                </a:solidFill>
              </a:rPr>
              <a:t>（令和６年４月１日現在）</a:t>
            </a:r>
            <a:endParaRPr lang="en-US" altLang="ja-JP" sz="2000" dirty="0">
              <a:solidFill>
                <a:schemeClr val="tx1"/>
              </a:solidFill>
            </a:endParaRPr>
          </a:p>
          <a:p>
            <a:pPr algn="ctr"/>
            <a:r>
              <a:rPr lang="ja-JP" altLang="en-US" sz="2400" dirty="0">
                <a:solidFill>
                  <a:schemeClr val="tx1"/>
                </a:solidFill>
              </a:rPr>
              <a:t>消防本部・・</a:t>
            </a:r>
            <a:r>
              <a:rPr kumimoji="1" lang="ja-JP" altLang="en-US" sz="2400" dirty="0">
                <a:solidFill>
                  <a:schemeClr val="tx1"/>
                </a:solidFill>
              </a:rPr>
              <a:t>・・・・・・</a:t>
            </a:r>
            <a:r>
              <a:rPr lang="en-US" altLang="ja-JP" sz="2400" dirty="0">
                <a:solidFill>
                  <a:schemeClr val="tx1"/>
                </a:solidFill>
              </a:rPr>
              <a:t>720</a:t>
            </a:r>
            <a:endParaRPr kumimoji="1" lang="en-US" altLang="ja-JP" sz="2400" dirty="0">
              <a:solidFill>
                <a:schemeClr val="tx1"/>
              </a:solidFill>
            </a:endParaRPr>
          </a:p>
          <a:p>
            <a:pPr algn="ctr"/>
            <a:r>
              <a:rPr kumimoji="1" lang="ja-JP" altLang="en-US" sz="2400" dirty="0">
                <a:solidFill>
                  <a:schemeClr val="tx1"/>
                </a:solidFill>
              </a:rPr>
              <a:t>消　防　署・・・・・・</a:t>
            </a:r>
            <a:r>
              <a:rPr lang="en-US" altLang="ja-JP" sz="2400" dirty="0">
                <a:solidFill>
                  <a:schemeClr val="tx1"/>
                </a:solidFill>
              </a:rPr>
              <a:t>1,716</a:t>
            </a:r>
            <a:endParaRPr kumimoji="1" lang="en-US" altLang="ja-JP" sz="2400" dirty="0">
              <a:solidFill>
                <a:schemeClr val="tx1"/>
              </a:solidFill>
            </a:endParaRPr>
          </a:p>
          <a:p>
            <a:pPr algn="ctr"/>
            <a:r>
              <a:rPr lang="ja-JP" altLang="en-US" sz="2400" dirty="0">
                <a:solidFill>
                  <a:schemeClr val="tx1"/>
                </a:solidFill>
              </a:rPr>
              <a:t>消防出張所・・・・・</a:t>
            </a:r>
            <a:r>
              <a:rPr lang="en-US" altLang="ja-JP" sz="2400" dirty="0">
                <a:solidFill>
                  <a:schemeClr val="tx1"/>
                </a:solidFill>
              </a:rPr>
              <a:t>3,088</a:t>
            </a:r>
            <a:endParaRPr kumimoji="1" lang="ja-JP" altLang="en-US" sz="2400" dirty="0">
              <a:solidFill>
                <a:schemeClr val="tx1"/>
              </a:solidFill>
            </a:endParaRPr>
          </a:p>
        </p:txBody>
      </p:sp>
      <p:sp>
        <p:nvSpPr>
          <p:cNvPr id="8" name="テキスト ボックス 7"/>
          <p:cNvSpPr txBox="1"/>
          <p:nvPr/>
        </p:nvSpPr>
        <p:spPr>
          <a:xfrm>
            <a:off x="2555081" y="4180925"/>
            <a:ext cx="4817703" cy="2062103"/>
          </a:xfrm>
          <a:prstGeom prst="rect">
            <a:avLst/>
          </a:prstGeom>
          <a:noFill/>
          <a:ln>
            <a:solidFill>
              <a:schemeClr val="tx1"/>
            </a:solidFill>
          </a:ln>
        </p:spPr>
        <p:txBody>
          <a:bodyPr wrap="square" rtlCol="0">
            <a:spAutoFit/>
          </a:bodyPr>
          <a:lstStyle/>
          <a:p>
            <a:pPr algn="ctr"/>
            <a:r>
              <a:rPr kumimoji="1" lang="ja-JP" altLang="en-US" sz="2800" dirty="0"/>
              <a:t>警察や消防に使われる</a:t>
            </a:r>
            <a:r>
              <a:rPr lang="ja-JP" altLang="en-US" sz="2800" dirty="0"/>
              <a:t>税金</a:t>
            </a:r>
            <a:endParaRPr lang="en-US" altLang="ja-JP" sz="2800" dirty="0"/>
          </a:p>
          <a:p>
            <a:pPr algn="ctr"/>
            <a:r>
              <a:rPr lang="ja-JP" altLang="en-US" sz="2800" dirty="0"/>
              <a:t>国民一人あたり（１年間）</a:t>
            </a:r>
            <a:endParaRPr lang="en-US" altLang="ja-JP" sz="2800" dirty="0"/>
          </a:p>
          <a:p>
            <a:pPr algn="ctr"/>
            <a:r>
              <a:rPr kumimoji="1" lang="ja-JP" altLang="en-US" sz="4000" b="1" dirty="0"/>
              <a:t>約</a:t>
            </a:r>
            <a:r>
              <a:rPr kumimoji="1" lang="en-US" altLang="ja-JP" sz="4000" b="1" dirty="0">
                <a:latin typeface="+mn-ea"/>
              </a:rPr>
              <a:t>43,800</a:t>
            </a:r>
            <a:r>
              <a:rPr kumimoji="1" lang="ja-JP" altLang="en-US" sz="4000" b="1" dirty="0"/>
              <a:t>円</a:t>
            </a:r>
            <a:endParaRPr kumimoji="1" lang="en-US" altLang="ja-JP" sz="4000" b="1" dirty="0"/>
          </a:p>
          <a:p>
            <a:pPr algn="ctr"/>
            <a:r>
              <a:rPr lang="ja-JP" altLang="en-US" sz="3200" dirty="0"/>
              <a:t>（令和５年度）</a:t>
            </a:r>
            <a:endParaRPr kumimoji="1" lang="ja-JP" altLang="en-US" sz="3200" dirty="0"/>
          </a:p>
        </p:txBody>
      </p:sp>
      <p:sp>
        <p:nvSpPr>
          <p:cNvPr id="9" name="テキスト ボックス 8"/>
          <p:cNvSpPr txBox="1"/>
          <p:nvPr/>
        </p:nvSpPr>
        <p:spPr>
          <a:xfrm>
            <a:off x="8470079" y="3381518"/>
            <a:ext cx="3351901" cy="338554"/>
          </a:xfrm>
          <a:prstGeom prst="rect">
            <a:avLst/>
          </a:prstGeom>
          <a:noFill/>
        </p:spPr>
        <p:txBody>
          <a:bodyPr wrap="square" rtlCol="0">
            <a:spAutoFit/>
          </a:bodyPr>
          <a:lstStyle/>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警視庁「令和６年版　警察白書」</a:t>
            </a:r>
          </a:p>
        </p:txBody>
      </p:sp>
      <p:sp>
        <p:nvSpPr>
          <p:cNvPr id="10" name="テキスト ボックス 9"/>
          <p:cNvSpPr txBox="1"/>
          <p:nvPr/>
        </p:nvSpPr>
        <p:spPr>
          <a:xfrm>
            <a:off x="8524300" y="5994335"/>
            <a:ext cx="3118161" cy="338554"/>
          </a:xfrm>
          <a:prstGeom prst="rect">
            <a:avLst/>
          </a:prstGeom>
          <a:noFill/>
        </p:spPr>
        <p:txBody>
          <a:bodyPr wrap="none" rtlCol="0">
            <a:spAutoFit/>
          </a:bodyPr>
          <a:lstStyle/>
          <a:p>
            <a:r>
              <a:rPr kumimoji="1" lang="en-US" altLang="ja-JP" sz="14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消防</a:t>
            </a:r>
            <a:r>
              <a:rPr kumimoji="1" lang="ja-JP" altLang="en-US" sz="1600" dirty="0">
                <a:latin typeface="BIZ UDPゴシック" panose="020B0400000000000000" pitchFamily="50" charset="-128"/>
                <a:ea typeface="BIZ UDPゴシック" panose="020B0400000000000000" pitchFamily="50" charset="-128"/>
              </a:rPr>
              <a:t>庁「令和６年版　消防白書」</a:t>
            </a:r>
          </a:p>
        </p:txBody>
      </p:sp>
      <p:sp>
        <p:nvSpPr>
          <p:cNvPr id="11" name="テキスト ボックス 10"/>
          <p:cNvSpPr txBox="1"/>
          <p:nvPr/>
        </p:nvSpPr>
        <p:spPr>
          <a:xfrm>
            <a:off x="11046669" y="6296509"/>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－４</a:t>
            </a:r>
          </a:p>
        </p:txBody>
      </p:sp>
      <p:sp>
        <p:nvSpPr>
          <p:cNvPr id="12" name="角丸四角形 11"/>
          <p:cNvSpPr/>
          <p:nvPr/>
        </p:nvSpPr>
        <p:spPr>
          <a:xfrm>
            <a:off x="8168640" y="16212"/>
            <a:ext cx="402335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3"/>
          <a:stretch>
            <a:fillRect/>
          </a:stretch>
        </p:blipFill>
        <p:spPr>
          <a:xfrm>
            <a:off x="615960" y="1475131"/>
            <a:ext cx="2770934" cy="2091269"/>
          </a:xfrm>
          <a:prstGeom prst="rect">
            <a:avLst/>
          </a:prstGeom>
        </p:spPr>
      </p:pic>
      <p:pic>
        <p:nvPicPr>
          <p:cNvPr id="14" name="図 13"/>
          <p:cNvPicPr>
            <a:picLocks noChangeAspect="1"/>
          </p:cNvPicPr>
          <p:nvPr/>
        </p:nvPicPr>
        <p:blipFill>
          <a:blip r:embed="rId4"/>
          <a:stretch>
            <a:fillRect/>
          </a:stretch>
        </p:blipFill>
        <p:spPr>
          <a:xfrm>
            <a:off x="4273026" y="1496883"/>
            <a:ext cx="2772858" cy="2069517"/>
          </a:xfrm>
          <a:prstGeom prst="rect">
            <a:avLst/>
          </a:prstGeom>
        </p:spPr>
      </p:pic>
      <p:sp>
        <p:nvSpPr>
          <p:cNvPr id="15" name="テキスト ボックス 14"/>
          <p:cNvSpPr txBox="1"/>
          <p:nvPr/>
        </p:nvSpPr>
        <p:spPr>
          <a:xfrm>
            <a:off x="639619" y="3532468"/>
            <a:ext cx="2767104" cy="400110"/>
          </a:xfrm>
          <a:prstGeom prst="rect">
            <a:avLst/>
          </a:prstGeom>
          <a:noFill/>
        </p:spPr>
        <p:txBody>
          <a:bodyPr wrap="none" rtlCol="0">
            <a:spAutoFit/>
          </a:bodyPr>
          <a:lstStyle/>
          <a:p>
            <a:r>
              <a:rPr lang="ja-JP" altLang="en-US" sz="2000" b="1" dirty="0"/>
              <a:t>警察車両（長野県警察）</a:t>
            </a:r>
            <a:endParaRPr kumimoji="1" lang="ja-JP" altLang="en-US" sz="2000" b="1" dirty="0"/>
          </a:p>
        </p:txBody>
      </p:sp>
      <p:sp>
        <p:nvSpPr>
          <p:cNvPr id="17" name="テキスト ボックス 16"/>
          <p:cNvSpPr txBox="1"/>
          <p:nvPr/>
        </p:nvSpPr>
        <p:spPr>
          <a:xfrm>
            <a:off x="3926950" y="3532468"/>
            <a:ext cx="3672800" cy="369332"/>
          </a:xfrm>
          <a:prstGeom prst="rect">
            <a:avLst/>
          </a:prstGeom>
          <a:noFill/>
        </p:spPr>
        <p:txBody>
          <a:bodyPr wrap="none" rtlCol="0">
            <a:spAutoFit/>
          </a:bodyPr>
          <a:lstStyle/>
          <a:p>
            <a:pPr algn="r"/>
            <a:r>
              <a:rPr lang="ja-JP" altLang="en-US" b="1" dirty="0"/>
              <a:t>長野市消防局中央消防署</a:t>
            </a:r>
            <a:r>
              <a:rPr kumimoji="1" lang="ja-JP" altLang="en-US" b="1" dirty="0"/>
              <a:t>（長野市）</a:t>
            </a:r>
          </a:p>
        </p:txBody>
      </p:sp>
    </p:spTree>
    <p:extLst>
      <p:ext uri="{BB962C8B-B14F-4D97-AF65-F5344CB8AC3E}">
        <p14:creationId xmlns:p14="http://schemas.microsoft.com/office/powerpoint/2010/main" val="320864403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4407</Words>
  <Application>Microsoft Office PowerPoint</Application>
  <PresentationFormat>ワイド画面</PresentationFormat>
  <Paragraphs>492</Paragraphs>
  <Slides>33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33</vt:i4>
      </vt:variant>
    </vt:vector>
  </HeadingPairs>
  <TitlesOfParts>
    <vt:vector size="44" baseType="lpstr">
      <vt:lpstr>Calibri Light</vt:lpstr>
      <vt:lpstr>Calibri</vt:lpstr>
      <vt:lpstr>メイリオ</vt:lpstr>
      <vt:lpstr>Arial</vt:lpstr>
      <vt:lpstr>ＭＳ ゴシック</vt:lpstr>
      <vt:lpstr>ＭＳ Ｐゴシック</vt:lpstr>
      <vt:lpstr>BIZ UDPゴシック</vt:lpstr>
      <vt:lpstr>HG丸ｺﾞｼｯｸM-PRO</vt:lpstr>
      <vt:lpstr>Office テーマ</vt:lpstr>
      <vt:lpstr>1_Office テーマ</vt:lpstr>
      <vt:lpstr>6_Office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波多 恵美</dc:creator>
  <cp:lastModifiedBy>田中 瑞穂</cp:lastModifiedBy>
  <cp:revision>73</cp:revision>
  <cp:lastPrinted>2022-06-28T06:46:35Z</cp:lastPrinted>
  <dcterms:created xsi:type="dcterms:W3CDTF">2022-03-02T07:49:56Z</dcterms:created>
  <dcterms:modified xsi:type="dcterms:W3CDTF">2025-06-09T01:36:41Z</dcterms:modified>
</cp:coreProperties>
</file>