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 id="2147483672" r:id="rId3"/>
    <p:sldMasterId id="2147483696" r:id="rId4"/>
    <p:sldMasterId id="2147483708" r:id="rId5"/>
    <p:sldMasterId id="2147483720" r:id="rId6"/>
  </p:sldMasterIdLst>
  <p:notesMasterIdLst>
    <p:notesMasterId r:id="rId33"/>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81" r:id="rId20"/>
    <p:sldId id="282" r:id="rId21"/>
    <p:sldId id="271" r:id="rId22"/>
    <p:sldId id="272" r:id="rId23"/>
    <p:sldId id="287" r:id="rId24"/>
    <p:sldId id="274" r:id="rId25"/>
    <p:sldId id="275" r:id="rId26"/>
    <p:sldId id="276" r:id="rId27"/>
    <p:sldId id="277" r:id="rId28"/>
    <p:sldId id="278" r:id="rId29"/>
    <p:sldId id="283" r:id="rId30"/>
    <p:sldId id="284" r:id="rId31"/>
    <p:sldId id="280" r:id="rId32"/>
  </p:sldIdLst>
  <p:sldSz cx="12192000" cy="6858000"/>
  <p:notesSz cx="6735763" cy="9866313"/>
  <p:embeddedFontLst>
    <p:embeddedFont>
      <p:font typeface="BIZ UDPゴシック" panose="020B0400000000000000" pitchFamily="50" charset="-128"/>
      <p:regular r:id="rId34"/>
      <p:bold r:id="rId35"/>
    </p:embeddedFont>
    <p:embeddedFont>
      <p:font typeface="Calibri" panose="020F0502020204030204" pitchFamily="34" charset="0"/>
      <p:regular r:id="rId36"/>
      <p:bold r:id="rId37"/>
      <p:italic r:id="rId38"/>
      <p:boldItalic r:id="rId39"/>
    </p:embeddedFont>
    <p:embeddedFont>
      <p:font typeface="Calibri Light" panose="020F0302020204030204" pitchFamily="34" charset="0"/>
      <p:regular r:id="rId40"/>
      <p:italic r:id="rId41"/>
    </p:embeddedFont>
    <p:embeddedFont>
      <p:font typeface="HGP創英角ｺﾞｼｯｸUB" panose="020B0900000000000000" pitchFamily="50" charset="-128"/>
      <p:regular r:id="rId42"/>
    </p:embeddedFont>
    <p:embeddedFont>
      <p:font typeface="HGP創英角ﾎﾟｯﾌﾟ体" panose="040B0A00000000000000" pitchFamily="50" charset="-128"/>
      <p:regular r:id="rId43"/>
    </p:embeddedFont>
    <p:embeddedFont>
      <p:font typeface="HG丸ｺﾞｼｯｸM-PRO" panose="020F0600000000000000" pitchFamily="50" charset="-128"/>
      <p:regular r:id="rId44"/>
    </p:embeddedFont>
    <p:embeddedFont>
      <p:font typeface="メイリオ" panose="020B0604030504040204" pitchFamily="50" charset="-128"/>
      <p:regular r:id="rId45"/>
      <p:bold r:id="rId46"/>
      <p:italic r:id="rId47"/>
      <p:boldItalic r:id="rId48"/>
    </p:embeddedFont>
  </p:embeddedFontLst>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FF"/>
    <a:srgbClr val="99CCFF"/>
    <a:srgbClr val="FF9900"/>
    <a:srgbClr val="CC9900"/>
    <a:srgbClr val="996600"/>
    <a:srgbClr val="008000"/>
    <a:srgbClr val="CC3300"/>
    <a:srgbClr val="000099"/>
    <a:srgbClr val="D60093"/>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75" d="100"/>
          <a:sy n="75" d="100"/>
        </p:scale>
        <p:origin x="540"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font" Target="fonts/font6.fntdata"/><Relationship Id="rId21" Type="http://schemas.openxmlformats.org/officeDocument/2006/relationships/slide" Target="slides/slide15.xml"/><Relationship Id="rId34" Type="http://schemas.openxmlformats.org/officeDocument/2006/relationships/font" Target="fonts/font1.fntdata"/><Relationship Id="rId42" Type="http://schemas.openxmlformats.org/officeDocument/2006/relationships/font" Target="fonts/font9.fntdata"/><Relationship Id="rId47" Type="http://schemas.openxmlformats.org/officeDocument/2006/relationships/font" Target="fonts/font14.fntdata"/><Relationship Id="rId50" Type="http://schemas.openxmlformats.org/officeDocument/2006/relationships/viewProps" Target="viewProps.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font" Target="fonts/font12.fntdata"/><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font" Target="fonts/font3.fntdata"/><Relationship Id="rId49"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font" Target="fonts/font11.fntdata"/><Relationship Id="rId52"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font" Target="fonts/font2.fntdata"/><Relationship Id="rId43" Type="http://schemas.openxmlformats.org/officeDocument/2006/relationships/font" Target="fonts/font10.fntdata"/><Relationship Id="rId48" Type="http://schemas.openxmlformats.org/officeDocument/2006/relationships/font" Target="fonts/font15.fntdata"/><Relationship Id="rId8" Type="http://schemas.openxmlformats.org/officeDocument/2006/relationships/slide" Target="slides/slide2.xml"/><Relationship Id="rId51"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notesMaster" Target="notesMasters/notesMaster1.xml"/><Relationship Id="rId38" Type="http://schemas.openxmlformats.org/officeDocument/2006/relationships/font" Target="fonts/font5.fntdata"/><Relationship Id="rId46" Type="http://schemas.openxmlformats.org/officeDocument/2006/relationships/font" Target="fonts/font13.fntdata"/><Relationship Id="rId20" Type="http://schemas.openxmlformats.org/officeDocument/2006/relationships/slide" Target="slides/slide14.xml"/><Relationship Id="rId41"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419ADACF-B1F9-42F2-B74E-CC311B3CE01D}" type="datetimeFigureOut">
              <a:rPr kumimoji="1" lang="ja-JP" altLang="en-US" smtClean="0"/>
              <a:t>2024/6/21</a:t>
            </a:fld>
            <a:endParaRPr kumimoji="1" lang="ja-JP" altLang="en-US"/>
          </a:p>
        </p:txBody>
      </p:sp>
      <p:sp>
        <p:nvSpPr>
          <p:cNvPr id="4" name="スライド イメージ プレースホルダー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3D043FA4-9C4C-4FA6-8AEE-BE96428F258A}" type="slidenum">
              <a:rPr kumimoji="1" lang="ja-JP" altLang="en-US" smtClean="0"/>
              <a:t>‹#›</a:t>
            </a:fld>
            <a:endParaRPr kumimoji="1" lang="ja-JP" altLang="en-US"/>
          </a:p>
        </p:txBody>
      </p:sp>
    </p:spTree>
    <p:extLst>
      <p:ext uri="{BB962C8B-B14F-4D97-AF65-F5344CB8AC3E}">
        <p14:creationId xmlns:p14="http://schemas.microsoft.com/office/powerpoint/2010/main" val="406406598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3D043FA4-9C4C-4FA6-8AEE-BE96428F258A}" type="slidenum">
              <a:rPr kumimoji="1" lang="ja-JP" altLang="en-US" smtClean="0"/>
              <a:t>19</a:t>
            </a:fld>
            <a:endParaRPr kumimoji="1" lang="ja-JP" altLang="en-US"/>
          </a:p>
        </p:txBody>
      </p:sp>
    </p:spTree>
    <p:extLst>
      <p:ext uri="{BB962C8B-B14F-4D97-AF65-F5344CB8AC3E}">
        <p14:creationId xmlns:p14="http://schemas.microsoft.com/office/powerpoint/2010/main" val="34983353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C8E5BC46-C9B9-490B-8F0E-66D7C0966CBF}" type="datetimeFigureOut">
              <a:rPr kumimoji="1" lang="ja-JP" altLang="en-US" smtClean="0"/>
              <a:t>2024/6/21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893ED9C-9A44-44D4-BC80-1332E88E657B}" type="slidenum">
              <a:rPr kumimoji="1" lang="ja-JP" altLang="en-US" smtClean="0"/>
              <a:t>‹#›</a:t>
            </a:fld>
            <a:endParaRPr kumimoji="1" lang="ja-JP" altLang="en-US"/>
          </a:p>
        </p:txBody>
      </p:sp>
    </p:spTree>
    <p:extLst>
      <p:ext uri="{BB962C8B-B14F-4D97-AF65-F5344CB8AC3E}">
        <p14:creationId xmlns:p14="http://schemas.microsoft.com/office/powerpoint/2010/main" val="31661191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C8E5BC46-C9B9-490B-8F0E-66D7C0966CBF}" type="datetimeFigureOut">
              <a:rPr kumimoji="1" lang="ja-JP" altLang="en-US" smtClean="0"/>
              <a:t>2024/6/21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893ED9C-9A44-44D4-BC80-1332E88E657B}" type="slidenum">
              <a:rPr kumimoji="1" lang="ja-JP" altLang="en-US" smtClean="0"/>
              <a:t>‹#›</a:t>
            </a:fld>
            <a:endParaRPr kumimoji="1" lang="ja-JP" altLang="en-US"/>
          </a:p>
        </p:txBody>
      </p:sp>
    </p:spTree>
    <p:extLst>
      <p:ext uri="{BB962C8B-B14F-4D97-AF65-F5344CB8AC3E}">
        <p14:creationId xmlns:p14="http://schemas.microsoft.com/office/powerpoint/2010/main" val="3137723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C8E5BC46-C9B9-490B-8F0E-66D7C0966CBF}" type="datetimeFigureOut">
              <a:rPr kumimoji="1" lang="ja-JP" altLang="en-US" smtClean="0"/>
              <a:t>2024/6/21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893ED9C-9A44-44D4-BC80-1332E88E657B}" type="slidenum">
              <a:rPr kumimoji="1" lang="ja-JP" altLang="en-US" smtClean="0"/>
              <a:t>‹#›</a:t>
            </a:fld>
            <a:endParaRPr kumimoji="1" lang="ja-JP" altLang="en-US"/>
          </a:p>
        </p:txBody>
      </p:sp>
    </p:spTree>
    <p:extLst>
      <p:ext uri="{BB962C8B-B14F-4D97-AF65-F5344CB8AC3E}">
        <p14:creationId xmlns:p14="http://schemas.microsoft.com/office/powerpoint/2010/main" val="28253578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DD4B7605-079E-4693-8D14-BFD47F60FF99}" type="datetimeFigureOut">
              <a:rPr lang="ja-JP" altLang="en-US" smtClean="0">
                <a:solidFill>
                  <a:prstClr val="black">
                    <a:tint val="75000"/>
                  </a:prstClr>
                </a:solidFill>
              </a:rPr>
              <a:pPr/>
              <a:t>2024/6/21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7280E032-4C82-4AD0-8489-7C4EC1BF044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7803089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DD4B7605-079E-4693-8D14-BFD47F60FF99}" type="datetimeFigureOut">
              <a:rPr lang="ja-JP" altLang="en-US" smtClean="0">
                <a:solidFill>
                  <a:prstClr val="black">
                    <a:tint val="75000"/>
                  </a:prstClr>
                </a:solidFill>
              </a:rPr>
              <a:pPr/>
              <a:t>2024/6/21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7280E032-4C82-4AD0-8489-7C4EC1BF044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0904913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DD4B7605-079E-4693-8D14-BFD47F60FF99}" type="datetimeFigureOut">
              <a:rPr lang="ja-JP" altLang="en-US" smtClean="0">
                <a:solidFill>
                  <a:prstClr val="black">
                    <a:tint val="75000"/>
                  </a:prstClr>
                </a:solidFill>
              </a:rPr>
              <a:pPr/>
              <a:t>2024/6/21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7280E032-4C82-4AD0-8489-7C4EC1BF044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8528332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DD4B7605-079E-4693-8D14-BFD47F60FF99}" type="datetimeFigureOut">
              <a:rPr lang="ja-JP" altLang="en-US" smtClean="0">
                <a:solidFill>
                  <a:prstClr val="black">
                    <a:tint val="75000"/>
                  </a:prstClr>
                </a:solidFill>
              </a:rPr>
              <a:pPr/>
              <a:t>2024/6/21</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7280E032-4C82-4AD0-8489-7C4EC1BF044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611102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DD4B7605-079E-4693-8D14-BFD47F60FF99}" type="datetimeFigureOut">
              <a:rPr lang="ja-JP" altLang="en-US" smtClean="0">
                <a:solidFill>
                  <a:prstClr val="black">
                    <a:tint val="75000"/>
                  </a:prstClr>
                </a:solidFill>
              </a:rPr>
              <a:pPr/>
              <a:t>2024/6/21</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7280E032-4C82-4AD0-8489-7C4EC1BF044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5345234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DD4B7605-079E-4693-8D14-BFD47F60FF99}" type="datetimeFigureOut">
              <a:rPr lang="ja-JP" altLang="en-US" smtClean="0">
                <a:solidFill>
                  <a:prstClr val="black">
                    <a:tint val="75000"/>
                  </a:prstClr>
                </a:solidFill>
              </a:rPr>
              <a:pPr/>
              <a:t>2024/6/21</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7280E032-4C82-4AD0-8489-7C4EC1BF044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5101802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DD4B7605-079E-4693-8D14-BFD47F60FF99}" type="datetimeFigureOut">
              <a:rPr lang="ja-JP" altLang="en-US" smtClean="0">
                <a:solidFill>
                  <a:prstClr val="black">
                    <a:tint val="75000"/>
                  </a:prstClr>
                </a:solidFill>
              </a:rPr>
              <a:pPr/>
              <a:t>2024/6/21</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7280E032-4C82-4AD0-8489-7C4EC1BF044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0637420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DD4B7605-079E-4693-8D14-BFD47F60FF99}" type="datetimeFigureOut">
              <a:rPr lang="ja-JP" altLang="en-US" smtClean="0">
                <a:solidFill>
                  <a:prstClr val="black">
                    <a:tint val="75000"/>
                  </a:prstClr>
                </a:solidFill>
              </a:rPr>
              <a:pPr/>
              <a:t>2024/6/21</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7280E032-4C82-4AD0-8489-7C4EC1BF044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4953520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C8E5BC46-C9B9-490B-8F0E-66D7C0966CBF}" type="datetimeFigureOut">
              <a:rPr kumimoji="1" lang="ja-JP" altLang="en-US" smtClean="0"/>
              <a:t>2024/6/21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893ED9C-9A44-44D4-BC80-1332E88E657B}" type="slidenum">
              <a:rPr kumimoji="1" lang="ja-JP" altLang="en-US" smtClean="0"/>
              <a:t>‹#›</a:t>
            </a:fld>
            <a:endParaRPr kumimoji="1" lang="ja-JP" altLang="en-US"/>
          </a:p>
        </p:txBody>
      </p:sp>
    </p:spTree>
    <p:extLst>
      <p:ext uri="{BB962C8B-B14F-4D97-AF65-F5344CB8AC3E}">
        <p14:creationId xmlns:p14="http://schemas.microsoft.com/office/powerpoint/2010/main" val="11162666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DD4B7605-079E-4693-8D14-BFD47F60FF99}" type="datetimeFigureOut">
              <a:rPr lang="ja-JP" altLang="en-US" smtClean="0">
                <a:solidFill>
                  <a:prstClr val="black">
                    <a:tint val="75000"/>
                  </a:prstClr>
                </a:solidFill>
              </a:rPr>
              <a:pPr/>
              <a:t>2024/6/21</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7280E032-4C82-4AD0-8489-7C4EC1BF044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2001580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DD4B7605-079E-4693-8D14-BFD47F60FF99}" type="datetimeFigureOut">
              <a:rPr lang="ja-JP" altLang="en-US" smtClean="0">
                <a:solidFill>
                  <a:prstClr val="black">
                    <a:tint val="75000"/>
                  </a:prstClr>
                </a:solidFill>
              </a:rPr>
              <a:pPr/>
              <a:t>2024/6/21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7280E032-4C82-4AD0-8489-7C4EC1BF044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617782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DD4B7605-079E-4693-8D14-BFD47F60FF99}" type="datetimeFigureOut">
              <a:rPr lang="ja-JP" altLang="en-US" smtClean="0">
                <a:solidFill>
                  <a:prstClr val="black">
                    <a:tint val="75000"/>
                  </a:prstClr>
                </a:solidFill>
              </a:rPr>
              <a:pPr/>
              <a:t>2024/6/21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7280E032-4C82-4AD0-8489-7C4EC1BF044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8685899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DD4B7605-079E-4693-8D14-BFD47F60FF99}" type="datetimeFigureOut">
              <a:rPr lang="ja-JP" altLang="en-US" smtClean="0">
                <a:solidFill>
                  <a:prstClr val="black">
                    <a:tint val="75000"/>
                  </a:prstClr>
                </a:solidFill>
              </a:rPr>
              <a:pPr/>
              <a:t>2024/6/21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7280E032-4C82-4AD0-8489-7C4EC1BF044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3215820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DD4B7605-079E-4693-8D14-BFD47F60FF99}" type="datetimeFigureOut">
              <a:rPr lang="ja-JP" altLang="en-US" smtClean="0">
                <a:solidFill>
                  <a:prstClr val="black">
                    <a:tint val="75000"/>
                  </a:prstClr>
                </a:solidFill>
              </a:rPr>
              <a:pPr/>
              <a:t>2024/6/21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7280E032-4C82-4AD0-8489-7C4EC1BF044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8762735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DD4B7605-079E-4693-8D14-BFD47F60FF99}" type="datetimeFigureOut">
              <a:rPr lang="ja-JP" altLang="en-US" smtClean="0">
                <a:solidFill>
                  <a:prstClr val="black">
                    <a:tint val="75000"/>
                  </a:prstClr>
                </a:solidFill>
              </a:rPr>
              <a:pPr/>
              <a:t>2024/6/21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7280E032-4C82-4AD0-8489-7C4EC1BF044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6676637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DD4B7605-079E-4693-8D14-BFD47F60FF99}" type="datetimeFigureOut">
              <a:rPr lang="ja-JP" altLang="en-US" smtClean="0">
                <a:solidFill>
                  <a:prstClr val="black">
                    <a:tint val="75000"/>
                  </a:prstClr>
                </a:solidFill>
              </a:rPr>
              <a:pPr/>
              <a:t>2024/6/21</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7280E032-4C82-4AD0-8489-7C4EC1BF044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0011060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DD4B7605-079E-4693-8D14-BFD47F60FF99}" type="datetimeFigureOut">
              <a:rPr lang="ja-JP" altLang="en-US" smtClean="0">
                <a:solidFill>
                  <a:prstClr val="black">
                    <a:tint val="75000"/>
                  </a:prstClr>
                </a:solidFill>
              </a:rPr>
              <a:pPr/>
              <a:t>2024/6/21</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7280E032-4C82-4AD0-8489-7C4EC1BF044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0674395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DD4B7605-079E-4693-8D14-BFD47F60FF99}" type="datetimeFigureOut">
              <a:rPr lang="ja-JP" altLang="en-US" smtClean="0">
                <a:solidFill>
                  <a:prstClr val="black">
                    <a:tint val="75000"/>
                  </a:prstClr>
                </a:solidFill>
              </a:rPr>
              <a:pPr/>
              <a:t>2024/6/21</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7280E032-4C82-4AD0-8489-7C4EC1BF044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68625055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DD4B7605-079E-4693-8D14-BFD47F60FF99}" type="datetimeFigureOut">
              <a:rPr lang="ja-JP" altLang="en-US" smtClean="0">
                <a:solidFill>
                  <a:prstClr val="black">
                    <a:tint val="75000"/>
                  </a:prstClr>
                </a:solidFill>
              </a:rPr>
              <a:pPr/>
              <a:t>2024/6/21</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7280E032-4C82-4AD0-8489-7C4EC1BF044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5759262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C8E5BC46-C9B9-490B-8F0E-66D7C0966CBF}" type="datetimeFigureOut">
              <a:rPr kumimoji="1" lang="ja-JP" altLang="en-US" smtClean="0"/>
              <a:t>2024/6/21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893ED9C-9A44-44D4-BC80-1332E88E657B}" type="slidenum">
              <a:rPr kumimoji="1" lang="ja-JP" altLang="en-US" smtClean="0"/>
              <a:t>‹#›</a:t>
            </a:fld>
            <a:endParaRPr kumimoji="1" lang="ja-JP" altLang="en-US"/>
          </a:p>
        </p:txBody>
      </p:sp>
    </p:spTree>
    <p:extLst>
      <p:ext uri="{BB962C8B-B14F-4D97-AF65-F5344CB8AC3E}">
        <p14:creationId xmlns:p14="http://schemas.microsoft.com/office/powerpoint/2010/main" val="18329686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DD4B7605-079E-4693-8D14-BFD47F60FF99}" type="datetimeFigureOut">
              <a:rPr lang="ja-JP" altLang="en-US" smtClean="0">
                <a:solidFill>
                  <a:prstClr val="black">
                    <a:tint val="75000"/>
                  </a:prstClr>
                </a:solidFill>
              </a:rPr>
              <a:pPr/>
              <a:t>2024/6/21</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7280E032-4C82-4AD0-8489-7C4EC1BF044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4437584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DD4B7605-079E-4693-8D14-BFD47F60FF99}" type="datetimeFigureOut">
              <a:rPr lang="ja-JP" altLang="en-US" smtClean="0">
                <a:solidFill>
                  <a:prstClr val="black">
                    <a:tint val="75000"/>
                  </a:prstClr>
                </a:solidFill>
              </a:rPr>
              <a:pPr/>
              <a:t>2024/6/21</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7280E032-4C82-4AD0-8489-7C4EC1BF044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99566025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DD4B7605-079E-4693-8D14-BFD47F60FF99}" type="datetimeFigureOut">
              <a:rPr lang="ja-JP" altLang="en-US" smtClean="0">
                <a:solidFill>
                  <a:prstClr val="black">
                    <a:tint val="75000"/>
                  </a:prstClr>
                </a:solidFill>
              </a:rPr>
              <a:pPr/>
              <a:t>2024/6/21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7280E032-4C82-4AD0-8489-7C4EC1BF044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5684477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DD4B7605-079E-4693-8D14-BFD47F60FF99}" type="datetimeFigureOut">
              <a:rPr lang="ja-JP" altLang="en-US" smtClean="0">
                <a:solidFill>
                  <a:prstClr val="black">
                    <a:tint val="75000"/>
                  </a:prstClr>
                </a:solidFill>
              </a:rPr>
              <a:pPr/>
              <a:t>2024/6/21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7280E032-4C82-4AD0-8489-7C4EC1BF044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86337839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6E531ADB-7BF7-4980-B29E-610C0F021746}" type="datetimeFigureOut">
              <a:rPr lang="ja-JP" altLang="en-US" smtClean="0">
                <a:solidFill>
                  <a:prstClr val="black">
                    <a:tint val="75000"/>
                  </a:prstClr>
                </a:solidFill>
              </a:rPr>
              <a:pPr/>
              <a:t>2024/6/21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74951EA5-08AE-4D37-9F77-75B8D0880D2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72092021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6E531ADB-7BF7-4980-B29E-610C0F021746}" type="datetimeFigureOut">
              <a:rPr lang="ja-JP" altLang="en-US" smtClean="0">
                <a:solidFill>
                  <a:prstClr val="black">
                    <a:tint val="75000"/>
                  </a:prstClr>
                </a:solidFill>
              </a:rPr>
              <a:pPr/>
              <a:t>2024/6/21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74951EA5-08AE-4D37-9F77-75B8D0880D2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19550503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6E531ADB-7BF7-4980-B29E-610C0F021746}" type="datetimeFigureOut">
              <a:rPr lang="ja-JP" altLang="en-US" smtClean="0">
                <a:solidFill>
                  <a:prstClr val="black">
                    <a:tint val="75000"/>
                  </a:prstClr>
                </a:solidFill>
              </a:rPr>
              <a:pPr/>
              <a:t>2024/6/21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74951EA5-08AE-4D37-9F77-75B8D0880D2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84196425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6E531ADB-7BF7-4980-B29E-610C0F021746}" type="datetimeFigureOut">
              <a:rPr lang="ja-JP" altLang="en-US" smtClean="0">
                <a:solidFill>
                  <a:prstClr val="black">
                    <a:tint val="75000"/>
                  </a:prstClr>
                </a:solidFill>
              </a:rPr>
              <a:pPr/>
              <a:t>2024/6/21</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74951EA5-08AE-4D37-9F77-75B8D0880D2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26551296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6E531ADB-7BF7-4980-B29E-610C0F021746}" type="datetimeFigureOut">
              <a:rPr lang="ja-JP" altLang="en-US" smtClean="0">
                <a:solidFill>
                  <a:prstClr val="black">
                    <a:tint val="75000"/>
                  </a:prstClr>
                </a:solidFill>
              </a:rPr>
              <a:pPr/>
              <a:t>2024/6/21</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74951EA5-08AE-4D37-9F77-75B8D0880D2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98330314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6E531ADB-7BF7-4980-B29E-610C0F021746}" type="datetimeFigureOut">
              <a:rPr lang="ja-JP" altLang="en-US" smtClean="0">
                <a:solidFill>
                  <a:prstClr val="black">
                    <a:tint val="75000"/>
                  </a:prstClr>
                </a:solidFill>
              </a:rPr>
              <a:pPr/>
              <a:t>2024/6/21</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74951EA5-08AE-4D37-9F77-75B8D0880D2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0547091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C8E5BC46-C9B9-490B-8F0E-66D7C0966CBF}" type="datetimeFigureOut">
              <a:rPr kumimoji="1" lang="ja-JP" altLang="en-US" smtClean="0"/>
              <a:t>2024/6/21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893ED9C-9A44-44D4-BC80-1332E88E657B}" type="slidenum">
              <a:rPr kumimoji="1" lang="ja-JP" altLang="en-US" smtClean="0"/>
              <a:t>‹#›</a:t>
            </a:fld>
            <a:endParaRPr kumimoji="1" lang="ja-JP" altLang="en-US"/>
          </a:p>
        </p:txBody>
      </p:sp>
    </p:spTree>
    <p:extLst>
      <p:ext uri="{BB962C8B-B14F-4D97-AF65-F5344CB8AC3E}">
        <p14:creationId xmlns:p14="http://schemas.microsoft.com/office/powerpoint/2010/main" val="26934547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6E531ADB-7BF7-4980-B29E-610C0F021746}" type="datetimeFigureOut">
              <a:rPr lang="ja-JP" altLang="en-US" smtClean="0">
                <a:solidFill>
                  <a:prstClr val="black">
                    <a:tint val="75000"/>
                  </a:prstClr>
                </a:solidFill>
              </a:rPr>
              <a:pPr/>
              <a:t>2024/6/21</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74951EA5-08AE-4D37-9F77-75B8D0880D2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14792156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6E531ADB-7BF7-4980-B29E-610C0F021746}" type="datetimeFigureOut">
              <a:rPr lang="ja-JP" altLang="en-US" smtClean="0">
                <a:solidFill>
                  <a:prstClr val="black">
                    <a:tint val="75000"/>
                  </a:prstClr>
                </a:solidFill>
              </a:rPr>
              <a:pPr/>
              <a:t>2024/6/21</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74951EA5-08AE-4D37-9F77-75B8D0880D2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73330668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6E531ADB-7BF7-4980-B29E-610C0F021746}" type="datetimeFigureOut">
              <a:rPr lang="ja-JP" altLang="en-US" smtClean="0">
                <a:solidFill>
                  <a:prstClr val="black">
                    <a:tint val="75000"/>
                  </a:prstClr>
                </a:solidFill>
              </a:rPr>
              <a:pPr/>
              <a:t>2024/6/21</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74951EA5-08AE-4D37-9F77-75B8D0880D2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1265347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6E531ADB-7BF7-4980-B29E-610C0F021746}" type="datetimeFigureOut">
              <a:rPr lang="ja-JP" altLang="en-US" smtClean="0">
                <a:solidFill>
                  <a:prstClr val="black">
                    <a:tint val="75000"/>
                  </a:prstClr>
                </a:solidFill>
              </a:rPr>
              <a:pPr/>
              <a:t>2024/6/21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74951EA5-08AE-4D37-9F77-75B8D0880D2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41644166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6E531ADB-7BF7-4980-B29E-610C0F021746}" type="datetimeFigureOut">
              <a:rPr lang="ja-JP" altLang="en-US" smtClean="0">
                <a:solidFill>
                  <a:prstClr val="black">
                    <a:tint val="75000"/>
                  </a:prstClr>
                </a:solidFill>
              </a:rPr>
              <a:pPr/>
              <a:t>2024/6/21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74951EA5-08AE-4D37-9F77-75B8D0880D2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16044788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6E531ADB-7BF7-4980-B29E-610C0F021746}" type="datetimeFigureOut">
              <a:rPr lang="ja-JP" altLang="en-US" smtClean="0">
                <a:solidFill>
                  <a:prstClr val="black">
                    <a:tint val="75000"/>
                  </a:prstClr>
                </a:solidFill>
              </a:rPr>
              <a:pPr/>
              <a:t>2024/6/21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74951EA5-08AE-4D37-9F77-75B8D0880D2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14289437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6E531ADB-7BF7-4980-B29E-610C0F021746}" type="datetimeFigureOut">
              <a:rPr lang="ja-JP" altLang="en-US" smtClean="0">
                <a:solidFill>
                  <a:prstClr val="black">
                    <a:tint val="75000"/>
                  </a:prstClr>
                </a:solidFill>
              </a:rPr>
              <a:pPr/>
              <a:t>2024/6/21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74951EA5-08AE-4D37-9F77-75B8D0880D2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74288645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6E531ADB-7BF7-4980-B29E-610C0F021746}" type="datetimeFigureOut">
              <a:rPr lang="ja-JP" altLang="en-US" smtClean="0">
                <a:solidFill>
                  <a:prstClr val="black">
                    <a:tint val="75000"/>
                  </a:prstClr>
                </a:solidFill>
              </a:rPr>
              <a:pPr/>
              <a:t>2024/6/21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74951EA5-08AE-4D37-9F77-75B8D0880D2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90659320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6E531ADB-7BF7-4980-B29E-610C0F021746}" type="datetimeFigureOut">
              <a:rPr lang="ja-JP" altLang="en-US" smtClean="0">
                <a:solidFill>
                  <a:prstClr val="black">
                    <a:tint val="75000"/>
                  </a:prstClr>
                </a:solidFill>
              </a:rPr>
              <a:pPr/>
              <a:t>2024/6/21</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74951EA5-08AE-4D37-9F77-75B8D0880D2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76312081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6E531ADB-7BF7-4980-B29E-610C0F021746}" type="datetimeFigureOut">
              <a:rPr lang="ja-JP" altLang="en-US" smtClean="0">
                <a:solidFill>
                  <a:prstClr val="black">
                    <a:tint val="75000"/>
                  </a:prstClr>
                </a:solidFill>
              </a:rPr>
              <a:pPr/>
              <a:t>2024/6/21</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74951EA5-08AE-4D37-9F77-75B8D0880D2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0290424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C8E5BC46-C9B9-490B-8F0E-66D7C0966CBF}" type="datetimeFigureOut">
              <a:rPr kumimoji="1" lang="ja-JP" altLang="en-US" smtClean="0"/>
              <a:t>2024/6/21</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F893ED9C-9A44-44D4-BC80-1332E88E657B}" type="slidenum">
              <a:rPr kumimoji="1" lang="ja-JP" altLang="en-US" smtClean="0"/>
              <a:t>‹#›</a:t>
            </a:fld>
            <a:endParaRPr kumimoji="1" lang="ja-JP" altLang="en-US"/>
          </a:p>
        </p:txBody>
      </p:sp>
    </p:spTree>
    <p:extLst>
      <p:ext uri="{BB962C8B-B14F-4D97-AF65-F5344CB8AC3E}">
        <p14:creationId xmlns:p14="http://schemas.microsoft.com/office/powerpoint/2010/main" val="210841776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6E531ADB-7BF7-4980-B29E-610C0F021746}" type="datetimeFigureOut">
              <a:rPr lang="ja-JP" altLang="en-US" smtClean="0">
                <a:solidFill>
                  <a:prstClr val="black">
                    <a:tint val="75000"/>
                  </a:prstClr>
                </a:solidFill>
              </a:rPr>
              <a:pPr/>
              <a:t>2024/6/21</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74951EA5-08AE-4D37-9F77-75B8D0880D2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06003665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6E531ADB-7BF7-4980-B29E-610C0F021746}" type="datetimeFigureOut">
              <a:rPr lang="ja-JP" altLang="en-US" smtClean="0">
                <a:solidFill>
                  <a:prstClr val="black">
                    <a:tint val="75000"/>
                  </a:prstClr>
                </a:solidFill>
              </a:rPr>
              <a:pPr/>
              <a:t>2024/6/21</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74951EA5-08AE-4D37-9F77-75B8D0880D2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8676303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6E531ADB-7BF7-4980-B29E-610C0F021746}" type="datetimeFigureOut">
              <a:rPr lang="ja-JP" altLang="en-US" smtClean="0">
                <a:solidFill>
                  <a:prstClr val="black">
                    <a:tint val="75000"/>
                  </a:prstClr>
                </a:solidFill>
              </a:rPr>
              <a:pPr/>
              <a:t>2024/6/21</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74951EA5-08AE-4D37-9F77-75B8D0880D2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27105101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6E531ADB-7BF7-4980-B29E-610C0F021746}" type="datetimeFigureOut">
              <a:rPr lang="ja-JP" altLang="en-US" smtClean="0">
                <a:solidFill>
                  <a:prstClr val="black">
                    <a:tint val="75000"/>
                  </a:prstClr>
                </a:solidFill>
              </a:rPr>
              <a:pPr/>
              <a:t>2024/6/21</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74951EA5-08AE-4D37-9F77-75B8D0880D2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16489439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6E531ADB-7BF7-4980-B29E-610C0F021746}" type="datetimeFigureOut">
              <a:rPr lang="ja-JP" altLang="en-US" smtClean="0">
                <a:solidFill>
                  <a:prstClr val="black">
                    <a:tint val="75000"/>
                  </a:prstClr>
                </a:solidFill>
              </a:rPr>
              <a:pPr/>
              <a:t>2024/6/21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74951EA5-08AE-4D37-9F77-75B8D0880D2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18371741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6E531ADB-7BF7-4980-B29E-610C0F021746}" type="datetimeFigureOut">
              <a:rPr lang="ja-JP" altLang="en-US" smtClean="0">
                <a:solidFill>
                  <a:prstClr val="black">
                    <a:tint val="75000"/>
                  </a:prstClr>
                </a:solidFill>
              </a:rPr>
              <a:pPr/>
              <a:t>2024/6/21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74951EA5-08AE-4D37-9F77-75B8D0880D2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43137948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B0A22F6F-1FE6-4863-816E-EB2A7EB4E0F2}" type="datetime1">
              <a:rPr lang="ja-JP" altLang="en-US" smtClean="0">
                <a:solidFill>
                  <a:prstClr val="black">
                    <a:tint val="75000"/>
                  </a:prstClr>
                </a:solidFill>
              </a:rPr>
              <a:pPr/>
              <a:t>2024/6/21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E451F062-5DBE-4DC2-B3F5-FE2247BACC03}"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64441870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0ED3173F-F630-4C7C-9097-7B7304DFD2E2}" type="datetime1">
              <a:rPr lang="ja-JP" altLang="en-US" smtClean="0">
                <a:solidFill>
                  <a:prstClr val="black">
                    <a:tint val="75000"/>
                  </a:prstClr>
                </a:solidFill>
              </a:rPr>
              <a:pPr/>
              <a:t>2024/6/21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E451F062-5DBE-4DC2-B3F5-FE2247BACC0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3414886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94843BC7-FE44-4EAC-8BB4-315BF1A245EB}" type="datetime1">
              <a:rPr lang="ja-JP" altLang="en-US" smtClean="0">
                <a:solidFill>
                  <a:prstClr val="black">
                    <a:tint val="75000"/>
                  </a:prstClr>
                </a:solidFill>
              </a:rPr>
              <a:pPr/>
              <a:t>2024/6/21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E451F062-5DBE-4DC2-B3F5-FE2247BACC0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07985943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AB5425E9-102C-40D1-8E4E-D7AEE68C0DA5}" type="datetime1">
              <a:rPr lang="ja-JP" altLang="en-US" smtClean="0">
                <a:solidFill>
                  <a:prstClr val="black">
                    <a:tint val="75000"/>
                  </a:prstClr>
                </a:solidFill>
              </a:rPr>
              <a:pPr/>
              <a:t>2024/6/21</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E451F062-5DBE-4DC2-B3F5-FE2247BACC0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8483627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C8E5BC46-C9B9-490B-8F0E-66D7C0966CBF}" type="datetimeFigureOut">
              <a:rPr kumimoji="1" lang="ja-JP" altLang="en-US" smtClean="0"/>
              <a:t>2024/6/21</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F893ED9C-9A44-44D4-BC80-1332E88E657B}" type="slidenum">
              <a:rPr kumimoji="1" lang="ja-JP" altLang="en-US" smtClean="0"/>
              <a:t>‹#›</a:t>
            </a:fld>
            <a:endParaRPr kumimoji="1" lang="ja-JP" altLang="en-US"/>
          </a:p>
        </p:txBody>
      </p:sp>
    </p:spTree>
    <p:extLst>
      <p:ext uri="{BB962C8B-B14F-4D97-AF65-F5344CB8AC3E}">
        <p14:creationId xmlns:p14="http://schemas.microsoft.com/office/powerpoint/2010/main" val="33150458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C71BCE25-9173-4DD1-8D4A-9E71BFD05021}" type="datetime1">
              <a:rPr lang="ja-JP" altLang="en-US" smtClean="0">
                <a:solidFill>
                  <a:prstClr val="black">
                    <a:tint val="75000"/>
                  </a:prstClr>
                </a:solidFill>
              </a:rPr>
              <a:pPr/>
              <a:t>2024/6/21</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E451F062-5DBE-4DC2-B3F5-FE2247BACC0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2363536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0D31B360-0D57-4583-ADFF-269951616DF6}" type="datetime1">
              <a:rPr lang="ja-JP" altLang="en-US" smtClean="0">
                <a:solidFill>
                  <a:prstClr val="black">
                    <a:tint val="75000"/>
                  </a:prstClr>
                </a:solidFill>
              </a:rPr>
              <a:pPr/>
              <a:t>2024/6/21</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E451F062-5DBE-4DC2-B3F5-FE2247BACC0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16554939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CC875EE9-1A87-4059-B195-894BBD576AA2}" type="datetime1">
              <a:rPr lang="ja-JP" altLang="en-US" smtClean="0">
                <a:solidFill>
                  <a:prstClr val="black">
                    <a:tint val="75000"/>
                  </a:prstClr>
                </a:solidFill>
              </a:rPr>
              <a:pPr/>
              <a:t>2024/6/21</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dirty="0">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E451F062-5DBE-4DC2-B3F5-FE2247BACC0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33057506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FB2A074B-6CA7-41EB-A163-08AFEAE1682C}" type="datetime1">
              <a:rPr lang="ja-JP" altLang="en-US" smtClean="0">
                <a:solidFill>
                  <a:prstClr val="black">
                    <a:tint val="75000"/>
                  </a:prstClr>
                </a:solidFill>
              </a:rPr>
              <a:pPr/>
              <a:t>2024/6/21</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E451F062-5DBE-4DC2-B3F5-FE2247BACC0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87266455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51C63C44-CF20-45DE-875B-C3C207113F0B}" type="datetime1">
              <a:rPr lang="ja-JP" altLang="en-US" smtClean="0">
                <a:solidFill>
                  <a:prstClr val="black">
                    <a:tint val="75000"/>
                  </a:prstClr>
                </a:solidFill>
              </a:rPr>
              <a:pPr/>
              <a:t>2024/6/21</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E451F062-5DBE-4DC2-B3F5-FE2247BACC0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03501027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049A6163-92DB-4FDD-856C-B27BB49DD822}" type="datetime1">
              <a:rPr lang="ja-JP" altLang="en-US" smtClean="0">
                <a:solidFill>
                  <a:prstClr val="black">
                    <a:tint val="75000"/>
                  </a:prstClr>
                </a:solidFill>
              </a:rPr>
              <a:pPr/>
              <a:t>2024/6/21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E451F062-5DBE-4DC2-B3F5-FE2247BACC0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12532658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A08FB528-2781-43A3-99C8-17DA96F68340}" type="datetime1">
              <a:rPr lang="ja-JP" altLang="en-US" smtClean="0">
                <a:solidFill>
                  <a:prstClr val="black">
                    <a:tint val="75000"/>
                  </a:prstClr>
                </a:solidFill>
              </a:rPr>
              <a:pPr/>
              <a:t>2024/6/21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E451F062-5DBE-4DC2-B3F5-FE2247BACC0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8034095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C8E5BC46-C9B9-490B-8F0E-66D7C0966CBF}" type="datetimeFigureOut">
              <a:rPr kumimoji="1" lang="ja-JP" altLang="en-US" smtClean="0"/>
              <a:t>2024/6/21</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F893ED9C-9A44-44D4-BC80-1332E88E657B}" type="slidenum">
              <a:rPr kumimoji="1" lang="ja-JP" altLang="en-US" smtClean="0"/>
              <a:t>‹#›</a:t>
            </a:fld>
            <a:endParaRPr kumimoji="1" lang="ja-JP" altLang="en-US"/>
          </a:p>
        </p:txBody>
      </p:sp>
    </p:spTree>
    <p:extLst>
      <p:ext uri="{BB962C8B-B14F-4D97-AF65-F5344CB8AC3E}">
        <p14:creationId xmlns:p14="http://schemas.microsoft.com/office/powerpoint/2010/main" val="12258945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C8E5BC46-C9B9-490B-8F0E-66D7C0966CBF}" type="datetimeFigureOut">
              <a:rPr kumimoji="1" lang="ja-JP" altLang="en-US" smtClean="0"/>
              <a:t>2024/6/21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893ED9C-9A44-44D4-BC80-1332E88E657B}" type="slidenum">
              <a:rPr kumimoji="1" lang="ja-JP" altLang="en-US" smtClean="0"/>
              <a:t>‹#›</a:t>
            </a:fld>
            <a:endParaRPr kumimoji="1" lang="ja-JP" altLang="en-US"/>
          </a:p>
        </p:txBody>
      </p:sp>
    </p:spTree>
    <p:extLst>
      <p:ext uri="{BB962C8B-B14F-4D97-AF65-F5344CB8AC3E}">
        <p14:creationId xmlns:p14="http://schemas.microsoft.com/office/powerpoint/2010/main" val="35144387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C8E5BC46-C9B9-490B-8F0E-66D7C0966CBF}" type="datetimeFigureOut">
              <a:rPr kumimoji="1" lang="ja-JP" altLang="en-US" smtClean="0"/>
              <a:t>2024/6/21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893ED9C-9A44-44D4-BC80-1332E88E657B}" type="slidenum">
              <a:rPr kumimoji="1" lang="ja-JP" altLang="en-US" smtClean="0"/>
              <a:t>‹#›</a:t>
            </a:fld>
            <a:endParaRPr kumimoji="1" lang="ja-JP" altLang="en-US"/>
          </a:p>
        </p:txBody>
      </p:sp>
    </p:spTree>
    <p:extLst>
      <p:ext uri="{BB962C8B-B14F-4D97-AF65-F5344CB8AC3E}">
        <p14:creationId xmlns:p14="http://schemas.microsoft.com/office/powerpoint/2010/main" val="25244874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E5BC46-C9B9-490B-8F0E-66D7C0966CBF}" type="datetimeFigureOut">
              <a:rPr kumimoji="1" lang="ja-JP" altLang="en-US" smtClean="0"/>
              <a:t>2024/6/21</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93ED9C-9A44-44D4-BC80-1332E88E657B}" type="slidenum">
              <a:rPr kumimoji="1" lang="ja-JP" altLang="en-US" smtClean="0"/>
              <a:t>‹#›</a:t>
            </a:fld>
            <a:endParaRPr kumimoji="1" lang="ja-JP" altLang="en-US"/>
          </a:p>
        </p:txBody>
      </p:sp>
    </p:spTree>
    <p:extLst>
      <p:ext uri="{BB962C8B-B14F-4D97-AF65-F5344CB8AC3E}">
        <p14:creationId xmlns:p14="http://schemas.microsoft.com/office/powerpoint/2010/main" val="792703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4B7605-079E-4693-8D14-BFD47F60FF99}" type="datetimeFigureOut">
              <a:rPr lang="ja-JP" altLang="en-US" smtClean="0">
                <a:solidFill>
                  <a:prstClr val="black">
                    <a:tint val="75000"/>
                  </a:prstClr>
                </a:solidFill>
              </a:rPr>
              <a:pPr/>
              <a:t>2024/6/21</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80E032-4C82-4AD0-8489-7C4EC1BF044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8893091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4B7605-079E-4693-8D14-BFD47F60FF99}" type="datetimeFigureOut">
              <a:rPr lang="ja-JP" altLang="en-US" smtClean="0">
                <a:solidFill>
                  <a:prstClr val="black">
                    <a:tint val="75000"/>
                  </a:prstClr>
                </a:solidFill>
              </a:rPr>
              <a:pPr/>
              <a:t>2024/6/21</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80E032-4C82-4AD0-8489-7C4EC1BF044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21997286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531ADB-7BF7-4980-B29E-610C0F021746}" type="datetimeFigureOut">
              <a:rPr lang="ja-JP" altLang="en-US" smtClean="0">
                <a:solidFill>
                  <a:prstClr val="black">
                    <a:tint val="75000"/>
                  </a:prstClr>
                </a:solidFill>
              </a:rPr>
              <a:pPr/>
              <a:t>2024/6/21</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951EA5-08AE-4D37-9F77-75B8D0880D2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02255212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531ADB-7BF7-4980-B29E-610C0F021746}" type="datetimeFigureOut">
              <a:rPr lang="ja-JP" altLang="en-US" smtClean="0">
                <a:solidFill>
                  <a:prstClr val="black">
                    <a:tint val="75000"/>
                  </a:prstClr>
                </a:solidFill>
              </a:rPr>
              <a:pPr/>
              <a:t>2024/6/21</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951EA5-08AE-4D37-9F77-75B8D0880D2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92924660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CD035B-A5B8-436B-87DC-1125AFAD8EC0}" type="datetime1">
              <a:rPr lang="ja-JP" altLang="en-US" smtClean="0">
                <a:solidFill>
                  <a:prstClr val="black">
                    <a:tint val="75000"/>
                  </a:prstClr>
                </a:solidFill>
              </a:rPr>
              <a:pPr/>
              <a:t>2024/6/21</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51F062-5DBE-4DC2-B3F5-FE2247BACC0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865187669"/>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8" Type="http://schemas.openxmlformats.org/officeDocument/2006/relationships/image" Target="../media/image54.png"/><Relationship Id="rId3" Type="http://schemas.microsoft.com/office/2007/relationships/hdphoto" Target="../media/hdphoto11.wdp"/><Relationship Id="rId7" Type="http://schemas.microsoft.com/office/2007/relationships/hdphoto" Target="../media/hdphoto13.wdp"/><Relationship Id="rId2" Type="http://schemas.openxmlformats.org/officeDocument/2006/relationships/image" Target="../media/image51.png"/><Relationship Id="rId1" Type="http://schemas.openxmlformats.org/officeDocument/2006/relationships/slideLayout" Target="../slideLayouts/slideLayout18.xml"/><Relationship Id="rId6" Type="http://schemas.openxmlformats.org/officeDocument/2006/relationships/image" Target="../media/image53.png"/><Relationship Id="rId5" Type="http://schemas.microsoft.com/office/2007/relationships/hdphoto" Target="../media/hdphoto12.wdp"/><Relationship Id="rId10" Type="http://schemas.openxmlformats.org/officeDocument/2006/relationships/image" Target="../media/image55.emf"/><Relationship Id="rId4" Type="http://schemas.openxmlformats.org/officeDocument/2006/relationships/image" Target="../media/image52.png"/><Relationship Id="rId9" Type="http://schemas.microsoft.com/office/2007/relationships/hdphoto" Target="../media/hdphoto14.wdp"/></Relationships>
</file>

<file path=ppt/slides/_rels/slide14.xml.rels><?xml version="1.0" encoding="UTF-8" standalone="yes"?>
<Relationships xmlns="http://schemas.openxmlformats.org/package/2006/relationships"><Relationship Id="rId8" Type="http://schemas.openxmlformats.org/officeDocument/2006/relationships/image" Target="../media/image60.png"/><Relationship Id="rId3" Type="http://schemas.microsoft.com/office/2007/relationships/hdphoto" Target="../media/hdphoto15.wdp"/><Relationship Id="rId7" Type="http://schemas.openxmlformats.org/officeDocument/2006/relationships/image" Target="../media/image59.png"/><Relationship Id="rId2" Type="http://schemas.openxmlformats.org/officeDocument/2006/relationships/image" Target="../media/image56.png"/><Relationship Id="rId1" Type="http://schemas.openxmlformats.org/officeDocument/2006/relationships/slideLayout" Target="../slideLayouts/slideLayout7.xml"/><Relationship Id="rId6" Type="http://schemas.openxmlformats.org/officeDocument/2006/relationships/image" Target="../media/image58.png"/><Relationship Id="rId5" Type="http://schemas.microsoft.com/office/2007/relationships/hdphoto" Target="../media/hdphoto16.wdp"/><Relationship Id="rId4" Type="http://schemas.openxmlformats.org/officeDocument/2006/relationships/image" Target="../media/image57.png"/></Relationships>
</file>

<file path=ppt/slides/_rels/slide15.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7.xml"/><Relationship Id="rId5" Type="http://schemas.microsoft.com/office/2007/relationships/hdphoto" Target="../media/hdphoto17.wdp"/><Relationship Id="rId4" Type="http://schemas.openxmlformats.org/officeDocument/2006/relationships/image" Target="../media/image63.png"/></Relationships>
</file>

<file path=ppt/slides/_rels/slide16.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40.xml"/></Relationships>
</file>

<file path=ppt/slides/_rels/slide19.xml.rels><?xml version="1.0" encoding="UTF-8" standalone="yes"?>
<Relationships xmlns="http://schemas.openxmlformats.org/package/2006/relationships"><Relationship Id="rId8" Type="http://schemas.openxmlformats.org/officeDocument/2006/relationships/image" Target="../media/image71.png"/><Relationship Id="rId3" Type="http://schemas.openxmlformats.org/officeDocument/2006/relationships/image" Target="../media/image67.png"/><Relationship Id="rId7" Type="http://schemas.openxmlformats.org/officeDocument/2006/relationships/hyperlink" Target="https://www.mof.go.jp/" TargetMode="External"/><Relationship Id="rId2" Type="http://schemas.openxmlformats.org/officeDocument/2006/relationships/notesSlide" Target="../notesSlides/notesSlide1.xml"/><Relationship Id="rId1" Type="http://schemas.openxmlformats.org/officeDocument/2006/relationships/slideLayout" Target="../slideLayouts/slideLayout40.xml"/><Relationship Id="rId6" Type="http://schemas.openxmlformats.org/officeDocument/2006/relationships/image" Target="../media/image70.png"/><Relationship Id="rId5" Type="http://schemas.openxmlformats.org/officeDocument/2006/relationships/image" Target="../media/image69.png"/><Relationship Id="rId4" Type="http://schemas.openxmlformats.org/officeDocument/2006/relationships/image" Target="../media/image6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hyperlink" Target="&#12304;&#12527;&#12540;&#12463;&#12471;&#12540;&#12488;&#12305;&#20844;&#24179;&#12394;&#36000;&#25285;&#12434;&#32771;&#12360;&#12390;&#12415;&#12424;&#12358;&#9312;.xlsx" TargetMode="External"/><Relationship Id="rId2" Type="http://schemas.openxmlformats.org/officeDocument/2006/relationships/image" Target="../media/image72.jpeg"/><Relationship Id="rId1" Type="http://schemas.openxmlformats.org/officeDocument/2006/relationships/slideLayout" Target="../slideLayouts/slideLayout51.xml"/><Relationship Id="rId5" Type="http://schemas.microsoft.com/office/2007/relationships/hdphoto" Target="../media/hdphoto18.wdp"/><Relationship Id="rId4" Type="http://schemas.openxmlformats.org/officeDocument/2006/relationships/image" Target="../media/image73.png"/></Relationships>
</file>

<file path=ppt/slides/_rels/slide21.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hyperlink" Target="&#12304;&#12527;&#12540;&#12463;&#12471;&#12540;&#12488;&#12305;&#20844;&#24179;&#12394;&#36000;&#25285;&#12434;&#32771;&#12360;&#12390;&#12415;&#12424;&#12358;&#9312;.xlsx" TargetMode="External"/><Relationship Id="rId1" Type="http://schemas.openxmlformats.org/officeDocument/2006/relationships/slideLayout" Target="../slideLayouts/slideLayout51.xml"/></Relationships>
</file>

<file path=ppt/slides/_rels/slide22.xml.rels><?xml version="1.0" encoding="UTF-8" standalone="yes"?>
<Relationships xmlns="http://schemas.openxmlformats.org/package/2006/relationships"><Relationship Id="rId3" Type="http://schemas.openxmlformats.org/officeDocument/2006/relationships/hyperlink" Target="&#12304;&#12527;&#12540;&#12463;&#12471;&#12540;&#12488;&#12305;&#20844;&#24179;&#12394;&#36000;&#25285;&#12434;&#32771;&#12360;&#12390;&#12415;&#12424;&#12358;&#9313;.xlsx" TargetMode="External"/><Relationship Id="rId2" Type="http://schemas.openxmlformats.org/officeDocument/2006/relationships/image" Target="../media/image75.png"/><Relationship Id="rId1" Type="http://schemas.openxmlformats.org/officeDocument/2006/relationships/slideLayout" Target="../slideLayouts/slideLayout51.xml"/></Relationships>
</file>

<file path=ppt/slides/_rels/slide23.xml.rels><?xml version="1.0" encoding="UTF-8" standalone="yes"?>
<Relationships xmlns="http://schemas.openxmlformats.org/package/2006/relationships"><Relationship Id="rId2" Type="http://schemas.openxmlformats.org/officeDocument/2006/relationships/hyperlink" Target="&#12304;&#12527;&#12540;&#12463;&#12471;&#12540;&#12488;&#12305;&#20844;&#24179;&#12394;&#36000;&#25285;&#12434;&#32771;&#12360;&#12390;&#12415;&#12424;&#12358;&#9313;.xlsx" TargetMode="External"/><Relationship Id="rId1" Type="http://schemas.openxmlformats.org/officeDocument/2006/relationships/slideLayout" Target="../slideLayouts/slideLayout51.xml"/></Relationships>
</file>

<file path=ppt/slides/_rels/slide24.xml.rels><?xml version="1.0" encoding="UTF-8" standalone="yes"?>
<Relationships xmlns="http://schemas.openxmlformats.org/package/2006/relationships"><Relationship Id="rId8" Type="http://schemas.openxmlformats.org/officeDocument/2006/relationships/image" Target="../media/image78.png"/><Relationship Id="rId3" Type="http://schemas.openxmlformats.org/officeDocument/2006/relationships/hyperlink" Target="https://www.mof.go.jp/" TargetMode="External"/><Relationship Id="rId7" Type="http://schemas.openxmlformats.org/officeDocument/2006/relationships/image" Target="../media/image77.png"/><Relationship Id="rId2" Type="http://schemas.openxmlformats.org/officeDocument/2006/relationships/hyperlink" Target="https://www.nta.go.jp/taxes/kids/index.htm" TargetMode="External"/><Relationship Id="rId1" Type="http://schemas.openxmlformats.org/officeDocument/2006/relationships/slideLayout" Target="../slideLayouts/slideLayout62.xml"/><Relationship Id="rId6" Type="http://schemas.openxmlformats.org/officeDocument/2006/relationships/image" Target="../media/image76.png"/><Relationship Id="rId5" Type="http://schemas.openxmlformats.org/officeDocument/2006/relationships/hyperlink" Target="https://www.pref.nagano.lg.jp/" TargetMode="External"/><Relationship Id="rId4" Type="http://schemas.openxmlformats.org/officeDocument/2006/relationships/hyperlink" Target="http://www.nta.go.jp/"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80.emf"/><Relationship Id="rId2" Type="http://schemas.openxmlformats.org/officeDocument/2006/relationships/image" Target="../media/image79.png"/><Relationship Id="rId1" Type="http://schemas.openxmlformats.org/officeDocument/2006/relationships/slideLayout" Target="../slideLayouts/slideLayout62.xml"/><Relationship Id="rId4" Type="http://schemas.openxmlformats.org/officeDocument/2006/relationships/image" Target="../media/image81.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6.png"/><Relationship Id="rId18" Type="http://schemas.openxmlformats.org/officeDocument/2006/relationships/image" Target="../media/image17.png"/><Relationship Id="rId3" Type="http://schemas.openxmlformats.org/officeDocument/2006/relationships/image" Target="../media/image9.png"/><Relationship Id="rId21" Type="http://schemas.openxmlformats.org/officeDocument/2006/relationships/image" Target="../media/image20.png"/><Relationship Id="rId7" Type="http://schemas.microsoft.com/office/2007/relationships/hdphoto" Target="../media/hdphoto1.wdp"/><Relationship Id="rId12" Type="http://schemas.microsoft.com/office/2007/relationships/hdphoto" Target="../media/hdphoto3.wdp"/><Relationship Id="rId17" Type="http://schemas.openxmlformats.org/officeDocument/2006/relationships/hyperlink" Target="https://www.pref.nagano.lg.jp/" TargetMode="External"/><Relationship Id="rId2" Type="http://schemas.openxmlformats.org/officeDocument/2006/relationships/image" Target="../media/image8.png"/><Relationship Id="rId16" Type="http://schemas.openxmlformats.org/officeDocument/2006/relationships/hyperlink" Target="https://www.nta.go.jp/" TargetMode="External"/><Relationship Id="rId20" Type="http://schemas.openxmlformats.org/officeDocument/2006/relationships/image" Target="../media/image19.png"/><Relationship Id="rId1" Type="http://schemas.openxmlformats.org/officeDocument/2006/relationships/slideLayout" Target="../slideLayouts/slideLayout24.xml"/><Relationship Id="rId6" Type="http://schemas.openxmlformats.org/officeDocument/2006/relationships/image" Target="../media/image12.png"/><Relationship Id="rId11" Type="http://schemas.openxmlformats.org/officeDocument/2006/relationships/image" Target="../media/image15.png"/><Relationship Id="rId5" Type="http://schemas.openxmlformats.org/officeDocument/2006/relationships/image" Target="../media/image11.png"/><Relationship Id="rId15" Type="http://schemas.openxmlformats.org/officeDocument/2006/relationships/hyperlink" Target="https://www.mof.go.jp/" TargetMode="External"/><Relationship Id="rId10" Type="http://schemas.openxmlformats.org/officeDocument/2006/relationships/image" Target="../media/image14.png"/><Relationship Id="rId19" Type="http://schemas.openxmlformats.org/officeDocument/2006/relationships/image" Target="../media/image18.png"/><Relationship Id="rId4" Type="http://schemas.openxmlformats.org/officeDocument/2006/relationships/image" Target="../media/image10.png"/><Relationship Id="rId9" Type="http://schemas.microsoft.com/office/2007/relationships/hdphoto" Target="../media/hdphoto2.wdp"/><Relationship Id="rId14" Type="http://schemas.microsoft.com/office/2007/relationships/hdphoto" Target="../media/hdphoto4.wdp"/><Relationship Id="rId22" Type="http://schemas.microsoft.com/office/2007/relationships/hdphoto" Target="../media/hdphoto5.wdp"/></Relationships>
</file>

<file path=ppt/slides/_rels/slide4.xml.rels><?xml version="1.0" encoding="UTF-8" standalone="yes"?>
<Relationships xmlns="http://schemas.openxmlformats.org/package/2006/relationships"><Relationship Id="rId8" Type="http://schemas.openxmlformats.org/officeDocument/2006/relationships/image" Target="../media/image24.png"/><Relationship Id="rId3" Type="http://schemas.microsoft.com/office/2007/relationships/hdphoto" Target="../media/hdphoto6.wdp"/><Relationship Id="rId7" Type="http://schemas.microsoft.com/office/2007/relationships/hdphoto" Target="../media/hdphoto8.wdp"/><Relationship Id="rId2" Type="http://schemas.openxmlformats.org/officeDocument/2006/relationships/image" Target="../media/image21.png"/><Relationship Id="rId1" Type="http://schemas.openxmlformats.org/officeDocument/2006/relationships/slideLayout" Target="../slideLayouts/slideLayout13.xml"/><Relationship Id="rId6" Type="http://schemas.openxmlformats.org/officeDocument/2006/relationships/image" Target="../media/image23.png"/><Relationship Id="rId11" Type="http://schemas.openxmlformats.org/officeDocument/2006/relationships/image" Target="../media/image27.png"/><Relationship Id="rId5" Type="http://schemas.microsoft.com/office/2007/relationships/hdphoto" Target="../media/hdphoto7.wdp"/><Relationship Id="rId10" Type="http://schemas.openxmlformats.org/officeDocument/2006/relationships/image" Target="../media/image26.png"/><Relationship Id="rId4" Type="http://schemas.openxmlformats.org/officeDocument/2006/relationships/image" Target="../media/image22.png"/><Relationship Id="rId9" Type="http://schemas.openxmlformats.org/officeDocument/2006/relationships/image" Target="../media/image25.png"/></Relationships>
</file>

<file path=ppt/slides/_rels/slide5.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8.xml"/><Relationship Id="rId5" Type="http://schemas.openxmlformats.org/officeDocument/2006/relationships/image" Target="../media/image33.emf"/><Relationship Id="rId4" Type="http://schemas.openxmlformats.org/officeDocument/2006/relationships/image" Target="../media/image32.emf"/></Relationships>
</file>

<file path=ppt/slides/_rels/slide7.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34.png"/><Relationship Id="rId1" Type="http://schemas.openxmlformats.org/officeDocument/2006/relationships/slideLayout" Target="../slideLayouts/slideLayout18.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8.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34.png"/><Relationship Id="rId1" Type="http://schemas.openxmlformats.org/officeDocument/2006/relationships/slideLayout" Target="../slideLayouts/slideLayout18.xml"/><Relationship Id="rId4" Type="http://schemas.openxmlformats.org/officeDocument/2006/relationships/image" Target="../media/image41.emf"/></Relationships>
</file>

<file path=ppt/slides/_rels/slide9.xml.rels><?xml version="1.0" encoding="UTF-8" standalone="yes"?>
<Relationships xmlns="http://schemas.openxmlformats.org/package/2006/relationships"><Relationship Id="rId8" Type="http://schemas.openxmlformats.org/officeDocument/2006/relationships/image" Target="../media/image46.emf"/><Relationship Id="rId3" Type="http://schemas.microsoft.com/office/2007/relationships/hdphoto" Target="../media/hdphoto9.wdp"/><Relationship Id="rId7" Type="http://schemas.openxmlformats.org/officeDocument/2006/relationships/image" Target="../media/image45.emf"/><Relationship Id="rId2" Type="http://schemas.openxmlformats.org/officeDocument/2006/relationships/image" Target="../media/image42.png"/><Relationship Id="rId1" Type="http://schemas.openxmlformats.org/officeDocument/2006/relationships/slideLayout" Target="../slideLayouts/slideLayout18.xml"/><Relationship Id="rId6" Type="http://schemas.openxmlformats.org/officeDocument/2006/relationships/image" Target="../media/image44.emf"/><Relationship Id="rId5" Type="http://schemas.microsoft.com/office/2007/relationships/hdphoto" Target="../media/hdphoto10.wdp"/><Relationship Id="rId4" Type="http://schemas.openxmlformats.org/officeDocument/2006/relationships/image" Target="../media/image4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99CCFF"/>
        </a:solidFill>
        <a:effectLst/>
      </p:bgPr>
    </p:bg>
    <p:spTree>
      <p:nvGrpSpPr>
        <p:cNvPr id="1" name=""/>
        <p:cNvGrpSpPr/>
        <p:nvPr/>
      </p:nvGrpSpPr>
      <p:grpSpPr>
        <a:xfrm>
          <a:off x="0" y="0"/>
          <a:ext cx="0" cy="0"/>
          <a:chOff x="0" y="0"/>
          <a:chExt cx="0" cy="0"/>
        </a:xfrm>
      </p:grpSpPr>
      <p:sp>
        <p:nvSpPr>
          <p:cNvPr id="5" name="角丸四角形 4"/>
          <p:cNvSpPr/>
          <p:nvPr/>
        </p:nvSpPr>
        <p:spPr>
          <a:xfrm>
            <a:off x="2763920" y="612385"/>
            <a:ext cx="6577781" cy="482600"/>
          </a:xfrm>
          <a:prstGeom prst="roundRect">
            <a:avLst/>
          </a:prstGeom>
          <a:solidFill>
            <a:srgbClr val="0070C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latin typeface="メイリオ" panose="020B0604030504040204" pitchFamily="50" charset="-128"/>
                <a:ea typeface="メイリオ" panose="020B0604030504040204" pitchFamily="50" charset="-128"/>
              </a:rPr>
              <a:t>租税教育用副教材</a:t>
            </a:r>
            <a:endParaRPr kumimoji="1" lang="en-US" altLang="ja-JP" sz="2400" dirty="0">
              <a:latin typeface="メイリオ" panose="020B0604030504040204" pitchFamily="50" charset="-128"/>
              <a:ea typeface="メイリオ" panose="020B0604030504040204" pitchFamily="50" charset="-128"/>
            </a:endParaRPr>
          </a:p>
        </p:txBody>
      </p:sp>
      <p:sp>
        <p:nvSpPr>
          <p:cNvPr id="6" name="テキスト ボックス 5"/>
          <p:cNvSpPr txBox="1"/>
          <p:nvPr/>
        </p:nvSpPr>
        <p:spPr>
          <a:xfrm>
            <a:off x="4249697" y="109445"/>
            <a:ext cx="3361204" cy="461665"/>
          </a:xfrm>
          <a:prstGeom prst="rect">
            <a:avLst/>
          </a:prstGeom>
          <a:solidFill>
            <a:schemeClr val="bg1"/>
          </a:solidFill>
        </p:spPr>
        <p:txBody>
          <a:bodyPr wrap="square" rtlCol="0">
            <a:spAutoFit/>
          </a:bodyPr>
          <a:lstStyle/>
          <a:p>
            <a:r>
              <a:rPr kumimoji="1" lang="ja-JP" altLang="en-US" sz="2400" dirty="0">
                <a:solidFill>
                  <a:srgbClr val="0070C0"/>
                </a:solidFill>
              </a:rPr>
              <a:t>令和６年度版　</a:t>
            </a:r>
            <a:r>
              <a:rPr lang="ja-JP" altLang="en-US" sz="2400" dirty="0">
                <a:solidFill>
                  <a:srgbClr val="0070C0"/>
                </a:solidFill>
              </a:rPr>
              <a:t>中学生</a:t>
            </a:r>
            <a:r>
              <a:rPr kumimoji="1" lang="ja-JP" altLang="en-US" sz="2400" dirty="0">
                <a:solidFill>
                  <a:srgbClr val="0070C0"/>
                </a:solidFill>
              </a:rPr>
              <a:t>用</a:t>
            </a:r>
            <a:r>
              <a:rPr lang="ja-JP" altLang="en-US" sz="2400" dirty="0">
                <a:solidFill>
                  <a:srgbClr val="0070C0"/>
                </a:solidFill>
              </a:rPr>
              <a:t>　</a:t>
            </a:r>
            <a:endParaRPr kumimoji="1" lang="ja-JP" altLang="en-US" sz="2400" dirty="0">
              <a:solidFill>
                <a:srgbClr val="0070C0"/>
              </a:solidFill>
            </a:endParaRPr>
          </a:p>
        </p:txBody>
      </p:sp>
      <p:pic>
        <p:nvPicPr>
          <p:cNvPr id="2" name="図 1"/>
          <p:cNvPicPr>
            <a:picLocks noChangeAspect="1"/>
          </p:cNvPicPr>
          <p:nvPr/>
        </p:nvPicPr>
        <p:blipFill>
          <a:blip r:embed="rId2">
            <a:clrChange>
              <a:clrFrom>
                <a:srgbClr val="92C6EB"/>
              </a:clrFrom>
              <a:clrTo>
                <a:srgbClr val="92C6EB">
                  <a:alpha val="0"/>
                </a:srgbClr>
              </a:clrTo>
            </a:clrChange>
          </a:blip>
          <a:stretch>
            <a:fillRect/>
          </a:stretch>
        </p:blipFill>
        <p:spPr>
          <a:xfrm>
            <a:off x="4808923" y="2774359"/>
            <a:ext cx="2605489" cy="2518186"/>
          </a:xfrm>
          <a:prstGeom prst="rect">
            <a:avLst/>
          </a:prstGeom>
        </p:spPr>
      </p:pic>
      <p:pic>
        <p:nvPicPr>
          <p:cNvPr id="14" name="図 13"/>
          <p:cNvPicPr>
            <a:picLocks noChangeAspect="1"/>
          </p:cNvPicPr>
          <p:nvPr/>
        </p:nvPicPr>
        <p:blipFill>
          <a:blip r:embed="rId3">
            <a:clrChange>
              <a:clrFrom>
                <a:srgbClr val="92C6EB"/>
              </a:clrFrom>
              <a:clrTo>
                <a:srgbClr val="92C6EB">
                  <a:alpha val="0"/>
                </a:srgbClr>
              </a:clrTo>
            </a:clrChange>
          </a:blip>
          <a:stretch>
            <a:fillRect/>
          </a:stretch>
        </p:blipFill>
        <p:spPr>
          <a:xfrm>
            <a:off x="7414412" y="4529590"/>
            <a:ext cx="2125828" cy="1812181"/>
          </a:xfrm>
          <a:prstGeom prst="rect">
            <a:avLst/>
          </a:prstGeom>
        </p:spPr>
      </p:pic>
      <p:sp>
        <p:nvSpPr>
          <p:cNvPr id="7" name="テキスト ボックス 6"/>
          <p:cNvSpPr txBox="1"/>
          <p:nvPr/>
        </p:nvSpPr>
        <p:spPr>
          <a:xfrm>
            <a:off x="3035297" y="1165818"/>
            <a:ext cx="5988040" cy="954107"/>
          </a:xfrm>
          <a:prstGeom prst="rect">
            <a:avLst/>
          </a:prstGeom>
          <a:solidFill>
            <a:schemeClr val="bg1"/>
          </a:solidFill>
        </p:spPr>
        <p:txBody>
          <a:bodyPr wrap="square" rtlCol="0">
            <a:spAutoFit/>
          </a:bodyPr>
          <a:lstStyle/>
          <a:p>
            <a:pPr algn="ctr"/>
            <a:r>
              <a:rPr lang="ja-JP" altLang="en-US" sz="3600" dirty="0">
                <a:solidFill>
                  <a:srgbClr val="0070C0"/>
                </a:solidFill>
              </a:rPr>
              <a:t>わたしたちの生活と税金</a:t>
            </a:r>
            <a:endParaRPr lang="en-US" altLang="ja-JP" sz="3600" dirty="0">
              <a:solidFill>
                <a:srgbClr val="0070C0"/>
              </a:solidFill>
            </a:endParaRPr>
          </a:p>
          <a:p>
            <a:pPr algn="ctr"/>
            <a:r>
              <a:rPr lang="ja-JP" altLang="en-US" sz="2000" b="1" dirty="0">
                <a:solidFill>
                  <a:srgbClr val="0070C0"/>
                </a:solidFill>
              </a:rPr>
              <a:t>～税の意義や役割を理解しよう～　</a:t>
            </a:r>
            <a:endParaRPr kumimoji="1" lang="ja-JP" altLang="en-US" sz="2000" b="1" dirty="0">
              <a:solidFill>
                <a:srgbClr val="0070C0"/>
              </a:solidFill>
            </a:endParaRPr>
          </a:p>
        </p:txBody>
      </p:sp>
      <p:pic>
        <p:nvPicPr>
          <p:cNvPr id="13" name="図 12"/>
          <p:cNvPicPr>
            <a:picLocks noChangeAspect="1"/>
          </p:cNvPicPr>
          <p:nvPr/>
        </p:nvPicPr>
        <p:blipFill>
          <a:blip r:embed="rId4">
            <a:clrChange>
              <a:clrFrom>
                <a:srgbClr val="92C6EB"/>
              </a:clrFrom>
              <a:clrTo>
                <a:srgbClr val="92C6EB">
                  <a:alpha val="0"/>
                </a:srgbClr>
              </a:clrTo>
            </a:clrChange>
          </a:blip>
          <a:stretch>
            <a:fillRect/>
          </a:stretch>
        </p:blipFill>
        <p:spPr>
          <a:xfrm>
            <a:off x="9459098" y="3699986"/>
            <a:ext cx="2066316" cy="1592559"/>
          </a:xfrm>
          <a:prstGeom prst="rect">
            <a:avLst/>
          </a:prstGeom>
        </p:spPr>
      </p:pic>
      <p:pic>
        <p:nvPicPr>
          <p:cNvPr id="12" name="図 11"/>
          <p:cNvPicPr>
            <a:picLocks noChangeAspect="1"/>
          </p:cNvPicPr>
          <p:nvPr/>
        </p:nvPicPr>
        <p:blipFill>
          <a:blip r:embed="rId5">
            <a:clrChange>
              <a:clrFrom>
                <a:srgbClr val="92C6EB"/>
              </a:clrFrom>
              <a:clrTo>
                <a:srgbClr val="92C6EB">
                  <a:alpha val="0"/>
                </a:srgbClr>
              </a:clrTo>
            </a:clrChange>
          </a:blip>
          <a:stretch>
            <a:fillRect/>
          </a:stretch>
        </p:blipFill>
        <p:spPr>
          <a:xfrm>
            <a:off x="8098975" y="2211090"/>
            <a:ext cx="2066316" cy="1551409"/>
          </a:xfrm>
          <a:prstGeom prst="rect">
            <a:avLst/>
          </a:prstGeom>
          <a:solidFill>
            <a:srgbClr val="99CCFF"/>
          </a:solidFill>
        </p:spPr>
      </p:pic>
      <p:sp>
        <p:nvSpPr>
          <p:cNvPr id="8" name="角丸四角形 7"/>
          <p:cNvSpPr/>
          <p:nvPr/>
        </p:nvSpPr>
        <p:spPr>
          <a:xfrm>
            <a:off x="4471229" y="6341771"/>
            <a:ext cx="3116175" cy="411068"/>
          </a:xfrm>
          <a:prstGeom prst="roundRect">
            <a:avLst/>
          </a:prstGeom>
          <a:solidFill>
            <a:srgbClr val="0070C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latin typeface="メイリオ" panose="020B0604030504040204" pitchFamily="50" charset="-128"/>
                <a:ea typeface="メイリオ" panose="020B0604030504040204" pitchFamily="50" charset="-128"/>
              </a:rPr>
              <a:t>関東信越国税局</a:t>
            </a:r>
            <a:endParaRPr kumimoji="1" lang="en-US" altLang="ja-JP" dirty="0">
              <a:latin typeface="メイリオ" panose="020B0604030504040204" pitchFamily="50" charset="-128"/>
              <a:ea typeface="メイリオ" panose="020B0604030504040204" pitchFamily="50" charset="-128"/>
            </a:endParaRPr>
          </a:p>
        </p:txBody>
      </p:sp>
      <p:pic>
        <p:nvPicPr>
          <p:cNvPr id="10" name="図 9"/>
          <p:cNvPicPr>
            <a:picLocks noChangeAspect="1"/>
          </p:cNvPicPr>
          <p:nvPr/>
        </p:nvPicPr>
        <p:blipFill>
          <a:blip r:embed="rId6">
            <a:clrChange>
              <a:clrFrom>
                <a:srgbClr val="92C6EB"/>
              </a:clrFrom>
              <a:clrTo>
                <a:srgbClr val="92C6EB">
                  <a:alpha val="0"/>
                </a:srgbClr>
              </a:clrTo>
            </a:clrChange>
          </a:blip>
          <a:stretch>
            <a:fillRect/>
          </a:stretch>
        </p:blipFill>
        <p:spPr>
          <a:xfrm>
            <a:off x="2230552" y="2165737"/>
            <a:ext cx="2019145" cy="1502546"/>
          </a:xfrm>
          <a:prstGeom prst="rect">
            <a:avLst/>
          </a:prstGeom>
        </p:spPr>
      </p:pic>
      <p:pic>
        <p:nvPicPr>
          <p:cNvPr id="11" name="図 10"/>
          <p:cNvPicPr>
            <a:picLocks noChangeAspect="1"/>
          </p:cNvPicPr>
          <p:nvPr/>
        </p:nvPicPr>
        <p:blipFill>
          <a:blip r:embed="rId7">
            <a:clrChange>
              <a:clrFrom>
                <a:srgbClr val="92C6EB"/>
              </a:clrFrom>
              <a:clrTo>
                <a:srgbClr val="92C6EB">
                  <a:alpha val="0"/>
                </a:srgbClr>
              </a:clrTo>
            </a:clrChange>
          </a:blip>
          <a:stretch>
            <a:fillRect/>
          </a:stretch>
        </p:blipFill>
        <p:spPr>
          <a:xfrm>
            <a:off x="2413348" y="4838701"/>
            <a:ext cx="1923220" cy="1503070"/>
          </a:xfrm>
          <a:prstGeom prst="rect">
            <a:avLst/>
          </a:prstGeom>
        </p:spPr>
      </p:pic>
      <p:pic>
        <p:nvPicPr>
          <p:cNvPr id="9" name="図 8"/>
          <p:cNvPicPr>
            <a:picLocks noChangeAspect="1"/>
          </p:cNvPicPr>
          <p:nvPr/>
        </p:nvPicPr>
        <p:blipFill>
          <a:blip r:embed="rId8">
            <a:clrChange>
              <a:clrFrom>
                <a:srgbClr val="92C6EB"/>
              </a:clrFrom>
              <a:clrTo>
                <a:srgbClr val="92C6EB">
                  <a:alpha val="0"/>
                </a:srgbClr>
              </a:clrTo>
            </a:clrChange>
          </a:blip>
          <a:stretch>
            <a:fillRect/>
          </a:stretch>
        </p:blipFill>
        <p:spPr>
          <a:xfrm>
            <a:off x="535153" y="3699381"/>
            <a:ext cx="2061982" cy="1576632"/>
          </a:xfrm>
          <a:prstGeom prst="rect">
            <a:avLst/>
          </a:prstGeom>
        </p:spPr>
      </p:pic>
    </p:spTree>
    <p:extLst>
      <p:ext uri="{BB962C8B-B14F-4D97-AF65-F5344CB8AC3E}">
        <p14:creationId xmlns:p14="http://schemas.microsoft.com/office/powerpoint/2010/main" val="12591169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99FF99"/>
        </a:solidFill>
        <a:effectLst/>
      </p:bgPr>
    </p:bg>
    <p:spTree>
      <p:nvGrpSpPr>
        <p:cNvPr id="1" name=""/>
        <p:cNvGrpSpPr/>
        <p:nvPr/>
      </p:nvGrpSpPr>
      <p:grpSpPr>
        <a:xfrm>
          <a:off x="0" y="0"/>
          <a:ext cx="0" cy="0"/>
          <a:chOff x="0" y="0"/>
          <a:chExt cx="0" cy="0"/>
        </a:xfrm>
      </p:grpSpPr>
      <p:sp>
        <p:nvSpPr>
          <p:cNvPr id="26" name="正方形/長方形 25"/>
          <p:cNvSpPr/>
          <p:nvPr/>
        </p:nvSpPr>
        <p:spPr>
          <a:xfrm>
            <a:off x="5966198" y="1842071"/>
            <a:ext cx="5735087" cy="4422251"/>
          </a:xfrm>
          <a:prstGeom prst="rect">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dirty="0">
                <a:solidFill>
                  <a:prstClr val="black"/>
                </a:solidFill>
                <a:latin typeface="BIZ UDPゴシック" panose="020B0400000000000000" pitchFamily="50" charset="-128"/>
                <a:ea typeface="BIZ UDPゴシック" panose="020B0400000000000000" pitchFamily="50" charset="-128"/>
              </a:rPr>
              <a:t>　</a:t>
            </a:r>
            <a:endParaRPr lang="en-US" altLang="ja-JP" dirty="0">
              <a:solidFill>
                <a:prstClr val="black"/>
              </a:solidFill>
              <a:latin typeface="BIZ UDPゴシック" panose="020B0400000000000000" pitchFamily="50" charset="-128"/>
              <a:ea typeface="BIZ UDPゴシック" panose="020B0400000000000000" pitchFamily="50" charset="-128"/>
            </a:endParaRPr>
          </a:p>
          <a:p>
            <a:endParaRPr lang="en-US" altLang="ja-JP" dirty="0">
              <a:solidFill>
                <a:prstClr val="black"/>
              </a:solidFill>
              <a:latin typeface="BIZ UDPゴシック" panose="020B0400000000000000" pitchFamily="50" charset="-128"/>
              <a:ea typeface="BIZ UDPゴシック" panose="020B0400000000000000" pitchFamily="50" charset="-128"/>
            </a:endParaRPr>
          </a:p>
          <a:p>
            <a:r>
              <a:rPr lang="ja-JP" altLang="en-US" dirty="0">
                <a:solidFill>
                  <a:prstClr val="black"/>
                </a:solidFill>
                <a:latin typeface="BIZ UDPゴシック" panose="020B0400000000000000" pitchFamily="50" charset="-128"/>
                <a:ea typeface="BIZ UDPゴシック" panose="020B0400000000000000" pitchFamily="50" charset="-128"/>
              </a:rPr>
              <a:t>　令和６年度の歳入は</a:t>
            </a:r>
            <a:r>
              <a:rPr lang="en-US" altLang="ja-JP" dirty="0">
                <a:solidFill>
                  <a:prstClr val="black"/>
                </a:solidFill>
                <a:latin typeface="BIZ UDPゴシック" panose="020B0400000000000000" pitchFamily="50" charset="-128"/>
                <a:ea typeface="BIZ UDPゴシック" panose="020B0400000000000000" pitchFamily="50" charset="-128"/>
              </a:rPr>
              <a:t>112.6</a:t>
            </a:r>
            <a:r>
              <a:rPr lang="ja-JP" altLang="en-US" dirty="0">
                <a:solidFill>
                  <a:prstClr val="black"/>
                </a:solidFill>
                <a:latin typeface="BIZ UDPゴシック" panose="020B0400000000000000" pitchFamily="50" charset="-128"/>
                <a:ea typeface="BIZ UDPゴシック" panose="020B0400000000000000" pitchFamily="50" charset="-128"/>
              </a:rPr>
              <a:t>兆円です。</a:t>
            </a:r>
          </a:p>
          <a:p>
            <a:r>
              <a:rPr lang="ja-JP" altLang="en-US" dirty="0">
                <a:solidFill>
                  <a:prstClr val="black"/>
                </a:solidFill>
                <a:latin typeface="BIZ UDPゴシック" panose="020B0400000000000000" pitchFamily="50" charset="-128"/>
                <a:ea typeface="BIZ UDPゴシック" panose="020B0400000000000000" pitchFamily="50" charset="-128"/>
              </a:rPr>
              <a:t>　この歳入の約</a:t>
            </a:r>
            <a:r>
              <a:rPr lang="en-US" altLang="ja-JP" dirty="0">
                <a:solidFill>
                  <a:prstClr val="black"/>
                </a:solidFill>
                <a:latin typeface="BIZ UDPゴシック" panose="020B0400000000000000" pitchFamily="50" charset="-128"/>
                <a:ea typeface="BIZ UDPゴシック" panose="020B0400000000000000" pitchFamily="50" charset="-128"/>
              </a:rPr>
              <a:t>77.1</a:t>
            </a:r>
            <a:r>
              <a:rPr lang="ja-JP" altLang="en-US" dirty="0">
                <a:solidFill>
                  <a:prstClr val="black"/>
                </a:solidFill>
                <a:latin typeface="BIZ UDPゴシック" panose="020B0400000000000000" pitchFamily="50" charset="-128"/>
                <a:ea typeface="BIZ UDPゴシック" panose="020B0400000000000000" pitchFamily="50" charset="-128"/>
              </a:rPr>
              <a:t>兆円（約</a:t>
            </a:r>
            <a:r>
              <a:rPr lang="en-US" altLang="ja-JP" dirty="0">
                <a:solidFill>
                  <a:prstClr val="black"/>
                </a:solidFill>
                <a:latin typeface="BIZ UDPゴシック" panose="020B0400000000000000" pitchFamily="50" charset="-128"/>
                <a:ea typeface="BIZ UDPゴシック" panose="020B0400000000000000" pitchFamily="50" charset="-128"/>
              </a:rPr>
              <a:t>68.5</a:t>
            </a:r>
            <a:r>
              <a:rPr lang="ja-JP" altLang="en-US" dirty="0">
                <a:solidFill>
                  <a:prstClr val="black"/>
                </a:solidFill>
                <a:latin typeface="BIZ UDPゴシック" panose="020B0400000000000000" pitchFamily="50" charset="-128"/>
                <a:ea typeface="BIZ UDPゴシック" panose="020B0400000000000000" pitchFamily="50" charset="-128"/>
              </a:rPr>
              <a:t>％）が税収等でまかなわれていますが、残りのうち、</a:t>
            </a:r>
            <a:r>
              <a:rPr lang="en-US" altLang="ja-JP" dirty="0">
                <a:solidFill>
                  <a:prstClr val="black"/>
                </a:solidFill>
                <a:latin typeface="BIZ UDPゴシック" panose="020B0400000000000000" pitchFamily="50" charset="-128"/>
                <a:ea typeface="BIZ UDPゴシック" panose="020B0400000000000000" pitchFamily="50" charset="-128"/>
              </a:rPr>
              <a:t>35.4</a:t>
            </a:r>
            <a:r>
              <a:rPr lang="ja-JP" altLang="en-US" dirty="0">
                <a:solidFill>
                  <a:prstClr val="black"/>
                </a:solidFill>
                <a:latin typeface="BIZ UDPゴシック" panose="020B0400000000000000" pitchFamily="50" charset="-128"/>
                <a:ea typeface="BIZ UDPゴシック" panose="020B0400000000000000" pitchFamily="50" charset="-128"/>
              </a:rPr>
              <a:t>兆円（</a:t>
            </a:r>
            <a:r>
              <a:rPr lang="en-US" altLang="ja-JP" dirty="0">
                <a:solidFill>
                  <a:prstClr val="black"/>
                </a:solidFill>
                <a:latin typeface="BIZ UDPゴシック" panose="020B0400000000000000" pitchFamily="50" charset="-128"/>
                <a:ea typeface="BIZ UDPゴシック" panose="020B0400000000000000" pitchFamily="50" charset="-128"/>
              </a:rPr>
              <a:t>31.5</a:t>
            </a:r>
            <a:r>
              <a:rPr lang="ja-JP" altLang="en-US" dirty="0">
                <a:solidFill>
                  <a:prstClr val="black"/>
                </a:solidFill>
                <a:latin typeface="BIZ UDPゴシック" panose="020B0400000000000000" pitchFamily="50" charset="-128"/>
                <a:ea typeface="BIZ UDPゴシック" panose="020B0400000000000000" pitchFamily="50" charset="-128"/>
              </a:rPr>
              <a:t>％）は公債金収入に依存しています。</a:t>
            </a:r>
          </a:p>
          <a:p>
            <a:pPr algn="dist"/>
            <a:r>
              <a:rPr lang="ja-JP" altLang="en-US" dirty="0">
                <a:solidFill>
                  <a:prstClr val="black"/>
                </a:solidFill>
                <a:latin typeface="BIZ UDPゴシック" panose="020B0400000000000000" pitchFamily="50" charset="-128"/>
                <a:ea typeface="BIZ UDPゴシック" panose="020B0400000000000000" pitchFamily="50" charset="-128"/>
              </a:rPr>
              <a:t>　公債金となる国債は元本の返済や利子の支払いなどの負担を将来の世代に残すことから、国債に依存する</a:t>
            </a:r>
            <a:endParaRPr lang="en-US" altLang="ja-JP" dirty="0">
              <a:solidFill>
                <a:prstClr val="black"/>
              </a:solidFill>
              <a:latin typeface="BIZ UDPゴシック" panose="020B0400000000000000" pitchFamily="50" charset="-128"/>
              <a:ea typeface="BIZ UDPゴシック" panose="020B0400000000000000" pitchFamily="50" charset="-128"/>
            </a:endParaRPr>
          </a:p>
          <a:p>
            <a:r>
              <a:rPr lang="ja-JP" altLang="en-US" dirty="0">
                <a:solidFill>
                  <a:prstClr val="black"/>
                </a:solidFill>
                <a:latin typeface="BIZ UDPゴシック" panose="020B0400000000000000" pitchFamily="50" charset="-128"/>
                <a:ea typeface="BIZ UDPゴシック" panose="020B0400000000000000" pitchFamily="50" charset="-128"/>
              </a:rPr>
              <a:t>わが国の財政を改善することが、大きな課題となっています。</a:t>
            </a:r>
          </a:p>
        </p:txBody>
      </p:sp>
      <p:cxnSp>
        <p:nvCxnSpPr>
          <p:cNvPr id="24" name="直線矢印コネクタ 23"/>
          <p:cNvCxnSpPr/>
          <p:nvPr/>
        </p:nvCxnSpPr>
        <p:spPr>
          <a:xfrm flipH="1">
            <a:off x="6134669" y="2958302"/>
            <a:ext cx="4838700" cy="0"/>
          </a:xfrm>
          <a:prstGeom prst="straightConnector1">
            <a:avLst/>
          </a:prstGeom>
          <a:solidFill>
            <a:schemeClr val="bg1"/>
          </a:solidFill>
          <a:ln w="28575">
            <a:solidFill>
              <a:srgbClr val="0070C0"/>
            </a:solidFill>
            <a:prstDash val="sysDot"/>
            <a:tailEnd type="triangle" w="lg" len="lg"/>
          </a:ln>
        </p:spPr>
        <p:style>
          <a:lnRef idx="1">
            <a:schemeClr val="accent1"/>
          </a:lnRef>
          <a:fillRef idx="0">
            <a:schemeClr val="accent1"/>
          </a:fillRef>
          <a:effectRef idx="0">
            <a:schemeClr val="accent1"/>
          </a:effectRef>
          <a:fontRef idx="minor">
            <a:schemeClr val="tx1"/>
          </a:fontRef>
        </p:style>
      </p:cxnSp>
      <p:sp>
        <p:nvSpPr>
          <p:cNvPr id="25" name="正方形/長方形 24"/>
          <p:cNvSpPr/>
          <p:nvPr/>
        </p:nvSpPr>
        <p:spPr>
          <a:xfrm>
            <a:off x="6239328" y="2242029"/>
            <a:ext cx="1863090" cy="853907"/>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2400" dirty="0">
                <a:solidFill>
                  <a:srgbClr val="0070C0"/>
                </a:solidFill>
                <a:latin typeface="BIZ UDPゴシック" panose="020B0400000000000000" pitchFamily="50" charset="-128"/>
                <a:ea typeface="BIZ UDPゴシック" panose="020B0400000000000000" pitchFamily="50" charset="-128"/>
              </a:rPr>
              <a:t>歳入の内訳</a:t>
            </a:r>
          </a:p>
        </p:txBody>
      </p:sp>
      <p:grpSp>
        <p:nvGrpSpPr>
          <p:cNvPr id="11" name="グループ化 10"/>
          <p:cNvGrpSpPr/>
          <p:nvPr/>
        </p:nvGrpSpPr>
        <p:grpSpPr>
          <a:xfrm>
            <a:off x="575962" y="141369"/>
            <a:ext cx="6967838" cy="707886"/>
            <a:chOff x="729458" y="430855"/>
            <a:chExt cx="8976360" cy="792422"/>
          </a:xfrm>
        </p:grpSpPr>
        <p:sp>
          <p:nvSpPr>
            <p:cNvPr id="13" name="ホームベース 12"/>
            <p:cNvSpPr/>
            <p:nvPr/>
          </p:nvSpPr>
          <p:spPr>
            <a:xfrm>
              <a:off x="729458" y="574384"/>
              <a:ext cx="8976360" cy="518159"/>
            </a:xfrm>
            <a:prstGeom prst="homePlat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n>
                  <a:solidFill>
                    <a:srgbClr val="0070C0"/>
                  </a:solidFill>
                </a:ln>
                <a:solidFill>
                  <a:prstClr val="white"/>
                </a:solidFill>
              </a:endParaRPr>
            </a:p>
          </p:txBody>
        </p:sp>
        <p:sp>
          <p:nvSpPr>
            <p:cNvPr id="14" name="正方形/長方形 13"/>
            <p:cNvSpPr/>
            <p:nvPr/>
          </p:nvSpPr>
          <p:spPr>
            <a:xfrm>
              <a:off x="729458" y="430855"/>
              <a:ext cx="7618408" cy="792422"/>
            </a:xfrm>
            <a:prstGeom prst="rect">
              <a:avLst/>
            </a:prstGeom>
            <a:noFill/>
          </p:spPr>
          <p:txBody>
            <a:bodyPr wrap="square" lIns="91440" tIns="45720" rIns="91440" bIns="45720">
              <a:spAutoFit/>
            </a:bodyPr>
            <a:lstStyle/>
            <a:p>
              <a:pPr algn="ctr"/>
              <a:r>
                <a:rPr lang="ja-JP" altLang="en-US" sz="4000" b="1" dirty="0">
                  <a:ln w="10160">
                    <a:solidFill>
                      <a:srgbClr val="0070C0"/>
                    </a:solidFill>
                    <a:prstDash val="solid"/>
                  </a:ln>
                  <a:solidFill>
                    <a:srgbClr val="FFFFFF"/>
                  </a:solidFill>
                  <a:effectLst>
                    <a:outerShdw blurRad="38100" dist="22860" dir="5400000" algn="tl" rotWithShape="0">
                      <a:srgbClr val="000000">
                        <a:alpha val="30000"/>
                      </a:srgbClr>
                    </a:outerShdw>
                  </a:effectLst>
                </a:rPr>
                <a:t>国や地方の財政の現状</a:t>
              </a:r>
            </a:p>
          </p:txBody>
        </p:sp>
      </p:grpSp>
      <p:grpSp>
        <p:nvGrpSpPr>
          <p:cNvPr id="12" name="グループ化 11"/>
          <p:cNvGrpSpPr/>
          <p:nvPr/>
        </p:nvGrpSpPr>
        <p:grpSpPr>
          <a:xfrm>
            <a:off x="575962" y="830070"/>
            <a:ext cx="11109278" cy="914400"/>
            <a:chOff x="559558" y="515091"/>
            <a:chExt cx="11109278" cy="914400"/>
          </a:xfrm>
        </p:grpSpPr>
        <p:sp>
          <p:nvSpPr>
            <p:cNvPr id="15" name="円/楕円 14"/>
            <p:cNvSpPr/>
            <p:nvPr/>
          </p:nvSpPr>
          <p:spPr>
            <a:xfrm>
              <a:off x="559558" y="515091"/>
              <a:ext cx="914400" cy="914400"/>
            </a:xfrm>
            <a:prstGeom prst="ellipse">
              <a:avLst/>
            </a:prstGeom>
            <a:solidFill>
              <a:srgbClr val="CC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p>
          </p:txBody>
        </p:sp>
        <p:sp>
          <p:nvSpPr>
            <p:cNvPr id="16" name="テキスト ボックス 15"/>
            <p:cNvSpPr txBox="1"/>
            <p:nvPr/>
          </p:nvSpPr>
          <p:spPr>
            <a:xfrm>
              <a:off x="758725" y="671909"/>
              <a:ext cx="4466287" cy="523220"/>
            </a:xfrm>
            <a:prstGeom prst="rect">
              <a:avLst/>
            </a:prstGeom>
            <a:noFill/>
          </p:spPr>
          <p:txBody>
            <a:bodyPr wrap="none" rtlCol="0">
              <a:spAutoFit/>
            </a:bodyPr>
            <a:lstStyle/>
            <a:p>
              <a:r>
                <a:rPr lang="ja-JP" altLang="en-US" sz="2800" b="1" dirty="0">
                  <a:solidFill>
                    <a:srgbClr val="7030A0"/>
                  </a:solidFill>
                  <a:latin typeface="HG丸ｺﾞｼｯｸM-PRO" panose="020F0600000000000000" pitchFamily="50" charset="-128"/>
                  <a:ea typeface="HG丸ｺﾞｼｯｸM-PRO" panose="020F0600000000000000" pitchFamily="50" charset="-128"/>
                </a:rPr>
                <a:t>国の財政</a:t>
              </a:r>
              <a:r>
                <a:rPr lang="ja-JP" altLang="en-US" sz="2000" b="1" dirty="0">
                  <a:solidFill>
                    <a:srgbClr val="7030A0"/>
                  </a:solidFill>
                  <a:latin typeface="HG丸ｺﾞｼｯｸM-PRO" panose="020F0600000000000000" pitchFamily="50" charset="-128"/>
                  <a:ea typeface="HG丸ｺﾞｼｯｸM-PRO" panose="020F0600000000000000" pitchFamily="50" charset="-128"/>
                </a:rPr>
                <a:t>（令和６年度当初予算）</a:t>
              </a:r>
              <a:endParaRPr kumimoji="1" lang="ja-JP" altLang="en-US" sz="2000" b="1" dirty="0">
                <a:solidFill>
                  <a:srgbClr val="7030A0"/>
                </a:solidFill>
                <a:latin typeface="HG丸ｺﾞｼｯｸM-PRO" panose="020F0600000000000000" pitchFamily="50" charset="-128"/>
                <a:ea typeface="HG丸ｺﾞｼｯｸM-PRO" panose="020F0600000000000000" pitchFamily="50" charset="-128"/>
              </a:endParaRPr>
            </a:p>
          </p:txBody>
        </p:sp>
        <p:cxnSp>
          <p:nvCxnSpPr>
            <p:cNvPr id="17" name="直線コネクタ 16"/>
            <p:cNvCxnSpPr/>
            <p:nvPr/>
          </p:nvCxnSpPr>
          <p:spPr>
            <a:xfrm>
              <a:off x="655093" y="1243930"/>
              <a:ext cx="11013743" cy="0"/>
            </a:xfrm>
            <a:prstGeom prst="line">
              <a:avLst/>
            </a:prstGeom>
            <a:ln w="38100">
              <a:solidFill>
                <a:srgbClr val="CC0099"/>
              </a:solidFill>
              <a:prstDash val="sysDot"/>
            </a:ln>
          </p:spPr>
          <p:style>
            <a:lnRef idx="1">
              <a:schemeClr val="accent1"/>
            </a:lnRef>
            <a:fillRef idx="0">
              <a:schemeClr val="accent1"/>
            </a:fillRef>
            <a:effectRef idx="0">
              <a:schemeClr val="accent1"/>
            </a:effectRef>
            <a:fontRef idx="minor">
              <a:schemeClr val="tx1"/>
            </a:fontRef>
          </p:style>
        </p:cxnSp>
      </p:grpSp>
      <p:sp>
        <p:nvSpPr>
          <p:cNvPr id="3" name="テキスト ボックス 2"/>
          <p:cNvSpPr txBox="1"/>
          <p:nvPr/>
        </p:nvSpPr>
        <p:spPr>
          <a:xfrm>
            <a:off x="11850240" y="6488668"/>
            <a:ext cx="341760" cy="369332"/>
          </a:xfrm>
          <a:prstGeom prst="rect">
            <a:avLst/>
          </a:prstGeom>
          <a:noFill/>
        </p:spPr>
        <p:txBody>
          <a:bodyPr wrap="none" rtlCol="0">
            <a:spAutoFit/>
          </a:bodyPr>
          <a:lstStyle/>
          <a:p>
            <a:r>
              <a:rPr kumimoji="1" lang="ja-JP" altLang="en-US" dirty="0"/>
              <a:t>８</a:t>
            </a:r>
          </a:p>
        </p:txBody>
      </p:sp>
      <p:pic>
        <p:nvPicPr>
          <p:cNvPr id="9" name="図 8">
            <a:extLst>
              <a:ext uri="{FF2B5EF4-FFF2-40B4-BE49-F238E27FC236}">
                <a16:creationId xmlns:a16="http://schemas.microsoft.com/office/drawing/2014/main" id="{A6AE2988-D868-481A-B532-11B01970C7A6}"/>
              </a:ext>
            </a:extLst>
          </p:cNvPr>
          <p:cNvPicPr>
            <a:picLocks noChangeAspect="1"/>
          </p:cNvPicPr>
          <p:nvPr/>
        </p:nvPicPr>
        <p:blipFill>
          <a:blip r:embed="rId2"/>
          <a:stretch>
            <a:fillRect/>
          </a:stretch>
        </p:blipFill>
        <p:spPr>
          <a:xfrm>
            <a:off x="635778" y="1843273"/>
            <a:ext cx="4804506" cy="4421048"/>
          </a:xfrm>
          <a:prstGeom prst="rect">
            <a:avLst/>
          </a:prstGeom>
        </p:spPr>
      </p:pic>
    </p:spTree>
    <p:extLst>
      <p:ext uri="{BB962C8B-B14F-4D97-AF65-F5344CB8AC3E}">
        <p14:creationId xmlns:p14="http://schemas.microsoft.com/office/powerpoint/2010/main" val="36132592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99FF99"/>
        </a:solidFill>
        <a:effectLst/>
      </p:bgPr>
    </p:bg>
    <p:spTree>
      <p:nvGrpSpPr>
        <p:cNvPr id="1" name=""/>
        <p:cNvGrpSpPr/>
        <p:nvPr/>
      </p:nvGrpSpPr>
      <p:grpSpPr>
        <a:xfrm>
          <a:off x="0" y="0"/>
          <a:ext cx="0" cy="0"/>
          <a:chOff x="0" y="0"/>
          <a:chExt cx="0" cy="0"/>
        </a:xfrm>
      </p:grpSpPr>
      <p:grpSp>
        <p:nvGrpSpPr>
          <p:cNvPr id="7" name="グループ化 6"/>
          <p:cNvGrpSpPr/>
          <p:nvPr/>
        </p:nvGrpSpPr>
        <p:grpSpPr>
          <a:xfrm>
            <a:off x="541360" y="1338557"/>
            <a:ext cx="5018192" cy="3601933"/>
            <a:chOff x="636895" y="1338557"/>
            <a:chExt cx="4852933" cy="3601933"/>
          </a:xfrm>
        </p:grpSpPr>
        <p:grpSp>
          <p:nvGrpSpPr>
            <p:cNvPr id="25" name="グループ化 24"/>
            <p:cNvGrpSpPr/>
            <p:nvPr/>
          </p:nvGrpSpPr>
          <p:grpSpPr>
            <a:xfrm>
              <a:off x="636895" y="1338557"/>
              <a:ext cx="4852933" cy="3601933"/>
              <a:chOff x="339147" y="824500"/>
              <a:chExt cx="5406560" cy="3129291"/>
            </a:xfrm>
          </p:grpSpPr>
          <p:sp>
            <p:nvSpPr>
              <p:cNvPr id="27" name="正方形/長方形 26"/>
              <p:cNvSpPr/>
              <p:nvPr/>
            </p:nvSpPr>
            <p:spPr>
              <a:xfrm>
                <a:off x="339147" y="824500"/>
                <a:ext cx="5406560" cy="3129291"/>
              </a:xfrm>
              <a:prstGeom prst="rect">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dirty="0">
                    <a:solidFill>
                      <a:prstClr val="black"/>
                    </a:solidFill>
                    <a:latin typeface="BIZ UDPゴシック" panose="020B0400000000000000" pitchFamily="50" charset="-128"/>
                    <a:ea typeface="BIZ UDPゴシック" panose="020B0400000000000000" pitchFamily="50" charset="-128"/>
                  </a:rPr>
                  <a:t>　</a:t>
                </a:r>
                <a:endParaRPr lang="en-US" altLang="ja-JP" dirty="0">
                  <a:solidFill>
                    <a:prstClr val="black"/>
                  </a:solidFill>
                  <a:latin typeface="BIZ UDPゴシック" panose="020B0400000000000000" pitchFamily="50" charset="-128"/>
                  <a:ea typeface="BIZ UDPゴシック" panose="020B0400000000000000" pitchFamily="50" charset="-128"/>
                </a:endParaRPr>
              </a:p>
              <a:p>
                <a:r>
                  <a:rPr lang="ja-JP" altLang="en-US" dirty="0">
                    <a:solidFill>
                      <a:prstClr val="black"/>
                    </a:solidFill>
                    <a:latin typeface="BIZ UDPゴシック" panose="020B0400000000000000" pitchFamily="50" charset="-128"/>
                    <a:ea typeface="BIZ UDPゴシック" panose="020B0400000000000000" pitchFamily="50" charset="-128"/>
                  </a:rPr>
                  <a:t>　国の予算の使いみちは国会で決められます。</a:t>
                </a:r>
              </a:p>
              <a:p>
                <a:r>
                  <a:rPr lang="ja-JP" altLang="en-US" dirty="0">
                    <a:solidFill>
                      <a:prstClr val="black"/>
                    </a:solidFill>
                    <a:latin typeface="BIZ UDPゴシック" panose="020B0400000000000000" pitchFamily="50" charset="-128"/>
                    <a:ea typeface="BIZ UDPゴシック" panose="020B0400000000000000" pitchFamily="50" charset="-128"/>
                  </a:rPr>
                  <a:t>　私たちが、より豊かで安心して生活できる社会となるように支出しています。</a:t>
                </a:r>
              </a:p>
              <a:p>
                <a:pPr algn="dist"/>
                <a:r>
                  <a:rPr lang="ja-JP" altLang="en-US" dirty="0">
                    <a:solidFill>
                      <a:prstClr val="black"/>
                    </a:solidFill>
                    <a:latin typeface="BIZ UDPゴシック" panose="020B0400000000000000" pitchFamily="50" charset="-128"/>
                    <a:ea typeface="BIZ UDPゴシック" panose="020B0400000000000000" pitchFamily="50" charset="-128"/>
                  </a:rPr>
                  <a:t>　「国債費」は、国債の元本の返済、利子の支払いなどの費用であり、歳出のうち</a:t>
                </a:r>
                <a:r>
                  <a:rPr lang="en-US" altLang="ja-JP" dirty="0">
                    <a:solidFill>
                      <a:prstClr val="black"/>
                    </a:solidFill>
                    <a:latin typeface="BIZ UDPゴシック" panose="020B0400000000000000" pitchFamily="50" charset="-128"/>
                    <a:ea typeface="BIZ UDPゴシック" panose="020B0400000000000000" pitchFamily="50" charset="-128"/>
                  </a:rPr>
                  <a:t>24.0</a:t>
                </a:r>
                <a:r>
                  <a:rPr lang="ja-JP" altLang="en-US" dirty="0">
                    <a:solidFill>
                      <a:prstClr val="black"/>
                    </a:solidFill>
                    <a:latin typeface="BIZ UDPゴシック" panose="020B0400000000000000" pitchFamily="50" charset="-128"/>
                    <a:ea typeface="BIZ UDPゴシック" panose="020B0400000000000000" pitchFamily="50" charset="-128"/>
                  </a:rPr>
                  <a:t>％と高い</a:t>
                </a:r>
                <a:endParaRPr lang="en-US" altLang="ja-JP" dirty="0">
                  <a:solidFill>
                    <a:prstClr val="black"/>
                  </a:solidFill>
                  <a:latin typeface="BIZ UDPゴシック" panose="020B0400000000000000" pitchFamily="50" charset="-128"/>
                  <a:ea typeface="BIZ UDPゴシック" panose="020B0400000000000000" pitchFamily="50" charset="-128"/>
                </a:endParaRPr>
              </a:p>
              <a:p>
                <a:r>
                  <a:rPr lang="ja-JP" altLang="en-US" dirty="0">
                    <a:solidFill>
                      <a:prstClr val="black"/>
                    </a:solidFill>
                    <a:latin typeface="BIZ UDPゴシック" panose="020B0400000000000000" pitchFamily="50" charset="-128"/>
                    <a:ea typeface="BIZ UDPゴシック" panose="020B0400000000000000" pitchFamily="50" charset="-128"/>
                  </a:rPr>
                  <a:t>割合になっています。</a:t>
                </a:r>
              </a:p>
            </p:txBody>
          </p:sp>
          <p:sp>
            <p:nvSpPr>
              <p:cNvPr id="26" name="正方形/長方形 25"/>
              <p:cNvSpPr/>
              <p:nvPr/>
            </p:nvSpPr>
            <p:spPr>
              <a:xfrm>
                <a:off x="3149669" y="1026770"/>
                <a:ext cx="2377004" cy="65532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2400" dirty="0">
                    <a:solidFill>
                      <a:srgbClr val="0070C0"/>
                    </a:solidFill>
                    <a:latin typeface="BIZ UDPゴシック" panose="020B0400000000000000" pitchFamily="50" charset="-128"/>
                    <a:ea typeface="BIZ UDPゴシック" panose="020B0400000000000000" pitchFamily="50" charset="-128"/>
                  </a:rPr>
                  <a:t>歳出の内訳</a:t>
                </a:r>
              </a:p>
            </p:txBody>
          </p:sp>
        </p:grpSp>
        <p:cxnSp>
          <p:nvCxnSpPr>
            <p:cNvPr id="24" name="直線矢印コネクタ 23"/>
            <p:cNvCxnSpPr/>
            <p:nvPr/>
          </p:nvCxnSpPr>
          <p:spPr>
            <a:xfrm flipV="1">
              <a:off x="826936" y="2289374"/>
              <a:ext cx="4528262" cy="602"/>
            </a:xfrm>
            <a:prstGeom prst="straightConnector1">
              <a:avLst/>
            </a:prstGeom>
            <a:ln w="28575">
              <a:solidFill>
                <a:srgbClr val="0070C0"/>
              </a:solidFill>
              <a:prstDash val="sysDot"/>
              <a:tailEnd type="triangle" w="lg" len="lg"/>
            </a:ln>
          </p:spPr>
          <p:style>
            <a:lnRef idx="1">
              <a:schemeClr val="accent1"/>
            </a:lnRef>
            <a:fillRef idx="0">
              <a:schemeClr val="accent1"/>
            </a:fillRef>
            <a:effectRef idx="0">
              <a:schemeClr val="accent1"/>
            </a:effectRef>
            <a:fontRef idx="minor">
              <a:schemeClr val="tx1"/>
            </a:fontRef>
          </p:style>
        </p:cxnSp>
      </p:grpSp>
      <p:grpSp>
        <p:nvGrpSpPr>
          <p:cNvPr id="9" name="グループ化 8"/>
          <p:cNvGrpSpPr/>
          <p:nvPr/>
        </p:nvGrpSpPr>
        <p:grpSpPr>
          <a:xfrm>
            <a:off x="541360" y="235424"/>
            <a:ext cx="11109278" cy="914400"/>
            <a:chOff x="559558" y="515091"/>
            <a:chExt cx="11109278" cy="914400"/>
          </a:xfrm>
        </p:grpSpPr>
        <p:sp>
          <p:nvSpPr>
            <p:cNvPr id="10" name="円/楕円 9"/>
            <p:cNvSpPr/>
            <p:nvPr/>
          </p:nvSpPr>
          <p:spPr>
            <a:xfrm>
              <a:off x="559558" y="515091"/>
              <a:ext cx="914400" cy="914400"/>
            </a:xfrm>
            <a:prstGeom prst="ellipse">
              <a:avLst/>
            </a:prstGeom>
            <a:solidFill>
              <a:srgbClr val="CC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3" name="直線コネクタ 12"/>
            <p:cNvCxnSpPr/>
            <p:nvPr/>
          </p:nvCxnSpPr>
          <p:spPr>
            <a:xfrm>
              <a:off x="655093" y="1243930"/>
              <a:ext cx="11013743" cy="0"/>
            </a:xfrm>
            <a:prstGeom prst="line">
              <a:avLst/>
            </a:prstGeom>
            <a:ln w="38100">
              <a:solidFill>
                <a:srgbClr val="CC0099"/>
              </a:solidFill>
              <a:prstDash val="sysDot"/>
            </a:ln>
          </p:spPr>
          <p:style>
            <a:lnRef idx="1">
              <a:schemeClr val="accent1"/>
            </a:lnRef>
            <a:fillRef idx="0">
              <a:schemeClr val="accent1"/>
            </a:fillRef>
            <a:effectRef idx="0">
              <a:schemeClr val="accent1"/>
            </a:effectRef>
            <a:fontRef idx="minor">
              <a:schemeClr val="tx1"/>
            </a:fontRef>
          </p:style>
        </p:cxnSp>
      </p:grpSp>
      <p:sp>
        <p:nvSpPr>
          <p:cNvPr id="2" name="テキスト ボックス 1"/>
          <p:cNvSpPr txBox="1"/>
          <p:nvPr/>
        </p:nvSpPr>
        <p:spPr>
          <a:xfrm>
            <a:off x="11850240" y="6488668"/>
            <a:ext cx="341760" cy="369332"/>
          </a:xfrm>
          <a:prstGeom prst="rect">
            <a:avLst/>
          </a:prstGeom>
          <a:noFill/>
        </p:spPr>
        <p:txBody>
          <a:bodyPr wrap="none" rtlCol="0">
            <a:spAutoFit/>
          </a:bodyPr>
          <a:lstStyle/>
          <a:p>
            <a:r>
              <a:rPr kumimoji="1" lang="ja-JP" altLang="en-US" dirty="0"/>
              <a:t>９</a:t>
            </a:r>
          </a:p>
        </p:txBody>
      </p:sp>
      <p:sp>
        <p:nvSpPr>
          <p:cNvPr id="14" name="角丸四角形 13"/>
          <p:cNvSpPr/>
          <p:nvPr/>
        </p:nvSpPr>
        <p:spPr>
          <a:xfrm>
            <a:off x="8717280" y="0"/>
            <a:ext cx="3474720" cy="397395"/>
          </a:xfrm>
          <a:prstGeom prst="roundRect">
            <a:avLst/>
          </a:prstGeom>
          <a:solidFill>
            <a:schemeClr val="bg1">
              <a:lumMod val="65000"/>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rgbClr val="E7E6E6">
                    <a:lumMod val="50000"/>
                  </a:srgbClr>
                </a:solidFill>
                <a:latin typeface="BIZ UDPゴシック" panose="020B0400000000000000" pitchFamily="50" charset="-128"/>
                <a:ea typeface="BIZ UDPゴシック" panose="020B0400000000000000" pitchFamily="50" charset="-128"/>
              </a:rPr>
              <a:t>－国や地方の財政の現状－</a:t>
            </a:r>
          </a:p>
        </p:txBody>
      </p:sp>
      <p:sp>
        <p:nvSpPr>
          <p:cNvPr id="15" name="テキスト ボックス 14"/>
          <p:cNvSpPr txBox="1"/>
          <p:nvPr/>
        </p:nvSpPr>
        <p:spPr>
          <a:xfrm>
            <a:off x="731401" y="398082"/>
            <a:ext cx="4466287" cy="523220"/>
          </a:xfrm>
          <a:prstGeom prst="rect">
            <a:avLst/>
          </a:prstGeom>
          <a:noFill/>
        </p:spPr>
        <p:txBody>
          <a:bodyPr wrap="none" rtlCol="0">
            <a:spAutoFit/>
          </a:bodyPr>
          <a:lstStyle/>
          <a:p>
            <a:r>
              <a:rPr lang="ja-JP" altLang="en-US" sz="2800" b="1" dirty="0">
                <a:solidFill>
                  <a:srgbClr val="7030A0"/>
                </a:solidFill>
                <a:latin typeface="HG丸ｺﾞｼｯｸM-PRO" panose="020F0600000000000000" pitchFamily="50" charset="-128"/>
                <a:ea typeface="HG丸ｺﾞｼｯｸM-PRO" panose="020F0600000000000000" pitchFamily="50" charset="-128"/>
              </a:rPr>
              <a:t>国の財政</a:t>
            </a:r>
            <a:r>
              <a:rPr lang="ja-JP" altLang="en-US" sz="2000" b="1" dirty="0">
                <a:solidFill>
                  <a:srgbClr val="7030A0"/>
                </a:solidFill>
                <a:latin typeface="HG丸ｺﾞｼｯｸM-PRO" panose="020F0600000000000000" pitchFamily="50" charset="-128"/>
                <a:ea typeface="HG丸ｺﾞｼｯｸM-PRO" panose="020F0600000000000000" pitchFamily="50" charset="-128"/>
              </a:rPr>
              <a:t>（令和６年度当初予算）</a:t>
            </a:r>
            <a:endParaRPr kumimoji="1" lang="ja-JP" altLang="en-US" sz="2000" b="1" dirty="0">
              <a:solidFill>
                <a:srgbClr val="7030A0"/>
              </a:solidFill>
              <a:latin typeface="HG丸ｺﾞｼｯｸM-PRO" panose="020F0600000000000000" pitchFamily="50" charset="-128"/>
              <a:ea typeface="HG丸ｺﾞｼｯｸM-PRO" panose="020F0600000000000000" pitchFamily="50" charset="-128"/>
            </a:endParaRPr>
          </a:p>
        </p:txBody>
      </p:sp>
      <p:pic>
        <p:nvPicPr>
          <p:cNvPr id="5" name="図 4">
            <a:extLst>
              <a:ext uri="{FF2B5EF4-FFF2-40B4-BE49-F238E27FC236}">
                <a16:creationId xmlns:a16="http://schemas.microsoft.com/office/drawing/2014/main" id="{8024FCE8-75DB-44D9-9B77-71034C70C6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16681" y="1338557"/>
            <a:ext cx="6033559" cy="5049544"/>
          </a:xfrm>
          <a:prstGeom prst="rect">
            <a:avLst/>
          </a:prstGeom>
        </p:spPr>
      </p:pic>
    </p:spTree>
    <p:extLst>
      <p:ext uri="{BB962C8B-B14F-4D97-AF65-F5344CB8AC3E}">
        <p14:creationId xmlns:p14="http://schemas.microsoft.com/office/powerpoint/2010/main" val="8611763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99FF99"/>
        </a:solidFill>
        <a:effectLst/>
      </p:bgPr>
    </p:bg>
    <p:spTree>
      <p:nvGrpSpPr>
        <p:cNvPr id="1" name=""/>
        <p:cNvGrpSpPr/>
        <p:nvPr/>
      </p:nvGrpSpPr>
      <p:grpSpPr>
        <a:xfrm>
          <a:off x="0" y="0"/>
          <a:ext cx="0" cy="0"/>
          <a:chOff x="0" y="0"/>
          <a:chExt cx="0" cy="0"/>
        </a:xfrm>
      </p:grpSpPr>
      <p:sp>
        <p:nvSpPr>
          <p:cNvPr id="26" name="正方形/長方形 25"/>
          <p:cNvSpPr/>
          <p:nvPr/>
        </p:nvSpPr>
        <p:spPr>
          <a:xfrm>
            <a:off x="5554639" y="1072701"/>
            <a:ext cx="6447213" cy="1581813"/>
          </a:xfrm>
          <a:prstGeom prst="rect">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sz="1600" dirty="0">
                <a:solidFill>
                  <a:prstClr val="black"/>
                </a:solidFill>
                <a:latin typeface="BIZ UDPゴシック" panose="020B0400000000000000" pitchFamily="50" charset="-128"/>
                <a:ea typeface="BIZ UDPゴシック" panose="020B0400000000000000" pitchFamily="50" charset="-128"/>
              </a:rPr>
              <a:t>　令和６年度の長野県当初予算額は、</a:t>
            </a:r>
            <a:r>
              <a:rPr lang="en-US" altLang="ja-JP" sz="1600" dirty="0">
                <a:solidFill>
                  <a:prstClr val="black"/>
                </a:solidFill>
                <a:latin typeface="BIZ UDPゴシック" panose="020B0400000000000000" pitchFamily="50" charset="-128"/>
                <a:ea typeface="BIZ UDPゴシック" panose="020B0400000000000000" pitchFamily="50" charset="-128"/>
              </a:rPr>
              <a:t>9,991</a:t>
            </a:r>
            <a:r>
              <a:rPr lang="ja-JP" altLang="en-US" sz="1600" dirty="0">
                <a:solidFill>
                  <a:prstClr val="black"/>
                </a:solidFill>
                <a:latin typeface="BIZ UDPゴシック" panose="020B0400000000000000" pitchFamily="50" charset="-128"/>
                <a:ea typeface="BIZ UDPゴシック" panose="020B0400000000000000" pitchFamily="50" charset="-128"/>
              </a:rPr>
              <a:t>億円です。</a:t>
            </a:r>
            <a:endParaRPr lang="en-US" altLang="ja-JP" sz="1600" dirty="0">
              <a:solidFill>
                <a:prstClr val="black"/>
              </a:solidFill>
              <a:latin typeface="BIZ UDPゴシック" panose="020B0400000000000000" pitchFamily="50" charset="-128"/>
              <a:ea typeface="BIZ UDPゴシック" panose="020B0400000000000000" pitchFamily="50" charset="-128"/>
            </a:endParaRPr>
          </a:p>
          <a:p>
            <a:r>
              <a:rPr lang="ja-JP" altLang="en-US" sz="1600" dirty="0">
                <a:solidFill>
                  <a:prstClr val="black"/>
                </a:solidFill>
                <a:latin typeface="BIZ UDPゴシック" panose="020B0400000000000000" pitchFamily="50" charset="-128"/>
                <a:ea typeface="BIZ UDPゴシック" panose="020B0400000000000000" pitchFamily="50" charset="-128"/>
              </a:rPr>
              <a:t>　歳入のうち、県税収入は、</a:t>
            </a:r>
            <a:r>
              <a:rPr lang="en-US" altLang="ja-JP" sz="1600" dirty="0">
                <a:solidFill>
                  <a:prstClr val="black"/>
                </a:solidFill>
                <a:latin typeface="BIZ UDPゴシック" panose="020B0400000000000000" pitchFamily="50" charset="-128"/>
                <a:ea typeface="BIZ UDPゴシック" panose="020B0400000000000000" pitchFamily="50" charset="-128"/>
              </a:rPr>
              <a:t>2,402</a:t>
            </a:r>
            <a:r>
              <a:rPr lang="ja-JP" altLang="en-US" sz="1600" dirty="0">
                <a:solidFill>
                  <a:prstClr val="black"/>
                </a:solidFill>
                <a:latin typeface="BIZ UDPゴシック" panose="020B0400000000000000" pitchFamily="50" charset="-128"/>
                <a:ea typeface="BIZ UDPゴシック" panose="020B0400000000000000" pitchFamily="50" charset="-128"/>
              </a:rPr>
              <a:t>億円で、予算額の</a:t>
            </a:r>
            <a:r>
              <a:rPr lang="en-US" altLang="ja-JP" sz="1600" dirty="0">
                <a:solidFill>
                  <a:prstClr val="black"/>
                </a:solidFill>
                <a:latin typeface="BIZ UDPゴシック" panose="020B0400000000000000" pitchFamily="50" charset="-128"/>
                <a:ea typeface="BIZ UDPゴシック" panose="020B0400000000000000" pitchFamily="50" charset="-128"/>
              </a:rPr>
              <a:t>24.0</a:t>
            </a:r>
            <a:r>
              <a:rPr lang="ja-JP" altLang="en-US" sz="1600" dirty="0">
                <a:solidFill>
                  <a:prstClr val="black"/>
                </a:solidFill>
                <a:latin typeface="BIZ UDPゴシック" panose="020B0400000000000000" pitchFamily="50" charset="-128"/>
                <a:ea typeface="BIZ UDPゴシック" panose="020B0400000000000000" pitchFamily="50" charset="-128"/>
              </a:rPr>
              <a:t>％を占め、県政を運営するうえでの重要な財源となっています。</a:t>
            </a:r>
            <a:endParaRPr lang="en-US" altLang="ja-JP" sz="1600" dirty="0">
              <a:solidFill>
                <a:prstClr val="black"/>
              </a:solidFill>
              <a:latin typeface="BIZ UDPゴシック" panose="020B0400000000000000" pitchFamily="50" charset="-128"/>
              <a:ea typeface="BIZ UDPゴシック" panose="020B0400000000000000" pitchFamily="50" charset="-128"/>
            </a:endParaRPr>
          </a:p>
          <a:p>
            <a:r>
              <a:rPr lang="ja-JP" altLang="en-US" sz="1600" dirty="0">
                <a:solidFill>
                  <a:prstClr val="black"/>
                </a:solidFill>
                <a:latin typeface="BIZ UDPゴシック" panose="020B0400000000000000" pitchFamily="50" charset="-128"/>
                <a:ea typeface="BIZ UDPゴシック" panose="020B0400000000000000" pitchFamily="50" charset="-128"/>
              </a:rPr>
              <a:t>　県税収入の内訳は、県民税</a:t>
            </a:r>
            <a:r>
              <a:rPr lang="en-US" altLang="ja-JP" sz="1600" dirty="0">
                <a:solidFill>
                  <a:prstClr val="black"/>
                </a:solidFill>
                <a:latin typeface="BIZ UDPゴシック" panose="020B0400000000000000" pitchFamily="50" charset="-128"/>
                <a:ea typeface="BIZ UDPゴシック" panose="020B0400000000000000" pitchFamily="50" charset="-128"/>
              </a:rPr>
              <a:t>790</a:t>
            </a:r>
            <a:r>
              <a:rPr lang="ja-JP" altLang="en-US" sz="1600" dirty="0">
                <a:solidFill>
                  <a:prstClr val="black"/>
                </a:solidFill>
                <a:latin typeface="BIZ UDPゴシック" panose="020B0400000000000000" pitchFamily="50" charset="-128"/>
                <a:ea typeface="BIZ UDPゴシック" panose="020B0400000000000000" pitchFamily="50" charset="-128"/>
              </a:rPr>
              <a:t>億円（</a:t>
            </a:r>
            <a:r>
              <a:rPr lang="en-US" altLang="ja-JP" sz="1600" dirty="0">
                <a:solidFill>
                  <a:prstClr val="black"/>
                </a:solidFill>
                <a:latin typeface="BIZ UDPゴシック" panose="020B0400000000000000" pitchFamily="50" charset="-128"/>
                <a:ea typeface="BIZ UDPゴシック" panose="020B0400000000000000" pitchFamily="50" charset="-128"/>
              </a:rPr>
              <a:t>32.9</a:t>
            </a:r>
            <a:r>
              <a:rPr lang="ja-JP" altLang="en-US" sz="1600" dirty="0">
                <a:solidFill>
                  <a:prstClr val="black"/>
                </a:solidFill>
                <a:latin typeface="BIZ UDPゴシック" panose="020B0400000000000000" pitchFamily="50" charset="-128"/>
                <a:ea typeface="BIZ UDPゴシック" panose="020B0400000000000000" pitchFamily="50" charset="-128"/>
              </a:rPr>
              <a:t>％）、事業税</a:t>
            </a:r>
            <a:r>
              <a:rPr lang="en-US" altLang="ja-JP" sz="1600" dirty="0">
                <a:solidFill>
                  <a:prstClr val="black"/>
                </a:solidFill>
                <a:latin typeface="BIZ UDPゴシック" panose="020B0400000000000000" pitchFamily="50" charset="-128"/>
                <a:ea typeface="BIZ UDPゴシック" panose="020B0400000000000000" pitchFamily="50" charset="-128"/>
              </a:rPr>
              <a:t>679</a:t>
            </a:r>
            <a:r>
              <a:rPr lang="ja-JP" altLang="en-US" sz="1600" dirty="0">
                <a:solidFill>
                  <a:prstClr val="black"/>
                </a:solidFill>
                <a:latin typeface="BIZ UDPゴシック" panose="020B0400000000000000" pitchFamily="50" charset="-128"/>
                <a:ea typeface="BIZ UDPゴシック" panose="020B0400000000000000" pitchFamily="50" charset="-128"/>
              </a:rPr>
              <a:t>億円（</a:t>
            </a:r>
            <a:r>
              <a:rPr lang="en-US" altLang="ja-JP" sz="1600" dirty="0">
                <a:solidFill>
                  <a:prstClr val="black"/>
                </a:solidFill>
                <a:latin typeface="BIZ UDPゴシック" panose="020B0400000000000000" pitchFamily="50" charset="-128"/>
                <a:ea typeface="BIZ UDPゴシック" panose="020B0400000000000000" pitchFamily="50" charset="-128"/>
              </a:rPr>
              <a:t>28.2</a:t>
            </a:r>
            <a:r>
              <a:rPr lang="ja-JP" altLang="en-US" sz="1600" dirty="0">
                <a:solidFill>
                  <a:prstClr val="black"/>
                </a:solidFill>
                <a:latin typeface="BIZ UDPゴシック" panose="020B0400000000000000" pitchFamily="50" charset="-128"/>
                <a:ea typeface="BIZ UDPゴシック" panose="020B0400000000000000" pitchFamily="50" charset="-128"/>
              </a:rPr>
              <a:t>％）、自動車税</a:t>
            </a:r>
            <a:r>
              <a:rPr lang="en-US" altLang="ja-JP" sz="1600" dirty="0">
                <a:solidFill>
                  <a:prstClr val="black"/>
                </a:solidFill>
                <a:latin typeface="BIZ UDPゴシック" panose="020B0400000000000000" pitchFamily="50" charset="-128"/>
                <a:ea typeface="BIZ UDPゴシック" panose="020B0400000000000000" pitchFamily="50" charset="-128"/>
              </a:rPr>
              <a:t>324</a:t>
            </a:r>
            <a:r>
              <a:rPr lang="ja-JP" altLang="en-US" sz="1600" dirty="0">
                <a:solidFill>
                  <a:prstClr val="black"/>
                </a:solidFill>
                <a:latin typeface="BIZ UDPゴシック" panose="020B0400000000000000" pitchFamily="50" charset="-128"/>
                <a:ea typeface="BIZ UDPゴシック" panose="020B0400000000000000" pitchFamily="50" charset="-128"/>
              </a:rPr>
              <a:t>億円（</a:t>
            </a:r>
            <a:r>
              <a:rPr lang="en-US" altLang="ja-JP" sz="1600" dirty="0">
                <a:solidFill>
                  <a:prstClr val="black"/>
                </a:solidFill>
                <a:latin typeface="BIZ UDPゴシック" panose="020B0400000000000000" pitchFamily="50" charset="-128"/>
                <a:ea typeface="BIZ UDPゴシック" panose="020B0400000000000000" pitchFamily="50" charset="-128"/>
              </a:rPr>
              <a:t>13.5</a:t>
            </a:r>
            <a:r>
              <a:rPr lang="ja-JP" altLang="en-US" sz="1600" dirty="0">
                <a:solidFill>
                  <a:prstClr val="black"/>
                </a:solidFill>
                <a:latin typeface="BIZ UDPゴシック" panose="020B0400000000000000" pitchFamily="50" charset="-128"/>
                <a:ea typeface="BIZ UDPゴシック" panose="020B0400000000000000" pitchFamily="50" charset="-128"/>
              </a:rPr>
              <a:t>％）、その他</a:t>
            </a:r>
            <a:r>
              <a:rPr lang="en-US" altLang="ja-JP" sz="1600" dirty="0">
                <a:solidFill>
                  <a:prstClr val="black"/>
                </a:solidFill>
                <a:latin typeface="BIZ UDPゴシック" panose="020B0400000000000000" pitchFamily="50" charset="-128"/>
                <a:ea typeface="BIZ UDPゴシック" panose="020B0400000000000000" pitchFamily="50" charset="-128"/>
              </a:rPr>
              <a:t>609</a:t>
            </a:r>
            <a:r>
              <a:rPr lang="ja-JP" altLang="en-US" sz="1600" dirty="0">
                <a:solidFill>
                  <a:prstClr val="black"/>
                </a:solidFill>
                <a:latin typeface="BIZ UDPゴシック" panose="020B0400000000000000" pitchFamily="50" charset="-128"/>
                <a:ea typeface="BIZ UDPゴシック" panose="020B0400000000000000" pitchFamily="50" charset="-128"/>
              </a:rPr>
              <a:t>億円（</a:t>
            </a:r>
            <a:r>
              <a:rPr lang="en-US" altLang="ja-JP" sz="1600" dirty="0">
                <a:solidFill>
                  <a:prstClr val="black"/>
                </a:solidFill>
                <a:latin typeface="BIZ UDPゴシック" panose="020B0400000000000000" pitchFamily="50" charset="-128"/>
                <a:ea typeface="BIZ UDPゴシック" panose="020B0400000000000000" pitchFamily="50" charset="-128"/>
              </a:rPr>
              <a:t>25.4</a:t>
            </a:r>
            <a:r>
              <a:rPr lang="ja-JP" altLang="en-US" sz="1600" dirty="0">
                <a:solidFill>
                  <a:prstClr val="black"/>
                </a:solidFill>
                <a:latin typeface="BIZ UDPゴシック" panose="020B0400000000000000" pitchFamily="50" charset="-128"/>
                <a:ea typeface="BIZ UDPゴシック" panose="020B0400000000000000" pitchFamily="50" charset="-128"/>
              </a:rPr>
              <a:t>％）です。</a:t>
            </a:r>
          </a:p>
        </p:txBody>
      </p:sp>
      <p:grpSp>
        <p:nvGrpSpPr>
          <p:cNvPr id="12" name="グループ化 11"/>
          <p:cNvGrpSpPr/>
          <p:nvPr/>
        </p:nvGrpSpPr>
        <p:grpSpPr>
          <a:xfrm>
            <a:off x="576234" y="158301"/>
            <a:ext cx="11109278" cy="914400"/>
            <a:chOff x="559558" y="515091"/>
            <a:chExt cx="11109278" cy="914400"/>
          </a:xfrm>
        </p:grpSpPr>
        <p:sp>
          <p:nvSpPr>
            <p:cNvPr id="15" name="円/楕円 14"/>
            <p:cNvSpPr/>
            <p:nvPr/>
          </p:nvSpPr>
          <p:spPr>
            <a:xfrm>
              <a:off x="559558" y="515091"/>
              <a:ext cx="914400" cy="914400"/>
            </a:xfrm>
            <a:prstGeom prst="ellipse">
              <a:avLst/>
            </a:prstGeom>
            <a:solidFill>
              <a:srgbClr val="CC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b="1">
                <a:solidFill>
                  <a:prstClr val="white"/>
                </a:solidFill>
              </a:endParaRPr>
            </a:p>
          </p:txBody>
        </p:sp>
        <p:sp>
          <p:nvSpPr>
            <p:cNvPr id="16" name="テキスト ボックス 15"/>
            <p:cNvSpPr txBox="1"/>
            <p:nvPr/>
          </p:nvSpPr>
          <p:spPr>
            <a:xfrm>
              <a:off x="758725" y="689869"/>
              <a:ext cx="5187639" cy="523220"/>
            </a:xfrm>
            <a:prstGeom prst="rect">
              <a:avLst/>
            </a:prstGeom>
            <a:noFill/>
          </p:spPr>
          <p:txBody>
            <a:bodyPr wrap="none" rtlCol="0">
              <a:spAutoFit/>
            </a:bodyPr>
            <a:lstStyle/>
            <a:p>
              <a:r>
                <a:rPr lang="ja-JP" altLang="en-US" sz="2800" b="1" dirty="0">
                  <a:solidFill>
                    <a:srgbClr val="7030A0"/>
                  </a:solidFill>
                  <a:latin typeface="HG丸ｺﾞｼｯｸM-PRO" panose="020F0600000000000000" pitchFamily="50" charset="-128"/>
                  <a:ea typeface="HG丸ｺﾞｼｯｸM-PRO" panose="020F0600000000000000" pitchFamily="50" charset="-128"/>
                </a:rPr>
                <a:t>長野県の財政</a:t>
              </a:r>
              <a:r>
                <a:rPr lang="ja-JP" altLang="en-US" sz="2000" b="1" dirty="0">
                  <a:solidFill>
                    <a:srgbClr val="7030A0"/>
                  </a:solidFill>
                  <a:latin typeface="HG丸ｺﾞｼｯｸM-PRO" panose="020F0600000000000000" pitchFamily="50" charset="-128"/>
                  <a:ea typeface="HG丸ｺﾞｼｯｸM-PRO" panose="020F0600000000000000" pitchFamily="50" charset="-128"/>
                </a:rPr>
                <a:t>（令和６年度当初予算）</a:t>
              </a:r>
            </a:p>
          </p:txBody>
        </p:sp>
        <p:cxnSp>
          <p:nvCxnSpPr>
            <p:cNvPr id="17" name="直線コネクタ 16"/>
            <p:cNvCxnSpPr/>
            <p:nvPr/>
          </p:nvCxnSpPr>
          <p:spPr>
            <a:xfrm>
              <a:off x="655093" y="1243930"/>
              <a:ext cx="11013743" cy="0"/>
            </a:xfrm>
            <a:prstGeom prst="line">
              <a:avLst/>
            </a:prstGeom>
            <a:ln w="38100">
              <a:solidFill>
                <a:srgbClr val="CC0099"/>
              </a:solidFill>
              <a:prstDash val="sysDot"/>
            </a:ln>
          </p:spPr>
          <p:style>
            <a:lnRef idx="1">
              <a:schemeClr val="accent1"/>
            </a:lnRef>
            <a:fillRef idx="0">
              <a:schemeClr val="accent1"/>
            </a:fillRef>
            <a:effectRef idx="0">
              <a:schemeClr val="accent1"/>
            </a:effectRef>
            <a:fontRef idx="minor">
              <a:schemeClr val="tx1"/>
            </a:fontRef>
          </p:style>
        </p:cxnSp>
      </p:grpSp>
      <p:sp>
        <p:nvSpPr>
          <p:cNvPr id="2" name="テキスト ボックス 1"/>
          <p:cNvSpPr txBox="1"/>
          <p:nvPr/>
        </p:nvSpPr>
        <p:spPr>
          <a:xfrm>
            <a:off x="11792500" y="6488668"/>
            <a:ext cx="418704" cy="369332"/>
          </a:xfrm>
          <a:prstGeom prst="rect">
            <a:avLst/>
          </a:prstGeom>
          <a:noFill/>
        </p:spPr>
        <p:txBody>
          <a:bodyPr wrap="none" rtlCol="0">
            <a:spAutoFit/>
          </a:bodyPr>
          <a:lstStyle/>
          <a:p>
            <a:r>
              <a:rPr kumimoji="1" lang="en-US" altLang="ja-JP" dirty="0">
                <a:latin typeface="+mj-ea"/>
                <a:ea typeface="+mj-ea"/>
              </a:rPr>
              <a:t>10</a:t>
            </a:r>
            <a:endParaRPr kumimoji="1" lang="ja-JP" altLang="en-US" dirty="0">
              <a:latin typeface="+mj-ea"/>
              <a:ea typeface="+mj-ea"/>
            </a:endParaRPr>
          </a:p>
        </p:txBody>
      </p:sp>
      <p:sp>
        <p:nvSpPr>
          <p:cNvPr id="10" name="角丸四角形 9"/>
          <p:cNvSpPr/>
          <p:nvPr/>
        </p:nvSpPr>
        <p:spPr>
          <a:xfrm>
            <a:off x="8558784" y="0"/>
            <a:ext cx="3633216" cy="397395"/>
          </a:xfrm>
          <a:prstGeom prst="roundRect">
            <a:avLst/>
          </a:prstGeom>
          <a:solidFill>
            <a:schemeClr val="bg1">
              <a:lumMod val="65000"/>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rgbClr val="E7E6E6">
                    <a:lumMod val="50000"/>
                  </a:srgbClr>
                </a:solidFill>
                <a:latin typeface="BIZ UDPゴシック" panose="020B0400000000000000" pitchFamily="50" charset="-128"/>
                <a:ea typeface="BIZ UDPゴシック" panose="020B0400000000000000" pitchFamily="50" charset="-128"/>
              </a:rPr>
              <a:t>－国や地方の財政の現状－</a:t>
            </a:r>
          </a:p>
        </p:txBody>
      </p:sp>
      <p:sp>
        <p:nvSpPr>
          <p:cNvPr id="6" name="テキスト ボックス 5"/>
          <p:cNvSpPr txBox="1"/>
          <p:nvPr/>
        </p:nvSpPr>
        <p:spPr>
          <a:xfrm>
            <a:off x="593699" y="5756325"/>
            <a:ext cx="6250498" cy="1015663"/>
          </a:xfrm>
          <a:prstGeom prst="rect">
            <a:avLst/>
          </a:prstGeom>
          <a:solidFill>
            <a:schemeClr val="bg1"/>
          </a:solidFill>
        </p:spPr>
        <p:txBody>
          <a:bodyPr wrap="square" rtlCol="0">
            <a:spAutoFit/>
          </a:bodyPr>
          <a:lstStyle/>
          <a:p>
            <a:r>
              <a:rPr kumimoji="1" lang="en-US" altLang="ja-JP" sz="1200" dirty="0"/>
              <a:t>※</a:t>
            </a:r>
            <a:r>
              <a:rPr kumimoji="1" lang="ja-JP" altLang="en-US" sz="1200" dirty="0"/>
              <a:t>１　「地方交付税」地方公共団体の財源不足を補うために、国税の一定割合を、国が地方公　　</a:t>
            </a:r>
            <a:endParaRPr kumimoji="1" lang="en-US" altLang="ja-JP" sz="1200" dirty="0"/>
          </a:p>
          <a:p>
            <a:r>
              <a:rPr lang="ja-JP" altLang="en-US" sz="1200" dirty="0"/>
              <a:t>　　　</a:t>
            </a:r>
            <a:r>
              <a:rPr kumimoji="1" lang="ja-JP" altLang="en-US" sz="1200" dirty="0"/>
              <a:t>共団体に対して交付するもの。</a:t>
            </a:r>
            <a:endParaRPr kumimoji="1" lang="en-US" altLang="ja-JP" sz="1200" dirty="0"/>
          </a:p>
          <a:p>
            <a:r>
              <a:rPr lang="en-US" altLang="ja-JP" sz="1200" dirty="0"/>
              <a:t>※</a:t>
            </a:r>
            <a:r>
              <a:rPr lang="ja-JP" altLang="en-US" sz="1200" dirty="0"/>
              <a:t>２　「国庫支出金」地方公共団体が行う特定の仕事（義務教育や公共事業など）に対して、国</a:t>
            </a:r>
            <a:endParaRPr lang="en-US" altLang="ja-JP" sz="1200" dirty="0"/>
          </a:p>
          <a:p>
            <a:r>
              <a:rPr lang="ja-JP" altLang="en-US" sz="1200" dirty="0"/>
              <a:t>　　　が使い方を限定して支出するもの。</a:t>
            </a:r>
            <a:endParaRPr lang="en-US" altLang="ja-JP" sz="1200" dirty="0"/>
          </a:p>
          <a:p>
            <a:r>
              <a:rPr kumimoji="1" lang="en-US" altLang="ja-JP" sz="1200" dirty="0"/>
              <a:t>※</a:t>
            </a:r>
            <a:r>
              <a:rPr kumimoji="1" lang="ja-JP" altLang="en-US" sz="1200" dirty="0"/>
              <a:t>３　「県債」県が銀行、県民などからお金を借りるために発行するもの。</a:t>
            </a:r>
          </a:p>
        </p:txBody>
      </p:sp>
      <p:pic>
        <p:nvPicPr>
          <p:cNvPr id="7" name="図 6">
            <a:extLst>
              <a:ext uri="{FF2B5EF4-FFF2-40B4-BE49-F238E27FC236}">
                <a16:creationId xmlns:a16="http://schemas.microsoft.com/office/drawing/2014/main" id="{C5E20780-9EBD-454F-8F6D-9631B88D39AA}"/>
              </a:ext>
            </a:extLst>
          </p:cNvPr>
          <p:cNvPicPr>
            <a:picLocks noChangeAspect="1"/>
          </p:cNvPicPr>
          <p:nvPr/>
        </p:nvPicPr>
        <p:blipFill rotWithShape="1">
          <a:blip r:embed="rId2">
            <a:extLst>
              <a:ext uri="{28A0092B-C50C-407E-A947-70E740481C1C}">
                <a14:useLocalDpi xmlns:a14="http://schemas.microsoft.com/office/drawing/2010/main" val="0"/>
              </a:ext>
            </a:extLst>
          </a:blip>
          <a:srcRect b="1314"/>
          <a:stretch/>
        </p:blipFill>
        <p:spPr>
          <a:xfrm>
            <a:off x="656303" y="1376887"/>
            <a:ext cx="4628599" cy="3804714"/>
          </a:xfrm>
          <a:prstGeom prst="rect">
            <a:avLst/>
          </a:prstGeom>
        </p:spPr>
      </p:pic>
      <p:pic>
        <p:nvPicPr>
          <p:cNvPr id="9" name="図 8">
            <a:extLst>
              <a:ext uri="{FF2B5EF4-FFF2-40B4-BE49-F238E27FC236}">
                <a16:creationId xmlns:a16="http://schemas.microsoft.com/office/drawing/2014/main" id="{2BC3EE83-2D14-4ACB-B4E1-D3857AF502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08699" y="2754147"/>
            <a:ext cx="4129201" cy="3940557"/>
          </a:xfrm>
          <a:prstGeom prst="rect">
            <a:avLst/>
          </a:prstGeom>
        </p:spPr>
      </p:pic>
    </p:spTree>
    <p:extLst>
      <p:ext uri="{BB962C8B-B14F-4D97-AF65-F5344CB8AC3E}">
        <p14:creationId xmlns:p14="http://schemas.microsoft.com/office/powerpoint/2010/main" val="34720905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CCFFCC"/>
        </a:solidFill>
        <a:effectLst/>
      </p:bgPr>
    </p:bg>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59318FDC-C41D-48EC-8FFF-22833D724E32}"/>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6311" b="91505" l="2393" r="96122">
                        <a14:foregroundMark x1="2970" y1="23544" x2="17822" y2="23301"/>
                        <a14:foregroundMark x1="17822" y1="23301" x2="29703" y2="30340"/>
                        <a14:foregroundMark x1="29703" y1="30340" x2="20297" y2="48786"/>
                        <a14:foregroundMark x1="20297" y1="48786" x2="9406" y2="45874"/>
                        <a14:foregroundMark x1="9406" y1="45874" x2="6931" y2="27184"/>
                        <a14:foregroundMark x1="2393" y1="33981" x2="2393" y2="33981"/>
                        <a14:foregroundMark x1="2970" y1="16262" x2="2970" y2="16262"/>
                        <a14:foregroundMark x1="49670" y1="12864" x2="49670" y2="12864"/>
                        <a14:foregroundMark x1="49257" y1="7282" x2="50277" y2="26666"/>
                        <a14:foregroundMark x1="48992" y1="27670" x2="49422" y2="31311"/>
                        <a14:foregroundMark x1="46700" y1="8252" x2="48992" y2="27670"/>
                        <a14:foregroundMark x1="45050" y1="8981" x2="45050" y2="8981"/>
                        <a14:foregroundMark x1="51650" y1="19417" x2="51650" y2="19417"/>
                        <a14:foregroundMark x1="55033" y1="27913" x2="55033" y2="27913"/>
                        <a14:foregroundMark x1="54208" y1="31553" x2="54208" y2="31553"/>
                        <a14:foregroundMark x1="53179" y1="31169" x2="54208" y2="30825"/>
                        <a14:foregroundMark x1="47690" y1="33010" x2="51590" y2="31703"/>
                        <a14:foregroundMark x1="50165" y1="34466" x2="53053" y2="36893"/>
                        <a14:foregroundMark x1="47937" y1="30825" x2="46947" y2="61165"/>
                        <a14:foregroundMark x1="49175" y1="33981" x2="49257" y2="69903"/>
                        <a14:foregroundMark x1="48185" y1="83495" x2="50083" y2="88592"/>
                        <a14:foregroundMark x1="43894" y1="81553" x2="43812" y2="85437"/>
                        <a14:foregroundMark x1="42904" y1="54126" x2="46040" y2="38592"/>
                        <a14:foregroundMark x1="60891" y1="6796" x2="60891" y2="6796"/>
                        <a14:foregroundMark x1="61386" y1="91505" x2="64109" y2="90777"/>
                        <a14:foregroundMark x1="86139" y1="22816" x2="85149" y2="15291"/>
                        <a14:foregroundMark x1="76073" y1="21602" x2="83911" y2="41748"/>
                        <a14:foregroundMark x1="83911" y1="41748" x2="95297" y2="30097"/>
                        <a14:foregroundMark x1="95297" y1="30097" x2="87541" y2="8981"/>
                        <a14:foregroundMark x1="87541" y1="8981" x2="80858" y2="33252"/>
                        <a14:foregroundMark x1="80858" y1="33252" x2="81848" y2="49515"/>
                        <a14:foregroundMark x1="93977" y1="18204" x2="96122" y2="41505"/>
                        <a14:foregroundMark x1="71617" y1="39078" x2="71617" y2="39078"/>
                        <a14:foregroundMark x1="36964" y1="49029" x2="36964" y2="49029"/>
                        <a14:foregroundMark x1="36799" y1="49515" x2="36799" y2="49515"/>
                        <a14:backgroundMark x1="58911" y1="41748" x2="58911" y2="41748"/>
                        <a14:backgroundMark x1="52805" y1="31553" x2="52805" y2="31553"/>
                        <a14:backgroundMark x1="52475" y1="31068" x2="52475" y2="31068"/>
                        <a14:backgroundMark x1="52228" y1="31068" x2="52558" y2="30583"/>
                        <a14:backgroundMark x1="52805" y1="30825" x2="52640" y2="31068"/>
                        <a14:backgroundMark x1="52805" y1="30583" x2="52723" y2="31553"/>
                        <a14:backgroundMark x1="51815" y1="30825" x2="52475" y2="31311"/>
                        <a14:backgroundMark x1="53053" y1="30583" x2="52970" y2="30583"/>
                        <a14:backgroundMark x1="52723" y1="31311" x2="52888" y2="31553"/>
                        <a14:backgroundMark x1="50165" y1="27670" x2="50165" y2="27670"/>
                        <a14:backgroundMark x1="50165" y1="27184" x2="51485" y2="27184"/>
                      </a14:backgroundRemoval>
                    </a14:imgEffect>
                  </a14:imgLayer>
                </a14:imgProps>
              </a:ext>
            </a:extLst>
          </a:blip>
          <a:stretch>
            <a:fillRect/>
          </a:stretch>
        </p:blipFill>
        <p:spPr>
          <a:xfrm>
            <a:off x="4590019" y="5117303"/>
            <a:ext cx="4778806" cy="1624479"/>
          </a:xfrm>
          <a:prstGeom prst="rect">
            <a:avLst/>
          </a:prstGeom>
        </p:spPr>
      </p:pic>
      <p:grpSp>
        <p:nvGrpSpPr>
          <p:cNvPr id="2" name="グループ化 1"/>
          <p:cNvGrpSpPr/>
          <p:nvPr/>
        </p:nvGrpSpPr>
        <p:grpSpPr>
          <a:xfrm>
            <a:off x="397222" y="33357"/>
            <a:ext cx="7027759" cy="707886"/>
            <a:chOff x="652264" y="431837"/>
            <a:chExt cx="9053554" cy="792422"/>
          </a:xfrm>
        </p:grpSpPr>
        <p:sp>
          <p:nvSpPr>
            <p:cNvPr id="3" name="ホームベース 2"/>
            <p:cNvSpPr/>
            <p:nvPr/>
          </p:nvSpPr>
          <p:spPr>
            <a:xfrm>
              <a:off x="729458" y="574384"/>
              <a:ext cx="8976360" cy="518159"/>
            </a:xfrm>
            <a:prstGeom prst="homePlat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n>
                  <a:solidFill>
                    <a:srgbClr val="0070C0"/>
                  </a:solidFill>
                </a:ln>
                <a:solidFill>
                  <a:prstClr val="white"/>
                </a:solidFill>
              </a:endParaRPr>
            </a:p>
          </p:txBody>
        </p:sp>
        <p:sp>
          <p:nvSpPr>
            <p:cNvPr id="4" name="正方形/長方形 3"/>
            <p:cNvSpPr/>
            <p:nvPr/>
          </p:nvSpPr>
          <p:spPr>
            <a:xfrm>
              <a:off x="652264" y="431837"/>
              <a:ext cx="7618408" cy="792422"/>
            </a:xfrm>
            <a:prstGeom prst="rect">
              <a:avLst/>
            </a:prstGeom>
            <a:noFill/>
          </p:spPr>
          <p:txBody>
            <a:bodyPr wrap="square" lIns="91440" tIns="45720" rIns="91440" bIns="45720">
              <a:spAutoFit/>
            </a:bodyPr>
            <a:lstStyle/>
            <a:p>
              <a:pPr algn="ctr"/>
              <a:r>
                <a:rPr lang="ja-JP" altLang="en-US" sz="4000" b="1" dirty="0">
                  <a:ln w="10160">
                    <a:solidFill>
                      <a:srgbClr val="0070C0"/>
                    </a:solidFill>
                    <a:prstDash val="solid"/>
                  </a:ln>
                  <a:solidFill>
                    <a:srgbClr val="FFFFFF"/>
                  </a:solidFill>
                  <a:effectLst>
                    <a:outerShdw blurRad="38100" dist="22860" dir="5400000" algn="tl" rotWithShape="0">
                      <a:srgbClr val="000000">
                        <a:alpha val="30000"/>
                      </a:srgbClr>
                    </a:outerShdw>
                  </a:effectLst>
                </a:rPr>
                <a:t>国民の義務と財政の役割</a:t>
              </a:r>
            </a:p>
          </p:txBody>
        </p:sp>
      </p:grpSp>
      <p:grpSp>
        <p:nvGrpSpPr>
          <p:cNvPr id="17" name="グループ化 16"/>
          <p:cNvGrpSpPr/>
          <p:nvPr/>
        </p:nvGrpSpPr>
        <p:grpSpPr>
          <a:xfrm>
            <a:off x="397222" y="741243"/>
            <a:ext cx="11109278" cy="914400"/>
            <a:chOff x="559558" y="515091"/>
            <a:chExt cx="11109278" cy="914400"/>
          </a:xfrm>
        </p:grpSpPr>
        <p:sp>
          <p:nvSpPr>
            <p:cNvPr id="18" name="円/楕円 17"/>
            <p:cNvSpPr/>
            <p:nvPr/>
          </p:nvSpPr>
          <p:spPr>
            <a:xfrm>
              <a:off x="559558" y="515091"/>
              <a:ext cx="914400" cy="914400"/>
            </a:xfrm>
            <a:prstGeom prst="ellipse">
              <a:avLst/>
            </a:prstGeom>
            <a:solidFill>
              <a:srgbClr val="CC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9" name="テキスト ボックス 18"/>
            <p:cNvSpPr txBox="1"/>
            <p:nvPr/>
          </p:nvSpPr>
          <p:spPr>
            <a:xfrm>
              <a:off x="856349" y="730190"/>
              <a:ext cx="3587842" cy="461665"/>
            </a:xfrm>
            <a:prstGeom prst="rect">
              <a:avLst/>
            </a:prstGeom>
            <a:noFill/>
          </p:spPr>
          <p:txBody>
            <a:bodyPr wrap="none" rtlCol="0">
              <a:spAutoFit/>
            </a:bodyPr>
            <a:lstStyle/>
            <a:p>
              <a:r>
                <a:rPr lang="ja-JP" altLang="en-US" sz="2400" b="1" dirty="0">
                  <a:solidFill>
                    <a:srgbClr val="7030A0"/>
                  </a:solidFill>
                  <a:latin typeface="HG丸ｺﾞｼｯｸM-PRO" panose="020F0600000000000000" pitchFamily="50" charset="-128"/>
                  <a:ea typeface="HG丸ｺﾞｼｯｸM-PRO" panose="020F0600000000000000" pitchFamily="50" charset="-128"/>
                </a:rPr>
                <a:t>国民の義務としての納税</a:t>
              </a:r>
            </a:p>
          </p:txBody>
        </p:sp>
        <p:cxnSp>
          <p:nvCxnSpPr>
            <p:cNvPr id="20" name="直線コネクタ 19"/>
            <p:cNvCxnSpPr/>
            <p:nvPr/>
          </p:nvCxnSpPr>
          <p:spPr>
            <a:xfrm>
              <a:off x="655093" y="1243930"/>
              <a:ext cx="11013743" cy="0"/>
            </a:xfrm>
            <a:prstGeom prst="line">
              <a:avLst/>
            </a:prstGeom>
            <a:ln w="38100">
              <a:solidFill>
                <a:srgbClr val="CC0099"/>
              </a:solidFill>
              <a:prstDash val="sysDot"/>
            </a:ln>
          </p:spPr>
          <p:style>
            <a:lnRef idx="1">
              <a:schemeClr val="accent1"/>
            </a:lnRef>
            <a:fillRef idx="0">
              <a:schemeClr val="accent1"/>
            </a:fillRef>
            <a:effectRef idx="0">
              <a:schemeClr val="accent1"/>
            </a:effectRef>
            <a:fontRef idx="minor">
              <a:schemeClr val="tx1"/>
            </a:fontRef>
          </p:style>
        </p:cxnSp>
      </p:grpSp>
      <p:sp>
        <p:nvSpPr>
          <p:cNvPr id="21" name="正方形/長方形 20"/>
          <p:cNvSpPr/>
          <p:nvPr/>
        </p:nvSpPr>
        <p:spPr>
          <a:xfrm>
            <a:off x="457143" y="1759793"/>
            <a:ext cx="5381504" cy="12310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solidFill>
                  <a:srgbClr val="33CC33"/>
                </a:solidFill>
              </a:rPr>
              <a:t>■</a:t>
            </a:r>
            <a:r>
              <a:rPr lang="ja-JP" altLang="en-US" b="1" dirty="0">
                <a:solidFill>
                  <a:prstClr val="black"/>
                </a:solidFill>
              </a:rPr>
              <a:t>国民の義務</a:t>
            </a:r>
            <a:endParaRPr lang="en-US" altLang="ja-JP" b="1" dirty="0">
              <a:solidFill>
                <a:prstClr val="black"/>
              </a:solidFill>
            </a:endParaRPr>
          </a:p>
          <a:p>
            <a:r>
              <a:rPr lang="ja-JP" altLang="en-US" b="1" dirty="0">
                <a:solidFill>
                  <a:prstClr val="black"/>
                </a:solidFill>
              </a:rPr>
              <a:t>　 </a:t>
            </a:r>
            <a:r>
              <a:rPr lang="ja-JP" altLang="en-US" sz="1400" dirty="0">
                <a:solidFill>
                  <a:prstClr val="black"/>
                </a:solidFill>
              </a:rPr>
              <a:t>税は、国を維持し、発展させていくために欠かせないものですから、憲法でも、税を納めること（納税）を国民の義務と定めています。</a:t>
            </a:r>
            <a:endParaRPr lang="en-US" altLang="ja-JP" sz="1400" dirty="0">
              <a:solidFill>
                <a:prstClr val="black"/>
              </a:solidFill>
            </a:endParaRPr>
          </a:p>
          <a:p>
            <a:r>
              <a:rPr lang="ja-JP" altLang="en-US" sz="1400" b="1" dirty="0">
                <a:solidFill>
                  <a:prstClr val="black"/>
                </a:solidFill>
              </a:rPr>
              <a:t>　 </a:t>
            </a:r>
            <a:r>
              <a:rPr lang="ja-JP" altLang="en-US" sz="1400" dirty="0">
                <a:solidFill>
                  <a:prstClr val="black"/>
                </a:solidFill>
              </a:rPr>
              <a:t>この納税の義務は、勤労の義務、普通教育を受けさせる義務と並んで国民の三大義務の１つとされています。</a:t>
            </a:r>
            <a:endParaRPr lang="ja-JP" altLang="en-US" sz="1400" b="1" dirty="0">
              <a:solidFill>
                <a:srgbClr val="70AD47">
                  <a:lumMod val="50000"/>
                </a:srgbClr>
              </a:solidFill>
            </a:endParaRPr>
          </a:p>
        </p:txBody>
      </p:sp>
      <p:sp>
        <p:nvSpPr>
          <p:cNvPr id="22" name="正方形/長方形 21"/>
          <p:cNvSpPr/>
          <p:nvPr/>
        </p:nvSpPr>
        <p:spPr>
          <a:xfrm>
            <a:off x="435161" y="3078853"/>
            <a:ext cx="5381504" cy="698101"/>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b="1" dirty="0">
                <a:solidFill>
                  <a:prstClr val="black"/>
                </a:solidFill>
                <a:latin typeface="ＭＳ Ｐゴシック" panose="020B0600070205080204" pitchFamily="50" charset="-128"/>
              </a:rPr>
              <a:t>日本国憲法第</a:t>
            </a:r>
            <a:r>
              <a:rPr lang="en-US" altLang="ja-JP" sz="1400" b="1" dirty="0">
                <a:solidFill>
                  <a:prstClr val="black"/>
                </a:solidFill>
                <a:latin typeface="ＭＳ Ｐゴシック" panose="020B0600070205080204" pitchFamily="50" charset="-128"/>
              </a:rPr>
              <a:t>30</a:t>
            </a:r>
            <a:r>
              <a:rPr lang="ja-JP" altLang="en-US" sz="1400" b="1" dirty="0">
                <a:solidFill>
                  <a:prstClr val="black"/>
                </a:solidFill>
                <a:latin typeface="ＭＳ Ｐゴシック" panose="020B0600070205080204" pitchFamily="50" charset="-128"/>
              </a:rPr>
              <a:t>条</a:t>
            </a:r>
            <a:endParaRPr lang="en-US" altLang="ja-JP" sz="1400" b="1" dirty="0">
              <a:solidFill>
                <a:prstClr val="black"/>
              </a:solidFill>
              <a:latin typeface="ＭＳ Ｐゴシック" panose="020B0600070205080204" pitchFamily="50" charset="-128"/>
            </a:endParaRPr>
          </a:p>
          <a:p>
            <a:r>
              <a:rPr lang="ja-JP" altLang="en-US" sz="1400" b="1" dirty="0">
                <a:solidFill>
                  <a:prstClr val="black"/>
                </a:solidFill>
                <a:latin typeface="ＭＳ Ｐゴシック" panose="020B0600070205080204" pitchFamily="50" charset="-128"/>
              </a:rPr>
              <a:t>「国民は、法律の定めるところにより、納税の義務を負ふ（負う）。」</a:t>
            </a:r>
          </a:p>
        </p:txBody>
      </p:sp>
      <p:grpSp>
        <p:nvGrpSpPr>
          <p:cNvPr id="23" name="グループ化 22"/>
          <p:cNvGrpSpPr/>
          <p:nvPr/>
        </p:nvGrpSpPr>
        <p:grpSpPr>
          <a:xfrm>
            <a:off x="492757" y="3934910"/>
            <a:ext cx="4504862" cy="1746126"/>
            <a:chOff x="1056401" y="4357961"/>
            <a:chExt cx="4026851" cy="1514189"/>
          </a:xfrm>
        </p:grpSpPr>
        <p:pic>
          <p:nvPicPr>
            <p:cNvPr id="24" name="図 23"/>
            <p:cNvPicPr>
              <a:picLocks noChangeAspect="1"/>
            </p:cNvPicPr>
            <p:nvPr/>
          </p:nvPicPr>
          <p:blipFill>
            <a:blip r:embed="rId4">
              <a:extLst>
                <a:ext uri="{BEBA8EAE-BF5A-486C-A8C5-ECC9F3942E4B}">
                  <a14:imgProps xmlns:a14="http://schemas.microsoft.com/office/drawing/2010/main">
                    <a14:imgLayer r:embed="rId5">
                      <a14:imgEffect>
                        <a14:backgroundRemoval t="4400" b="96800" l="6135" r="89571">
                          <a14:foregroundMark x1="48466" y1="4400" x2="48466" y2="4400"/>
                          <a14:foregroundMark x1="28221" y1="67600" x2="28221" y2="67600"/>
                          <a14:foregroundMark x1="23926" y1="66400" x2="34356" y2="89200"/>
                          <a14:foregroundMark x1="27607" y1="94800" x2="71779" y2="96800"/>
                          <a14:foregroundMark x1="6135" y1="82800" x2="6135" y2="82800"/>
                          <a14:foregroundMark x1="44172" y1="53600" x2="56442" y2="54000"/>
                          <a14:foregroundMark x1="58896" y1="50400" x2="37423" y2="62000"/>
                          <a14:foregroundMark x1="42331" y1="51600" x2="69939" y2="73600"/>
                          <a14:foregroundMark x1="39877" y1="50000" x2="39877" y2="50000"/>
                          <a14:foregroundMark x1="57055" y1="58800" x2="57055" y2="58800"/>
                        </a14:backgroundRemoval>
                      </a14:imgEffect>
                    </a14:imgLayer>
                  </a14:imgProps>
                </a:ext>
              </a:extLst>
            </a:blip>
            <a:stretch>
              <a:fillRect/>
            </a:stretch>
          </p:blipFill>
          <p:spPr>
            <a:xfrm>
              <a:off x="1056401" y="4767095"/>
              <a:ext cx="720496" cy="1105055"/>
            </a:xfrm>
            <a:prstGeom prst="rect">
              <a:avLst/>
            </a:prstGeom>
          </p:spPr>
        </p:pic>
        <p:pic>
          <p:nvPicPr>
            <p:cNvPr id="25" name="図 24"/>
            <p:cNvPicPr>
              <a:picLocks noChangeAspect="1"/>
            </p:cNvPicPr>
            <p:nvPr/>
          </p:nvPicPr>
          <p:blipFill>
            <a:blip r:embed="rId6">
              <a:extLst>
                <a:ext uri="{BEBA8EAE-BF5A-486C-A8C5-ECC9F3942E4B}">
                  <a14:imgProps xmlns:a14="http://schemas.microsoft.com/office/drawing/2010/main">
                    <a14:imgLayer r:embed="rId7">
                      <a14:imgEffect>
                        <a14:backgroundRemoval t="5364" b="95019" l="4375" r="93125">
                          <a14:foregroundMark x1="45625" y1="5747" x2="45625" y2="5747"/>
                          <a14:foregroundMark x1="53125" y1="14559" x2="53125" y2="14559"/>
                          <a14:foregroundMark x1="20923" y1="21603" x2="19725" y2="22222"/>
                          <a14:foregroundMark x1="49375" y1="6897" x2="23362" y2="20342"/>
                          <a14:foregroundMark x1="73911" y1="24521" x2="74282" y2="24668"/>
                          <a14:foregroundMark x1="48750" y1="14559" x2="73911" y2="24521"/>
                          <a14:foregroundMark x1="58125" y1="5747" x2="62500" y2="22989"/>
                          <a14:foregroundMark x1="65000" y1="11111" x2="65625" y2="18008"/>
                          <a14:foregroundMark x1="34375" y1="10728" x2="34375" y2="10728"/>
                          <a14:foregroundMark x1="41875" y1="53257" x2="28125" y2="68199"/>
                          <a14:foregroundMark x1="15000" y1="69349" x2="17500" y2="83908"/>
                          <a14:foregroundMark x1="11250" y1="85057" x2="35000" y2="84291"/>
                          <a14:foregroundMark x1="25000" y1="94253" x2="72500" y2="87356"/>
                          <a14:foregroundMark x1="76875" y1="62835" x2="76875" y2="83908"/>
                          <a14:foregroundMark x1="68750" y1="95785" x2="68750" y2="95785"/>
                          <a14:foregroundMark x1="88750" y1="83525" x2="88750" y2="83525"/>
                          <a14:foregroundMark x1="81875" y1="63985" x2="93125" y2="72414"/>
                          <a14:foregroundMark x1="4375" y1="80843" x2="4375" y2="80843"/>
                          <a14:backgroundMark x1="21875" y1="22989" x2="21875" y2="22989"/>
                          <a14:backgroundMark x1="18125" y1="22605" x2="18125" y2="22605"/>
                          <a14:backgroundMark x1="20000" y1="22989" x2="20000" y2="22989"/>
                          <a14:backgroundMark x1="20625" y1="22222" x2="20625" y2="22222"/>
                          <a14:backgroundMark x1="20625" y1="21073" x2="20625" y2="21073"/>
                          <a14:backgroundMark x1="23125" y1="20307" x2="22500" y2="21839"/>
                          <a14:backgroundMark x1="18750" y1="22222" x2="18750" y2="24138"/>
                          <a14:backgroundMark x1="75625" y1="24904" x2="75625" y2="24904"/>
                          <a14:backgroundMark x1="73125" y1="24521" x2="73125" y2="24521"/>
                          <a14:backgroundMark x1="75000" y1="24138" x2="83125" y2="26054"/>
                        </a14:backgroundRemoval>
                      </a14:imgEffect>
                    </a14:imgLayer>
                  </a14:imgProps>
                </a:ext>
              </a:extLst>
            </a:blip>
            <a:stretch>
              <a:fillRect/>
            </a:stretch>
          </p:blipFill>
          <p:spPr>
            <a:xfrm>
              <a:off x="2456557" y="4696643"/>
              <a:ext cx="712241" cy="1161842"/>
            </a:xfrm>
            <a:prstGeom prst="rect">
              <a:avLst/>
            </a:prstGeom>
          </p:spPr>
        </p:pic>
        <p:pic>
          <p:nvPicPr>
            <p:cNvPr id="26" name="図 25"/>
            <p:cNvPicPr>
              <a:picLocks noChangeAspect="1"/>
            </p:cNvPicPr>
            <p:nvPr/>
          </p:nvPicPr>
          <p:blipFill>
            <a:blip r:embed="rId8">
              <a:extLst>
                <a:ext uri="{BEBA8EAE-BF5A-486C-A8C5-ECC9F3942E4B}">
                  <a14:imgProps xmlns:a14="http://schemas.microsoft.com/office/drawing/2010/main">
                    <a14:imgLayer r:embed="rId9">
                      <a14:imgEffect>
                        <a14:backgroundRemoval t="6250" b="96094" l="6098" r="92683">
                          <a14:foregroundMark x1="46341" y1="12891" x2="46341" y2="12891"/>
                          <a14:foregroundMark x1="40244" y1="10156" x2="50000" y2="11328"/>
                          <a14:foregroundMark x1="43902" y1="6250" x2="43902" y2="6250"/>
                          <a14:foregroundMark x1="60366" y1="6250" x2="60366" y2="6250"/>
                          <a14:foregroundMark x1="89634" y1="87500" x2="89634" y2="87500"/>
                          <a14:foregroundMark x1="56707" y1="94141" x2="56707" y2="94141"/>
                          <a14:foregroundMark x1="28659" y1="96094" x2="58537" y2="96094"/>
                          <a14:foregroundMark x1="6098" y1="80859" x2="23171" y2="83984"/>
                          <a14:foregroundMark x1="37195" y1="63281" x2="56098" y2="88281"/>
                          <a14:foregroundMark x1="60976" y1="65625" x2="18902" y2="85938"/>
                          <a14:foregroundMark x1="26220" y1="63281" x2="73780" y2="63281"/>
                          <a14:foregroundMark x1="68902" y1="64453" x2="65854" y2="90625"/>
                          <a14:foregroundMark x1="48780" y1="64063" x2="48780" y2="74219"/>
                          <a14:foregroundMark x1="41463" y1="54297" x2="58537" y2="54297"/>
                          <a14:foregroundMark x1="38415" y1="57422" x2="60366" y2="61328"/>
                          <a14:foregroundMark x1="56707" y1="56641" x2="56707" y2="56641"/>
                          <a14:foregroundMark x1="92683" y1="85156" x2="92683" y2="85156"/>
                          <a14:foregroundMark x1="42683" y1="84375" x2="53659" y2="88672"/>
                          <a14:foregroundMark x1="42683" y1="78125" x2="48780" y2="82031"/>
                        </a14:backgroundRemoval>
                      </a14:imgEffect>
                    </a14:imgLayer>
                  </a14:imgProps>
                </a:ext>
              </a:extLst>
            </a:blip>
            <a:stretch>
              <a:fillRect/>
            </a:stretch>
          </p:blipFill>
          <p:spPr>
            <a:xfrm>
              <a:off x="3847316" y="4753430"/>
              <a:ext cx="692273" cy="1080621"/>
            </a:xfrm>
            <a:prstGeom prst="rect">
              <a:avLst/>
            </a:prstGeom>
          </p:spPr>
        </p:pic>
        <p:sp>
          <p:nvSpPr>
            <p:cNvPr id="27" name="円/楕円 26"/>
            <p:cNvSpPr/>
            <p:nvPr/>
          </p:nvSpPr>
          <p:spPr>
            <a:xfrm>
              <a:off x="1628136" y="4357961"/>
              <a:ext cx="695204" cy="722037"/>
            </a:xfrm>
            <a:prstGeom prst="ellipse">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prstClr val="black"/>
                  </a:solidFill>
                </a:rPr>
                <a:t>教育</a:t>
              </a:r>
            </a:p>
          </p:txBody>
        </p:sp>
        <p:sp>
          <p:nvSpPr>
            <p:cNvPr id="28" name="円/楕円 27"/>
            <p:cNvSpPr/>
            <p:nvPr/>
          </p:nvSpPr>
          <p:spPr>
            <a:xfrm>
              <a:off x="3036030" y="4387787"/>
              <a:ext cx="710470" cy="692213"/>
            </a:xfrm>
            <a:prstGeom prst="ellipse">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prstClr val="black"/>
                  </a:solidFill>
                </a:rPr>
                <a:t>勤労</a:t>
              </a:r>
            </a:p>
          </p:txBody>
        </p:sp>
        <p:sp>
          <p:nvSpPr>
            <p:cNvPr id="29" name="円/楕円 28"/>
            <p:cNvSpPr/>
            <p:nvPr/>
          </p:nvSpPr>
          <p:spPr>
            <a:xfrm>
              <a:off x="4385325" y="4387786"/>
              <a:ext cx="697927" cy="692213"/>
            </a:xfrm>
            <a:prstGeom prst="ellipse">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prstClr val="black"/>
                  </a:solidFill>
                </a:rPr>
                <a:t>納税</a:t>
              </a:r>
            </a:p>
          </p:txBody>
        </p:sp>
      </p:grpSp>
      <p:sp>
        <p:nvSpPr>
          <p:cNvPr id="30" name="正方形/長方形 29"/>
          <p:cNvSpPr/>
          <p:nvPr/>
        </p:nvSpPr>
        <p:spPr>
          <a:xfrm>
            <a:off x="6086461" y="1757641"/>
            <a:ext cx="5809925" cy="24765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solidFill>
                  <a:srgbClr val="33CC33"/>
                </a:solidFill>
              </a:rPr>
              <a:t>■</a:t>
            </a:r>
            <a:r>
              <a:rPr lang="ja-JP" altLang="en-US" b="1" dirty="0">
                <a:solidFill>
                  <a:prstClr val="black"/>
                </a:solidFill>
              </a:rPr>
              <a:t>国民主権のもとでの税</a:t>
            </a:r>
            <a:endParaRPr lang="en-US" altLang="ja-JP" b="1" dirty="0">
              <a:solidFill>
                <a:prstClr val="black"/>
              </a:solidFill>
            </a:endParaRPr>
          </a:p>
          <a:p>
            <a:r>
              <a:rPr lang="ja-JP" altLang="en-US" sz="1600" b="1" dirty="0">
                <a:solidFill>
                  <a:prstClr val="black"/>
                </a:solidFill>
              </a:rPr>
              <a:t>　</a:t>
            </a:r>
            <a:r>
              <a:rPr lang="ja-JP" altLang="en-US" sz="1400" b="1" dirty="0">
                <a:solidFill>
                  <a:prstClr val="black"/>
                </a:solidFill>
              </a:rPr>
              <a:t> </a:t>
            </a:r>
            <a:r>
              <a:rPr lang="ja-JP" altLang="en-US" sz="1400" dirty="0">
                <a:solidFill>
                  <a:prstClr val="black"/>
                </a:solidFill>
              </a:rPr>
              <a:t>税は、国や地方公共団体が公共サービスを行うのに必要な費用をまかなうために国民に負担を求めるものです。</a:t>
            </a:r>
            <a:endParaRPr lang="en-US" altLang="ja-JP" sz="1400" dirty="0">
              <a:solidFill>
                <a:prstClr val="black"/>
              </a:solidFill>
            </a:endParaRPr>
          </a:p>
          <a:p>
            <a:r>
              <a:rPr lang="ja-JP" altLang="en-US" sz="1400" dirty="0">
                <a:solidFill>
                  <a:prstClr val="black"/>
                </a:solidFill>
              </a:rPr>
              <a:t>　 民主主義国家である日本では、これらの税に関する法律は国会によって定められています。つまり、税は国民の代表である国会議員により国会でのみ決定されるのです。</a:t>
            </a:r>
            <a:endParaRPr lang="en-US" altLang="ja-JP" sz="1400" dirty="0">
              <a:solidFill>
                <a:prstClr val="black"/>
              </a:solidFill>
            </a:endParaRPr>
          </a:p>
          <a:p>
            <a:r>
              <a:rPr lang="ja-JP" altLang="en-US" sz="1400" dirty="0">
                <a:solidFill>
                  <a:prstClr val="black"/>
                </a:solidFill>
              </a:rPr>
              <a:t> 　これが税についての民主主義の基本原則です。</a:t>
            </a:r>
            <a:endParaRPr lang="en-US" altLang="ja-JP" sz="1400" dirty="0">
              <a:solidFill>
                <a:prstClr val="black"/>
              </a:solidFill>
            </a:endParaRPr>
          </a:p>
          <a:p>
            <a:r>
              <a:rPr lang="ja-JP" altLang="en-US" sz="1400" dirty="0">
                <a:solidFill>
                  <a:prstClr val="black"/>
                </a:solidFill>
              </a:rPr>
              <a:t>　 地方公共団体の税金である地方税についても同様です。地方税法という法律や、地方公共団体の議会が定める条例で、そのしくみが決められています。</a:t>
            </a:r>
          </a:p>
        </p:txBody>
      </p:sp>
      <p:sp>
        <p:nvSpPr>
          <p:cNvPr id="31" name="正方形/長方形 30"/>
          <p:cNvSpPr/>
          <p:nvPr/>
        </p:nvSpPr>
        <p:spPr>
          <a:xfrm>
            <a:off x="6086461" y="4274866"/>
            <a:ext cx="5809925" cy="698101"/>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b="1" dirty="0">
                <a:solidFill>
                  <a:prstClr val="black"/>
                </a:solidFill>
                <a:latin typeface="ＭＳ Ｐゴシック" panose="020B0600070205080204" pitchFamily="50" charset="-128"/>
              </a:rPr>
              <a:t>日本国憲法第</a:t>
            </a:r>
            <a:r>
              <a:rPr lang="en-US" altLang="ja-JP" sz="1400" b="1" dirty="0">
                <a:solidFill>
                  <a:prstClr val="black"/>
                </a:solidFill>
                <a:latin typeface="ＭＳ Ｐゴシック" panose="020B0600070205080204" pitchFamily="50" charset="-128"/>
              </a:rPr>
              <a:t>84</a:t>
            </a:r>
            <a:r>
              <a:rPr lang="ja-JP" altLang="en-US" sz="1400" b="1" dirty="0">
                <a:solidFill>
                  <a:prstClr val="black"/>
                </a:solidFill>
                <a:latin typeface="ＭＳ Ｐゴシック" panose="020B0600070205080204" pitchFamily="50" charset="-128"/>
              </a:rPr>
              <a:t>条</a:t>
            </a:r>
            <a:endParaRPr lang="en-US" altLang="ja-JP" sz="1400" b="1" dirty="0">
              <a:solidFill>
                <a:prstClr val="black"/>
              </a:solidFill>
              <a:latin typeface="ＭＳ Ｐゴシック" panose="020B0600070205080204" pitchFamily="50" charset="-128"/>
            </a:endParaRPr>
          </a:p>
          <a:p>
            <a:r>
              <a:rPr lang="ja-JP" altLang="en-US" sz="1400" b="1" dirty="0">
                <a:solidFill>
                  <a:prstClr val="black"/>
                </a:solidFill>
                <a:latin typeface="ＭＳ Ｐゴシック" panose="020B0600070205080204" pitchFamily="50" charset="-128"/>
              </a:rPr>
              <a:t>「あらたに租税を課し、又は現行の租税を変更するには、法律又は法律の定める条件によることを必要とする。」</a:t>
            </a:r>
          </a:p>
        </p:txBody>
      </p:sp>
      <p:grpSp>
        <p:nvGrpSpPr>
          <p:cNvPr id="32" name="グループ化 31"/>
          <p:cNvGrpSpPr/>
          <p:nvPr/>
        </p:nvGrpSpPr>
        <p:grpSpPr>
          <a:xfrm>
            <a:off x="4635362" y="5299052"/>
            <a:ext cx="4581201" cy="722921"/>
            <a:chOff x="2760755" y="1679616"/>
            <a:chExt cx="6088324" cy="1033551"/>
          </a:xfrm>
        </p:grpSpPr>
        <p:sp>
          <p:nvSpPr>
            <p:cNvPr id="35" name="テキスト ボックス 34"/>
            <p:cNvSpPr txBox="1"/>
            <p:nvPr/>
          </p:nvSpPr>
          <p:spPr>
            <a:xfrm>
              <a:off x="7495876" y="1679616"/>
              <a:ext cx="1353203" cy="858047"/>
            </a:xfrm>
            <a:prstGeom prst="rect">
              <a:avLst/>
            </a:prstGeom>
            <a:noFill/>
          </p:spPr>
          <p:txBody>
            <a:bodyPr wrap="none" rtlCol="0">
              <a:spAutoFit/>
            </a:bodyPr>
            <a:lstStyle/>
            <a:p>
              <a:r>
                <a:rPr lang="ja-JP" altLang="en-US" sz="1100" dirty="0">
                  <a:solidFill>
                    <a:prstClr val="black"/>
                  </a:solidFill>
                  <a:latin typeface="BIZ UDPゴシック" panose="020B0400000000000000" pitchFamily="50" charset="-128"/>
                  <a:ea typeface="BIZ UDPゴシック" panose="020B0400000000000000" pitchFamily="50" charset="-128"/>
                </a:rPr>
                <a:t>国民として</a:t>
              </a:r>
              <a:endParaRPr lang="en-US" altLang="ja-JP" sz="1100" dirty="0">
                <a:solidFill>
                  <a:prstClr val="black"/>
                </a:solidFill>
                <a:latin typeface="BIZ UDPゴシック" panose="020B0400000000000000" pitchFamily="50" charset="-128"/>
                <a:ea typeface="BIZ UDPゴシック" panose="020B0400000000000000" pitchFamily="50" charset="-128"/>
              </a:endParaRPr>
            </a:p>
            <a:p>
              <a:r>
                <a:rPr lang="ja-JP" altLang="en-US" sz="1100" dirty="0">
                  <a:solidFill>
                    <a:prstClr val="black"/>
                  </a:solidFill>
                  <a:latin typeface="BIZ UDPゴシック" panose="020B0400000000000000" pitchFamily="50" charset="-128"/>
                  <a:ea typeface="BIZ UDPゴシック" panose="020B0400000000000000" pitchFamily="50" charset="-128"/>
                </a:rPr>
                <a:t>税金について</a:t>
              </a:r>
              <a:endParaRPr lang="en-US" altLang="ja-JP" sz="1100" dirty="0">
                <a:solidFill>
                  <a:prstClr val="black"/>
                </a:solidFill>
                <a:latin typeface="BIZ UDPゴシック" panose="020B0400000000000000" pitchFamily="50" charset="-128"/>
                <a:ea typeface="BIZ UDPゴシック" panose="020B0400000000000000" pitchFamily="50" charset="-128"/>
              </a:endParaRPr>
            </a:p>
            <a:p>
              <a:r>
                <a:rPr lang="ja-JP" altLang="en-US" sz="1100" dirty="0">
                  <a:solidFill>
                    <a:prstClr val="black"/>
                  </a:solidFill>
                  <a:latin typeface="BIZ UDPゴシック" panose="020B0400000000000000" pitchFamily="50" charset="-128"/>
                  <a:ea typeface="BIZ UDPゴシック" panose="020B0400000000000000" pitchFamily="50" charset="-128"/>
                </a:rPr>
                <a:t>考えないと。</a:t>
              </a:r>
              <a:endParaRPr lang="en-US" altLang="ja-JP" sz="1100" dirty="0">
                <a:solidFill>
                  <a:prstClr val="black"/>
                </a:solidFill>
                <a:latin typeface="BIZ UDPゴシック" panose="020B0400000000000000" pitchFamily="50" charset="-128"/>
                <a:ea typeface="BIZ UDPゴシック" panose="020B0400000000000000" pitchFamily="50" charset="-128"/>
              </a:endParaRPr>
            </a:p>
          </p:txBody>
        </p:sp>
        <p:sp>
          <p:nvSpPr>
            <p:cNvPr id="34" name="テキスト ボックス 33"/>
            <p:cNvSpPr txBox="1"/>
            <p:nvPr/>
          </p:nvSpPr>
          <p:spPr>
            <a:xfrm>
              <a:off x="2760755" y="1855120"/>
              <a:ext cx="2337430" cy="858047"/>
            </a:xfrm>
            <a:prstGeom prst="rect">
              <a:avLst/>
            </a:prstGeom>
            <a:noFill/>
          </p:spPr>
          <p:txBody>
            <a:bodyPr wrap="none" rtlCol="0">
              <a:spAutoFit/>
            </a:bodyPr>
            <a:lstStyle/>
            <a:p>
              <a:r>
                <a:rPr lang="ja-JP" altLang="en-US" sz="1100" dirty="0">
                  <a:solidFill>
                    <a:prstClr val="black"/>
                  </a:solidFill>
                  <a:latin typeface="BIZ UDPゴシック" panose="020B0400000000000000" pitchFamily="50" charset="-128"/>
                  <a:ea typeface="BIZ UDPゴシック" panose="020B0400000000000000" pitchFamily="50" charset="-128"/>
                </a:rPr>
                <a:t>税に関する法律や</a:t>
              </a:r>
              <a:endParaRPr lang="en-US" altLang="ja-JP" sz="1100" dirty="0">
                <a:solidFill>
                  <a:prstClr val="black"/>
                </a:solidFill>
                <a:latin typeface="BIZ UDPゴシック" panose="020B0400000000000000" pitchFamily="50" charset="-128"/>
                <a:ea typeface="BIZ UDPゴシック" panose="020B0400000000000000" pitchFamily="50" charset="-128"/>
              </a:endParaRPr>
            </a:p>
            <a:p>
              <a:r>
                <a:rPr lang="ja-JP" altLang="en-US" sz="1100" dirty="0">
                  <a:solidFill>
                    <a:prstClr val="black"/>
                  </a:solidFill>
                  <a:latin typeface="BIZ UDPゴシック" panose="020B0400000000000000" pitchFamily="50" charset="-128"/>
                  <a:ea typeface="BIZ UDPゴシック" panose="020B0400000000000000" pitchFamily="50" charset="-128"/>
                </a:rPr>
                <a:t>税の使いみちについて</a:t>
              </a:r>
              <a:endParaRPr lang="en-US" altLang="ja-JP" sz="1100" dirty="0">
                <a:solidFill>
                  <a:prstClr val="black"/>
                </a:solidFill>
                <a:latin typeface="BIZ UDPゴシック" panose="020B0400000000000000" pitchFamily="50" charset="-128"/>
                <a:ea typeface="BIZ UDPゴシック" panose="020B0400000000000000" pitchFamily="50" charset="-128"/>
              </a:endParaRPr>
            </a:p>
            <a:p>
              <a:r>
                <a:rPr lang="ja-JP" altLang="en-US" sz="1100" dirty="0">
                  <a:solidFill>
                    <a:prstClr val="black"/>
                  </a:solidFill>
                  <a:latin typeface="BIZ UDPゴシック" panose="020B0400000000000000" pitchFamily="50" charset="-128"/>
                  <a:ea typeface="BIZ UDPゴシック" panose="020B0400000000000000" pitchFamily="50" charset="-128"/>
                </a:rPr>
                <a:t>話し合っているんだよね。</a:t>
              </a:r>
            </a:p>
          </p:txBody>
        </p:sp>
      </p:grpSp>
      <p:pic>
        <p:nvPicPr>
          <p:cNvPr id="36" name="図 35"/>
          <p:cNvPicPr>
            <a:picLocks noChangeAspect="1"/>
          </p:cNvPicPr>
          <p:nvPr/>
        </p:nvPicPr>
        <p:blipFill>
          <a:blip r:embed="rId10"/>
          <a:stretch>
            <a:fillRect/>
          </a:stretch>
        </p:blipFill>
        <p:spPr>
          <a:xfrm>
            <a:off x="9820614" y="5057846"/>
            <a:ext cx="1685886" cy="1354293"/>
          </a:xfrm>
          <a:prstGeom prst="rect">
            <a:avLst/>
          </a:prstGeom>
        </p:spPr>
      </p:pic>
      <p:sp>
        <p:nvSpPr>
          <p:cNvPr id="37" name="テキスト ボックス 36"/>
          <p:cNvSpPr txBox="1"/>
          <p:nvPr/>
        </p:nvSpPr>
        <p:spPr>
          <a:xfrm>
            <a:off x="9760104" y="6425137"/>
            <a:ext cx="1806905" cy="261610"/>
          </a:xfrm>
          <a:prstGeom prst="rect">
            <a:avLst/>
          </a:prstGeom>
          <a:noFill/>
        </p:spPr>
        <p:txBody>
          <a:bodyPr wrap="none" rtlCol="0">
            <a:spAutoFit/>
          </a:bodyPr>
          <a:lstStyle/>
          <a:p>
            <a:r>
              <a:rPr kumimoji="1" lang="ja-JP" altLang="en-US" sz="1100" dirty="0"/>
              <a:t>議会の様子（提供：衆議院）</a:t>
            </a:r>
          </a:p>
        </p:txBody>
      </p:sp>
      <p:sp>
        <p:nvSpPr>
          <p:cNvPr id="15" name="テキスト ボックス 14"/>
          <p:cNvSpPr txBox="1"/>
          <p:nvPr/>
        </p:nvSpPr>
        <p:spPr>
          <a:xfrm>
            <a:off x="11793990" y="6470816"/>
            <a:ext cx="418704" cy="369332"/>
          </a:xfrm>
          <a:prstGeom prst="rect">
            <a:avLst/>
          </a:prstGeom>
          <a:noFill/>
        </p:spPr>
        <p:txBody>
          <a:bodyPr wrap="none" rtlCol="0">
            <a:spAutoFit/>
          </a:bodyPr>
          <a:lstStyle/>
          <a:p>
            <a:r>
              <a:rPr kumimoji="1" lang="en-US" altLang="ja-JP" dirty="0">
                <a:latin typeface="+mj-ea"/>
                <a:ea typeface="+mj-ea"/>
              </a:rPr>
              <a:t>11</a:t>
            </a:r>
            <a:endParaRPr kumimoji="1" lang="ja-JP" altLang="en-US" dirty="0">
              <a:latin typeface="+mj-ea"/>
              <a:ea typeface="+mj-ea"/>
            </a:endParaRPr>
          </a:p>
        </p:txBody>
      </p:sp>
    </p:spTree>
    <p:extLst>
      <p:ext uri="{BB962C8B-B14F-4D97-AF65-F5344CB8AC3E}">
        <p14:creationId xmlns:p14="http://schemas.microsoft.com/office/powerpoint/2010/main" val="24543667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CFFFF"/>
        </a:solidFill>
        <a:effectLst/>
      </p:bgPr>
    </p:bg>
    <p:spTree>
      <p:nvGrpSpPr>
        <p:cNvPr id="1" name=""/>
        <p:cNvGrpSpPr/>
        <p:nvPr/>
      </p:nvGrpSpPr>
      <p:grpSpPr>
        <a:xfrm>
          <a:off x="0" y="0"/>
          <a:ext cx="0" cy="0"/>
          <a:chOff x="0" y="0"/>
          <a:chExt cx="0" cy="0"/>
        </a:xfrm>
      </p:grpSpPr>
      <p:grpSp>
        <p:nvGrpSpPr>
          <p:cNvPr id="2" name="グループ化 1"/>
          <p:cNvGrpSpPr/>
          <p:nvPr/>
        </p:nvGrpSpPr>
        <p:grpSpPr>
          <a:xfrm>
            <a:off x="626734" y="270969"/>
            <a:ext cx="11109278" cy="914400"/>
            <a:chOff x="559558" y="515091"/>
            <a:chExt cx="11109278" cy="914400"/>
          </a:xfrm>
        </p:grpSpPr>
        <p:sp>
          <p:nvSpPr>
            <p:cNvPr id="3" name="円/楕円 2"/>
            <p:cNvSpPr/>
            <p:nvPr/>
          </p:nvSpPr>
          <p:spPr>
            <a:xfrm>
              <a:off x="559558" y="515091"/>
              <a:ext cx="914400" cy="914400"/>
            </a:xfrm>
            <a:prstGeom prst="ellipse">
              <a:avLst/>
            </a:prstGeom>
            <a:solidFill>
              <a:srgbClr val="CC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 name="テキスト ボックス 3"/>
            <p:cNvSpPr txBox="1"/>
            <p:nvPr/>
          </p:nvSpPr>
          <p:spPr>
            <a:xfrm>
              <a:off x="844069" y="711332"/>
              <a:ext cx="1988045" cy="523220"/>
            </a:xfrm>
            <a:prstGeom prst="rect">
              <a:avLst/>
            </a:prstGeom>
            <a:noFill/>
          </p:spPr>
          <p:txBody>
            <a:bodyPr wrap="none" rtlCol="0">
              <a:spAutoFit/>
            </a:bodyPr>
            <a:lstStyle/>
            <a:p>
              <a:r>
                <a:rPr lang="ja-JP" altLang="en-US" sz="2800" b="1" dirty="0">
                  <a:solidFill>
                    <a:srgbClr val="7030A0"/>
                  </a:solidFill>
                  <a:latin typeface="HG丸ｺﾞｼｯｸM-PRO" panose="020F0600000000000000" pitchFamily="50" charset="-128"/>
                  <a:ea typeface="HG丸ｺﾞｼｯｸM-PRO" panose="020F0600000000000000" pitchFamily="50" charset="-128"/>
                </a:rPr>
                <a:t>財政の役割</a:t>
              </a:r>
            </a:p>
          </p:txBody>
        </p:sp>
        <p:cxnSp>
          <p:nvCxnSpPr>
            <p:cNvPr id="5" name="直線コネクタ 4"/>
            <p:cNvCxnSpPr/>
            <p:nvPr/>
          </p:nvCxnSpPr>
          <p:spPr>
            <a:xfrm>
              <a:off x="655093" y="1243930"/>
              <a:ext cx="11013743" cy="0"/>
            </a:xfrm>
            <a:prstGeom prst="line">
              <a:avLst/>
            </a:prstGeom>
            <a:ln w="38100">
              <a:solidFill>
                <a:srgbClr val="CC0099"/>
              </a:solidFill>
              <a:prstDash val="sysDot"/>
            </a:ln>
          </p:spPr>
          <p:style>
            <a:lnRef idx="1">
              <a:schemeClr val="accent1"/>
            </a:lnRef>
            <a:fillRef idx="0">
              <a:schemeClr val="accent1"/>
            </a:fillRef>
            <a:effectRef idx="0">
              <a:schemeClr val="accent1"/>
            </a:effectRef>
            <a:fontRef idx="minor">
              <a:schemeClr val="tx1"/>
            </a:fontRef>
          </p:style>
        </p:cxnSp>
      </p:grpSp>
      <p:pic>
        <p:nvPicPr>
          <p:cNvPr id="7" name="図 6"/>
          <p:cNvPicPr>
            <a:picLocks noChangeAspect="1"/>
          </p:cNvPicPr>
          <p:nvPr/>
        </p:nvPicPr>
        <p:blipFill>
          <a:blip r:embed="rId2">
            <a:extLst>
              <a:ext uri="{BEBA8EAE-BF5A-486C-A8C5-ECC9F3942E4B}">
                <a14:imgProps xmlns:a14="http://schemas.microsoft.com/office/drawing/2010/main">
                  <a14:imgLayer r:embed="rId3">
                    <a14:imgEffect>
                      <a14:backgroundRemoval t="5030" b="96746" l="2128" r="96099">
                        <a14:foregroundMark x1="29078" y1="8876" x2="29078" y2="8876"/>
                        <a14:foregroundMark x1="26241" y1="5325" x2="26241" y2="5325"/>
                        <a14:foregroundMark x1="8156" y1="18935" x2="8156" y2="18935"/>
                        <a14:foregroundMark x1="2482" y1="23669" x2="2482" y2="23669"/>
                        <a14:foregroundMark x1="32270" y1="32840" x2="37589" y2="34615"/>
                        <a14:foregroundMark x1="35816" y1="36095" x2="35106" y2="36982"/>
                        <a14:foregroundMark x1="20922" y1="97337" x2="20922" y2="97337"/>
                        <a14:foregroundMark x1="32979" y1="96746" x2="32979" y2="96746"/>
                        <a14:foregroundMark x1="36525" y1="27811" x2="36525" y2="30178"/>
                        <a14:foregroundMark x1="27305" y1="31953" x2="26950" y2="37278"/>
                        <a14:foregroundMark x1="79078" y1="36982" x2="86525" y2="56213"/>
                        <a14:foregroundMark x1="75887" y1="42899" x2="73404" y2="64793"/>
                        <a14:foregroundMark x1="64894" y1="54142" x2="86170" y2="73373"/>
                        <a14:foregroundMark x1="86170" y1="73373" x2="90780" y2="53846"/>
                        <a14:foregroundMark x1="96099" y1="44970" x2="96099" y2="44970"/>
                        <a14:foregroundMark x1="71277" y1="40828" x2="73050" y2="46154"/>
                        <a14:foregroundMark x1="75532" y1="41420" x2="76950" y2="49408"/>
                        <a14:foregroundMark x1="84043" y1="45266" x2="70213" y2="46746"/>
                        <a14:foregroundMark x1="69149" y1="68935" x2="69504" y2="71006"/>
                        <a14:foregroundMark x1="58865" y1="58284" x2="58865" y2="58284"/>
                        <a14:foregroundMark x1="91135" y1="59467" x2="91135" y2="59467"/>
                      </a14:backgroundRemoval>
                    </a14:imgEffect>
                  </a14:imgLayer>
                </a14:imgProps>
              </a:ext>
            </a:extLst>
          </a:blip>
          <a:stretch>
            <a:fillRect/>
          </a:stretch>
        </p:blipFill>
        <p:spPr>
          <a:xfrm>
            <a:off x="674300" y="3424421"/>
            <a:ext cx="1540831" cy="1846811"/>
          </a:xfrm>
          <a:prstGeom prst="rect">
            <a:avLst/>
          </a:prstGeom>
        </p:spPr>
      </p:pic>
      <p:pic>
        <p:nvPicPr>
          <p:cNvPr id="8" name="図 7"/>
          <p:cNvPicPr>
            <a:picLocks noChangeAspect="1"/>
          </p:cNvPicPr>
          <p:nvPr/>
        </p:nvPicPr>
        <p:blipFill>
          <a:blip r:embed="rId4">
            <a:extLst>
              <a:ext uri="{BEBA8EAE-BF5A-486C-A8C5-ECC9F3942E4B}">
                <a14:imgProps xmlns:a14="http://schemas.microsoft.com/office/drawing/2010/main">
                  <a14:imgLayer r:embed="rId5">
                    <a14:imgEffect>
                      <a14:backgroundRemoval t="2959" b="95562" l="4067" r="94737">
                        <a14:foregroundMark x1="28947" y1="10059" x2="30144" y2="36982"/>
                        <a14:foregroundMark x1="31579" y1="23964" x2="31579" y2="23964"/>
                        <a14:foregroundMark x1="25598" y1="24852" x2="25598" y2="24852"/>
                        <a14:foregroundMark x1="28469" y1="2959" x2="28469" y2="2959"/>
                        <a14:foregroundMark x1="7895" y1="42308" x2="7895" y2="42308"/>
                        <a14:foregroundMark x1="11722" y1="28107" x2="11722" y2="28107"/>
                        <a14:foregroundMark x1="42105" y1="29586" x2="42105" y2="29586"/>
                        <a14:foregroundMark x1="4545" y1="46154" x2="4545" y2="46154"/>
                        <a14:foregroundMark x1="24402" y1="22485" x2="24402" y2="22485"/>
                        <a14:foregroundMark x1="88995" y1="33728" x2="88995" y2="35503"/>
                        <a14:foregroundMark x1="89474" y1="29586" x2="90431" y2="39645"/>
                        <a14:foregroundMark x1="92105" y1="28698" x2="94737" y2="43491"/>
                        <a14:foregroundMark x1="89713" y1="33136" x2="77990" y2="33136"/>
                        <a14:foregroundMark x1="88038" y1="28107" x2="80144" y2="31361"/>
                        <a14:foregroundMark x1="37560" y1="94970" x2="37560" y2="94970"/>
                        <a14:foregroundMark x1="20335" y1="95562" x2="20335" y2="95562"/>
                      </a14:backgroundRemoval>
                    </a14:imgEffect>
                  </a14:imgLayer>
                </a14:imgProps>
              </a:ext>
            </a:extLst>
          </a:blip>
          <a:stretch>
            <a:fillRect/>
          </a:stretch>
        </p:blipFill>
        <p:spPr>
          <a:xfrm>
            <a:off x="2503705" y="3433799"/>
            <a:ext cx="2315401" cy="1872262"/>
          </a:xfrm>
          <a:prstGeom prst="rect">
            <a:avLst/>
          </a:prstGeom>
        </p:spPr>
      </p:pic>
      <p:sp>
        <p:nvSpPr>
          <p:cNvPr id="11" name="正方形/長方形 10"/>
          <p:cNvSpPr/>
          <p:nvPr/>
        </p:nvSpPr>
        <p:spPr>
          <a:xfrm>
            <a:off x="674300" y="1328941"/>
            <a:ext cx="4203872" cy="17663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solidFill>
                  <a:srgbClr val="33CC33"/>
                </a:solidFill>
              </a:rPr>
              <a:t>■</a:t>
            </a:r>
            <a:r>
              <a:rPr lang="ja-JP" altLang="en-US" b="1" dirty="0">
                <a:solidFill>
                  <a:prstClr val="black"/>
                </a:solidFill>
              </a:rPr>
              <a:t>公共サービス・公共施設を提供する</a:t>
            </a:r>
            <a:endParaRPr lang="en-US" altLang="ja-JP" b="1" dirty="0">
              <a:solidFill>
                <a:prstClr val="black"/>
              </a:solidFill>
            </a:endParaRPr>
          </a:p>
          <a:p>
            <a:r>
              <a:rPr lang="ja-JP" altLang="en-US" b="1" dirty="0">
                <a:solidFill>
                  <a:prstClr val="black"/>
                </a:solidFill>
              </a:rPr>
              <a:t>　</a:t>
            </a:r>
            <a:r>
              <a:rPr lang="ja-JP" altLang="en-US" sz="1400" dirty="0">
                <a:solidFill>
                  <a:prstClr val="black"/>
                </a:solidFill>
              </a:rPr>
              <a:t>財政とは国や地方公共団体の経済活動のことで、そのために必要なお金は税金として集められています。私たちが納める税金は、公共サービスや公共施設に形を変えて、生活のさまざまな場面で役立っています。</a:t>
            </a:r>
            <a:endParaRPr lang="ja-JP" altLang="en-US" sz="1400" b="1" dirty="0">
              <a:solidFill>
                <a:srgbClr val="70AD47">
                  <a:lumMod val="50000"/>
                </a:srgbClr>
              </a:solidFill>
            </a:endParaRPr>
          </a:p>
        </p:txBody>
      </p:sp>
      <p:sp>
        <p:nvSpPr>
          <p:cNvPr id="12" name="正方形/長方形 11"/>
          <p:cNvSpPr/>
          <p:nvPr/>
        </p:nvSpPr>
        <p:spPr>
          <a:xfrm>
            <a:off x="5336708" y="1311421"/>
            <a:ext cx="6637460" cy="16473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solidFill>
                  <a:srgbClr val="33CC33"/>
                </a:solidFill>
              </a:rPr>
              <a:t>■</a:t>
            </a:r>
            <a:r>
              <a:rPr lang="ja-JP" altLang="en-US" b="1" dirty="0">
                <a:solidFill>
                  <a:prstClr val="black"/>
                </a:solidFill>
              </a:rPr>
              <a:t>景気を調整する</a:t>
            </a:r>
            <a:endParaRPr lang="en-US" altLang="ja-JP" b="1" dirty="0">
              <a:solidFill>
                <a:prstClr val="black"/>
              </a:solidFill>
            </a:endParaRPr>
          </a:p>
          <a:p>
            <a:r>
              <a:rPr lang="ja-JP" altLang="en-US" b="1" dirty="0">
                <a:solidFill>
                  <a:prstClr val="black"/>
                </a:solidFill>
              </a:rPr>
              <a:t>　 </a:t>
            </a:r>
            <a:r>
              <a:rPr lang="ja-JP" altLang="en-US" sz="1400" dirty="0">
                <a:solidFill>
                  <a:prstClr val="black"/>
                </a:solidFill>
              </a:rPr>
              <a:t>会社や個人の所得が増える好景気のときには、税負担が増えて、景気の過熱にブレーキをかけます。</a:t>
            </a:r>
            <a:endParaRPr lang="en-US" altLang="ja-JP" sz="1400" dirty="0">
              <a:solidFill>
                <a:prstClr val="black"/>
              </a:solidFill>
            </a:endParaRPr>
          </a:p>
          <a:p>
            <a:r>
              <a:rPr lang="ja-JP" altLang="en-US" sz="1400" b="1" dirty="0">
                <a:solidFill>
                  <a:prstClr val="black"/>
                </a:solidFill>
              </a:rPr>
              <a:t>　 </a:t>
            </a:r>
            <a:r>
              <a:rPr lang="ja-JP" altLang="en-US" sz="1400" dirty="0">
                <a:solidFill>
                  <a:prstClr val="black"/>
                </a:solidFill>
              </a:rPr>
              <a:t>不景気のときには、税負担が減って、景気の落ち込みをゆるめます。また、歳出面では、公共事業を増やすなどして景気を良くすることもできます。</a:t>
            </a:r>
            <a:endParaRPr lang="ja-JP" altLang="en-US" sz="1400" b="1" dirty="0">
              <a:solidFill>
                <a:srgbClr val="70AD47">
                  <a:lumMod val="50000"/>
                </a:srgbClr>
              </a:solidFill>
            </a:endParaRPr>
          </a:p>
        </p:txBody>
      </p:sp>
      <p:grpSp>
        <p:nvGrpSpPr>
          <p:cNvPr id="33" name="グループ化 32"/>
          <p:cNvGrpSpPr/>
          <p:nvPr/>
        </p:nvGrpSpPr>
        <p:grpSpPr>
          <a:xfrm>
            <a:off x="5399414" y="3095288"/>
            <a:ext cx="6583234" cy="3679062"/>
            <a:chOff x="5470362" y="3079693"/>
            <a:chExt cx="6583234" cy="3679062"/>
          </a:xfrm>
        </p:grpSpPr>
        <p:pic>
          <p:nvPicPr>
            <p:cNvPr id="13" name="図 12"/>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607637" y="4187816"/>
              <a:ext cx="1272610" cy="2125073"/>
            </a:xfrm>
            <a:prstGeom prst="rect">
              <a:avLst/>
            </a:prstGeom>
            <a:noFill/>
            <a:ln>
              <a:noFill/>
            </a:ln>
          </p:spPr>
        </p:pic>
        <p:pic>
          <p:nvPicPr>
            <p:cNvPr id="14" name="図 13"/>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756282" y="3896724"/>
              <a:ext cx="1249141" cy="1939452"/>
            </a:xfrm>
            <a:prstGeom prst="rect">
              <a:avLst/>
            </a:prstGeom>
            <a:noFill/>
            <a:ln>
              <a:noFill/>
            </a:ln>
          </p:spPr>
        </p:pic>
        <p:pic>
          <p:nvPicPr>
            <p:cNvPr id="15" name="図 14"/>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61114" y="4139936"/>
              <a:ext cx="1907954" cy="1577169"/>
            </a:xfrm>
            <a:prstGeom prst="rect">
              <a:avLst/>
            </a:prstGeom>
            <a:noFill/>
            <a:ln>
              <a:noFill/>
            </a:ln>
          </p:spPr>
        </p:pic>
        <p:sp>
          <p:nvSpPr>
            <p:cNvPr id="16" name="角丸四角形吹き出し 15"/>
            <p:cNvSpPr/>
            <p:nvPr/>
          </p:nvSpPr>
          <p:spPr>
            <a:xfrm>
              <a:off x="5531543" y="5906750"/>
              <a:ext cx="914400" cy="612648"/>
            </a:xfrm>
            <a:prstGeom prst="wedgeRoundRectCallout">
              <a:avLst>
                <a:gd name="adj1" fmla="val 70834"/>
                <a:gd name="adj2" fmla="val -37002"/>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7" name="角丸四角形吹き出し 16"/>
            <p:cNvSpPr/>
            <p:nvPr/>
          </p:nvSpPr>
          <p:spPr>
            <a:xfrm>
              <a:off x="5522958" y="5104457"/>
              <a:ext cx="914400" cy="612648"/>
            </a:xfrm>
            <a:prstGeom prst="wedgeRoundRectCallout">
              <a:avLst>
                <a:gd name="adj1" fmla="val 73612"/>
                <a:gd name="adj2" fmla="val 43844"/>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8" name="角丸四角形吹き出し 17"/>
            <p:cNvSpPr/>
            <p:nvPr/>
          </p:nvSpPr>
          <p:spPr>
            <a:xfrm>
              <a:off x="11059768" y="4396002"/>
              <a:ext cx="914400" cy="612648"/>
            </a:xfrm>
            <a:prstGeom prst="wedgeRoundRectCallout">
              <a:avLst>
                <a:gd name="adj1" fmla="val -77777"/>
                <a:gd name="adj2" fmla="val 31406"/>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9" name="角丸四角形吹き出し 18"/>
            <p:cNvSpPr/>
            <p:nvPr/>
          </p:nvSpPr>
          <p:spPr>
            <a:xfrm>
              <a:off x="11059768" y="5294102"/>
              <a:ext cx="914400" cy="612648"/>
            </a:xfrm>
            <a:prstGeom prst="wedgeRoundRectCallout">
              <a:avLst>
                <a:gd name="adj1" fmla="val -70833"/>
                <a:gd name="adj2" fmla="val -43221"/>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0" name="円/楕円 19"/>
            <p:cNvSpPr/>
            <p:nvPr/>
          </p:nvSpPr>
          <p:spPr>
            <a:xfrm>
              <a:off x="5470362" y="3518922"/>
              <a:ext cx="1832026" cy="765907"/>
            </a:xfrm>
            <a:prstGeom prst="ellipse">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1" name="円/楕円 20"/>
            <p:cNvSpPr/>
            <p:nvPr/>
          </p:nvSpPr>
          <p:spPr>
            <a:xfrm>
              <a:off x="10089410" y="3166841"/>
              <a:ext cx="1832026" cy="765907"/>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2" name="下矢印 21"/>
            <p:cNvSpPr/>
            <p:nvPr/>
          </p:nvSpPr>
          <p:spPr>
            <a:xfrm>
              <a:off x="7446013" y="5414782"/>
              <a:ext cx="830202" cy="1343973"/>
            </a:xfrm>
            <a:prstGeom prst="downArrow">
              <a:avLst/>
            </a:prstGeom>
            <a:gradFill flip="none" rotWithShape="1">
              <a:gsLst>
                <a:gs pos="0">
                  <a:srgbClr val="FF9900">
                    <a:tint val="66000"/>
                    <a:satMod val="160000"/>
                  </a:srgbClr>
                </a:gs>
                <a:gs pos="50000">
                  <a:srgbClr val="FF9900">
                    <a:tint val="44500"/>
                    <a:satMod val="160000"/>
                  </a:srgbClr>
                </a:gs>
                <a:gs pos="100000">
                  <a:srgbClr val="FF9900">
                    <a:tint val="23500"/>
                    <a:satMod val="160000"/>
                  </a:srgb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3" name="下矢印 22"/>
            <p:cNvSpPr/>
            <p:nvPr/>
          </p:nvSpPr>
          <p:spPr>
            <a:xfrm rot="10800000">
              <a:off x="9141909" y="3079693"/>
              <a:ext cx="780936" cy="1316308"/>
            </a:xfrm>
            <a:prstGeom prst="downArrow">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4" name="テキスト ボックス 23"/>
            <p:cNvSpPr txBox="1"/>
            <p:nvPr/>
          </p:nvSpPr>
          <p:spPr>
            <a:xfrm>
              <a:off x="5557514" y="3723662"/>
              <a:ext cx="1697901" cy="369332"/>
            </a:xfrm>
            <a:prstGeom prst="rect">
              <a:avLst/>
            </a:prstGeom>
            <a:noFill/>
          </p:spPr>
          <p:txBody>
            <a:bodyPr wrap="none" rtlCol="0">
              <a:spAutoFit/>
            </a:bodyPr>
            <a:lstStyle/>
            <a:p>
              <a:r>
                <a:rPr lang="ja-JP" altLang="en-US" b="1" dirty="0">
                  <a:solidFill>
                    <a:prstClr val="white"/>
                  </a:solidFill>
                </a:rPr>
                <a:t>景気が良いとき</a:t>
              </a:r>
            </a:p>
          </p:txBody>
        </p:sp>
        <p:sp>
          <p:nvSpPr>
            <p:cNvPr id="25" name="テキスト ボックス 24"/>
            <p:cNvSpPr txBox="1"/>
            <p:nvPr/>
          </p:nvSpPr>
          <p:spPr>
            <a:xfrm>
              <a:off x="10151663" y="3376413"/>
              <a:ext cx="1707519" cy="369332"/>
            </a:xfrm>
            <a:prstGeom prst="rect">
              <a:avLst/>
            </a:prstGeom>
            <a:noFill/>
          </p:spPr>
          <p:txBody>
            <a:bodyPr wrap="none" rtlCol="0">
              <a:spAutoFit/>
            </a:bodyPr>
            <a:lstStyle/>
            <a:p>
              <a:r>
                <a:rPr lang="ja-JP" altLang="en-US" b="1" dirty="0">
                  <a:solidFill>
                    <a:prstClr val="white"/>
                  </a:solidFill>
                </a:rPr>
                <a:t>景気が悪いとき</a:t>
              </a:r>
            </a:p>
          </p:txBody>
        </p:sp>
        <p:sp>
          <p:nvSpPr>
            <p:cNvPr id="26" name="テキスト ボックス 25"/>
            <p:cNvSpPr txBox="1"/>
            <p:nvPr/>
          </p:nvSpPr>
          <p:spPr>
            <a:xfrm>
              <a:off x="5499641" y="5200340"/>
              <a:ext cx="1031051" cy="430887"/>
            </a:xfrm>
            <a:prstGeom prst="rect">
              <a:avLst/>
            </a:prstGeom>
            <a:noFill/>
          </p:spPr>
          <p:txBody>
            <a:bodyPr wrap="none" rtlCol="0">
              <a:spAutoFit/>
            </a:bodyPr>
            <a:lstStyle/>
            <a:p>
              <a:r>
                <a:rPr lang="ja-JP" altLang="en-US" sz="1100" dirty="0">
                  <a:solidFill>
                    <a:prstClr val="black"/>
                  </a:solidFill>
                </a:rPr>
                <a:t>会社や個人の</a:t>
              </a:r>
              <a:endParaRPr lang="en-US" altLang="ja-JP" sz="1100" dirty="0">
                <a:solidFill>
                  <a:prstClr val="black"/>
                </a:solidFill>
              </a:endParaRPr>
            </a:p>
            <a:p>
              <a:r>
                <a:rPr lang="ja-JP" altLang="en-US" sz="1100" dirty="0">
                  <a:solidFill>
                    <a:prstClr val="black"/>
                  </a:solidFill>
                </a:rPr>
                <a:t>収入が増える</a:t>
              </a:r>
            </a:p>
          </p:txBody>
        </p:sp>
        <p:sp>
          <p:nvSpPr>
            <p:cNvPr id="27" name="テキスト ボックス 26"/>
            <p:cNvSpPr txBox="1"/>
            <p:nvPr/>
          </p:nvSpPr>
          <p:spPr>
            <a:xfrm>
              <a:off x="5570172" y="5997630"/>
              <a:ext cx="889987" cy="430887"/>
            </a:xfrm>
            <a:prstGeom prst="rect">
              <a:avLst/>
            </a:prstGeom>
            <a:noFill/>
          </p:spPr>
          <p:txBody>
            <a:bodyPr wrap="none" rtlCol="0">
              <a:spAutoFit/>
            </a:bodyPr>
            <a:lstStyle/>
            <a:p>
              <a:r>
                <a:rPr lang="ja-JP" altLang="en-US" sz="1100" dirty="0">
                  <a:solidFill>
                    <a:prstClr val="black"/>
                  </a:solidFill>
                </a:rPr>
                <a:t>税の負担が</a:t>
              </a:r>
              <a:endParaRPr lang="en-US" altLang="ja-JP" sz="1100" dirty="0">
                <a:solidFill>
                  <a:prstClr val="black"/>
                </a:solidFill>
              </a:endParaRPr>
            </a:p>
            <a:p>
              <a:r>
                <a:rPr lang="ja-JP" altLang="en-US" sz="1100" dirty="0">
                  <a:solidFill>
                    <a:prstClr val="black"/>
                  </a:solidFill>
                </a:rPr>
                <a:t>増える</a:t>
              </a:r>
            </a:p>
          </p:txBody>
        </p:sp>
        <p:sp>
          <p:nvSpPr>
            <p:cNvPr id="28" name="テキスト ボックス 27"/>
            <p:cNvSpPr txBox="1"/>
            <p:nvPr/>
          </p:nvSpPr>
          <p:spPr>
            <a:xfrm>
              <a:off x="11022545" y="4511086"/>
              <a:ext cx="1031051" cy="430887"/>
            </a:xfrm>
            <a:prstGeom prst="rect">
              <a:avLst/>
            </a:prstGeom>
            <a:noFill/>
          </p:spPr>
          <p:txBody>
            <a:bodyPr wrap="none" rtlCol="0">
              <a:spAutoFit/>
            </a:bodyPr>
            <a:lstStyle/>
            <a:p>
              <a:r>
                <a:rPr lang="ja-JP" altLang="en-US" sz="1100" dirty="0">
                  <a:solidFill>
                    <a:prstClr val="black"/>
                  </a:solidFill>
                </a:rPr>
                <a:t>会社や個人の</a:t>
              </a:r>
              <a:endParaRPr lang="en-US" altLang="ja-JP" sz="1100" dirty="0">
                <a:solidFill>
                  <a:prstClr val="black"/>
                </a:solidFill>
              </a:endParaRPr>
            </a:p>
            <a:p>
              <a:r>
                <a:rPr lang="ja-JP" altLang="en-US" sz="1100" dirty="0">
                  <a:solidFill>
                    <a:prstClr val="black"/>
                  </a:solidFill>
                </a:rPr>
                <a:t>収入が減る</a:t>
              </a:r>
            </a:p>
          </p:txBody>
        </p:sp>
        <p:sp>
          <p:nvSpPr>
            <p:cNvPr id="29" name="テキスト ボックス 28"/>
            <p:cNvSpPr txBox="1"/>
            <p:nvPr/>
          </p:nvSpPr>
          <p:spPr>
            <a:xfrm>
              <a:off x="11084181" y="5411362"/>
              <a:ext cx="889987" cy="430887"/>
            </a:xfrm>
            <a:prstGeom prst="rect">
              <a:avLst/>
            </a:prstGeom>
            <a:noFill/>
          </p:spPr>
          <p:txBody>
            <a:bodyPr wrap="none" rtlCol="0">
              <a:spAutoFit/>
            </a:bodyPr>
            <a:lstStyle/>
            <a:p>
              <a:r>
                <a:rPr lang="ja-JP" altLang="en-US" sz="1100" dirty="0">
                  <a:solidFill>
                    <a:prstClr val="black"/>
                  </a:solidFill>
                </a:rPr>
                <a:t>税の負担が</a:t>
              </a:r>
              <a:endParaRPr lang="en-US" altLang="ja-JP" sz="1100" dirty="0">
                <a:solidFill>
                  <a:prstClr val="black"/>
                </a:solidFill>
              </a:endParaRPr>
            </a:p>
            <a:p>
              <a:r>
                <a:rPr lang="ja-JP" altLang="en-US" sz="1100" dirty="0">
                  <a:solidFill>
                    <a:prstClr val="black"/>
                  </a:solidFill>
                </a:rPr>
                <a:t>減る</a:t>
              </a:r>
            </a:p>
          </p:txBody>
        </p:sp>
        <p:sp>
          <p:nvSpPr>
            <p:cNvPr id="30" name="テキスト ボックス 29"/>
            <p:cNvSpPr txBox="1"/>
            <p:nvPr/>
          </p:nvSpPr>
          <p:spPr>
            <a:xfrm>
              <a:off x="8217587" y="4530540"/>
              <a:ext cx="1215397" cy="830997"/>
            </a:xfrm>
            <a:prstGeom prst="rect">
              <a:avLst/>
            </a:prstGeom>
            <a:noFill/>
          </p:spPr>
          <p:txBody>
            <a:bodyPr wrap="none" rtlCol="0">
              <a:spAutoFit/>
            </a:bodyPr>
            <a:lstStyle/>
            <a:p>
              <a:r>
                <a:rPr lang="ja-JP" altLang="en-US" sz="1200" dirty="0">
                  <a:solidFill>
                    <a:prstClr val="black"/>
                  </a:solidFill>
                </a:rPr>
                <a:t>税には景気の</a:t>
              </a:r>
              <a:endParaRPr lang="en-US" altLang="ja-JP" sz="1200" dirty="0">
                <a:solidFill>
                  <a:prstClr val="black"/>
                </a:solidFill>
              </a:endParaRPr>
            </a:p>
            <a:p>
              <a:r>
                <a:rPr lang="ja-JP" altLang="en-US" sz="1200" dirty="0">
                  <a:solidFill>
                    <a:prstClr val="black"/>
                  </a:solidFill>
                </a:rPr>
                <a:t>変動をゆるやか</a:t>
              </a:r>
              <a:endParaRPr lang="en-US" altLang="ja-JP" sz="1200" dirty="0">
                <a:solidFill>
                  <a:prstClr val="black"/>
                </a:solidFill>
              </a:endParaRPr>
            </a:p>
            <a:p>
              <a:r>
                <a:rPr lang="ja-JP" altLang="en-US" sz="1200" dirty="0">
                  <a:solidFill>
                    <a:prstClr val="black"/>
                  </a:solidFill>
                </a:rPr>
                <a:t>にする働きが</a:t>
              </a:r>
              <a:endParaRPr lang="en-US" altLang="ja-JP" sz="1200" dirty="0">
                <a:solidFill>
                  <a:prstClr val="black"/>
                </a:solidFill>
              </a:endParaRPr>
            </a:p>
            <a:p>
              <a:r>
                <a:rPr lang="ja-JP" altLang="en-US" sz="1200" dirty="0">
                  <a:solidFill>
                    <a:prstClr val="black"/>
                  </a:solidFill>
                </a:rPr>
                <a:t>あるよ。</a:t>
              </a:r>
            </a:p>
          </p:txBody>
        </p:sp>
        <p:sp>
          <p:nvSpPr>
            <p:cNvPr id="31" name="テキスト ボックス 30"/>
            <p:cNvSpPr txBox="1"/>
            <p:nvPr/>
          </p:nvSpPr>
          <p:spPr>
            <a:xfrm>
              <a:off x="7618637" y="5506801"/>
              <a:ext cx="523220" cy="1159933"/>
            </a:xfrm>
            <a:prstGeom prst="rect">
              <a:avLst/>
            </a:prstGeom>
            <a:noFill/>
          </p:spPr>
          <p:txBody>
            <a:bodyPr vert="eaVert" wrap="none" rtlCol="0">
              <a:spAutoFit/>
            </a:bodyPr>
            <a:lstStyle/>
            <a:p>
              <a:r>
                <a:rPr lang="ja-JP" altLang="en-US" sz="1100" dirty="0">
                  <a:solidFill>
                    <a:prstClr val="black"/>
                  </a:solidFill>
                </a:rPr>
                <a:t>景気の過熱に</a:t>
              </a:r>
              <a:endParaRPr lang="en-US" altLang="ja-JP" sz="1100" dirty="0">
                <a:solidFill>
                  <a:prstClr val="black"/>
                </a:solidFill>
              </a:endParaRPr>
            </a:p>
            <a:p>
              <a:r>
                <a:rPr lang="ja-JP" altLang="en-US" sz="1100" dirty="0">
                  <a:solidFill>
                    <a:prstClr val="black"/>
                  </a:solidFill>
                </a:rPr>
                <a:t>ブレーキがかかる</a:t>
              </a:r>
            </a:p>
          </p:txBody>
        </p:sp>
        <p:sp>
          <p:nvSpPr>
            <p:cNvPr id="32" name="テキスト ボックス 31"/>
            <p:cNvSpPr txBox="1"/>
            <p:nvPr/>
          </p:nvSpPr>
          <p:spPr>
            <a:xfrm>
              <a:off x="9371760" y="3246948"/>
              <a:ext cx="353943" cy="1074974"/>
            </a:xfrm>
            <a:prstGeom prst="rect">
              <a:avLst/>
            </a:prstGeom>
            <a:noFill/>
          </p:spPr>
          <p:txBody>
            <a:bodyPr vert="eaVert" wrap="none" rtlCol="0">
              <a:spAutoFit/>
            </a:bodyPr>
            <a:lstStyle/>
            <a:p>
              <a:r>
                <a:rPr lang="ja-JP" altLang="en-US" sz="1100" dirty="0">
                  <a:solidFill>
                    <a:prstClr val="black"/>
                  </a:solidFill>
                </a:rPr>
                <a:t>景気を良くする</a:t>
              </a:r>
            </a:p>
          </p:txBody>
        </p:sp>
      </p:grpSp>
      <p:sp>
        <p:nvSpPr>
          <p:cNvPr id="9" name="テキスト ボックス 8"/>
          <p:cNvSpPr txBox="1"/>
          <p:nvPr/>
        </p:nvSpPr>
        <p:spPr>
          <a:xfrm>
            <a:off x="11773296" y="6488668"/>
            <a:ext cx="418704" cy="369332"/>
          </a:xfrm>
          <a:prstGeom prst="rect">
            <a:avLst/>
          </a:prstGeom>
          <a:noFill/>
        </p:spPr>
        <p:txBody>
          <a:bodyPr wrap="none" rtlCol="0">
            <a:spAutoFit/>
          </a:bodyPr>
          <a:lstStyle/>
          <a:p>
            <a:r>
              <a:rPr kumimoji="1" lang="en-US" altLang="ja-JP" dirty="0">
                <a:latin typeface="+mj-ea"/>
                <a:ea typeface="+mj-ea"/>
              </a:rPr>
              <a:t>12</a:t>
            </a:r>
            <a:endParaRPr kumimoji="1" lang="ja-JP" altLang="en-US" dirty="0">
              <a:latin typeface="+mj-ea"/>
              <a:ea typeface="+mj-ea"/>
            </a:endParaRPr>
          </a:p>
        </p:txBody>
      </p:sp>
      <p:sp>
        <p:nvSpPr>
          <p:cNvPr id="34" name="角丸四角形 33"/>
          <p:cNvSpPr/>
          <p:nvPr/>
        </p:nvSpPr>
        <p:spPr>
          <a:xfrm>
            <a:off x="8558784" y="0"/>
            <a:ext cx="3633215" cy="397395"/>
          </a:xfrm>
          <a:prstGeom prst="roundRect">
            <a:avLst/>
          </a:prstGeom>
          <a:solidFill>
            <a:schemeClr val="bg1">
              <a:lumMod val="65000"/>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rgbClr val="E7E6E6">
                    <a:lumMod val="50000"/>
                  </a:srgbClr>
                </a:solidFill>
                <a:latin typeface="BIZ UDPゴシック" panose="020B0400000000000000" pitchFamily="50" charset="-128"/>
                <a:ea typeface="BIZ UDPゴシック" panose="020B0400000000000000" pitchFamily="50" charset="-128"/>
              </a:rPr>
              <a:t>－国民の義務と財政の役割－</a:t>
            </a:r>
          </a:p>
        </p:txBody>
      </p:sp>
    </p:spTree>
    <p:extLst>
      <p:ext uri="{BB962C8B-B14F-4D97-AF65-F5344CB8AC3E}">
        <p14:creationId xmlns:p14="http://schemas.microsoft.com/office/powerpoint/2010/main" val="25435850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CCFFFF"/>
        </a:solidFill>
        <a:effectLst/>
      </p:bgPr>
    </p:bg>
    <p:spTree>
      <p:nvGrpSpPr>
        <p:cNvPr id="1" name=""/>
        <p:cNvGrpSpPr/>
        <p:nvPr/>
      </p:nvGrpSpPr>
      <p:grpSpPr>
        <a:xfrm>
          <a:off x="0" y="0"/>
          <a:ext cx="0" cy="0"/>
          <a:chOff x="0" y="0"/>
          <a:chExt cx="0" cy="0"/>
        </a:xfrm>
      </p:grpSpPr>
      <p:sp>
        <p:nvSpPr>
          <p:cNvPr id="9" name="正方形/長方形 8"/>
          <p:cNvSpPr/>
          <p:nvPr/>
        </p:nvSpPr>
        <p:spPr>
          <a:xfrm>
            <a:off x="315511" y="1253999"/>
            <a:ext cx="5703153" cy="17263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solidFill>
                  <a:srgbClr val="33CC33"/>
                </a:solidFill>
              </a:rPr>
              <a:t>■</a:t>
            </a:r>
            <a:r>
              <a:rPr lang="ja-JP" altLang="en-US" b="1" dirty="0">
                <a:solidFill>
                  <a:prstClr val="black"/>
                </a:solidFill>
              </a:rPr>
              <a:t>所得の不均衡をなおす</a:t>
            </a:r>
            <a:endParaRPr lang="en-US" altLang="ja-JP" b="1" dirty="0">
              <a:solidFill>
                <a:prstClr val="black"/>
              </a:solidFill>
            </a:endParaRPr>
          </a:p>
          <a:p>
            <a:r>
              <a:rPr lang="ja-JP" altLang="en-US" b="1" dirty="0">
                <a:solidFill>
                  <a:prstClr val="black"/>
                </a:solidFill>
              </a:rPr>
              <a:t>　</a:t>
            </a:r>
            <a:r>
              <a:rPr lang="ja-JP" altLang="en-US" b="1" dirty="0">
                <a:solidFill>
                  <a:schemeClr val="tx1"/>
                </a:solidFill>
              </a:rPr>
              <a:t> </a:t>
            </a:r>
            <a:r>
              <a:rPr lang="ja-JP" altLang="en-US" sz="1600" dirty="0">
                <a:solidFill>
                  <a:schemeClr val="tx1"/>
                </a:solidFill>
              </a:rPr>
              <a:t>日本の所得税などでは、所得が多くなるほど税負担が大きくなる累進課税制度が採られています。また、歳出面では社会保障の支出を通じて、所得の少ない人の生活を助けています。</a:t>
            </a:r>
            <a:endParaRPr lang="en-US" altLang="ja-JP" sz="1600" dirty="0">
              <a:solidFill>
                <a:schemeClr val="tx1"/>
              </a:solidFill>
            </a:endParaRPr>
          </a:p>
          <a:p>
            <a:r>
              <a:rPr lang="ja-JP" altLang="en-US" sz="1600" dirty="0">
                <a:solidFill>
                  <a:schemeClr val="tx1"/>
                </a:solidFill>
              </a:rPr>
              <a:t>　このように、財政には国民間の所得の開きを縮める働きがあります。</a:t>
            </a:r>
            <a:endParaRPr lang="en-US" altLang="ja-JP" sz="1600" dirty="0">
              <a:solidFill>
                <a:schemeClr val="tx1"/>
              </a:solidFill>
            </a:endParaRPr>
          </a:p>
        </p:txBody>
      </p:sp>
      <p:sp>
        <p:nvSpPr>
          <p:cNvPr id="2" name="テキスト ボックス 1"/>
          <p:cNvSpPr txBox="1"/>
          <p:nvPr/>
        </p:nvSpPr>
        <p:spPr>
          <a:xfrm>
            <a:off x="11773296" y="6488668"/>
            <a:ext cx="415498" cy="369332"/>
          </a:xfrm>
          <a:prstGeom prst="rect">
            <a:avLst/>
          </a:prstGeom>
          <a:noFill/>
        </p:spPr>
        <p:txBody>
          <a:bodyPr wrap="none" rtlCol="0">
            <a:spAutoFit/>
          </a:bodyPr>
          <a:lstStyle/>
          <a:p>
            <a:r>
              <a:rPr lang="en-US" altLang="ja-JP" dirty="0">
                <a:solidFill>
                  <a:prstClr val="black"/>
                </a:solidFill>
                <a:latin typeface="ＭＳ Ｐゴシック" panose="020B0600070205080204" pitchFamily="50" charset="-128"/>
              </a:rPr>
              <a:t>13</a:t>
            </a:r>
            <a:endParaRPr lang="ja-JP" altLang="en-US" dirty="0">
              <a:solidFill>
                <a:prstClr val="black"/>
              </a:solidFill>
              <a:latin typeface="ＭＳ Ｐゴシック" panose="020B0600070205080204" pitchFamily="50" charset="-128"/>
            </a:endParaRPr>
          </a:p>
        </p:txBody>
      </p:sp>
      <p:sp>
        <p:nvSpPr>
          <p:cNvPr id="10" name="角丸四角形 9"/>
          <p:cNvSpPr/>
          <p:nvPr/>
        </p:nvSpPr>
        <p:spPr>
          <a:xfrm>
            <a:off x="8302752" y="0"/>
            <a:ext cx="3889248" cy="397395"/>
          </a:xfrm>
          <a:prstGeom prst="roundRect">
            <a:avLst/>
          </a:prstGeom>
          <a:solidFill>
            <a:schemeClr val="bg1">
              <a:lumMod val="65000"/>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rgbClr val="E7E6E6">
                    <a:lumMod val="50000"/>
                  </a:srgbClr>
                </a:solidFill>
                <a:latin typeface="BIZ UDPゴシック" panose="020B0400000000000000" pitchFamily="50" charset="-128"/>
                <a:ea typeface="BIZ UDPゴシック" panose="020B0400000000000000" pitchFamily="50" charset="-128"/>
              </a:rPr>
              <a:t>－国民の義務と財政の役割－</a:t>
            </a:r>
          </a:p>
        </p:txBody>
      </p:sp>
      <p:grpSp>
        <p:nvGrpSpPr>
          <p:cNvPr id="29" name="グループ化 28"/>
          <p:cNvGrpSpPr/>
          <p:nvPr/>
        </p:nvGrpSpPr>
        <p:grpSpPr>
          <a:xfrm>
            <a:off x="6179957" y="1253999"/>
            <a:ext cx="5731305" cy="4461001"/>
            <a:chOff x="6179957" y="1253999"/>
            <a:chExt cx="5731305" cy="4461001"/>
          </a:xfrm>
        </p:grpSpPr>
        <p:grpSp>
          <p:nvGrpSpPr>
            <p:cNvPr id="11" name="グループ化 10"/>
            <p:cNvGrpSpPr/>
            <p:nvPr/>
          </p:nvGrpSpPr>
          <p:grpSpPr>
            <a:xfrm>
              <a:off x="6179957" y="1253999"/>
              <a:ext cx="5731305" cy="4461001"/>
              <a:chOff x="6263640" y="2823674"/>
              <a:chExt cx="5161008" cy="3994795"/>
            </a:xfrm>
          </p:grpSpPr>
          <p:pic>
            <p:nvPicPr>
              <p:cNvPr id="12" name="図 11"/>
              <p:cNvPicPr>
                <a:picLocks noChangeAspect="1"/>
              </p:cNvPicPr>
              <p:nvPr/>
            </p:nvPicPr>
            <p:blipFill>
              <a:blip r:embed="rId2"/>
              <a:stretch>
                <a:fillRect/>
              </a:stretch>
            </p:blipFill>
            <p:spPr>
              <a:xfrm>
                <a:off x="6263640" y="2823674"/>
                <a:ext cx="5161008" cy="3994795"/>
              </a:xfrm>
              <a:prstGeom prst="rect">
                <a:avLst/>
              </a:prstGeom>
            </p:spPr>
          </p:pic>
          <p:sp>
            <p:nvSpPr>
              <p:cNvPr id="13" name="テキスト ボックス 12"/>
              <p:cNvSpPr txBox="1"/>
              <p:nvPr/>
            </p:nvSpPr>
            <p:spPr>
              <a:xfrm>
                <a:off x="6860981" y="3915145"/>
                <a:ext cx="4308736" cy="744152"/>
              </a:xfrm>
              <a:prstGeom prst="rect">
                <a:avLst/>
              </a:prstGeom>
              <a:noFill/>
            </p:spPr>
            <p:txBody>
              <a:bodyPr wrap="square" rtlCol="0">
                <a:spAutoFit/>
              </a:bodyPr>
              <a:lstStyle/>
              <a:p>
                <a:r>
                  <a:rPr lang="ja-JP" altLang="en-US" sz="1200" dirty="0">
                    <a:solidFill>
                      <a:prstClr val="black"/>
                    </a:solidFill>
                  </a:rPr>
                  <a:t>　累進課税制度は、所得が多いほど税率が高くなる税金のしくみで、日本では、所得税のほか相続税や贈与税もこのしくみです。この制度は、支払い能力に応じて税金を負担してもらおうとするものです。</a:t>
                </a:r>
                <a:endParaRPr lang="en-US" altLang="ja-JP" sz="1200" dirty="0">
                  <a:solidFill>
                    <a:prstClr val="black"/>
                  </a:solidFill>
                </a:endParaRPr>
              </a:p>
              <a:p>
                <a:r>
                  <a:rPr lang="ja-JP" altLang="en-US" sz="1200" dirty="0">
                    <a:solidFill>
                      <a:prstClr val="black"/>
                    </a:solidFill>
                  </a:rPr>
                  <a:t>　これとは逆に、消費税のように税率が一定の税金もあります。</a:t>
                </a:r>
                <a:endParaRPr lang="en-US" altLang="ja-JP" sz="1200" dirty="0">
                  <a:solidFill>
                    <a:prstClr val="black"/>
                  </a:solidFill>
                </a:endParaRPr>
              </a:p>
            </p:txBody>
          </p:sp>
          <p:sp>
            <p:nvSpPr>
              <p:cNvPr id="14" name="テキスト ボックス 13"/>
              <p:cNvSpPr txBox="1"/>
              <p:nvPr/>
            </p:nvSpPr>
            <p:spPr>
              <a:xfrm>
                <a:off x="6860981" y="4634277"/>
                <a:ext cx="4308736" cy="413418"/>
              </a:xfrm>
              <a:prstGeom prst="rect">
                <a:avLst/>
              </a:prstGeom>
              <a:noFill/>
            </p:spPr>
            <p:txBody>
              <a:bodyPr wrap="square" rtlCol="0">
                <a:spAutoFit/>
              </a:bodyPr>
              <a:lstStyle/>
              <a:p>
                <a:r>
                  <a:rPr lang="ja-JP" altLang="en-US" sz="1200" dirty="0">
                    <a:solidFill>
                      <a:prstClr val="black"/>
                    </a:solidFill>
                    <a:latin typeface="BIZ UDPゴシック" panose="020B0400000000000000" pitchFamily="50" charset="-128"/>
                    <a:ea typeface="BIZ UDPゴシック" panose="020B0400000000000000" pitchFamily="50" charset="-128"/>
                  </a:rPr>
                  <a:t>例えば、夫婦と子ども２人（うち１人は</a:t>
                </a:r>
                <a:r>
                  <a:rPr lang="en-US" altLang="ja-JP" sz="1200" dirty="0">
                    <a:solidFill>
                      <a:prstClr val="black"/>
                    </a:solidFill>
                    <a:latin typeface="BIZ UDPゴシック" panose="020B0400000000000000" pitchFamily="50" charset="-128"/>
                    <a:ea typeface="BIZ UDPゴシック" panose="020B0400000000000000" pitchFamily="50" charset="-128"/>
                  </a:rPr>
                  <a:t>16</a:t>
                </a:r>
                <a:r>
                  <a:rPr lang="ja-JP" altLang="en-US" sz="1200" dirty="0">
                    <a:solidFill>
                      <a:prstClr val="black"/>
                    </a:solidFill>
                    <a:latin typeface="BIZ UDPゴシック" panose="020B0400000000000000" pitchFamily="50" charset="-128"/>
                    <a:ea typeface="BIZ UDPゴシック" panose="020B0400000000000000" pitchFamily="50" charset="-128"/>
                  </a:rPr>
                  <a:t>歳：１人は</a:t>
                </a:r>
                <a:r>
                  <a:rPr lang="en-US" altLang="ja-JP" sz="1200" dirty="0">
                    <a:solidFill>
                      <a:prstClr val="black"/>
                    </a:solidFill>
                    <a:latin typeface="BIZ UDPゴシック" panose="020B0400000000000000" pitchFamily="50" charset="-128"/>
                    <a:ea typeface="BIZ UDPゴシック" panose="020B0400000000000000" pitchFamily="50" charset="-128"/>
                  </a:rPr>
                  <a:t>20</a:t>
                </a:r>
                <a:r>
                  <a:rPr lang="ja-JP" altLang="en-US" sz="1200" dirty="0">
                    <a:solidFill>
                      <a:prstClr val="black"/>
                    </a:solidFill>
                    <a:latin typeface="BIZ UDPゴシック" panose="020B0400000000000000" pitchFamily="50" charset="-128"/>
                    <a:ea typeface="BIZ UDPゴシック" panose="020B0400000000000000" pitchFamily="50" charset="-128"/>
                  </a:rPr>
                  <a:t>歳）の勤め人の所得税（令和５年分、復興特別所得税を含む）は・・・</a:t>
                </a:r>
                <a:endParaRPr lang="en-US" altLang="ja-JP" sz="1200" dirty="0">
                  <a:solidFill>
                    <a:prstClr val="black"/>
                  </a:solidFill>
                  <a:latin typeface="BIZ UDPゴシック" panose="020B0400000000000000" pitchFamily="50" charset="-128"/>
                  <a:ea typeface="BIZ UDPゴシック" panose="020B0400000000000000" pitchFamily="50" charset="-128"/>
                </a:endParaRPr>
              </a:p>
            </p:txBody>
          </p:sp>
          <p:pic>
            <p:nvPicPr>
              <p:cNvPr id="15" name="図 14"/>
              <p:cNvPicPr>
                <a:picLocks noChangeAspect="1"/>
              </p:cNvPicPr>
              <p:nvPr/>
            </p:nvPicPr>
            <p:blipFill>
              <a:blip r:embed="rId3"/>
              <a:stretch>
                <a:fillRect/>
              </a:stretch>
            </p:blipFill>
            <p:spPr>
              <a:xfrm>
                <a:off x="6905598" y="5046961"/>
                <a:ext cx="4308736" cy="1140976"/>
              </a:xfrm>
              <a:prstGeom prst="rect">
                <a:avLst/>
              </a:prstGeom>
            </p:spPr>
          </p:pic>
          <p:sp>
            <p:nvSpPr>
              <p:cNvPr id="16" name="テキスト ボックス 15"/>
              <p:cNvSpPr txBox="1"/>
              <p:nvPr/>
            </p:nvSpPr>
            <p:spPr>
              <a:xfrm>
                <a:off x="6833110" y="5177766"/>
                <a:ext cx="510076" cy="261610"/>
              </a:xfrm>
              <a:prstGeom prst="rect">
                <a:avLst/>
              </a:prstGeom>
              <a:noFill/>
            </p:spPr>
            <p:txBody>
              <a:bodyPr wrap="none" rtlCol="0">
                <a:spAutoFit/>
              </a:bodyPr>
              <a:lstStyle/>
              <a:p>
                <a:r>
                  <a:rPr kumimoji="1" lang="en-US" altLang="ja-JP" sz="1100" dirty="0"/>
                  <a:t>A</a:t>
                </a:r>
                <a:r>
                  <a:rPr kumimoji="1" lang="ja-JP" altLang="en-US" sz="1100" dirty="0"/>
                  <a:t>さん</a:t>
                </a:r>
              </a:p>
            </p:txBody>
          </p:sp>
          <p:sp>
            <p:nvSpPr>
              <p:cNvPr id="17" name="テキスト ボックス 16"/>
              <p:cNvSpPr txBox="1"/>
              <p:nvPr/>
            </p:nvSpPr>
            <p:spPr>
              <a:xfrm>
                <a:off x="6837919" y="5652782"/>
                <a:ext cx="505267" cy="261610"/>
              </a:xfrm>
              <a:prstGeom prst="rect">
                <a:avLst/>
              </a:prstGeom>
              <a:noFill/>
            </p:spPr>
            <p:txBody>
              <a:bodyPr wrap="none" rtlCol="0">
                <a:spAutoFit/>
              </a:bodyPr>
              <a:lstStyle/>
              <a:p>
                <a:r>
                  <a:rPr lang="en-US" altLang="ja-JP" sz="1100" dirty="0"/>
                  <a:t>B</a:t>
                </a:r>
                <a:r>
                  <a:rPr kumimoji="1" lang="ja-JP" altLang="en-US" sz="1100" dirty="0"/>
                  <a:t>さん</a:t>
                </a:r>
              </a:p>
            </p:txBody>
          </p:sp>
          <p:sp>
            <p:nvSpPr>
              <p:cNvPr id="18" name="テキスト ボックス 17"/>
              <p:cNvSpPr txBox="1"/>
              <p:nvPr/>
            </p:nvSpPr>
            <p:spPr>
              <a:xfrm>
                <a:off x="7330729" y="5177766"/>
                <a:ext cx="466794" cy="261610"/>
              </a:xfrm>
              <a:prstGeom prst="rect">
                <a:avLst/>
              </a:prstGeom>
              <a:noFill/>
            </p:spPr>
            <p:txBody>
              <a:bodyPr wrap="none" rtlCol="0">
                <a:spAutoFit/>
              </a:bodyPr>
              <a:lstStyle/>
              <a:p>
                <a:r>
                  <a:rPr lang="ja-JP" altLang="en-US" sz="1100" dirty="0"/>
                  <a:t>年収</a:t>
                </a:r>
                <a:endParaRPr kumimoji="1" lang="ja-JP" altLang="en-US" sz="1100" dirty="0"/>
              </a:p>
            </p:txBody>
          </p:sp>
          <p:sp>
            <p:nvSpPr>
              <p:cNvPr id="19" name="テキスト ボックス 18"/>
              <p:cNvSpPr txBox="1"/>
              <p:nvPr/>
            </p:nvSpPr>
            <p:spPr>
              <a:xfrm>
                <a:off x="7188430" y="5419143"/>
                <a:ext cx="607859" cy="261610"/>
              </a:xfrm>
              <a:prstGeom prst="rect">
                <a:avLst/>
              </a:prstGeom>
              <a:noFill/>
            </p:spPr>
            <p:txBody>
              <a:bodyPr wrap="none" rtlCol="0">
                <a:spAutoFit/>
              </a:bodyPr>
              <a:lstStyle/>
              <a:p>
                <a:r>
                  <a:rPr lang="ja-JP" altLang="en-US" sz="1100" dirty="0"/>
                  <a:t>所得税</a:t>
                </a:r>
                <a:endParaRPr kumimoji="1" lang="ja-JP" altLang="en-US" sz="1100" dirty="0"/>
              </a:p>
            </p:txBody>
          </p:sp>
          <p:sp>
            <p:nvSpPr>
              <p:cNvPr id="20" name="テキスト ボックス 19"/>
              <p:cNvSpPr txBox="1"/>
              <p:nvPr/>
            </p:nvSpPr>
            <p:spPr>
              <a:xfrm>
                <a:off x="7330113" y="5652782"/>
                <a:ext cx="466794" cy="261610"/>
              </a:xfrm>
              <a:prstGeom prst="rect">
                <a:avLst/>
              </a:prstGeom>
              <a:noFill/>
            </p:spPr>
            <p:txBody>
              <a:bodyPr wrap="none" rtlCol="0">
                <a:spAutoFit/>
              </a:bodyPr>
              <a:lstStyle/>
              <a:p>
                <a:r>
                  <a:rPr lang="ja-JP" altLang="en-US" sz="1100" dirty="0"/>
                  <a:t>年収</a:t>
                </a:r>
                <a:endParaRPr kumimoji="1" lang="ja-JP" altLang="en-US" sz="1100" dirty="0"/>
              </a:p>
            </p:txBody>
          </p:sp>
          <p:sp>
            <p:nvSpPr>
              <p:cNvPr id="21" name="テキスト ボックス 20"/>
              <p:cNvSpPr txBox="1"/>
              <p:nvPr/>
            </p:nvSpPr>
            <p:spPr>
              <a:xfrm>
                <a:off x="7213581" y="5888420"/>
                <a:ext cx="607859" cy="261610"/>
              </a:xfrm>
              <a:prstGeom prst="rect">
                <a:avLst/>
              </a:prstGeom>
              <a:noFill/>
            </p:spPr>
            <p:txBody>
              <a:bodyPr wrap="none" rtlCol="0">
                <a:spAutoFit/>
              </a:bodyPr>
              <a:lstStyle/>
              <a:p>
                <a:r>
                  <a:rPr lang="ja-JP" altLang="en-US" sz="1100" dirty="0"/>
                  <a:t>所得税</a:t>
                </a:r>
                <a:endParaRPr kumimoji="1" lang="ja-JP" altLang="en-US" sz="1100" dirty="0"/>
              </a:p>
            </p:txBody>
          </p:sp>
          <p:sp>
            <p:nvSpPr>
              <p:cNvPr id="22" name="テキスト ボックス 21"/>
              <p:cNvSpPr txBox="1"/>
              <p:nvPr/>
            </p:nvSpPr>
            <p:spPr>
              <a:xfrm>
                <a:off x="8067489" y="5168281"/>
                <a:ext cx="683200" cy="261610"/>
              </a:xfrm>
              <a:prstGeom prst="rect">
                <a:avLst/>
              </a:prstGeom>
              <a:noFill/>
            </p:spPr>
            <p:txBody>
              <a:bodyPr wrap="none" rtlCol="0">
                <a:spAutoFit/>
              </a:bodyPr>
              <a:lstStyle/>
              <a:p>
                <a:r>
                  <a:rPr lang="en-US" altLang="ja-JP" sz="1100" dirty="0"/>
                  <a:t>500</a:t>
                </a:r>
                <a:r>
                  <a:rPr lang="ja-JP" altLang="en-US" sz="1100" dirty="0"/>
                  <a:t>万円</a:t>
                </a:r>
                <a:endParaRPr kumimoji="1" lang="ja-JP" altLang="en-US" sz="1100" dirty="0"/>
              </a:p>
            </p:txBody>
          </p:sp>
          <p:sp>
            <p:nvSpPr>
              <p:cNvPr id="23" name="テキスト ボックス 22"/>
              <p:cNvSpPr txBox="1"/>
              <p:nvPr/>
            </p:nvSpPr>
            <p:spPr>
              <a:xfrm>
                <a:off x="7858050" y="5404993"/>
                <a:ext cx="538930" cy="261610"/>
              </a:xfrm>
              <a:prstGeom prst="rect">
                <a:avLst/>
              </a:prstGeom>
              <a:noFill/>
            </p:spPr>
            <p:txBody>
              <a:bodyPr wrap="none" rtlCol="0">
                <a:spAutoFit/>
              </a:bodyPr>
              <a:lstStyle/>
              <a:p>
                <a:r>
                  <a:rPr lang="en-US" altLang="ja-JP" sz="1100" dirty="0"/>
                  <a:t>5</a:t>
                </a:r>
                <a:r>
                  <a:rPr lang="ja-JP" altLang="en-US" sz="1100" dirty="0"/>
                  <a:t>万円</a:t>
                </a:r>
                <a:endParaRPr kumimoji="1" lang="ja-JP" altLang="en-US" sz="1100" dirty="0"/>
              </a:p>
            </p:txBody>
          </p:sp>
          <p:sp>
            <p:nvSpPr>
              <p:cNvPr id="24" name="テキスト ボックス 23"/>
              <p:cNvSpPr txBox="1"/>
              <p:nvPr/>
            </p:nvSpPr>
            <p:spPr>
              <a:xfrm>
                <a:off x="8802237" y="5654813"/>
                <a:ext cx="790601" cy="261610"/>
              </a:xfrm>
              <a:prstGeom prst="rect">
                <a:avLst/>
              </a:prstGeom>
              <a:noFill/>
            </p:spPr>
            <p:txBody>
              <a:bodyPr wrap="none" rtlCol="0">
                <a:spAutoFit/>
              </a:bodyPr>
              <a:lstStyle/>
              <a:p>
                <a:r>
                  <a:rPr lang="en-US" altLang="ja-JP" sz="1100" dirty="0"/>
                  <a:t>2,000</a:t>
                </a:r>
                <a:r>
                  <a:rPr lang="ja-JP" altLang="en-US" sz="1100" dirty="0"/>
                  <a:t>万円</a:t>
                </a:r>
                <a:endParaRPr kumimoji="1" lang="ja-JP" altLang="en-US" sz="1100" dirty="0"/>
              </a:p>
            </p:txBody>
          </p:sp>
          <p:sp>
            <p:nvSpPr>
              <p:cNvPr id="25" name="テキスト ボックス 24"/>
              <p:cNvSpPr txBox="1"/>
              <p:nvPr/>
            </p:nvSpPr>
            <p:spPr>
              <a:xfrm>
                <a:off x="7970238" y="5880160"/>
                <a:ext cx="683200" cy="261610"/>
              </a:xfrm>
              <a:prstGeom prst="rect">
                <a:avLst/>
              </a:prstGeom>
              <a:noFill/>
            </p:spPr>
            <p:txBody>
              <a:bodyPr wrap="none" rtlCol="0">
                <a:spAutoFit/>
              </a:bodyPr>
              <a:lstStyle/>
              <a:p>
                <a:r>
                  <a:rPr lang="en-US" altLang="ja-JP" sz="1100" dirty="0"/>
                  <a:t>342</a:t>
                </a:r>
                <a:r>
                  <a:rPr lang="ja-JP" altLang="en-US" sz="1100" dirty="0"/>
                  <a:t>万円</a:t>
                </a:r>
                <a:endParaRPr kumimoji="1" lang="ja-JP" altLang="en-US" sz="1100" dirty="0"/>
              </a:p>
            </p:txBody>
          </p:sp>
          <p:sp>
            <p:nvSpPr>
              <p:cNvPr id="26" name="テキスト ボックス 25"/>
              <p:cNvSpPr txBox="1"/>
              <p:nvPr/>
            </p:nvSpPr>
            <p:spPr>
              <a:xfrm>
                <a:off x="9474992" y="5165531"/>
                <a:ext cx="1743151" cy="909519"/>
              </a:xfrm>
              <a:prstGeom prst="rect">
                <a:avLst/>
              </a:prstGeom>
              <a:noFill/>
            </p:spPr>
            <p:txBody>
              <a:bodyPr wrap="square" rtlCol="0">
                <a:spAutoFit/>
              </a:bodyPr>
              <a:lstStyle/>
              <a:p>
                <a:r>
                  <a:rPr kumimoji="1" lang="ja-JP" altLang="en-US" sz="1200" dirty="0"/>
                  <a:t>同じ家族構成でも、年収</a:t>
                </a:r>
                <a:endParaRPr kumimoji="1" lang="en-US" altLang="ja-JP" sz="1200" dirty="0"/>
              </a:p>
              <a:p>
                <a:r>
                  <a:rPr lang="en-US" altLang="ja-JP" sz="1200" dirty="0"/>
                  <a:t>500</a:t>
                </a:r>
                <a:r>
                  <a:rPr lang="ja-JP" altLang="en-US" sz="1200" dirty="0"/>
                  <a:t>万円の場合の税収は</a:t>
                </a:r>
                <a:endParaRPr lang="en-US" altLang="ja-JP" sz="1200" dirty="0"/>
              </a:p>
              <a:p>
                <a:r>
                  <a:rPr lang="en-US" altLang="ja-JP" sz="1200" dirty="0"/>
                  <a:t>5</a:t>
                </a:r>
                <a:r>
                  <a:rPr kumimoji="1" lang="ja-JP" altLang="en-US" sz="1200" dirty="0"/>
                  <a:t>万円ですが、年収が</a:t>
                </a:r>
                <a:r>
                  <a:rPr kumimoji="1" lang="en-US" altLang="ja-JP" sz="1200" dirty="0"/>
                  <a:t>2,000</a:t>
                </a:r>
                <a:r>
                  <a:rPr kumimoji="1" lang="ja-JP" altLang="en-US" sz="1200" dirty="0"/>
                  <a:t>万円に</a:t>
                </a:r>
                <a:r>
                  <a:rPr lang="ja-JP" altLang="en-US" sz="1200" dirty="0"/>
                  <a:t>なると、税額は</a:t>
                </a:r>
                <a:r>
                  <a:rPr lang="en-US" altLang="ja-JP" sz="1200" dirty="0"/>
                  <a:t>342</a:t>
                </a:r>
                <a:r>
                  <a:rPr lang="ja-JP" altLang="en-US" sz="1200" dirty="0"/>
                  <a:t>万円で約</a:t>
                </a:r>
                <a:r>
                  <a:rPr lang="en-US" altLang="ja-JP" sz="1200" dirty="0"/>
                  <a:t>68</a:t>
                </a:r>
                <a:r>
                  <a:rPr lang="ja-JP" altLang="en-US" sz="1200" dirty="0"/>
                  <a:t>倍に</a:t>
                </a:r>
                <a:r>
                  <a:rPr kumimoji="1" lang="ja-JP" altLang="en-US" sz="1200" dirty="0"/>
                  <a:t>なります。</a:t>
                </a:r>
              </a:p>
            </p:txBody>
          </p:sp>
        </p:grpSp>
        <p:sp>
          <p:nvSpPr>
            <p:cNvPr id="27" name="テキスト ボックス 26"/>
            <p:cNvSpPr txBox="1"/>
            <p:nvPr/>
          </p:nvSpPr>
          <p:spPr>
            <a:xfrm>
              <a:off x="6833504" y="5222466"/>
              <a:ext cx="2842445" cy="261610"/>
            </a:xfrm>
            <a:prstGeom prst="rect">
              <a:avLst/>
            </a:prstGeom>
            <a:noFill/>
          </p:spPr>
          <p:txBody>
            <a:bodyPr wrap="none" rtlCol="0">
              <a:spAutoFit/>
            </a:bodyPr>
            <a:lstStyle/>
            <a:p>
              <a:r>
                <a:rPr kumimoji="1" lang="en-US" altLang="ja-JP" sz="1100" dirty="0"/>
                <a:t>※</a:t>
              </a:r>
              <a:r>
                <a:rPr kumimoji="1" lang="ja-JP" altLang="en-US" sz="1100" dirty="0"/>
                <a:t>社会保険料控除を含めて計算しています。</a:t>
              </a:r>
            </a:p>
          </p:txBody>
        </p:sp>
      </p:grpSp>
      <p:pic>
        <p:nvPicPr>
          <p:cNvPr id="4" name="図 3">
            <a:extLst>
              <a:ext uri="{FF2B5EF4-FFF2-40B4-BE49-F238E27FC236}">
                <a16:creationId xmlns:a16="http://schemas.microsoft.com/office/drawing/2014/main" id="{2476B255-2EE3-4724-B2A3-91E431CCE057}"/>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4011" b="93410" l="3759" r="97428">
                        <a14:foregroundMark x1="18398" y1="7163" x2="18398" y2="7163"/>
                        <a14:foregroundMark x1="8506" y1="75645" x2="8506" y2="75645"/>
                        <a14:foregroundMark x1="3759" y1="75931" x2="3759" y2="75931"/>
                        <a14:foregroundMark x1="50148" y1="93410" x2="50148" y2="93410"/>
                        <a14:foregroundMark x1="57072" y1="7450" x2="57072" y2="7450"/>
                        <a14:foregroundMark x1="71217" y1="10602" x2="71217" y2="10602"/>
                        <a14:foregroundMark x1="73492" y1="25215" x2="73492" y2="25215"/>
                        <a14:foregroundMark x1="71909" y1="23782" x2="72898" y2="27221"/>
                        <a14:foregroundMark x1="72700" y1="12607" x2="72700" y2="16905"/>
                        <a14:foregroundMark x1="85361" y1="5444" x2="85361" y2="5444"/>
                        <a14:foregroundMark x1="95747" y1="60745" x2="95747" y2="60745"/>
                        <a14:foregroundMark x1="78734" y1="29513" x2="78734" y2="29513"/>
                        <a14:foregroundMark x1="39565" y1="56160" x2="39565" y2="56160"/>
                        <a14:foregroundMark x1="39565" y1="53009" x2="39070" y2="58453"/>
                        <a14:foregroundMark x1="39268" y1="53295" x2="39268" y2="60745"/>
                        <a14:foregroundMark x1="24530" y1="58166" x2="24530" y2="58166"/>
                        <a14:foregroundMark x1="16123" y1="52722" x2="15727" y2="67622"/>
                        <a14:foregroundMark x1="15925" y1="56160" x2="15925" y2="50716"/>
                        <a14:foregroundMark x1="15826" y1="69054" x2="15826" y2="69054"/>
                        <a14:foregroundMark x1="15925" y1="69628" x2="16419" y2="63610"/>
                        <a14:foregroundMark x1="20574" y1="66189" x2="20574" y2="70487"/>
                        <a14:foregroundMark x1="20475" y1="46132" x2="20574" y2="68768"/>
                        <a14:foregroundMark x1="14371" y1="46418" x2="14441" y2="49570"/>
                        <a14:foregroundMark x1="14352" y1="45559" x2="14371" y2="46418"/>
                        <a14:foregroundMark x1="14326" y1="44413" x2="14352" y2="45559"/>
                        <a14:foregroundMark x1="92024" y1="69054" x2="92779" y2="70774"/>
                        <a14:foregroundMark x1="91772" y1="68481" x2="92024" y2="69054"/>
                        <a14:foregroundMark x1="97626" y1="66476" x2="97626" y2="67908"/>
                        <a14:foregroundMark x1="66667" y1="32378" x2="66568" y2="35530"/>
                        <a14:foregroundMark x1="65678" y1="36963" x2="65776" y2="38682"/>
                        <a14:foregroundMark x1="78239" y1="22350" x2="78338" y2="23496"/>
                        <a14:foregroundMark x1="78734" y1="22063" x2="78536" y2="23782"/>
                        <a14:foregroundMark x1="78635" y1="22636" x2="78437" y2="24928"/>
                        <a14:foregroundMark x1="78635" y1="21777" x2="78734" y2="23496"/>
                        <a14:foregroundMark x1="84471" y1="60745" x2="84471" y2="61605"/>
                        <a14:foregroundMark x1="84471" y1="59599" x2="84471" y2="60745"/>
                        <a14:foregroundMark x1="84471" y1="59026" x2="84471" y2="59599"/>
                        <a14:foregroundMark x1="84471" y1="58453" x2="84471" y2="59026"/>
                        <a14:foregroundMark x1="84471" y1="57593" x2="84471" y2="58453"/>
                        <a14:foregroundMark x1="84471" y1="57020" x2="84471" y2="57593"/>
                        <a14:foregroundMark x1="84471" y1="55898" x2="84471" y2="57020"/>
                        <a14:foregroundMark x1="84471" y1="47851" x2="84471" y2="48386"/>
                        <a14:foregroundMark x1="84471" y1="38682" x2="84471" y2="44699"/>
                        <a14:foregroundMark x1="89630" y1="59885" x2="89713" y2="61605"/>
                        <a14:foregroundMark x1="89120" y1="49284" x2="89548" y2="58172"/>
                        <a14:foregroundMark x1="89276" y1="68143" x2="89331" y2="68481"/>
                        <a14:foregroundMark x1="89977" y1="67622" x2="90109" y2="68768"/>
                        <a14:foregroundMark x1="54500" y1="63037" x2="54500" y2="63037"/>
                        <a14:foregroundMark x1="54303" y1="61605" x2="54303" y2="61605"/>
                        <a14:foregroundMark x1="54303" y1="58453" x2="54303" y2="58453"/>
                        <a14:foregroundMark x1="54698" y1="55587" x2="54698" y2="55587"/>
                        <a14:foregroundMark x1="54500" y1="55014" x2="54500" y2="55014"/>
                        <a14:foregroundMark x1="54500" y1="53009" x2="54500" y2="53009"/>
                        <a14:foregroundMark x1="54500" y1="52149" x2="54500" y2="57593"/>
                        <a14:foregroundMark x1="54599" y1="62464" x2="54797" y2="67622"/>
                        <a14:foregroundMark x1="54500" y1="67622" x2="54500" y2="67622"/>
                        <a14:foregroundMark x1="54500" y1="67049" x2="54500" y2="67049"/>
                        <a14:foregroundMark x1="54500" y1="66189" x2="54500" y2="66189"/>
                        <a14:foregroundMark x1="54402" y1="65043" x2="54402" y2="65043"/>
                        <a14:foregroundMark x1="54500" y1="61318" x2="54500" y2="61318"/>
                        <a14:foregroundMark x1="54599" y1="60458" x2="54599" y2="60458"/>
                        <a14:foregroundMark x1="58952" y1="65616" x2="58952" y2="65616"/>
                        <a14:foregroundMark x1="58952" y1="63897" x2="58952" y2="63897"/>
                        <a14:foregroundMark x1="59050" y1="62464" x2="59050" y2="68195"/>
                        <a14:foregroundMark x1="58952" y1="67049" x2="58952" y2="67049"/>
                        <a14:foregroundMark x1="53215" y1="42407" x2="53215" y2="44413"/>
                        <a14:foregroundMark x1="53215" y1="42407" x2="53215" y2="42407"/>
                        <a14:foregroundMark x1="53215" y1="43266" x2="53215" y2="43266"/>
                        <a14:foregroundMark x1="53017" y1="44413" x2="53017" y2="44413"/>
                        <a14:foregroundMark x1="53215" y1="42980" x2="53215" y2="42980"/>
                        <a14:foregroundMark x1="53215" y1="44413" x2="53215" y2="44413"/>
                        <a14:foregroundMark x1="53215" y1="42407" x2="53215" y2="42407"/>
                        <a14:foregroundMark x1="53215" y1="42407" x2="53215" y2="42407"/>
                        <a14:foregroundMark x1="53215" y1="42980" x2="53215" y2="42980"/>
                        <a14:foregroundMark x1="52918" y1="43266" x2="52918" y2="43266"/>
                        <a14:foregroundMark x1="53116" y1="42407" x2="53215" y2="44126"/>
                        <a14:foregroundMark x1="53215" y1="46991" x2="53215" y2="46991"/>
                        <a14:foregroundMark x1="53215" y1="46418" x2="53215" y2="47564"/>
                        <a14:foregroundMark x1="69733" y1="58326" x2="69733" y2="60458"/>
                        <a14:foregroundMark x1="69535" y1="61605" x2="69535" y2="58280"/>
                        <a14:foregroundMark x1="69634" y1="44699" x2="69634" y2="44699"/>
                        <a14:foregroundMark x1="70920" y1="42120" x2="70090" y2="51200"/>
                        <a14:foregroundMark x1="67953" y1="36103" x2="67854" y2="38109"/>
                        <a14:foregroundMark x1="67953" y1="35244" x2="67953" y2="39255"/>
                        <a14:foregroundMark x1="84866" y1="67908" x2="84866" y2="67908"/>
                        <a14:foregroundMark x1="84866" y1="68768" x2="84965" y2="69914"/>
                        <a14:foregroundMark x1="87735" y1="65330" x2="87735" y2="65616"/>
                        <a14:foregroundMark x1="87636" y1="63897" x2="87636" y2="63897"/>
                        <a14:foregroundMark x1="87636" y1="65330" x2="87636" y2="65330"/>
                        <a14:foregroundMark x1="87636" y1="66476" x2="87636" y2="66476"/>
                        <a14:foregroundMark x1="87636" y1="68195" x2="87636" y2="68195"/>
                        <a14:foregroundMark x1="89318" y1="64756" x2="89318" y2="64756"/>
                        <a14:foregroundMark x1="89318" y1="66762" x2="89318" y2="66762"/>
                        <a14:foregroundMark x1="85064" y1="54155" x2="85064" y2="54155"/>
                        <a14:foregroundMark x1="84965" y1="53295" x2="84965" y2="53295"/>
                        <a14:foregroundMark x1="85163" y1="46705" x2="85163" y2="46705"/>
                        <a14:foregroundMark x1="85064" y1="49284" x2="85064" y2="49284"/>
                        <a14:foregroundMark x1="85064" y1="47851" x2="85064" y2="47851"/>
                        <a14:foregroundMark x1="85064" y1="46132" x2="85064" y2="46132"/>
                        <a14:foregroundMark x1="85064" y1="44413" x2="85064" y2="44413"/>
                        <a14:foregroundMark x1="84866" y1="68481" x2="84866" y2="68481"/>
                        <a14:foregroundMark x1="84965" y1="69914" x2="84965" y2="69914"/>
                        <a14:foregroundMark x1="86548" y1="64183" x2="86548" y2="64183"/>
                        <a14:foregroundMark x1="86647" y1="65043" x2="86647" y2="65043"/>
                        <a14:foregroundMark x1="86647" y1="68481" x2="86647" y2="68481"/>
                        <a14:foregroundMark x1="86647" y1="69628" x2="86647" y2="69628"/>
                        <a14:foregroundMark x1="86647" y1="71060" x2="86647" y2="71060"/>
                        <a14:foregroundMark x1="91395" y1="67908" x2="91395" y2="67908"/>
                        <a14:foregroundMark x1="91296" y1="66762" x2="91296" y2="66762"/>
                        <a14:foregroundMark x1="91296" y1="68195" x2="91296" y2="68195"/>
                        <a14:foregroundMark x1="91197" y1="68768" x2="91197" y2="68768"/>
                        <a14:foregroundMark x1="84965" y1="59885" x2="84965" y2="59885"/>
                        <a14:foregroundMark x1="84965" y1="61032" x2="84965" y2="61032"/>
                        <a14:foregroundMark x1="75371" y1="58453" x2="75371" y2="58453"/>
                        <a14:foregroundMark x1="75668" y1="60172" x2="75668" y2="60172"/>
                        <a14:foregroundMark x1="75470" y1="59026" x2="75470" y2="59026"/>
                        <a14:foregroundMark x1="75272" y1="61032" x2="75272" y2="61032"/>
                        <a14:foregroundMark x1="74481" y1="63324" x2="74481" y2="63324"/>
                        <a14:foregroundMark x1="74679" y1="63897" x2="74679" y2="63897"/>
                        <a14:foregroundMark x1="73195" y1="66476" x2="73195" y2="66476"/>
                        <a14:foregroundMark x1="73195" y1="65043" x2="73195" y2="65043"/>
                        <a14:foregroundMark x1="73195" y1="64470" x2="73195" y2="64470"/>
                        <a14:foregroundMark x1="73195" y1="65330" x2="73195" y2="65330"/>
                        <a14:foregroundMark x1="72997" y1="66189" x2="72997" y2="66189"/>
                        <a14:foregroundMark x1="72898" y1="67622" x2="72898" y2="67622"/>
                        <a14:foregroundMark x1="17804" y1="5444" x2="17804" y2="5444"/>
                        <a14:foregroundMark x1="56479" y1="5158" x2="56479" y2="5158"/>
                        <a14:foregroundMark x1="72502" y1="4298" x2="72502" y2="4298"/>
                        <a14:foregroundMark x1="86845" y1="4011" x2="86845" y2="4011"/>
                        <a14:foregroundMark x1="70326" y1="12321" x2="70326" y2="12321"/>
                        <a14:backgroundMark x1="69337" y1="52436" x2="69337" y2="52436"/>
                        <a14:backgroundMark x1="69238" y1="51003" x2="69041" y2="58166"/>
                        <a14:backgroundMark x1="13848" y1="42120" x2="13848" y2="42120"/>
                        <a14:backgroundMark x1="13848" y1="40974" x2="13848" y2="40974"/>
                        <a14:backgroundMark x1="13947" y1="40688" x2="13947" y2="41547"/>
                        <a14:backgroundMark x1="13947" y1="42980" x2="13947" y2="44413"/>
                        <a14:backgroundMark x1="13947" y1="46418" x2="13947" y2="46418"/>
                        <a14:backgroundMark x1="14144" y1="46705" x2="14144" y2="46705"/>
                        <a14:backgroundMark x1="14045" y1="45559" x2="14045" y2="45559"/>
                        <a14:backgroundMark x1="13947" y1="42407" x2="13947" y2="42407"/>
                        <a14:backgroundMark x1="13947" y1="41547" x2="13947" y2="41547"/>
                        <a14:backgroundMark x1="14045" y1="41547" x2="13947" y2="43553"/>
                        <a14:backgroundMark x1="90307" y1="65616" x2="90307" y2="65616"/>
                        <a14:backgroundMark x1="90603" y1="69054" x2="90603" y2="69054"/>
                        <a14:backgroundMark x1="89812" y1="68768" x2="89812" y2="68768"/>
                        <a14:backgroundMark x1="89911" y1="67622" x2="89911" y2="67622"/>
                        <a14:backgroundMark x1="89966" y1="66762" x2="90010" y2="67908"/>
                        <a14:backgroundMark x1="89911" y1="65330" x2="89966" y2="66762"/>
                        <a14:backgroundMark x1="90109" y1="69341" x2="90109" y2="69341"/>
                        <a14:backgroundMark x1="90109" y1="68481" x2="90109" y2="68481"/>
                        <a14:backgroundMark x1="90109" y1="68481" x2="90109" y2="68481"/>
                        <a14:backgroundMark x1="90010" y1="69054" x2="90109" y2="69054"/>
                        <a14:backgroundMark x1="89713" y1="61891" x2="89713" y2="61891"/>
                        <a14:backgroundMark x1="89713" y1="59885" x2="89713" y2="59885"/>
                        <a14:backgroundMark x1="89812" y1="61891" x2="89812" y2="59312"/>
                        <a14:backgroundMark x1="89812" y1="57880" x2="90010" y2="59312"/>
                        <a14:backgroundMark x1="84174" y1="61605" x2="84174" y2="61605"/>
                        <a14:backgroundMark x1="82789" y1="72779" x2="82789" y2="72779"/>
                        <a14:backgroundMark x1="87141" y1="72493" x2="87141" y2="72493"/>
                        <a14:backgroundMark x1="84471" y1="59599" x2="84471" y2="59599"/>
                        <a14:backgroundMark x1="84471" y1="61318" x2="84471" y2="61318"/>
                        <a14:backgroundMark x1="84570" y1="60745" x2="84570" y2="60745"/>
                        <a14:backgroundMark x1="84471" y1="60458" x2="84471" y2="60458"/>
                        <a14:backgroundMark x1="84273" y1="58453" x2="84273" y2="58453"/>
                        <a14:backgroundMark x1="84471" y1="57020" x2="84471" y2="57020"/>
                        <a14:backgroundMark x1="84471" y1="58166" x2="84471" y2="58166"/>
                        <a14:backgroundMark x1="84372" y1="57593" x2="84372" y2="57593"/>
                        <a14:backgroundMark x1="84471" y1="58453" x2="84471" y2="58453"/>
                        <a14:backgroundMark x1="84471" y1="59026" x2="84471" y2="59026"/>
                        <a14:backgroundMark x1="84273" y1="54728" x2="84273" y2="55014"/>
                        <a14:backgroundMark x1="84421" y1="54155" x2="84372" y2="55874"/>
                        <a14:backgroundMark x1="84446" y1="53295" x2="84421" y2="54155"/>
                        <a14:backgroundMark x1="84471" y1="52436" x2="84446" y2="53295"/>
                        <a14:backgroundMark x1="84293" y1="49284" x2="84372" y2="52722"/>
                        <a14:backgroundMark x1="84273" y1="48424" x2="84293" y2="49284"/>
                        <a14:backgroundMark x1="84273" y1="46705" x2="84273" y2="47851"/>
                        <a14:backgroundMark x1="84273" y1="46132" x2="84273" y2="46705"/>
                        <a14:backgroundMark x1="84273" y1="44699" x2="84273" y2="46132"/>
                        <a14:backgroundMark x1="84347" y1="67908" x2="84372" y2="68481"/>
                        <a14:backgroundMark x1="84273" y1="66189" x2="84347" y2="67908"/>
                        <a14:backgroundMark x1="84273" y1="62464" x2="84372" y2="65903"/>
                        <a14:backgroundMark x1="84471" y1="61605" x2="84174" y2="64756"/>
                        <a14:backgroundMark x1="84431" y1="68481" x2="84471" y2="69054"/>
                        <a14:backgroundMark x1="84372" y1="67622" x2="84431" y2="68481"/>
                        <a14:backgroundMark x1="76558" y1="73066" x2="76558" y2="73066"/>
                        <a14:backgroundMark x1="89812" y1="65043" x2="89812" y2="65043"/>
                        <a14:backgroundMark x1="89812" y1="65616" x2="89713" y2="66762"/>
                        <a14:backgroundMark x1="89713" y1="64756" x2="89713" y2="65330"/>
                        <a14:backgroundMark x1="89713" y1="63897" x2="89713" y2="64756"/>
                        <a14:backgroundMark x1="72700" y1="72206" x2="72700" y2="72206"/>
                        <a14:backgroundMark x1="87240" y1="65903" x2="87240" y2="65903"/>
                        <a14:backgroundMark x1="87043" y1="67908" x2="87043" y2="67908"/>
                        <a14:backgroundMark x1="87141" y1="70201" x2="87141" y2="70201"/>
                        <a14:backgroundMark x1="87043" y1="63897" x2="87043" y2="63897"/>
                      </a14:backgroundRemoval>
                    </a14:imgEffect>
                  </a14:imgLayer>
                </a14:imgProps>
              </a:ext>
            </a:extLst>
          </a:blip>
          <a:stretch>
            <a:fillRect/>
          </a:stretch>
        </p:blipFill>
        <p:spPr>
          <a:xfrm>
            <a:off x="280738" y="3282192"/>
            <a:ext cx="5719749" cy="1974473"/>
          </a:xfrm>
          <a:prstGeom prst="rect">
            <a:avLst/>
          </a:prstGeom>
        </p:spPr>
      </p:pic>
    </p:spTree>
    <p:extLst>
      <p:ext uri="{BB962C8B-B14F-4D97-AF65-F5344CB8AC3E}">
        <p14:creationId xmlns:p14="http://schemas.microsoft.com/office/powerpoint/2010/main" val="31866052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grpSp>
        <p:nvGrpSpPr>
          <p:cNvPr id="2" name="グループ化 1"/>
          <p:cNvGrpSpPr/>
          <p:nvPr/>
        </p:nvGrpSpPr>
        <p:grpSpPr>
          <a:xfrm>
            <a:off x="660688" y="155101"/>
            <a:ext cx="9774578" cy="707886"/>
            <a:chOff x="641724" y="514661"/>
            <a:chExt cx="8976360" cy="637605"/>
          </a:xfrm>
        </p:grpSpPr>
        <p:sp>
          <p:nvSpPr>
            <p:cNvPr id="3" name="ホームベース 2"/>
            <p:cNvSpPr/>
            <p:nvPr/>
          </p:nvSpPr>
          <p:spPr>
            <a:xfrm>
              <a:off x="641724" y="574384"/>
              <a:ext cx="8976360" cy="518159"/>
            </a:xfrm>
            <a:prstGeom prst="homePlat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n>
                  <a:solidFill>
                    <a:srgbClr val="0070C0"/>
                  </a:solidFill>
                </a:ln>
                <a:solidFill>
                  <a:prstClr val="white"/>
                </a:solidFill>
              </a:endParaRPr>
            </a:p>
          </p:txBody>
        </p:sp>
        <p:sp>
          <p:nvSpPr>
            <p:cNvPr id="4" name="正方形/長方形 3"/>
            <p:cNvSpPr/>
            <p:nvPr/>
          </p:nvSpPr>
          <p:spPr>
            <a:xfrm>
              <a:off x="942626" y="514661"/>
              <a:ext cx="5865561" cy="637605"/>
            </a:xfrm>
            <a:prstGeom prst="rect">
              <a:avLst/>
            </a:prstGeom>
            <a:noFill/>
          </p:spPr>
          <p:txBody>
            <a:bodyPr wrap="square" lIns="91440" tIns="45720" rIns="91440" bIns="45720">
              <a:spAutoFit/>
            </a:bodyPr>
            <a:lstStyle/>
            <a:p>
              <a:r>
                <a:rPr lang="ja-JP" altLang="en-US" sz="4000" b="1" dirty="0">
                  <a:ln w="10160">
                    <a:solidFill>
                      <a:srgbClr val="0070C0"/>
                    </a:solidFill>
                    <a:prstDash val="solid"/>
                  </a:ln>
                  <a:solidFill>
                    <a:srgbClr val="FFFFFF"/>
                  </a:solidFill>
                  <a:effectLst>
                    <a:outerShdw blurRad="38100" dist="22860" dir="5400000" algn="tl" rotWithShape="0">
                      <a:srgbClr val="000000">
                        <a:alpha val="30000"/>
                      </a:srgbClr>
                    </a:outerShdw>
                  </a:effectLst>
                </a:rPr>
                <a:t>これからの社会と税</a:t>
              </a:r>
            </a:p>
          </p:txBody>
        </p:sp>
      </p:grpSp>
      <p:grpSp>
        <p:nvGrpSpPr>
          <p:cNvPr id="5" name="グループ化 4"/>
          <p:cNvGrpSpPr/>
          <p:nvPr/>
        </p:nvGrpSpPr>
        <p:grpSpPr>
          <a:xfrm>
            <a:off x="660688" y="986018"/>
            <a:ext cx="3425724" cy="518934"/>
            <a:chOff x="502920" y="1265150"/>
            <a:chExt cx="3425724" cy="518934"/>
          </a:xfrm>
        </p:grpSpPr>
        <p:sp>
          <p:nvSpPr>
            <p:cNvPr id="6" name="ホームベース 5"/>
            <p:cNvSpPr/>
            <p:nvPr/>
          </p:nvSpPr>
          <p:spPr>
            <a:xfrm>
              <a:off x="502920" y="1360787"/>
              <a:ext cx="327660" cy="327660"/>
            </a:xfrm>
            <a:prstGeom prst="homePlate">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5B9BD5"/>
                </a:solidFill>
              </a:endParaRPr>
            </a:p>
          </p:txBody>
        </p:sp>
        <p:sp>
          <p:nvSpPr>
            <p:cNvPr id="7" name="正方形/長方形 6"/>
            <p:cNvSpPr/>
            <p:nvPr/>
          </p:nvSpPr>
          <p:spPr>
            <a:xfrm>
              <a:off x="592910" y="1265150"/>
              <a:ext cx="3335734" cy="518934"/>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2400" b="1" dirty="0">
                  <a:solidFill>
                    <a:srgbClr val="4472C4"/>
                  </a:solidFill>
                </a:rPr>
                <a:t>少子高齢社会の到来</a:t>
              </a:r>
            </a:p>
          </p:txBody>
        </p:sp>
      </p:grpSp>
      <p:sp>
        <p:nvSpPr>
          <p:cNvPr id="8" name="正方形/長方形 7"/>
          <p:cNvSpPr/>
          <p:nvPr/>
        </p:nvSpPr>
        <p:spPr>
          <a:xfrm>
            <a:off x="660688" y="1506424"/>
            <a:ext cx="3611880" cy="26538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a:solidFill>
                  <a:prstClr val="black"/>
                </a:solidFill>
                <a:latin typeface="HG丸ｺﾞｼｯｸM-PRO" panose="020F0600000000000000" pitchFamily="50" charset="-128"/>
                <a:ea typeface="HG丸ｺﾞｼｯｸM-PRO" panose="020F0600000000000000" pitchFamily="50" charset="-128"/>
              </a:rPr>
              <a:t>　日本人の平均寿命は、現在、男性が約</a:t>
            </a:r>
            <a:r>
              <a:rPr lang="en-US" altLang="ja-JP" sz="1400" dirty="0">
                <a:solidFill>
                  <a:prstClr val="black"/>
                </a:solidFill>
                <a:latin typeface="HG丸ｺﾞｼｯｸM-PRO" panose="020F0600000000000000" pitchFamily="50" charset="-128"/>
                <a:ea typeface="HG丸ｺﾞｼｯｸM-PRO" panose="020F0600000000000000" pitchFamily="50" charset="-128"/>
              </a:rPr>
              <a:t>81</a:t>
            </a:r>
            <a:r>
              <a:rPr lang="ja-JP" altLang="en-US" sz="1400" dirty="0">
                <a:solidFill>
                  <a:prstClr val="black"/>
                </a:solidFill>
                <a:latin typeface="HG丸ｺﾞｼｯｸM-PRO" panose="020F0600000000000000" pitchFamily="50" charset="-128"/>
                <a:ea typeface="HG丸ｺﾞｼｯｸM-PRO" panose="020F0600000000000000" pitchFamily="50" charset="-128"/>
              </a:rPr>
              <a:t>歳、女性が約</a:t>
            </a:r>
            <a:r>
              <a:rPr lang="en-US" altLang="ja-JP" sz="1400" dirty="0">
                <a:solidFill>
                  <a:prstClr val="black"/>
                </a:solidFill>
                <a:latin typeface="HG丸ｺﾞｼｯｸM-PRO" panose="020F0600000000000000" pitchFamily="50" charset="-128"/>
                <a:ea typeface="HG丸ｺﾞｼｯｸM-PRO" panose="020F0600000000000000" pitchFamily="50" charset="-128"/>
              </a:rPr>
              <a:t>87</a:t>
            </a:r>
            <a:r>
              <a:rPr lang="ja-JP" altLang="en-US" sz="1400" dirty="0">
                <a:solidFill>
                  <a:prstClr val="black"/>
                </a:solidFill>
                <a:latin typeface="HG丸ｺﾞｼｯｸM-PRO" panose="020F0600000000000000" pitchFamily="50" charset="-128"/>
                <a:ea typeface="HG丸ｺﾞｼｯｸM-PRO" panose="020F0600000000000000" pitchFamily="50" charset="-128"/>
              </a:rPr>
              <a:t>歳に達し、寿命の伸びが、社会の高齢化を進めています。</a:t>
            </a:r>
            <a:endParaRPr lang="en-US" altLang="ja-JP" sz="1400" dirty="0">
              <a:solidFill>
                <a:prstClr val="black"/>
              </a:solidFill>
              <a:latin typeface="HG丸ｺﾞｼｯｸM-PRO" panose="020F0600000000000000" pitchFamily="50" charset="-128"/>
              <a:ea typeface="HG丸ｺﾞｼｯｸM-PRO" panose="020F0600000000000000" pitchFamily="50" charset="-128"/>
            </a:endParaRPr>
          </a:p>
          <a:p>
            <a:r>
              <a:rPr lang="ja-JP" altLang="en-US" sz="1400" dirty="0">
                <a:solidFill>
                  <a:prstClr val="black"/>
                </a:solidFill>
                <a:latin typeface="HG丸ｺﾞｼｯｸM-PRO" panose="020F0600000000000000" pitchFamily="50" charset="-128"/>
                <a:ea typeface="HG丸ｺﾞｼｯｸM-PRO" panose="020F0600000000000000" pitchFamily="50" charset="-128"/>
              </a:rPr>
              <a:t>　一方、将来の働き手となる子どもの出生率は急激に下がっています。</a:t>
            </a:r>
            <a:endParaRPr lang="en-US" altLang="ja-JP" sz="1400" dirty="0">
              <a:solidFill>
                <a:prstClr val="black"/>
              </a:solidFill>
              <a:latin typeface="HG丸ｺﾞｼｯｸM-PRO" panose="020F0600000000000000" pitchFamily="50" charset="-128"/>
              <a:ea typeface="HG丸ｺﾞｼｯｸM-PRO" panose="020F0600000000000000" pitchFamily="50" charset="-128"/>
            </a:endParaRPr>
          </a:p>
          <a:p>
            <a:r>
              <a:rPr lang="ja-JP" altLang="en-US" sz="1400" dirty="0">
                <a:solidFill>
                  <a:prstClr val="black"/>
                </a:solidFill>
                <a:latin typeface="HG丸ｺﾞｼｯｸM-PRO" panose="020F0600000000000000" pitchFamily="50" charset="-128"/>
                <a:ea typeface="HG丸ｺﾞｼｯｸM-PRO" panose="020F0600000000000000" pitchFamily="50" charset="-128"/>
              </a:rPr>
              <a:t>　このように高齢者が増え、反面、年少者が減るという現象は、将来の社会に大きな問題を投げかけています（少子高齢社会）。</a:t>
            </a:r>
          </a:p>
        </p:txBody>
      </p:sp>
      <p:grpSp>
        <p:nvGrpSpPr>
          <p:cNvPr id="12" name="グループ化 11"/>
          <p:cNvGrpSpPr/>
          <p:nvPr/>
        </p:nvGrpSpPr>
        <p:grpSpPr>
          <a:xfrm>
            <a:off x="660688" y="4231976"/>
            <a:ext cx="3855720" cy="518934"/>
            <a:chOff x="502920" y="1289037"/>
            <a:chExt cx="3855720" cy="518934"/>
          </a:xfrm>
        </p:grpSpPr>
        <p:sp>
          <p:nvSpPr>
            <p:cNvPr id="13" name="ホームベース 12"/>
            <p:cNvSpPr/>
            <p:nvPr/>
          </p:nvSpPr>
          <p:spPr>
            <a:xfrm>
              <a:off x="502920" y="1360787"/>
              <a:ext cx="327660" cy="327660"/>
            </a:xfrm>
            <a:prstGeom prst="homePlate">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5B9BD5"/>
                </a:solidFill>
              </a:endParaRPr>
            </a:p>
          </p:txBody>
        </p:sp>
        <p:sp>
          <p:nvSpPr>
            <p:cNvPr id="14" name="正方形/長方形 13"/>
            <p:cNvSpPr/>
            <p:nvPr/>
          </p:nvSpPr>
          <p:spPr>
            <a:xfrm>
              <a:off x="779066" y="1289037"/>
              <a:ext cx="3579574" cy="518934"/>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2400" b="1" dirty="0">
                  <a:solidFill>
                    <a:srgbClr val="4472C4"/>
                  </a:solidFill>
                </a:rPr>
                <a:t>社会保障の充実と税負担</a:t>
              </a:r>
            </a:p>
          </p:txBody>
        </p:sp>
      </p:grpSp>
      <p:sp>
        <p:nvSpPr>
          <p:cNvPr id="15" name="正方形/長方形 14"/>
          <p:cNvSpPr/>
          <p:nvPr/>
        </p:nvSpPr>
        <p:spPr>
          <a:xfrm>
            <a:off x="660688" y="4750909"/>
            <a:ext cx="7077593" cy="18916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a:solidFill>
                  <a:prstClr val="black"/>
                </a:solidFill>
                <a:latin typeface="HG丸ｺﾞｼｯｸM-PRO" panose="020F0600000000000000" pitchFamily="50" charset="-128"/>
                <a:ea typeface="HG丸ｺﾞｼｯｸM-PRO" panose="020F0600000000000000" pitchFamily="50" charset="-128"/>
              </a:rPr>
              <a:t>　少子高齢社会の問題の１つは社会保障の費用が増えていくことであり、もう１つはその費用を負担する働き手が減っていくことです。</a:t>
            </a:r>
          </a:p>
          <a:p>
            <a:r>
              <a:rPr lang="ja-JP" altLang="en-US" sz="1400" dirty="0">
                <a:solidFill>
                  <a:prstClr val="black"/>
                </a:solidFill>
                <a:latin typeface="HG丸ｺﾞｼｯｸM-PRO" panose="020F0600000000000000" pitchFamily="50" charset="-128"/>
                <a:ea typeface="HG丸ｺﾞｼｯｸM-PRO" panose="020F0600000000000000" pitchFamily="50" charset="-128"/>
              </a:rPr>
              <a:t>　高齢者の急増にともない、年金や医療、介護などの社会保障費が増加することが予想されます。</a:t>
            </a:r>
          </a:p>
          <a:p>
            <a:r>
              <a:rPr lang="ja-JP" altLang="en-US" sz="1400" dirty="0">
                <a:solidFill>
                  <a:prstClr val="black"/>
                </a:solidFill>
                <a:latin typeface="HG丸ｺﾞｼｯｸM-PRO" panose="020F0600000000000000" pitchFamily="50" charset="-128"/>
                <a:ea typeface="HG丸ｺﾞｼｯｸM-PRO" panose="020F0600000000000000" pitchFamily="50" charset="-128"/>
              </a:rPr>
              <a:t>　しかし、その費用を負担する働き手が減っていくと、一人ひとりの負担が重くなります。老後の安定した生活や健康で文化的な社会を実現するためには、大きな費用を必要としますが、その財源の中心は税金なのです。</a:t>
            </a:r>
          </a:p>
        </p:txBody>
      </p:sp>
      <p:pic>
        <p:nvPicPr>
          <p:cNvPr id="16" name="図 15"/>
          <p:cNvPicPr>
            <a:picLocks noChangeAspect="1"/>
          </p:cNvPicPr>
          <p:nvPr/>
        </p:nvPicPr>
        <p:blipFill>
          <a:blip r:embed="rId2"/>
          <a:stretch>
            <a:fillRect/>
          </a:stretch>
        </p:blipFill>
        <p:spPr>
          <a:xfrm>
            <a:off x="8080050" y="4308532"/>
            <a:ext cx="3453581" cy="2334013"/>
          </a:xfrm>
          <a:prstGeom prst="rect">
            <a:avLst/>
          </a:prstGeom>
        </p:spPr>
      </p:pic>
      <p:sp>
        <p:nvSpPr>
          <p:cNvPr id="9" name="テキスト ボックス 8"/>
          <p:cNvSpPr txBox="1"/>
          <p:nvPr/>
        </p:nvSpPr>
        <p:spPr>
          <a:xfrm>
            <a:off x="11814800" y="6488668"/>
            <a:ext cx="418704" cy="369332"/>
          </a:xfrm>
          <a:prstGeom prst="rect">
            <a:avLst/>
          </a:prstGeom>
          <a:noFill/>
        </p:spPr>
        <p:txBody>
          <a:bodyPr wrap="none" rtlCol="0">
            <a:spAutoFit/>
          </a:bodyPr>
          <a:lstStyle/>
          <a:p>
            <a:r>
              <a:rPr kumimoji="1" lang="en-US" altLang="ja-JP" dirty="0">
                <a:latin typeface="+mj-ea"/>
                <a:ea typeface="+mj-ea"/>
              </a:rPr>
              <a:t>14</a:t>
            </a:r>
            <a:endParaRPr kumimoji="1" lang="ja-JP" altLang="en-US" dirty="0">
              <a:latin typeface="+mj-ea"/>
              <a:ea typeface="+mj-ea"/>
            </a:endParaRPr>
          </a:p>
        </p:txBody>
      </p:sp>
      <p:pic>
        <p:nvPicPr>
          <p:cNvPr id="10" name="図 9">
            <a:extLst>
              <a:ext uri="{FF2B5EF4-FFF2-40B4-BE49-F238E27FC236}">
                <a16:creationId xmlns:a16="http://schemas.microsoft.com/office/drawing/2014/main" id="{26CAE610-5FB0-4E14-8AF7-D59F6CC3467B}"/>
              </a:ext>
            </a:extLst>
          </p:cNvPr>
          <p:cNvPicPr>
            <a:picLocks noChangeAspect="1"/>
          </p:cNvPicPr>
          <p:nvPr/>
        </p:nvPicPr>
        <p:blipFill>
          <a:blip r:embed="rId3"/>
          <a:stretch>
            <a:fillRect/>
          </a:stretch>
        </p:blipFill>
        <p:spPr>
          <a:xfrm>
            <a:off x="4548714" y="1502353"/>
            <a:ext cx="6982598" cy="2695343"/>
          </a:xfrm>
          <a:prstGeom prst="rect">
            <a:avLst/>
          </a:prstGeom>
        </p:spPr>
      </p:pic>
    </p:spTree>
    <p:extLst>
      <p:ext uri="{BB962C8B-B14F-4D97-AF65-F5344CB8AC3E}">
        <p14:creationId xmlns:p14="http://schemas.microsoft.com/office/powerpoint/2010/main" val="22368224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grpSp>
        <p:nvGrpSpPr>
          <p:cNvPr id="4" name="グループ化 3"/>
          <p:cNvGrpSpPr/>
          <p:nvPr/>
        </p:nvGrpSpPr>
        <p:grpSpPr>
          <a:xfrm>
            <a:off x="391875" y="385905"/>
            <a:ext cx="4678680" cy="518934"/>
            <a:chOff x="502920" y="1289037"/>
            <a:chExt cx="4678680" cy="518934"/>
          </a:xfrm>
        </p:grpSpPr>
        <p:sp>
          <p:nvSpPr>
            <p:cNvPr id="5" name="ホームベース 4"/>
            <p:cNvSpPr/>
            <p:nvPr/>
          </p:nvSpPr>
          <p:spPr>
            <a:xfrm>
              <a:off x="502920" y="1360787"/>
              <a:ext cx="327660" cy="327660"/>
            </a:xfrm>
            <a:prstGeom prst="homePlate">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6" name="正方形/長方形 5"/>
            <p:cNvSpPr/>
            <p:nvPr/>
          </p:nvSpPr>
          <p:spPr>
            <a:xfrm>
              <a:off x="779066" y="1289037"/>
              <a:ext cx="4402534" cy="518934"/>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2400" b="1" dirty="0">
                  <a:solidFill>
                    <a:srgbClr val="4472C4"/>
                  </a:solidFill>
                </a:rPr>
                <a:t>消費税率の引き上げと使いみち</a:t>
              </a:r>
            </a:p>
          </p:txBody>
        </p:sp>
      </p:grpSp>
      <p:sp>
        <p:nvSpPr>
          <p:cNvPr id="7" name="正方形/長方形 6"/>
          <p:cNvSpPr/>
          <p:nvPr/>
        </p:nvSpPr>
        <p:spPr>
          <a:xfrm>
            <a:off x="391875" y="1074251"/>
            <a:ext cx="11391800" cy="12922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a:solidFill>
                  <a:prstClr val="black"/>
                </a:solidFill>
                <a:latin typeface="HG丸ｺﾞｼｯｸM-PRO" panose="020F0600000000000000" pitchFamily="50" charset="-128"/>
                <a:ea typeface="HG丸ｺﾞｼｯｸM-PRO" panose="020F0600000000000000" pitchFamily="50" charset="-128"/>
              </a:rPr>
              <a:t>　少子高齢化が進んでも、世代を問わず一人ひとりが安心して暮らせる社会を実現するために、消費税率の引き上げで得られた財源で、全世代を対象とする社会保障の充実をはかります。</a:t>
            </a:r>
            <a:endParaRPr lang="en-US" altLang="ja-JP" sz="1400" dirty="0">
              <a:solidFill>
                <a:prstClr val="black"/>
              </a:solidFill>
              <a:latin typeface="HG丸ｺﾞｼｯｸM-PRO" panose="020F0600000000000000" pitchFamily="50" charset="-128"/>
              <a:ea typeface="HG丸ｺﾞｼｯｸM-PRO" panose="020F0600000000000000" pitchFamily="50" charset="-128"/>
            </a:endParaRPr>
          </a:p>
          <a:p>
            <a:r>
              <a:rPr lang="ja-JP" altLang="en-US" sz="1400" dirty="0">
                <a:solidFill>
                  <a:prstClr val="black"/>
                </a:solidFill>
                <a:latin typeface="HG丸ｺﾞｼｯｸM-PRO" panose="020F0600000000000000" pitchFamily="50" charset="-128"/>
                <a:ea typeface="HG丸ｺﾞｼｯｸM-PRO" panose="020F0600000000000000" pitchFamily="50" charset="-128"/>
              </a:rPr>
              <a:t>　消費税率の引き上げにより、社会保障の安定財源が確保されます。</a:t>
            </a:r>
            <a:endParaRPr lang="en-US" altLang="ja-JP" sz="1400" dirty="0">
              <a:solidFill>
                <a:prstClr val="black"/>
              </a:solidFill>
              <a:latin typeface="HG丸ｺﾞｼｯｸM-PRO" panose="020F0600000000000000" pitchFamily="50" charset="-128"/>
              <a:ea typeface="HG丸ｺﾞｼｯｸM-PRO" panose="020F0600000000000000" pitchFamily="50" charset="-128"/>
            </a:endParaRPr>
          </a:p>
          <a:p>
            <a:r>
              <a:rPr lang="ja-JP" altLang="en-US" sz="1400" dirty="0">
                <a:solidFill>
                  <a:prstClr val="black"/>
                </a:solidFill>
                <a:latin typeface="HG丸ｺﾞｼｯｸM-PRO" panose="020F0600000000000000" pitchFamily="50" charset="-128"/>
                <a:ea typeface="HG丸ｺﾞｼｯｸM-PRO" panose="020F0600000000000000" pitchFamily="50" charset="-128"/>
              </a:rPr>
              <a:t>　これによって将来世代への負担の先送りを減らし、ひいては社会保障制度の持続可能性を高めることにつながります。</a:t>
            </a:r>
          </a:p>
        </p:txBody>
      </p:sp>
      <p:grpSp>
        <p:nvGrpSpPr>
          <p:cNvPr id="23" name="グループ化 22"/>
          <p:cNvGrpSpPr/>
          <p:nvPr/>
        </p:nvGrpSpPr>
        <p:grpSpPr>
          <a:xfrm>
            <a:off x="1854865" y="2626899"/>
            <a:ext cx="8465820" cy="2070982"/>
            <a:chOff x="2135426" y="2775338"/>
            <a:chExt cx="8465820" cy="2070982"/>
          </a:xfrm>
        </p:grpSpPr>
        <p:grpSp>
          <p:nvGrpSpPr>
            <p:cNvPr id="11" name="グループ化 10"/>
            <p:cNvGrpSpPr/>
            <p:nvPr/>
          </p:nvGrpSpPr>
          <p:grpSpPr>
            <a:xfrm>
              <a:off x="2135426" y="2775338"/>
              <a:ext cx="2057400" cy="2017819"/>
              <a:chOff x="1143000" y="3575260"/>
              <a:chExt cx="2057400" cy="2017819"/>
            </a:xfrm>
          </p:grpSpPr>
          <p:sp>
            <p:nvSpPr>
              <p:cNvPr id="8" name="角丸四角形 7"/>
              <p:cNvSpPr/>
              <p:nvPr/>
            </p:nvSpPr>
            <p:spPr>
              <a:xfrm>
                <a:off x="1143000" y="3575260"/>
                <a:ext cx="2057400" cy="2017819"/>
              </a:xfrm>
              <a:prstGeom prst="roundRect">
                <a:avLst>
                  <a:gd name="adj" fmla="val 8359"/>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400" dirty="0">
                  <a:solidFill>
                    <a:prstClr val="white"/>
                  </a:solidFill>
                  <a:latin typeface="ＭＳ Ｐゴシック" panose="020B0600070205080204" pitchFamily="50" charset="-128"/>
                </a:endParaRPr>
              </a:p>
              <a:p>
                <a:pPr algn="ctr"/>
                <a:r>
                  <a:rPr lang="en-US" altLang="ja-JP" sz="1400" dirty="0">
                    <a:solidFill>
                      <a:prstClr val="white"/>
                    </a:solidFill>
                    <a:latin typeface="ＭＳ Ｐゴシック" panose="020B0600070205080204" pitchFamily="50" charset="-128"/>
                  </a:rPr>
                  <a:t>2014</a:t>
                </a:r>
                <a:r>
                  <a:rPr lang="ja-JP" altLang="en-US" sz="1400" dirty="0">
                    <a:solidFill>
                      <a:prstClr val="white"/>
                    </a:solidFill>
                    <a:latin typeface="ＭＳ Ｐゴシック" panose="020B0600070205080204" pitchFamily="50" charset="-128"/>
                  </a:rPr>
                  <a:t>年</a:t>
                </a:r>
                <a:r>
                  <a:rPr lang="en-US" altLang="ja-JP" sz="1400" dirty="0">
                    <a:solidFill>
                      <a:prstClr val="white"/>
                    </a:solidFill>
                    <a:latin typeface="ＭＳ Ｐゴシック" panose="020B0600070205080204" pitchFamily="50" charset="-128"/>
                  </a:rPr>
                  <a:t>3</a:t>
                </a:r>
                <a:r>
                  <a:rPr lang="ja-JP" altLang="en-US" sz="1400" dirty="0">
                    <a:solidFill>
                      <a:prstClr val="white"/>
                    </a:solidFill>
                    <a:latin typeface="ＭＳ Ｐゴシック" panose="020B0600070205080204" pitchFamily="50" charset="-128"/>
                  </a:rPr>
                  <a:t>月</a:t>
                </a:r>
                <a:r>
                  <a:rPr lang="en-US" altLang="ja-JP" sz="1400" dirty="0">
                    <a:solidFill>
                      <a:prstClr val="white"/>
                    </a:solidFill>
                    <a:latin typeface="ＭＳ Ｐゴシック" panose="020B0600070205080204" pitchFamily="50" charset="-128"/>
                  </a:rPr>
                  <a:t>31</a:t>
                </a:r>
                <a:r>
                  <a:rPr lang="ja-JP" altLang="en-US" sz="1400" dirty="0">
                    <a:solidFill>
                      <a:prstClr val="white"/>
                    </a:solidFill>
                    <a:latin typeface="ＭＳ Ｐゴシック" panose="020B0600070205080204" pitchFamily="50" charset="-128"/>
                  </a:rPr>
                  <a:t>日まで</a:t>
                </a:r>
                <a:endParaRPr lang="en-US" altLang="ja-JP" sz="1400" dirty="0">
                  <a:solidFill>
                    <a:prstClr val="white"/>
                  </a:solidFill>
                  <a:latin typeface="ＭＳ Ｐゴシック" panose="020B0600070205080204" pitchFamily="50" charset="-128"/>
                </a:endParaRPr>
              </a:p>
              <a:p>
                <a:pPr algn="ctr"/>
                <a:r>
                  <a:rPr lang="ja-JP" altLang="en-US" sz="1400" dirty="0">
                    <a:solidFill>
                      <a:prstClr val="white"/>
                    </a:solidFill>
                    <a:latin typeface="ＭＳ Ｐゴシック" panose="020B0600070205080204" pitchFamily="50" charset="-128"/>
                  </a:rPr>
                  <a:t>（平成</a:t>
                </a:r>
                <a:r>
                  <a:rPr lang="en-US" altLang="ja-JP" sz="1400" dirty="0">
                    <a:solidFill>
                      <a:prstClr val="white"/>
                    </a:solidFill>
                    <a:latin typeface="ＭＳ Ｐゴシック" panose="020B0600070205080204" pitchFamily="50" charset="-128"/>
                  </a:rPr>
                  <a:t>26</a:t>
                </a:r>
                <a:r>
                  <a:rPr lang="ja-JP" altLang="en-US" sz="1400" dirty="0">
                    <a:solidFill>
                      <a:prstClr val="white"/>
                    </a:solidFill>
                    <a:latin typeface="ＭＳ Ｐゴシック" panose="020B0600070205080204" pitchFamily="50" charset="-128"/>
                  </a:rPr>
                  <a:t>年）</a:t>
                </a:r>
                <a:endParaRPr lang="en-US" altLang="ja-JP" sz="1400" dirty="0">
                  <a:solidFill>
                    <a:prstClr val="white"/>
                  </a:solidFill>
                  <a:latin typeface="ＭＳ Ｐゴシック" panose="020B0600070205080204" pitchFamily="50" charset="-128"/>
                </a:endParaRPr>
              </a:p>
              <a:p>
                <a:pPr algn="ctr"/>
                <a:endParaRPr lang="en-US" altLang="ja-JP" sz="1400" dirty="0">
                  <a:solidFill>
                    <a:prstClr val="white"/>
                  </a:solidFill>
                  <a:latin typeface="ＭＳ Ｐゴシック" panose="020B0600070205080204" pitchFamily="50" charset="-128"/>
                </a:endParaRPr>
              </a:p>
              <a:p>
                <a:pPr algn="ctr"/>
                <a:endParaRPr lang="en-US" altLang="ja-JP" sz="1400" dirty="0">
                  <a:solidFill>
                    <a:prstClr val="white"/>
                  </a:solidFill>
                  <a:latin typeface="ＭＳ Ｐゴシック" panose="020B0600070205080204" pitchFamily="50" charset="-128"/>
                </a:endParaRPr>
              </a:p>
              <a:p>
                <a:pPr algn="ctr"/>
                <a:endParaRPr lang="en-US" altLang="ja-JP" sz="1400" dirty="0">
                  <a:solidFill>
                    <a:prstClr val="white"/>
                  </a:solidFill>
                  <a:latin typeface="ＭＳ Ｐゴシック" panose="020B0600070205080204" pitchFamily="50" charset="-128"/>
                </a:endParaRPr>
              </a:p>
              <a:p>
                <a:pPr algn="ctr"/>
                <a:endParaRPr lang="en-US" altLang="ja-JP" sz="1400" dirty="0">
                  <a:solidFill>
                    <a:prstClr val="white"/>
                  </a:solidFill>
                  <a:latin typeface="ＭＳ Ｐゴシック" panose="020B0600070205080204" pitchFamily="50" charset="-128"/>
                </a:endParaRPr>
              </a:p>
              <a:p>
                <a:pPr algn="ctr"/>
                <a:endParaRPr lang="en-US" altLang="ja-JP" sz="1400" dirty="0">
                  <a:solidFill>
                    <a:prstClr val="white"/>
                  </a:solidFill>
                  <a:latin typeface="ＭＳ Ｐゴシック" panose="020B0600070205080204" pitchFamily="50" charset="-128"/>
                </a:endParaRPr>
              </a:p>
              <a:p>
                <a:pPr algn="ctr"/>
                <a:endParaRPr lang="en-US" altLang="ja-JP" sz="1400" dirty="0">
                  <a:solidFill>
                    <a:prstClr val="white"/>
                  </a:solidFill>
                  <a:latin typeface="ＭＳ Ｐゴシック" panose="020B0600070205080204" pitchFamily="50" charset="-128"/>
                </a:endParaRPr>
              </a:p>
              <a:p>
                <a:pPr algn="ctr"/>
                <a:endParaRPr lang="en-US" altLang="ja-JP" sz="1400" dirty="0">
                  <a:solidFill>
                    <a:prstClr val="white"/>
                  </a:solidFill>
                  <a:latin typeface="ＭＳ Ｐゴシック" panose="020B0600070205080204" pitchFamily="50" charset="-128"/>
                </a:endParaRPr>
              </a:p>
              <a:p>
                <a:pPr algn="ctr"/>
                <a:endParaRPr lang="ja-JP" altLang="en-US" sz="1400" dirty="0">
                  <a:solidFill>
                    <a:prstClr val="white"/>
                  </a:solidFill>
                  <a:latin typeface="ＭＳ Ｐゴシック" panose="020B0600070205080204" pitchFamily="50" charset="-128"/>
                </a:endParaRPr>
              </a:p>
            </p:txBody>
          </p:sp>
          <p:sp>
            <p:nvSpPr>
              <p:cNvPr id="9" name="角丸四角形 8"/>
              <p:cNvSpPr/>
              <p:nvPr/>
            </p:nvSpPr>
            <p:spPr>
              <a:xfrm>
                <a:off x="1287780" y="4131806"/>
                <a:ext cx="1767840" cy="78954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prstClr val="black"/>
                    </a:solidFill>
                  </a:rPr>
                  <a:t>消費税率</a:t>
                </a:r>
                <a:endParaRPr lang="en-US" altLang="ja-JP" sz="1400" dirty="0">
                  <a:solidFill>
                    <a:prstClr val="black"/>
                  </a:solidFill>
                </a:endParaRPr>
              </a:p>
              <a:p>
                <a:pPr algn="ctr"/>
                <a:r>
                  <a:rPr lang="ja-JP" altLang="en-US" sz="3200" dirty="0">
                    <a:solidFill>
                      <a:prstClr val="black"/>
                    </a:solidFill>
                  </a:rPr>
                  <a:t>５</a:t>
                </a:r>
                <a:r>
                  <a:rPr lang="ja-JP" altLang="en-US" dirty="0">
                    <a:solidFill>
                      <a:prstClr val="black"/>
                    </a:solidFill>
                  </a:rPr>
                  <a:t>％</a:t>
                </a:r>
                <a:endParaRPr lang="ja-JP" altLang="en-US" sz="4000" dirty="0">
                  <a:solidFill>
                    <a:prstClr val="black"/>
                  </a:solidFill>
                </a:endParaRPr>
              </a:p>
            </p:txBody>
          </p:sp>
          <p:sp>
            <p:nvSpPr>
              <p:cNvPr id="10" name="正方形/長方形 9"/>
              <p:cNvSpPr/>
              <p:nvPr/>
            </p:nvSpPr>
            <p:spPr>
              <a:xfrm>
                <a:off x="1379220" y="4943302"/>
                <a:ext cx="1584960" cy="5126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b="1" dirty="0">
                    <a:solidFill>
                      <a:prstClr val="black"/>
                    </a:solidFill>
                    <a:latin typeface="ＭＳ Ｐゴシック" panose="020B0600070205080204" pitchFamily="50" charset="-128"/>
                  </a:rPr>
                  <a:t>消費税　　　　４％</a:t>
                </a:r>
                <a:endParaRPr lang="en-US" altLang="ja-JP" sz="1400" b="1" dirty="0">
                  <a:solidFill>
                    <a:prstClr val="black"/>
                  </a:solidFill>
                  <a:latin typeface="ＭＳ Ｐゴシック" panose="020B0600070205080204" pitchFamily="50" charset="-128"/>
                </a:endParaRPr>
              </a:p>
              <a:p>
                <a:r>
                  <a:rPr lang="ja-JP" altLang="en-US" sz="1400" b="1" dirty="0">
                    <a:solidFill>
                      <a:prstClr val="black"/>
                    </a:solidFill>
                    <a:latin typeface="ＭＳ Ｐゴシック" panose="020B0600070205080204" pitchFamily="50" charset="-128"/>
                  </a:rPr>
                  <a:t>地方消費税　１％</a:t>
                </a:r>
              </a:p>
            </p:txBody>
          </p:sp>
        </p:grpSp>
        <p:grpSp>
          <p:nvGrpSpPr>
            <p:cNvPr id="12" name="グループ化 11"/>
            <p:cNvGrpSpPr/>
            <p:nvPr/>
          </p:nvGrpSpPr>
          <p:grpSpPr>
            <a:xfrm>
              <a:off x="5339636" y="2775338"/>
              <a:ext cx="2057400" cy="2030804"/>
              <a:chOff x="1143000" y="3562276"/>
              <a:chExt cx="2057400" cy="2030804"/>
            </a:xfrm>
          </p:grpSpPr>
          <p:sp>
            <p:nvSpPr>
              <p:cNvPr id="13" name="角丸四角形 12"/>
              <p:cNvSpPr/>
              <p:nvPr/>
            </p:nvSpPr>
            <p:spPr>
              <a:xfrm>
                <a:off x="1143000" y="3562276"/>
                <a:ext cx="2057400" cy="2030804"/>
              </a:xfrm>
              <a:prstGeom prst="roundRect">
                <a:avLst>
                  <a:gd name="adj" fmla="val 8412"/>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400" dirty="0">
                  <a:solidFill>
                    <a:prstClr val="white"/>
                  </a:solidFill>
                  <a:latin typeface="ＭＳ Ｐゴシック" panose="020B0600070205080204" pitchFamily="50" charset="-128"/>
                </a:endParaRPr>
              </a:p>
              <a:p>
                <a:pPr algn="ctr"/>
                <a:r>
                  <a:rPr lang="en-US" altLang="ja-JP" sz="1400" dirty="0">
                    <a:solidFill>
                      <a:prstClr val="white"/>
                    </a:solidFill>
                    <a:latin typeface="ＭＳ Ｐゴシック" panose="020B0600070205080204" pitchFamily="50" charset="-128"/>
                  </a:rPr>
                  <a:t>2014</a:t>
                </a:r>
                <a:r>
                  <a:rPr lang="ja-JP" altLang="en-US" sz="1400" dirty="0">
                    <a:solidFill>
                      <a:prstClr val="white"/>
                    </a:solidFill>
                    <a:latin typeface="ＭＳ Ｐゴシック" panose="020B0600070205080204" pitchFamily="50" charset="-128"/>
                  </a:rPr>
                  <a:t>年</a:t>
                </a:r>
                <a:r>
                  <a:rPr lang="en-US" altLang="ja-JP" sz="1400" dirty="0">
                    <a:solidFill>
                      <a:prstClr val="white"/>
                    </a:solidFill>
                    <a:latin typeface="ＭＳ Ｐゴシック" panose="020B0600070205080204" pitchFamily="50" charset="-128"/>
                  </a:rPr>
                  <a:t>4</a:t>
                </a:r>
                <a:r>
                  <a:rPr lang="ja-JP" altLang="en-US" sz="1400" dirty="0">
                    <a:solidFill>
                      <a:prstClr val="white"/>
                    </a:solidFill>
                    <a:latin typeface="ＭＳ Ｐゴシック" panose="020B0600070205080204" pitchFamily="50" charset="-128"/>
                  </a:rPr>
                  <a:t>月１日から</a:t>
                </a:r>
                <a:endParaRPr lang="en-US" altLang="ja-JP" sz="1400" dirty="0">
                  <a:solidFill>
                    <a:prstClr val="white"/>
                  </a:solidFill>
                  <a:latin typeface="ＭＳ Ｐゴシック" panose="020B0600070205080204" pitchFamily="50" charset="-128"/>
                </a:endParaRPr>
              </a:p>
              <a:p>
                <a:pPr algn="ctr"/>
                <a:r>
                  <a:rPr lang="ja-JP" altLang="en-US" sz="1400" dirty="0">
                    <a:solidFill>
                      <a:prstClr val="white"/>
                    </a:solidFill>
                    <a:latin typeface="ＭＳ Ｐゴシック" panose="020B0600070205080204" pitchFamily="50" charset="-128"/>
                  </a:rPr>
                  <a:t>（平成</a:t>
                </a:r>
                <a:r>
                  <a:rPr lang="en-US" altLang="ja-JP" sz="1400" dirty="0">
                    <a:solidFill>
                      <a:prstClr val="white"/>
                    </a:solidFill>
                    <a:latin typeface="ＭＳ Ｐゴシック" panose="020B0600070205080204" pitchFamily="50" charset="-128"/>
                  </a:rPr>
                  <a:t>26</a:t>
                </a:r>
                <a:r>
                  <a:rPr lang="ja-JP" altLang="en-US" sz="1400" dirty="0">
                    <a:solidFill>
                      <a:prstClr val="white"/>
                    </a:solidFill>
                    <a:latin typeface="ＭＳ Ｐゴシック" panose="020B0600070205080204" pitchFamily="50" charset="-128"/>
                  </a:rPr>
                  <a:t>年）</a:t>
                </a:r>
                <a:endParaRPr lang="en-US" altLang="ja-JP" sz="1400" dirty="0">
                  <a:solidFill>
                    <a:prstClr val="white"/>
                  </a:solidFill>
                  <a:latin typeface="ＭＳ Ｐゴシック" panose="020B0600070205080204" pitchFamily="50" charset="-128"/>
                </a:endParaRPr>
              </a:p>
              <a:p>
                <a:pPr algn="ctr"/>
                <a:endParaRPr lang="en-US" altLang="ja-JP" sz="1400" dirty="0">
                  <a:solidFill>
                    <a:prstClr val="white"/>
                  </a:solidFill>
                  <a:latin typeface="ＭＳ Ｐゴシック" panose="020B0600070205080204" pitchFamily="50" charset="-128"/>
                </a:endParaRPr>
              </a:p>
              <a:p>
                <a:pPr algn="ctr"/>
                <a:endParaRPr lang="en-US" altLang="ja-JP" sz="1400" dirty="0">
                  <a:solidFill>
                    <a:prstClr val="white"/>
                  </a:solidFill>
                  <a:latin typeface="ＭＳ Ｐゴシック" panose="020B0600070205080204" pitchFamily="50" charset="-128"/>
                </a:endParaRPr>
              </a:p>
              <a:p>
                <a:pPr algn="ctr"/>
                <a:endParaRPr lang="en-US" altLang="ja-JP" sz="1400" dirty="0">
                  <a:solidFill>
                    <a:prstClr val="white"/>
                  </a:solidFill>
                  <a:latin typeface="ＭＳ Ｐゴシック" panose="020B0600070205080204" pitchFamily="50" charset="-128"/>
                </a:endParaRPr>
              </a:p>
              <a:p>
                <a:pPr algn="ctr"/>
                <a:endParaRPr lang="en-US" altLang="ja-JP" sz="1400" dirty="0">
                  <a:solidFill>
                    <a:prstClr val="white"/>
                  </a:solidFill>
                  <a:latin typeface="ＭＳ Ｐゴシック" panose="020B0600070205080204" pitchFamily="50" charset="-128"/>
                </a:endParaRPr>
              </a:p>
              <a:p>
                <a:pPr algn="ctr"/>
                <a:endParaRPr lang="en-US" altLang="ja-JP" sz="1400" dirty="0">
                  <a:solidFill>
                    <a:prstClr val="white"/>
                  </a:solidFill>
                  <a:latin typeface="ＭＳ Ｐゴシック" panose="020B0600070205080204" pitchFamily="50" charset="-128"/>
                </a:endParaRPr>
              </a:p>
              <a:p>
                <a:pPr algn="ctr"/>
                <a:endParaRPr lang="en-US" altLang="ja-JP" sz="1400" dirty="0">
                  <a:solidFill>
                    <a:prstClr val="white"/>
                  </a:solidFill>
                  <a:latin typeface="ＭＳ Ｐゴシック" panose="020B0600070205080204" pitchFamily="50" charset="-128"/>
                </a:endParaRPr>
              </a:p>
              <a:p>
                <a:pPr algn="ctr"/>
                <a:endParaRPr lang="en-US" altLang="ja-JP" sz="1400" dirty="0">
                  <a:solidFill>
                    <a:prstClr val="white"/>
                  </a:solidFill>
                  <a:latin typeface="ＭＳ Ｐゴシック" panose="020B0600070205080204" pitchFamily="50" charset="-128"/>
                </a:endParaRPr>
              </a:p>
              <a:p>
                <a:pPr algn="ctr"/>
                <a:endParaRPr lang="ja-JP" altLang="en-US" sz="1400" dirty="0">
                  <a:solidFill>
                    <a:prstClr val="white"/>
                  </a:solidFill>
                  <a:latin typeface="ＭＳ Ｐゴシック" panose="020B0600070205080204" pitchFamily="50" charset="-128"/>
                </a:endParaRPr>
              </a:p>
            </p:txBody>
          </p:sp>
          <p:sp>
            <p:nvSpPr>
              <p:cNvPr id="14" name="角丸四角形 13"/>
              <p:cNvSpPr/>
              <p:nvPr/>
            </p:nvSpPr>
            <p:spPr>
              <a:xfrm>
                <a:off x="1287780" y="4127788"/>
                <a:ext cx="1767840" cy="80253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prstClr val="black"/>
                    </a:solidFill>
                  </a:rPr>
                  <a:t>消費税率</a:t>
                </a:r>
                <a:endParaRPr lang="en-US" altLang="ja-JP" sz="1400" dirty="0">
                  <a:solidFill>
                    <a:prstClr val="black"/>
                  </a:solidFill>
                </a:endParaRPr>
              </a:p>
              <a:p>
                <a:pPr algn="ctr"/>
                <a:r>
                  <a:rPr lang="ja-JP" altLang="en-US" sz="3200" dirty="0">
                    <a:solidFill>
                      <a:prstClr val="black"/>
                    </a:solidFill>
                  </a:rPr>
                  <a:t>８</a:t>
                </a:r>
                <a:r>
                  <a:rPr lang="ja-JP" altLang="en-US" dirty="0">
                    <a:solidFill>
                      <a:prstClr val="black"/>
                    </a:solidFill>
                  </a:rPr>
                  <a:t>％</a:t>
                </a:r>
                <a:endParaRPr lang="ja-JP" altLang="en-US" sz="4000" dirty="0">
                  <a:solidFill>
                    <a:prstClr val="black"/>
                  </a:solidFill>
                </a:endParaRPr>
              </a:p>
            </p:txBody>
          </p:sp>
          <p:sp>
            <p:nvSpPr>
              <p:cNvPr id="15" name="正方形/長方形 14"/>
              <p:cNvSpPr/>
              <p:nvPr/>
            </p:nvSpPr>
            <p:spPr>
              <a:xfrm>
                <a:off x="1379220" y="4933604"/>
                <a:ext cx="1821180" cy="5126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b="1" dirty="0">
                    <a:solidFill>
                      <a:prstClr val="black"/>
                    </a:solidFill>
                    <a:latin typeface="ＭＳ Ｐゴシック" panose="020B0600070205080204" pitchFamily="50" charset="-128"/>
                  </a:rPr>
                  <a:t>消費税　　　　６</a:t>
                </a:r>
                <a:r>
                  <a:rPr lang="en-US" altLang="ja-JP" sz="1400" b="1" dirty="0">
                    <a:solidFill>
                      <a:prstClr val="black"/>
                    </a:solidFill>
                    <a:latin typeface="ＭＳ Ｐゴシック" panose="020B0600070205080204" pitchFamily="50" charset="-128"/>
                  </a:rPr>
                  <a:t>.</a:t>
                </a:r>
                <a:r>
                  <a:rPr lang="ja-JP" altLang="en-US" sz="1400" b="1" dirty="0">
                    <a:solidFill>
                      <a:prstClr val="black"/>
                    </a:solidFill>
                    <a:latin typeface="ＭＳ Ｐゴシック" panose="020B0600070205080204" pitchFamily="50" charset="-128"/>
                  </a:rPr>
                  <a:t>３％</a:t>
                </a:r>
                <a:endParaRPr lang="en-US" altLang="ja-JP" sz="1400" b="1" dirty="0">
                  <a:solidFill>
                    <a:prstClr val="black"/>
                  </a:solidFill>
                  <a:latin typeface="ＭＳ Ｐゴシック" panose="020B0600070205080204" pitchFamily="50" charset="-128"/>
                </a:endParaRPr>
              </a:p>
              <a:p>
                <a:r>
                  <a:rPr lang="ja-JP" altLang="en-US" sz="1400" b="1" dirty="0">
                    <a:solidFill>
                      <a:prstClr val="black"/>
                    </a:solidFill>
                    <a:latin typeface="ＭＳ Ｐゴシック" panose="020B0600070205080204" pitchFamily="50" charset="-128"/>
                  </a:rPr>
                  <a:t>地方消費税　１</a:t>
                </a:r>
                <a:r>
                  <a:rPr lang="en-US" altLang="ja-JP" sz="1400" b="1" dirty="0">
                    <a:solidFill>
                      <a:prstClr val="black"/>
                    </a:solidFill>
                    <a:latin typeface="ＭＳ Ｐゴシック" panose="020B0600070205080204" pitchFamily="50" charset="-128"/>
                  </a:rPr>
                  <a:t>.</a:t>
                </a:r>
                <a:r>
                  <a:rPr lang="ja-JP" altLang="en-US" sz="1400" b="1" dirty="0">
                    <a:solidFill>
                      <a:prstClr val="black"/>
                    </a:solidFill>
                    <a:latin typeface="ＭＳ Ｐゴシック" panose="020B0600070205080204" pitchFamily="50" charset="-128"/>
                  </a:rPr>
                  <a:t>７％</a:t>
                </a:r>
              </a:p>
            </p:txBody>
          </p:sp>
        </p:grpSp>
        <p:grpSp>
          <p:nvGrpSpPr>
            <p:cNvPr id="16" name="グループ化 15"/>
            <p:cNvGrpSpPr/>
            <p:nvPr/>
          </p:nvGrpSpPr>
          <p:grpSpPr>
            <a:xfrm>
              <a:off x="8543846" y="2775338"/>
              <a:ext cx="2057400" cy="2070982"/>
              <a:chOff x="1143000" y="3562276"/>
              <a:chExt cx="2057400" cy="2070982"/>
            </a:xfrm>
          </p:grpSpPr>
          <p:sp>
            <p:nvSpPr>
              <p:cNvPr id="17" name="角丸四角形 16"/>
              <p:cNvSpPr/>
              <p:nvPr/>
            </p:nvSpPr>
            <p:spPr>
              <a:xfrm>
                <a:off x="1143000" y="3562276"/>
                <a:ext cx="2057400" cy="2030804"/>
              </a:xfrm>
              <a:prstGeom prst="roundRect">
                <a:avLst>
                  <a:gd name="adj" fmla="val 8412"/>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400" dirty="0">
                  <a:solidFill>
                    <a:prstClr val="white"/>
                  </a:solidFill>
                  <a:latin typeface="ＭＳ Ｐゴシック" panose="020B0600070205080204" pitchFamily="50" charset="-128"/>
                </a:endParaRPr>
              </a:p>
              <a:p>
                <a:pPr algn="ctr"/>
                <a:r>
                  <a:rPr lang="en-US" altLang="ja-JP" sz="1400" dirty="0">
                    <a:solidFill>
                      <a:prstClr val="white"/>
                    </a:solidFill>
                    <a:latin typeface="ＭＳ Ｐゴシック" panose="020B0600070205080204" pitchFamily="50" charset="-128"/>
                  </a:rPr>
                  <a:t>2019</a:t>
                </a:r>
                <a:r>
                  <a:rPr lang="ja-JP" altLang="en-US" sz="1400" dirty="0">
                    <a:solidFill>
                      <a:prstClr val="white"/>
                    </a:solidFill>
                    <a:latin typeface="ＭＳ Ｐゴシック" panose="020B0600070205080204" pitchFamily="50" charset="-128"/>
                  </a:rPr>
                  <a:t>年</a:t>
                </a:r>
                <a:r>
                  <a:rPr lang="en-US" altLang="ja-JP" sz="1400" dirty="0">
                    <a:solidFill>
                      <a:prstClr val="white"/>
                    </a:solidFill>
                    <a:latin typeface="ＭＳ Ｐゴシック" panose="020B0600070205080204" pitchFamily="50" charset="-128"/>
                  </a:rPr>
                  <a:t>10</a:t>
                </a:r>
                <a:r>
                  <a:rPr lang="ja-JP" altLang="en-US" sz="1400" dirty="0">
                    <a:solidFill>
                      <a:prstClr val="white"/>
                    </a:solidFill>
                    <a:latin typeface="ＭＳ Ｐゴシック" panose="020B0600070205080204" pitchFamily="50" charset="-128"/>
                  </a:rPr>
                  <a:t>月</a:t>
                </a:r>
                <a:r>
                  <a:rPr lang="en-US" altLang="ja-JP" sz="1400" dirty="0">
                    <a:solidFill>
                      <a:prstClr val="white"/>
                    </a:solidFill>
                    <a:latin typeface="ＭＳ Ｐゴシック" panose="020B0600070205080204" pitchFamily="50" charset="-128"/>
                  </a:rPr>
                  <a:t>1</a:t>
                </a:r>
                <a:r>
                  <a:rPr lang="ja-JP" altLang="en-US" sz="1400" dirty="0">
                    <a:solidFill>
                      <a:prstClr val="white"/>
                    </a:solidFill>
                    <a:latin typeface="ＭＳ Ｐゴシック" panose="020B0600070205080204" pitchFamily="50" charset="-128"/>
                  </a:rPr>
                  <a:t>日から</a:t>
                </a:r>
                <a:endParaRPr lang="en-US" altLang="ja-JP" sz="1400" dirty="0">
                  <a:solidFill>
                    <a:prstClr val="white"/>
                  </a:solidFill>
                  <a:latin typeface="ＭＳ Ｐゴシック" panose="020B0600070205080204" pitchFamily="50" charset="-128"/>
                </a:endParaRPr>
              </a:p>
              <a:p>
                <a:pPr algn="ctr"/>
                <a:r>
                  <a:rPr lang="ja-JP" altLang="en-US" sz="1400" dirty="0">
                    <a:solidFill>
                      <a:prstClr val="white"/>
                    </a:solidFill>
                    <a:latin typeface="ＭＳ Ｐゴシック" panose="020B0600070205080204" pitchFamily="50" charset="-128"/>
                  </a:rPr>
                  <a:t>（令和元年）</a:t>
                </a:r>
                <a:endParaRPr lang="en-US" altLang="ja-JP" sz="1400" dirty="0">
                  <a:solidFill>
                    <a:prstClr val="white"/>
                  </a:solidFill>
                  <a:latin typeface="ＭＳ Ｐゴシック" panose="020B0600070205080204" pitchFamily="50" charset="-128"/>
                </a:endParaRPr>
              </a:p>
              <a:p>
                <a:pPr algn="ctr"/>
                <a:endParaRPr lang="en-US" altLang="ja-JP" sz="1400" dirty="0">
                  <a:solidFill>
                    <a:prstClr val="white"/>
                  </a:solidFill>
                  <a:latin typeface="ＭＳ Ｐゴシック" panose="020B0600070205080204" pitchFamily="50" charset="-128"/>
                </a:endParaRPr>
              </a:p>
              <a:p>
                <a:pPr algn="ctr"/>
                <a:endParaRPr lang="en-US" altLang="ja-JP" sz="1400" dirty="0">
                  <a:solidFill>
                    <a:prstClr val="white"/>
                  </a:solidFill>
                  <a:latin typeface="ＭＳ Ｐゴシック" panose="020B0600070205080204" pitchFamily="50" charset="-128"/>
                </a:endParaRPr>
              </a:p>
              <a:p>
                <a:pPr algn="ctr"/>
                <a:endParaRPr lang="en-US" altLang="ja-JP" sz="1400" dirty="0">
                  <a:solidFill>
                    <a:prstClr val="white"/>
                  </a:solidFill>
                  <a:latin typeface="ＭＳ Ｐゴシック" panose="020B0600070205080204" pitchFamily="50" charset="-128"/>
                </a:endParaRPr>
              </a:p>
              <a:p>
                <a:pPr algn="ctr"/>
                <a:endParaRPr lang="en-US" altLang="ja-JP" sz="1400" dirty="0">
                  <a:solidFill>
                    <a:prstClr val="white"/>
                  </a:solidFill>
                  <a:latin typeface="ＭＳ Ｐゴシック" panose="020B0600070205080204" pitchFamily="50" charset="-128"/>
                </a:endParaRPr>
              </a:p>
              <a:p>
                <a:pPr algn="ctr"/>
                <a:endParaRPr lang="en-US" altLang="ja-JP" sz="1400" dirty="0">
                  <a:solidFill>
                    <a:prstClr val="white"/>
                  </a:solidFill>
                  <a:latin typeface="ＭＳ Ｐゴシック" panose="020B0600070205080204" pitchFamily="50" charset="-128"/>
                </a:endParaRPr>
              </a:p>
              <a:p>
                <a:pPr algn="ctr"/>
                <a:endParaRPr lang="en-US" altLang="ja-JP" sz="1400" dirty="0">
                  <a:solidFill>
                    <a:prstClr val="white"/>
                  </a:solidFill>
                  <a:latin typeface="ＭＳ Ｐゴシック" panose="020B0600070205080204" pitchFamily="50" charset="-128"/>
                </a:endParaRPr>
              </a:p>
              <a:p>
                <a:pPr algn="ctr"/>
                <a:endParaRPr lang="en-US" altLang="ja-JP" sz="1400" dirty="0">
                  <a:solidFill>
                    <a:prstClr val="white"/>
                  </a:solidFill>
                  <a:latin typeface="ＭＳ Ｐゴシック" panose="020B0600070205080204" pitchFamily="50" charset="-128"/>
                </a:endParaRPr>
              </a:p>
              <a:p>
                <a:pPr algn="ctr"/>
                <a:endParaRPr lang="ja-JP" altLang="en-US" sz="1400" dirty="0">
                  <a:solidFill>
                    <a:prstClr val="white"/>
                  </a:solidFill>
                  <a:latin typeface="ＭＳ Ｐゴシック" panose="020B0600070205080204" pitchFamily="50" charset="-128"/>
                </a:endParaRPr>
              </a:p>
            </p:txBody>
          </p:sp>
          <p:sp>
            <p:nvSpPr>
              <p:cNvPr id="18" name="角丸四角形 17"/>
              <p:cNvSpPr/>
              <p:nvPr/>
            </p:nvSpPr>
            <p:spPr>
              <a:xfrm>
                <a:off x="1288693" y="4094710"/>
                <a:ext cx="1767840" cy="71143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prstClr val="black"/>
                    </a:solidFill>
                  </a:rPr>
                  <a:t>消費税率</a:t>
                </a:r>
                <a:endParaRPr lang="en-US" altLang="ja-JP" sz="1400" dirty="0">
                  <a:solidFill>
                    <a:prstClr val="black"/>
                  </a:solidFill>
                </a:endParaRPr>
              </a:p>
              <a:p>
                <a:pPr algn="ctr"/>
                <a:r>
                  <a:rPr lang="ja-JP" altLang="en-US" sz="3200" dirty="0">
                    <a:solidFill>
                      <a:prstClr val="black"/>
                    </a:solidFill>
                  </a:rPr>
                  <a:t>１０</a:t>
                </a:r>
                <a:r>
                  <a:rPr lang="ja-JP" altLang="en-US" dirty="0">
                    <a:solidFill>
                      <a:prstClr val="black"/>
                    </a:solidFill>
                  </a:rPr>
                  <a:t>％</a:t>
                </a:r>
                <a:endParaRPr lang="ja-JP" altLang="en-US" sz="4000" dirty="0">
                  <a:solidFill>
                    <a:prstClr val="black"/>
                  </a:solidFill>
                </a:endParaRPr>
              </a:p>
            </p:txBody>
          </p:sp>
          <p:sp>
            <p:nvSpPr>
              <p:cNvPr id="19" name="正方形/長方形 18"/>
              <p:cNvSpPr/>
              <p:nvPr/>
            </p:nvSpPr>
            <p:spPr>
              <a:xfrm>
                <a:off x="1307287" y="4765964"/>
                <a:ext cx="1821180" cy="8672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b="1" dirty="0">
                    <a:solidFill>
                      <a:prstClr val="white"/>
                    </a:solidFill>
                    <a:latin typeface="ＭＳ Ｐゴシック" panose="020B0600070205080204" pitchFamily="50" charset="-128"/>
                  </a:rPr>
                  <a:t>消費税　　　　７</a:t>
                </a:r>
                <a:r>
                  <a:rPr lang="en-US" altLang="ja-JP" sz="1400" b="1" dirty="0">
                    <a:solidFill>
                      <a:prstClr val="white"/>
                    </a:solidFill>
                    <a:latin typeface="ＭＳ Ｐゴシック" panose="020B0600070205080204" pitchFamily="50" charset="-128"/>
                  </a:rPr>
                  <a:t>.</a:t>
                </a:r>
                <a:r>
                  <a:rPr lang="ja-JP" altLang="en-US" sz="1400" b="1" dirty="0">
                    <a:solidFill>
                      <a:prstClr val="white"/>
                    </a:solidFill>
                    <a:latin typeface="ＭＳ Ｐゴシック" panose="020B0600070205080204" pitchFamily="50" charset="-128"/>
                  </a:rPr>
                  <a:t>８％</a:t>
                </a:r>
                <a:endParaRPr lang="en-US" altLang="ja-JP" sz="1400" b="1" dirty="0">
                  <a:solidFill>
                    <a:prstClr val="white"/>
                  </a:solidFill>
                  <a:latin typeface="ＭＳ Ｐゴシック" panose="020B0600070205080204" pitchFamily="50" charset="-128"/>
                </a:endParaRPr>
              </a:p>
              <a:p>
                <a:r>
                  <a:rPr lang="ja-JP" altLang="en-US" sz="1400" b="1" dirty="0">
                    <a:solidFill>
                      <a:prstClr val="white"/>
                    </a:solidFill>
                    <a:latin typeface="ＭＳ Ｐゴシック" panose="020B0600070205080204" pitchFamily="50" charset="-128"/>
                  </a:rPr>
                  <a:t>地方消費税　２</a:t>
                </a:r>
                <a:r>
                  <a:rPr lang="en-US" altLang="ja-JP" sz="1400" b="1" dirty="0">
                    <a:solidFill>
                      <a:prstClr val="white"/>
                    </a:solidFill>
                    <a:latin typeface="ＭＳ Ｐゴシック" panose="020B0600070205080204" pitchFamily="50" charset="-128"/>
                  </a:rPr>
                  <a:t>.</a:t>
                </a:r>
                <a:r>
                  <a:rPr lang="ja-JP" altLang="en-US" sz="1400" b="1" dirty="0">
                    <a:solidFill>
                      <a:prstClr val="white"/>
                    </a:solidFill>
                    <a:latin typeface="ＭＳ Ｐゴシック" panose="020B0600070205080204" pitchFamily="50" charset="-128"/>
                  </a:rPr>
                  <a:t>２％</a:t>
                </a:r>
                <a:endParaRPr lang="en-US" altLang="ja-JP" sz="1400" b="1" dirty="0">
                  <a:solidFill>
                    <a:prstClr val="white"/>
                  </a:solidFill>
                  <a:latin typeface="ＭＳ Ｐゴシック" panose="020B0600070205080204" pitchFamily="50" charset="-128"/>
                </a:endParaRPr>
              </a:p>
              <a:p>
                <a:r>
                  <a:rPr lang="ja-JP" altLang="en-US" sz="1000" b="1" dirty="0">
                    <a:solidFill>
                      <a:prstClr val="white"/>
                    </a:solidFill>
                    <a:latin typeface="ＭＳ Ｐゴシック" panose="020B0600070205080204" pitchFamily="50" charset="-128"/>
                  </a:rPr>
                  <a:t>　</a:t>
                </a:r>
                <a:r>
                  <a:rPr lang="ja-JP" altLang="en-US" sz="1000" b="1">
                    <a:solidFill>
                      <a:prstClr val="white"/>
                    </a:solidFill>
                    <a:latin typeface="ＭＳ Ｐゴシック" panose="020B0600070205080204" pitchFamily="50" charset="-128"/>
                  </a:rPr>
                  <a:t>なお</a:t>
                </a:r>
                <a:r>
                  <a:rPr lang="ja-JP" altLang="en-US" sz="1000" b="1" dirty="0">
                    <a:solidFill>
                      <a:prstClr val="white"/>
                    </a:solidFill>
                    <a:latin typeface="ＭＳ Ｐゴシック" panose="020B0600070205080204" pitchFamily="50" charset="-128"/>
                  </a:rPr>
                  <a:t>、同時に軽減税率制度が実施されました。</a:t>
                </a:r>
              </a:p>
            </p:txBody>
          </p:sp>
        </p:grpSp>
        <p:sp>
          <p:nvSpPr>
            <p:cNvPr id="20" name="右矢印 19"/>
            <p:cNvSpPr/>
            <p:nvPr/>
          </p:nvSpPr>
          <p:spPr>
            <a:xfrm>
              <a:off x="4519494" y="3307773"/>
              <a:ext cx="579120" cy="741218"/>
            </a:xfrm>
            <a:prstGeom prst="rightArrow">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1" name="右矢印 20"/>
            <p:cNvSpPr/>
            <p:nvPr/>
          </p:nvSpPr>
          <p:spPr>
            <a:xfrm>
              <a:off x="7748013" y="3307773"/>
              <a:ext cx="579120" cy="741218"/>
            </a:xfrm>
            <a:prstGeom prst="rightArrow">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grpSp>
        <p:nvGrpSpPr>
          <p:cNvPr id="3" name="グループ化 2"/>
          <p:cNvGrpSpPr/>
          <p:nvPr/>
        </p:nvGrpSpPr>
        <p:grpSpPr>
          <a:xfrm>
            <a:off x="574613" y="5063319"/>
            <a:ext cx="10543162" cy="1368083"/>
            <a:chOff x="579120" y="5494546"/>
            <a:chExt cx="10543162" cy="1368083"/>
          </a:xfrm>
        </p:grpSpPr>
        <p:grpSp>
          <p:nvGrpSpPr>
            <p:cNvPr id="27" name="グループ化 26"/>
            <p:cNvGrpSpPr/>
            <p:nvPr/>
          </p:nvGrpSpPr>
          <p:grpSpPr>
            <a:xfrm>
              <a:off x="579120" y="5494546"/>
              <a:ext cx="7168893" cy="1318262"/>
              <a:chOff x="579120" y="5201699"/>
              <a:chExt cx="7168893" cy="1318262"/>
            </a:xfrm>
          </p:grpSpPr>
          <p:sp>
            <p:nvSpPr>
              <p:cNvPr id="22" name="角丸四角形 21"/>
              <p:cNvSpPr/>
              <p:nvPr/>
            </p:nvSpPr>
            <p:spPr>
              <a:xfrm>
                <a:off x="579120" y="5201699"/>
                <a:ext cx="3467934" cy="734767"/>
              </a:xfrm>
              <a:prstGeom prst="roundRect">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a:solidFill>
                      <a:prstClr val="white"/>
                    </a:solidFill>
                    <a:latin typeface="ＭＳ ゴシック" panose="020B0609070205080204" pitchFamily="49" charset="-128"/>
                    <a:ea typeface="ＭＳ ゴシック" panose="020B0609070205080204" pitchFamily="49" charset="-128"/>
                  </a:rPr>
                  <a:t>なぜ、消費税なの？</a:t>
                </a:r>
                <a:endParaRPr lang="en-US" altLang="ja-JP" b="1" dirty="0">
                  <a:solidFill>
                    <a:prstClr val="white"/>
                  </a:solidFill>
                  <a:latin typeface="ＭＳ ゴシック" panose="020B0609070205080204" pitchFamily="49" charset="-128"/>
                  <a:ea typeface="ＭＳ ゴシック" panose="020B0609070205080204" pitchFamily="49" charset="-128"/>
                </a:endParaRPr>
              </a:p>
              <a:p>
                <a:endParaRPr lang="ja-JP" altLang="en-US" dirty="0">
                  <a:solidFill>
                    <a:prstClr val="white"/>
                  </a:solidFill>
                </a:endParaRPr>
              </a:p>
            </p:txBody>
          </p:sp>
          <p:sp>
            <p:nvSpPr>
              <p:cNvPr id="24" name="角丸四角形 23"/>
              <p:cNvSpPr/>
              <p:nvPr/>
            </p:nvSpPr>
            <p:spPr>
              <a:xfrm>
                <a:off x="579120" y="5589232"/>
                <a:ext cx="7168893" cy="930729"/>
              </a:xfrm>
              <a:prstGeom prst="roundRect">
                <a:avLst>
                  <a:gd name="adj" fmla="val 10933"/>
                </a:avLst>
              </a:prstGeom>
              <a:solidFill>
                <a:schemeClr val="accent2">
                  <a:lumMod val="40000"/>
                  <a:lumOff val="60000"/>
                </a:schemeClr>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b="1" dirty="0">
                    <a:solidFill>
                      <a:srgbClr val="FF3399"/>
                    </a:solidFill>
                    <a:latin typeface="ＭＳ ゴシック" panose="020B0609070205080204" pitchFamily="49" charset="-128"/>
                    <a:ea typeface="ＭＳ ゴシック" panose="020B0609070205080204" pitchFamily="49" charset="-128"/>
                  </a:rPr>
                  <a:t>● </a:t>
                </a:r>
                <a:r>
                  <a:rPr lang="ja-JP" altLang="en-US" sz="1600" dirty="0">
                    <a:solidFill>
                      <a:prstClr val="black"/>
                    </a:solidFill>
                  </a:rPr>
                  <a:t>景気や人口構成の変化に左右されにくく、税収が安定している</a:t>
                </a:r>
                <a:endParaRPr lang="en-US" altLang="ja-JP" sz="1600" dirty="0">
                  <a:solidFill>
                    <a:prstClr val="black"/>
                  </a:solidFill>
                </a:endParaRPr>
              </a:p>
              <a:p>
                <a:r>
                  <a:rPr lang="ja-JP" altLang="en-US" sz="1600" b="1" dirty="0">
                    <a:solidFill>
                      <a:srgbClr val="FF3399"/>
                    </a:solidFill>
                    <a:latin typeface="ＭＳ ゴシック" panose="020B0609070205080204" pitchFamily="49" charset="-128"/>
                    <a:ea typeface="ＭＳ ゴシック" panose="020B0609070205080204" pitchFamily="49" charset="-128"/>
                  </a:rPr>
                  <a:t>● </a:t>
                </a:r>
                <a:r>
                  <a:rPr lang="ja-JP" altLang="en-US" sz="1600" dirty="0">
                    <a:solidFill>
                      <a:prstClr val="black"/>
                    </a:solidFill>
                  </a:rPr>
                  <a:t>働く世代など特定の人に負担が集中することなく、経済活動に中立的</a:t>
                </a:r>
                <a:endParaRPr lang="en-US" altLang="ja-JP" sz="1600" dirty="0">
                  <a:solidFill>
                    <a:prstClr val="black"/>
                  </a:solidFill>
                </a:endParaRPr>
              </a:p>
              <a:p>
                <a:r>
                  <a:rPr lang="ja-JP" altLang="en-US" sz="1600" b="1" dirty="0">
                    <a:solidFill>
                      <a:srgbClr val="FF3399"/>
                    </a:solidFill>
                    <a:latin typeface="ＭＳ ゴシック" panose="020B0609070205080204" pitchFamily="49" charset="-128"/>
                    <a:ea typeface="ＭＳ ゴシック" panose="020B0609070205080204" pitchFamily="49" charset="-128"/>
                  </a:rPr>
                  <a:t>● </a:t>
                </a:r>
                <a:r>
                  <a:rPr lang="ja-JP" altLang="en-US" sz="1600" dirty="0">
                    <a:solidFill>
                      <a:prstClr val="black"/>
                    </a:solidFill>
                  </a:rPr>
                  <a:t>高い財源調達力がある</a:t>
                </a:r>
                <a:endParaRPr lang="en-US" altLang="ja-JP" sz="1600" b="1" dirty="0">
                  <a:solidFill>
                    <a:prstClr val="black"/>
                  </a:solidFill>
                  <a:latin typeface="ＭＳ ゴシック" panose="020B0609070205080204" pitchFamily="49" charset="-128"/>
                  <a:ea typeface="ＭＳ ゴシック" panose="020B0609070205080204" pitchFamily="49" charset="-128"/>
                </a:endParaRPr>
              </a:p>
            </p:txBody>
          </p:sp>
        </p:grpSp>
        <p:sp>
          <p:nvSpPr>
            <p:cNvPr id="25" name="右矢印 24"/>
            <p:cNvSpPr/>
            <p:nvPr/>
          </p:nvSpPr>
          <p:spPr>
            <a:xfrm>
              <a:off x="7993003" y="5976834"/>
              <a:ext cx="579120" cy="741218"/>
            </a:xfrm>
            <a:prstGeom prst="rightArrow">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6" name="角丸四角形 25"/>
            <p:cNvSpPr/>
            <p:nvPr/>
          </p:nvSpPr>
          <p:spPr>
            <a:xfrm>
              <a:off x="8817113" y="5751276"/>
              <a:ext cx="2305169" cy="1111353"/>
            </a:xfrm>
            <a:prstGeom prst="roundRect">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b="1" dirty="0">
                  <a:solidFill>
                    <a:prstClr val="white"/>
                  </a:solidFill>
                  <a:latin typeface="HG丸ｺﾞｼｯｸM-PRO" panose="020F0600000000000000" pitchFamily="50" charset="-128"/>
                  <a:ea typeface="HG丸ｺﾞｼｯｸM-PRO" panose="020F0600000000000000" pitchFamily="50" charset="-128"/>
                </a:rPr>
                <a:t>社会保障の財源を</a:t>
              </a:r>
              <a:endParaRPr lang="en-US" altLang="ja-JP" sz="1600" b="1" dirty="0">
                <a:solidFill>
                  <a:prstClr val="white"/>
                </a:solidFill>
                <a:latin typeface="HG丸ｺﾞｼｯｸM-PRO" panose="020F0600000000000000" pitchFamily="50" charset="-128"/>
                <a:ea typeface="HG丸ｺﾞｼｯｸM-PRO" panose="020F0600000000000000" pitchFamily="50" charset="-128"/>
              </a:endParaRPr>
            </a:p>
            <a:p>
              <a:r>
                <a:rPr lang="ja-JP" altLang="en-US" sz="1600" b="1" dirty="0">
                  <a:solidFill>
                    <a:prstClr val="white"/>
                  </a:solidFill>
                  <a:latin typeface="HG丸ｺﾞｼｯｸM-PRO" panose="020F0600000000000000" pitchFamily="50" charset="-128"/>
                  <a:ea typeface="HG丸ｺﾞｼｯｸM-PRO" panose="020F0600000000000000" pitchFamily="50" charset="-128"/>
                </a:rPr>
                <a:t>調達する手段として</a:t>
              </a:r>
              <a:endParaRPr lang="en-US" altLang="ja-JP" sz="1600" b="1" dirty="0">
                <a:solidFill>
                  <a:prstClr val="white"/>
                </a:solidFill>
                <a:latin typeface="HG丸ｺﾞｼｯｸM-PRO" panose="020F0600000000000000" pitchFamily="50" charset="-128"/>
                <a:ea typeface="HG丸ｺﾞｼｯｸM-PRO" panose="020F0600000000000000" pitchFamily="50" charset="-128"/>
              </a:endParaRPr>
            </a:p>
            <a:p>
              <a:r>
                <a:rPr lang="ja-JP" altLang="en-US" sz="1600" b="1" dirty="0">
                  <a:solidFill>
                    <a:prstClr val="white"/>
                  </a:solidFill>
                  <a:latin typeface="HG丸ｺﾞｼｯｸM-PRO" panose="020F0600000000000000" pitchFamily="50" charset="-128"/>
                  <a:ea typeface="HG丸ｺﾞｼｯｸM-PRO" panose="020F0600000000000000" pitchFamily="50" charset="-128"/>
                </a:rPr>
                <a:t>ふさわしい税金です。</a:t>
              </a:r>
              <a:endParaRPr lang="en-US" altLang="ja-JP" sz="1600" b="1" dirty="0">
                <a:solidFill>
                  <a:prstClr val="white"/>
                </a:solidFill>
                <a:latin typeface="HG丸ｺﾞｼｯｸM-PRO" panose="020F0600000000000000" pitchFamily="50" charset="-128"/>
                <a:ea typeface="HG丸ｺﾞｼｯｸM-PRO" panose="020F0600000000000000" pitchFamily="50" charset="-128"/>
              </a:endParaRPr>
            </a:p>
          </p:txBody>
        </p:sp>
      </p:grpSp>
      <p:sp>
        <p:nvSpPr>
          <p:cNvPr id="2" name="テキスト ボックス 1"/>
          <p:cNvSpPr txBox="1"/>
          <p:nvPr/>
        </p:nvSpPr>
        <p:spPr>
          <a:xfrm>
            <a:off x="11783675" y="6468396"/>
            <a:ext cx="418704" cy="369332"/>
          </a:xfrm>
          <a:prstGeom prst="rect">
            <a:avLst/>
          </a:prstGeom>
          <a:noFill/>
        </p:spPr>
        <p:txBody>
          <a:bodyPr wrap="none" rtlCol="0">
            <a:spAutoFit/>
          </a:bodyPr>
          <a:lstStyle/>
          <a:p>
            <a:r>
              <a:rPr kumimoji="1" lang="en-US" altLang="ja-JP" dirty="0">
                <a:latin typeface="+mj-ea"/>
                <a:ea typeface="+mj-ea"/>
              </a:rPr>
              <a:t>15</a:t>
            </a:r>
            <a:endParaRPr kumimoji="1" lang="ja-JP" altLang="en-US" dirty="0">
              <a:latin typeface="+mj-ea"/>
              <a:ea typeface="+mj-ea"/>
            </a:endParaRPr>
          </a:p>
        </p:txBody>
      </p:sp>
      <p:sp>
        <p:nvSpPr>
          <p:cNvPr id="28" name="角丸四角形 27"/>
          <p:cNvSpPr/>
          <p:nvPr/>
        </p:nvSpPr>
        <p:spPr>
          <a:xfrm>
            <a:off x="8912352" y="0"/>
            <a:ext cx="3279648" cy="397395"/>
          </a:xfrm>
          <a:prstGeom prst="roundRect">
            <a:avLst/>
          </a:prstGeom>
          <a:solidFill>
            <a:schemeClr val="bg1">
              <a:lumMod val="65000"/>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rgbClr val="E7E6E6">
                    <a:lumMod val="50000"/>
                  </a:srgbClr>
                </a:solidFill>
                <a:latin typeface="BIZ UDPゴシック" panose="020B0400000000000000" pitchFamily="50" charset="-128"/>
                <a:ea typeface="BIZ UDPゴシック" panose="020B0400000000000000" pitchFamily="50" charset="-128"/>
              </a:rPr>
              <a:t>－これからの社会と税－</a:t>
            </a:r>
          </a:p>
        </p:txBody>
      </p:sp>
    </p:spTree>
    <p:extLst>
      <p:ext uri="{BB962C8B-B14F-4D97-AF65-F5344CB8AC3E}">
        <p14:creationId xmlns:p14="http://schemas.microsoft.com/office/powerpoint/2010/main" val="10678749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CCFFFF"/>
        </a:solidFill>
        <a:effectLst/>
      </p:bgPr>
    </p:bg>
    <p:spTree>
      <p:nvGrpSpPr>
        <p:cNvPr id="1" name=""/>
        <p:cNvGrpSpPr/>
        <p:nvPr/>
      </p:nvGrpSpPr>
      <p:grpSpPr>
        <a:xfrm>
          <a:off x="0" y="0"/>
          <a:ext cx="0" cy="0"/>
          <a:chOff x="0" y="0"/>
          <a:chExt cx="0" cy="0"/>
        </a:xfrm>
      </p:grpSpPr>
      <p:grpSp>
        <p:nvGrpSpPr>
          <p:cNvPr id="2" name="グループ化 1"/>
          <p:cNvGrpSpPr/>
          <p:nvPr/>
        </p:nvGrpSpPr>
        <p:grpSpPr>
          <a:xfrm>
            <a:off x="401281" y="801272"/>
            <a:ext cx="11109278" cy="914400"/>
            <a:chOff x="559558" y="515091"/>
            <a:chExt cx="11109278" cy="914400"/>
          </a:xfrm>
        </p:grpSpPr>
        <p:sp>
          <p:nvSpPr>
            <p:cNvPr id="3" name="円/楕円 2"/>
            <p:cNvSpPr/>
            <p:nvPr/>
          </p:nvSpPr>
          <p:spPr>
            <a:xfrm>
              <a:off x="559558" y="515091"/>
              <a:ext cx="914400" cy="914400"/>
            </a:xfrm>
            <a:prstGeom prst="ellipse">
              <a:avLst/>
            </a:prstGeom>
            <a:solidFill>
              <a:srgbClr val="CC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 name="テキスト ボックス 3"/>
            <p:cNvSpPr txBox="1"/>
            <p:nvPr/>
          </p:nvSpPr>
          <p:spPr>
            <a:xfrm>
              <a:off x="868453" y="681078"/>
              <a:ext cx="3070071" cy="523220"/>
            </a:xfrm>
            <a:prstGeom prst="rect">
              <a:avLst/>
            </a:prstGeom>
            <a:noFill/>
          </p:spPr>
          <p:txBody>
            <a:bodyPr wrap="none" rtlCol="0">
              <a:spAutoFit/>
            </a:bodyPr>
            <a:lstStyle/>
            <a:p>
              <a:r>
                <a:rPr lang="ja-JP" altLang="en-US" sz="2800" b="1" dirty="0">
                  <a:solidFill>
                    <a:srgbClr val="7030A0"/>
                  </a:solidFill>
                  <a:latin typeface="HG丸ｺﾞｼｯｸM-PRO" panose="020F0600000000000000" pitchFamily="50" charset="-128"/>
                  <a:ea typeface="HG丸ｺﾞｼｯｸM-PRO" panose="020F0600000000000000" pitchFamily="50" charset="-128"/>
                </a:rPr>
                <a:t>国民負担のあり方</a:t>
              </a:r>
            </a:p>
          </p:txBody>
        </p:sp>
        <p:cxnSp>
          <p:nvCxnSpPr>
            <p:cNvPr id="5" name="直線コネクタ 4"/>
            <p:cNvCxnSpPr/>
            <p:nvPr/>
          </p:nvCxnSpPr>
          <p:spPr>
            <a:xfrm>
              <a:off x="655093" y="1243930"/>
              <a:ext cx="11013743" cy="0"/>
            </a:xfrm>
            <a:prstGeom prst="line">
              <a:avLst/>
            </a:prstGeom>
            <a:ln w="38100">
              <a:solidFill>
                <a:srgbClr val="CC0099"/>
              </a:solidFill>
              <a:prstDash val="sysDot"/>
            </a:ln>
          </p:spPr>
          <p:style>
            <a:lnRef idx="1">
              <a:schemeClr val="accent1"/>
            </a:lnRef>
            <a:fillRef idx="0">
              <a:schemeClr val="accent1"/>
            </a:fillRef>
            <a:effectRef idx="0">
              <a:schemeClr val="accent1"/>
            </a:effectRef>
            <a:fontRef idx="minor">
              <a:schemeClr val="tx1"/>
            </a:fontRef>
          </p:style>
        </p:cxnSp>
      </p:grpSp>
      <p:sp>
        <p:nvSpPr>
          <p:cNvPr id="7" name="角丸四角形 6"/>
          <p:cNvSpPr/>
          <p:nvPr/>
        </p:nvSpPr>
        <p:spPr>
          <a:xfrm>
            <a:off x="1633181" y="1664860"/>
            <a:ext cx="4025900" cy="914396"/>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a:solidFill>
                  <a:srgbClr val="FF9900"/>
                </a:solidFill>
                <a:latin typeface="BIZ UDPゴシック" panose="020B0400000000000000" pitchFamily="50" charset="-128"/>
                <a:ea typeface="BIZ UDPゴシック" panose="020B0400000000000000" pitchFamily="50" charset="-128"/>
              </a:rPr>
              <a:t>大きな政府（高福祉・高負担）</a:t>
            </a:r>
            <a:endParaRPr lang="en-US" altLang="ja-JP" b="1" dirty="0">
              <a:solidFill>
                <a:srgbClr val="FF9900"/>
              </a:solidFill>
              <a:latin typeface="BIZ UDPゴシック" panose="020B0400000000000000" pitchFamily="50" charset="-128"/>
              <a:ea typeface="BIZ UDPゴシック" panose="020B0400000000000000" pitchFamily="50" charset="-128"/>
            </a:endParaRPr>
          </a:p>
          <a:p>
            <a:r>
              <a:rPr lang="ja-JP" altLang="en-US" dirty="0">
                <a:solidFill>
                  <a:prstClr val="black"/>
                </a:solidFill>
              </a:rPr>
              <a:t>　</a:t>
            </a:r>
            <a:r>
              <a:rPr lang="ja-JP" altLang="en-US" sz="1600" dirty="0">
                <a:solidFill>
                  <a:prstClr val="black"/>
                </a:solidFill>
              </a:rPr>
              <a:t>公的なサービスの水準は高くなりますが、その分国民の負担も大きくなります。</a:t>
            </a:r>
            <a:endParaRPr lang="en-US" altLang="ja-JP" sz="1600" dirty="0">
              <a:solidFill>
                <a:prstClr val="black"/>
              </a:solidFill>
            </a:endParaRPr>
          </a:p>
        </p:txBody>
      </p:sp>
      <p:sp>
        <p:nvSpPr>
          <p:cNvPr id="8" name="角丸四角形 7"/>
          <p:cNvSpPr/>
          <p:nvPr/>
        </p:nvSpPr>
        <p:spPr>
          <a:xfrm>
            <a:off x="6532921" y="1681952"/>
            <a:ext cx="4025900" cy="914393"/>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a:solidFill>
                  <a:srgbClr val="0070C0"/>
                </a:solidFill>
                <a:latin typeface="BIZ UDPゴシック" panose="020B0400000000000000" pitchFamily="50" charset="-128"/>
                <a:ea typeface="BIZ UDPゴシック" panose="020B0400000000000000" pitchFamily="50" charset="-128"/>
              </a:rPr>
              <a:t>小さな政府（低福祉・低負担）</a:t>
            </a:r>
            <a:endParaRPr lang="en-US" altLang="ja-JP" b="1" dirty="0">
              <a:solidFill>
                <a:srgbClr val="0070C0"/>
              </a:solidFill>
              <a:latin typeface="BIZ UDPゴシック" panose="020B0400000000000000" pitchFamily="50" charset="-128"/>
              <a:ea typeface="BIZ UDPゴシック" panose="020B0400000000000000" pitchFamily="50" charset="-128"/>
            </a:endParaRPr>
          </a:p>
          <a:p>
            <a:r>
              <a:rPr lang="ja-JP" altLang="en-US" dirty="0">
                <a:solidFill>
                  <a:prstClr val="black"/>
                </a:solidFill>
              </a:rPr>
              <a:t>　</a:t>
            </a:r>
            <a:r>
              <a:rPr lang="ja-JP" altLang="en-US" sz="1600" dirty="0">
                <a:solidFill>
                  <a:prstClr val="black"/>
                </a:solidFill>
              </a:rPr>
              <a:t>公的なサービスの水準は低くなりますが、その分国民の負担も小さくなります。</a:t>
            </a:r>
            <a:endParaRPr lang="en-US" altLang="ja-JP" sz="1600" dirty="0">
              <a:solidFill>
                <a:prstClr val="black"/>
              </a:solidFill>
            </a:endParaRPr>
          </a:p>
        </p:txBody>
      </p:sp>
      <p:sp>
        <p:nvSpPr>
          <p:cNvPr id="9" name="角丸四角形 8"/>
          <p:cNvSpPr/>
          <p:nvPr/>
        </p:nvSpPr>
        <p:spPr>
          <a:xfrm>
            <a:off x="958441" y="2650419"/>
            <a:ext cx="10347045" cy="39372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prstClr val="black"/>
                </a:solidFill>
                <a:latin typeface="BIZ UDPゴシック" panose="020B0400000000000000" pitchFamily="50" charset="-128"/>
                <a:ea typeface="BIZ UDPゴシック" panose="020B0400000000000000" pitchFamily="50" charset="-128"/>
              </a:rPr>
              <a:t>代表的な国の制度を比較しながら、日本はどのような税金の仕組みにすればよいのか考えてみましょう。</a:t>
            </a:r>
            <a:endParaRPr lang="en-US" altLang="ja-JP" sz="1600" dirty="0">
              <a:solidFill>
                <a:prstClr val="black"/>
              </a:solidFill>
              <a:latin typeface="BIZ UDPゴシック" panose="020B0400000000000000" pitchFamily="50" charset="-128"/>
              <a:ea typeface="BIZ UDPゴシック" panose="020B0400000000000000" pitchFamily="50" charset="-128"/>
            </a:endParaRPr>
          </a:p>
        </p:txBody>
      </p:sp>
      <p:grpSp>
        <p:nvGrpSpPr>
          <p:cNvPr id="20" name="グループ化 19"/>
          <p:cNvGrpSpPr/>
          <p:nvPr/>
        </p:nvGrpSpPr>
        <p:grpSpPr>
          <a:xfrm>
            <a:off x="496816" y="93386"/>
            <a:ext cx="9774578" cy="707886"/>
            <a:chOff x="641724" y="520613"/>
            <a:chExt cx="8976360" cy="637605"/>
          </a:xfrm>
        </p:grpSpPr>
        <p:sp>
          <p:nvSpPr>
            <p:cNvPr id="21" name="ホームベース 20"/>
            <p:cNvSpPr/>
            <p:nvPr/>
          </p:nvSpPr>
          <p:spPr>
            <a:xfrm>
              <a:off x="641724" y="574384"/>
              <a:ext cx="8976360" cy="518159"/>
            </a:xfrm>
            <a:prstGeom prst="homePlat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ln>
                  <a:solidFill>
                    <a:srgbClr val="0070C0"/>
                  </a:solidFill>
                </a:ln>
                <a:solidFill>
                  <a:prstClr val="white"/>
                </a:solidFill>
              </a:endParaRPr>
            </a:p>
          </p:txBody>
        </p:sp>
        <p:sp>
          <p:nvSpPr>
            <p:cNvPr id="22" name="正方形/長方形 21"/>
            <p:cNvSpPr/>
            <p:nvPr/>
          </p:nvSpPr>
          <p:spPr>
            <a:xfrm>
              <a:off x="973854" y="520613"/>
              <a:ext cx="5865561" cy="637605"/>
            </a:xfrm>
            <a:prstGeom prst="rect">
              <a:avLst/>
            </a:prstGeom>
            <a:noFill/>
          </p:spPr>
          <p:txBody>
            <a:bodyPr wrap="square" lIns="91440" tIns="45720" rIns="91440" bIns="45720">
              <a:spAutoFit/>
            </a:bodyPr>
            <a:lstStyle/>
            <a:p>
              <a:r>
                <a:rPr lang="ja-JP" altLang="en-US" sz="4000" b="1" dirty="0">
                  <a:ln w="10160">
                    <a:solidFill>
                      <a:srgbClr val="0070C0"/>
                    </a:solidFill>
                    <a:prstDash val="solid"/>
                  </a:ln>
                  <a:solidFill>
                    <a:srgbClr val="FFFFFF"/>
                  </a:solidFill>
                  <a:effectLst>
                    <a:outerShdw blurRad="38100" dist="22860" dir="5400000" algn="tl" rotWithShape="0">
                      <a:srgbClr val="000000">
                        <a:alpha val="30000"/>
                      </a:srgbClr>
                    </a:outerShdw>
                  </a:effectLst>
                </a:rPr>
                <a:t>これからの税制について</a:t>
              </a:r>
            </a:p>
          </p:txBody>
        </p:sp>
      </p:grpSp>
      <p:sp>
        <p:nvSpPr>
          <p:cNvPr id="6" name="テキスト ボックス 5"/>
          <p:cNvSpPr txBox="1"/>
          <p:nvPr/>
        </p:nvSpPr>
        <p:spPr>
          <a:xfrm>
            <a:off x="11773296" y="6474146"/>
            <a:ext cx="418704" cy="369332"/>
          </a:xfrm>
          <a:prstGeom prst="rect">
            <a:avLst/>
          </a:prstGeom>
          <a:noFill/>
        </p:spPr>
        <p:txBody>
          <a:bodyPr wrap="none" rtlCol="0">
            <a:spAutoFit/>
          </a:bodyPr>
          <a:lstStyle/>
          <a:p>
            <a:r>
              <a:rPr kumimoji="1" lang="en-US" altLang="ja-JP" dirty="0">
                <a:latin typeface="+mj-ea"/>
                <a:ea typeface="+mj-ea"/>
              </a:rPr>
              <a:t>16</a:t>
            </a:r>
            <a:endParaRPr kumimoji="1" lang="ja-JP" altLang="en-US" dirty="0">
              <a:latin typeface="+mj-ea"/>
              <a:ea typeface="+mj-ea"/>
            </a:endParaRPr>
          </a:p>
        </p:txBody>
      </p:sp>
      <p:sp>
        <p:nvSpPr>
          <p:cNvPr id="17" name="角丸四角形 3">
            <a:extLst>
              <a:ext uri="{FF2B5EF4-FFF2-40B4-BE49-F238E27FC236}">
                <a16:creationId xmlns:a16="http://schemas.microsoft.com/office/drawing/2014/main" id="{C2107444-BD9B-4D8F-ADD4-B77898EC5E1E}"/>
              </a:ext>
            </a:extLst>
          </p:cNvPr>
          <p:cNvSpPr/>
          <p:nvPr/>
        </p:nvSpPr>
        <p:spPr>
          <a:xfrm>
            <a:off x="5345721" y="3232433"/>
            <a:ext cx="5959765" cy="3275916"/>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ja-JP" altLang="en-US" sz="1400" dirty="0">
                <a:solidFill>
                  <a:prstClr val="black"/>
                </a:solidFill>
                <a:latin typeface="BIZ UDPゴシック" panose="020B0400000000000000" pitchFamily="50" charset="-128"/>
                <a:ea typeface="BIZ UDPゴシック" panose="020B0400000000000000" pitchFamily="50" charset="-128"/>
              </a:rPr>
              <a:t>　日本は、他の先進国と比較すると負担に比べて社会保障給付などの福祉が大きい</a:t>
            </a:r>
            <a:r>
              <a:rPr lang="ja-JP" altLang="en-US" sz="1400" b="1" dirty="0">
                <a:solidFill>
                  <a:prstClr val="black"/>
                </a:solidFill>
                <a:latin typeface="BIZ UDPゴシック" panose="020B0400000000000000" pitchFamily="50" charset="-128"/>
                <a:ea typeface="BIZ UDPゴシック" panose="020B0400000000000000" pitchFamily="50" charset="-128"/>
              </a:rPr>
              <a:t>（中福祉・低負担）</a:t>
            </a:r>
            <a:r>
              <a:rPr lang="ja-JP" altLang="en-US" sz="1400" dirty="0">
                <a:solidFill>
                  <a:prstClr val="black"/>
                </a:solidFill>
                <a:latin typeface="BIZ UDPゴシック" panose="020B0400000000000000" pitchFamily="50" charset="-128"/>
                <a:ea typeface="BIZ UDPゴシック" panose="020B0400000000000000" pitchFamily="50" charset="-128"/>
              </a:rPr>
              <a:t>ので、その不足分を国の借金である国債によってまかなっています。このままでは、日本の借金が増え続け、社会全体の不安がますます大きくなってきます。負担を増やすか、福祉を減らすか、負担も福祉も増やしていくのか、わたしたちは今、その選択を求められています。</a:t>
            </a:r>
            <a:endParaRPr lang="en-US" altLang="ja-JP" sz="1400" dirty="0">
              <a:solidFill>
                <a:prstClr val="black"/>
              </a:solidFill>
              <a:latin typeface="BIZ UDPゴシック" panose="020B0400000000000000" pitchFamily="50" charset="-128"/>
              <a:ea typeface="BIZ UDPゴシック" panose="020B0400000000000000" pitchFamily="50" charset="-128"/>
            </a:endParaRPr>
          </a:p>
          <a:p>
            <a:pPr>
              <a:lnSpc>
                <a:spcPct val="150000"/>
              </a:lnSpc>
            </a:pPr>
            <a:r>
              <a:rPr lang="ja-JP" altLang="en-US" sz="1400" dirty="0">
                <a:solidFill>
                  <a:prstClr val="black"/>
                </a:solidFill>
                <a:latin typeface="BIZ UDPゴシック" panose="020B0400000000000000" pitchFamily="50" charset="-128"/>
                <a:ea typeface="BIZ UDPゴシック" panose="020B0400000000000000" pitchFamily="50" charset="-128"/>
              </a:rPr>
              <a:t>　税のあり方を考えることは、将来の日本の姿を考えることに通じます。誰もが安心して生活できる幸せな社会をつくるため、わたしたちの社会の会費である税についてこれからも考えていきましょう。</a:t>
            </a:r>
            <a:endParaRPr lang="en-US" altLang="ja-JP" sz="1400" dirty="0">
              <a:solidFill>
                <a:prstClr val="black"/>
              </a:solidFill>
              <a:latin typeface="BIZ UDPゴシック" panose="020B0400000000000000" pitchFamily="50" charset="-128"/>
              <a:ea typeface="BIZ UDPゴシック" panose="020B0400000000000000" pitchFamily="50" charset="-128"/>
            </a:endParaRPr>
          </a:p>
        </p:txBody>
      </p:sp>
      <p:pic>
        <p:nvPicPr>
          <p:cNvPr id="12" name="図 11">
            <a:extLst>
              <a:ext uri="{FF2B5EF4-FFF2-40B4-BE49-F238E27FC236}">
                <a16:creationId xmlns:a16="http://schemas.microsoft.com/office/drawing/2014/main" id="{F2BF8390-0D1A-469A-BD35-4598FBC097A9}"/>
              </a:ext>
            </a:extLst>
          </p:cNvPr>
          <p:cNvPicPr>
            <a:picLocks noChangeAspect="1"/>
          </p:cNvPicPr>
          <p:nvPr/>
        </p:nvPicPr>
        <p:blipFill>
          <a:blip r:embed="rId2"/>
          <a:stretch>
            <a:fillRect/>
          </a:stretch>
        </p:blipFill>
        <p:spPr>
          <a:xfrm>
            <a:off x="958441" y="3089375"/>
            <a:ext cx="4019959" cy="3687408"/>
          </a:xfrm>
          <a:prstGeom prst="rect">
            <a:avLst/>
          </a:prstGeom>
        </p:spPr>
      </p:pic>
    </p:spTree>
    <p:extLst>
      <p:ext uri="{BB962C8B-B14F-4D97-AF65-F5344CB8AC3E}">
        <p14:creationId xmlns:p14="http://schemas.microsoft.com/office/powerpoint/2010/main" val="39744843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CCFFFF"/>
        </a:solidFill>
        <a:effectLst/>
      </p:bgPr>
    </p:bg>
    <p:spTree>
      <p:nvGrpSpPr>
        <p:cNvPr id="1" name=""/>
        <p:cNvGrpSpPr/>
        <p:nvPr/>
      </p:nvGrpSpPr>
      <p:grpSpPr>
        <a:xfrm>
          <a:off x="0" y="0"/>
          <a:ext cx="0" cy="0"/>
          <a:chOff x="0" y="0"/>
          <a:chExt cx="0" cy="0"/>
        </a:xfrm>
      </p:grpSpPr>
      <p:graphicFrame>
        <p:nvGraphicFramePr>
          <p:cNvPr id="18" name="表 17"/>
          <p:cNvGraphicFramePr>
            <a:graphicFrameLocks noGrp="1"/>
          </p:cNvGraphicFramePr>
          <p:nvPr>
            <p:extLst>
              <p:ext uri="{D42A27DB-BD31-4B8C-83A1-F6EECF244321}">
                <p14:modId xmlns:p14="http://schemas.microsoft.com/office/powerpoint/2010/main" val="68982982"/>
              </p:ext>
            </p:extLst>
          </p:nvPr>
        </p:nvGraphicFramePr>
        <p:xfrm>
          <a:off x="690255" y="3979572"/>
          <a:ext cx="11038702" cy="2878428"/>
        </p:xfrm>
        <a:graphic>
          <a:graphicData uri="http://schemas.openxmlformats.org/drawingml/2006/table">
            <a:tbl>
              <a:tblPr firstRow="1" bandRow="1">
                <a:tableStyleId>{5C22544A-7EE6-4342-B048-85BDC9FD1C3A}</a:tableStyleId>
              </a:tblPr>
              <a:tblGrid>
                <a:gridCol w="2221757">
                  <a:extLst>
                    <a:ext uri="{9D8B030D-6E8A-4147-A177-3AD203B41FA5}">
                      <a16:colId xmlns:a16="http://schemas.microsoft.com/office/drawing/2014/main" val="20000"/>
                    </a:ext>
                  </a:extLst>
                </a:gridCol>
                <a:gridCol w="1955410">
                  <a:extLst>
                    <a:ext uri="{9D8B030D-6E8A-4147-A177-3AD203B41FA5}">
                      <a16:colId xmlns:a16="http://schemas.microsoft.com/office/drawing/2014/main" val="20001"/>
                    </a:ext>
                  </a:extLst>
                </a:gridCol>
                <a:gridCol w="6861535">
                  <a:extLst>
                    <a:ext uri="{9D8B030D-6E8A-4147-A177-3AD203B41FA5}">
                      <a16:colId xmlns:a16="http://schemas.microsoft.com/office/drawing/2014/main" val="4291994653"/>
                    </a:ext>
                  </a:extLst>
                </a:gridCol>
              </a:tblGrid>
              <a:tr h="471784">
                <a:tc>
                  <a:txBody>
                    <a:bodyPr/>
                    <a:lstStyle/>
                    <a:p>
                      <a:endParaRPr kumimoji="1" lang="ja-JP" altLang="en-US" sz="1600" dirty="0"/>
                    </a:p>
                  </a:txBody>
                  <a:tcPr anchor="ctr"/>
                </a:tc>
                <a:tc>
                  <a:txBody>
                    <a:bodyPr/>
                    <a:lstStyle/>
                    <a:p>
                      <a:pPr algn="ctr"/>
                      <a:r>
                        <a:rPr kumimoji="1" lang="ja-JP" altLang="en-US" sz="1600" dirty="0"/>
                        <a:t>標準税率</a:t>
                      </a:r>
                    </a:p>
                  </a:txBody>
                  <a:tcPr anchor="ctr"/>
                </a:tc>
                <a:tc>
                  <a:txBody>
                    <a:bodyPr/>
                    <a:lstStyle/>
                    <a:p>
                      <a:pPr algn="ctr"/>
                      <a:r>
                        <a:rPr kumimoji="1" lang="ja-JP" altLang="en-US" sz="1600" dirty="0"/>
                        <a:t>軽減税率</a:t>
                      </a:r>
                    </a:p>
                  </a:txBody>
                  <a:tcPr anchor="ctr"/>
                </a:tc>
                <a:extLst>
                  <a:ext uri="{0D108BD9-81ED-4DB2-BD59-A6C34878D82A}">
                    <a16:rowId xmlns:a16="http://schemas.microsoft.com/office/drawing/2014/main" val="10000"/>
                  </a:ext>
                </a:extLst>
              </a:tr>
              <a:tr h="604223">
                <a:tc>
                  <a:txBody>
                    <a:bodyPr/>
                    <a:lstStyle/>
                    <a:p>
                      <a:endParaRPr kumimoji="1" lang="ja-JP" altLang="en-US" sz="16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dirty="0"/>
                        <a:t>10.0</a:t>
                      </a:r>
                      <a:endParaRPr kumimoji="1" lang="ja-JP" altLang="en-US" sz="2400"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t>酒類・外食を除く飲食料品</a:t>
                      </a:r>
                      <a:endParaRPr kumimoji="1" lang="en-US" altLang="ja-JP" sz="140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t>定期購読契約が締結された週２回以上発行される新聞　⇒　８％</a:t>
                      </a:r>
                    </a:p>
                  </a:txBody>
                  <a:tcPr anchor="ctr"/>
                </a:tc>
                <a:extLst>
                  <a:ext uri="{0D108BD9-81ED-4DB2-BD59-A6C34878D82A}">
                    <a16:rowId xmlns:a16="http://schemas.microsoft.com/office/drawing/2014/main" val="10001"/>
                  </a:ext>
                </a:extLst>
              </a:tr>
              <a:tr h="544486">
                <a:tc>
                  <a:txBody>
                    <a:bodyPr/>
                    <a:lstStyle/>
                    <a:p>
                      <a:endParaRPr kumimoji="1" lang="ja-JP" altLang="en-US" sz="1600" dirty="0"/>
                    </a:p>
                  </a:txBody>
                  <a:tcPr anchor="ctr"/>
                </a:tc>
                <a:tc>
                  <a:txBody>
                    <a:bodyPr/>
                    <a:lstStyle/>
                    <a:p>
                      <a:pPr algn="ctr"/>
                      <a:r>
                        <a:rPr kumimoji="1" lang="en-US" altLang="ja-JP" sz="2400" dirty="0"/>
                        <a:t>20.0</a:t>
                      </a:r>
                      <a:endParaRPr kumimoji="1" lang="ja-JP" altLang="en-US" sz="2400" dirty="0"/>
                    </a:p>
                  </a:txBody>
                  <a:tcPr anchor="ctr"/>
                </a:tc>
                <a:tc>
                  <a:txBody>
                    <a:bodyPr/>
                    <a:lstStyle/>
                    <a:p>
                      <a:pPr algn="l"/>
                      <a:r>
                        <a:rPr kumimoji="1" lang="ja-JP" altLang="en-US" sz="1400" dirty="0"/>
                        <a:t>家庭用燃料・電力等⇒５％</a:t>
                      </a:r>
                      <a:endParaRPr kumimoji="1" lang="en-US" altLang="ja-JP" sz="1400" dirty="0"/>
                    </a:p>
                    <a:p>
                      <a:pPr algn="l"/>
                      <a:r>
                        <a:rPr kumimoji="1" lang="ja-JP" altLang="en-US" sz="1400" dirty="0"/>
                        <a:t>食料品・水道水・新聞・書籍・雑誌・国内旅客輸送・医薬品等　⇒　０％</a:t>
                      </a:r>
                    </a:p>
                  </a:txBody>
                  <a:tcPr anchor="ctr"/>
                </a:tc>
                <a:extLst>
                  <a:ext uri="{0D108BD9-81ED-4DB2-BD59-A6C34878D82A}">
                    <a16:rowId xmlns:a16="http://schemas.microsoft.com/office/drawing/2014/main" val="10002"/>
                  </a:ext>
                </a:extLst>
              </a:tr>
              <a:tr h="521583">
                <a:tc>
                  <a:txBody>
                    <a:bodyPr/>
                    <a:lstStyle/>
                    <a:p>
                      <a:endParaRPr kumimoji="1" lang="ja-JP" altLang="en-US" sz="1600" dirty="0"/>
                    </a:p>
                  </a:txBody>
                  <a:tcPr anchor="ctr"/>
                </a:tc>
                <a:tc>
                  <a:txBody>
                    <a:bodyPr/>
                    <a:lstStyle/>
                    <a:p>
                      <a:pPr algn="ctr"/>
                      <a:r>
                        <a:rPr kumimoji="1" lang="en-US" altLang="ja-JP" sz="2400" dirty="0"/>
                        <a:t>19.0</a:t>
                      </a:r>
                      <a:endParaRPr kumimoji="1" lang="ja-JP" altLang="en-US" sz="2400" dirty="0"/>
                    </a:p>
                  </a:txBody>
                  <a:tcPr anchor="ctr"/>
                </a:tc>
                <a:tc>
                  <a:txBody>
                    <a:bodyPr/>
                    <a:lstStyle/>
                    <a:p>
                      <a:pPr algn="l"/>
                      <a:r>
                        <a:rPr kumimoji="1" lang="ja-JP" altLang="en-US" sz="1400" dirty="0"/>
                        <a:t>食料品・水道水・新聞・書籍・雑誌・旅客輸送・宿泊施設・スポーツ観戦・映画等　⇒　７％</a:t>
                      </a:r>
                    </a:p>
                  </a:txBody>
                  <a:tcPr anchor="ctr"/>
                </a:tc>
                <a:extLst>
                  <a:ext uri="{0D108BD9-81ED-4DB2-BD59-A6C34878D82A}">
                    <a16:rowId xmlns:a16="http://schemas.microsoft.com/office/drawing/2014/main" val="10003"/>
                  </a:ext>
                </a:extLst>
              </a:tr>
              <a:tr h="736352">
                <a:tc>
                  <a:txBody>
                    <a:bodyPr/>
                    <a:lstStyle/>
                    <a:p>
                      <a:endParaRPr kumimoji="1" lang="ja-JP" altLang="en-US" sz="1600"/>
                    </a:p>
                  </a:txBody>
                  <a:tcPr anchor="ctr"/>
                </a:tc>
                <a:tc>
                  <a:txBody>
                    <a:bodyPr/>
                    <a:lstStyle/>
                    <a:p>
                      <a:pPr algn="ctr"/>
                      <a:r>
                        <a:rPr kumimoji="1" lang="en-US" altLang="ja-JP" sz="2400" dirty="0"/>
                        <a:t>25.0</a:t>
                      </a:r>
                      <a:endParaRPr kumimoji="1" lang="ja-JP" altLang="en-US" sz="2400" dirty="0"/>
                    </a:p>
                  </a:txBody>
                  <a:tcPr anchor="ctr"/>
                </a:tc>
                <a:tc>
                  <a:txBody>
                    <a:bodyPr/>
                    <a:lstStyle/>
                    <a:p>
                      <a:pPr algn="l"/>
                      <a:r>
                        <a:rPr kumimoji="1" lang="ja-JP" altLang="en-US" sz="1400" dirty="0"/>
                        <a:t>食料品・宿泊施設等　⇒　</a:t>
                      </a:r>
                      <a:r>
                        <a:rPr kumimoji="1" lang="en-US" altLang="ja-JP" sz="1400" dirty="0">
                          <a:latin typeface="+mn-ea"/>
                          <a:ea typeface="+mn-ea"/>
                        </a:rPr>
                        <a:t>12</a:t>
                      </a:r>
                      <a:r>
                        <a:rPr kumimoji="1" lang="ja-JP" altLang="en-US" sz="1400" dirty="0"/>
                        <a:t>％</a:t>
                      </a:r>
                      <a:endParaRPr kumimoji="1" lang="en-US" altLang="ja-JP" sz="1400" dirty="0"/>
                    </a:p>
                    <a:p>
                      <a:pPr algn="l"/>
                      <a:r>
                        <a:rPr kumimoji="1" lang="ja-JP" altLang="en-US" sz="1400" dirty="0"/>
                        <a:t>新聞・書籍・雑誌・スポーツ観戦・映画・旅客輸送等　⇒　６％</a:t>
                      </a:r>
                      <a:endParaRPr kumimoji="1" lang="en-US" altLang="ja-JP" sz="1400" dirty="0"/>
                    </a:p>
                    <a:p>
                      <a:pPr algn="l"/>
                      <a:r>
                        <a:rPr kumimoji="1" lang="ja-JP" altLang="en-US" sz="1400" dirty="0"/>
                        <a:t>医薬品等　⇒　０％</a:t>
                      </a:r>
                    </a:p>
                  </a:txBody>
                  <a:tcPr anchor="ctr"/>
                </a:tc>
                <a:extLst>
                  <a:ext uri="{0D108BD9-81ED-4DB2-BD59-A6C34878D82A}">
                    <a16:rowId xmlns:a16="http://schemas.microsoft.com/office/drawing/2014/main" val="10004"/>
                  </a:ext>
                </a:extLst>
              </a:tr>
            </a:tbl>
          </a:graphicData>
        </a:graphic>
      </p:graphicFrame>
      <p:pic>
        <p:nvPicPr>
          <p:cNvPr id="8" name="図 7"/>
          <p:cNvPicPr>
            <a:picLocks noChangeAspect="1"/>
          </p:cNvPicPr>
          <p:nvPr/>
        </p:nvPicPr>
        <p:blipFill>
          <a:blip r:embed="rId3"/>
          <a:stretch>
            <a:fillRect/>
          </a:stretch>
        </p:blipFill>
        <p:spPr>
          <a:xfrm>
            <a:off x="1180642" y="4495715"/>
            <a:ext cx="1337946" cy="463385"/>
          </a:xfrm>
          <a:prstGeom prst="rect">
            <a:avLst/>
          </a:prstGeom>
        </p:spPr>
      </p:pic>
      <p:pic>
        <p:nvPicPr>
          <p:cNvPr id="9" name="図 8"/>
          <p:cNvPicPr>
            <a:picLocks noChangeAspect="1"/>
          </p:cNvPicPr>
          <p:nvPr/>
        </p:nvPicPr>
        <p:blipFill>
          <a:blip r:embed="rId4"/>
          <a:stretch>
            <a:fillRect/>
          </a:stretch>
        </p:blipFill>
        <p:spPr>
          <a:xfrm>
            <a:off x="1153231" y="5032611"/>
            <a:ext cx="1420485" cy="487848"/>
          </a:xfrm>
          <a:prstGeom prst="rect">
            <a:avLst/>
          </a:prstGeom>
        </p:spPr>
      </p:pic>
      <p:pic>
        <p:nvPicPr>
          <p:cNvPr id="10" name="図 9"/>
          <p:cNvPicPr>
            <a:picLocks noChangeAspect="1"/>
          </p:cNvPicPr>
          <p:nvPr/>
        </p:nvPicPr>
        <p:blipFill>
          <a:blip r:embed="rId5"/>
          <a:stretch>
            <a:fillRect/>
          </a:stretch>
        </p:blipFill>
        <p:spPr>
          <a:xfrm>
            <a:off x="1180642" y="5638436"/>
            <a:ext cx="1393074" cy="409281"/>
          </a:xfrm>
          <a:prstGeom prst="rect">
            <a:avLst/>
          </a:prstGeom>
        </p:spPr>
      </p:pic>
      <p:pic>
        <p:nvPicPr>
          <p:cNvPr id="11" name="図 10"/>
          <p:cNvPicPr>
            <a:picLocks noChangeAspect="1"/>
          </p:cNvPicPr>
          <p:nvPr/>
        </p:nvPicPr>
        <p:blipFill>
          <a:blip r:embed="rId6"/>
          <a:stretch>
            <a:fillRect/>
          </a:stretch>
        </p:blipFill>
        <p:spPr>
          <a:xfrm>
            <a:off x="1180642" y="6160382"/>
            <a:ext cx="1393074" cy="464820"/>
          </a:xfrm>
          <a:prstGeom prst="rect">
            <a:avLst/>
          </a:prstGeom>
        </p:spPr>
      </p:pic>
      <p:sp>
        <p:nvSpPr>
          <p:cNvPr id="5" name="テキスト ボックス 4"/>
          <p:cNvSpPr txBox="1"/>
          <p:nvPr/>
        </p:nvSpPr>
        <p:spPr>
          <a:xfrm>
            <a:off x="11728957" y="6488668"/>
            <a:ext cx="418704" cy="369332"/>
          </a:xfrm>
          <a:prstGeom prst="rect">
            <a:avLst/>
          </a:prstGeom>
          <a:noFill/>
        </p:spPr>
        <p:txBody>
          <a:bodyPr wrap="none" rtlCol="0">
            <a:spAutoFit/>
          </a:bodyPr>
          <a:lstStyle/>
          <a:p>
            <a:r>
              <a:rPr kumimoji="1" lang="en-US" altLang="ja-JP" dirty="0">
                <a:latin typeface="+mj-ea"/>
                <a:ea typeface="+mj-ea"/>
              </a:rPr>
              <a:t>17</a:t>
            </a:r>
            <a:endParaRPr kumimoji="1" lang="ja-JP" altLang="en-US" dirty="0">
              <a:latin typeface="+mj-ea"/>
              <a:ea typeface="+mj-ea"/>
            </a:endParaRPr>
          </a:p>
        </p:txBody>
      </p:sp>
      <p:sp>
        <p:nvSpPr>
          <p:cNvPr id="16" name="角丸四角形 15"/>
          <p:cNvSpPr/>
          <p:nvPr/>
        </p:nvSpPr>
        <p:spPr>
          <a:xfrm>
            <a:off x="8705088" y="0"/>
            <a:ext cx="3486912" cy="397395"/>
          </a:xfrm>
          <a:prstGeom prst="roundRect">
            <a:avLst/>
          </a:prstGeom>
          <a:solidFill>
            <a:schemeClr val="bg1">
              <a:lumMod val="65000"/>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rgbClr val="E7E6E6">
                    <a:lumMod val="50000"/>
                  </a:srgbClr>
                </a:solidFill>
                <a:latin typeface="BIZ UDPゴシック" panose="020B0400000000000000" pitchFamily="50" charset="-128"/>
                <a:ea typeface="BIZ UDPゴシック" panose="020B0400000000000000" pitchFamily="50" charset="-128"/>
              </a:rPr>
              <a:t>－これからの税制について－</a:t>
            </a:r>
          </a:p>
        </p:txBody>
      </p:sp>
      <p:sp>
        <p:nvSpPr>
          <p:cNvPr id="7" name="テキスト ボックス 6"/>
          <p:cNvSpPr txBox="1"/>
          <p:nvPr/>
        </p:nvSpPr>
        <p:spPr>
          <a:xfrm>
            <a:off x="594780" y="3533125"/>
            <a:ext cx="3775393" cy="369332"/>
          </a:xfrm>
          <a:prstGeom prst="rect">
            <a:avLst/>
          </a:prstGeom>
          <a:noFill/>
        </p:spPr>
        <p:txBody>
          <a:bodyPr wrap="none" rtlCol="0">
            <a:spAutoFit/>
          </a:bodyPr>
          <a:lstStyle/>
          <a:p>
            <a:r>
              <a:rPr kumimoji="1" lang="ja-JP" altLang="en-US" dirty="0">
                <a:latin typeface="BIZ UDPゴシック" panose="020B0400000000000000" pitchFamily="50" charset="-128"/>
                <a:ea typeface="BIZ UDPゴシック" panose="020B0400000000000000" pitchFamily="50" charset="-128"/>
              </a:rPr>
              <a:t>消費税（付加価値税）率の国際比較</a:t>
            </a:r>
          </a:p>
        </p:txBody>
      </p:sp>
      <p:sp>
        <p:nvSpPr>
          <p:cNvPr id="20" name="テキスト ボックス 19"/>
          <p:cNvSpPr txBox="1"/>
          <p:nvPr/>
        </p:nvSpPr>
        <p:spPr>
          <a:xfrm>
            <a:off x="7783258" y="3379408"/>
            <a:ext cx="3706396" cy="600164"/>
          </a:xfrm>
          <a:prstGeom prst="rect">
            <a:avLst/>
          </a:prstGeom>
          <a:noFill/>
        </p:spPr>
        <p:txBody>
          <a:bodyPr wrap="square" rtlCol="0">
            <a:spAutoFit/>
          </a:bodyPr>
          <a:lstStyle/>
          <a:p>
            <a:r>
              <a:rPr kumimoji="1" lang="en-US" altLang="ja-JP" sz="1100" dirty="0"/>
              <a:t>〈</a:t>
            </a:r>
            <a:r>
              <a:rPr kumimoji="1" lang="ja-JP" altLang="en-US" sz="1100" dirty="0"/>
              <a:t>注</a:t>
            </a:r>
            <a:r>
              <a:rPr kumimoji="1" lang="en-US" altLang="ja-JP" sz="1100" dirty="0"/>
              <a:t>〉</a:t>
            </a:r>
            <a:r>
              <a:rPr kumimoji="1" lang="ja-JP" altLang="en-US" sz="1100" dirty="0"/>
              <a:t>アメリカは、州、郡、市により小売売上税が課されている。</a:t>
            </a:r>
            <a:endParaRPr kumimoji="1" lang="en-US" altLang="ja-JP" sz="1100" dirty="0"/>
          </a:p>
          <a:p>
            <a:r>
              <a:rPr lang="ja-JP" altLang="en-US" sz="1100" dirty="0"/>
              <a:t>（例：ニューヨーク州及びニューヨーク市の合計</a:t>
            </a:r>
            <a:r>
              <a:rPr lang="en-US" altLang="ja-JP" sz="1100" dirty="0"/>
              <a:t>8.875</a:t>
            </a:r>
            <a:r>
              <a:rPr lang="ja-JP" altLang="en-US" sz="1100" dirty="0"/>
              <a:t>％）</a:t>
            </a:r>
            <a:endParaRPr lang="en-US" altLang="ja-JP" sz="1100" dirty="0"/>
          </a:p>
          <a:p>
            <a:r>
              <a:rPr kumimoji="1" lang="en-US" altLang="ja-JP" sz="1100" dirty="0"/>
              <a:t>※</a:t>
            </a:r>
            <a:r>
              <a:rPr kumimoji="1" lang="ja-JP" altLang="en-US" sz="1100" dirty="0"/>
              <a:t>財務省ホームページ</a:t>
            </a:r>
            <a:r>
              <a:rPr lang="ja-JP" altLang="en-US" sz="1100" dirty="0"/>
              <a:t>（</a:t>
            </a:r>
            <a:r>
              <a:rPr lang="en-US" altLang="ja-JP" sz="1100" dirty="0">
                <a:hlinkClick r:id="rId7"/>
              </a:rPr>
              <a:t>https://www.mof.go.jp</a:t>
            </a:r>
            <a:r>
              <a:rPr lang="ja-JP" altLang="en-US" sz="1100" dirty="0"/>
              <a:t>）による</a:t>
            </a:r>
            <a:endParaRPr kumimoji="1" lang="ja-JP" altLang="en-US" sz="1100" dirty="0"/>
          </a:p>
        </p:txBody>
      </p:sp>
      <p:pic>
        <p:nvPicPr>
          <p:cNvPr id="2" name="図 1">
            <a:extLst>
              <a:ext uri="{FF2B5EF4-FFF2-40B4-BE49-F238E27FC236}">
                <a16:creationId xmlns:a16="http://schemas.microsoft.com/office/drawing/2014/main" id="{85CB2A3B-9185-44BA-9CE6-736AE1CFE78B}"/>
              </a:ext>
            </a:extLst>
          </p:cNvPr>
          <p:cNvPicPr>
            <a:picLocks noChangeAspect="1"/>
          </p:cNvPicPr>
          <p:nvPr/>
        </p:nvPicPr>
        <p:blipFill>
          <a:blip r:embed="rId8"/>
          <a:stretch>
            <a:fillRect/>
          </a:stretch>
        </p:blipFill>
        <p:spPr>
          <a:xfrm>
            <a:off x="1223827" y="395470"/>
            <a:ext cx="9680687" cy="2985863"/>
          </a:xfrm>
          <a:prstGeom prst="rect">
            <a:avLst/>
          </a:prstGeom>
        </p:spPr>
      </p:pic>
    </p:spTree>
    <p:extLst>
      <p:ext uri="{BB962C8B-B14F-4D97-AF65-F5344CB8AC3E}">
        <p14:creationId xmlns:p14="http://schemas.microsoft.com/office/powerpoint/2010/main" val="3460725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385855" y="1378045"/>
            <a:ext cx="9601200" cy="4273455"/>
          </a:xfrm>
          <a:solidFill>
            <a:schemeClr val="bg1"/>
          </a:solidFill>
        </p:spPr>
        <p:txBody>
          <a:bodyPr>
            <a:normAutofit/>
          </a:bodyPr>
          <a:lstStyle/>
          <a:p>
            <a:pPr marL="0" indent="0">
              <a:buNone/>
            </a:pPr>
            <a:r>
              <a:rPr kumimoji="1" lang="ja-JP" altLang="en-US" b="1" dirty="0"/>
              <a:t>≪目　次≫</a:t>
            </a:r>
            <a:r>
              <a:rPr lang="ja-JP" altLang="en-US" dirty="0"/>
              <a:t>　</a:t>
            </a:r>
            <a:endParaRPr lang="en-US" altLang="ja-JP" dirty="0"/>
          </a:p>
          <a:p>
            <a:pPr marL="0" indent="0">
              <a:buNone/>
            </a:pPr>
            <a:r>
              <a:rPr lang="ja-JP" altLang="en-US" sz="2400" dirty="0"/>
              <a:t>　　税金のしくみや使いみちを知ろう ・・・・・・・・・・・・・・・・・・・・・・・・・・・・・１</a:t>
            </a:r>
            <a:endParaRPr lang="en-US" altLang="ja-JP" sz="2400" dirty="0"/>
          </a:p>
          <a:p>
            <a:pPr marL="0" indent="0">
              <a:buNone/>
            </a:pPr>
            <a:r>
              <a:rPr lang="ja-JP" altLang="en-US" sz="2400" dirty="0"/>
              <a:t>　　身近な税の使いみち ・・・・・・・・・・・・・・・・・・・・・・・・・・・・・・・・・・・・・・ ２</a:t>
            </a:r>
            <a:endParaRPr lang="en-US" altLang="ja-JP" sz="2400" dirty="0"/>
          </a:p>
          <a:p>
            <a:pPr marL="0" indent="0">
              <a:buNone/>
            </a:pPr>
            <a:r>
              <a:rPr lang="ja-JP" altLang="en-US" sz="2400" dirty="0"/>
              <a:t>　　国や地方の財政の現状・・・・・・・・・・・・・・・・・・・・・・・・・・・・・・・・・・・・ ８</a:t>
            </a:r>
            <a:endParaRPr lang="en-US" altLang="ja-JP" sz="2400" dirty="0"/>
          </a:p>
          <a:p>
            <a:pPr marL="0" indent="0">
              <a:buNone/>
            </a:pPr>
            <a:r>
              <a:rPr lang="ja-JP" altLang="en-US" sz="2400" dirty="0"/>
              <a:t>　　国民の義務と財政の役割・・・・・・・・・・・・・・・・・・・・・・・・・・・・・・・・・・ </a:t>
            </a:r>
            <a:r>
              <a:rPr lang="en-US" altLang="ja-JP" sz="2400" dirty="0">
                <a:latin typeface="+mj-ea"/>
                <a:ea typeface="+mj-ea"/>
              </a:rPr>
              <a:t>11</a:t>
            </a:r>
          </a:p>
          <a:p>
            <a:pPr marL="0" indent="0">
              <a:buNone/>
            </a:pPr>
            <a:r>
              <a:rPr lang="ja-JP" altLang="en-US" sz="2400" dirty="0"/>
              <a:t>　　これからの社会と税  ・・・・・・・・・・・・・・・・・・・・・・・・・・・・・・・・・・・・・・ </a:t>
            </a:r>
            <a:r>
              <a:rPr lang="en-US" altLang="ja-JP" sz="2400" dirty="0">
                <a:latin typeface="+mj-ea"/>
                <a:ea typeface="+mj-ea"/>
              </a:rPr>
              <a:t>14</a:t>
            </a:r>
          </a:p>
          <a:p>
            <a:pPr marL="0" indent="0">
              <a:buNone/>
            </a:pPr>
            <a:r>
              <a:rPr lang="en-US" altLang="ja-JP" sz="2400" dirty="0"/>
              <a:t>   </a:t>
            </a:r>
            <a:r>
              <a:rPr lang="ja-JP" altLang="en-US" sz="2400" dirty="0"/>
              <a:t>　これからの税制について ・・・・・・・・・・・・・・・・・・・・・・・・・・・・・・・・・・・</a:t>
            </a:r>
            <a:r>
              <a:rPr lang="en-US" altLang="ja-JP" sz="2400" dirty="0">
                <a:latin typeface="+mj-ea"/>
                <a:ea typeface="+mj-ea"/>
              </a:rPr>
              <a:t>16</a:t>
            </a:r>
          </a:p>
          <a:p>
            <a:pPr marL="0" indent="0">
              <a:buNone/>
            </a:pPr>
            <a:r>
              <a:rPr lang="ja-JP" altLang="en-US" sz="2400" dirty="0"/>
              <a:t>　　公平な負担を考えてみよう①・・・・・・・・・・・・・・・・・・・・・・・・・・・・・・・・</a:t>
            </a:r>
            <a:r>
              <a:rPr lang="en-US" altLang="ja-JP" sz="2400" dirty="0">
                <a:latin typeface="+mj-ea"/>
                <a:ea typeface="+mj-ea"/>
              </a:rPr>
              <a:t>18</a:t>
            </a:r>
          </a:p>
          <a:p>
            <a:pPr marL="0" indent="0">
              <a:buNone/>
            </a:pPr>
            <a:r>
              <a:rPr lang="ja-JP" altLang="en-US" sz="2400" dirty="0">
                <a:latin typeface="+mj-ea"/>
                <a:ea typeface="+mj-ea"/>
              </a:rPr>
              <a:t>　　公平な負担を考えてみよう②・・・・・・・・・・・・・・・・・・・・・・・・・・・・・・・・</a:t>
            </a:r>
            <a:r>
              <a:rPr lang="en-US" altLang="ja-JP" sz="2400" dirty="0">
                <a:latin typeface="+mj-ea"/>
                <a:ea typeface="+mj-ea"/>
              </a:rPr>
              <a:t>20</a:t>
            </a:r>
          </a:p>
        </p:txBody>
      </p:sp>
    </p:spTree>
    <p:extLst>
      <p:ext uri="{BB962C8B-B14F-4D97-AF65-F5344CB8AC3E}">
        <p14:creationId xmlns:p14="http://schemas.microsoft.com/office/powerpoint/2010/main" val="42342816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2"/>
          <p:cNvSpPr/>
          <p:nvPr/>
        </p:nvSpPr>
        <p:spPr>
          <a:xfrm>
            <a:off x="2354539" y="232770"/>
            <a:ext cx="7335371" cy="654335"/>
          </a:xfrm>
          <a:prstGeom prst="roundRect">
            <a:avLst/>
          </a:prstGeom>
          <a:solidFill>
            <a:schemeClr val="accent4">
              <a:lumMod val="20000"/>
              <a:lumOff val="8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000" b="1" dirty="0">
                <a:solidFill>
                  <a:srgbClr val="5B9BD5">
                    <a:lumMod val="50000"/>
                  </a:srgbClr>
                </a:solidFill>
                <a:latin typeface="HG丸ｺﾞｼｯｸM-PRO" panose="020F0600000000000000" pitchFamily="50" charset="-128"/>
                <a:ea typeface="HG丸ｺﾞｼｯｸM-PRO" panose="020F0600000000000000" pitchFamily="50" charset="-128"/>
              </a:rPr>
              <a:t>公平 </a:t>
            </a:r>
            <a:r>
              <a:rPr lang="ja-JP" altLang="en-US" sz="3200" b="1" dirty="0">
                <a:solidFill>
                  <a:srgbClr val="5B9BD5">
                    <a:lumMod val="50000"/>
                  </a:srgbClr>
                </a:solidFill>
                <a:latin typeface="HG丸ｺﾞｼｯｸM-PRO" panose="020F0600000000000000" pitchFamily="50" charset="-128"/>
                <a:ea typeface="HG丸ｺﾞｼｯｸM-PRO" panose="020F0600000000000000" pitchFamily="50" charset="-128"/>
              </a:rPr>
              <a:t>な負担を考えてみよう①</a:t>
            </a:r>
            <a:endParaRPr lang="ja-JP" altLang="en-US" sz="4000" b="1" dirty="0">
              <a:solidFill>
                <a:srgbClr val="5B9BD5">
                  <a:lumMod val="50000"/>
                </a:srgbClr>
              </a:solidFill>
              <a:latin typeface="HG丸ｺﾞｼｯｸM-PRO" panose="020F0600000000000000" pitchFamily="50" charset="-128"/>
              <a:ea typeface="HG丸ｺﾞｼｯｸM-PRO" panose="020F0600000000000000" pitchFamily="50" charset="-128"/>
            </a:endParaRPr>
          </a:p>
        </p:txBody>
      </p:sp>
      <p:sp>
        <p:nvSpPr>
          <p:cNvPr id="4" name="角丸四角形 3"/>
          <p:cNvSpPr/>
          <p:nvPr/>
        </p:nvSpPr>
        <p:spPr>
          <a:xfrm>
            <a:off x="138731" y="1084679"/>
            <a:ext cx="11766985" cy="1071667"/>
          </a:xfrm>
          <a:prstGeom prst="roundRect">
            <a:avLst/>
          </a:prstGeom>
          <a:solidFill>
            <a:schemeClr val="accent1">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a:solidFill>
                  <a:prstClr val="black"/>
                </a:solidFill>
                <a:latin typeface="HG丸ｺﾞｼｯｸM-PRO" panose="020F0600000000000000" pitchFamily="50" charset="-128"/>
                <a:ea typeface="HG丸ｺﾞｼｯｸM-PRO" panose="020F0600000000000000" pitchFamily="50" charset="-128"/>
              </a:rPr>
              <a:t>　</a:t>
            </a:r>
            <a:r>
              <a:rPr lang="ja-JP" altLang="en-US" sz="2000" b="1" dirty="0">
                <a:solidFill>
                  <a:prstClr val="black"/>
                </a:solidFill>
                <a:latin typeface="HG丸ｺﾞｼｯｸM-PRO" panose="020F0600000000000000" pitchFamily="50" charset="-128"/>
                <a:ea typeface="HG丸ｺﾞｼｯｸM-PRO" panose="020F0600000000000000" pitchFamily="50" charset="-128"/>
              </a:rPr>
              <a:t>考えてみよう①</a:t>
            </a:r>
            <a:endParaRPr lang="en-US" altLang="ja-JP" sz="2000" b="1" dirty="0">
              <a:solidFill>
                <a:prstClr val="black"/>
              </a:solidFill>
              <a:latin typeface="HG丸ｺﾞｼｯｸM-PRO" panose="020F0600000000000000" pitchFamily="50" charset="-128"/>
              <a:ea typeface="HG丸ｺﾞｼｯｸM-PRO" panose="020F0600000000000000" pitchFamily="50" charset="-128"/>
            </a:endParaRPr>
          </a:p>
          <a:p>
            <a:r>
              <a:rPr lang="ja-JP" altLang="en-US" sz="1400" b="1" dirty="0">
                <a:solidFill>
                  <a:prstClr val="black"/>
                </a:solidFill>
                <a:latin typeface="HG丸ｺﾞｼｯｸM-PRO" panose="020F0600000000000000" pitchFamily="50" charset="-128"/>
                <a:ea typeface="HG丸ｺﾞｼｯｸM-PRO" panose="020F0600000000000000" pitchFamily="50" charset="-128"/>
              </a:rPr>
              <a:t>　　</a:t>
            </a:r>
            <a:r>
              <a:rPr lang="ja-JP" altLang="en-US" sz="1600" dirty="0">
                <a:solidFill>
                  <a:prstClr val="black"/>
                </a:solidFill>
                <a:latin typeface="BIZ UDPゴシック" panose="020B0400000000000000" pitchFamily="50" charset="-128"/>
                <a:ea typeface="BIZ UDPゴシック" panose="020B0400000000000000" pitchFamily="50" charset="-128"/>
              </a:rPr>
              <a:t>友だち３人で食事に行きました。みんなでいろいろな料理を分け合って食べたとき、食事代の支払いはどのように負担しますか。</a:t>
            </a:r>
            <a:endParaRPr lang="en-US" altLang="ja-JP" sz="1600" dirty="0">
              <a:solidFill>
                <a:prstClr val="black"/>
              </a:solidFill>
              <a:latin typeface="BIZ UDPゴシック" panose="020B0400000000000000" pitchFamily="50" charset="-128"/>
              <a:ea typeface="BIZ UDPゴシック" panose="020B0400000000000000" pitchFamily="50" charset="-128"/>
            </a:endParaRPr>
          </a:p>
          <a:p>
            <a:r>
              <a:rPr lang="ja-JP" altLang="en-US" sz="1600" dirty="0">
                <a:solidFill>
                  <a:prstClr val="black"/>
                </a:solidFill>
                <a:latin typeface="BIZ UDPゴシック" panose="020B0400000000000000" pitchFamily="50" charset="-128"/>
                <a:ea typeface="BIZ UDPゴシック" panose="020B0400000000000000" pitchFamily="50" charset="-128"/>
              </a:rPr>
              <a:t>　　 なお、食事代金の合計は</a:t>
            </a:r>
            <a:r>
              <a:rPr lang="en-US" altLang="ja-JP" sz="1600" dirty="0">
                <a:solidFill>
                  <a:prstClr val="black"/>
                </a:solidFill>
                <a:latin typeface="BIZ UDPゴシック" panose="020B0400000000000000" pitchFamily="50" charset="-128"/>
                <a:ea typeface="BIZ UDPゴシック" panose="020B0400000000000000" pitchFamily="50" charset="-128"/>
              </a:rPr>
              <a:t>4,500</a:t>
            </a:r>
            <a:r>
              <a:rPr lang="ja-JP" altLang="en-US" sz="1600" dirty="0">
                <a:solidFill>
                  <a:prstClr val="black"/>
                </a:solidFill>
                <a:latin typeface="BIZ UDPゴシック" panose="020B0400000000000000" pitchFamily="50" charset="-128"/>
                <a:ea typeface="BIZ UDPゴシック" panose="020B0400000000000000" pitchFamily="50" charset="-128"/>
              </a:rPr>
              <a:t>円で、３人はそれぞれ違う金額のお小遣いを持っています。</a:t>
            </a:r>
            <a:endParaRPr lang="ja-JP" altLang="en-US" dirty="0">
              <a:solidFill>
                <a:prstClr val="black"/>
              </a:solidFill>
              <a:latin typeface="BIZ UDPゴシック" panose="020B0400000000000000" pitchFamily="50" charset="-128"/>
              <a:ea typeface="BIZ UDPゴシック" panose="020B0400000000000000" pitchFamily="50" charset="-128"/>
            </a:endParaRPr>
          </a:p>
        </p:txBody>
      </p:sp>
      <p:pic>
        <p:nvPicPr>
          <p:cNvPr id="2" name="図 1" descr="C:\Users\A318266\Desktop\新しいフォルダー (2)\副教材イラスト（編集中）\H29_JPEG\H29_公平に負担するとは_3人で食事.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65142" y="2469553"/>
            <a:ext cx="2040574" cy="1568132"/>
          </a:xfrm>
          <a:prstGeom prst="rect">
            <a:avLst/>
          </a:prstGeom>
          <a:noFill/>
          <a:ln>
            <a:noFill/>
          </a:ln>
        </p:spPr>
      </p:pic>
      <p:graphicFrame>
        <p:nvGraphicFramePr>
          <p:cNvPr id="7" name="表 6"/>
          <p:cNvGraphicFramePr>
            <a:graphicFrameLocks noGrp="1"/>
          </p:cNvGraphicFramePr>
          <p:nvPr>
            <p:extLst>
              <p:ext uri="{D42A27DB-BD31-4B8C-83A1-F6EECF244321}">
                <p14:modId xmlns:p14="http://schemas.microsoft.com/office/powerpoint/2010/main" val="2789773848"/>
              </p:ext>
            </p:extLst>
          </p:nvPr>
        </p:nvGraphicFramePr>
        <p:xfrm>
          <a:off x="247913" y="2574645"/>
          <a:ext cx="8695142" cy="1463040"/>
        </p:xfrm>
        <a:graphic>
          <a:graphicData uri="http://schemas.openxmlformats.org/drawingml/2006/table">
            <a:tbl>
              <a:tblPr firstRow="1" bandRow="1">
                <a:tableStyleId>{5C22544A-7EE6-4342-B048-85BDC9FD1C3A}</a:tableStyleId>
              </a:tblPr>
              <a:tblGrid>
                <a:gridCol w="1191117">
                  <a:extLst>
                    <a:ext uri="{9D8B030D-6E8A-4147-A177-3AD203B41FA5}">
                      <a16:colId xmlns:a16="http://schemas.microsoft.com/office/drawing/2014/main" val="20000"/>
                    </a:ext>
                  </a:extLst>
                </a:gridCol>
                <a:gridCol w="1673371">
                  <a:extLst>
                    <a:ext uri="{9D8B030D-6E8A-4147-A177-3AD203B41FA5}">
                      <a16:colId xmlns:a16="http://schemas.microsoft.com/office/drawing/2014/main" val="20001"/>
                    </a:ext>
                  </a:extLst>
                </a:gridCol>
                <a:gridCol w="1908689">
                  <a:extLst>
                    <a:ext uri="{9D8B030D-6E8A-4147-A177-3AD203B41FA5}">
                      <a16:colId xmlns:a16="http://schemas.microsoft.com/office/drawing/2014/main" val="20002"/>
                    </a:ext>
                  </a:extLst>
                </a:gridCol>
                <a:gridCol w="3921965">
                  <a:extLst>
                    <a:ext uri="{9D8B030D-6E8A-4147-A177-3AD203B41FA5}">
                      <a16:colId xmlns:a16="http://schemas.microsoft.com/office/drawing/2014/main" val="20003"/>
                    </a:ext>
                  </a:extLst>
                </a:gridCol>
              </a:tblGrid>
              <a:tr h="354411">
                <a:tc>
                  <a:txBody>
                    <a:bodyPr/>
                    <a:lstStyle/>
                    <a:p>
                      <a:endParaRPr kumimoji="1" lang="ja-JP" altLang="en-US" dirty="0"/>
                    </a:p>
                  </a:txBody>
                  <a:tcPr/>
                </a:tc>
                <a:tc>
                  <a:txBody>
                    <a:bodyPr/>
                    <a:lstStyle/>
                    <a:p>
                      <a:pPr algn="ctr"/>
                      <a:r>
                        <a:rPr kumimoji="1" lang="ja-JP" altLang="en-US" dirty="0"/>
                        <a:t>お小遣い</a:t>
                      </a:r>
                    </a:p>
                  </a:txBody>
                  <a:tcPr/>
                </a:tc>
                <a:tc>
                  <a:txBody>
                    <a:bodyPr/>
                    <a:lstStyle/>
                    <a:p>
                      <a:pPr algn="ctr"/>
                      <a:r>
                        <a:rPr kumimoji="1" lang="ja-JP" altLang="en-US" dirty="0"/>
                        <a:t>食べた量</a:t>
                      </a:r>
                    </a:p>
                  </a:txBody>
                  <a:tcPr/>
                </a:tc>
                <a:tc>
                  <a:txBody>
                    <a:bodyPr/>
                    <a:lstStyle/>
                    <a:p>
                      <a:pPr algn="ctr"/>
                      <a:r>
                        <a:rPr kumimoji="1" lang="ja-JP" altLang="en-US" dirty="0"/>
                        <a:t>負担する金額</a:t>
                      </a:r>
                    </a:p>
                  </a:txBody>
                  <a:tcPr/>
                </a:tc>
                <a:extLst>
                  <a:ext uri="{0D108BD9-81ED-4DB2-BD59-A6C34878D82A}">
                    <a16:rowId xmlns:a16="http://schemas.microsoft.com/office/drawing/2014/main" val="10000"/>
                  </a:ext>
                </a:extLst>
              </a:tr>
              <a:tr h="354411">
                <a:tc>
                  <a:txBody>
                    <a:bodyPr/>
                    <a:lstStyle/>
                    <a:p>
                      <a:pPr algn="ctr"/>
                      <a:r>
                        <a:rPr kumimoji="1" lang="en-US" altLang="ja-JP" dirty="0">
                          <a:latin typeface="BIZ UDPゴシック" panose="020B0400000000000000" pitchFamily="50" charset="-128"/>
                          <a:ea typeface="BIZ UDPゴシック" panose="020B0400000000000000" pitchFamily="50" charset="-128"/>
                        </a:rPr>
                        <a:t>A</a:t>
                      </a:r>
                      <a:r>
                        <a:rPr kumimoji="1" lang="ja-JP" altLang="en-US" dirty="0">
                          <a:latin typeface="BIZ UDPゴシック" panose="020B0400000000000000" pitchFamily="50" charset="-128"/>
                          <a:ea typeface="BIZ UDPゴシック" panose="020B0400000000000000" pitchFamily="50" charset="-128"/>
                        </a:rPr>
                        <a:t>さん</a:t>
                      </a:r>
                      <a:endParaRPr kumimoji="1" lang="en-US" altLang="ja-JP" dirty="0">
                        <a:latin typeface="BIZ UDPゴシック" panose="020B0400000000000000" pitchFamily="50" charset="-128"/>
                        <a:ea typeface="BIZ UDPゴシック" panose="020B0400000000000000" pitchFamily="50" charset="-128"/>
                      </a:endParaRPr>
                    </a:p>
                  </a:txBody>
                  <a:tcPr/>
                </a:tc>
                <a:tc>
                  <a:txBody>
                    <a:bodyPr/>
                    <a:lstStyle/>
                    <a:p>
                      <a:pPr algn="r"/>
                      <a:r>
                        <a:rPr kumimoji="1" lang="en-US" altLang="ja-JP" dirty="0">
                          <a:latin typeface="BIZ UDPゴシック" panose="020B0400000000000000" pitchFamily="50" charset="-128"/>
                          <a:ea typeface="BIZ UDPゴシック" panose="020B0400000000000000" pitchFamily="50" charset="-128"/>
                        </a:rPr>
                        <a:t>10,000</a:t>
                      </a:r>
                      <a:r>
                        <a:rPr kumimoji="1" lang="ja-JP" altLang="en-US" dirty="0">
                          <a:latin typeface="BIZ UDPゴシック" panose="020B0400000000000000" pitchFamily="50" charset="-128"/>
                          <a:ea typeface="BIZ UDPゴシック" panose="020B0400000000000000" pitchFamily="50" charset="-128"/>
                        </a:rPr>
                        <a:t>円</a:t>
                      </a:r>
                    </a:p>
                  </a:txBody>
                  <a:tcPr/>
                </a:tc>
                <a:tc>
                  <a:txBody>
                    <a:bodyPr/>
                    <a:lstStyle/>
                    <a:p>
                      <a:pPr algn="ctr"/>
                      <a:r>
                        <a:rPr kumimoji="1" lang="ja-JP" altLang="en-US" dirty="0">
                          <a:latin typeface="BIZ UDPゴシック" panose="020B0400000000000000" pitchFamily="50" charset="-128"/>
                          <a:ea typeface="BIZ UDPゴシック" panose="020B0400000000000000" pitchFamily="50" charset="-128"/>
                        </a:rPr>
                        <a:t>少ない</a:t>
                      </a:r>
                    </a:p>
                  </a:txBody>
                  <a:tcPr/>
                </a:tc>
                <a:tc>
                  <a:txBody>
                    <a:bodyPr/>
                    <a:lstStyle/>
                    <a:p>
                      <a:endParaRPr kumimoji="1" lang="ja-JP" altLang="en-US"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10001"/>
                  </a:ext>
                </a:extLst>
              </a:tr>
              <a:tr h="354411">
                <a:tc>
                  <a:txBody>
                    <a:bodyPr/>
                    <a:lstStyle/>
                    <a:p>
                      <a:pPr algn="ctr"/>
                      <a:r>
                        <a:rPr kumimoji="1" lang="en-US" altLang="ja-JP" dirty="0">
                          <a:latin typeface="BIZ UDPゴシック" panose="020B0400000000000000" pitchFamily="50" charset="-128"/>
                          <a:ea typeface="BIZ UDPゴシック" panose="020B0400000000000000" pitchFamily="50" charset="-128"/>
                        </a:rPr>
                        <a:t>B</a:t>
                      </a:r>
                      <a:r>
                        <a:rPr kumimoji="1" lang="ja-JP" altLang="en-US" dirty="0">
                          <a:latin typeface="BIZ UDPゴシック" panose="020B0400000000000000" pitchFamily="50" charset="-128"/>
                          <a:ea typeface="BIZ UDPゴシック" panose="020B0400000000000000" pitchFamily="50" charset="-128"/>
                        </a:rPr>
                        <a:t>さん</a:t>
                      </a:r>
                    </a:p>
                  </a:txBody>
                  <a:tcPr/>
                </a:tc>
                <a:tc>
                  <a:txBody>
                    <a:bodyPr/>
                    <a:lstStyle/>
                    <a:p>
                      <a:pPr algn="r"/>
                      <a:r>
                        <a:rPr kumimoji="1" lang="en-US" altLang="ja-JP" dirty="0">
                          <a:latin typeface="BIZ UDPゴシック" panose="020B0400000000000000" pitchFamily="50" charset="-128"/>
                          <a:ea typeface="BIZ UDPゴシック" panose="020B0400000000000000" pitchFamily="50" charset="-128"/>
                        </a:rPr>
                        <a:t>5,000</a:t>
                      </a:r>
                      <a:r>
                        <a:rPr kumimoji="1" lang="ja-JP" altLang="en-US" dirty="0">
                          <a:latin typeface="BIZ UDPゴシック" panose="020B0400000000000000" pitchFamily="50" charset="-128"/>
                          <a:ea typeface="BIZ UDPゴシック" panose="020B0400000000000000" pitchFamily="50" charset="-128"/>
                        </a:rPr>
                        <a:t>円</a:t>
                      </a:r>
                    </a:p>
                  </a:txBody>
                  <a:tcPr/>
                </a:tc>
                <a:tc>
                  <a:txBody>
                    <a:bodyPr/>
                    <a:lstStyle/>
                    <a:p>
                      <a:pPr algn="ctr"/>
                      <a:r>
                        <a:rPr kumimoji="1" lang="ja-JP" altLang="en-US" dirty="0">
                          <a:latin typeface="BIZ UDPゴシック" panose="020B0400000000000000" pitchFamily="50" charset="-128"/>
                          <a:ea typeface="BIZ UDPゴシック" panose="020B0400000000000000" pitchFamily="50" charset="-128"/>
                        </a:rPr>
                        <a:t>たくさん</a:t>
                      </a:r>
                    </a:p>
                  </a:txBody>
                  <a:tcPr/>
                </a:tc>
                <a:tc>
                  <a:txBody>
                    <a:bodyPr/>
                    <a:lstStyle/>
                    <a:p>
                      <a:endParaRPr kumimoji="1" lang="ja-JP" altLang="en-US"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10002"/>
                  </a:ext>
                </a:extLst>
              </a:tr>
              <a:tr h="354411">
                <a:tc>
                  <a:txBody>
                    <a:bodyPr/>
                    <a:lstStyle/>
                    <a:p>
                      <a:pPr algn="ctr"/>
                      <a:r>
                        <a:rPr kumimoji="1" lang="en-US" altLang="ja-JP" dirty="0">
                          <a:latin typeface="BIZ UDPゴシック" panose="020B0400000000000000" pitchFamily="50" charset="-128"/>
                          <a:ea typeface="BIZ UDPゴシック" panose="020B0400000000000000" pitchFamily="50" charset="-128"/>
                        </a:rPr>
                        <a:t>C</a:t>
                      </a:r>
                      <a:r>
                        <a:rPr kumimoji="1" lang="ja-JP" altLang="en-US" dirty="0">
                          <a:latin typeface="BIZ UDPゴシック" panose="020B0400000000000000" pitchFamily="50" charset="-128"/>
                          <a:ea typeface="BIZ UDPゴシック" panose="020B0400000000000000" pitchFamily="50" charset="-128"/>
                        </a:rPr>
                        <a:t>さん</a:t>
                      </a:r>
                    </a:p>
                  </a:txBody>
                  <a:tcPr/>
                </a:tc>
                <a:tc>
                  <a:txBody>
                    <a:bodyPr/>
                    <a:lstStyle/>
                    <a:p>
                      <a:pPr algn="r"/>
                      <a:r>
                        <a:rPr kumimoji="1" lang="en-US" altLang="ja-JP" dirty="0">
                          <a:latin typeface="BIZ UDPゴシック" panose="020B0400000000000000" pitchFamily="50" charset="-128"/>
                          <a:ea typeface="BIZ UDPゴシック" panose="020B0400000000000000" pitchFamily="50" charset="-128"/>
                        </a:rPr>
                        <a:t>1,500</a:t>
                      </a:r>
                      <a:r>
                        <a:rPr kumimoji="1" lang="ja-JP" altLang="en-US" dirty="0">
                          <a:latin typeface="BIZ UDPゴシック" panose="020B0400000000000000" pitchFamily="50" charset="-128"/>
                          <a:ea typeface="BIZ UDPゴシック" panose="020B0400000000000000" pitchFamily="50" charset="-128"/>
                        </a:rPr>
                        <a:t>円</a:t>
                      </a:r>
                    </a:p>
                  </a:txBody>
                  <a:tcPr/>
                </a:tc>
                <a:tc>
                  <a:txBody>
                    <a:bodyPr/>
                    <a:lstStyle/>
                    <a:p>
                      <a:pPr algn="ctr"/>
                      <a:r>
                        <a:rPr kumimoji="1" lang="ja-JP" altLang="en-US" dirty="0">
                          <a:latin typeface="BIZ UDPゴシック" panose="020B0400000000000000" pitchFamily="50" charset="-128"/>
                          <a:ea typeface="BIZ UDPゴシック" panose="020B0400000000000000" pitchFamily="50" charset="-128"/>
                        </a:rPr>
                        <a:t>中くらい</a:t>
                      </a:r>
                    </a:p>
                  </a:txBody>
                  <a:tcPr/>
                </a:tc>
                <a:tc>
                  <a:txBody>
                    <a:bodyPr/>
                    <a:lstStyle/>
                    <a:p>
                      <a:endParaRPr kumimoji="1" lang="ja-JP" altLang="en-US"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10003"/>
                  </a:ext>
                </a:extLst>
              </a:tr>
            </a:tbl>
          </a:graphicData>
        </a:graphic>
      </p:graphicFrame>
      <p:sp>
        <p:nvSpPr>
          <p:cNvPr id="9" name="角丸四角形 8"/>
          <p:cNvSpPr/>
          <p:nvPr/>
        </p:nvSpPr>
        <p:spPr>
          <a:xfrm>
            <a:off x="349519" y="4110519"/>
            <a:ext cx="8593536" cy="1000602"/>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a:solidFill>
                  <a:schemeClr val="tx1"/>
                </a:solidFill>
                <a:latin typeface="BIZ UDPゴシック" panose="020B0400000000000000" pitchFamily="50" charset="-128"/>
                <a:ea typeface="BIZ UDPゴシック" panose="020B0400000000000000" pitchFamily="50" charset="-128"/>
              </a:rPr>
              <a:t>（考え方①）３人で均等に割って支払う。</a:t>
            </a:r>
            <a:endParaRPr lang="en-US" altLang="ja-JP" sz="1600" dirty="0">
              <a:solidFill>
                <a:schemeClr val="tx1"/>
              </a:solidFill>
              <a:latin typeface="BIZ UDPゴシック" panose="020B0400000000000000" pitchFamily="50" charset="-128"/>
              <a:ea typeface="BIZ UDPゴシック" panose="020B0400000000000000" pitchFamily="50" charset="-128"/>
            </a:endParaRPr>
          </a:p>
          <a:p>
            <a:r>
              <a:rPr lang="ja-JP" altLang="en-US" sz="1600" dirty="0">
                <a:solidFill>
                  <a:schemeClr val="tx1"/>
                </a:solidFill>
                <a:latin typeface="BIZ UDPゴシック" panose="020B0400000000000000" pitchFamily="50" charset="-128"/>
                <a:ea typeface="BIZ UDPゴシック" panose="020B0400000000000000" pitchFamily="50" charset="-128"/>
              </a:rPr>
              <a:t>（考え方②）たくさん食べた人は多く、少ししか食べていない人は少なく支払う。</a:t>
            </a:r>
            <a:endParaRPr lang="en-US" altLang="ja-JP" sz="1600" dirty="0">
              <a:solidFill>
                <a:schemeClr val="tx1"/>
              </a:solidFill>
              <a:latin typeface="BIZ UDPゴシック" panose="020B0400000000000000" pitchFamily="50" charset="-128"/>
              <a:ea typeface="BIZ UDPゴシック" panose="020B0400000000000000" pitchFamily="50" charset="-128"/>
            </a:endParaRPr>
          </a:p>
          <a:p>
            <a:r>
              <a:rPr lang="ja-JP" altLang="en-US" sz="1600" dirty="0">
                <a:solidFill>
                  <a:schemeClr val="tx1"/>
                </a:solidFill>
                <a:latin typeface="BIZ UDPゴシック" panose="020B0400000000000000" pitchFamily="50" charset="-128"/>
                <a:ea typeface="BIZ UDPゴシック" panose="020B0400000000000000" pitchFamily="50" charset="-128"/>
              </a:rPr>
              <a:t>（考え方③）お小遣いをたくさん持っている人は多く、あまり持っていない人は少なく支払う。</a:t>
            </a:r>
            <a:endParaRPr lang="en-US" altLang="ja-JP" sz="1600" dirty="0">
              <a:solidFill>
                <a:schemeClr val="tx1"/>
              </a:solidFill>
              <a:latin typeface="BIZ UDPゴシック" panose="020B0400000000000000" pitchFamily="50" charset="-128"/>
              <a:ea typeface="BIZ UDPゴシック" panose="020B0400000000000000" pitchFamily="50" charset="-128"/>
            </a:endParaRPr>
          </a:p>
        </p:txBody>
      </p:sp>
      <p:sp>
        <p:nvSpPr>
          <p:cNvPr id="5" name="テキスト ボックス 4"/>
          <p:cNvSpPr txBox="1"/>
          <p:nvPr/>
        </p:nvSpPr>
        <p:spPr>
          <a:xfrm>
            <a:off x="11773296" y="6478416"/>
            <a:ext cx="418704" cy="369332"/>
          </a:xfrm>
          <a:prstGeom prst="rect">
            <a:avLst/>
          </a:prstGeom>
          <a:noFill/>
        </p:spPr>
        <p:txBody>
          <a:bodyPr wrap="none" rtlCol="0">
            <a:spAutoFit/>
          </a:bodyPr>
          <a:lstStyle/>
          <a:p>
            <a:r>
              <a:rPr kumimoji="1" lang="en-US" altLang="ja-JP" dirty="0">
                <a:latin typeface="+mj-ea"/>
                <a:ea typeface="+mj-ea"/>
              </a:rPr>
              <a:t>18</a:t>
            </a:r>
            <a:endParaRPr kumimoji="1" lang="ja-JP" altLang="en-US" dirty="0">
              <a:latin typeface="+mj-ea"/>
              <a:ea typeface="+mj-ea"/>
            </a:endParaRPr>
          </a:p>
        </p:txBody>
      </p:sp>
      <p:sp>
        <p:nvSpPr>
          <p:cNvPr id="6" name="角丸四角形 5">
            <a:hlinkClick r:id="rId3" action="ppaction://hlinkfile"/>
          </p:cNvPr>
          <p:cNvSpPr/>
          <p:nvPr/>
        </p:nvSpPr>
        <p:spPr>
          <a:xfrm>
            <a:off x="9040591" y="4229259"/>
            <a:ext cx="2394284" cy="696310"/>
          </a:xfrm>
          <a:prstGeom prst="roundRect">
            <a:avLst/>
          </a:prstGeom>
          <a:solidFill>
            <a:srgbClr val="FF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t>ワークシートへ</a:t>
            </a:r>
            <a:r>
              <a:rPr kumimoji="1" lang="en-US" altLang="ja-JP" b="1" dirty="0"/>
              <a:t>GO</a:t>
            </a:r>
            <a:r>
              <a:rPr kumimoji="1" lang="ja-JP" altLang="en-US" b="1" dirty="0"/>
              <a:t>⇒</a:t>
            </a:r>
          </a:p>
        </p:txBody>
      </p:sp>
      <p:sp>
        <p:nvSpPr>
          <p:cNvPr id="11" name="角丸四角形 10"/>
          <p:cNvSpPr/>
          <p:nvPr/>
        </p:nvSpPr>
        <p:spPr>
          <a:xfrm>
            <a:off x="349519" y="5292757"/>
            <a:ext cx="10489170" cy="1522725"/>
          </a:xfrm>
          <a:prstGeom prst="round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solidFill>
                  <a:schemeClr val="tx1"/>
                </a:solidFill>
                <a:latin typeface="BIZ UDPゴシック" panose="020B0400000000000000" pitchFamily="50" charset="-128"/>
                <a:ea typeface="BIZ UDPゴシック" panose="020B0400000000000000" pitchFamily="50" charset="-128"/>
              </a:rPr>
              <a:t>　どの方法でも</a:t>
            </a:r>
            <a:r>
              <a:rPr kumimoji="1" lang="en-US" altLang="ja-JP" dirty="0">
                <a:solidFill>
                  <a:schemeClr val="tx1"/>
                </a:solidFill>
                <a:latin typeface="BIZ UDPゴシック" panose="020B0400000000000000" pitchFamily="50" charset="-128"/>
                <a:ea typeface="BIZ UDPゴシック" panose="020B0400000000000000" pitchFamily="50" charset="-128"/>
              </a:rPr>
              <a:t>『</a:t>
            </a:r>
            <a:r>
              <a:rPr lang="ja-JP" altLang="en-US" dirty="0">
                <a:solidFill>
                  <a:schemeClr val="tx1"/>
                </a:solidFill>
                <a:latin typeface="BIZ UDPゴシック" panose="020B0400000000000000" pitchFamily="50" charset="-128"/>
                <a:ea typeface="BIZ UDPゴシック" panose="020B0400000000000000" pitchFamily="50" charset="-128"/>
              </a:rPr>
              <a:t>公平</a:t>
            </a:r>
            <a:r>
              <a:rPr lang="en-US" altLang="ja-JP" dirty="0">
                <a:solidFill>
                  <a:schemeClr val="tx1"/>
                </a:solidFill>
                <a:latin typeface="BIZ UDPゴシック" panose="020B0400000000000000" pitchFamily="50" charset="-128"/>
                <a:ea typeface="BIZ UDPゴシック" panose="020B0400000000000000" pitchFamily="50" charset="-128"/>
              </a:rPr>
              <a:t>』</a:t>
            </a:r>
            <a:r>
              <a:rPr lang="ja-JP" altLang="en-US" dirty="0">
                <a:solidFill>
                  <a:schemeClr val="tx1"/>
                </a:solidFill>
                <a:latin typeface="BIZ UDPゴシック" panose="020B0400000000000000" pitchFamily="50" charset="-128"/>
                <a:ea typeface="BIZ UDPゴシック" panose="020B0400000000000000" pitchFamily="50" charset="-128"/>
              </a:rPr>
              <a:t>のようですが、１つの方法では完全な</a:t>
            </a:r>
            <a:r>
              <a:rPr lang="en-US" altLang="ja-JP" dirty="0">
                <a:solidFill>
                  <a:schemeClr val="tx1"/>
                </a:solidFill>
                <a:latin typeface="BIZ UDPゴシック" panose="020B0400000000000000" pitchFamily="50" charset="-128"/>
                <a:ea typeface="BIZ UDPゴシック" panose="020B0400000000000000" pitchFamily="50" charset="-128"/>
              </a:rPr>
              <a:t>『</a:t>
            </a:r>
            <a:r>
              <a:rPr lang="ja-JP" altLang="en-US" dirty="0">
                <a:solidFill>
                  <a:schemeClr val="tx1"/>
                </a:solidFill>
                <a:latin typeface="BIZ UDPゴシック" panose="020B0400000000000000" pitchFamily="50" charset="-128"/>
                <a:ea typeface="BIZ UDPゴシック" panose="020B0400000000000000" pitchFamily="50" charset="-128"/>
              </a:rPr>
              <a:t>公平</a:t>
            </a:r>
            <a:r>
              <a:rPr lang="en-US" altLang="ja-JP" dirty="0">
                <a:solidFill>
                  <a:schemeClr val="tx1"/>
                </a:solidFill>
                <a:latin typeface="BIZ UDPゴシック" panose="020B0400000000000000" pitchFamily="50" charset="-128"/>
                <a:ea typeface="BIZ UDPゴシック" panose="020B0400000000000000" pitchFamily="50" charset="-128"/>
              </a:rPr>
              <a:t>』</a:t>
            </a:r>
            <a:r>
              <a:rPr lang="ja-JP" altLang="en-US" dirty="0">
                <a:solidFill>
                  <a:schemeClr val="tx1"/>
                </a:solidFill>
                <a:latin typeface="BIZ UDPゴシック" panose="020B0400000000000000" pitchFamily="50" charset="-128"/>
                <a:ea typeface="BIZ UDPゴシック" panose="020B0400000000000000" pitchFamily="50" charset="-128"/>
              </a:rPr>
              <a:t>にならないのです。</a:t>
            </a:r>
            <a:endParaRPr lang="en-US" altLang="ja-JP" dirty="0">
              <a:solidFill>
                <a:schemeClr val="tx1"/>
              </a:solidFill>
              <a:latin typeface="BIZ UDPゴシック" panose="020B0400000000000000" pitchFamily="50" charset="-128"/>
              <a:ea typeface="BIZ UDPゴシック" panose="020B0400000000000000" pitchFamily="50" charset="-128"/>
            </a:endParaRPr>
          </a:p>
          <a:p>
            <a:r>
              <a:rPr kumimoji="1" lang="ja-JP" altLang="en-US" dirty="0">
                <a:solidFill>
                  <a:schemeClr val="tx1"/>
                </a:solidFill>
                <a:latin typeface="BIZ UDPゴシック" panose="020B0400000000000000" pitchFamily="50" charset="-128"/>
                <a:ea typeface="BIZ UDPゴシック" panose="020B0400000000000000" pitchFamily="50" charset="-128"/>
              </a:rPr>
              <a:t>　税金も１つの方法で課税したのでは、完全な</a:t>
            </a:r>
            <a:r>
              <a:rPr kumimoji="1" lang="en-US" altLang="ja-JP" dirty="0">
                <a:solidFill>
                  <a:schemeClr val="tx1"/>
                </a:solidFill>
                <a:latin typeface="BIZ UDPゴシック" panose="020B0400000000000000" pitchFamily="50" charset="-128"/>
                <a:ea typeface="BIZ UDPゴシック" panose="020B0400000000000000" pitchFamily="50" charset="-128"/>
              </a:rPr>
              <a:t>『</a:t>
            </a:r>
            <a:r>
              <a:rPr kumimoji="1" lang="ja-JP" altLang="en-US" dirty="0">
                <a:solidFill>
                  <a:schemeClr val="tx1"/>
                </a:solidFill>
                <a:latin typeface="BIZ UDPゴシック" panose="020B0400000000000000" pitchFamily="50" charset="-128"/>
                <a:ea typeface="BIZ UDPゴシック" panose="020B0400000000000000" pitchFamily="50" charset="-128"/>
              </a:rPr>
              <a:t>公平</a:t>
            </a:r>
            <a:r>
              <a:rPr kumimoji="1" lang="en-US" altLang="ja-JP" dirty="0">
                <a:solidFill>
                  <a:schemeClr val="tx1"/>
                </a:solidFill>
                <a:latin typeface="BIZ UDPゴシック" panose="020B0400000000000000" pitchFamily="50" charset="-128"/>
                <a:ea typeface="BIZ UDPゴシック" panose="020B0400000000000000" pitchFamily="50" charset="-128"/>
              </a:rPr>
              <a:t>』</a:t>
            </a:r>
            <a:r>
              <a:rPr kumimoji="1" lang="ja-JP" altLang="en-US" dirty="0">
                <a:solidFill>
                  <a:schemeClr val="tx1"/>
                </a:solidFill>
                <a:latin typeface="BIZ UDPゴシック" panose="020B0400000000000000" pitchFamily="50" charset="-128"/>
                <a:ea typeface="BIZ UDPゴシック" panose="020B0400000000000000" pitchFamily="50" charset="-128"/>
              </a:rPr>
              <a:t>にはなりません。税負担の</a:t>
            </a:r>
            <a:r>
              <a:rPr kumimoji="1" lang="en-US" altLang="ja-JP" dirty="0">
                <a:solidFill>
                  <a:schemeClr val="tx1"/>
                </a:solidFill>
                <a:latin typeface="BIZ UDPゴシック" panose="020B0400000000000000" pitchFamily="50" charset="-128"/>
                <a:ea typeface="BIZ UDPゴシック" panose="020B0400000000000000" pitchFamily="50" charset="-128"/>
              </a:rPr>
              <a:t>『</a:t>
            </a:r>
            <a:r>
              <a:rPr kumimoji="1" lang="ja-JP" altLang="en-US" dirty="0">
                <a:solidFill>
                  <a:schemeClr val="tx1"/>
                </a:solidFill>
                <a:latin typeface="BIZ UDPゴシック" panose="020B0400000000000000" pitchFamily="50" charset="-128"/>
                <a:ea typeface="BIZ UDPゴシック" panose="020B0400000000000000" pitchFamily="50" charset="-128"/>
              </a:rPr>
              <a:t>公平</a:t>
            </a:r>
            <a:r>
              <a:rPr kumimoji="1" lang="en-US" altLang="ja-JP" dirty="0">
                <a:solidFill>
                  <a:schemeClr val="tx1"/>
                </a:solidFill>
                <a:latin typeface="BIZ UDPゴシック" panose="020B0400000000000000" pitchFamily="50" charset="-128"/>
                <a:ea typeface="BIZ UDPゴシック" panose="020B0400000000000000" pitchFamily="50" charset="-128"/>
              </a:rPr>
              <a:t>』</a:t>
            </a:r>
            <a:r>
              <a:rPr kumimoji="1" lang="ja-JP" altLang="en-US" dirty="0">
                <a:solidFill>
                  <a:schemeClr val="tx1"/>
                </a:solidFill>
                <a:latin typeface="BIZ UDPゴシック" panose="020B0400000000000000" pitchFamily="50" charset="-128"/>
                <a:ea typeface="BIZ UDPゴシック" panose="020B0400000000000000" pitchFamily="50" charset="-128"/>
              </a:rPr>
              <a:t>を確保するために、税の性格に応じた適切な課税方法を採用して、所得課税、消費課税、資産課税等をバランスよく組み合わせるという工夫が行われています。</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p:txBody>
      </p:sp>
      <p:pic>
        <p:nvPicPr>
          <p:cNvPr id="8" name="図 7">
            <a:extLst>
              <a:ext uri="{FF2B5EF4-FFF2-40B4-BE49-F238E27FC236}">
                <a16:creationId xmlns:a16="http://schemas.microsoft.com/office/drawing/2014/main" id="{E0478783-DA51-4004-8894-9445B0C0A851}"/>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5957" b="96570" l="6536" r="89706">
                        <a14:foregroundMark x1="20425" y1="18051" x2="23693" y2="30325"/>
                        <a14:foregroundMark x1="7026" y1="36282" x2="7026" y2="36282"/>
                        <a14:foregroundMark x1="6699" y1="36101" x2="6699" y2="36101"/>
                        <a14:foregroundMark x1="60131" y1="12996" x2="60131" y2="12996"/>
                        <a14:foregroundMark x1="49183" y1="25993" x2="49183" y2="25993"/>
                        <a14:foregroundMark x1="52941" y1="6137" x2="52941" y2="6137"/>
                        <a14:foregroundMark x1="80556" y1="24368" x2="77614" y2="49278"/>
                        <a14:foregroundMark x1="73693" y1="62635" x2="70098" y2="80144"/>
                        <a14:foregroundMark x1="74020" y1="65343" x2="74020" y2="65343"/>
                        <a14:foregroundMark x1="65850" y1="95668" x2="75980" y2="94224"/>
                        <a14:foregroundMark x1="20261" y1="96390" x2="20261" y2="96390"/>
                        <a14:foregroundMark x1="26471" y1="96570" x2="26471" y2="96570"/>
                        <a14:foregroundMark x1="26961" y1="55415" x2="26144" y2="68773"/>
                        <a14:foregroundMark x1="20098" y1="54332" x2="22549" y2="66968"/>
                      </a14:backgroundRemoval>
                    </a14:imgEffect>
                  </a14:imgLayer>
                </a14:imgProps>
              </a:ext>
            </a:extLst>
          </a:blip>
          <a:stretch>
            <a:fillRect/>
          </a:stretch>
        </p:blipFill>
        <p:spPr>
          <a:xfrm>
            <a:off x="10509825" y="5345690"/>
            <a:ext cx="1395891" cy="1263600"/>
          </a:xfrm>
          <a:prstGeom prst="rect">
            <a:avLst/>
          </a:prstGeom>
        </p:spPr>
      </p:pic>
    </p:spTree>
    <p:extLst>
      <p:ext uri="{BB962C8B-B14F-4D97-AF65-F5344CB8AC3E}">
        <p14:creationId xmlns:p14="http://schemas.microsoft.com/office/powerpoint/2010/main" val="14519539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CCFFFF"/>
        </a:solidFill>
        <a:effectLst/>
      </p:bgPr>
    </p:bg>
    <p:spTree>
      <p:nvGrpSpPr>
        <p:cNvPr id="1" name=""/>
        <p:cNvGrpSpPr/>
        <p:nvPr/>
      </p:nvGrpSpPr>
      <p:grpSpPr>
        <a:xfrm>
          <a:off x="0" y="0"/>
          <a:ext cx="0" cy="0"/>
          <a:chOff x="0" y="0"/>
          <a:chExt cx="0" cy="0"/>
        </a:xfrm>
      </p:grpSpPr>
      <p:sp>
        <p:nvSpPr>
          <p:cNvPr id="3" name="角丸四角形 2"/>
          <p:cNvSpPr/>
          <p:nvPr/>
        </p:nvSpPr>
        <p:spPr>
          <a:xfrm>
            <a:off x="491319" y="1362455"/>
            <a:ext cx="11177517" cy="4806116"/>
          </a:xfrm>
          <a:prstGeom prst="roundRect">
            <a:avLst/>
          </a:prstGeom>
          <a:solidFill>
            <a:schemeClr val="bg1"/>
          </a:solidFill>
          <a:ln w="381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5" name="角丸四角形 4"/>
          <p:cNvSpPr/>
          <p:nvPr/>
        </p:nvSpPr>
        <p:spPr>
          <a:xfrm>
            <a:off x="2130377" y="270051"/>
            <a:ext cx="4648200" cy="9144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solidFill>
                  <a:schemeClr val="tx1"/>
                </a:solidFill>
                <a:latin typeface="HGP創英角ﾎﾟｯﾌﾟ体" panose="040B0A00000000000000" pitchFamily="50" charset="-128"/>
                <a:ea typeface="HGP創英角ﾎﾟｯﾌﾟ体" panose="040B0A00000000000000" pitchFamily="50" charset="-128"/>
              </a:rPr>
              <a:t>考え方をメモしておこう</a:t>
            </a:r>
            <a:endParaRPr kumimoji="1" lang="ja-JP" altLang="en-US" sz="2400" dirty="0">
              <a:solidFill>
                <a:schemeClr val="tx1"/>
              </a:solidFill>
              <a:latin typeface="HGP創英角ﾎﾟｯﾌﾟ体" panose="040B0A00000000000000" pitchFamily="50" charset="-128"/>
              <a:ea typeface="HGP創英角ﾎﾟｯﾌﾟ体" panose="040B0A00000000000000" pitchFamily="50" charset="-128"/>
            </a:endParaRPr>
          </a:p>
        </p:txBody>
      </p:sp>
      <p:sp>
        <p:nvSpPr>
          <p:cNvPr id="6" name="雲形吹き出し 5"/>
          <p:cNvSpPr/>
          <p:nvPr/>
        </p:nvSpPr>
        <p:spPr>
          <a:xfrm>
            <a:off x="749300" y="224564"/>
            <a:ext cx="1659718" cy="959887"/>
          </a:xfrm>
          <a:prstGeom prst="cloudCallout">
            <a:avLst>
              <a:gd name="adj1" fmla="val 81101"/>
              <a:gd name="adj2" fmla="val -19544"/>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HGP創英角ﾎﾟｯﾌﾟ体" panose="040B0A00000000000000" pitchFamily="50" charset="-128"/>
                <a:ea typeface="HGP創英角ﾎﾟｯﾌﾟ体" panose="040B0A00000000000000" pitchFamily="50" charset="-128"/>
              </a:rPr>
              <a:t>MEMO</a:t>
            </a:r>
            <a:endParaRPr kumimoji="1" lang="ja-JP" altLang="en-US" dirty="0">
              <a:solidFill>
                <a:schemeClr val="tx1"/>
              </a:solidFill>
              <a:latin typeface="HGP創英角ﾎﾟｯﾌﾟ体" panose="040B0A00000000000000" pitchFamily="50" charset="-128"/>
              <a:ea typeface="HGP創英角ﾎﾟｯﾌﾟ体" panose="040B0A00000000000000" pitchFamily="50" charset="-128"/>
            </a:endParaRPr>
          </a:p>
        </p:txBody>
      </p:sp>
      <p:sp>
        <p:nvSpPr>
          <p:cNvPr id="7" name="テキスト ボックス 6"/>
          <p:cNvSpPr txBox="1"/>
          <p:nvPr/>
        </p:nvSpPr>
        <p:spPr>
          <a:xfrm>
            <a:off x="11773296" y="6488668"/>
            <a:ext cx="418704" cy="369332"/>
          </a:xfrm>
          <a:prstGeom prst="rect">
            <a:avLst/>
          </a:prstGeom>
          <a:noFill/>
        </p:spPr>
        <p:txBody>
          <a:bodyPr wrap="none" rtlCol="0">
            <a:spAutoFit/>
          </a:bodyPr>
          <a:lstStyle/>
          <a:p>
            <a:r>
              <a:rPr kumimoji="1" lang="en-US" altLang="ja-JP" dirty="0">
                <a:latin typeface="+mj-ea"/>
                <a:ea typeface="+mj-ea"/>
              </a:rPr>
              <a:t>19</a:t>
            </a:r>
            <a:endParaRPr kumimoji="1" lang="ja-JP" altLang="en-US" dirty="0">
              <a:latin typeface="+mj-ea"/>
              <a:ea typeface="+mj-ea"/>
            </a:endParaRPr>
          </a:p>
        </p:txBody>
      </p:sp>
      <p:sp>
        <p:nvSpPr>
          <p:cNvPr id="8" name="角丸四角形 7">
            <a:hlinkClick r:id="rId2" action="ppaction://hlinkfile"/>
          </p:cNvPr>
          <p:cNvSpPr/>
          <p:nvPr/>
        </p:nvSpPr>
        <p:spPr>
          <a:xfrm>
            <a:off x="7378950" y="488141"/>
            <a:ext cx="2394284" cy="696310"/>
          </a:xfrm>
          <a:prstGeom prst="roundRect">
            <a:avLst/>
          </a:prstGeom>
          <a:solidFill>
            <a:srgbClr val="FF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t>ワークシートへ</a:t>
            </a:r>
            <a:r>
              <a:rPr kumimoji="1" lang="en-US" altLang="ja-JP" b="1" dirty="0"/>
              <a:t>GO</a:t>
            </a:r>
            <a:r>
              <a:rPr kumimoji="1" lang="ja-JP" altLang="en-US" b="1" dirty="0"/>
              <a:t>⇒</a:t>
            </a:r>
          </a:p>
        </p:txBody>
      </p:sp>
      <p:pic>
        <p:nvPicPr>
          <p:cNvPr id="2" name="図 1">
            <a:extLst>
              <a:ext uri="{FF2B5EF4-FFF2-40B4-BE49-F238E27FC236}">
                <a16:creationId xmlns:a16="http://schemas.microsoft.com/office/drawing/2014/main" id="{D948F993-F590-426C-AD91-2744A0D51F42}"/>
              </a:ext>
            </a:extLst>
          </p:cNvPr>
          <p:cNvPicPr>
            <a:picLocks noChangeAspect="1"/>
          </p:cNvPicPr>
          <p:nvPr/>
        </p:nvPicPr>
        <p:blipFill>
          <a:blip r:embed="rId3"/>
          <a:stretch>
            <a:fillRect/>
          </a:stretch>
        </p:blipFill>
        <p:spPr>
          <a:xfrm>
            <a:off x="9477829" y="3932638"/>
            <a:ext cx="1883097" cy="1903172"/>
          </a:xfrm>
          <a:prstGeom prst="rect">
            <a:avLst/>
          </a:prstGeom>
        </p:spPr>
      </p:pic>
    </p:spTree>
    <p:extLst>
      <p:ext uri="{BB962C8B-B14F-4D97-AF65-F5344CB8AC3E}">
        <p14:creationId xmlns:p14="http://schemas.microsoft.com/office/powerpoint/2010/main" val="8530221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CCFF"/>
        </a:solidFill>
        <a:effectLst/>
      </p:bgPr>
    </p:bg>
    <p:spTree>
      <p:nvGrpSpPr>
        <p:cNvPr id="1" name=""/>
        <p:cNvGrpSpPr/>
        <p:nvPr/>
      </p:nvGrpSpPr>
      <p:grpSpPr>
        <a:xfrm>
          <a:off x="0" y="0"/>
          <a:ext cx="0" cy="0"/>
          <a:chOff x="0" y="0"/>
          <a:chExt cx="0" cy="0"/>
        </a:xfrm>
      </p:grpSpPr>
      <p:sp>
        <p:nvSpPr>
          <p:cNvPr id="2" name="角丸四角形 1"/>
          <p:cNvSpPr/>
          <p:nvPr/>
        </p:nvSpPr>
        <p:spPr>
          <a:xfrm>
            <a:off x="2354538" y="95364"/>
            <a:ext cx="7335371" cy="654335"/>
          </a:xfrm>
          <a:prstGeom prst="roundRect">
            <a:avLst/>
          </a:prstGeom>
          <a:solidFill>
            <a:schemeClr val="accent4">
              <a:lumMod val="20000"/>
              <a:lumOff val="8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000" b="1" dirty="0">
                <a:solidFill>
                  <a:srgbClr val="5B9BD5">
                    <a:lumMod val="50000"/>
                  </a:srgbClr>
                </a:solidFill>
                <a:latin typeface="HG丸ｺﾞｼｯｸM-PRO" panose="020F0600000000000000" pitchFamily="50" charset="-128"/>
                <a:ea typeface="HG丸ｺﾞｼｯｸM-PRO" panose="020F0600000000000000" pitchFamily="50" charset="-128"/>
              </a:rPr>
              <a:t>公平 </a:t>
            </a:r>
            <a:r>
              <a:rPr lang="ja-JP" altLang="en-US" sz="3200" b="1" dirty="0">
                <a:solidFill>
                  <a:srgbClr val="5B9BD5">
                    <a:lumMod val="50000"/>
                  </a:srgbClr>
                </a:solidFill>
                <a:latin typeface="HG丸ｺﾞｼｯｸM-PRO" panose="020F0600000000000000" pitchFamily="50" charset="-128"/>
                <a:ea typeface="HG丸ｺﾞｼｯｸM-PRO" panose="020F0600000000000000" pitchFamily="50" charset="-128"/>
              </a:rPr>
              <a:t>な負担を考えてみよう②</a:t>
            </a:r>
            <a:endParaRPr lang="ja-JP" altLang="en-US" sz="4000" b="1" dirty="0">
              <a:solidFill>
                <a:srgbClr val="5B9BD5">
                  <a:lumMod val="50000"/>
                </a:srgbClr>
              </a:solidFill>
              <a:latin typeface="HG丸ｺﾞｼｯｸM-PRO" panose="020F0600000000000000" pitchFamily="50" charset="-128"/>
              <a:ea typeface="HG丸ｺﾞｼｯｸM-PRO" panose="020F0600000000000000" pitchFamily="50" charset="-128"/>
            </a:endParaRPr>
          </a:p>
        </p:txBody>
      </p:sp>
      <p:sp>
        <p:nvSpPr>
          <p:cNvPr id="4" name="角丸四角形 3"/>
          <p:cNvSpPr/>
          <p:nvPr/>
        </p:nvSpPr>
        <p:spPr>
          <a:xfrm>
            <a:off x="193869" y="850194"/>
            <a:ext cx="11656708" cy="1334846"/>
          </a:xfrm>
          <a:prstGeom prst="roundRect">
            <a:avLst/>
          </a:prstGeom>
          <a:solidFill>
            <a:schemeClr val="accent1">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a:solidFill>
                  <a:prstClr val="black"/>
                </a:solidFill>
                <a:latin typeface="HG丸ｺﾞｼｯｸM-PRO" panose="020F0600000000000000" pitchFamily="50" charset="-128"/>
                <a:ea typeface="HG丸ｺﾞｼｯｸM-PRO" panose="020F0600000000000000" pitchFamily="50" charset="-128"/>
              </a:rPr>
              <a:t>　</a:t>
            </a:r>
            <a:r>
              <a:rPr lang="ja-JP" altLang="en-US" sz="1600" dirty="0">
                <a:solidFill>
                  <a:prstClr val="black"/>
                </a:solidFill>
                <a:latin typeface="HG丸ｺﾞｼｯｸM-PRO" panose="020F0600000000000000" pitchFamily="50" charset="-128"/>
                <a:ea typeface="HG丸ｺﾞｼｯｸM-PRO" panose="020F0600000000000000" pitchFamily="50" charset="-128"/>
              </a:rPr>
              <a:t>みなさんはシンシュウタウンの住民です。</a:t>
            </a:r>
            <a:endParaRPr lang="en-US" altLang="ja-JP" sz="1600" dirty="0">
              <a:solidFill>
                <a:prstClr val="black"/>
              </a:solidFill>
              <a:latin typeface="HG丸ｺﾞｼｯｸM-PRO" panose="020F0600000000000000" pitchFamily="50" charset="-128"/>
              <a:ea typeface="HG丸ｺﾞｼｯｸM-PRO" panose="020F0600000000000000" pitchFamily="50" charset="-128"/>
            </a:endParaRPr>
          </a:p>
          <a:p>
            <a:r>
              <a:rPr lang="en-US" altLang="ja-JP" sz="1600" dirty="0">
                <a:solidFill>
                  <a:prstClr val="black"/>
                </a:solidFill>
                <a:latin typeface="HG丸ｺﾞｼｯｸM-PRO" panose="020F0600000000000000" pitchFamily="50" charset="-128"/>
                <a:ea typeface="HG丸ｺﾞｼｯｸM-PRO" panose="020F0600000000000000" pitchFamily="50" charset="-128"/>
              </a:rPr>
              <a:t>   </a:t>
            </a:r>
            <a:r>
              <a:rPr lang="ja-JP" altLang="en-US" sz="1600" dirty="0">
                <a:solidFill>
                  <a:prstClr val="black"/>
                </a:solidFill>
                <a:latin typeface="HG丸ｺﾞｼｯｸM-PRO" panose="020F0600000000000000" pitchFamily="50" charset="-128"/>
                <a:ea typeface="HG丸ｺﾞｼｯｸM-PRO" panose="020F0600000000000000" pitchFamily="50" charset="-128"/>
              </a:rPr>
              <a:t>このまちには、家が４軒あり、まちの真ん中をまちが管理する川が流れています。行き来するには、渡し船を使っていますが、雨で増水した時は運航できず、不便でした。今回、住民のみなさんの希望により橋を建設することになりました。</a:t>
            </a:r>
            <a:endParaRPr lang="en-US" altLang="ja-JP" sz="1600" dirty="0">
              <a:solidFill>
                <a:prstClr val="black"/>
              </a:solidFill>
              <a:latin typeface="HG丸ｺﾞｼｯｸM-PRO" panose="020F0600000000000000" pitchFamily="50" charset="-128"/>
              <a:ea typeface="HG丸ｺﾞｼｯｸM-PRO" panose="020F0600000000000000" pitchFamily="50" charset="-128"/>
            </a:endParaRPr>
          </a:p>
          <a:p>
            <a:r>
              <a:rPr lang="ja-JP" altLang="en-US" sz="1600" dirty="0">
                <a:solidFill>
                  <a:prstClr val="black"/>
                </a:solidFill>
                <a:latin typeface="HG丸ｺﾞｼｯｸM-PRO" panose="020F0600000000000000" pitchFamily="50" charset="-128"/>
                <a:ea typeface="HG丸ｺﾞｼｯｸM-PRO" panose="020F0600000000000000" pitchFamily="50" charset="-128"/>
              </a:rPr>
              <a:t>　建設する費用は</a:t>
            </a:r>
            <a:r>
              <a:rPr lang="en-US" altLang="ja-JP" sz="1600" dirty="0">
                <a:solidFill>
                  <a:prstClr val="black"/>
                </a:solidFill>
                <a:latin typeface="HG丸ｺﾞｼｯｸM-PRO" panose="020F0600000000000000" pitchFamily="50" charset="-128"/>
                <a:ea typeface="HG丸ｺﾞｼｯｸM-PRO" panose="020F0600000000000000" pitchFamily="50" charset="-128"/>
              </a:rPr>
              <a:t>400 </a:t>
            </a:r>
            <a:r>
              <a:rPr lang="ja-JP" altLang="en-US" sz="1600" dirty="0">
                <a:solidFill>
                  <a:prstClr val="black"/>
                </a:solidFill>
                <a:latin typeface="HG丸ｺﾞｼｯｸM-PRO" panose="020F0600000000000000" pitchFamily="50" charset="-128"/>
                <a:ea typeface="HG丸ｺﾞｼｯｸM-PRO" panose="020F0600000000000000" pitchFamily="50" charset="-128"/>
              </a:rPr>
              <a:t>万円かかります。</a:t>
            </a:r>
          </a:p>
          <a:p>
            <a:r>
              <a:rPr lang="ja-JP" altLang="en-US" sz="1600" dirty="0">
                <a:solidFill>
                  <a:prstClr val="black"/>
                </a:solidFill>
                <a:latin typeface="HG丸ｺﾞｼｯｸM-PRO" panose="020F0600000000000000" pitchFamily="50" charset="-128"/>
                <a:ea typeface="HG丸ｺﾞｼｯｸM-PRO" panose="020F0600000000000000" pitchFamily="50" charset="-128"/>
              </a:rPr>
              <a:t>　この費用はどのようにして集めたらいいでしょうか。</a:t>
            </a:r>
            <a:endParaRPr lang="ja-JP" altLang="en-US" sz="1600" b="1" dirty="0">
              <a:solidFill>
                <a:prstClr val="black"/>
              </a:solidFill>
              <a:latin typeface="HG丸ｺﾞｼｯｸM-PRO" panose="020F0600000000000000" pitchFamily="50" charset="-128"/>
              <a:ea typeface="HG丸ｺﾞｼｯｸM-PRO" panose="020F0600000000000000" pitchFamily="50" charset="-128"/>
            </a:endParaRPr>
          </a:p>
        </p:txBody>
      </p:sp>
      <p:pic>
        <p:nvPicPr>
          <p:cNvPr id="7" name="図 6"/>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152630" y="99397"/>
            <a:ext cx="1697948" cy="998922"/>
          </a:xfrm>
          <a:prstGeom prst="rect">
            <a:avLst/>
          </a:prstGeom>
          <a:noFill/>
          <a:ln>
            <a:noFill/>
          </a:ln>
        </p:spPr>
      </p:pic>
      <p:graphicFrame>
        <p:nvGraphicFramePr>
          <p:cNvPr id="8" name="表 7"/>
          <p:cNvGraphicFramePr>
            <a:graphicFrameLocks noGrp="1"/>
          </p:cNvGraphicFramePr>
          <p:nvPr>
            <p:extLst>
              <p:ext uri="{D42A27DB-BD31-4B8C-83A1-F6EECF244321}">
                <p14:modId xmlns:p14="http://schemas.microsoft.com/office/powerpoint/2010/main" val="2003651693"/>
              </p:ext>
            </p:extLst>
          </p:nvPr>
        </p:nvGraphicFramePr>
        <p:xfrm>
          <a:off x="193870" y="2727023"/>
          <a:ext cx="9755348" cy="1676400"/>
        </p:xfrm>
        <a:graphic>
          <a:graphicData uri="http://schemas.openxmlformats.org/drawingml/2006/table">
            <a:tbl>
              <a:tblPr firstRow="1" bandRow="1">
                <a:tableStyleId>{5C22544A-7EE6-4342-B048-85BDC9FD1C3A}</a:tableStyleId>
              </a:tblPr>
              <a:tblGrid>
                <a:gridCol w="1053989">
                  <a:extLst>
                    <a:ext uri="{9D8B030D-6E8A-4147-A177-3AD203B41FA5}">
                      <a16:colId xmlns:a16="http://schemas.microsoft.com/office/drawing/2014/main" val="20000"/>
                    </a:ext>
                  </a:extLst>
                </a:gridCol>
                <a:gridCol w="1255571">
                  <a:extLst>
                    <a:ext uri="{9D8B030D-6E8A-4147-A177-3AD203B41FA5}">
                      <a16:colId xmlns:a16="http://schemas.microsoft.com/office/drawing/2014/main" val="20001"/>
                    </a:ext>
                  </a:extLst>
                </a:gridCol>
                <a:gridCol w="1990540">
                  <a:extLst>
                    <a:ext uri="{9D8B030D-6E8A-4147-A177-3AD203B41FA5}">
                      <a16:colId xmlns:a16="http://schemas.microsoft.com/office/drawing/2014/main" val="20002"/>
                    </a:ext>
                  </a:extLst>
                </a:gridCol>
                <a:gridCol w="2970497">
                  <a:extLst>
                    <a:ext uri="{9D8B030D-6E8A-4147-A177-3AD203B41FA5}">
                      <a16:colId xmlns:a16="http://schemas.microsoft.com/office/drawing/2014/main" val="20003"/>
                    </a:ext>
                  </a:extLst>
                </a:gridCol>
                <a:gridCol w="2484751">
                  <a:extLst>
                    <a:ext uri="{9D8B030D-6E8A-4147-A177-3AD203B41FA5}">
                      <a16:colId xmlns:a16="http://schemas.microsoft.com/office/drawing/2014/main" val="20004"/>
                    </a:ext>
                  </a:extLst>
                </a:gridCol>
              </a:tblGrid>
              <a:tr h="307761">
                <a:tc>
                  <a:txBody>
                    <a:bodyPr/>
                    <a:lstStyle/>
                    <a:p>
                      <a:endParaRPr kumimoji="1" lang="ja-JP" altLang="en-US" sz="1400" dirty="0"/>
                    </a:p>
                  </a:txBody>
                  <a:tcPr/>
                </a:tc>
                <a:tc>
                  <a:txBody>
                    <a:bodyPr/>
                    <a:lstStyle/>
                    <a:p>
                      <a:pPr algn="ctr"/>
                      <a:r>
                        <a:rPr kumimoji="1" lang="ja-JP" altLang="en-US" sz="1600" dirty="0"/>
                        <a:t>家族人数</a:t>
                      </a:r>
                    </a:p>
                  </a:txBody>
                  <a:tcPr/>
                </a:tc>
                <a:tc>
                  <a:txBody>
                    <a:bodyPr/>
                    <a:lstStyle/>
                    <a:p>
                      <a:pPr algn="ctr"/>
                      <a:r>
                        <a:rPr kumimoji="1" lang="ja-JP" altLang="en-US" sz="1600" dirty="0"/>
                        <a:t>各家の所得</a:t>
                      </a:r>
                    </a:p>
                  </a:txBody>
                  <a:tcPr/>
                </a:tc>
                <a:tc>
                  <a:txBody>
                    <a:bodyPr/>
                    <a:lstStyle/>
                    <a:p>
                      <a:pPr algn="ctr"/>
                      <a:r>
                        <a:rPr kumimoji="1" lang="ja-JP" altLang="en-US" sz="1600" dirty="0"/>
                        <a:t>橋の使用回数</a:t>
                      </a:r>
                    </a:p>
                  </a:txBody>
                  <a:tcPr/>
                </a:tc>
                <a:tc>
                  <a:txBody>
                    <a:bodyPr/>
                    <a:lstStyle/>
                    <a:p>
                      <a:pPr algn="ctr"/>
                      <a:r>
                        <a:rPr kumimoji="1" lang="ja-JP" altLang="en-US" sz="1600" dirty="0"/>
                        <a:t>負担する金額</a:t>
                      </a:r>
                    </a:p>
                  </a:txBody>
                  <a:tcPr/>
                </a:tc>
                <a:extLst>
                  <a:ext uri="{0D108BD9-81ED-4DB2-BD59-A6C34878D82A}">
                    <a16:rowId xmlns:a16="http://schemas.microsoft.com/office/drawing/2014/main" val="10000"/>
                  </a:ext>
                </a:extLst>
              </a:tr>
              <a:tr h="307761">
                <a:tc>
                  <a:txBody>
                    <a:bodyPr/>
                    <a:lstStyle/>
                    <a:p>
                      <a:pPr algn="ctr"/>
                      <a:r>
                        <a:rPr kumimoji="1" lang="en-US" altLang="ja-JP" sz="1600" dirty="0">
                          <a:latin typeface="BIZ UDPゴシック" panose="020B0400000000000000" pitchFamily="50" charset="-128"/>
                          <a:ea typeface="BIZ UDPゴシック" panose="020B0400000000000000" pitchFamily="50" charset="-128"/>
                        </a:rPr>
                        <a:t>A</a:t>
                      </a:r>
                      <a:r>
                        <a:rPr kumimoji="1" lang="ja-JP" altLang="en-US" sz="1600" dirty="0">
                          <a:latin typeface="BIZ UDPゴシック" panose="020B0400000000000000" pitchFamily="50" charset="-128"/>
                          <a:ea typeface="BIZ UDPゴシック" panose="020B0400000000000000" pitchFamily="50" charset="-128"/>
                        </a:rPr>
                        <a:t>　家</a:t>
                      </a:r>
                      <a:endParaRPr kumimoji="1" lang="en-US" altLang="ja-JP" sz="1600" dirty="0">
                        <a:latin typeface="BIZ UDPゴシック" panose="020B0400000000000000" pitchFamily="50" charset="-128"/>
                        <a:ea typeface="BIZ UDPゴシック" panose="020B0400000000000000" pitchFamily="50" charset="-128"/>
                      </a:endParaRPr>
                    </a:p>
                  </a:txBody>
                  <a:tcPr/>
                </a:tc>
                <a:tc>
                  <a:txBody>
                    <a:bodyPr/>
                    <a:lstStyle/>
                    <a:p>
                      <a:pPr algn="ctr"/>
                      <a:r>
                        <a:rPr kumimoji="1" lang="ja-JP" altLang="en-US" sz="1600" dirty="0">
                          <a:latin typeface="BIZ UDPゴシック" panose="020B0400000000000000" pitchFamily="50" charset="-128"/>
                          <a:ea typeface="BIZ UDPゴシック" panose="020B0400000000000000" pitchFamily="50" charset="-128"/>
                        </a:rPr>
                        <a:t>４人</a:t>
                      </a:r>
                    </a:p>
                  </a:txBody>
                  <a:tcPr/>
                </a:tc>
                <a:tc>
                  <a:txBody>
                    <a:bodyPr/>
                    <a:lstStyle/>
                    <a:p>
                      <a:pPr algn="ctr"/>
                      <a:r>
                        <a:rPr kumimoji="1" lang="en-US" altLang="ja-JP" sz="1600" dirty="0">
                          <a:latin typeface="BIZ UDPゴシック" panose="020B0400000000000000" pitchFamily="50" charset="-128"/>
                          <a:ea typeface="BIZ UDPゴシック" panose="020B0400000000000000" pitchFamily="50" charset="-128"/>
                        </a:rPr>
                        <a:t>500</a:t>
                      </a:r>
                      <a:r>
                        <a:rPr kumimoji="1" lang="ja-JP" altLang="en-US" sz="1600" dirty="0">
                          <a:latin typeface="BIZ UDPゴシック" panose="020B0400000000000000" pitchFamily="50" charset="-128"/>
                          <a:ea typeface="BIZ UDPゴシック" panose="020B0400000000000000" pitchFamily="50" charset="-128"/>
                        </a:rPr>
                        <a:t>万円</a:t>
                      </a:r>
                    </a:p>
                  </a:txBody>
                  <a:tcPr/>
                </a:tc>
                <a:tc>
                  <a:txBody>
                    <a:bodyPr/>
                    <a:lstStyle/>
                    <a:p>
                      <a:pPr algn="ctr"/>
                      <a:r>
                        <a:rPr kumimoji="1" lang="ja-JP" altLang="en-US" sz="1600" dirty="0">
                          <a:latin typeface="BIZ UDPゴシック" panose="020B0400000000000000" pitchFamily="50" charset="-128"/>
                          <a:ea typeface="BIZ UDPゴシック" panose="020B0400000000000000" pitchFamily="50" charset="-128"/>
                        </a:rPr>
                        <a:t>月</a:t>
                      </a:r>
                      <a:r>
                        <a:rPr kumimoji="1" lang="en-US" altLang="ja-JP" sz="1600" dirty="0">
                          <a:latin typeface="BIZ UDPゴシック" panose="020B0400000000000000" pitchFamily="50" charset="-128"/>
                          <a:ea typeface="BIZ UDPゴシック" panose="020B0400000000000000" pitchFamily="50" charset="-128"/>
                        </a:rPr>
                        <a:t>10</a:t>
                      </a:r>
                      <a:r>
                        <a:rPr kumimoji="1" lang="ja-JP" altLang="en-US" sz="1600" dirty="0">
                          <a:latin typeface="BIZ UDPゴシック" panose="020B0400000000000000" pitchFamily="50" charset="-128"/>
                          <a:ea typeface="BIZ UDPゴシック" panose="020B0400000000000000" pitchFamily="50" charset="-128"/>
                        </a:rPr>
                        <a:t>回</a:t>
                      </a:r>
                    </a:p>
                  </a:txBody>
                  <a:tcPr/>
                </a:tc>
                <a:tc>
                  <a:txBody>
                    <a:bodyPr/>
                    <a:lstStyle/>
                    <a:p>
                      <a:endParaRPr kumimoji="1" lang="ja-JP" altLang="en-US" sz="160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10001"/>
                  </a:ext>
                </a:extLst>
              </a:tr>
              <a:tr h="307761">
                <a:tc>
                  <a:txBody>
                    <a:bodyPr/>
                    <a:lstStyle/>
                    <a:p>
                      <a:pPr algn="ctr"/>
                      <a:r>
                        <a:rPr kumimoji="1" lang="en-US" altLang="ja-JP" sz="1600" dirty="0">
                          <a:latin typeface="BIZ UDPゴシック" panose="020B0400000000000000" pitchFamily="50" charset="-128"/>
                          <a:ea typeface="BIZ UDPゴシック" panose="020B0400000000000000" pitchFamily="50" charset="-128"/>
                        </a:rPr>
                        <a:t>B</a:t>
                      </a:r>
                      <a:r>
                        <a:rPr kumimoji="1" lang="ja-JP" altLang="en-US" sz="1600" dirty="0">
                          <a:latin typeface="BIZ UDPゴシック" panose="020B0400000000000000" pitchFamily="50" charset="-128"/>
                          <a:ea typeface="BIZ UDPゴシック" panose="020B0400000000000000" pitchFamily="50" charset="-128"/>
                        </a:rPr>
                        <a:t>　家</a:t>
                      </a:r>
                    </a:p>
                  </a:txBody>
                  <a:tcPr/>
                </a:tc>
                <a:tc>
                  <a:txBody>
                    <a:bodyPr/>
                    <a:lstStyle/>
                    <a:p>
                      <a:pPr algn="ctr"/>
                      <a:r>
                        <a:rPr kumimoji="1" lang="ja-JP" altLang="en-US" sz="1600" dirty="0">
                          <a:latin typeface="BIZ UDPゴシック" panose="020B0400000000000000" pitchFamily="50" charset="-128"/>
                          <a:ea typeface="BIZ UDPゴシック" panose="020B0400000000000000" pitchFamily="50" charset="-128"/>
                        </a:rPr>
                        <a:t>４人</a:t>
                      </a:r>
                    </a:p>
                  </a:txBody>
                  <a:tcPr/>
                </a:tc>
                <a:tc>
                  <a:txBody>
                    <a:bodyPr/>
                    <a:lstStyle/>
                    <a:p>
                      <a:pPr algn="ctr"/>
                      <a:r>
                        <a:rPr kumimoji="1" lang="en-US" altLang="ja-JP" sz="1600" dirty="0">
                          <a:latin typeface="BIZ UDPゴシック" panose="020B0400000000000000" pitchFamily="50" charset="-128"/>
                          <a:ea typeface="BIZ UDPゴシック" panose="020B0400000000000000" pitchFamily="50" charset="-128"/>
                        </a:rPr>
                        <a:t>500</a:t>
                      </a:r>
                      <a:r>
                        <a:rPr kumimoji="1" lang="ja-JP" altLang="en-US" sz="1600" dirty="0">
                          <a:latin typeface="BIZ UDPゴシック" panose="020B0400000000000000" pitchFamily="50" charset="-128"/>
                          <a:ea typeface="BIZ UDPゴシック" panose="020B0400000000000000" pitchFamily="50" charset="-128"/>
                        </a:rPr>
                        <a:t>万円</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a:latin typeface="BIZ UDPゴシック" panose="020B0400000000000000" pitchFamily="50" charset="-128"/>
                          <a:ea typeface="BIZ UDPゴシック" panose="020B0400000000000000" pitchFamily="50" charset="-128"/>
                        </a:rPr>
                        <a:t>月</a:t>
                      </a:r>
                      <a:r>
                        <a:rPr kumimoji="1" lang="en-US" altLang="ja-JP" sz="1600" dirty="0">
                          <a:latin typeface="BIZ UDPゴシック" panose="020B0400000000000000" pitchFamily="50" charset="-128"/>
                          <a:ea typeface="BIZ UDPゴシック" panose="020B0400000000000000" pitchFamily="50" charset="-128"/>
                        </a:rPr>
                        <a:t>10</a:t>
                      </a:r>
                      <a:r>
                        <a:rPr kumimoji="1" lang="ja-JP" altLang="en-US" sz="1600" dirty="0">
                          <a:latin typeface="BIZ UDPゴシック" panose="020B0400000000000000" pitchFamily="50" charset="-128"/>
                          <a:ea typeface="BIZ UDPゴシック" panose="020B0400000000000000" pitchFamily="50" charset="-128"/>
                        </a:rPr>
                        <a:t>回</a:t>
                      </a:r>
                    </a:p>
                  </a:txBody>
                  <a:tcPr/>
                </a:tc>
                <a:tc>
                  <a:txBody>
                    <a:bodyPr/>
                    <a:lstStyle/>
                    <a:p>
                      <a:endParaRPr kumimoji="1" lang="ja-JP" altLang="en-US" sz="160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10002"/>
                  </a:ext>
                </a:extLst>
              </a:tr>
              <a:tr h="307761">
                <a:tc>
                  <a:txBody>
                    <a:bodyPr/>
                    <a:lstStyle/>
                    <a:p>
                      <a:pPr algn="ctr"/>
                      <a:r>
                        <a:rPr kumimoji="1" lang="en-US" altLang="ja-JP" sz="1600" dirty="0">
                          <a:latin typeface="BIZ UDPゴシック" panose="020B0400000000000000" pitchFamily="50" charset="-128"/>
                          <a:ea typeface="BIZ UDPゴシック" panose="020B0400000000000000" pitchFamily="50" charset="-128"/>
                        </a:rPr>
                        <a:t>C</a:t>
                      </a:r>
                      <a:r>
                        <a:rPr kumimoji="1" lang="ja-JP" altLang="en-US" sz="1600" dirty="0">
                          <a:latin typeface="BIZ UDPゴシック" panose="020B0400000000000000" pitchFamily="50" charset="-128"/>
                          <a:ea typeface="BIZ UDPゴシック" panose="020B0400000000000000" pitchFamily="50" charset="-128"/>
                        </a:rPr>
                        <a:t>　家</a:t>
                      </a:r>
                    </a:p>
                  </a:txBody>
                  <a:tcPr/>
                </a:tc>
                <a:tc>
                  <a:txBody>
                    <a:bodyPr/>
                    <a:lstStyle/>
                    <a:p>
                      <a:pPr algn="ctr"/>
                      <a:r>
                        <a:rPr kumimoji="1" lang="ja-JP" altLang="en-US" sz="1600" dirty="0">
                          <a:latin typeface="BIZ UDPゴシック" panose="020B0400000000000000" pitchFamily="50" charset="-128"/>
                          <a:ea typeface="BIZ UDPゴシック" panose="020B0400000000000000" pitchFamily="50" charset="-128"/>
                        </a:rPr>
                        <a:t>４人</a:t>
                      </a:r>
                    </a:p>
                  </a:txBody>
                  <a:tcPr/>
                </a:tc>
                <a:tc>
                  <a:txBody>
                    <a:bodyPr/>
                    <a:lstStyle/>
                    <a:p>
                      <a:pPr algn="ctr"/>
                      <a:r>
                        <a:rPr kumimoji="1" lang="en-US" altLang="ja-JP" sz="1600" dirty="0">
                          <a:latin typeface="BIZ UDPゴシック" panose="020B0400000000000000" pitchFamily="50" charset="-128"/>
                          <a:ea typeface="BIZ UDPゴシック" panose="020B0400000000000000" pitchFamily="50" charset="-128"/>
                        </a:rPr>
                        <a:t>500</a:t>
                      </a:r>
                      <a:r>
                        <a:rPr kumimoji="1" lang="ja-JP" altLang="en-US" sz="1600" dirty="0">
                          <a:latin typeface="BIZ UDPゴシック" panose="020B0400000000000000" pitchFamily="50" charset="-128"/>
                          <a:ea typeface="BIZ UDPゴシック" panose="020B0400000000000000" pitchFamily="50" charset="-128"/>
                        </a:rPr>
                        <a:t>万円</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月</a:t>
                      </a:r>
                      <a:r>
                        <a:rPr kumimoji="1" lang="en-US" altLang="ja-JP"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10</a:t>
                      </a:r>
                      <a:r>
                        <a:rPr kumimoji="1" lang="ja-JP" altLang="en-US"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回</a:t>
                      </a:r>
                    </a:p>
                  </a:txBody>
                  <a:tcPr/>
                </a:tc>
                <a:tc>
                  <a:txBody>
                    <a:bodyPr/>
                    <a:lstStyle/>
                    <a:p>
                      <a:endParaRPr kumimoji="1" lang="ja-JP" altLang="en-US" sz="160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10003"/>
                  </a:ext>
                </a:extLst>
              </a:tr>
              <a:tr h="307761">
                <a:tc>
                  <a:txBody>
                    <a:bodyPr/>
                    <a:lstStyle/>
                    <a:p>
                      <a:pPr algn="ctr"/>
                      <a:r>
                        <a:rPr kumimoji="1" lang="en-US" altLang="ja-JP" sz="1600" dirty="0">
                          <a:latin typeface="BIZ UDPゴシック" panose="020B0400000000000000" pitchFamily="50" charset="-128"/>
                          <a:ea typeface="BIZ UDPゴシック" panose="020B0400000000000000" pitchFamily="50" charset="-128"/>
                        </a:rPr>
                        <a:t>D</a:t>
                      </a:r>
                      <a:r>
                        <a:rPr kumimoji="1" lang="ja-JP" altLang="en-US" sz="1600" dirty="0">
                          <a:latin typeface="BIZ UDPゴシック" panose="020B0400000000000000" pitchFamily="50" charset="-128"/>
                          <a:ea typeface="BIZ UDPゴシック" panose="020B0400000000000000" pitchFamily="50" charset="-128"/>
                        </a:rPr>
                        <a:t>　家</a:t>
                      </a:r>
                      <a:endParaRPr kumimoji="1" lang="en-US" altLang="ja-JP" sz="1600" dirty="0">
                        <a:latin typeface="BIZ UDPゴシック" panose="020B0400000000000000" pitchFamily="50" charset="-128"/>
                        <a:ea typeface="BIZ UDPゴシック" panose="020B0400000000000000" pitchFamily="50" charset="-128"/>
                      </a:endParaRPr>
                    </a:p>
                  </a:txBody>
                  <a:tcPr/>
                </a:tc>
                <a:tc>
                  <a:txBody>
                    <a:bodyPr/>
                    <a:lstStyle/>
                    <a:p>
                      <a:pPr algn="ctr"/>
                      <a:r>
                        <a:rPr kumimoji="1" lang="ja-JP" altLang="en-US" sz="1600" dirty="0">
                          <a:latin typeface="BIZ UDPゴシック" panose="020B0400000000000000" pitchFamily="50" charset="-128"/>
                          <a:ea typeface="BIZ UDPゴシック" panose="020B0400000000000000" pitchFamily="50" charset="-128"/>
                        </a:rPr>
                        <a:t>４人</a:t>
                      </a:r>
                    </a:p>
                  </a:txBody>
                  <a:tcPr/>
                </a:tc>
                <a:tc>
                  <a:txBody>
                    <a:bodyPr/>
                    <a:lstStyle/>
                    <a:p>
                      <a:pPr algn="ctr"/>
                      <a:r>
                        <a:rPr kumimoji="1" lang="en-US" altLang="ja-JP" sz="1600" dirty="0">
                          <a:latin typeface="BIZ UDPゴシック" panose="020B0400000000000000" pitchFamily="50" charset="-128"/>
                          <a:ea typeface="BIZ UDPゴシック" panose="020B0400000000000000" pitchFamily="50" charset="-128"/>
                        </a:rPr>
                        <a:t>500</a:t>
                      </a:r>
                      <a:r>
                        <a:rPr kumimoji="1" lang="ja-JP" altLang="en-US" sz="1600" dirty="0">
                          <a:latin typeface="BIZ UDPゴシック" panose="020B0400000000000000" pitchFamily="50" charset="-128"/>
                          <a:ea typeface="BIZ UDPゴシック" panose="020B0400000000000000" pitchFamily="50" charset="-128"/>
                        </a:rPr>
                        <a:t>万円</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月</a:t>
                      </a:r>
                      <a:r>
                        <a:rPr kumimoji="1" lang="en-US" altLang="ja-JP"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10</a:t>
                      </a:r>
                      <a:r>
                        <a:rPr kumimoji="1" lang="ja-JP" altLang="en-US"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回</a:t>
                      </a:r>
                    </a:p>
                  </a:txBody>
                  <a:tcPr/>
                </a:tc>
                <a:tc>
                  <a:txBody>
                    <a:bodyPr/>
                    <a:lstStyle/>
                    <a:p>
                      <a:endParaRPr kumimoji="1" lang="ja-JP" altLang="en-US" sz="160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10004"/>
                  </a:ext>
                </a:extLst>
              </a:tr>
            </a:tbl>
          </a:graphicData>
        </a:graphic>
      </p:graphicFrame>
      <p:sp>
        <p:nvSpPr>
          <p:cNvPr id="9" name="角丸四角形 8"/>
          <p:cNvSpPr/>
          <p:nvPr/>
        </p:nvSpPr>
        <p:spPr>
          <a:xfrm>
            <a:off x="193869" y="2232926"/>
            <a:ext cx="11656708" cy="42044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a:solidFill>
                  <a:prstClr val="black"/>
                </a:solidFill>
                <a:latin typeface="BIZ UDPゴシック" panose="020B0400000000000000" pitchFamily="50" charset="-128"/>
                <a:ea typeface="BIZ UDPゴシック" panose="020B0400000000000000" pitchFamily="50" charset="-128"/>
              </a:rPr>
              <a:t>■１　各家の家族構成や所得金額・橋の使用回数が同じ場合　　　　　　（ヒント）各家とも同じ条件だから、公平に負担すると・・・</a:t>
            </a:r>
          </a:p>
        </p:txBody>
      </p:sp>
      <p:sp>
        <p:nvSpPr>
          <p:cNvPr id="10" name="角丸四角形 9"/>
          <p:cNvSpPr/>
          <p:nvPr/>
        </p:nvSpPr>
        <p:spPr>
          <a:xfrm>
            <a:off x="193869" y="4477075"/>
            <a:ext cx="11656708" cy="42044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a:solidFill>
                  <a:prstClr val="black"/>
                </a:solidFill>
                <a:latin typeface="BIZ UDPゴシック" panose="020B0400000000000000" pitchFamily="50" charset="-128"/>
                <a:ea typeface="BIZ UDPゴシック" panose="020B0400000000000000" pitchFamily="50" charset="-128"/>
              </a:rPr>
              <a:t>■２　各家の所得金額が違う場合　　　　　　（ヒント）所得金額（持っている金額）によって負担する金額を変えてみよう</a:t>
            </a:r>
          </a:p>
        </p:txBody>
      </p:sp>
      <p:graphicFrame>
        <p:nvGraphicFramePr>
          <p:cNvPr id="11" name="表 10"/>
          <p:cNvGraphicFramePr>
            <a:graphicFrameLocks noGrp="1"/>
          </p:cNvGraphicFramePr>
          <p:nvPr>
            <p:extLst>
              <p:ext uri="{D42A27DB-BD31-4B8C-83A1-F6EECF244321}">
                <p14:modId xmlns:p14="http://schemas.microsoft.com/office/powerpoint/2010/main" val="2819093469"/>
              </p:ext>
            </p:extLst>
          </p:nvPr>
        </p:nvGraphicFramePr>
        <p:xfrm>
          <a:off x="193870" y="4971172"/>
          <a:ext cx="9755348" cy="1676400"/>
        </p:xfrm>
        <a:graphic>
          <a:graphicData uri="http://schemas.openxmlformats.org/drawingml/2006/table">
            <a:tbl>
              <a:tblPr firstRow="1" bandRow="1">
                <a:tableStyleId>{5C22544A-7EE6-4342-B048-85BDC9FD1C3A}</a:tableStyleId>
              </a:tblPr>
              <a:tblGrid>
                <a:gridCol w="1053989">
                  <a:extLst>
                    <a:ext uri="{9D8B030D-6E8A-4147-A177-3AD203B41FA5}">
                      <a16:colId xmlns:a16="http://schemas.microsoft.com/office/drawing/2014/main" val="20000"/>
                    </a:ext>
                  </a:extLst>
                </a:gridCol>
                <a:gridCol w="1255571">
                  <a:extLst>
                    <a:ext uri="{9D8B030D-6E8A-4147-A177-3AD203B41FA5}">
                      <a16:colId xmlns:a16="http://schemas.microsoft.com/office/drawing/2014/main" val="20001"/>
                    </a:ext>
                  </a:extLst>
                </a:gridCol>
                <a:gridCol w="1990540">
                  <a:extLst>
                    <a:ext uri="{9D8B030D-6E8A-4147-A177-3AD203B41FA5}">
                      <a16:colId xmlns:a16="http://schemas.microsoft.com/office/drawing/2014/main" val="20002"/>
                    </a:ext>
                  </a:extLst>
                </a:gridCol>
                <a:gridCol w="2970497">
                  <a:extLst>
                    <a:ext uri="{9D8B030D-6E8A-4147-A177-3AD203B41FA5}">
                      <a16:colId xmlns:a16="http://schemas.microsoft.com/office/drawing/2014/main" val="20003"/>
                    </a:ext>
                  </a:extLst>
                </a:gridCol>
                <a:gridCol w="2484751">
                  <a:extLst>
                    <a:ext uri="{9D8B030D-6E8A-4147-A177-3AD203B41FA5}">
                      <a16:colId xmlns:a16="http://schemas.microsoft.com/office/drawing/2014/main" val="20004"/>
                    </a:ext>
                  </a:extLst>
                </a:gridCol>
              </a:tblGrid>
              <a:tr h="307761">
                <a:tc>
                  <a:txBody>
                    <a:bodyPr/>
                    <a:lstStyle/>
                    <a:p>
                      <a:endParaRPr kumimoji="1" lang="ja-JP" altLang="en-US" sz="1400" dirty="0"/>
                    </a:p>
                  </a:txBody>
                  <a:tcPr/>
                </a:tc>
                <a:tc>
                  <a:txBody>
                    <a:bodyPr/>
                    <a:lstStyle/>
                    <a:p>
                      <a:pPr algn="ctr"/>
                      <a:r>
                        <a:rPr kumimoji="1" lang="ja-JP" altLang="en-US" sz="1600" dirty="0"/>
                        <a:t>家族人数</a:t>
                      </a:r>
                    </a:p>
                  </a:txBody>
                  <a:tcPr/>
                </a:tc>
                <a:tc>
                  <a:txBody>
                    <a:bodyPr/>
                    <a:lstStyle/>
                    <a:p>
                      <a:pPr algn="ctr"/>
                      <a:r>
                        <a:rPr kumimoji="1" lang="ja-JP" altLang="en-US" sz="1600" dirty="0"/>
                        <a:t>各家の所得</a:t>
                      </a:r>
                    </a:p>
                  </a:txBody>
                  <a:tcPr/>
                </a:tc>
                <a:tc>
                  <a:txBody>
                    <a:bodyPr/>
                    <a:lstStyle/>
                    <a:p>
                      <a:pPr algn="ctr"/>
                      <a:r>
                        <a:rPr kumimoji="1" lang="ja-JP" altLang="en-US" sz="1600" dirty="0"/>
                        <a:t>橋の使用回数</a:t>
                      </a:r>
                    </a:p>
                  </a:txBody>
                  <a:tcPr/>
                </a:tc>
                <a:tc>
                  <a:txBody>
                    <a:bodyPr/>
                    <a:lstStyle/>
                    <a:p>
                      <a:pPr algn="ctr"/>
                      <a:r>
                        <a:rPr kumimoji="1" lang="ja-JP" altLang="en-US" sz="1600" dirty="0"/>
                        <a:t>負担する金額</a:t>
                      </a:r>
                    </a:p>
                  </a:txBody>
                  <a:tcPr/>
                </a:tc>
                <a:extLst>
                  <a:ext uri="{0D108BD9-81ED-4DB2-BD59-A6C34878D82A}">
                    <a16:rowId xmlns:a16="http://schemas.microsoft.com/office/drawing/2014/main" val="10000"/>
                  </a:ext>
                </a:extLst>
              </a:tr>
              <a:tr h="307761">
                <a:tc>
                  <a:txBody>
                    <a:bodyPr/>
                    <a:lstStyle/>
                    <a:p>
                      <a:pPr algn="ctr"/>
                      <a:r>
                        <a:rPr kumimoji="1" lang="en-US" altLang="ja-JP" sz="1600" dirty="0">
                          <a:latin typeface="BIZ UDPゴシック" panose="020B0400000000000000" pitchFamily="50" charset="-128"/>
                          <a:ea typeface="BIZ UDPゴシック" panose="020B0400000000000000" pitchFamily="50" charset="-128"/>
                        </a:rPr>
                        <a:t>A</a:t>
                      </a:r>
                      <a:r>
                        <a:rPr kumimoji="1" lang="ja-JP" altLang="en-US" sz="1600" dirty="0">
                          <a:latin typeface="BIZ UDPゴシック" panose="020B0400000000000000" pitchFamily="50" charset="-128"/>
                          <a:ea typeface="BIZ UDPゴシック" panose="020B0400000000000000" pitchFamily="50" charset="-128"/>
                        </a:rPr>
                        <a:t>　家</a:t>
                      </a:r>
                      <a:endParaRPr kumimoji="1" lang="en-US" altLang="ja-JP" sz="1600" dirty="0">
                        <a:latin typeface="BIZ UDPゴシック" panose="020B0400000000000000" pitchFamily="50" charset="-128"/>
                        <a:ea typeface="BIZ UDPゴシック" panose="020B0400000000000000" pitchFamily="50" charset="-128"/>
                      </a:endParaRPr>
                    </a:p>
                  </a:txBody>
                  <a:tcPr/>
                </a:tc>
                <a:tc>
                  <a:txBody>
                    <a:bodyPr/>
                    <a:lstStyle/>
                    <a:p>
                      <a:pPr algn="ctr"/>
                      <a:r>
                        <a:rPr kumimoji="1" lang="ja-JP" altLang="en-US" sz="1600" dirty="0">
                          <a:latin typeface="BIZ UDPゴシック" panose="020B0400000000000000" pitchFamily="50" charset="-128"/>
                          <a:ea typeface="BIZ UDPゴシック" panose="020B0400000000000000" pitchFamily="50" charset="-128"/>
                        </a:rPr>
                        <a:t>４人</a:t>
                      </a:r>
                    </a:p>
                  </a:txBody>
                  <a:tcPr/>
                </a:tc>
                <a:tc>
                  <a:txBody>
                    <a:bodyPr/>
                    <a:lstStyle/>
                    <a:p>
                      <a:pPr algn="ctr"/>
                      <a:r>
                        <a:rPr kumimoji="1" lang="en-US" altLang="ja-JP" sz="1600" dirty="0">
                          <a:latin typeface="BIZ UDPゴシック" panose="020B0400000000000000" pitchFamily="50" charset="-128"/>
                          <a:ea typeface="BIZ UDPゴシック" panose="020B0400000000000000" pitchFamily="50" charset="-128"/>
                        </a:rPr>
                        <a:t>1,000</a:t>
                      </a:r>
                      <a:r>
                        <a:rPr kumimoji="1" lang="ja-JP" altLang="en-US" sz="1600" dirty="0">
                          <a:latin typeface="BIZ UDPゴシック" panose="020B0400000000000000" pitchFamily="50" charset="-128"/>
                          <a:ea typeface="BIZ UDPゴシック" panose="020B0400000000000000" pitchFamily="50" charset="-128"/>
                        </a:rPr>
                        <a:t>万円</a:t>
                      </a:r>
                    </a:p>
                  </a:txBody>
                  <a:tcPr/>
                </a:tc>
                <a:tc>
                  <a:txBody>
                    <a:bodyPr/>
                    <a:lstStyle/>
                    <a:p>
                      <a:pPr algn="ctr"/>
                      <a:r>
                        <a:rPr kumimoji="1" lang="ja-JP" altLang="en-US" sz="1600" dirty="0">
                          <a:latin typeface="BIZ UDPゴシック" panose="020B0400000000000000" pitchFamily="50" charset="-128"/>
                          <a:ea typeface="BIZ UDPゴシック" panose="020B0400000000000000" pitchFamily="50" charset="-128"/>
                        </a:rPr>
                        <a:t>月</a:t>
                      </a:r>
                      <a:r>
                        <a:rPr kumimoji="1" lang="en-US" altLang="ja-JP" sz="1600" dirty="0">
                          <a:latin typeface="BIZ UDPゴシック" panose="020B0400000000000000" pitchFamily="50" charset="-128"/>
                          <a:ea typeface="BIZ UDPゴシック" panose="020B0400000000000000" pitchFamily="50" charset="-128"/>
                        </a:rPr>
                        <a:t>10</a:t>
                      </a:r>
                      <a:r>
                        <a:rPr kumimoji="1" lang="ja-JP" altLang="en-US" sz="1600" dirty="0">
                          <a:latin typeface="BIZ UDPゴシック" panose="020B0400000000000000" pitchFamily="50" charset="-128"/>
                          <a:ea typeface="BIZ UDPゴシック" panose="020B0400000000000000" pitchFamily="50" charset="-128"/>
                        </a:rPr>
                        <a:t>回</a:t>
                      </a:r>
                    </a:p>
                  </a:txBody>
                  <a:tcPr/>
                </a:tc>
                <a:tc>
                  <a:txBody>
                    <a:bodyPr/>
                    <a:lstStyle/>
                    <a:p>
                      <a:endParaRPr kumimoji="1" lang="ja-JP" altLang="en-US" sz="160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10001"/>
                  </a:ext>
                </a:extLst>
              </a:tr>
              <a:tr h="307761">
                <a:tc>
                  <a:txBody>
                    <a:bodyPr/>
                    <a:lstStyle/>
                    <a:p>
                      <a:pPr algn="ctr"/>
                      <a:r>
                        <a:rPr kumimoji="1" lang="en-US" altLang="ja-JP" sz="1600" dirty="0">
                          <a:latin typeface="BIZ UDPゴシック" panose="020B0400000000000000" pitchFamily="50" charset="-128"/>
                          <a:ea typeface="BIZ UDPゴシック" panose="020B0400000000000000" pitchFamily="50" charset="-128"/>
                        </a:rPr>
                        <a:t>B</a:t>
                      </a:r>
                      <a:r>
                        <a:rPr kumimoji="1" lang="ja-JP" altLang="en-US" sz="1600" dirty="0">
                          <a:latin typeface="BIZ UDPゴシック" panose="020B0400000000000000" pitchFamily="50" charset="-128"/>
                          <a:ea typeface="BIZ UDPゴシック" panose="020B0400000000000000" pitchFamily="50" charset="-128"/>
                        </a:rPr>
                        <a:t>　家</a:t>
                      </a:r>
                    </a:p>
                  </a:txBody>
                  <a:tcPr/>
                </a:tc>
                <a:tc>
                  <a:txBody>
                    <a:bodyPr/>
                    <a:lstStyle/>
                    <a:p>
                      <a:pPr algn="ctr"/>
                      <a:r>
                        <a:rPr kumimoji="1" lang="ja-JP" altLang="en-US" sz="1600" dirty="0">
                          <a:latin typeface="BIZ UDPゴシック" panose="020B0400000000000000" pitchFamily="50" charset="-128"/>
                          <a:ea typeface="BIZ UDPゴシック" panose="020B0400000000000000" pitchFamily="50" charset="-128"/>
                        </a:rPr>
                        <a:t>４人</a:t>
                      </a:r>
                    </a:p>
                  </a:txBody>
                  <a:tcPr/>
                </a:tc>
                <a:tc>
                  <a:txBody>
                    <a:bodyPr/>
                    <a:lstStyle/>
                    <a:p>
                      <a:pPr algn="ctr"/>
                      <a:r>
                        <a:rPr kumimoji="1" lang="en-US" altLang="ja-JP" sz="1600" dirty="0">
                          <a:latin typeface="BIZ UDPゴシック" panose="020B0400000000000000" pitchFamily="50" charset="-128"/>
                          <a:ea typeface="BIZ UDPゴシック" panose="020B0400000000000000" pitchFamily="50" charset="-128"/>
                        </a:rPr>
                        <a:t>600</a:t>
                      </a:r>
                      <a:r>
                        <a:rPr kumimoji="1" lang="ja-JP" altLang="en-US" sz="1600" dirty="0">
                          <a:latin typeface="BIZ UDPゴシック" panose="020B0400000000000000" pitchFamily="50" charset="-128"/>
                          <a:ea typeface="BIZ UDPゴシック" panose="020B0400000000000000" pitchFamily="50" charset="-128"/>
                        </a:rPr>
                        <a:t>万円</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a:latin typeface="BIZ UDPゴシック" panose="020B0400000000000000" pitchFamily="50" charset="-128"/>
                          <a:ea typeface="BIZ UDPゴシック" panose="020B0400000000000000" pitchFamily="50" charset="-128"/>
                        </a:rPr>
                        <a:t>月</a:t>
                      </a:r>
                      <a:r>
                        <a:rPr kumimoji="1" lang="en-US" altLang="ja-JP" sz="1600" dirty="0">
                          <a:latin typeface="BIZ UDPゴシック" panose="020B0400000000000000" pitchFamily="50" charset="-128"/>
                          <a:ea typeface="BIZ UDPゴシック" panose="020B0400000000000000" pitchFamily="50" charset="-128"/>
                        </a:rPr>
                        <a:t>10</a:t>
                      </a:r>
                      <a:r>
                        <a:rPr kumimoji="1" lang="ja-JP" altLang="en-US" sz="1600" dirty="0">
                          <a:latin typeface="BIZ UDPゴシック" panose="020B0400000000000000" pitchFamily="50" charset="-128"/>
                          <a:ea typeface="BIZ UDPゴシック" panose="020B0400000000000000" pitchFamily="50" charset="-128"/>
                        </a:rPr>
                        <a:t>回</a:t>
                      </a:r>
                    </a:p>
                  </a:txBody>
                  <a:tcPr/>
                </a:tc>
                <a:tc>
                  <a:txBody>
                    <a:bodyPr/>
                    <a:lstStyle/>
                    <a:p>
                      <a:endParaRPr kumimoji="1" lang="ja-JP" altLang="en-US" sz="160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10002"/>
                  </a:ext>
                </a:extLst>
              </a:tr>
              <a:tr h="307761">
                <a:tc>
                  <a:txBody>
                    <a:bodyPr/>
                    <a:lstStyle/>
                    <a:p>
                      <a:pPr algn="ctr"/>
                      <a:r>
                        <a:rPr kumimoji="1" lang="en-US" altLang="ja-JP" sz="1600" dirty="0">
                          <a:latin typeface="BIZ UDPゴシック" panose="020B0400000000000000" pitchFamily="50" charset="-128"/>
                          <a:ea typeface="BIZ UDPゴシック" panose="020B0400000000000000" pitchFamily="50" charset="-128"/>
                        </a:rPr>
                        <a:t>C</a:t>
                      </a:r>
                      <a:r>
                        <a:rPr kumimoji="1" lang="ja-JP" altLang="en-US" sz="1600" dirty="0">
                          <a:latin typeface="BIZ UDPゴシック" panose="020B0400000000000000" pitchFamily="50" charset="-128"/>
                          <a:ea typeface="BIZ UDPゴシック" panose="020B0400000000000000" pitchFamily="50" charset="-128"/>
                        </a:rPr>
                        <a:t>　家</a:t>
                      </a:r>
                    </a:p>
                  </a:txBody>
                  <a:tcPr/>
                </a:tc>
                <a:tc>
                  <a:txBody>
                    <a:bodyPr/>
                    <a:lstStyle/>
                    <a:p>
                      <a:pPr algn="ctr"/>
                      <a:r>
                        <a:rPr kumimoji="1" lang="ja-JP" altLang="en-US" sz="1600" dirty="0">
                          <a:latin typeface="BIZ UDPゴシック" panose="020B0400000000000000" pitchFamily="50" charset="-128"/>
                          <a:ea typeface="BIZ UDPゴシック" panose="020B0400000000000000" pitchFamily="50" charset="-128"/>
                        </a:rPr>
                        <a:t>４人</a:t>
                      </a:r>
                    </a:p>
                  </a:txBody>
                  <a:tcPr/>
                </a:tc>
                <a:tc>
                  <a:txBody>
                    <a:bodyPr/>
                    <a:lstStyle/>
                    <a:p>
                      <a:pPr algn="ctr"/>
                      <a:r>
                        <a:rPr kumimoji="1" lang="en-US" altLang="ja-JP" sz="1600" dirty="0">
                          <a:latin typeface="BIZ UDPゴシック" panose="020B0400000000000000" pitchFamily="50" charset="-128"/>
                          <a:ea typeface="BIZ UDPゴシック" panose="020B0400000000000000" pitchFamily="50" charset="-128"/>
                        </a:rPr>
                        <a:t>300</a:t>
                      </a:r>
                      <a:r>
                        <a:rPr kumimoji="1" lang="ja-JP" altLang="en-US" sz="1600" dirty="0">
                          <a:latin typeface="BIZ UDPゴシック" panose="020B0400000000000000" pitchFamily="50" charset="-128"/>
                          <a:ea typeface="BIZ UDPゴシック" panose="020B0400000000000000" pitchFamily="50" charset="-128"/>
                        </a:rPr>
                        <a:t>万円</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月</a:t>
                      </a:r>
                      <a:r>
                        <a:rPr kumimoji="1" lang="en-US" altLang="ja-JP"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10</a:t>
                      </a:r>
                      <a:r>
                        <a:rPr kumimoji="1" lang="ja-JP" altLang="en-US"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回</a:t>
                      </a:r>
                    </a:p>
                  </a:txBody>
                  <a:tcPr/>
                </a:tc>
                <a:tc>
                  <a:txBody>
                    <a:bodyPr/>
                    <a:lstStyle/>
                    <a:p>
                      <a:endParaRPr kumimoji="1" lang="ja-JP" altLang="en-US" sz="160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10003"/>
                  </a:ext>
                </a:extLst>
              </a:tr>
              <a:tr h="307761">
                <a:tc>
                  <a:txBody>
                    <a:bodyPr/>
                    <a:lstStyle/>
                    <a:p>
                      <a:pPr algn="ctr"/>
                      <a:r>
                        <a:rPr kumimoji="1" lang="en-US" altLang="ja-JP" sz="1600" dirty="0">
                          <a:latin typeface="BIZ UDPゴシック" panose="020B0400000000000000" pitchFamily="50" charset="-128"/>
                          <a:ea typeface="BIZ UDPゴシック" panose="020B0400000000000000" pitchFamily="50" charset="-128"/>
                        </a:rPr>
                        <a:t>D</a:t>
                      </a:r>
                      <a:r>
                        <a:rPr kumimoji="1" lang="ja-JP" altLang="en-US" sz="1600" dirty="0">
                          <a:latin typeface="BIZ UDPゴシック" panose="020B0400000000000000" pitchFamily="50" charset="-128"/>
                          <a:ea typeface="BIZ UDPゴシック" panose="020B0400000000000000" pitchFamily="50" charset="-128"/>
                        </a:rPr>
                        <a:t>　家</a:t>
                      </a:r>
                      <a:endParaRPr kumimoji="1" lang="en-US" altLang="ja-JP" sz="1600" dirty="0">
                        <a:latin typeface="BIZ UDPゴシック" panose="020B0400000000000000" pitchFamily="50" charset="-128"/>
                        <a:ea typeface="BIZ UDPゴシック" panose="020B0400000000000000" pitchFamily="50" charset="-128"/>
                      </a:endParaRPr>
                    </a:p>
                  </a:txBody>
                  <a:tcPr/>
                </a:tc>
                <a:tc>
                  <a:txBody>
                    <a:bodyPr/>
                    <a:lstStyle/>
                    <a:p>
                      <a:pPr algn="ctr"/>
                      <a:r>
                        <a:rPr kumimoji="1" lang="ja-JP" altLang="en-US" sz="1600" dirty="0">
                          <a:latin typeface="BIZ UDPゴシック" panose="020B0400000000000000" pitchFamily="50" charset="-128"/>
                          <a:ea typeface="BIZ UDPゴシック" panose="020B0400000000000000" pitchFamily="50" charset="-128"/>
                        </a:rPr>
                        <a:t>４人</a:t>
                      </a:r>
                    </a:p>
                  </a:txBody>
                  <a:tcPr/>
                </a:tc>
                <a:tc>
                  <a:txBody>
                    <a:bodyPr/>
                    <a:lstStyle/>
                    <a:p>
                      <a:pPr algn="ctr"/>
                      <a:r>
                        <a:rPr kumimoji="1" lang="en-US" altLang="ja-JP" sz="1600" dirty="0">
                          <a:latin typeface="BIZ UDPゴシック" panose="020B0400000000000000" pitchFamily="50" charset="-128"/>
                          <a:ea typeface="BIZ UDPゴシック" panose="020B0400000000000000" pitchFamily="50" charset="-128"/>
                        </a:rPr>
                        <a:t>100</a:t>
                      </a:r>
                      <a:r>
                        <a:rPr kumimoji="1" lang="ja-JP" altLang="en-US" sz="1600" dirty="0">
                          <a:latin typeface="BIZ UDPゴシック" panose="020B0400000000000000" pitchFamily="50" charset="-128"/>
                          <a:ea typeface="BIZ UDPゴシック" panose="020B0400000000000000" pitchFamily="50" charset="-128"/>
                        </a:rPr>
                        <a:t>万円</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月</a:t>
                      </a:r>
                      <a:r>
                        <a:rPr kumimoji="1" lang="en-US" altLang="ja-JP"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10</a:t>
                      </a:r>
                      <a:r>
                        <a:rPr kumimoji="1" lang="ja-JP" altLang="en-US"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回</a:t>
                      </a:r>
                    </a:p>
                  </a:txBody>
                  <a:tcPr/>
                </a:tc>
                <a:tc>
                  <a:txBody>
                    <a:bodyPr/>
                    <a:lstStyle/>
                    <a:p>
                      <a:endParaRPr kumimoji="1" lang="ja-JP" altLang="en-US" sz="160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10004"/>
                  </a:ext>
                </a:extLst>
              </a:tr>
            </a:tbl>
          </a:graphicData>
        </a:graphic>
      </p:graphicFrame>
      <p:sp>
        <p:nvSpPr>
          <p:cNvPr id="12" name="テキスト ボックス 11"/>
          <p:cNvSpPr txBox="1"/>
          <p:nvPr/>
        </p:nvSpPr>
        <p:spPr>
          <a:xfrm>
            <a:off x="10152630" y="4011901"/>
            <a:ext cx="1612942" cy="369332"/>
          </a:xfrm>
          <a:prstGeom prst="rect">
            <a:avLst/>
          </a:prstGeom>
          <a:noFill/>
        </p:spPr>
        <p:txBody>
          <a:bodyPr wrap="none" rtlCol="0">
            <a:spAutoFit/>
          </a:bodyPr>
          <a:lstStyle/>
          <a:p>
            <a:r>
              <a:rPr lang="ja-JP" altLang="en-US" b="1" dirty="0">
                <a:solidFill>
                  <a:prstClr val="black"/>
                </a:solidFill>
              </a:rPr>
              <a:t>総額　</a:t>
            </a:r>
            <a:r>
              <a:rPr lang="en-US" altLang="ja-JP" b="1" dirty="0">
                <a:solidFill>
                  <a:prstClr val="black"/>
                </a:solidFill>
              </a:rPr>
              <a:t>400</a:t>
            </a:r>
            <a:r>
              <a:rPr lang="ja-JP" altLang="en-US" b="1" dirty="0">
                <a:solidFill>
                  <a:prstClr val="black"/>
                </a:solidFill>
              </a:rPr>
              <a:t>万円</a:t>
            </a:r>
          </a:p>
        </p:txBody>
      </p:sp>
      <p:sp>
        <p:nvSpPr>
          <p:cNvPr id="13" name="テキスト ボックス 12"/>
          <p:cNvSpPr txBox="1"/>
          <p:nvPr/>
        </p:nvSpPr>
        <p:spPr>
          <a:xfrm>
            <a:off x="10152630" y="6351892"/>
            <a:ext cx="1612942" cy="369332"/>
          </a:xfrm>
          <a:prstGeom prst="rect">
            <a:avLst/>
          </a:prstGeom>
          <a:noFill/>
        </p:spPr>
        <p:txBody>
          <a:bodyPr wrap="none" rtlCol="0">
            <a:spAutoFit/>
          </a:bodyPr>
          <a:lstStyle/>
          <a:p>
            <a:r>
              <a:rPr lang="ja-JP" altLang="en-US" b="1" dirty="0">
                <a:solidFill>
                  <a:prstClr val="black"/>
                </a:solidFill>
              </a:rPr>
              <a:t>総額　</a:t>
            </a:r>
            <a:r>
              <a:rPr lang="en-US" altLang="ja-JP" b="1" dirty="0">
                <a:solidFill>
                  <a:prstClr val="black"/>
                </a:solidFill>
              </a:rPr>
              <a:t>400</a:t>
            </a:r>
            <a:r>
              <a:rPr lang="ja-JP" altLang="en-US" b="1" dirty="0">
                <a:solidFill>
                  <a:prstClr val="black"/>
                </a:solidFill>
              </a:rPr>
              <a:t>万円</a:t>
            </a:r>
          </a:p>
        </p:txBody>
      </p:sp>
      <p:sp>
        <p:nvSpPr>
          <p:cNvPr id="3" name="テキスト ボックス 2"/>
          <p:cNvSpPr txBox="1"/>
          <p:nvPr/>
        </p:nvSpPr>
        <p:spPr>
          <a:xfrm>
            <a:off x="11791368" y="6488668"/>
            <a:ext cx="418704" cy="369332"/>
          </a:xfrm>
          <a:prstGeom prst="rect">
            <a:avLst/>
          </a:prstGeom>
          <a:noFill/>
        </p:spPr>
        <p:txBody>
          <a:bodyPr wrap="none" rtlCol="0">
            <a:spAutoFit/>
          </a:bodyPr>
          <a:lstStyle/>
          <a:p>
            <a:r>
              <a:rPr kumimoji="1" lang="en-US" altLang="ja-JP" dirty="0">
                <a:latin typeface="+mj-ea"/>
                <a:ea typeface="+mj-ea"/>
              </a:rPr>
              <a:t>20</a:t>
            </a:r>
            <a:endParaRPr kumimoji="1" lang="ja-JP" altLang="en-US" dirty="0">
              <a:latin typeface="+mj-ea"/>
              <a:ea typeface="+mj-ea"/>
            </a:endParaRPr>
          </a:p>
        </p:txBody>
      </p:sp>
      <p:sp>
        <p:nvSpPr>
          <p:cNvPr id="14" name="角丸四角形 13">
            <a:hlinkClick r:id="rId3" action="ppaction://hlinkfile"/>
          </p:cNvPr>
          <p:cNvSpPr/>
          <p:nvPr/>
        </p:nvSpPr>
        <p:spPr>
          <a:xfrm>
            <a:off x="9371288" y="1677443"/>
            <a:ext cx="2394284" cy="481831"/>
          </a:xfrm>
          <a:prstGeom prst="roundRect">
            <a:avLst/>
          </a:prstGeom>
          <a:solidFill>
            <a:srgbClr val="FF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t>ワークシートへ</a:t>
            </a:r>
            <a:r>
              <a:rPr kumimoji="1" lang="en-US" altLang="ja-JP" b="1" dirty="0"/>
              <a:t>GO</a:t>
            </a:r>
            <a:r>
              <a:rPr kumimoji="1" lang="ja-JP" altLang="en-US" b="1" dirty="0"/>
              <a:t>⇒</a:t>
            </a:r>
          </a:p>
        </p:txBody>
      </p:sp>
    </p:spTree>
    <p:extLst>
      <p:ext uri="{BB962C8B-B14F-4D97-AF65-F5344CB8AC3E}">
        <p14:creationId xmlns:p14="http://schemas.microsoft.com/office/powerpoint/2010/main" val="16308403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CCFF"/>
        </a:solidFill>
        <a:effectLst/>
      </p:bgPr>
    </p:bg>
    <p:spTree>
      <p:nvGrpSpPr>
        <p:cNvPr id="1" name=""/>
        <p:cNvGrpSpPr/>
        <p:nvPr/>
      </p:nvGrpSpPr>
      <p:grpSpPr>
        <a:xfrm>
          <a:off x="0" y="0"/>
          <a:ext cx="0" cy="0"/>
          <a:chOff x="0" y="0"/>
          <a:chExt cx="0" cy="0"/>
        </a:xfrm>
      </p:grpSpPr>
      <p:graphicFrame>
        <p:nvGraphicFramePr>
          <p:cNvPr id="2" name="表 1"/>
          <p:cNvGraphicFramePr>
            <a:graphicFrameLocks noGrp="1"/>
          </p:cNvGraphicFramePr>
          <p:nvPr>
            <p:extLst>
              <p:ext uri="{D42A27DB-BD31-4B8C-83A1-F6EECF244321}">
                <p14:modId xmlns:p14="http://schemas.microsoft.com/office/powerpoint/2010/main" val="1276777983"/>
              </p:ext>
            </p:extLst>
          </p:nvPr>
        </p:nvGraphicFramePr>
        <p:xfrm>
          <a:off x="999086" y="2866027"/>
          <a:ext cx="10028305" cy="1957135"/>
        </p:xfrm>
        <a:graphic>
          <a:graphicData uri="http://schemas.openxmlformats.org/drawingml/2006/table">
            <a:tbl>
              <a:tblPr firstRow="1" bandRow="1">
                <a:tableStyleId>{5C22544A-7EE6-4342-B048-85BDC9FD1C3A}</a:tableStyleId>
              </a:tblPr>
              <a:tblGrid>
                <a:gridCol w="1083480">
                  <a:extLst>
                    <a:ext uri="{9D8B030D-6E8A-4147-A177-3AD203B41FA5}">
                      <a16:colId xmlns:a16="http://schemas.microsoft.com/office/drawing/2014/main" val="20000"/>
                    </a:ext>
                  </a:extLst>
                </a:gridCol>
                <a:gridCol w="1290702">
                  <a:extLst>
                    <a:ext uri="{9D8B030D-6E8A-4147-A177-3AD203B41FA5}">
                      <a16:colId xmlns:a16="http://schemas.microsoft.com/office/drawing/2014/main" val="20001"/>
                    </a:ext>
                  </a:extLst>
                </a:gridCol>
                <a:gridCol w="1857100">
                  <a:extLst>
                    <a:ext uri="{9D8B030D-6E8A-4147-A177-3AD203B41FA5}">
                      <a16:colId xmlns:a16="http://schemas.microsoft.com/office/drawing/2014/main" val="20002"/>
                    </a:ext>
                  </a:extLst>
                </a:gridCol>
                <a:gridCol w="2206752">
                  <a:extLst>
                    <a:ext uri="{9D8B030D-6E8A-4147-A177-3AD203B41FA5}">
                      <a16:colId xmlns:a16="http://schemas.microsoft.com/office/drawing/2014/main" val="20003"/>
                    </a:ext>
                  </a:extLst>
                </a:gridCol>
                <a:gridCol w="3590271">
                  <a:extLst>
                    <a:ext uri="{9D8B030D-6E8A-4147-A177-3AD203B41FA5}">
                      <a16:colId xmlns:a16="http://schemas.microsoft.com/office/drawing/2014/main" val="20004"/>
                    </a:ext>
                  </a:extLst>
                </a:gridCol>
              </a:tblGrid>
              <a:tr h="391427">
                <a:tc>
                  <a:txBody>
                    <a:bodyPr/>
                    <a:lstStyle/>
                    <a:p>
                      <a:endParaRPr kumimoji="1" lang="ja-JP" altLang="en-US" sz="1400" dirty="0"/>
                    </a:p>
                  </a:txBody>
                  <a:tcPr/>
                </a:tc>
                <a:tc>
                  <a:txBody>
                    <a:bodyPr/>
                    <a:lstStyle/>
                    <a:p>
                      <a:pPr algn="ctr"/>
                      <a:r>
                        <a:rPr kumimoji="1" lang="ja-JP" altLang="en-US" sz="1600" dirty="0"/>
                        <a:t>家族人数</a:t>
                      </a:r>
                    </a:p>
                  </a:txBody>
                  <a:tcPr/>
                </a:tc>
                <a:tc>
                  <a:txBody>
                    <a:bodyPr/>
                    <a:lstStyle/>
                    <a:p>
                      <a:pPr algn="ctr"/>
                      <a:r>
                        <a:rPr kumimoji="1" lang="ja-JP" altLang="en-US" sz="1600" dirty="0"/>
                        <a:t>各家の所得</a:t>
                      </a:r>
                    </a:p>
                  </a:txBody>
                  <a:tcPr/>
                </a:tc>
                <a:tc>
                  <a:txBody>
                    <a:bodyPr/>
                    <a:lstStyle/>
                    <a:p>
                      <a:pPr algn="ctr"/>
                      <a:r>
                        <a:rPr kumimoji="1" lang="ja-JP" altLang="en-US" sz="1600" dirty="0"/>
                        <a:t>橋の使用回数</a:t>
                      </a:r>
                    </a:p>
                  </a:txBody>
                  <a:tcPr/>
                </a:tc>
                <a:tc>
                  <a:txBody>
                    <a:bodyPr/>
                    <a:lstStyle/>
                    <a:p>
                      <a:pPr algn="ctr"/>
                      <a:r>
                        <a:rPr kumimoji="1" lang="ja-JP" altLang="en-US" sz="1600" dirty="0"/>
                        <a:t>負担する金額</a:t>
                      </a:r>
                    </a:p>
                  </a:txBody>
                  <a:tcPr/>
                </a:tc>
                <a:extLst>
                  <a:ext uri="{0D108BD9-81ED-4DB2-BD59-A6C34878D82A}">
                    <a16:rowId xmlns:a16="http://schemas.microsoft.com/office/drawing/2014/main" val="10000"/>
                  </a:ext>
                </a:extLst>
              </a:tr>
              <a:tr h="391427">
                <a:tc>
                  <a:txBody>
                    <a:bodyPr/>
                    <a:lstStyle/>
                    <a:p>
                      <a:pPr algn="ctr"/>
                      <a:r>
                        <a:rPr kumimoji="1" lang="en-US" altLang="ja-JP" sz="1600" dirty="0">
                          <a:latin typeface="BIZ UDPゴシック" panose="020B0400000000000000" pitchFamily="50" charset="-128"/>
                          <a:ea typeface="BIZ UDPゴシック" panose="020B0400000000000000" pitchFamily="50" charset="-128"/>
                        </a:rPr>
                        <a:t>A</a:t>
                      </a:r>
                      <a:r>
                        <a:rPr kumimoji="1" lang="ja-JP" altLang="en-US" sz="1600" dirty="0">
                          <a:latin typeface="BIZ UDPゴシック" panose="020B0400000000000000" pitchFamily="50" charset="-128"/>
                          <a:ea typeface="BIZ UDPゴシック" panose="020B0400000000000000" pitchFamily="50" charset="-128"/>
                        </a:rPr>
                        <a:t>　家</a:t>
                      </a:r>
                      <a:endParaRPr kumimoji="1" lang="en-US" altLang="ja-JP" sz="1600" dirty="0">
                        <a:latin typeface="BIZ UDPゴシック" panose="020B0400000000000000" pitchFamily="50" charset="-128"/>
                        <a:ea typeface="BIZ UDPゴシック" panose="020B0400000000000000" pitchFamily="50" charset="-128"/>
                      </a:endParaRPr>
                    </a:p>
                  </a:txBody>
                  <a:tcPr/>
                </a:tc>
                <a:tc>
                  <a:txBody>
                    <a:bodyPr/>
                    <a:lstStyle/>
                    <a:p>
                      <a:pPr algn="ctr"/>
                      <a:r>
                        <a:rPr kumimoji="1" lang="ja-JP" altLang="en-US" sz="1600" dirty="0">
                          <a:latin typeface="BIZ UDPゴシック" panose="020B0400000000000000" pitchFamily="50" charset="-128"/>
                          <a:ea typeface="BIZ UDPゴシック" panose="020B0400000000000000" pitchFamily="50" charset="-128"/>
                        </a:rPr>
                        <a:t>４人</a:t>
                      </a:r>
                    </a:p>
                  </a:txBody>
                  <a:tcPr/>
                </a:tc>
                <a:tc>
                  <a:txBody>
                    <a:bodyPr/>
                    <a:lstStyle/>
                    <a:p>
                      <a:pPr algn="r"/>
                      <a:r>
                        <a:rPr kumimoji="1" lang="en-US" altLang="ja-JP" sz="1600" dirty="0">
                          <a:latin typeface="BIZ UDPゴシック" panose="020B0400000000000000" pitchFamily="50" charset="-128"/>
                          <a:ea typeface="BIZ UDPゴシック" panose="020B0400000000000000" pitchFamily="50" charset="-128"/>
                        </a:rPr>
                        <a:t>1,000</a:t>
                      </a:r>
                      <a:r>
                        <a:rPr kumimoji="1" lang="ja-JP" altLang="en-US" sz="1600" dirty="0">
                          <a:latin typeface="BIZ UDPゴシック" panose="020B0400000000000000" pitchFamily="50" charset="-128"/>
                          <a:ea typeface="BIZ UDPゴシック" panose="020B0400000000000000" pitchFamily="50" charset="-128"/>
                        </a:rPr>
                        <a:t>万円</a:t>
                      </a:r>
                    </a:p>
                  </a:txBody>
                  <a:tcPr/>
                </a:tc>
                <a:tc>
                  <a:txBody>
                    <a:bodyPr/>
                    <a:lstStyle/>
                    <a:p>
                      <a:pPr algn="ctr"/>
                      <a:r>
                        <a:rPr kumimoji="1" lang="ja-JP" altLang="en-US" sz="1600" dirty="0">
                          <a:latin typeface="BIZ UDPゴシック" panose="020B0400000000000000" pitchFamily="50" charset="-128"/>
                          <a:ea typeface="BIZ UDPゴシック" panose="020B0400000000000000" pitchFamily="50" charset="-128"/>
                        </a:rPr>
                        <a:t>月　</a:t>
                      </a:r>
                      <a:r>
                        <a:rPr kumimoji="1" lang="en-US" altLang="ja-JP" sz="1600" dirty="0">
                          <a:latin typeface="BIZ UDPゴシック" panose="020B0400000000000000" pitchFamily="50" charset="-128"/>
                          <a:ea typeface="BIZ UDPゴシック" panose="020B0400000000000000" pitchFamily="50" charset="-128"/>
                        </a:rPr>
                        <a:t>0</a:t>
                      </a:r>
                      <a:r>
                        <a:rPr kumimoji="1" lang="ja-JP" altLang="en-US" sz="1600" dirty="0">
                          <a:latin typeface="BIZ UDPゴシック" panose="020B0400000000000000" pitchFamily="50" charset="-128"/>
                          <a:ea typeface="BIZ UDPゴシック" panose="020B0400000000000000" pitchFamily="50" charset="-128"/>
                        </a:rPr>
                        <a:t>回</a:t>
                      </a:r>
                    </a:p>
                  </a:txBody>
                  <a:tcPr/>
                </a:tc>
                <a:tc>
                  <a:txBody>
                    <a:bodyPr/>
                    <a:lstStyle/>
                    <a:p>
                      <a:endParaRPr kumimoji="1" lang="ja-JP" altLang="en-US" sz="160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10001"/>
                  </a:ext>
                </a:extLst>
              </a:tr>
              <a:tr h="391427">
                <a:tc>
                  <a:txBody>
                    <a:bodyPr/>
                    <a:lstStyle/>
                    <a:p>
                      <a:pPr algn="ctr"/>
                      <a:r>
                        <a:rPr kumimoji="1" lang="en-US" altLang="ja-JP" sz="1600" dirty="0">
                          <a:latin typeface="BIZ UDPゴシック" panose="020B0400000000000000" pitchFamily="50" charset="-128"/>
                          <a:ea typeface="BIZ UDPゴシック" panose="020B0400000000000000" pitchFamily="50" charset="-128"/>
                        </a:rPr>
                        <a:t>B</a:t>
                      </a:r>
                      <a:r>
                        <a:rPr kumimoji="1" lang="ja-JP" altLang="en-US" sz="1600" dirty="0">
                          <a:latin typeface="BIZ UDPゴシック" panose="020B0400000000000000" pitchFamily="50" charset="-128"/>
                          <a:ea typeface="BIZ UDPゴシック" panose="020B0400000000000000" pitchFamily="50" charset="-128"/>
                        </a:rPr>
                        <a:t>　家</a:t>
                      </a:r>
                    </a:p>
                  </a:txBody>
                  <a:tcPr/>
                </a:tc>
                <a:tc>
                  <a:txBody>
                    <a:bodyPr/>
                    <a:lstStyle/>
                    <a:p>
                      <a:pPr algn="ctr"/>
                      <a:r>
                        <a:rPr kumimoji="1" lang="ja-JP" altLang="en-US" sz="1600" dirty="0">
                          <a:latin typeface="BIZ UDPゴシック" panose="020B0400000000000000" pitchFamily="50" charset="-128"/>
                          <a:ea typeface="BIZ UDPゴシック" panose="020B0400000000000000" pitchFamily="50" charset="-128"/>
                        </a:rPr>
                        <a:t>４人</a:t>
                      </a:r>
                    </a:p>
                  </a:txBody>
                  <a:tcPr/>
                </a:tc>
                <a:tc>
                  <a:txBody>
                    <a:bodyPr/>
                    <a:lstStyle/>
                    <a:p>
                      <a:pPr algn="r"/>
                      <a:r>
                        <a:rPr kumimoji="1" lang="en-US" altLang="ja-JP" sz="1600" dirty="0">
                          <a:latin typeface="BIZ UDPゴシック" panose="020B0400000000000000" pitchFamily="50" charset="-128"/>
                          <a:ea typeface="BIZ UDPゴシック" panose="020B0400000000000000" pitchFamily="50" charset="-128"/>
                        </a:rPr>
                        <a:t>600</a:t>
                      </a:r>
                      <a:r>
                        <a:rPr kumimoji="1" lang="ja-JP" altLang="en-US" sz="1600" dirty="0">
                          <a:latin typeface="BIZ UDPゴシック" panose="020B0400000000000000" pitchFamily="50" charset="-128"/>
                          <a:ea typeface="BIZ UDPゴシック" panose="020B0400000000000000" pitchFamily="50" charset="-128"/>
                        </a:rPr>
                        <a:t>万円</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a:latin typeface="BIZ UDPゴシック" panose="020B0400000000000000" pitchFamily="50" charset="-128"/>
                          <a:ea typeface="BIZ UDPゴシック" panose="020B0400000000000000" pitchFamily="50" charset="-128"/>
                        </a:rPr>
                        <a:t>月　</a:t>
                      </a:r>
                      <a:r>
                        <a:rPr kumimoji="1" lang="en-US" altLang="ja-JP" sz="1600" dirty="0">
                          <a:latin typeface="BIZ UDPゴシック" panose="020B0400000000000000" pitchFamily="50" charset="-128"/>
                          <a:ea typeface="BIZ UDPゴシック" panose="020B0400000000000000" pitchFamily="50" charset="-128"/>
                        </a:rPr>
                        <a:t>5</a:t>
                      </a:r>
                      <a:r>
                        <a:rPr kumimoji="1" lang="ja-JP" altLang="en-US" sz="1600" dirty="0">
                          <a:latin typeface="BIZ UDPゴシック" panose="020B0400000000000000" pitchFamily="50" charset="-128"/>
                          <a:ea typeface="BIZ UDPゴシック" panose="020B0400000000000000" pitchFamily="50" charset="-128"/>
                        </a:rPr>
                        <a:t>回</a:t>
                      </a:r>
                    </a:p>
                  </a:txBody>
                  <a:tcPr/>
                </a:tc>
                <a:tc>
                  <a:txBody>
                    <a:bodyPr/>
                    <a:lstStyle/>
                    <a:p>
                      <a:endParaRPr kumimoji="1" lang="ja-JP" altLang="en-US" sz="160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10002"/>
                  </a:ext>
                </a:extLst>
              </a:tr>
              <a:tr h="391427">
                <a:tc>
                  <a:txBody>
                    <a:bodyPr/>
                    <a:lstStyle/>
                    <a:p>
                      <a:pPr algn="ctr"/>
                      <a:r>
                        <a:rPr kumimoji="1" lang="en-US" altLang="ja-JP" sz="1600" dirty="0">
                          <a:latin typeface="BIZ UDPゴシック" panose="020B0400000000000000" pitchFamily="50" charset="-128"/>
                          <a:ea typeface="BIZ UDPゴシック" panose="020B0400000000000000" pitchFamily="50" charset="-128"/>
                        </a:rPr>
                        <a:t>C</a:t>
                      </a:r>
                      <a:r>
                        <a:rPr kumimoji="1" lang="ja-JP" altLang="en-US" sz="1600" dirty="0">
                          <a:latin typeface="BIZ UDPゴシック" panose="020B0400000000000000" pitchFamily="50" charset="-128"/>
                          <a:ea typeface="BIZ UDPゴシック" panose="020B0400000000000000" pitchFamily="50" charset="-128"/>
                        </a:rPr>
                        <a:t>　家</a:t>
                      </a:r>
                    </a:p>
                  </a:txBody>
                  <a:tcPr/>
                </a:tc>
                <a:tc>
                  <a:txBody>
                    <a:bodyPr/>
                    <a:lstStyle/>
                    <a:p>
                      <a:pPr algn="ctr"/>
                      <a:r>
                        <a:rPr kumimoji="1" lang="ja-JP" altLang="en-US" sz="1600" dirty="0">
                          <a:latin typeface="BIZ UDPゴシック" panose="020B0400000000000000" pitchFamily="50" charset="-128"/>
                          <a:ea typeface="BIZ UDPゴシック" panose="020B0400000000000000" pitchFamily="50" charset="-128"/>
                        </a:rPr>
                        <a:t>４人</a:t>
                      </a:r>
                    </a:p>
                  </a:txBody>
                  <a:tcPr/>
                </a:tc>
                <a:tc>
                  <a:txBody>
                    <a:bodyPr/>
                    <a:lstStyle/>
                    <a:p>
                      <a:pPr algn="r"/>
                      <a:r>
                        <a:rPr kumimoji="1" lang="en-US" altLang="ja-JP" sz="1600" dirty="0">
                          <a:latin typeface="BIZ UDPゴシック" panose="020B0400000000000000" pitchFamily="50" charset="-128"/>
                          <a:ea typeface="BIZ UDPゴシック" panose="020B0400000000000000" pitchFamily="50" charset="-128"/>
                        </a:rPr>
                        <a:t>300</a:t>
                      </a:r>
                      <a:r>
                        <a:rPr kumimoji="1" lang="ja-JP" altLang="en-US" sz="1600" dirty="0">
                          <a:latin typeface="BIZ UDPゴシック" panose="020B0400000000000000" pitchFamily="50" charset="-128"/>
                          <a:ea typeface="BIZ UDPゴシック" panose="020B0400000000000000" pitchFamily="50" charset="-128"/>
                        </a:rPr>
                        <a:t>万円</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月</a:t>
                      </a:r>
                      <a:r>
                        <a:rPr kumimoji="1" lang="en-US" altLang="ja-JP"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10</a:t>
                      </a:r>
                      <a:r>
                        <a:rPr kumimoji="1" lang="ja-JP" altLang="en-US"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回</a:t>
                      </a:r>
                    </a:p>
                  </a:txBody>
                  <a:tcPr/>
                </a:tc>
                <a:tc>
                  <a:txBody>
                    <a:bodyPr/>
                    <a:lstStyle/>
                    <a:p>
                      <a:endParaRPr kumimoji="1" lang="ja-JP" altLang="en-US" sz="160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10003"/>
                  </a:ext>
                </a:extLst>
              </a:tr>
              <a:tr h="391427">
                <a:tc>
                  <a:txBody>
                    <a:bodyPr/>
                    <a:lstStyle/>
                    <a:p>
                      <a:pPr algn="ctr"/>
                      <a:r>
                        <a:rPr kumimoji="1" lang="en-US" altLang="ja-JP" sz="1600" dirty="0">
                          <a:latin typeface="BIZ UDPゴシック" panose="020B0400000000000000" pitchFamily="50" charset="-128"/>
                          <a:ea typeface="BIZ UDPゴシック" panose="020B0400000000000000" pitchFamily="50" charset="-128"/>
                        </a:rPr>
                        <a:t>D</a:t>
                      </a:r>
                      <a:r>
                        <a:rPr kumimoji="1" lang="ja-JP" altLang="en-US" sz="1600" dirty="0">
                          <a:latin typeface="BIZ UDPゴシック" panose="020B0400000000000000" pitchFamily="50" charset="-128"/>
                          <a:ea typeface="BIZ UDPゴシック" panose="020B0400000000000000" pitchFamily="50" charset="-128"/>
                        </a:rPr>
                        <a:t>　家</a:t>
                      </a:r>
                      <a:endParaRPr kumimoji="1" lang="en-US" altLang="ja-JP" sz="1600" dirty="0">
                        <a:latin typeface="BIZ UDPゴシック" panose="020B0400000000000000" pitchFamily="50" charset="-128"/>
                        <a:ea typeface="BIZ UDPゴシック" panose="020B0400000000000000" pitchFamily="50" charset="-128"/>
                      </a:endParaRPr>
                    </a:p>
                  </a:txBody>
                  <a:tcPr/>
                </a:tc>
                <a:tc>
                  <a:txBody>
                    <a:bodyPr/>
                    <a:lstStyle/>
                    <a:p>
                      <a:pPr algn="ctr"/>
                      <a:r>
                        <a:rPr kumimoji="1" lang="ja-JP" altLang="en-US" sz="1600" dirty="0">
                          <a:latin typeface="BIZ UDPゴシック" panose="020B0400000000000000" pitchFamily="50" charset="-128"/>
                          <a:ea typeface="BIZ UDPゴシック" panose="020B0400000000000000" pitchFamily="50" charset="-128"/>
                        </a:rPr>
                        <a:t>４人</a:t>
                      </a:r>
                    </a:p>
                  </a:txBody>
                  <a:tcPr/>
                </a:tc>
                <a:tc>
                  <a:txBody>
                    <a:bodyPr/>
                    <a:lstStyle/>
                    <a:p>
                      <a:pPr algn="r"/>
                      <a:r>
                        <a:rPr kumimoji="1" lang="en-US" altLang="ja-JP" sz="1600" dirty="0">
                          <a:latin typeface="BIZ UDPゴシック" panose="020B0400000000000000" pitchFamily="50" charset="-128"/>
                          <a:ea typeface="BIZ UDPゴシック" panose="020B0400000000000000" pitchFamily="50" charset="-128"/>
                        </a:rPr>
                        <a:t>100</a:t>
                      </a:r>
                      <a:r>
                        <a:rPr kumimoji="1" lang="ja-JP" altLang="en-US" sz="1600" dirty="0">
                          <a:latin typeface="BIZ UDPゴシック" panose="020B0400000000000000" pitchFamily="50" charset="-128"/>
                          <a:ea typeface="BIZ UDPゴシック" panose="020B0400000000000000" pitchFamily="50" charset="-128"/>
                        </a:rPr>
                        <a:t>万円</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月</a:t>
                      </a:r>
                      <a:r>
                        <a:rPr kumimoji="1" lang="en-US" altLang="ja-JP"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20</a:t>
                      </a:r>
                      <a:r>
                        <a:rPr kumimoji="1" lang="ja-JP" altLang="en-US"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回</a:t>
                      </a:r>
                    </a:p>
                  </a:txBody>
                  <a:tcPr/>
                </a:tc>
                <a:tc>
                  <a:txBody>
                    <a:bodyPr/>
                    <a:lstStyle/>
                    <a:p>
                      <a:endParaRPr kumimoji="1" lang="ja-JP" altLang="en-US" sz="160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10004"/>
                  </a:ext>
                </a:extLst>
              </a:tr>
            </a:tbl>
          </a:graphicData>
        </a:graphic>
      </p:graphicFrame>
      <p:sp>
        <p:nvSpPr>
          <p:cNvPr id="3" name="角丸四角形 2"/>
          <p:cNvSpPr/>
          <p:nvPr/>
        </p:nvSpPr>
        <p:spPr>
          <a:xfrm>
            <a:off x="4926603" y="1603611"/>
            <a:ext cx="5553239" cy="118735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ja-JP" altLang="en-US" dirty="0">
                <a:solidFill>
                  <a:prstClr val="black"/>
                </a:solidFill>
                <a:latin typeface="BIZ UDPゴシック" panose="020B0400000000000000" pitchFamily="50" charset="-128"/>
                <a:ea typeface="BIZ UDPゴシック" panose="020B0400000000000000" pitchFamily="50" charset="-128"/>
              </a:rPr>
              <a:t>　各家の所得金額と橋の利用回数が違う場合　　　　　　</a:t>
            </a:r>
            <a:endParaRPr lang="en-US" altLang="ja-JP" dirty="0">
              <a:solidFill>
                <a:prstClr val="black"/>
              </a:solidFill>
              <a:latin typeface="BIZ UDPゴシック" panose="020B0400000000000000" pitchFamily="50" charset="-128"/>
              <a:ea typeface="BIZ UDPゴシック" panose="020B0400000000000000" pitchFamily="50" charset="-128"/>
            </a:endParaRPr>
          </a:p>
          <a:p>
            <a:pPr>
              <a:lnSpc>
                <a:spcPct val="150000"/>
              </a:lnSpc>
            </a:pPr>
            <a:r>
              <a:rPr lang="ja-JP" altLang="en-US" sz="1600" dirty="0">
                <a:solidFill>
                  <a:prstClr val="black"/>
                </a:solidFill>
                <a:latin typeface="BIZ UDPゴシック" panose="020B0400000000000000" pitchFamily="50" charset="-128"/>
                <a:ea typeface="BIZ UDPゴシック" panose="020B0400000000000000" pitchFamily="50" charset="-128"/>
              </a:rPr>
              <a:t>　（ヒント）条件によって負担する金額を変えてみよう</a:t>
            </a:r>
          </a:p>
        </p:txBody>
      </p:sp>
      <p:sp>
        <p:nvSpPr>
          <p:cNvPr id="5" name="テキスト ボックス 4"/>
          <p:cNvSpPr txBox="1"/>
          <p:nvPr/>
        </p:nvSpPr>
        <p:spPr>
          <a:xfrm>
            <a:off x="9249340" y="4919648"/>
            <a:ext cx="1778051" cy="400110"/>
          </a:xfrm>
          <a:prstGeom prst="rect">
            <a:avLst/>
          </a:prstGeom>
          <a:noFill/>
        </p:spPr>
        <p:txBody>
          <a:bodyPr wrap="none" rtlCol="0">
            <a:spAutoFit/>
          </a:bodyPr>
          <a:lstStyle/>
          <a:p>
            <a:r>
              <a:rPr lang="ja-JP" altLang="en-US" sz="2000" b="1" dirty="0">
                <a:solidFill>
                  <a:prstClr val="black"/>
                </a:solidFill>
              </a:rPr>
              <a:t>総額　</a:t>
            </a:r>
            <a:r>
              <a:rPr lang="en-US" altLang="ja-JP" sz="2000" b="1" dirty="0">
                <a:solidFill>
                  <a:prstClr val="black"/>
                </a:solidFill>
              </a:rPr>
              <a:t>400</a:t>
            </a:r>
            <a:r>
              <a:rPr lang="ja-JP" altLang="en-US" sz="2000" b="1" dirty="0">
                <a:solidFill>
                  <a:prstClr val="black"/>
                </a:solidFill>
              </a:rPr>
              <a:t>万円</a:t>
            </a:r>
          </a:p>
        </p:txBody>
      </p:sp>
      <p:sp>
        <p:nvSpPr>
          <p:cNvPr id="6" name="テキスト ボックス 5"/>
          <p:cNvSpPr txBox="1"/>
          <p:nvPr/>
        </p:nvSpPr>
        <p:spPr>
          <a:xfrm>
            <a:off x="11773296" y="6488668"/>
            <a:ext cx="418704" cy="369332"/>
          </a:xfrm>
          <a:prstGeom prst="rect">
            <a:avLst/>
          </a:prstGeom>
          <a:noFill/>
        </p:spPr>
        <p:txBody>
          <a:bodyPr wrap="none" rtlCol="0">
            <a:spAutoFit/>
          </a:bodyPr>
          <a:lstStyle/>
          <a:p>
            <a:r>
              <a:rPr kumimoji="1" lang="en-US" altLang="ja-JP" dirty="0">
                <a:latin typeface="+mj-ea"/>
                <a:ea typeface="+mj-ea"/>
              </a:rPr>
              <a:t>21</a:t>
            </a:r>
            <a:endParaRPr kumimoji="1" lang="ja-JP" altLang="en-US" dirty="0">
              <a:latin typeface="+mj-ea"/>
              <a:ea typeface="+mj-ea"/>
            </a:endParaRPr>
          </a:p>
        </p:txBody>
      </p:sp>
      <p:sp>
        <p:nvSpPr>
          <p:cNvPr id="8" name="角丸四角形 7"/>
          <p:cNvSpPr/>
          <p:nvPr/>
        </p:nvSpPr>
        <p:spPr>
          <a:xfrm>
            <a:off x="7949184" y="0"/>
            <a:ext cx="4242816" cy="397395"/>
          </a:xfrm>
          <a:prstGeom prst="roundRect">
            <a:avLst/>
          </a:prstGeom>
          <a:solidFill>
            <a:schemeClr val="bg1">
              <a:lumMod val="65000"/>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rgbClr val="E7E6E6">
                    <a:lumMod val="50000"/>
                  </a:srgbClr>
                </a:solidFill>
                <a:latin typeface="BIZ UDPゴシック" panose="020B0400000000000000" pitchFamily="50" charset="-128"/>
                <a:ea typeface="BIZ UDPゴシック" panose="020B0400000000000000" pitchFamily="50" charset="-128"/>
              </a:rPr>
              <a:t>－公平な税負担を考えてみよう②－</a:t>
            </a:r>
          </a:p>
        </p:txBody>
      </p:sp>
      <p:sp>
        <p:nvSpPr>
          <p:cNvPr id="9" name="角丸四角形 8">
            <a:hlinkClick r:id="rId2" action="ppaction://hlinkfile"/>
          </p:cNvPr>
          <p:cNvSpPr/>
          <p:nvPr/>
        </p:nvSpPr>
        <p:spPr>
          <a:xfrm>
            <a:off x="4816096" y="5082889"/>
            <a:ext cx="2526400" cy="894829"/>
          </a:xfrm>
          <a:prstGeom prst="roundRect">
            <a:avLst/>
          </a:prstGeom>
          <a:solidFill>
            <a:srgbClr val="FF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t>ワークシートへ</a:t>
            </a:r>
            <a:r>
              <a:rPr kumimoji="1" lang="en-US" altLang="ja-JP" b="1" dirty="0"/>
              <a:t>GO</a:t>
            </a:r>
            <a:r>
              <a:rPr kumimoji="1" lang="ja-JP" altLang="en-US" b="1" dirty="0"/>
              <a:t>⇒</a:t>
            </a:r>
          </a:p>
        </p:txBody>
      </p:sp>
      <p:sp>
        <p:nvSpPr>
          <p:cNvPr id="10" name="爆発 2 9"/>
          <p:cNvSpPr/>
          <p:nvPr/>
        </p:nvSpPr>
        <p:spPr>
          <a:xfrm>
            <a:off x="449943" y="881204"/>
            <a:ext cx="4899297" cy="1888337"/>
          </a:xfrm>
          <a:prstGeom prst="irregularSeal2">
            <a:avLst/>
          </a:prstGeom>
          <a:solidFill>
            <a:srgbClr val="800080"/>
          </a:solidFill>
          <a:ln w="34925">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latin typeface="HG丸ｺﾞｼｯｸM-PRO" panose="020F0600000000000000" pitchFamily="50" charset="-128"/>
                <a:ea typeface="HG丸ｺﾞｼｯｸM-PRO" panose="020F0600000000000000" pitchFamily="50" charset="-128"/>
              </a:rPr>
              <a:t>チャ</a:t>
            </a:r>
            <a:r>
              <a:rPr kumimoji="1" lang="ja-JP" altLang="en-US" sz="2400" b="1" dirty="0">
                <a:latin typeface="HG丸ｺﾞｼｯｸM-PRO" panose="020F0600000000000000" pitchFamily="50" charset="-128"/>
                <a:ea typeface="HG丸ｺﾞｼｯｸM-PRO" panose="020F0600000000000000" pitchFamily="50" charset="-128"/>
              </a:rPr>
              <a:t>レンジ！</a:t>
            </a:r>
          </a:p>
        </p:txBody>
      </p:sp>
    </p:spTree>
    <p:extLst>
      <p:ext uri="{BB962C8B-B14F-4D97-AF65-F5344CB8AC3E}">
        <p14:creationId xmlns:p14="http://schemas.microsoft.com/office/powerpoint/2010/main" val="36629573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7" name="コンテンツ プレースホルダー 2"/>
          <p:cNvSpPr txBox="1">
            <a:spLocks/>
          </p:cNvSpPr>
          <p:nvPr/>
        </p:nvSpPr>
        <p:spPr>
          <a:xfrm>
            <a:off x="715298" y="-289271"/>
            <a:ext cx="10515600" cy="68809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endParaRPr lang="en-US" altLang="ja-JP" dirty="0">
              <a:solidFill>
                <a:prstClr val="black"/>
              </a:solidFill>
            </a:endParaRPr>
          </a:p>
          <a:p>
            <a:endParaRPr lang="en-US" altLang="ja-JP" dirty="0">
              <a:solidFill>
                <a:prstClr val="black"/>
              </a:solidFill>
            </a:endParaRPr>
          </a:p>
          <a:p>
            <a:pPr marL="0" indent="0">
              <a:buFont typeface="Arial" panose="020B0604020202020204" pitchFamily="34" charset="0"/>
              <a:buNone/>
            </a:pPr>
            <a:endParaRPr lang="en-US" altLang="ja-JP" dirty="0">
              <a:solidFill>
                <a:prstClr val="black"/>
              </a:solidFill>
            </a:endParaRPr>
          </a:p>
          <a:p>
            <a:r>
              <a:rPr lang="ja-JP" altLang="en-US" dirty="0">
                <a:solidFill>
                  <a:prstClr val="black"/>
                </a:solidFill>
                <a:hlinkClick r:id="rId2"/>
              </a:rPr>
              <a:t>税の学習コーナー｜国税庁</a:t>
            </a:r>
            <a:endParaRPr lang="en-US" altLang="ja-JP" dirty="0">
              <a:solidFill>
                <a:prstClr val="black"/>
              </a:solidFill>
            </a:endParaRPr>
          </a:p>
          <a:p>
            <a:pPr marL="0" indent="0">
              <a:buFont typeface="Arial" panose="020B0604020202020204" pitchFamily="34" charset="0"/>
              <a:buNone/>
            </a:pPr>
            <a:endParaRPr lang="en-US" altLang="ja-JP" dirty="0">
              <a:solidFill>
                <a:prstClr val="black"/>
              </a:solidFill>
            </a:endParaRPr>
          </a:p>
        </p:txBody>
      </p:sp>
      <p:sp>
        <p:nvSpPr>
          <p:cNvPr id="8" name="左矢印 7"/>
          <p:cNvSpPr/>
          <p:nvPr/>
        </p:nvSpPr>
        <p:spPr>
          <a:xfrm>
            <a:off x="5516268" y="950978"/>
            <a:ext cx="1664373" cy="831097"/>
          </a:xfrm>
          <a:prstGeom prst="leftArrow">
            <a:avLst/>
          </a:prstGeom>
          <a:solidFill>
            <a:schemeClr val="accent2">
              <a:lumMod val="75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prstClr val="white"/>
                </a:solidFill>
              </a:rPr>
              <a:t>ここをクリック</a:t>
            </a:r>
          </a:p>
        </p:txBody>
      </p:sp>
      <p:sp>
        <p:nvSpPr>
          <p:cNvPr id="10" name="テキスト ボックス 9"/>
          <p:cNvSpPr txBox="1"/>
          <p:nvPr/>
        </p:nvSpPr>
        <p:spPr>
          <a:xfrm>
            <a:off x="11776502" y="6488668"/>
            <a:ext cx="415498" cy="369332"/>
          </a:xfrm>
          <a:prstGeom prst="rect">
            <a:avLst/>
          </a:prstGeom>
          <a:noFill/>
        </p:spPr>
        <p:txBody>
          <a:bodyPr wrap="none" rtlCol="0">
            <a:spAutoFit/>
          </a:bodyPr>
          <a:lstStyle/>
          <a:p>
            <a:r>
              <a:rPr lang="en-US" altLang="ja-JP" dirty="0">
                <a:solidFill>
                  <a:prstClr val="black"/>
                </a:solidFill>
                <a:latin typeface="ＭＳ Ｐゴシック" panose="020B0600070205080204" pitchFamily="50" charset="-128"/>
              </a:rPr>
              <a:t>22</a:t>
            </a:r>
            <a:endParaRPr lang="ja-JP" altLang="en-US" dirty="0">
              <a:solidFill>
                <a:prstClr val="black"/>
              </a:solidFill>
              <a:latin typeface="ＭＳ Ｐゴシック" panose="020B0600070205080204" pitchFamily="50" charset="-128"/>
            </a:endParaRPr>
          </a:p>
        </p:txBody>
      </p:sp>
      <p:sp>
        <p:nvSpPr>
          <p:cNvPr id="2" name="角丸四角形 1"/>
          <p:cNvSpPr/>
          <p:nvPr/>
        </p:nvSpPr>
        <p:spPr>
          <a:xfrm>
            <a:off x="498414" y="2112515"/>
            <a:ext cx="11116197" cy="359149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solidFill>
                  <a:prstClr val="black"/>
                </a:solidFill>
                <a:latin typeface="メイリオ" panose="020B0604030504040204" pitchFamily="50" charset="-128"/>
                <a:ea typeface="メイリオ" panose="020B0604030504040204" pitchFamily="50" charset="-128"/>
              </a:rPr>
              <a:t>国税に関すること</a:t>
            </a:r>
            <a:endParaRPr lang="en-US" altLang="ja-JP" dirty="0">
              <a:solidFill>
                <a:prstClr val="black"/>
              </a:solidFill>
              <a:latin typeface="メイリオ" panose="020B0604030504040204" pitchFamily="50" charset="-128"/>
              <a:ea typeface="メイリオ" panose="020B0604030504040204" pitchFamily="50" charset="-128"/>
            </a:endParaRPr>
          </a:p>
          <a:p>
            <a:r>
              <a:rPr lang="ja-JP" altLang="en-US" dirty="0">
                <a:solidFill>
                  <a:prstClr val="black"/>
                </a:solidFill>
                <a:latin typeface="メイリオ" panose="020B0604030504040204" pitchFamily="50" charset="-128"/>
                <a:ea typeface="メイリオ" panose="020B0604030504040204" pitchFamily="50" charset="-128"/>
              </a:rPr>
              <a:t>●　財務省ホームページ</a:t>
            </a:r>
            <a:r>
              <a:rPr lang="ja-JP" altLang="en-US" dirty="0">
                <a:solidFill>
                  <a:prstClr val="black"/>
                </a:solidFill>
              </a:rPr>
              <a:t>　</a:t>
            </a:r>
            <a:r>
              <a:rPr lang="en-US" altLang="ja-JP" dirty="0">
                <a:solidFill>
                  <a:prstClr val="black"/>
                </a:solidFill>
                <a:hlinkClick r:id="rId3"/>
              </a:rPr>
              <a:t>https://www.mof.go.jp</a:t>
            </a:r>
            <a:endParaRPr lang="en-US" altLang="ja-JP" dirty="0">
              <a:solidFill>
                <a:prstClr val="black"/>
              </a:solidFill>
            </a:endParaRPr>
          </a:p>
          <a:p>
            <a:r>
              <a:rPr lang="ja-JP" altLang="en-US" dirty="0">
                <a:solidFill>
                  <a:prstClr val="black"/>
                </a:solidFill>
              </a:rPr>
              <a:t>　　　「キッズコーナーで財政や税金を楽しく学ぼう。</a:t>
            </a:r>
            <a:endParaRPr lang="en-US" altLang="ja-JP" dirty="0">
              <a:solidFill>
                <a:prstClr val="black"/>
              </a:solidFill>
            </a:endParaRPr>
          </a:p>
          <a:p>
            <a:r>
              <a:rPr lang="ja-JP" altLang="en-US" dirty="0">
                <a:solidFill>
                  <a:prstClr val="black"/>
                </a:solidFill>
                <a:latin typeface="メイリオ" panose="020B0604030504040204" pitchFamily="50" charset="-128"/>
                <a:ea typeface="メイリオ" panose="020B0604030504040204" pitchFamily="50" charset="-128"/>
              </a:rPr>
              <a:t>●　国税庁ホームページ</a:t>
            </a:r>
            <a:r>
              <a:rPr lang="ja-JP" altLang="en-US" dirty="0">
                <a:solidFill>
                  <a:prstClr val="black"/>
                </a:solidFill>
              </a:rPr>
              <a:t>　</a:t>
            </a:r>
            <a:r>
              <a:rPr lang="en-US" altLang="ja-JP" dirty="0">
                <a:solidFill>
                  <a:prstClr val="black"/>
                </a:solidFill>
                <a:hlinkClick r:id="rId4"/>
              </a:rPr>
              <a:t>https://www.nta.go.jp</a:t>
            </a:r>
            <a:endParaRPr lang="en-US" altLang="ja-JP" dirty="0">
              <a:solidFill>
                <a:prstClr val="black"/>
              </a:solidFill>
            </a:endParaRPr>
          </a:p>
          <a:p>
            <a:r>
              <a:rPr lang="ja-JP" altLang="en-US" dirty="0">
                <a:solidFill>
                  <a:prstClr val="black"/>
                </a:solidFill>
              </a:rPr>
              <a:t>　　　「税の学習コーナー」には楽しく学べるゲームやクイズがいっぱい。みんなでチャレンジしてみよう！</a:t>
            </a:r>
            <a:endParaRPr lang="en-US" altLang="ja-JP" dirty="0">
              <a:solidFill>
                <a:prstClr val="black"/>
              </a:solidFill>
            </a:endParaRPr>
          </a:p>
          <a:p>
            <a:endParaRPr lang="en-US" altLang="ja-JP" dirty="0">
              <a:solidFill>
                <a:prstClr val="black"/>
              </a:solidFill>
            </a:endParaRPr>
          </a:p>
          <a:p>
            <a:r>
              <a:rPr lang="ja-JP" altLang="en-US" dirty="0">
                <a:solidFill>
                  <a:prstClr val="black"/>
                </a:solidFill>
                <a:latin typeface="メイリオ" panose="020B0604030504040204" pitchFamily="50" charset="-128"/>
                <a:ea typeface="メイリオ" panose="020B0604030504040204" pitchFamily="50" charset="-128"/>
              </a:rPr>
              <a:t>地方税に関すること</a:t>
            </a:r>
            <a:endParaRPr lang="en-US" altLang="ja-JP" dirty="0">
              <a:solidFill>
                <a:prstClr val="black"/>
              </a:solidFill>
              <a:latin typeface="メイリオ" panose="020B0604030504040204" pitchFamily="50" charset="-128"/>
              <a:ea typeface="メイリオ" panose="020B0604030504040204" pitchFamily="50" charset="-128"/>
            </a:endParaRPr>
          </a:p>
          <a:p>
            <a:r>
              <a:rPr lang="ja-JP" altLang="en-US" dirty="0">
                <a:solidFill>
                  <a:prstClr val="black"/>
                </a:solidFill>
                <a:latin typeface="メイリオ" panose="020B0604030504040204" pitchFamily="50" charset="-128"/>
                <a:ea typeface="メイリオ" panose="020B0604030504040204" pitchFamily="50" charset="-128"/>
              </a:rPr>
              <a:t>●　長野県ホームページ</a:t>
            </a:r>
            <a:r>
              <a:rPr lang="ja-JP" altLang="en-US" dirty="0">
                <a:solidFill>
                  <a:prstClr val="black"/>
                </a:solidFill>
              </a:rPr>
              <a:t>　</a:t>
            </a:r>
            <a:r>
              <a:rPr lang="en-US" altLang="ja-JP" dirty="0">
                <a:solidFill>
                  <a:prstClr val="black"/>
                </a:solidFill>
                <a:hlinkClick r:id="rId5"/>
              </a:rPr>
              <a:t>https://www.pref.nagano.lg.jp</a:t>
            </a:r>
            <a:endParaRPr lang="en-US" altLang="ja-JP" dirty="0">
              <a:solidFill>
                <a:prstClr val="black"/>
              </a:solidFill>
            </a:endParaRPr>
          </a:p>
          <a:p>
            <a:r>
              <a:rPr lang="ja-JP" altLang="en-US" dirty="0">
                <a:solidFill>
                  <a:prstClr val="black"/>
                </a:solidFill>
                <a:latin typeface="メイリオ" panose="020B0604030504040204" pitchFamily="50" charset="-128"/>
                <a:ea typeface="メイリオ" panose="020B0604030504040204" pitchFamily="50" charset="-128"/>
              </a:rPr>
              <a:t>●　各市町村のホームページ</a:t>
            </a:r>
            <a:endParaRPr lang="en-US" altLang="ja-JP" dirty="0">
              <a:solidFill>
                <a:prstClr val="black"/>
              </a:solidFill>
              <a:latin typeface="メイリオ" panose="020B0604030504040204" pitchFamily="50" charset="-128"/>
              <a:ea typeface="メイリオ" panose="020B0604030504040204" pitchFamily="50" charset="-128"/>
            </a:endParaRPr>
          </a:p>
        </p:txBody>
      </p:sp>
      <p:pic>
        <p:nvPicPr>
          <p:cNvPr id="11" name="図 10"/>
          <p:cNvPicPr>
            <a:picLocks noChangeAspect="1"/>
          </p:cNvPicPr>
          <p:nvPr/>
        </p:nvPicPr>
        <p:blipFill>
          <a:blip r:embed="rId6"/>
          <a:stretch>
            <a:fillRect/>
          </a:stretch>
        </p:blipFill>
        <p:spPr>
          <a:xfrm>
            <a:off x="9040101" y="2325351"/>
            <a:ext cx="789684" cy="745069"/>
          </a:xfrm>
          <a:prstGeom prst="rect">
            <a:avLst/>
          </a:prstGeom>
        </p:spPr>
      </p:pic>
      <p:pic>
        <p:nvPicPr>
          <p:cNvPr id="12" name="図 11"/>
          <p:cNvPicPr>
            <a:picLocks noChangeAspect="1"/>
          </p:cNvPicPr>
          <p:nvPr/>
        </p:nvPicPr>
        <p:blipFill>
          <a:blip r:embed="rId7"/>
          <a:stretch>
            <a:fillRect/>
          </a:stretch>
        </p:blipFill>
        <p:spPr>
          <a:xfrm>
            <a:off x="10204642" y="2330634"/>
            <a:ext cx="757193" cy="739786"/>
          </a:xfrm>
          <a:prstGeom prst="rect">
            <a:avLst/>
          </a:prstGeom>
        </p:spPr>
      </p:pic>
      <p:sp>
        <p:nvSpPr>
          <p:cNvPr id="13" name="テキスト ボックス 12"/>
          <p:cNvSpPr txBox="1"/>
          <p:nvPr/>
        </p:nvSpPr>
        <p:spPr>
          <a:xfrm>
            <a:off x="8942138" y="3070420"/>
            <a:ext cx="928459" cy="307777"/>
          </a:xfrm>
          <a:prstGeom prst="rect">
            <a:avLst/>
          </a:prstGeom>
          <a:noFill/>
        </p:spPr>
        <p:txBody>
          <a:bodyPr wrap="none" rtlCol="0">
            <a:spAutoFit/>
          </a:bodyPr>
          <a:lstStyle/>
          <a:p>
            <a:r>
              <a:rPr lang="ja-JP" altLang="en-US" sz="1400" dirty="0">
                <a:solidFill>
                  <a:prstClr val="black"/>
                </a:solidFill>
              </a:rPr>
              <a:t>国税庁</a:t>
            </a:r>
            <a:r>
              <a:rPr lang="en-US" altLang="ja-JP" sz="1400" dirty="0">
                <a:solidFill>
                  <a:prstClr val="black"/>
                </a:solidFill>
              </a:rPr>
              <a:t>HP</a:t>
            </a:r>
            <a:endParaRPr lang="ja-JP" altLang="en-US" sz="1400" dirty="0">
              <a:solidFill>
                <a:prstClr val="black"/>
              </a:solidFill>
            </a:endParaRPr>
          </a:p>
        </p:txBody>
      </p:sp>
      <p:sp>
        <p:nvSpPr>
          <p:cNvPr id="14" name="テキスト ボックス 13"/>
          <p:cNvSpPr txBox="1"/>
          <p:nvPr/>
        </p:nvSpPr>
        <p:spPr>
          <a:xfrm>
            <a:off x="9870597" y="3070419"/>
            <a:ext cx="1560042" cy="307777"/>
          </a:xfrm>
          <a:prstGeom prst="rect">
            <a:avLst/>
          </a:prstGeom>
          <a:noFill/>
        </p:spPr>
        <p:txBody>
          <a:bodyPr wrap="none" rtlCol="0">
            <a:spAutoFit/>
          </a:bodyPr>
          <a:lstStyle/>
          <a:p>
            <a:r>
              <a:rPr lang="ja-JP" altLang="en-US" sz="1400" dirty="0">
                <a:solidFill>
                  <a:prstClr val="black"/>
                </a:solidFill>
              </a:rPr>
              <a:t>税の学習コーナー</a:t>
            </a:r>
          </a:p>
        </p:txBody>
      </p:sp>
      <p:sp>
        <p:nvSpPr>
          <p:cNvPr id="15" name="角丸四角形 14"/>
          <p:cNvSpPr/>
          <p:nvPr/>
        </p:nvSpPr>
        <p:spPr>
          <a:xfrm>
            <a:off x="586854" y="1815076"/>
            <a:ext cx="5662125" cy="4736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prstClr val="white"/>
                </a:solidFill>
                <a:latin typeface="BIZ UDPゴシック" panose="020B0400000000000000" pitchFamily="50" charset="-128"/>
                <a:ea typeface="BIZ UDPゴシック" panose="020B0400000000000000" pitchFamily="50" charset="-128"/>
              </a:rPr>
              <a:t>インターネットで調べてみましょう。</a:t>
            </a:r>
          </a:p>
        </p:txBody>
      </p:sp>
      <p:pic>
        <p:nvPicPr>
          <p:cNvPr id="9" name="図 8" descr="zaimu_Illust-02.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999412" y="5188787"/>
            <a:ext cx="2231486" cy="1505829"/>
          </a:xfrm>
          <a:prstGeom prst="rect">
            <a:avLst/>
          </a:prstGeom>
        </p:spPr>
      </p:pic>
      <p:grpSp>
        <p:nvGrpSpPr>
          <p:cNvPr id="16" name="グループ化 15"/>
          <p:cNvGrpSpPr/>
          <p:nvPr/>
        </p:nvGrpSpPr>
        <p:grpSpPr>
          <a:xfrm>
            <a:off x="923706" y="211469"/>
            <a:ext cx="7900495" cy="746760"/>
            <a:chOff x="1198245" y="246604"/>
            <a:chExt cx="9601200" cy="746760"/>
          </a:xfrm>
        </p:grpSpPr>
        <p:sp>
          <p:nvSpPr>
            <p:cNvPr id="17" name="角丸四角形 16"/>
            <p:cNvSpPr/>
            <p:nvPr/>
          </p:nvSpPr>
          <p:spPr>
            <a:xfrm>
              <a:off x="1198245" y="246604"/>
              <a:ext cx="9601200" cy="74676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dirty="0">
                <a:solidFill>
                  <a:prstClr val="white"/>
                </a:solidFill>
                <a:latin typeface="HGP創英角ｺﾞｼｯｸUB" panose="020B0900000000000000" pitchFamily="50" charset="-128"/>
                <a:ea typeface="HGP創英角ｺﾞｼｯｸUB" panose="020B0900000000000000" pitchFamily="50" charset="-128"/>
              </a:endParaRPr>
            </a:p>
          </p:txBody>
        </p:sp>
        <p:sp>
          <p:nvSpPr>
            <p:cNvPr id="18" name="正方形/長方形 17"/>
            <p:cNvSpPr/>
            <p:nvPr/>
          </p:nvSpPr>
          <p:spPr>
            <a:xfrm>
              <a:off x="2686477" y="274458"/>
              <a:ext cx="6954997" cy="584775"/>
            </a:xfrm>
            <a:prstGeom prst="rect">
              <a:avLst/>
            </a:prstGeom>
            <a:noFill/>
          </p:spPr>
          <p:txBody>
            <a:bodyPr wrap="none" lIns="91440" tIns="45720" rIns="91440" bIns="45720">
              <a:spAutoFit/>
            </a:bodyPr>
            <a:lstStyle/>
            <a:p>
              <a:pPr algn="ctr"/>
              <a:r>
                <a:rPr lang="ja-JP" altLang="en-US" sz="3200" b="1" dirty="0">
                  <a:ln w="12700">
                    <a:solidFill>
                      <a:srgbClr val="5B9BD5"/>
                    </a:solidFill>
                    <a:prstDash val="solid"/>
                  </a:ln>
                  <a:pattFill prst="pct50">
                    <a:fgClr>
                      <a:srgbClr val="5B9BD5"/>
                    </a:fgClr>
                    <a:bgClr>
                      <a:srgbClr val="5B9BD5">
                        <a:lumMod val="20000"/>
                        <a:lumOff val="80000"/>
                      </a:srgbClr>
                    </a:bgClr>
                  </a:pattFill>
                  <a:effectLst>
                    <a:outerShdw dist="38100" dir="2640000" algn="bl" rotWithShape="0">
                      <a:srgbClr val="5B9BD5"/>
                    </a:outerShdw>
                  </a:effectLst>
                </a:rPr>
                <a:t>税についてもっとくわしく知りたいときは？</a:t>
              </a:r>
            </a:p>
          </p:txBody>
        </p:sp>
      </p:grpSp>
      <p:sp>
        <p:nvSpPr>
          <p:cNvPr id="4" name="スマイル 3"/>
          <p:cNvSpPr/>
          <p:nvPr/>
        </p:nvSpPr>
        <p:spPr>
          <a:xfrm>
            <a:off x="263885" y="92955"/>
            <a:ext cx="1102360" cy="1028958"/>
          </a:xfrm>
          <a:prstGeom prst="smileyFac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Tree>
    <p:extLst>
      <p:ext uri="{BB962C8B-B14F-4D97-AF65-F5344CB8AC3E}">
        <p14:creationId xmlns:p14="http://schemas.microsoft.com/office/powerpoint/2010/main" val="7196709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5" name="角丸四角形 4"/>
          <p:cNvSpPr/>
          <p:nvPr/>
        </p:nvSpPr>
        <p:spPr>
          <a:xfrm>
            <a:off x="558142" y="919120"/>
            <a:ext cx="11192580" cy="102359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a:solidFill>
                  <a:prstClr val="black"/>
                </a:solidFill>
                <a:latin typeface="BIZ UDPゴシック" panose="020B0400000000000000" pitchFamily="50" charset="-128"/>
                <a:ea typeface="BIZ UDPゴシック" panose="020B0400000000000000" pitchFamily="50" charset="-128"/>
              </a:rPr>
              <a:t>税務署では、税に関するＤＶＤ を無料で貸し出しています。次のＤＶＤは、国税庁ホームページでもご覧になれます。</a:t>
            </a:r>
            <a:endParaRPr lang="en-US" altLang="ja-JP" sz="1600" dirty="0">
              <a:solidFill>
                <a:prstClr val="black"/>
              </a:solidFill>
              <a:latin typeface="BIZ UDPゴシック" panose="020B0400000000000000" pitchFamily="50" charset="-128"/>
              <a:ea typeface="BIZ UDPゴシック" panose="020B0400000000000000" pitchFamily="50" charset="-128"/>
            </a:endParaRPr>
          </a:p>
          <a:p>
            <a:endParaRPr lang="en-US" altLang="ja-JP" sz="1600" dirty="0">
              <a:solidFill>
                <a:prstClr val="black"/>
              </a:solidFill>
              <a:latin typeface="BIZ UDPゴシック" panose="020B0400000000000000" pitchFamily="50" charset="-128"/>
              <a:ea typeface="BIZ UDPゴシック" panose="020B0400000000000000" pitchFamily="50" charset="-128"/>
            </a:endParaRPr>
          </a:p>
          <a:p>
            <a:r>
              <a:rPr lang="ja-JP" altLang="en-US" sz="1600" dirty="0">
                <a:solidFill>
                  <a:prstClr val="black"/>
                </a:solidFill>
                <a:latin typeface="BIZ UDPゴシック" panose="020B0400000000000000" pitchFamily="50" charset="-128"/>
                <a:ea typeface="BIZ UDPゴシック" panose="020B0400000000000000" pitchFamily="50" charset="-128"/>
              </a:rPr>
              <a:t>●「ご案内します　アナザーワールドへ」　　●「千年の約束」　　●「マリンとヤマト　不思議な日曜日」</a:t>
            </a:r>
          </a:p>
        </p:txBody>
      </p:sp>
      <p:sp>
        <p:nvSpPr>
          <p:cNvPr id="4" name="角丸四角形 3"/>
          <p:cNvSpPr/>
          <p:nvPr/>
        </p:nvSpPr>
        <p:spPr>
          <a:xfrm>
            <a:off x="558142" y="445506"/>
            <a:ext cx="5801715" cy="4736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prstClr val="white"/>
                </a:solidFill>
                <a:latin typeface="BIZ UDPゴシック" panose="020B0400000000000000" pitchFamily="50" charset="-128"/>
                <a:ea typeface="BIZ UDPゴシック" panose="020B0400000000000000" pitchFamily="50" charset="-128"/>
              </a:rPr>
              <a:t>ビデオライブラリー</a:t>
            </a:r>
          </a:p>
        </p:txBody>
      </p:sp>
      <p:sp>
        <p:nvSpPr>
          <p:cNvPr id="7" name="角丸四角形 6"/>
          <p:cNvSpPr/>
          <p:nvPr/>
        </p:nvSpPr>
        <p:spPr>
          <a:xfrm>
            <a:off x="2257419" y="3454400"/>
            <a:ext cx="4204902" cy="2912369"/>
          </a:xfrm>
          <a:prstGeom prst="round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a:solidFill>
                  <a:prstClr val="black"/>
                </a:solidFill>
                <a:latin typeface="メイリオ" panose="020B0604030504040204" pitchFamily="50" charset="-128"/>
                <a:ea typeface="メイリオ" panose="020B0604030504040204" pitchFamily="50" charset="-128"/>
              </a:rPr>
              <a:t>「ご案内します　アナザーワールドへ」</a:t>
            </a:r>
            <a:endParaRPr lang="en-US" altLang="ja-JP" sz="1600" dirty="0">
              <a:solidFill>
                <a:prstClr val="black"/>
              </a:solidFill>
              <a:latin typeface="メイリオ" panose="020B0604030504040204" pitchFamily="50" charset="-128"/>
              <a:ea typeface="メイリオ" panose="020B0604030504040204" pitchFamily="50" charset="-128"/>
            </a:endParaRPr>
          </a:p>
          <a:p>
            <a:r>
              <a:rPr lang="ja-JP" altLang="en-US" sz="1600" dirty="0">
                <a:solidFill>
                  <a:prstClr val="black"/>
                </a:solidFill>
              </a:rPr>
              <a:t>　若いのに愚痴っぽい会社員と、ソフトな物腰の影に悪魔のような冷たさを漂わせる謎の紳士が主人公となり、会社員を税のない世界へと案内するという内容で、日本の財政の現状や税のしくみを学んでいきます。　　　　　　　　　　　　　　　　　　　　（</a:t>
            </a:r>
            <a:r>
              <a:rPr lang="ja-JP" altLang="en-US" sz="1600" dirty="0">
                <a:solidFill>
                  <a:prstClr val="black"/>
                </a:solidFill>
                <a:latin typeface="+mj-ea"/>
                <a:ea typeface="+mj-ea"/>
              </a:rPr>
              <a:t>１６</a:t>
            </a:r>
            <a:r>
              <a:rPr lang="ja-JP" altLang="en-US" sz="1600" dirty="0">
                <a:solidFill>
                  <a:prstClr val="black"/>
                </a:solidFill>
              </a:rPr>
              <a:t>分）</a:t>
            </a:r>
          </a:p>
        </p:txBody>
      </p:sp>
      <p:sp>
        <p:nvSpPr>
          <p:cNvPr id="10" name="角丸四角形 9"/>
          <p:cNvSpPr/>
          <p:nvPr/>
        </p:nvSpPr>
        <p:spPr>
          <a:xfrm>
            <a:off x="7175572" y="3454400"/>
            <a:ext cx="4854538" cy="3062828"/>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a:solidFill>
                  <a:prstClr val="black"/>
                </a:solidFill>
                <a:latin typeface="メイリオ" panose="020B0604030504040204" pitchFamily="50" charset="-128"/>
                <a:ea typeface="メイリオ" panose="020B0604030504040204" pitchFamily="50" charset="-128"/>
              </a:rPr>
              <a:t>「暮らしを支える税を学ぼう」</a:t>
            </a:r>
            <a:endParaRPr lang="en-US" altLang="ja-JP" sz="1600" dirty="0">
              <a:solidFill>
                <a:prstClr val="black"/>
              </a:solidFill>
              <a:latin typeface="メイリオ" panose="020B0604030504040204" pitchFamily="50" charset="-128"/>
              <a:ea typeface="メイリオ" panose="020B0604030504040204" pitchFamily="50" charset="-128"/>
            </a:endParaRPr>
          </a:p>
          <a:p>
            <a:r>
              <a:rPr lang="ja-JP" altLang="en-US" sz="1600" dirty="0">
                <a:solidFill>
                  <a:prstClr val="black"/>
                </a:solidFill>
              </a:rPr>
              <a:t>　中学生の主人公・吉村唯（よしむら　ゆい）は、担任の先生から税務署の社会見学で「税金」について質問するよう頼まれるも、どうしたら良いか分からず、同級生の山田君に相談する。そして、税の役割や仕組みを母親や山田君と協力しながら学んでいく・・・。</a:t>
            </a:r>
            <a:endParaRPr lang="en-US" altLang="ja-JP" sz="1600" dirty="0">
              <a:solidFill>
                <a:prstClr val="black"/>
              </a:solidFill>
            </a:endParaRPr>
          </a:p>
          <a:p>
            <a:r>
              <a:rPr lang="ja-JP" altLang="en-US" sz="1600" dirty="0">
                <a:solidFill>
                  <a:prstClr val="black"/>
                </a:solidFill>
              </a:rPr>
              <a:t>　この番組は、学校教育の中で租税の意義や役割などを考えるきっかけとなるような内容になっています。（１１分）</a:t>
            </a:r>
          </a:p>
        </p:txBody>
      </p:sp>
      <p:pic>
        <p:nvPicPr>
          <p:cNvPr id="11" name="図 10"/>
          <p:cNvPicPr>
            <a:picLocks noChangeAspect="1"/>
          </p:cNvPicPr>
          <p:nvPr/>
        </p:nvPicPr>
        <p:blipFill>
          <a:blip r:embed="rId2"/>
          <a:stretch>
            <a:fillRect/>
          </a:stretch>
        </p:blipFill>
        <p:spPr>
          <a:xfrm>
            <a:off x="6524311" y="3220873"/>
            <a:ext cx="2007598" cy="406768"/>
          </a:xfrm>
          <a:prstGeom prst="rect">
            <a:avLst/>
          </a:prstGeom>
        </p:spPr>
      </p:pic>
      <p:sp>
        <p:nvSpPr>
          <p:cNvPr id="12" name="テキスト ボックス 11"/>
          <p:cNvSpPr txBox="1"/>
          <p:nvPr/>
        </p:nvSpPr>
        <p:spPr>
          <a:xfrm>
            <a:off x="11822361" y="6488668"/>
            <a:ext cx="415498" cy="369332"/>
          </a:xfrm>
          <a:prstGeom prst="rect">
            <a:avLst/>
          </a:prstGeom>
          <a:noFill/>
        </p:spPr>
        <p:txBody>
          <a:bodyPr wrap="none" rtlCol="0">
            <a:spAutoFit/>
          </a:bodyPr>
          <a:lstStyle/>
          <a:p>
            <a:r>
              <a:rPr lang="en-US" altLang="ja-JP" dirty="0">
                <a:solidFill>
                  <a:prstClr val="black"/>
                </a:solidFill>
                <a:latin typeface="ＭＳ Ｐゴシック" panose="020B0600070205080204" pitchFamily="50" charset="-128"/>
              </a:rPr>
              <a:t>23</a:t>
            </a:r>
            <a:endParaRPr lang="ja-JP" altLang="en-US" dirty="0">
              <a:solidFill>
                <a:prstClr val="black"/>
              </a:solidFill>
              <a:latin typeface="ＭＳ Ｐゴシック" panose="020B0600070205080204" pitchFamily="50" charset="-128"/>
            </a:endParaRPr>
          </a:p>
        </p:txBody>
      </p:sp>
      <p:sp>
        <p:nvSpPr>
          <p:cNvPr id="14" name="角丸四角形 13"/>
          <p:cNvSpPr/>
          <p:nvPr/>
        </p:nvSpPr>
        <p:spPr>
          <a:xfrm>
            <a:off x="7083552" y="0"/>
            <a:ext cx="5108448" cy="397395"/>
          </a:xfrm>
          <a:prstGeom prst="roundRect">
            <a:avLst/>
          </a:prstGeom>
          <a:solidFill>
            <a:schemeClr val="bg1">
              <a:lumMod val="65000"/>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rgbClr val="E7E6E6">
                    <a:lumMod val="50000"/>
                  </a:srgbClr>
                </a:solidFill>
                <a:latin typeface="BIZ UDPゴシック" panose="020B0400000000000000" pitchFamily="50" charset="-128"/>
                <a:ea typeface="BIZ UDPゴシック" panose="020B0400000000000000" pitchFamily="50" charset="-128"/>
              </a:rPr>
              <a:t>－税についてもっとくわしく知りたいときは？－</a:t>
            </a:r>
          </a:p>
        </p:txBody>
      </p:sp>
      <p:pic>
        <p:nvPicPr>
          <p:cNvPr id="2" name="図 1"/>
          <p:cNvPicPr>
            <a:picLocks noChangeAspect="1"/>
          </p:cNvPicPr>
          <p:nvPr/>
        </p:nvPicPr>
        <p:blipFill>
          <a:blip r:embed="rId3"/>
          <a:stretch>
            <a:fillRect/>
          </a:stretch>
        </p:blipFill>
        <p:spPr>
          <a:xfrm>
            <a:off x="645340" y="2096824"/>
            <a:ext cx="1797655" cy="3094453"/>
          </a:xfrm>
          <a:prstGeom prst="rect">
            <a:avLst/>
          </a:prstGeom>
        </p:spPr>
      </p:pic>
      <p:pic>
        <p:nvPicPr>
          <p:cNvPr id="3" name="図 2"/>
          <p:cNvPicPr>
            <a:picLocks noChangeAspect="1"/>
          </p:cNvPicPr>
          <p:nvPr/>
        </p:nvPicPr>
        <p:blipFill>
          <a:blip r:embed="rId4"/>
          <a:stretch>
            <a:fillRect/>
          </a:stretch>
        </p:blipFill>
        <p:spPr>
          <a:xfrm>
            <a:off x="6709466" y="2042612"/>
            <a:ext cx="1637288" cy="1178261"/>
          </a:xfrm>
          <a:prstGeom prst="rect">
            <a:avLst/>
          </a:prstGeom>
        </p:spPr>
      </p:pic>
    </p:spTree>
    <p:extLst>
      <p:ext uri="{BB962C8B-B14F-4D97-AF65-F5344CB8AC3E}">
        <p14:creationId xmlns:p14="http://schemas.microsoft.com/office/powerpoint/2010/main" val="32428428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CCFFFF"/>
        </a:solidFill>
        <a:effectLst/>
      </p:bgPr>
    </p:bg>
    <p:spTree>
      <p:nvGrpSpPr>
        <p:cNvPr id="1" name=""/>
        <p:cNvGrpSpPr/>
        <p:nvPr/>
      </p:nvGrpSpPr>
      <p:grpSpPr>
        <a:xfrm>
          <a:off x="0" y="0"/>
          <a:ext cx="0" cy="0"/>
          <a:chOff x="0" y="0"/>
          <a:chExt cx="0" cy="0"/>
        </a:xfrm>
      </p:grpSpPr>
      <p:sp>
        <p:nvSpPr>
          <p:cNvPr id="9" name="テキスト ボックス 8"/>
          <p:cNvSpPr txBox="1"/>
          <p:nvPr/>
        </p:nvSpPr>
        <p:spPr>
          <a:xfrm>
            <a:off x="1603273" y="1481804"/>
            <a:ext cx="8816508" cy="1938992"/>
          </a:xfrm>
          <a:prstGeom prst="rect">
            <a:avLst/>
          </a:prstGeom>
          <a:solidFill>
            <a:schemeClr val="bg1"/>
          </a:solidFill>
        </p:spPr>
        <p:txBody>
          <a:bodyPr wrap="square" rtlCol="0">
            <a:spAutoFit/>
          </a:bodyPr>
          <a:lstStyle/>
          <a:p>
            <a:pPr>
              <a:lnSpc>
                <a:spcPct val="200000"/>
              </a:lnSpc>
            </a:pPr>
            <a:r>
              <a:rPr lang="ja-JP" altLang="en-US" sz="2000" dirty="0">
                <a:solidFill>
                  <a:prstClr val="black"/>
                </a:solidFill>
                <a:latin typeface="BIZ UDPゴシック" panose="020B0400000000000000" pitchFamily="50" charset="-128"/>
                <a:ea typeface="BIZ UDPゴシック" panose="020B0400000000000000" pitchFamily="50" charset="-128"/>
              </a:rPr>
              <a:t>関東信越国税局　〒</a:t>
            </a:r>
            <a:r>
              <a:rPr lang="en-US" altLang="ja-JP" sz="2000" dirty="0">
                <a:solidFill>
                  <a:prstClr val="black"/>
                </a:solidFill>
                <a:latin typeface="BIZ UDPゴシック" panose="020B0400000000000000" pitchFamily="50" charset="-128"/>
                <a:ea typeface="BIZ UDPゴシック" panose="020B0400000000000000" pitchFamily="50" charset="-128"/>
              </a:rPr>
              <a:t>330-9719</a:t>
            </a:r>
            <a:r>
              <a:rPr lang="ja-JP" altLang="en-US" sz="2000" dirty="0">
                <a:solidFill>
                  <a:prstClr val="black"/>
                </a:solidFill>
                <a:latin typeface="BIZ UDPゴシック" panose="020B0400000000000000" pitchFamily="50" charset="-128"/>
                <a:ea typeface="BIZ UDPゴシック" panose="020B0400000000000000" pitchFamily="50" charset="-128"/>
              </a:rPr>
              <a:t>　埼玉県さいたま市中央区新都心</a:t>
            </a:r>
            <a:r>
              <a:rPr lang="en-US" altLang="ja-JP" sz="2000" dirty="0">
                <a:solidFill>
                  <a:prstClr val="black"/>
                </a:solidFill>
                <a:latin typeface="BIZ UDPゴシック" panose="020B0400000000000000" pitchFamily="50" charset="-128"/>
                <a:ea typeface="BIZ UDPゴシック" panose="020B0400000000000000" pitchFamily="50" charset="-128"/>
              </a:rPr>
              <a:t>1</a:t>
            </a:r>
            <a:r>
              <a:rPr lang="ja-JP" altLang="en-US" sz="2000" dirty="0" err="1">
                <a:solidFill>
                  <a:prstClr val="black"/>
                </a:solidFill>
                <a:latin typeface="BIZ UDPゴシック" panose="020B0400000000000000" pitchFamily="50" charset="-128"/>
                <a:ea typeface="BIZ UDPゴシック" panose="020B0400000000000000" pitchFamily="50" charset="-128"/>
              </a:rPr>
              <a:t>ー</a:t>
            </a:r>
            <a:r>
              <a:rPr lang="ja-JP" altLang="en-US" sz="2000" dirty="0">
                <a:solidFill>
                  <a:prstClr val="black"/>
                </a:solidFill>
                <a:latin typeface="BIZ UDPゴシック" panose="020B0400000000000000" pitchFamily="50" charset="-128"/>
                <a:ea typeface="BIZ UDPゴシック" panose="020B0400000000000000" pitchFamily="50" charset="-128"/>
              </a:rPr>
              <a:t>１</a:t>
            </a:r>
            <a:endParaRPr lang="en-US" altLang="ja-JP" sz="2000" dirty="0">
              <a:solidFill>
                <a:prstClr val="black"/>
              </a:solidFill>
              <a:latin typeface="BIZ UDPゴシック" panose="020B0400000000000000" pitchFamily="50" charset="-128"/>
              <a:ea typeface="BIZ UDPゴシック" panose="020B0400000000000000" pitchFamily="50" charset="-128"/>
            </a:endParaRPr>
          </a:p>
          <a:p>
            <a:pPr>
              <a:lnSpc>
                <a:spcPct val="200000"/>
              </a:lnSpc>
            </a:pPr>
            <a:r>
              <a:rPr lang="ja-JP" altLang="en-US" sz="2000" dirty="0">
                <a:solidFill>
                  <a:prstClr val="black"/>
                </a:solidFill>
                <a:latin typeface="BIZ UDPゴシック" panose="020B0400000000000000" pitchFamily="50" charset="-128"/>
                <a:ea typeface="BIZ UDPゴシック" panose="020B0400000000000000" pitchFamily="50" charset="-128"/>
              </a:rPr>
              <a:t>                                             さいたま新都心合同庁舎１号館</a:t>
            </a:r>
            <a:endParaRPr lang="en-US" altLang="ja-JP" sz="2000" dirty="0">
              <a:solidFill>
                <a:prstClr val="black"/>
              </a:solidFill>
              <a:latin typeface="BIZ UDPゴシック" panose="020B0400000000000000" pitchFamily="50" charset="-128"/>
              <a:ea typeface="BIZ UDPゴシック" panose="020B0400000000000000" pitchFamily="50" charset="-128"/>
            </a:endParaRPr>
          </a:p>
          <a:p>
            <a:pPr>
              <a:lnSpc>
                <a:spcPct val="200000"/>
              </a:lnSpc>
            </a:pPr>
            <a:r>
              <a:rPr lang="en-US" altLang="ja-JP" sz="2000" dirty="0">
                <a:solidFill>
                  <a:prstClr val="black"/>
                </a:solidFill>
                <a:latin typeface="BIZ UDPゴシック" panose="020B0400000000000000" pitchFamily="50" charset="-128"/>
                <a:ea typeface="BIZ UDPゴシック" panose="020B0400000000000000" pitchFamily="50" charset="-128"/>
              </a:rPr>
              <a:t>                                             TEL</a:t>
            </a:r>
            <a:r>
              <a:rPr lang="ja-JP" altLang="en-US" sz="2000" dirty="0">
                <a:solidFill>
                  <a:prstClr val="black"/>
                </a:solidFill>
                <a:latin typeface="BIZ UDPゴシック" panose="020B0400000000000000" pitchFamily="50" charset="-128"/>
                <a:ea typeface="BIZ UDPゴシック" panose="020B0400000000000000" pitchFamily="50" charset="-128"/>
              </a:rPr>
              <a:t>　</a:t>
            </a:r>
            <a:r>
              <a:rPr lang="en-US" altLang="ja-JP" sz="2000" dirty="0">
                <a:solidFill>
                  <a:prstClr val="black"/>
                </a:solidFill>
                <a:latin typeface="BIZ UDPゴシック" panose="020B0400000000000000" pitchFamily="50" charset="-128"/>
                <a:ea typeface="BIZ UDPゴシック" panose="020B0400000000000000" pitchFamily="50" charset="-128"/>
              </a:rPr>
              <a:t>048-600-3111</a:t>
            </a:r>
            <a:r>
              <a:rPr lang="ja-JP" altLang="en-US" sz="2000" dirty="0">
                <a:solidFill>
                  <a:prstClr val="black"/>
                </a:solidFill>
                <a:latin typeface="BIZ UDPゴシック" panose="020B0400000000000000" pitchFamily="50" charset="-128"/>
                <a:ea typeface="BIZ UDPゴシック" panose="020B0400000000000000" pitchFamily="50" charset="-128"/>
              </a:rPr>
              <a:t>（代表）</a:t>
            </a:r>
          </a:p>
        </p:txBody>
      </p:sp>
      <p:sp>
        <p:nvSpPr>
          <p:cNvPr id="12" name="正方形/長方形 11"/>
          <p:cNvSpPr/>
          <p:nvPr/>
        </p:nvSpPr>
        <p:spPr>
          <a:xfrm>
            <a:off x="669255" y="4738764"/>
            <a:ext cx="10684545" cy="515623"/>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dirty="0">
                <a:solidFill>
                  <a:prstClr val="black"/>
                </a:solidFill>
                <a:latin typeface="BIZ UDPゴシック" panose="020B0400000000000000" pitchFamily="50" charset="-128"/>
                <a:ea typeface="BIZ UDPゴシック" panose="020B0400000000000000" pitchFamily="50" charset="-128"/>
              </a:rPr>
              <a:t>　　　　    年　　　    　組　　　　    番　氏名</a:t>
            </a:r>
          </a:p>
        </p:txBody>
      </p:sp>
    </p:spTree>
    <p:extLst>
      <p:ext uri="{BB962C8B-B14F-4D97-AF65-F5344CB8AC3E}">
        <p14:creationId xmlns:p14="http://schemas.microsoft.com/office/powerpoint/2010/main" val="19287505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CFFFF"/>
        </a:solidFill>
        <a:effectLst/>
      </p:bgPr>
    </p:bg>
    <p:spTree>
      <p:nvGrpSpPr>
        <p:cNvPr id="1" name=""/>
        <p:cNvGrpSpPr/>
        <p:nvPr/>
      </p:nvGrpSpPr>
      <p:grpSpPr>
        <a:xfrm>
          <a:off x="0" y="0"/>
          <a:ext cx="0" cy="0"/>
          <a:chOff x="0" y="0"/>
          <a:chExt cx="0" cy="0"/>
        </a:xfrm>
      </p:grpSpPr>
      <p:grpSp>
        <p:nvGrpSpPr>
          <p:cNvPr id="4" name="グループ化 3"/>
          <p:cNvGrpSpPr/>
          <p:nvPr/>
        </p:nvGrpSpPr>
        <p:grpSpPr>
          <a:xfrm>
            <a:off x="102553" y="810442"/>
            <a:ext cx="12048793" cy="5290224"/>
            <a:chOff x="109776" y="1412801"/>
            <a:chExt cx="12048793" cy="5290224"/>
          </a:xfrm>
        </p:grpSpPr>
        <p:sp>
          <p:nvSpPr>
            <p:cNvPr id="12" name="角丸四角形 11"/>
            <p:cNvSpPr/>
            <p:nvPr/>
          </p:nvSpPr>
          <p:spPr>
            <a:xfrm>
              <a:off x="1336366" y="5734536"/>
              <a:ext cx="2392680" cy="929640"/>
            </a:xfrm>
            <a:prstGeom prst="roundRect">
              <a:avLst/>
            </a:prstGeom>
            <a:solidFill>
              <a:srgbClr val="00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prstClr val="white"/>
                  </a:solidFill>
                </a:rPr>
                <a:t>税務署（国税）</a:t>
              </a:r>
              <a:endParaRPr lang="en-US" altLang="ja-JP" dirty="0">
                <a:solidFill>
                  <a:prstClr val="white"/>
                </a:solidFill>
              </a:endParaRPr>
            </a:p>
            <a:p>
              <a:pPr algn="ctr"/>
              <a:r>
                <a:rPr lang="ja-JP" altLang="en-US" sz="1200" dirty="0">
                  <a:solidFill>
                    <a:prstClr val="white"/>
                  </a:solidFill>
                </a:rPr>
                <a:t>１年間に国に納められる税金</a:t>
              </a:r>
              <a:endParaRPr lang="en-US" altLang="ja-JP" sz="1200" dirty="0">
                <a:solidFill>
                  <a:prstClr val="white"/>
                </a:solidFill>
              </a:endParaRPr>
            </a:p>
            <a:p>
              <a:pPr algn="ctr"/>
              <a:r>
                <a:rPr lang="ja-JP" altLang="en-US" sz="1600" b="1" dirty="0">
                  <a:solidFill>
                    <a:prstClr val="white"/>
                  </a:solidFill>
                </a:rPr>
                <a:t>約６９兆６，０８０億円</a:t>
              </a:r>
              <a:endParaRPr lang="en-US" altLang="ja-JP" sz="1600" b="1" dirty="0">
                <a:solidFill>
                  <a:prstClr val="white"/>
                </a:solidFill>
              </a:endParaRPr>
            </a:p>
            <a:p>
              <a:pPr algn="ctr"/>
              <a:r>
                <a:rPr lang="ja-JP" altLang="en-US" sz="1100" dirty="0">
                  <a:solidFill>
                    <a:prstClr val="white"/>
                  </a:solidFill>
                </a:rPr>
                <a:t>（令和６年度当初予算）</a:t>
              </a:r>
            </a:p>
          </p:txBody>
        </p:sp>
        <p:sp>
          <p:nvSpPr>
            <p:cNvPr id="3" name="角丸四角形 2"/>
            <p:cNvSpPr/>
            <p:nvPr/>
          </p:nvSpPr>
          <p:spPr>
            <a:xfrm>
              <a:off x="179189" y="1617888"/>
              <a:ext cx="4202191" cy="4031247"/>
            </a:xfrm>
            <a:prstGeom prst="roundRect">
              <a:avLst/>
            </a:prstGeom>
            <a:noFill/>
            <a:ln w="25400">
              <a:solidFill>
                <a:srgbClr val="00CC00"/>
              </a:solidFill>
              <a:prstDash val="solid"/>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a:solidFill>
                  <a:prstClr val="black"/>
                </a:solidFill>
              </a:endParaRPr>
            </a:p>
          </p:txBody>
        </p:sp>
        <p:sp>
          <p:nvSpPr>
            <p:cNvPr id="23" name="角丸四角形 22"/>
            <p:cNvSpPr/>
            <p:nvPr/>
          </p:nvSpPr>
          <p:spPr>
            <a:xfrm>
              <a:off x="4447223" y="1608418"/>
              <a:ext cx="6670357" cy="4040718"/>
            </a:xfrm>
            <a:prstGeom prst="roundRect">
              <a:avLst/>
            </a:prstGeom>
            <a:noFill/>
            <a:ln w="25400">
              <a:solidFill>
                <a:schemeClr val="accent5">
                  <a:lumMod val="75000"/>
                </a:schemeClr>
              </a:solidFill>
              <a:prstDash val="solid"/>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a:solidFill>
                  <a:prstClr val="black"/>
                </a:solidFill>
              </a:endParaRPr>
            </a:p>
          </p:txBody>
        </p:sp>
        <p:sp>
          <p:nvSpPr>
            <p:cNvPr id="9" name="角丸四角形 8"/>
            <p:cNvSpPr/>
            <p:nvPr/>
          </p:nvSpPr>
          <p:spPr>
            <a:xfrm>
              <a:off x="1791176" y="1412801"/>
              <a:ext cx="986790" cy="391233"/>
            </a:xfrm>
            <a:prstGeom prst="roundRect">
              <a:avLst/>
            </a:prstGeom>
            <a:solidFill>
              <a:srgbClr val="00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prstClr val="white"/>
                  </a:solidFill>
                </a:rPr>
                <a:t>国　税</a:t>
              </a:r>
            </a:p>
          </p:txBody>
        </p:sp>
        <p:sp>
          <p:nvSpPr>
            <p:cNvPr id="10" name="角丸四角形 9"/>
            <p:cNvSpPr/>
            <p:nvPr/>
          </p:nvSpPr>
          <p:spPr>
            <a:xfrm>
              <a:off x="7193636" y="1426245"/>
              <a:ext cx="973455" cy="391233"/>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prstClr val="white"/>
                  </a:solidFill>
                </a:rPr>
                <a:t>地方税</a:t>
              </a:r>
            </a:p>
          </p:txBody>
        </p:sp>
        <p:sp>
          <p:nvSpPr>
            <p:cNvPr id="24" name="角丸四角形 23"/>
            <p:cNvSpPr/>
            <p:nvPr/>
          </p:nvSpPr>
          <p:spPr>
            <a:xfrm>
              <a:off x="109776" y="1863088"/>
              <a:ext cx="11167824" cy="2053323"/>
            </a:xfrm>
            <a:prstGeom prst="roundRect">
              <a:avLst/>
            </a:prstGeom>
            <a:solidFill>
              <a:srgbClr val="FF99CC">
                <a:alpha val="90000"/>
              </a:srgbClr>
            </a:solidFill>
            <a:ln w="25400">
              <a:solidFill>
                <a:srgbClr val="FF3399"/>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a:solidFill>
                  <a:prstClr val="black"/>
                </a:solidFill>
              </a:endParaRPr>
            </a:p>
          </p:txBody>
        </p:sp>
        <p:sp>
          <p:nvSpPr>
            <p:cNvPr id="2" name="正方形/長方形 1"/>
            <p:cNvSpPr/>
            <p:nvPr/>
          </p:nvSpPr>
          <p:spPr>
            <a:xfrm>
              <a:off x="11291591" y="2093110"/>
              <a:ext cx="316226" cy="101204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lang="ja-JP" altLang="en-US" sz="1600" dirty="0">
                  <a:solidFill>
                    <a:srgbClr val="FF0066"/>
                  </a:solidFill>
                </a:rPr>
                <a:t>直接税</a:t>
              </a:r>
            </a:p>
          </p:txBody>
        </p:sp>
        <p:sp>
          <p:nvSpPr>
            <p:cNvPr id="22" name="正方形/長方形 21"/>
            <p:cNvSpPr/>
            <p:nvPr/>
          </p:nvSpPr>
          <p:spPr>
            <a:xfrm>
              <a:off x="11200818" y="4052130"/>
              <a:ext cx="533400" cy="101204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lang="ja-JP" altLang="en-US" sz="1600" dirty="0">
                  <a:solidFill>
                    <a:srgbClr val="5B9BD5">
                      <a:lumMod val="50000"/>
                    </a:srgbClr>
                  </a:solidFill>
                </a:rPr>
                <a:t>間接税</a:t>
              </a:r>
            </a:p>
          </p:txBody>
        </p:sp>
        <p:sp>
          <p:nvSpPr>
            <p:cNvPr id="25" name="角丸四角形 24"/>
            <p:cNvSpPr/>
            <p:nvPr/>
          </p:nvSpPr>
          <p:spPr>
            <a:xfrm>
              <a:off x="119901" y="3953660"/>
              <a:ext cx="11197055" cy="1564393"/>
            </a:xfrm>
            <a:prstGeom prst="roundRect">
              <a:avLst/>
            </a:prstGeom>
            <a:solidFill>
              <a:srgbClr val="66CCFF">
                <a:alpha val="73000"/>
              </a:srgbClr>
            </a:solidFill>
            <a:ln w="25400">
              <a:solidFill>
                <a:schemeClr val="accent1">
                  <a:lumMod val="50000"/>
                </a:schemeClr>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a:solidFill>
                  <a:prstClr val="black"/>
                </a:solidFill>
              </a:endParaRPr>
            </a:p>
          </p:txBody>
        </p:sp>
        <p:cxnSp>
          <p:nvCxnSpPr>
            <p:cNvPr id="5" name="直線コネクタ 4"/>
            <p:cNvCxnSpPr/>
            <p:nvPr/>
          </p:nvCxnSpPr>
          <p:spPr>
            <a:xfrm flipH="1">
              <a:off x="8166795" y="1767403"/>
              <a:ext cx="29104" cy="4807356"/>
            </a:xfrm>
            <a:prstGeom prst="line">
              <a:avLst/>
            </a:prstGeom>
            <a:ln w="38100">
              <a:solidFill>
                <a:schemeClr val="accent6">
                  <a:lumMod val="50000"/>
                </a:schemeClr>
              </a:solidFill>
              <a:prstDash val="lgDash"/>
            </a:ln>
          </p:spPr>
          <p:style>
            <a:lnRef idx="1">
              <a:schemeClr val="accent1"/>
            </a:lnRef>
            <a:fillRef idx="0">
              <a:schemeClr val="accent1"/>
            </a:fillRef>
            <a:effectRef idx="0">
              <a:schemeClr val="accent1"/>
            </a:effectRef>
            <a:fontRef idx="minor">
              <a:schemeClr val="tx1"/>
            </a:fontRef>
          </p:style>
        </p:cxnSp>
        <p:sp>
          <p:nvSpPr>
            <p:cNvPr id="6" name="正方形/長方形 5"/>
            <p:cNvSpPr/>
            <p:nvPr/>
          </p:nvSpPr>
          <p:spPr>
            <a:xfrm>
              <a:off x="2382748" y="3189674"/>
              <a:ext cx="997464" cy="56330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ja-JP" altLang="en-US" sz="1000" dirty="0">
                  <a:solidFill>
                    <a:prstClr val="black"/>
                  </a:solidFill>
                </a:rPr>
                <a:t>　会社も税金の額を計算して納めます。</a:t>
              </a:r>
            </a:p>
          </p:txBody>
        </p:sp>
        <p:sp>
          <p:nvSpPr>
            <p:cNvPr id="26" name="正方形/長方形 25"/>
            <p:cNvSpPr/>
            <p:nvPr/>
          </p:nvSpPr>
          <p:spPr>
            <a:xfrm>
              <a:off x="1293020" y="1893018"/>
              <a:ext cx="2625854" cy="81182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ja-JP" altLang="en-US" sz="1000" dirty="0">
                  <a:solidFill>
                    <a:prstClr val="black"/>
                  </a:solidFill>
                </a:rPr>
                <a:t>　会社などで働いている人は、給料から差し引かれます。差し引かれた税金は会社などがまとめて納めます。</a:t>
              </a:r>
              <a:endParaRPr lang="en-US" altLang="ja-JP" sz="1000" dirty="0">
                <a:solidFill>
                  <a:prstClr val="black"/>
                </a:solidFill>
              </a:endParaRPr>
            </a:p>
            <a:p>
              <a:r>
                <a:rPr lang="ja-JP" altLang="en-US" sz="1000" dirty="0">
                  <a:solidFill>
                    <a:prstClr val="black"/>
                  </a:solidFill>
                </a:rPr>
                <a:t>　農業をしている人や商売をしている人は、１年に１度自分の税金の額を計算して納めます。</a:t>
              </a:r>
              <a:endParaRPr lang="en-US" altLang="ja-JP" sz="1000" dirty="0">
                <a:solidFill>
                  <a:prstClr val="black"/>
                </a:solidFill>
              </a:endParaRPr>
            </a:p>
          </p:txBody>
        </p:sp>
        <p:sp>
          <p:nvSpPr>
            <p:cNvPr id="16" name="円/楕円 15"/>
            <p:cNvSpPr/>
            <p:nvPr/>
          </p:nvSpPr>
          <p:spPr>
            <a:xfrm>
              <a:off x="289085" y="4046753"/>
              <a:ext cx="1017270" cy="461065"/>
            </a:xfrm>
            <a:prstGeom prst="ellipse">
              <a:avLst/>
            </a:prstGeom>
            <a:solidFill>
              <a:srgbClr val="00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prstClr val="white"/>
                  </a:solidFill>
                </a:rPr>
                <a:t>消費税</a:t>
              </a:r>
            </a:p>
          </p:txBody>
        </p:sp>
        <p:pic>
          <p:nvPicPr>
            <p:cNvPr id="34" name="図 33" descr="zaimu_Illust-19-3.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0843" y="2857323"/>
              <a:ext cx="456877" cy="936208"/>
            </a:xfrm>
            <a:prstGeom prst="rect">
              <a:avLst/>
            </a:prstGeom>
          </p:spPr>
        </p:pic>
        <p:pic>
          <p:nvPicPr>
            <p:cNvPr id="35" name="図 34" descr="zaimu_Illust-19-6.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4166" y="2734730"/>
              <a:ext cx="438219" cy="1092825"/>
            </a:xfrm>
            <a:prstGeom prst="rect">
              <a:avLst/>
            </a:prstGeom>
          </p:spPr>
        </p:pic>
        <p:pic>
          <p:nvPicPr>
            <p:cNvPr id="36" name="図 35" descr="zaimu_Illust-20.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88228" y="2900382"/>
              <a:ext cx="796213" cy="871105"/>
            </a:xfrm>
            <a:prstGeom prst="rect">
              <a:avLst/>
            </a:prstGeom>
          </p:spPr>
        </p:pic>
        <p:pic>
          <p:nvPicPr>
            <p:cNvPr id="37" name="図 3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03166" y="2799668"/>
              <a:ext cx="1119034" cy="1119034"/>
            </a:xfrm>
            <a:prstGeom prst="rect">
              <a:avLst/>
            </a:prstGeom>
          </p:spPr>
        </p:pic>
        <p:pic>
          <p:nvPicPr>
            <p:cNvPr id="39" name="図 38"/>
            <p:cNvPicPr>
              <a:picLocks noChangeAspect="1"/>
            </p:cNvPicPr>
            <p:nvPr/>
          </p:nvPicPr>
          <p:blipFill>
            <a:blip r:embed="rId6" cstate="print">
              <a:extLst>
                <a:ext uri="{BEBA8EAE-BF5A-486C-A8C5-ECC9F3942E4B}">
                  <a14:imgProps xmlns:a14="http://schemas.microsoft.com/office/drawing/2010/main">
                    <a14:imgLayer r:embed="rId7">
                      <a14:imgEffect>
                        <a14:backgroundRemoval t="4202" b="94958" l="3526" r="97436">
                          <a14:foregroundMark x1="47436" y1="5882" x2="75707" y2="6533"/>
                          <a14:foregroundMark x1="90385" y1="43697" x2="92949" y2="68908"/>
                          <a14:foregroundMark x1="96474" y1="55462" x2="97756" y2="64706"/>
                          <a14:foregroundMark x1="82051" y1="79832" x2="82051" y2="86555"/>
                          <a14:foregroundMark x1="79487" y1="94958" x2="82051" y2="89076"/>
                          <a14:foregroundMark x1="80128" y1="72269" x2="82372" y2="85714"/>
                          <a14:foregroundMark x1="83654" y1="72269" x2="84615" y2="85714"/>
                          <a14:foregroundMark x1="76603" y1="68067" x2="75962" y2="88235"/>
                          <a14:foregroundMark x1="19551" y1="66387" x2="17628" y2="89076"/>
                          <a14:foregroundMark x1="14423" y1="69748" x2="16026" y2="94118"/>
                          <a14:foregroundMark x1="20192" y1="75630" x2="19551" y2="88235"/>
                          <a14:foregroundMark x1="6410" y1="62185" x2="3526" y2="83193"/>
                          <a14:backgroundMark x1="79808" y1="5882" x2="79808" y2="5882"/>
                          <a14:backgroundMark x1="81410" y1="7563" x2="81410" y2="9244"/>
                          <a14:backgroundMark x1="76923" y1="2521" x2="87821" y2="11765"/>
                        </a14:backgroundRemoval>
                      </a14:imgEffect>
                    </a14:imgLayer>
                  </a14:imgProps>
                </a:ext>
                <a:ext uri="{28A0092B-C50C-407E-A947-70E740481C1C}">
                  <a14:useLocalDpi xmlns:a14="http://schemas.microsoft.com/office/drawing/2010/main" val="0"/>
                </a:ext>
              </a:extLst>
            </a:blip>
            <a:stretch>
              <a:fillRect/>
            </a:stretch>
          </p:blipFill>
          <p:spPr>
            <a:xfrm>
              <a:off x="4524755" y="3122758"/>
              <a:ext cx="1296058" cy="496807"/>
            </a:xfrm>
            <a:prstGeom prst="rect">
              <a:avLst/>
            </a:prstGeom>
          </p:spPr>
        </p:pic>
        <p:sp>
          <p:nvSpPr>
            <p:cNvPr id="40" name="正方形/長方形 39"/>
            <p:cNvSpPr/>
            <p:nvPr/>
          </p:nvSpPr>
          <p:spPr>
            <a:xfrm>
              <a:off x="4520393" y="3666040"/>
              <a:ext cx="1885837" cy="180675"/>
            </a:xfrm>
            <a:prstGeom prst="rect">
              <a:avLst/>
            </a:prstGeom>
            <a:ln>
              <a:solidFill>
                <a:schemeClr val="accent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sz="1000" dirty="0">
                  <a:solidFill>
                    <a:prstClr val="black"/>
                  </a:solidFill>
                </a:rPr>
                <a:t>車を所有している人が納めます。</a:t>
              </a:r>
              <a:endParaRPr lang="en-US" altLang="ja-JP" sz="1000" dirty="0">
                <a:solidFill>
                  <a:prstClr val="black"/>
                </a:solidFill>
              </a:endParaRPr>
            </a:p>
          </p:txBody>
        </p:sp>
        <p:sp>
          <p:nvSpPr>
            <p:cNvPr id="17" name="円/楕円 16"/>
            <p:cNvSpPr/>
            <p:nvPr/>
          </p:nvSpPr>
          <p:spPr>
            <a:xfrm>
              <a:off x="4515129" y="2701488"/>
              <a:ext cx="1351293" cy="417685"/>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prstClr val="white"/>
                  </a:solidFill>
                </a:rPr>
                <a:t>自動車税</a:t>
              </a:r>
              <a:endParaRPr lang="en-US" altLang="ja-JP" sz="1400" dirty="0">
                <a:solidFill>
                  <a:prstClr val="white"/>
                </a:solidFill>
              </a:endParaRPr>
            </a:p>
          </p:txBody>
        </p:sp>
        <p:pic>
          <p:nvPicPr>
            <p:cNvPr id="41" name="図 40"/>
            <p:cNvPicPr>
              <a:picLocks noChangeAspect="1"/>
            </p:cNvPicPr>
            <p:nvPr/>
          </p:nvPicPr>
          <p:blipFill>
            <a:blip r:embed="rId8" cstate="print">
              <a:extLst>
                <a:ext uri="{BEBA8EAE-BF5A-486C-A8C5-ECC9F3942E4B}">
                  <a14:imgProps xmlns:a14="http://schemas.microsoft.com/office/drawing/2010/main">
                    <a14:imgLayer r:embed="rId9">
                      <a14:imgEffect>
                        <a14:backgroundRemoval t="9524" b="89683" l="9235" r="90501">
                          <a14:foregroundMark x1="32718" y1="33862" x2="62005" y2="46561"/>
                          <a14:foregroundMark x1="62005" y1="46561" x2="64116" y2="55820"/>
                          <a14:foregroundMark x1="35884" y1="30952" x2="52243" y2="56878"/>
                          <a14:foregroundMark x1="52243" y1="48942" x2="59103" y2="57937"/>
                          <a14:foregroundMark x1="39314" y1="28836" x2="40897" y2="42328"/>
                          <a14:foregroundMark x1="13984" y1="63228" x2="52770" y2="66138"/>
                          <a14:foregroundMark x1="25858" y1="56349" x2="44591" y2="56085"/>
                          <a14:foregroundMark x1="34565" y1="51058" x2="36939" y2="67196"/>
                          <a14:foregroundMark x1="35884" y1="60582" x2="41689" y2="62169"/>
                          <a14:foregroundMark x1="13720" y1="57407" x2="33245" y2="61640"/>
                          <a14:foregroundMark x1="9235" y1="53704" x2="9235" y2="53704"/>
                          <a14:foregroundMark x1="19789" y1="22222" x2="19789" y2="22222"/>
                          <a14:foregroundMark x1="27177" y1="19312" x2="27177" y2="19312"/>
                          <a14:foregroundMark x1="33245" y1="17460" x2="33245" y2="17460"/>
                          <a14:foregroundMark x1="41689" y1="16138" x2="41689" y2="16138"/>
                          <a14:foregroundMark x1="49340" y1="18254" x2="49340" y2="18254"/>
                          <a14:foregroundMark x1="54090" y1="22222" x2="54090" y2="22222"/>
                          <a14:foregroundMark x1="59631" y1="24603" x2="59631" y2="24603"/>
                          <a14:foregroundMark x1="90501" y1="60582" x2="90501" y2="60582"/>
                          <a14:foregroundMark x1="21108" y1="56349" x2="21900" y2="56349"/>
                          <a14:foregroundMark x1="17678" y1="65079" x2="17678" y2="65079"/>
                          <a14:foregroundMark x1="12137" y1="67196" x2="36939" y2="68519"/>
                        </a14:backgroundRemoval>
                      </a14:imgEffect>
                    </a14:imgLayer>
                  </a14:imgProps>
                </a:ext>
                <a:ext uri="{28A0092B-C50C-407E-A947-70E740481C1C}">
                  <a14:useLocalDpi xmlns:a14="http://schemas.microsoft.com/office/drawing/2010/main" val="0"/>
                </a:ext>
              </a:extLst>
            </a:blip>
            <a:stretch>
              <a:fillRect/>
            </a:stretch>
          </p:blipFill>
          <p:spPr>
            <a:xfrm>
              <a:off x="6425547" y="2151716"/>
              <a:ext cx="1560379" cy="1045256"/>
            </a:xfrm>
            <a:prstGeom prst="rect">
              <a:avLst/>
            </a:prstGeom>
          </p:spPr>
        </p:pic>
        <p:sp>
          <p:nvSpPr>
            <p:cNvPr id="18" name="円/楕円 17"/>
            <p:cNvSpPr/>
            <p:nvPr/>
          </p:nvSpPr>
          <p:spPr>
            <a:xfrm>
              <a:off x="6763407" y="3245904"/>
              <a:ext cx="1350585" cy="616917"/>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prstClr val="white"/>
                  </a:solidFill>
                </a:rPr>
                <a:t>不動産</a:t>
              </a:r>
              <a:endParaRPr lang="en-US" altLang="ja-JP" sz="1400" dirty="0">
                <a:solidFill>
                  <a:prstClr val="white"/>
                </a:solidFill>
              </a:endParaRPr>
            </a:p>
            <a:p>
              <a:pPr algn="ctr"/>
              <a:r>
                <a:rPr lang="ja-JP" altLang="en-US" sz="1400" dirty="0">
                  <a:solidFill>
                    <a:prstClr val="white"/>
                  </a:solidFill>
                </a:rPr>
                <a:t>取得税</a:t>
              </a:r>
              <a:endParaRPr lang="en-US" altLang="ja-JP" sz="1400" dirty="0">
                <a:solidFill>
                  <a:prstClr val="white"/>
                </a:solidFill>
              </a:endParaRPr>
            </a:p>
          </p:txBody>
        </p:sp>
        <p:sp>
          <p:nvSpPr>
            <p:cNvPr id="42" name="正方形/長方形 41"/>
            <p:cNvSpPr/>
            <p:nvPr/>
          </p:nvSpPr>
          <p:spPr>
            <a:xfrm>
              <a:off x="5943954" y="3024024"/>
              <a:ext cx="2190768" cy="207905"/>
            </a:xfrm>
            <a:prstGeom prst="rect">
              <a:avLst/>
            </a:prstGeom>
            <a:ln>
              <a:solidFill>
                <a:schemeClr val="accent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sz="1000" dirty="0">
                  <a:solidFill>
                    <a:prstClr val="black"/>
                  </a:solidFill>
                </a:rPr>
                <a:t>土地や建物を取得した人が納めます。</a:t>
              </a:r>
              <a:endParaRPr lang="en-US" altLang="ja-JP" sz="1000" dirty="0">
                <a:solidFill>
                  <a:prstClr val="black"/>
                </a:solidFill>
              </a:endParaRPr>
            </a:p>
          </p:txBody>
        </p:sp>
        <p:pic>
          <p:nvPicPr>
            <p:cNvPr id="43" name="図 42" descr="zaimu_Illust-29.png"/>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208156" y="4454762"/>
              <a:ext cx="1648900" cy="1008986"/>
            </a:xfrm>
            <a:prstGeom prst="rect">
              <a:avLst/>
            </a:prstGeom>
          </p:spPr>
        </p:pic>
        <p:sp>
          <p:nvSpPr>
            <p:cNvPr id="44" name="正方形/長方形 43"/>
            <p:cNvSpPr/>
            <p:nvPr/>
          </p:nvSpPr>
          <p:spPr>
            <a:xfrm>
              <a:off x="4841023" y="4518117"/>
              <a:ext cx="1199803" cy="674320"/>
            </a:xfrm>
            <a:prstGeom prst="rect">
              <a:avLst/>
            </a:prstGeom>
            <a:ln>
              <a:solidFill>
                <a:schemeClr val="accent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sz="1000" dirty="0">
                  <a:solidFill>
                    <a:prstClr val="black"/>
                  </a:solidFill>
                  <a:latin typeface="ＭＳ Ｐゴシック" panose="020B0600070205080204" pitchFamily="50" charset="-128"/>
                </a:rPr>
                <a:t>　消費税</a:t>
              </a:r>
              <a:r>
                <a:rPr lang="en-US" altLang="ja-JP" sz="1000" dirty="0">
                  <a:solidFill>
                    <a:prstClr val="black"/>
                  </a:solidFill>
                  <a:latin typeface="ＭＳ Ｐゴシック" panose="020B0600070205080204" pitchFamily="50" charset="-128"/>
                </a:rPr>
                <a:t>10%</a:t>
              </a:r>
              <a:r>
                <a:rPr lang="ja-JP" altLang="en-US" sz="1000" dirty="0">
                  <a:solidFill>
                    <a:prstClr val="black"/>
                  </a:solidFill>
                  <a:latin typeface="ＭＳ Ｐゴシック" panose="020B0600070205080204" pitchFamily="50" charset="-128"/>
                </a:rPr>
                <a:t>のうち、</a:t>
              </a:r>
              <a:r>
                <a:rPr lang="en-US" altLang="ja-JP" sz="1000" dirty="0">
                  <a:solidFill>
                    <a:prstClr val="black"/>
                  </a:solidFill>
                  <a:latin typeface="ＭＳ Ｐゴシック" panose="020B0600070205080204" pitchFamily="50" charset="-128"/>
                </a:rPr>
                <a:t>7.8%</a:t>
              </a:r>
              <a:r>
                <a:rPr lang="ja-JP" altLang="en-US" sz="1000" dirty="0">
                  <a:solidFill>
                    <a:prstClr val="black"/>
                  </a:solidFill>
                  <a:latin typeface="ＭＳ Ｐゴシック" panose="020B0600070205080204" pitchFamily="50" charset="-128"/>
                </a:rPr>
                <a:t>分が国税、</a:t>
              </a:r>
              <a:r>
                <a:rPr lang="en-US" altLang="ja-JP" sz="1000" dirty="0">
                  <a:solidFill>
                    <a:prstClr val="black"/>
                  </a:solidFill>
                  <a:latin typeface="ＭＳ Ｐゴシック" panose="020B0600070205080204" pitchFamily="50" charset="-128"/>
                </a:rPr>
                <a:t>2.2%</a:t>
              </a:r>
              <a:r>
                <a:rPr lang="ja-JP" altLang="en-US" sz="1000" dirty="0">
                  <a:solidFill>
                    <a:prstClr val="black"/>
                  </a:solidFill>
                  <a:latin typeface="ＭＳ Ｐゴシック" panose="020B0600070205080204" pitchFamily="50" charset="-128"/>
                </a:rPr>
                <a:t>分は地方消費税として納めます。</a:t>
              </a:r>
              <a:endParaRPr lang="en-US" altLang="ja-JP" sz="1000" dirty="0">
                <a:solidFill>
                  <a:prstClr val="black"/>
                </a:solidFill>
                <a:latin typeface="ＭＳ Ｐゴシック" panose="020B0600070205080204" pitchFamily="50" charset="-128"/>
              </a:endParaRPr>
            </a:p>
          </p:txBody>
        </p:sp>
        <p:sp>
          <p:nvSpPr>
            <p:cNvPr id="20" name="円/楕円 19"/>
            <p:cNvSpPr/>
            <p:nvPr/>
          </p:nvSpPr>
          <p:spPr>
            <a:xfrm>
              <a:off x="4663201" y="4121426"/>
              <a:ext cx="1544955" cy="416705"/>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prstClr val="white"/>
                  </a:solidFill>
                </a:rPr>
                <a:t>地方消費税</a:t>
              </a:r>
              <a:endParaRPr lang="en-US" altLang="ja-JP" sz="1400" dirty="0">
                <a:solidFill>
                  <a:prstClr val="white"/>
                </a:solidFill>
              </a:endParaRPr>
            </a:p>
          </p:txBody>
        </p:sp>
        <p:pic>
          <p:nvPicPr>
            <p:cNvPr id="45" name="図 44"/>
            <p:cNvPicPr>
              <a:picLocks noChangeAspect="1"/>
            </p:cNvPicPr>
            <p:nvPr/>
          </p:nvPicPr>
          <p:blipFill>
            <a:blip r:embed="rId11" cstate="print">
              <a:extLst>
                <a:ext uri="{BEBA8EAE-BF5A-486C-A8C5-ECC9F3942E4B}">
                  <a14:imgProps xmlns:a14="http://schemas.microsoft.com/office/drawing/2010/main">
                    <a14:imgLayer r:embed="rId12">
                      <a14:imgEffect>
                        <a14:backgroundRemoval t="10000" b="90000" l="10000" r="90000">
                          <a14:foregroundMark x1="17150" y1="68254" x2="25594" y2="68519"/>
                          <a14:foregroundMark x1="16095" y1="64815" x2="21636" y2="68783"/>
                          <a14:backgroundMark x1="42480" y1="75132" x2="42480" y2="75132"/>
                        </a14:backgroundRemoval>
                      </a14:imgEffect>
                    </a14:imgLayer>
                  </a14:imgProps>
                </a:ext>
                <a:ext uri="{28A0092B-C50C-407E-A947-70E740481C1C}">
                  <a14:useLocalDpi xmlns:a14="http://schemas.microsoft.com/office/drawing/2010/main" val="0"/>
                </a:ext>
              </a:extLst>
            </a:blip>
            <a:stretch>
              <a:fillRect/>
            </a:stretch>
          </p:blipFill>
          <p:spPr>
            <a:xfrm>
              <a:off x="10034786" y="2497816"/>
              <a:ext cx="986772" cy="848782"/>
            </a:xfrm>
            <a:prstGeom prst="rect">
              <a:avLst/>
            </a:prstGeom>
          </p:spPr>
        </p:pic>
        <p:sp>
          <p:nvSpPr>
            <p:cNvPr id="46" name="正方形/長方形 45"/>
            <p:cNvSpPr/>
            <p:nvPr/>
          </p:nvSpPr>
          <p:spPr>
            <a:xfrm>
              <a:off x="9935243" y="3236043"/>
              <a:ext cx="1103750" cy="594113"/>
            </a:xfrm>
            <a:prstGeom prst="rect">
              <a:avLst/>
            </a:prstGeom>
            <a:ln>
              <a:solidFill>
                <a:schemeClr val="accent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sz="1000" dirty="0">
                  <a:solidFill>
                    <a:prstClr val="black"/>
                  </a:solidFill>
                </a:rPr>
                <a:t>　土地や建物を所有している人が納めます。</a:t>
              </a:r>
              <a:endParaRPr lang="en-US" altLang="ja-JP" sz="1000" dirty="0">
                <a:solidFill>
                  <a:prstClr val="black"/>
                </a:solidFill>
              </a:endParaRPr>
            </a:p>
          </p:txBody>
        </p:sp>
        <p:sp>
          <p:nvSpPr>
            <p:cNvPr id="13" name="角丸四角形 12"/>
            <p:cNvSpPr/>
            <p:nvPr/>
          </p:nvSpPr>
          <p:spPr>
            <a:xfrm>
              <a:off x="8234214" y="5763679"/>
              <a:ext cx="2936081" cy="929640"/>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prstClr val="white"/>
                  </a:solidFill>
                </a:rPr>
                <a:t>市町村</a:t>
              </a:r>
              <a:r>
                <a:rPr lang="ja-JP" altLang="en-US" sz="1600" dirty="0">
                  <a:solidFill>
                    <a:prstClr val="white"/>
                  </a:solidFill>
                </a:rPr>
                <a:t>（市町村税）</a:t>
              </a:r>
              <a:endParaRPr lang="en-US" altLang="ja-JP" sz="1600" dirty="0">
                <a:solidFill>
                  <a:prstClr val="white"/>
                </a:solidFill>
              </a:endParaRPr>
            </a:p>
            <a:p>
              <a:pPr algn="ctr"/>
              <a:r>
                <a:rPr lang="ja-JP" altLang="en-US" sz="1200" dirty="0">
                  <a:solidFill>
                    <a:prstClr val="white"/>
                  </a:solidFill>
                </a:rPr>
                <a:t>１年間に市町村に納められる税金</a:t>
              </a:r>
              <a:endParaRPr lang="en-US" altLang="ja-JP" sz="1200" dirty="0">
                <a:solidFill>
                  <a:prstClr val="white"/>
                </a:solidFill>
              </a:endParaRPr>
            </a:p>
            <a:p>
              <a:pPr algn="ctr"/>
              <a:r>
                <a:rPr lang="ja-JP" altLang="en-US" sz="1600" b="1" dirty="0">
                  <a:solidFill>
                    <a:prstClr val="white"/>
                  </a:solidFill>
                </a:rPr>
                <a:t>約３，００１億円</a:t>
              </a:r>
              <a:endParaRPr lang="en-US" altLang="ja-JP" sz="1600" b="1" dirty="0">
                <a:solidFill>
                  <a:prstClr val="white"/>
                </a:solidFill>
              </a:endParaRPr>
            </a:p>
            <a:p>
              <a:pPr algn="ctr"/>
              <a:r>
                <a:rPr lang="ja-JP" altLang="en-US" sz="1100" dirty="0">
                  <a:solidFill>
                    <a:prstClr val="white"/>
                  </a:solidFill>
                </a:rPr>
                <a:t>（令和５年度当初予算）</a:t>
              </a:r>
            </a:p>
          </p:txBody>
        </p:sp>
        <p:sp>
          <p:nvSpPr>
            <p:cNvPr id="11" name="角丸四角形 10"/>
            <p:cNvSpPr/>
            <p:nvPr/>
          </p:nvSpPr>
          <p:spPr>
            <a:xfrm>
              <a:off x="5160053" y="5773385"/>
              <a:ext cx="2399348" cy="929640"/>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prstClr val="white"/>
                  </a:solidFill>
                </a:rPr>
                <a:t>長野県（県税）</a:t>
              </a:r>
              <a:endParaRPr lang="en-US" altLang="ja-JP" dirty="0">
                <a:solidFill>
                  <a:prstClr val="white"/>
                </a:solidFill>
              </a:endParaRPr>
            </a:p>
            <a:p>
              <a:pPr algn="ctr"/>
              <a:r>
                <a:rPr lang="ja-JP" altLang="en-US" sz="1200" dirty="0">
                  <a:solidFill>
                    <a:prstClr val="white"/>
                  </a:solidFill>
                </a:rPr>
                <a:t>１年間に県に納められる税金</a:t>
              </a:r>
              <a:endParaRPr lang="en-US" altLang="ja-JP" sz="1200" dirty="0">
                <a:solidFill>
                  <a:prstClr val="white"/>
                </a:solidFill>
              </a:endParaRPr>
            </a:p>
            <a:p>
              <a:pPr algn="ctr"/>
              <a:r>
                <a:rPr lang="ja-JP" altLang="en-US" sz="1600" b="1" dirty="0">
                  <a:solidFill>
                    <a:prstClr val="white"/>
                  </a:solidFill>
                </a:rPr>
                <a:t>約２，４０２億円</a:t>
              </a:r>
              <a:endParaRPr lang="en-US" altLang="ja-JP" sz="1600" b="1" dirty="0">
                <a:solidFill>
                  <a:prstClr val="white"/>
                </a:solidFill>
              </a:endParaRPr>
            </a:p>
            <a:p>
              <a:pPr algn="ctr"/>
              <a:r>
                <a:rPr lang="ja-JP" altLang="en-US" sz="1100" dirty="0">
                  <a:solidFill>
                    <a:prstClr val="white"/>
                  </a:solidFill>
                </a:rPr>
                <a:t>（令和６年度当初予算）</a:t>
              </a:r>
            </a:p>
          </p:txBody>
        </p:sp>
        <p:sp>
          <p:nvSpPr>
            <p:cNvPr id="49" name="正方形/長方形 48"/>
            <p:cNvSpPr/>
            <p:nvPr/>
          </p:nvSpPr>
          <p:spPr>
            <a:xfrm>
              <a:off x="8298453" y="4407152"/>
              <a:ext cx="1390250" cy="620616"/>
            </a:xfrm>
            <a:prstGeom prst="rect">
              <a:avLst/>
            </a:prstGeom>
            <a:ln>
              <a:solidFill>
                <a:schemeClr val="accent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sz="1000" dirty="0">
                  <a:solidFill>
                    <a:prstClr val="black"/>
                  </a:solidFill>
                </a:rPr>
                <a:t>　温泉に入ったときに支払った入湯税は施設がまとめて納めます。</a:t>
              </a:r>
              <a:endParaRPr lang="en-US" altLang="ja-JP" sz="1000" dirty="0">
                <a:solidFill>
                  <a:prstClr val="black"/>
                </a:solidFill>
              </a:endParaRPr>
            </a:p>
          </p:txBody>
        </p:sp>
        <p:sp>
          <p:nvSpPr>
            <p:cNvPr id="27" name="正方形/長方形 26"/>
            <p:cNvSpPr/>
            <p:nvPr/>
          </p:nvSpPr>
          <p:spPr>
            <a:xfrm>
              <a:off x="884166" y="5124061"/>
              <a:ext cx="2851859" cy="32077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ja-JP" altLang="en-US" sz="1000" dirty="0">
                  <a:solidFill>
                    <a:prstClr val="black"/>
                  </a:solidFill>
                </a:rPr>
                <a:t>　買い物をしたときに支払った消費税は、お店などがまとめて納めます。</a:t>
              </a:r>
              <a:endParaRPr lang="en-US" altLang="ja-JP" sz="1000" dirty="0">
                <a:solidFill>
                  <a:prstClr val="black"/>
                </a:solidFill>
              </a:endParaRPr>
            </a:p>
          </p:txBody>
        </p:sp>
        <p:sp>
          <p:nvSpPr>
            <p:cNvPr id="54" name="正方形/長方形 53"/>
            <p:cNvSpPr/>
            <p:nvPr/>
          </p:nvSpPr>
          <p:spPr>
            <a:xfrm>
              <a:off x="11572555" y="1936301"/>
              <a:ext cx="563611" cy="1915427"/>
            </a:xfrm>
            <a:prstGeom prst="rect">
              <a:avLst/>
            </a:prstGeom>
            <a:solidFill>
              <a:srgbClr val="FF3399">
                <a:alpha val="3000"/>
              </a:srgbClr>
            </a:solidFill>
            <a:ln>
              <a:solidFill>
                <a:srgbClr val="FF3399"/>
              </a:solidFill>
              <a:prstDash val="sysDot"/>
            </a:ln>
          </p:spPr>
          <p:style>
            <a:lnRef idx="2">
              <a:schemeClr val="accent6"/>
            </a:lnRef>
            <a:fillRef idx="1">
              <a:schemeClr val="lt1"/>
            </a:fillRef>
            <a:effectRef idx="0">
              <a:schemeClr val="accent6"/>
            </a:effectRef>
            <a:fontRef idx="minor">
              <a:schemeClr val="dk1"/>
            </a:fontRef>
          </p:style>
          <p:txBody>
            <a:bodyPr vert="eaVert" rtlCol="0" anchor="ctr"/>
            <a:lstStyle/>
            <a:p>
              <a:r>
                <a:rPr lang="ja-JP" altLang="en-US" sz="1100" dirty="0">
                  <a:solidFill>
                    <a:prstClr val="black"/>
                  </a:solidFill>
                </a:rPr>
                <a:t>税金を負担する人が直接国や地方公共団体に納める税金</a:t>
              </a:r>
              <a:endParaRPr lang="en-US" altLang="ja-JP" sz="1100" dirty="0">
                <a:solidFill>
                  <a:prstClr val="black"/>
                </a:solidFill>
              </a:endParaRPr>
            </a:p>
          </p:txBody>
        </p:sp>
        <p:sp>
          <p:nvSpPr>
            <p:cNvPr id="55" name="正方形/長方形 54"/>
            <p:cNvSpPr/>
            <p:nvPr/>
          </p:nvSpPr>
          <p:spPr>
            <a:xfrm>
              <a:off x="11592267" y="4063215"/>
              <a:ext cx="566302" cy="1540200"/>
            </a:xfrm>
            <a:prstGeom prst="rect">
              <a:avLst/>
            </a:prstGeom>
            <a:solidFill>
              <a:schemeClr val="accent1">
                <a:lumMod val="50000"/>
                <a:alpha val="3000"/>
              </a:schemeClr>
            </a:solidFill>
            <a:ln>
              <a:solidFill>
                <a:schemeClr val="accent1">
                  <a:lumMod val="50000"/>
                </a:schemeClr>
              </a:solidFill>
              <a:prstDash val="sysDot"/>
            </a:ln>
          </p:spPr>
          <p:style>
            <a:lnRef idx="2">
              <a:schemeClr val="accent6"/>
            </a:lnRef>
            <a:fillRef idx="1">
              <a:schemeClr val="lt1"/>
            </a:fillRef>
            <a:effectRef idx="0">
              <a:schemeClr val="accent6"/>
            </a:effectRef>
            <a:fontRef idx="minor">
              <a:schemeClr val="dk1"/>
            </a:fontRef>
          </p:style>
          <p:txBody>
            <a:bodyPr vert="eaVert" rtlCol="0" anchor="ctr"/>
            <a:lstStyle/>
            <a:p>
              <a:r>
                <a:rPr lang="ja-JP" altLang="en-US" sz="1100" dirty="0">
                  <a:solidFill>
                    <a:prstClr val="black"/>
                  </a:solidFill>
                </a:rPr>
                <a:t>実質的に税金を負担する人と納める人が異なる税金</a:t>
              </a:r>
              <a:endParaRPr lang="en-US" altLang="ja-JP" sz="1100" dirty="0">
                <a:solidFill>
                  <a:prstClr val="black"/>
                </a:solidFill>
              </a:endParaRPr>
            </a:p>
          </p:txBody>
        </p:sp>
        <p:sp>
          <p:nvSpPr>
            <p:cNvPr id="14" name="円/楕円 13"/>
            <p:cNvSpPr/>
            <p:nvPr/>
          </p:nvSpPr>
          <p:spPr>
            <a:xfrm>
              <a:off x="256700" y="1920619"/>
              <a:ext cx="1082040" cy="425305"/>
            </a:xfrm>
            <a:prstGeom prst="ellipse">
              <a:avLst/>
            </a:prstGeom>
            <a:solidFill>
              <a:srgbClr val="00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prstClr val="white"/>
                  </a:solidFill>
                </a:rPr>
                <a:t>所得税</a:t>
              </a:r>
            </a:p>
          </p:txBody>
        </p:sp>
        <p:sp>
          <p:nvSpPr>
            <p:cNvPr id="15" name="円/楕円 14"/>
            <p:cNvSpPr/>
            <p:nvPr/>
          </p:nvSpPr>
          <p:spPr>
            <a:xfrm>
              <a:off x="2223858" y="2815481"/>
              <a:ext cx="1039891" cy="398853"/>
            </a:xfrm>
            <a:prstGeom prst="ellipse">
              <a:avLst/>
            </a:prstGeom>
            <a:solidFill>
              <a:srgbClr val="00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prstClr val="white"/>
                  </a:solidFill>
                </a:rPr>
                <a:t>法人税</a:t>
              </a:r>
            </a:p>
          </p:txBody>
        </p:sp>
        <p:sp>
          <p:nvSpPr>
            <p:cNvPr id="19" name="円/楕円 18"/>
            <p:cNvSpPr/>
            <p:nvPr/>
          </p:nvSpPr>
          <p:spPr>
            <a:xfrm>
              <a:off x="9737121" y="2258609"/>
              <a:ext cx="1375253" cy="390035"/>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prstClr val="white"/>
                  </a:solidFill>
                </a:rPr>
                <a:t>固定資産税</a:t>
              </a:r>
              <a:endParaRPr lang="en-US" altLang="ja-JP" sz="1200" dirty="0">
                <a:solidFill>
                  <a:prstClr val="white"/>
                </a:solidFill>
              </a:endParaRPr>
            </a:p>
          </p:txBody>
        </p:sp>
        <p:pic>
          <p:nvPicPr>
            <p:cNvPr id="51" name="図 50"/>
            <p:cNvPicPr>
              <a:picLocks noChangeAspect="1"/>
            </p:cNvPicPr>
            <p:nvPr/>
          </p:nvPicPr>
          <p:blipFill>
            <a:blip r:embed="rId13">
              <a:extLst>
                <a:ext uri="{BEBA8EAE-BF5A-486C-A8C5-ECC9F3942E4B}">
                  <a14:imgProps xmlns:a14="http://schemas.microsoft.com/office/drawing/2010/main">
                    <a14:imgLayer r:embed="rId14">
                      <a14:imgEffect>
                        <a14:backgroundRemoval t="7083" b="90000" l="0" r="94737">
                          <a14:foregroundMark x1="11988" y1="33333" x2="2047" y2="39583"/>
                          <a14:foregroundMark x1="292" y1="46250" x2="292" y2="46250"/>
                          <a14:foregroundMark x1="27193" y1="41250" x2="29825" y2="38333"/>
                          <a14:foregroundMark x1="60526" y1="33333" x2="61111" y2="35000"/>
                          <a14:foregroundMark x1="90643" y1="42917" x2="85673" y2="67083"/>
                          <a14:foregroundMark x1="95029" y1="59167" x2="95029" y2="59167"/>
                          <a14:foregroundMark x1="60526" y1="7083" x2="60526" y2="7083"/>
                        </a14:backgroundRemoval>
                      </a14:imgEffect>
                    </a14:imgLayer>
                  </a14:imgProps>
                </a:ext>
              </a:extLst>
            </a:blip>
            <a:stretch>
              <a:fillRect/>
            </a:stretch>
          </p:blipFill>
          <p:spPr>
            <a:xfrm>
              <a:off x="9704139" y="4436462"/>
              <a:ext cx="1235595" cy="867084"/>
            </a:xfrm>
            <a:prstGeom prst="rect">
              <a:avLst/>
            </a:prstGeom>
          </p:spPr>
        </p:pic>
        <p:sp>
          <p:nvSpPr>
            <p:cNvPr id="21" name="円/楕円 20"/>
            <p:cNvSpPr/>
            <p:nvPr/>
          </p:nvSpPr>
          <p:spPr>
            <a:xfrm>
              <a:off x="8705252" y="4986000"/>
              <a:ext cx="1143000" cy="386660"/>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prstClr val="white"/>
                  </a:solidFill>
                </a:rPr>
                <a:t>入湯税</a:t>
              </a:r>
              <a:endParaRPr lang="en-US" altLang="ja-JP" sz="1400" dirty="0">
                <a:solidFill>
                  <a:prstClr val="white"/>
                </a:solidFill>
              </a:endParaRPr>
            </a:p>
          </p:txBody>
        </p:sp>
      </p:grpSp>
      <p:sp>
        <p:nvSpPr>
          <p:cNvPr id="57" name="正方形/長方形 56"/>
          <p:cNvSpPr/>
          <p:nvPr/>
        </p:nvSpPr>
        <p:spPr>
          <a:xfrm>
            <a:off x="102553" y="6190160"/>
            <a:ext cx="12026389" cy="6165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altLang="ja-JP" dirty="0">
                <a:solidFill>
                  <a:srgbClr val="5B9BD5">
                    <a:lumMod val="50000"/>
                  </a:srgbClr>
                </a:solidFill>
                <a:latin typeface="HG丸ｺﾞｼｯｸM-PRO" panose="020F0600000000000000" pitchFamily="50" charset="-128"/>
                <a:ea typeface="HG丸ｺﾞｼｯｸM-PRO" panose="020F0600000000000000" pitchFamily="50" charset="-128"/>
              </a:rPr>
              <a:t>―</a:t>
            </a:r>
            <a:r>
              <a:rPr lang="ja-JP" altLang="en-US" dirty="0">
                <a:solidFill>
                  <a:srgbClr val="5B9BD5">
                    <a:lumMod val="50000"/>
                  </a:srgbClr>
                </a:solidFill>
                <a:latin typeface="HG丸ｺﾞｼｯｸM-PRO" panose="020F0600000000000000" pitchFamily="50" charset="-128"/>
                <a:ea typeface="HG丸ｺﾞｼｯｸM-PRO" panose="020F0600000000000000" pitchFamily="50" charset="-128"/>
              </a:rPr>
              <a:t>　税についてインターネットで調べてみよう　</a:t>
            </a:r>
            <a:r>
              <a:rPr lang="en-US" altLang="ja-JP" dirty="0">
                <a:solidFill>
                  <a:srgbClr val="5B9BD5">
                    <a:lumMod val="50000"/>
                  </a:srgbClr>
                </a:solidFill>
                <a:latin typeface="HG丸ｺﾞｼｯｸM-PRO" panose="020F0600000000000000" pitchFamily="50" charset="-128"/>
                <a:ea typeface="HG丸ｺﾞｼｯｸM-PRO" panose="020F0600000000000000" pitchFamily="50" charset="-128"/>
              </a:rPr>
              <a:t>―</a:t>
            </a:r>
          </a:p>
          <a:p>
            <a:r>
              <a:rPr lang="ja-JP" altLang="en-US" sz="1400" dirty="0">
                <a:solidFill>
                  <a:prstClr val="black"/>
                </a:solidFill>
                <a:latin typeface="HG丸ｺﾞｼｯｸM-PRO" panose="020F0600000000000000" pitchFamily="50" charset="-128"/>
                <a:ea typeface="HG丸ｺﾞｼｯｸM-PRO" panose="020F0600000000000000" pitchFamily="50" charset="-128"/>
              </a:rPr>
              <a:t>・財務省 </a:t>
            </a:r>
            <a:r>
              <a:rPr lang="en-US" altLang="ja-JP" sz="1400" dirty="0">
                <a:solidFill>
                  <a:prstClr val="black"/>
                </a:solidFill>
                <a:latin typeface="HG丸ｺﾞｼｯｸM-PRO" panose="020F0600000000000000" pitchFamily="50" charset="-128"/>
                <a:ea typeface="HG丸ｺﾞｼｯｸM-PRO" panose="020F0600000000000000" pitchFamily="50" charset="-128"/>
                <a:hlinkClick r:id="rId15"/>
              </a:rPr>
              <a:t>https://www.mof.go.jp</a:t>
            </a:r>
            <a:r>
              <a:rPr lang="ja-JP" altLang="en-US" sz="1400" dirty="0">
                <a:solidFill>
                  <a:prstClr val="black"/>
                </a:solidFill>
                <a:latin typeface="HG丸ｺﾞｼｯｸM-PRO" panose="020F0600000000000000" pitchFamily="50" charset="-128"/>
                <a:ea typeface="HG丸ｺﾞｼｯｸM-PRO" panose="020F0600000000000000" pitchFamily="50" charset="-128"/>
              </a:rPr>
              <a:t>　・国税庁 </a:t>
            </a:r>
            <a:r>
              <a:rPr lang="en-US" altLang="ja-JP" sz="1400" dirty="0">
                <a:solidFill>
                  <a:prstClr val="black"/>
                </a:solidFill>
                <a:latin typeface="HG丸ｺﾞｼｯｸM-PRO" panose="020F0600000000000000" pitchFamily="50" charset="-128"/>
                <a:ea typeface="HG丸ｺﾞｼｯｸM-PRO" panose="020F0600000000000000" pitchFamily="50" charset="-128"/>
                <a:hlinkClick r:id="rId15"/>
              </a:rPr>
              <a:t> </a:t>
            </a:r>
            <a:r>
              <a:rPr lang="en-US" altLang="ja-JP" sz="1400" dirty="0">
                <a:solidFill>
                  <a:prstClr val="black"/>
                </a:solidFill>
                <a:latin typeface="HG丸ｺﾞｼｯｸM-PRO" panose="020F0600000000000000" pitchFamily="50" charset="-128"/>
                <a:ea typeface="HG丸ｺﾞｼｯｸM-PRO" panose="020F0600000000000000" pitchFamily="50" charset="-128"/>
                <a:hlinkClick r:id="rId16"/>
              </a:rPr>
              <a:t>https://www.nta.go.jp</a:t>
            </a:r>
            <a:r>
              <a:rPr lang="en-US" altLang="ja-JP" sz="1400" dirty="0">
                <a:solidFill>
                  <a:prstClr val="black"/>
                </a:solidFill>
                <a:latin typeface="HG丸ｺﾞｼｯｸM-PRO" panose="020F0600000000000000" pitchFamily="50" charset="-128"/>
                <a:ea typeface="HG丸ｺﾞｼｯｸM-PRO" panose="020F0600000000000000" pitchFamily="50" charset="-128"/>
              </a:rPr>
              <a:t>  </a:t>
            </a:r>
            <a:r>
              <a:rPr lang="ja-JP" altLang="en-US" sz="1400" dirty="0">
                <a:solidFill>
                  <a:prstClr val="black"/>
                </a:solidFill>
                <a:latin typeface="HG丸ｺﾞｼｯｸM-PRO" panose="020F0600000000000000" pitchFamily="50" charset="-128"/>
                <a:ea typeface="HG丸ｺﾞｼｯｸM-PRO" panose="020F0600000000000000" pitchFamily="50" charset="-128"/>
              </a:rPr>
              <a:t>・長野県 </a:t>
            </a:r>
            <a:r>
              <a:rPr lang="en-US" altLang="ja-JP" sz="1400" dirty="0">
                <a:solidFill>
                  <a:prstClr val="black"/>
                </a:solidFill>
                <a:latin typeface="HG丸ｺﾞｼｯｸM-PRO" panose="020F0600000000000000" pitchFamily="50" charset="-128"/>
                <a:ea typeface="HG丸ｺﾞｼｯｸM-PRO" panose="020F0600000000000000" pitchFamily="50" charset="-128"/>
                <a:hlinkClick r:id="rId15"/>
              </a:rPr>
              <a:t> </a:t>
            </a:r>
            <a:r>
              <a:rPr lang="en-US" altLang="ja-JP" sz="1400" dirty="0">
                <a:solidFill>
                  <a:prstClr val="black"/>
                </a:solidFill>
                <a:latin typeface="HG丸ｺﾞｼｯｸM-PRO" panose="020F0600000000000000" pitchFamily="50" charset="-128"/>
                <a:ea typeface="HG丸ｺﾞｼｯｸM-PRO" panose="020F0600000000000000" pitchFamily="50" charset="-128"/>
                <a:hlinkClick r:id="rId17"/>
              </a:rPr>
              <a:t>https://www.pref.nagano.lg.jp</a:t>
            </a:r>
            <a:r>
              <a:rPr lang="ja-JP" altLang="en-US" sz="1400" dirty="0">
                <a:solidFill>
                  <a:prstClr val="black"/>
                </a:solidFill>
                <a:latin typeface="HG丸ｺﾞｼｯｸM-PRO" panose="020F0600000000000000" pitchFamily="50" charset="-128"/>
                <a:ea typeface="HG丸ｺﾞｼｯｸM-PRO" panose="020F0600000000000000" pitchFamily="50" charset="-128"/>
              </a:rPr>
              <a:t>　・各市町村のホームページ</a:t>
            </a:r>
            <a:endParaRPr lang="en-US" altLang="ja-JP" sz="1400" dirty="0">
              <a:solidFill>
                <a:prstClr val="black"/>
              </a:solidFill>
              <a:latin typeface="HG丸ｺﾞｼｯｸM-PRO" panose="020F0600000000000000" pitchFamily="50" charset="-128"/>
              <a:ea typeface="HG丸ｺﾞｼｯｸM-PRO" panose="020F0600000000000000" pitchFamily="50" charset="-128"/>
            </a:endParaRPr>
          </a:p>
          <a:p>
            <a:endParaRPr lang="en-US" altLang="ja-JP" sz="1400" dirty="0">
              <a:solidFill>
                <a:prstClr val="black"/>
              </a:solidFill>
              <a:latin typeface="HG丸ｺﾞｼｯｸM-PRO" panose="020F0600000000000000" pitchFamily="50" charset="-128"/>
              <a:ea typeface="HG丸ｺﾞｼｯｸM-PRO" panose="020F0600000000000000" pitchFamily="50" charset="-128"/>
            </a:endParaRPr>
          </a:p>
          <a:p>
            <a:endParaRPr lang="en-US" altLang="ja-JP" sz="1400" dirty="0">
              <a:solidFill>
                <a:prstClr val="black"/>
              </a:solidFill>
              <a:latin typeface="HG丸ｺﾞｼｯｸM-PRO" panose="020F0600000000000000" pitchFamily="50" charset="-128"/>
              <a:ea typeface="HG丸ｺﾞｼｯｸM-PRO" panose="020F0600000000000000" pitchFamily="50" charset="-128"/>
            </a:endParaRPr>
          </a:p>
        </p:txBody>
      </p:sp>
      <p:pic>
        <p:nvPicPr>
          <p:cNvPr id="58" name="図 57"/>
          <p:cNvPicPr/>
          <p:nvPr/>
        </p:nvPicPr>
        <p:blipFill>
          <a:blip r:embed="rId18">
            <a:clrChange>
              <a:clrFrom>
                <a:srgbClr val="FFFFFF"/>
              </a:clrFrom>
              <a:clrTo>
                <a:srgbClr val="FFFFFF">
                  <a:alpha val="0"/>
                </a:srgbClr>
              </a:clrTo>
            </a:clrChange>
          </a:blip>
          <a:stretch>
            <a:fillRect/>
          </a:stretch>
        </p:blipFill>
        <p:spPr>
          <a:xfrm>
            <a:off x="3932020" y="5023255"/>
            <a:ext cx="1297124" cy="1105615"/>
          </a:xfrm>
          <a:prstGeom prst="rect">
            <a:avLst/>
          </a:prstGeom>
        </p:spPr>
      </p:pic>
      <p:pic>
        <p:nvPicPr>
          <p:cNvPr id="59" name="図 58"/>
          <p:cNvPicPr/>
          <p:nvPr/>
        </p:nvPicPr>
        <p:blipFill>
          <a:blip r:embed="rId19">
            <a:clrChange>
              <a:clrFrom>
                <a:srgbClr val="FFFFFF"/>
              </a:clrFrom>
              <a:clrTo>
                <a:srgbClr val="FFFFFF">
                  <a:alpha val="0"/>
                </a:srgbClr>
              </a:clrTo>
            </a:clrChange>
          </a:blip>
          <a:stretch>
            <a:fillRect/>
          </a:stretch>
        </p:blipFill>
        <p:spPr>
          <a:xfrm>
            <a:off x="11144047" y="5322043"/>
            <a:ext cx="984895" cy="858411"/>
          </a:xfrm>
          <a:prstGeom prst="rect">
            <a:avLst/>
          </a:prstGeom>
        </p:spPr>
      </p:pic>
      <p:pic>
        <p:nvPicPr>
          <p:cNvPr id="60" name="図 59"/>
          <p:cNvPicPr/>
          <p:nvPr/>
        </p:nvPicPr>
        <p:blipFill>
          <a:blip r:embed="rId20">
            <a:clrChange>
              <a:clrFrom>
                <a:srgbClr val="FFFFFF"/>
              </a:clrFrom>
              <a:clrTo>
                <a:srgbClr val="FFFFFF">
                  <a:alpha val="0"/>
                </a:srgbClr>
              </a:clrTo>
            </a:clrChange>
          </a:blip>
          <a:stretch>
            <a:fillRect/>
          </a:stretch>
        </p:blipFill>
        <p:spPr>
          <a:xfrm>
            <a:off x="-76040" y="5229476"/>
            <a:ext cx="1529715" cy="840740"/>
          </a:xfrm>
          <a:prstGeom prst="rect">
            <a:avLst/>
          </a:prstGeom>
        </p:spPr>
      </p:pic>
      <p:grpSp>
        <p:nvGrpSpPr>
          <p:cNvPr id="61" name="グループ化 60"/>
          <p:cNvGrpSpPr/>
          <p:nvPr/>
        </p:nvGrpSpPr>
        <p:grpSpPr>
          <a:xfrm>
            <a:off x="268091" y="54255"/>
            <a:ext cx="9019382" cy="707886"/>
            <a:chOff x="737236" y="364764"/>
            <a:chExt cx="9019382" cy="792422"/>
          </a:xfrm>
        </p:grpSpPr>
        <p:sp>
          <p:nvSpPr>
            <p:cNvPr id="62" name="ホームベース 61"/>
            <p:cNvSpPr/>
            <p:nvPr/>
          </p:nvSpPr>
          <p:spPr>
            <a:xfrm>
              <a:off x="780258" y="513185"/>
              <a:ext cx="8976360" cy="518159"/>
            </a:xfrm>
            <a:prstGeom prst="homePlat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63" name="正方形/長方形 62"/>
            <p:cNvSpPr/>
            <p:nvPr/>
          </p:nvSpPr>
          <p:spPr>
            <a:xfrm>
              <a:off x="737236" y="364764"/>
              <a:ext cx="7678487" cy="792422"/>
            </a:xfrm>
            <a:prstGeom prst="rect">
              <a:avLst/>
            </a:prstGeom>
            <a:noFill/>
          </p:spPr>
          <p:txBody>
            <a:bodyPr wrap="square" lIns="91440" tIns="45720" rIns="91440" bIns="45720">
              <a:spAutoFit/>
            </a:bodyPr>
            <a:lstStyle/>
            <a:p>
              <a:pPr algn="ctr"/>
              <a:r>
                <a:rPr lang="ja-JP" altLang="en-US" sz="4000" b="1" dirty="0">
                  <a:ln w="10160">
                    <a:solidFill>
                      <a:srgbClr val="0070C0"/>
                    </a:solidFill>
                    <a:prstDash val="solid"/>
                  </a:ln>
                  <a:solidFill>
                    <a:srgbClr val="FFFFFF"/>
                  </a:solidFill>
                  <a:effectLst>
                    <a:outerShdw blurRad="38100" dist="22860" dir="5400000" algn="tl" rotWithShape="0">
                      <a:srgbClr val="000000">
                        <a:alpha val="30000"/>
                      </a:srgbClr>
                    </a:outerShdw>
                  </a:effectLst>
                </a:rPr>
                <a:t>税のしくみや使いみちを知ろう</a:t>
              </a:r>
            </a:p>
          </p:txBody>
        </p:sp>
      </p:grpSp>
      <p:sp>
        <p:nvSpPr>
          <p:cNvPr id="7" name="テキスト ボックス 6"/>
          <p:cNvSpPr txBox="1"/>
          <p:nvPr/>
        </p:nvSpPr>
        <p:spPr>
          <a:xfrm>
            <a:off x="11868195" y="6557340"/>
            <a:ext cx="341760" cy="369332"/>
          </a:xfrm>
          <a:prstGeom prst="rect">
            <a:avLst/>
          </a:prstGeom>
          <a:noFill/>
        </p:spPr>
        <p:txBody>
          <a:bodyPr wrap="none" rtlCol="0">
            <a:spAutoFit/>
          </a:bodyPr>
          <a:lstStyle/>
          <a:p>
            <a:r>
              <a:rPr kumimoji="1" lang="ja-JP" altLang="en-US" dirty="0"/>
              <a:t>１</a:t>
            </a:r>
          </a:p>
        </p:txBody>
      </p:sp>
      <p:sp>
        <p:nvSpPr>
          <p:cNvPr id="56" name="円/楕円 55"/>
          <p:cNvSpPr/>
          <p:nvPr/>
        </p:nvSpPr>
        <p:spPr>
          <a:xfrm>
            <a:off x="4535985" y="1321942"/>
            <a:ext cx="1515896" cy="337617"/>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t>道府県民</a:t>
            </a:r>
            <a:r>
              <a:rPr kumimoji="1" lang="ja-JP" altLang="en-US" sz="1400" dirty="0"/>
              <a:t>税</a:t>
            </a:r>
            <a:endParaRPr kumimoji="1" lang="en-US" altLang="ja-JP" sz="1400" dirty="0"/>
          </a:p>
        </p:txBody>
      </p:sp>
      <p:sp>
        <p:nvSpPr>
          <p:cNvPr id="64" name="正方形/長方形 63"/>
          <p:cNvSpPr/>
          <p:nvPr/>
        </p:nvSpPr>
        <p:spPr>
          <a:xfrm>
            <a:off x="4440000" y="1657731"/>
            <a:ext cx="1885837" cy="357381"/>
          </a:xfrm>
          <a:prstGeom prst="rect">
            <a:avLst/>
          </a:prstGeom>
          <a:ln>
            <a:solidFill>
              <a:schemeClr val="accent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sz="1000" dirty="0">
                <a:solidFill>
                  <a:schemeClr val="tx1"/>
                </a:solidFill>
              </a:rPr>
              <a:t>　私たち住民が住んでいる道府県に納めます。</a:t>
            </a:r>
            <a:endParaRPr kumimoji="1" lang="en-US" altLang="ja-JP" sz="1000" dirty="0">
              <a:solidFill>
                <a:schemeClr val="tx1"/>
              </a:solidFill>
            </a:endParaRPr>
          </a:p>
        </p:txBody>
      </p:sp>
      <p:sp>
        <p:nvSpPr>
          <p:cNvPr id="65" name="円/楕円 64"/>
          <p:cNvSpPr/>
          <p:nvPr/>
        </p:nvSpPr>
        <p:spPr>
          <a:xfrm>
            <a:off x="8314650" y="1369706"/>
            <a:ext cx="1363977" cy="337617"/>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t>市町村民</a:t>
            </a:r>
            <a:r>
              <a:rPr kumimoji="1" lang="ja-JP" altLang="en-US" sz="1200" dirty="0"/>
              <a:t>税</a:t>
            </a:r>
            <a:endParaRPr kumimoji="1" lang="en-US" altLang="ja-JP" sz="1200" dirty="0"/>
          </a:p>
        </p:txBody>
      </p:sp>
      <p:sp>
        <p:nvSpPr>
          <p:cNvPr id="66" name="正方形/長方形 65"/>
          <p:cNvSpPr/>
          <p:nvPr/>
        </p:nvSpPr>
        <p:spPr>
          <a:xfrm>
            <a:off x="8394263" y="1737527"/>
            <a:ext cx="1162386" cy="560496"/>
          </a:xfrm>
          <a:prstGeom prst="rect">
            <a:avLst/>
          </a:prstGeom>
          <a:ln>
            <a:solidFill>
              <a:schemeClr val="accent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sz="1000" dirty="0">
                <a:solidFill>
                  <a:schemeClr val="tx1"/>
                </a:solidFill>
              </a:rPr>
              <a:t>　私たち住民が住んでいる市町村に納めます。</a:t>
            </a:r>
            <a:endParaRPr kumimoji="1" lang="en-US" altLang="ja-JP" sz="1000" dirty="0">
              <a:solidFill>
                <a:schemeClr val="tx1"/>
              </a:solidFill>
            </a:endParaRPr>
          </a:p>
        </p:txBody>
      </p:sp>
      <p:sp>
        <p:nvSpPr>
          <p:cNvPr id="67" name="円/楕円 66"/>
          <p:cNvSpPr/>
          <p:nvPr/>
        </p:nvSpPr>
        <p:spPr>
          <a:xfrm>
            <a:off x="8321759" y="2427668"/>
            <a:ext cx="1356868" cy="337617"/>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t>軽自動車税</a:t>
            </a:r>
            <a:endParaRPr kumimoji="1" lang="en-US" altLang="ja-JP" sz="1200" dirty="0"/>
          </a:p>
        </p:txBody>
      </p:sp>
      <p:sp>
        <p:nvSpPr>
          <p:cNvPr id="68" name="正方形/長方形 67"/>
          <p:cNvSpPr/>
          <p:nvPr/>
        </p:nvSpPr>
        <p:spPr>
          <a:xfrm>
            <a:off x="8363489" y="2796184"/>
            <a:ext cx="1310541" cy="446457"/>
          </a:xfrm>
          <a:prstGeom prst="rect">
            <a:avLst/>
          </a:prstGeom>
          <a:ln>
            <a:solidFill>
              <a:schemeClr val="accent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sz="1000" dirty="0">
                <a:solidFill>
                  <a:schemeClr val="tx1"/>
                </a:solidFill>
              </a:rPr>
              <a:t>　軽自動車を所有している人が納めます。</a:t>
            </a:r>
            <a:endParaRPr kumimoji="1" lang="en-US" altLang="ja-JP" sz="1000" dirty="0">
              <a:solidFill>
                <a:schemeClr val="tx1"/>
              </a:solidFill>
            </a:endParaRPr>
          </a:p>
        </p:txBody>
      </p:sp>
      <p:pic>
        <p:nvPicPr>
          <p:cNvPr id="8" name="図 7">
            <a:extLst>
              <a:ext uri="{FF2B5EF4-FFF2-40B4-BE49-F238E27FC236}">
                <a16:creationId xmlns:a16="http://schemas.microsoft.com/office/drawing/2014/main" id="{9782BCBC-1F42-42A3-ADF2-200E0C5C08E2}"/>
              </a:ext>
            </a:extLst>
          </p:cNvPr>
          <p:cNvPicPr>
            <a:picLocks noChangeAspect="1"/>
          </p:cNvPicPr>
          <p:nvPr/>
        </p:nvPicPr>
        <p:blipFill>
          <a:blip r:embed="rId21">
            <a:extLst>
              <a:ext uri="{BEBA8EAE-BF5A-486C-A8C5-ECC9F3942E4B}">
                <a14:imgProps xmlns:a14="http://schemas.microsoft.com/office/drawing/2010/main">
                  <a14:imgLayer r:embed="rId22">
                    <a14:imgEffect>
                      <a14:backgroundRemoval t="4525" b="99095" l="1064" r="98582">
                        <a14:foregroundMark x1="32979" y1="9050" x2="32979" y2="9050"/>
                        <a14:foregroundMark x1="31915" y1="4977" x2="31915" y2="4977"/>
                        <a14:foregroundMark x1="5851" y1="46833" x2="5851" y2="46833"/>
                        <a14:foregroundMark x1="4433" y1="57919" x2="4433" y2="57919"/>
                        <a14:foregroundMark x1="2305" y1="48190" x2="2305" y2="48190"/>
                        <a14:foregroundMark x1="1418" y1="64027" x2="1418" y2="64027"/>
                        <a14:foregroundMark x1="4787" y1="89140" x2="43262" y2="89140"/>
                        <a14:foregroundMark x1="6206" y1="93665" x2="83865" y2="95928"/>
                        <a14:foregroundMark x1="23404" y1="97059" x2="59220" y2="97059"/>
                        <a14:foregroundMark x1="52660" y1="83937" x2="94681" y2="83937"/>
                        <a14:foregroundMark x1="95922" y1="77149" x2="96099" y2="99321"/>
                        <a14:foregroundMark x1="98582" y1="75792" x2="97695" y2="98416"/>
                        <a14:foregroundMark x1="68617" y1="78507" x2="75532" y2="78507"/>
                        <a14:backgroundMark x1="76064" y1="69683" x2="76064" y2="69683"/>
                        <a14:backgroundMark x1="40780" y1="70588" x2="40780" y2="70588"/>
                      </a14:backgroundRemoval>
                    </a14:imgEffect>
                  </a14:imgLayer>
                </a14:imgProps>
              </a:ext>
            </a:extLst>
          </a:blip>
          <a:stretch>
            <a:fillRect/>
          </a:stretch>
        </p:blipFill>
        <p:spPr>
          <a:xfrm>
            <a:off x="1331205" y="3382196"/>
            <a:ext cx="1415894" cy="1109619"/>
          </a:xfrm>
          <a:prstGeom prst="rect">
            <a:avLst/>
          </a:prstGeom>
        </p:spPr>
      </p:pic>
    </p:spTree>
    <p:extLst>
      <p:ext uri="{BB962C8B-B14F-4D97-AF65-F5344CB8AC3E}">
        <p14:creationId xmlns:p14="http://schemas.microsoft.com/office/powerpoint/2010/main" val="14314131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CFFFF"/>
        </a:solidFill>
        <a:effectLst/>
      </p:bgPr>
    </p:bg>
    <p:spTree>
      <p:nvGrpSpPr>
        <p:cNvPr id="1" name=""/>
        <p:cNvGrpSpPr/>
        <p:nvPr/>
      </p:nvGrpSpPr>
      <p:grpSpPr>
        <a:xfrm>
          <a:off x="0" y="0"/>
          <a:ext cx="0" cy="0"/>
          <a:chOff x="0" y="0"/>
          <a:chExt cx="0" cy="0"/>
        </a:xfrm>
      </p:grpSpPr>
      <p:sp>
        <p:nvSpPr>
          <p:cNvPr id="28" name="角丸四角形 27"/>
          <p:cNvSpPr/>
          <p:nvPr/>
        </p:nvSpPr>
        <p:spPr>
          <a:xfrm>
            <a:off x="6748872" y="1905795"/>
            <a:ext cx="5166903" cy="4767959"/>
          </a:xfrm>
          <a:prstGeom prst="roundRect">
            <a:avLst/>
          </a:prstGeom>
          <a:solidFill>
            <a:schemeClr val="bg1"/>
          </a:solidFill>
          <a:ln w="31750">
            <a:solidFill>
              <a:srgbClr val="CC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8" name="角丸四角形 7"/>
          <p:cNvSpPr/>
          <p:nvPr/>
        </p:nvSpPr>
        <p:spPr>
          <a:xfrm>
            <a:off x="667587" y="2108148"/>
            <a:ext cx="4587240" cy="518160"/>
          </a:xfrm>
          <a:prstGeom prst="roundRect">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prstClr val="white"/>
                </a:solidFill>
              </a:rPr>
              <a:t>公立学校の児童・生徒一人あたりの年間教育費</a:t>
            </a:r>
          </a:p>
        </p:txBody>
      </p:sp>
      <p:sp>
        <p:nvSpPr>
          <p:cNvPr id="9" name="正方形/長方形 8"/>
          <p:cNvSpPr/>
          <p:nvPr/>
        </p:nvSpPr>
        <p:spPr>
          <a:xfrm>
            <a:off x="490698" y="6509606"/>
            <a:ext cx="5263719" cy="3483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200" dirty="0">
                <a:solidFill>
                  <a:prstClr val="black"/>
                </a:solidFill>
                <a:latin typeface="ＭＳ Ｐゴシック" panose="020B0600070205080204" pitchFamily="50" charset="-128"/>
              </a:rPr>
              <a:t>※</a:t>
            </a:r>
            <a:r>
              <a:rPr lang="ja-JP" altLang="en-US" sz="1200" dirty="0">
                <a:solidFill>
                  <a:prstClr val="black"/>
                </a:solidFill>
                <a:latin typeface="ＭＳ Ｐゴシック" panose="020B0600070205080204" pitchFamily="50" charset="-128"/>
              </a:rPr>
              <a:t>　一日あたりの金額は年間登校日数を年間</a:t>
            </a:r>
            <a:r>
              <a:rPr lang="en-US" altLang="ja-JP" sz="1200" dirty="0">
                <a:solidFill>
                  <a:prstClr val="black"/>
                </a:solidFill>
                <a:latin typeface="ＭＳ Ｐゴシック" panose="020B0600070205080204" pitchFamily="50" charset="-128"/>
              </a:rPr>
              <a:t>200</a:t>
            </a:r>
            <a:r>
              <a:rPr lang="ja-JP" altLang="en-US" sz="1200" dirty="0">
                <a:solidFill>
                  <a:prstClr val="black"/>
                </a:solidFill>
                <a:latin typeface="ＭＳ Ｐゴシック" panose="020B0600070205080204" pitchFamily="50" charset="-128"/>
              </a:rPr>
              <a:t>日として計算しています。</a:t>
            </a:r>
          </a:p>
        </p:txBody>
      </p:sp>
      <p:pic>
        <p:nvPicPr>
          <p:cNvPr id="10" name="図 9"/>
          <p:cNvPicPr>
            <a:picLocks noChangeAspect="1"/>
          </p:cNvPicPr>
          <p:nvPr/>
        </p:nvPicPr>
        <p:blipFill>
          <a:blip r:embed="rId2">
            <a:extLst>
              <a:ext uri="{BEBA8EAE-BF5A-486C-A8C5-ECC9F3942E4B}">
                <a14:imgProps xmlns:a14="http://schemas.microsoft.com/office/drawing/2010/main">
                  <a14:imgLayer r:embed="rId3">
                    <a14:imgEffect>
                      <a14:backgroundRemoval t="3687" b="96160" l="9690" r="89535">
                        <a14:foregroundMark x1="34109" y1="11828" x2="34109" y2="11828"/>
                        <a14:foregroundMark x1="20155" y1="3840" x2="20155" y2="3840"/>
                        <a14:foregroundMark x1="41473" y1="76344" x2="40698" y2="80952"/>
                        <a14:foregroundMark x1="63953" y1="78034" x2="63953" y2="78034"/>
                        <a14:foregroundMark x1="31395" y1="92320" x2="31395" y2="92320"/>
                        <a14:foregroundMark x1="61628" y1="75422" x2="61628" y2="80952"/>
                        <a14:foregroundMark x1="25969" y1="92320" x2="25969" y2="92320"/>
                        <a14:foregroundMark x1="37984" y1="92166" x2="37984" y2="92166"/>
                        <a14:foregroundMark x1="29457" y1="96160" x2="29457" y2="96160"/>
                        <a14:foregroundMark x1="53488" y1="90630" x2="53488" y2="90630"/>
                        <a14:foregroundMark x1="73643" y1="91398" x2="73643" y2="91398"/>
                      </a14:backgroundRemoval>
                    </a14:imgEffect>
                  </a14:imgLayer>
                </a14:imgProps>
              </a:ext>
            </a:extLst>
          </a:blip>
          <a:stretch>
            <a:fillRect/>
          </a:stretch>
        </p:blipFill>
        <p:spPr>
          <a:xfrm>
            <a:off x="792480" y="3265242"/>
            <a:ext cx="799878" cy="2018298"/>
          </a:xfrm>
          <a:prstGeom prst="rect">
            <a:avLst/>
          </a:prstGeom>
        </p:spPr>
      </p:pic>
      <p:pic>
        <p:nvPicPr>
          <p:cNvPr id="11" name="図 10"/>
          <p:cNvPicPr>
            <a:picLocks noChangeAspect="1"/>
          </p:cNvPicPr>
          <p:nvPr/>
        </p:nvPicPr>
        <p:blipFill>
          <a:blip r:embed="rId4">
            <a:extLst>
              <a:ext uri="{BEBA8EAE-BF5A-486C-A8C5-ECC9F3942E4B}">
                <a14:imgProps xmlns:a14="http://schemas.microsoft.com/office/drawing/2010/main">
                  <a14:imgLayer r:embed="rId5">
                    <a14:imgEffect>
                      <a14:backgroundRemoval t="3279" b="95492" l="6849" r="88493">
                        <a14:foregroundMark x1="40000" y1="5601" x2="40000" y2="5601"/>
                        <a14:foregroundMark x1="9863" y1="5601" x2="9863" y2="5601"/>
                        <a14:foregroundMark x1="7945" y1="8743" x2="7945" y2="8743"/>
                        <a14:foregroundMark x1="9041" y1="12568" x2="9041" y2="12568"/>
                        <a14:foregroundMark x1="50411" y1="30738" x2="55890" y2="50137"/>
                        <a14:foregroundMark x1="59726" y1="31148" x2="59726" y2="46721"/>
                        <a14:foregroundMark x1="63562" y1="31148" x2="80274" y2="32787"/>
                        <a14:foregroundMark x1="79726" y1="31284" x2="67945" y2="34563"/>
                        <a14:foregroundMark x1="81918" y1="30328" x2="78082" y2="36612"/>
                        <a14:foregroundMark x1="48219" y1="29372" x2="54247" y2="30328"/>
                        <a14:foregroundMark x1="37534" y1="34290" x2="43562" y2="47951"/>
                        <a14:foregroundMark x1="41918" y1="32787" x2="25205" y2="47268"/>
                        <a14:foregroundMark x1="10959" y1="5601" x2="10959" y2="5601"/>
                        <a14:foregroundMark x1="9315" y1="4918" x2="9315" y2="4918"/>
                        <a14:foregroundMark x1="49041" y1="3415" x2="49041" y2="3415"/>
                        <a14:foregroundMark x1="38356" y1="91393" x2="38356" y2="91393"/>
                        <a14:foregroundMark x1="38904" y1="95492" x2="38904" y2="95492"/>
                        <a14:foregroundMark x1="52877" y1="91803" x2="52877" y2="91803"/>
                        <a14:foregroundMark x1="67397" y1="92486" x2="67397" y2="92486"/>
                        <a14:backgroundMark x1="36164" y1="93716" x2="36164" y2="93716"/>
                        <a14:backgroundMark x1="41096" y1="92896" x2="41096" y2="92896"/>
                      </a14:backgroundRemoval>
                    </a14:imgEffect>
                  </a14:imgLayer>
                </a14:imgProps>
              </a:ext>
            </a:extLst>
          </a:blip>
          <a:stretch>
            <a:fillRect/>
          </a:stretch>
        </p:blipFill>
        <p:spPr>
          <a:xfrm>
            <a:off x="2219954" y="3090062"/>
            <a:ext cx="1114705" cy="2235517"/>
          </a:xfrm>
          <a:prstGeom prst="rect">
            <a:avLst/>
          </a:prstGeom>
        </p:spPr>
      </p:pic>
      <p:pic>
        <p:nvPicPr>
          <p:cNvPr id="13" name="図 12"/>
          <p:cNvPicPr>
            <a:picLocks noChangeAspect="1"/>
          </p:cNvPicPr>
          <p:nvPr/>
        </p:nvPicPr>
        <p:blipFill>
          <a:blip r:embed="rId6">
            <a:extLst>
              <a:ext uri="{BEBA8EAE-BF5A-486C-A8C5-ECC9F3942E4B}">
                <a14:imgProps xmlns:a14="http://schemas.microsoft.com/office/drawing/2010/main">
                  <a14:imgLayer r:embed="rId7">
                    <a14:imgEffect>
                      <a14:backgroundRemoval t="5542" b="96921" l="9827" r="89017">
                        <a14:foregroundMark x1="26879" y1="10961" x2="26879" y2="10961"/>
                        <a14:foregroundMark x1="41618" y1="8498" x2="41618" y2="10837"/>
                        <a14:foregroundMark x1="50578" y1="5542" x2="50578" y2="5542"/>
                        <a14:foregroundMark x1="41040" y1="95567" x2="41040" y2="95567"/>
                        <a14:foregroundMark x1="36416" y1="92365" x2="36416" y2="92365"/>
                        <a14:foregroundMark x1="46532" y1="93227" x2="46532" y2="93227"/>
                        <a14:foregroundMark x1="62717" y1="92734" x2="62717" y2="92734"/>
                        <a14:foregroundMark x1="33237" y1="93227" x2="33237" y2="93227"/>
                        <a14:foregroundMark x1="38728" y1="94828" x2="38728" y2="94828"/>
                        <a14:foregroundMark x1="41908" y1="96921" x2="41908" y2="96921"/>
                        <a14:foregroundMark x1="54335" y1="92365" x2="54335" y2="92365"/>
                        <a14:foregroundMark x1="51156" y1="94089" x2="51156" y2="94089"/>
                        <a14:backgroundMark x1="54624" y1="94335" x2="54624" y2="94335"/>
                        <a14:backgroundMark x1="50000" y1="93596" x2="50000" y2="93596"/>
                        <a14:backgroundMark x1="40462" y1="95690" x2="40462" y2="95690"/>
                        <a14:backgroundMark x1="40751" y1="95690" x2="40751" y2="95690"/>
                        <a14:backgroundMark x1="41040" y1="95320" x2="41040" y2="95320"/>
                        <a14:backgroundMark x1="41040" y1="95567" x2="41040" y2="95567"/>
                        <a14:backgroundMark x1="64451" y1="94212" x2="64451" y2="94212"/>
                      </a14:backgroundRemoval>
                    </a14:imgEffect>
                  </a14:imgLayer>
                </a14:imgProps>
              </a:ext>
            </a:extLst>
          </a:blip>
          <a:stretch>
            <a:fillRect/>
          </a:stretch>
        </p:blipFill>
        <p:spPr>
          <a:xfrm>
            <a:off x="4055949" y="2777076"/>
            <a:ext cx="1068026" cy="2506464"/>
          </a:xfrm>
          <a:prstGeom prst="rect">
            <a:avLst/>
          </a:prstGeom>
        </p:spPr>
      </p:pic>
      <p:grpSp>
        <p:nvGrpSpPr>
          <p:cNvPr id="17" name="グループ化 16"/>
          <p:cNvGrpSpPr/>
          <p:nvPr/>
        </p:nvGrpSpPr>
        <p:grpSpPr>
          <a:xfrm>
            <a:off x="490698" y="5240697"/>
            <a:ext cx="1447800" cy="788144"/>
            <a:chOff x="7376160" y="5151120"/>
            <a:chExt cx="1447800" cy="788144"/>
          </a:xfrm>
        </p:grpSpPr>
        <p:sp>
          <p:nvSpPr>
            <p:cNvPr id="15" name="正方形/長方形 14"/>
            <p:cNvSpPr/>
            <p:nvPr/>
          </p:nvSpPr>
          <p:spPr>
            <a:xfrm>
              <a:off x="7376160" y="5151120"/>
              <a:ext cx="1447800" cy="7881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rgbClr val="C00000"/>
                  </a:solidFill>
                  <a:latin typeface="HG丸ｺﾞｼｯｸM-PRO" panose="020F0600000000000000" pitchFamily="50" charset="-128"/>
                  <a:ea typeface="HG丸ｺﾞｼｯｸM-PRO" panose="020F0600000000000000" pitchFamily="50" charset="-128"/>
                </a:rPr>
                <a:t>約</a:t>
              </a:r>
              <a:r>
                <a:rPr lang="en-US" altLang="ja-JP" sz="1400" b="1" dirty="0">
                  <a:solidFill>
                    <a:srgbClr val="C00000"/>
                  </a:solidFill>
                  <a:latin typeface="HG丸ｺﾞｼｯｸM-PRO" panose="020F0600000000000000" pitchFamily="50" charset="-128"/>
                  <a:ea typeface="HG丸ｺﾞｼｯｸM-PRO" panose="020F0600000000000000" pitchFamily="50" charset="-128"/>
                </a:rPr>
                <a:t>921,000</a:t>
              </a:r>
              <a:r>
                <a:rPr lang="ja-JP" altLang="en-US" sz="1400" b="1" dirty="0">
                  <a:solidFill>
                    <a:srgbClr val="C00000"/>
                  </a:solidFill>
                  <a:latin typeface="HG丸ｺﾞｼｯｸM-PRO" panose="020F0600000000000000" pitchFamily="50" charset="-128"/>
                  <a:ea typeface="HG丸ｺﾞｼｯｸM-PRO" panose="020F0600000000000000" pitchFamily="50" charset="-128"/>
                </a:rPr>
                <a:t>円</a:t>
              </a:r>
              <a:endParaRPr lang="en-US" altLang="ja-JP" sz="1400" b="1" dirty="0">
                <a:solidFill>
                  <a:srgbClr val="C00000"/>
                </a:solidFill>
                <a:latin typeface="HG丸ｺﾞｼｯｸM-PRO" panose="020F0600000000000000" pitchFamily="50" charset="-128"/>
                <a:ea typeface="HG丸ｺﾞｼｯｸM-PRO" panose="020F0600000000000000" pitchFamily="50" charset="-128"/>
              </a:endParaRPr>
            </a:p>
            <a:p>
              <a:pPr algn="ctr"/>
              <a:r>
                <a:rPr lang="ja-JP" altLang="en-US" sz="1200" b="1" dirty="0">
                  <a:solidFill>
                    <a:srgbClr val="C00000"/>
                  </a:solidFill>
                  <a:latin typeface="HG丸ｺﾞｼｯｸM-PRO" panose="020F0600000000000000" pitchFamily="50" charset="-128"/>
                  <a:ea typeface="HG丸ｺﾞｼｯｸM-PRO" panose="020F0600000000000000" pitchFamily="50" charset="-128"/>
                </a:rPr>
                <a:t>１か月あたり</a:t>
              </a:r>
              <a:endParaRPr lang="en-US" altLang="ja-JP" sz="1200" b="1" dirty="0">
                <a:solidFill>
                  <a:srgbClr val="C00000"/>
                </a:solidFill>
                <a:latin typeface="HG丸ｺﾞｼｯｸM-PRO" panose="020F0600000000000000" pitchFamily="50" charset="-128"/>
                <a:ea typeface="HG丸ｺﾞｼｯｸM-PRO" panose="020F0600000000000000" pitchFamily="50" charset="-128"/>
              </a:endParaRPr>
            </a:p>
            <a:p>
              <a:pPr algn="ctr"/>
              <a:r>
                <a:rPr lang="ja-JP" altLang="en-US" sz="1200" b="1" dirty="0">
                  <a:solidFill>
                    <a:srgbClr val="C00000"/>
                  </a:solidFill>
                  <a:latin typeface="HG丸ｺﾞｼｯｸM-PRO" panose="020F0600000000000000" pitchFamily="50" charset="-128"/>
                  <a:ea typeface="HG丸ｺﾞｼｯｸM-PRO" panose="020F0600000000000000" pitchFamily="50" charset="-128"/>
                </a:rPr>
                <a:t>約</a:t>
              </a:r>
              <a:r>
                <a:rPr lang="en-US" altLang="ja-JP" sz="1200" b="1" dirty="0">
                  <a:solidFill>
                    <a:srgbClr val="C00000"/>
                  </a:solidFill>
                  <a:latin typeface="HG丸ｺﾞｼｯｸM-PRO" panose="020F0600000000000000" pitchFamily="50" charset="-128"/>
                  <a:ea typeface="HG丸ｺﾞｼｯｸM-PRO" panose="020F0600000000000000" pitchFamily="50" charset="-128"/>
                </a:rPr>
                <a:t>76,800</a:t>
              </a:r>
              <a:r>
                <a:rPr lang="ja-JP" altLang="en-US" sz="1200" b="1" dirty="0">
                  <a:solidFill>
                    <a:srgbClr val="C00000"/>
                  </a:solidFill>
                  <a:latin typeface="HG丸ｺﾞｼｯｸM-PRO" panose="020F0600000000000000" pitchFamily="50" charset="-128"/>
                  <a:ea typeface="HG丸ｺﾞｼｯｸM-PRO" panose="020F0600000000000000" pitchFamily="50" charset="-128"/>
                </a:rPr>
                <a:t>円</a:t>
              </a:r>
            </a:p>
          </p:txBody>
        </p:sp>
        <p:sp>
          <p:nvSpPr>
            <p:cNvPr id="16" name="大かっこ 15"/>
            <p:cNvSpPr/>
            <p:nvPr/>
          </p:nvSpPr>
          <p:spPr>
            <a:xfrm>
              <a:off x="7574280" y="5501641"/>
              <a:ext cx="1066800" cy="320040"/>
            </a:xfrm>
            <a:prstGeom prst="bracketPair">
              <a:avLst/>
            </a:prstGeom>
            <a:ln w="12700">
              <a:solidFill>
                <a:srgbClr val="FF3300"/>
              </a:solid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ja-JP" altLang="en-US">
                <a:solidFill>
                  <a:prstClr val="black"/>
                </a:solidFill>
              </a:endParaRPr>
            </a:p>
          </p:txBody>
        </p:sp>
      </p:grpSp>
      <p:grpSp>
        <p:nvGrpSpPr>
          <p:cNvPr id="21" name="グループ化 20"/>
          <p:cNvGrpSpPr/>
          <p:nvPr/>
        </p:nvGrpSpPr>
        <p:grpSpPr>
          <a:xfrm>
            <a:off x="3712333" y="5111157"/>
            <a:ext cx="1824603" cy="1047224"/>
            <a:chOff x="7376160" y="5151120"/>
            <a:chExt cx="1447800" cy="788144"/>
          </a:xfrm>
        </p:grpSpPr>
        <p:sp>
          <p:nvSpPr>
            <p:cNvPr id="22" name="正方形/長方形 21"/>
            <p:cNvSpPr/>
            <p:nvPr/>
          </p:nvSpPr>
          <p:spPr>
            <a:xfrm>
              <a:off x="7376160" y="5151120"/>
              <a:ext cx="1447800" cy="7881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rgbClr val="C00000"/>
                  </a:solidFill>
                  <a:latin typeface="HG丸ｺﾞｼｯｸM-PRO" panose="020F0600000000000000" pitchFamily="50" charset="-128"/>
                  <a:ea typeface="HG丸ｺﾞｼｯｸM-PRO" panose="020F0600000000000000" pitchFamily="50" charset="-128"/>
                </a:rPr>
                <a:t>約</a:t>
              </a:r>
              <a:r>
                <a:rPr lang="en-US" altLang="ja-JP" sz="1400" b="1" dirty="0">
                  <a:solidFill>
                    <a:srgbClr val="C00000"/>
                  </a:solidFill>
                  <a:latin typeface="HG丸ｺﾞｼｯｸM-PRO" panose="020F0600000000000000" pitchFamily="50" charset="-128"/>
                  <a:ea typeface="HG丸ｺﾞｼｯｸM-PRO" panose="020F0600000000000000" pitchFamily="50" charset="-128"/>
                </a:rPr>
                <a:t>1,129,000</a:t>
              </a:r>
              <a:r>
                <a:rPr lang="ja-JP" altLang="en-US" sz="1400" b="1" dirty="0">
                  <a:solidFill>
                    <a:srgbClr val="C00000"/>
                  </a:solidFill>
                  <a:latin typeface="HG丸ｺﾞｼｯｸM-PRO" panose="020F0600000000000000" pitchFamily="50" charset="-128"/>
                  <a:ea typeface="HG丸ｺﾞｼｯｸM-PRO" panose="020F0600000000000000" pitchFamily="50" charset="-128"/>
                </a:rPr>
                <a:t>円</a:t>
              </a:r>
              <a:endParaRPr lang="en-US" altLang="ja-JP" sz="1400" b="1" dirty="0">
                <a:solidFill>
                  <a:srgbClr val="C00000"/>
                </a:solidFill>
                <a:latin typeface="HG丸ｺﾞｼｯｸM-PRO" panose="020F0600000000000000" pitchFamily="50" charset="-128"/>
                <a:ea typeface="HG丸ｺﾞｼｯｸM-PRO" panose="020F0600000000000000" pitchFamily="50" charset="-128"/>
              </a:endParaRPr>
            </a:p>
            <a:p>
              <a:pPr algn="ctr"/>
              <a:r>
                <a:rPr lang="ja-JP" altLang="en-US" sz="1200" b="1" dirty="0">
                  <a:solidFill>
                    <a:srgbClr val="C00000"/>
                  </a:solidFill>
                  <a:latin typeface="HG丸ｺﾞｼｯｸM-PRO" panose="020F0600000000000000" pitchFamily="50" charset="-128"/>
                  <a:ea typeface="HG丸ｺﾞｼｯｸM-PRO" panose="020F0600000000000000" pitchFamily="50" charset="-128"/>
                </a:rPr>
                <a:t>１か月あたり</a:t>
              </a:r>
              <a:endParaRPr lang="en-US" altLang="ja-JP" sz="1200" b="1" dirty="0">
                <a:solidFill>
                  <a:srgbClr val="C00000"/>
                </a:solidFill>
                <a:latin typeface="HG丸ｺﾞｼｯｸM-PRO" panose="020F0600000000000000" pitchFamily="50" charset="-128"/>
                <a:ea typeface="HG丸ｺﾞｼｯｸM-PRO" panose="020F0600000000000000" pitchFamily="50" charset="-128"/>
              </a:endParaRPr>
            </a:p>
            <a:p>
              <a:pPr algn="ctr"/>
              <a:r>
                <a:rPr lang="ja-JP" altLang="en-US" sz="1200" b="1" dirty="0">
                  <a:solidFill>
                    <a:srgbClr val="C00000"/>
                  </a:solidFill>
                  <a:latin typeface="HG丸ｺﾞｼｯｸM-PRO" panose="020F0600000000000000" pitchFamily="50" charset="-128"/>
                  <a:ea typeface="HG丸ｺﾞｼｯｸM-PRO" panose="020F0600000000000000" pitchFamily="50" charset="-128"/>
                </a:rPr>
                <a:t>約</a:t>
              </a:r>
              <a:r>
                <a:rPr lang="en-US" altLang="ja-JP" sz="1200" b="1" dirty="0">
                  <a:solidFill>
                    <a:srgbClr val="C00000"/>
                  </a:solidFill>
                  <a:latin typeface="HG丸ｺﾞｼｯｸM-PRO" panose="020F0600000000000000" pitchFamily="50" charset="-128"/>
                  <a:ea typeface="HG丸ｺﾞｼｯｸM-PRO" panose="020F0600000000000000" pitchFamily="50" charset="-128"/>
                </a:rPr>
                <a:t>94,100</a:t>
              </a:r>
              <a:r>
                <a:rPr lang="ja-JP" altLang="en-US" sz="1200" b="1" dirty="0">
                  <a:solidFill>
                    <a:srgbClr val="C00000"/>
                  </a:solidFill>
                  <a:latin typeface="HG丸ｺﾞｼｯｸM-PRO" panose="020F0600000000000000" pitchFamily="50" charset="-128"/>
                  <a:ea typeface="HG丸ｺﾞｼｯｸM-PRO" panose="020F0600000000000000" pitchFamily="50" charset="-128"/>
                </a:rPr>
                <a:t>円</a:t>
              </a:r>
            </a:p>
          </p:txBody>
        </p:sp>
        <p:sp>
          <p:nvSpPr>
            <p:cNvPr id="23" name="大かっこ 22"/>
            <p:cNvSpPr/>
            <p:nvPr/>
          </p:nvSpPr>
          <p:spPr>
            <a:xfrm>
              <a:off x="7574280" y="5501641"/>
              <a:ext cx="1066800" cy="320040"/>
            </a:xfrm>
            <a:prstGeom prst="bracketPair">
              <a:avLst/>
            </a:prstGeom>
            <a:ln w="12700">
              <a:solidFill>
                <a:srgbClr val="FF3300"/>
              </a:solid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ja-JP" altLang="en-US">
                <a:solidFill>
                  <a:prstClr val="black"/>
                </a:solidFill>
              </a:endParaRPr>
            </a:p>
          </p:txBody>
        </p:sp>
      </p:grpSp>
      <p:grpSp>
        <p:nvGrpSpPr>
          <p:cNvPr id="25" name="グループ化 24"/>
          <p:cNvGrpSpPr/>
          <p:nvPr/>
        </p:nvGrpSpPr>
        <p:grpSpPr>
          <a:xfrm>
            <a:off x="1917881" y="4781329"/>
            <a:ext cx="1737360" cy="1706880"/>
            <a:chOff x="6202680" y="3078480"/>
            <a:chExt cx="1737360" cy="1706880"/>
          </a:xfrm>
        </p:grpSpPr>
        <p:grpSp>
          <p:nvGrpSpPr>
            <p:cNvPr id="18" name="グループ化 17"/>
            <p:cNvGrpSpPr/>
            <p:nvPr/>
          </p:nvGrpSpPr>
          <p:grpSpPr>
            <a:xfrm>
              <a:off x="6202680" y="3078480"/>
              <a:ext cx="1737360" cy="1706880"/>
              <a:chOff x="7376160" y="5151120"/>
              <a:chExt cx="1447800" cy="788144"/>
            </a:xfrm>
          </p:grpSpPr>
          <p:sp>
            <p:nvSpPr>
              <p:cNvPr id="19" name="正方形/長方形 18"/>
              <p:cNvSpPr/>
              <p:nvPr/>
            </p:nvSpPr>
            <p:spPr>
              <a:xfrm>
                <a:off x="7376160" y="5151120"/>
                <a:ext cx="1447800" cy="7881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rgbClr val="C00000"/>
                    </a:solidFill>
                    <a:latin typeface="HG丸ｺﾞｼｯｸM-PRO" panose="020F0600000000000000" pitchFamily="50" charset="-128"/>
                    <a:ea typeface="HG丸ｺﾞｼｯｸM-PRO" panose="020F0600000000000000" pitchFamily="50" charset="-128"/>
                  </a:rPr>
                  <a:t>約</a:t>
                </a:r>
                <a:r>
                  <a:rPr lang="en-US" altLang="ja-JP" sz="1400" b="1" dirty="0">
                    <a:solidFill>
                      <a:srgbClr val="C00000"/>
                    </a:solidFill>
                    <a:latin typeface="HG丸ｺﾞｼｯｸM-PRO" panose="020F0600000000000000" pitchFamily="50" charset="-128"/>
                    <a:ea typeface="HG丸ｺﾞｼｯｸM-PRO" panose="020F0600000000000000" pitchFamily="50" charset="-128"/>
                  </a:rPr>
                  <a:t>1,067,000</a:t>
                </a:r>
                <a:r>
                  <a:rPr lang="ja-JP" altLang="en-US" sz="1400" b="1" dirty="0">
                    <a:solidFill>
                      <a:srgbClr val="C00000"/>
                    </a:solidFill>
                    <a:latin typeface="HG丸ｺﾞｼｯｸM-PRO" panose="020F0600000000000000" pitchFamily="50" charset="-128"/>
                    <a:ea typeface="HG丸ｺﾞｼｯｸM-PRO" panose="020F0600000000000000" pitchFamily="50" charset="-128"/>
                  </a:rPr>
                  <a:t>円</a:t>
                </a:r>
                <a:endParaRPr lang="en-US" altLang="ja-JP" sz="1400" b="1" dirty="0">
                  <a:solidFill>
                    <a:srgbClr val="C00000"/>
                  </a:solidFill>
                  <a:latin typeface="HG丸ｺﾞｼｯｸM-PRO" panose="020F0600000000000000" pitchFamily="50" charset="-128"/>
                  <a:ea typeface="HG丸ｺﾞｼｯｸM-PRO" panose="020F0600000000000000" pitchFamily="50" charset="-128"/>
                </a:endParaRPr>
              </a:p>
              <a:p>
                <a:pPr algn="ctr"/>
                <a:r>
                  <a:rPr lang="ja-JP" altLang="en-US" sz="1200" b="1" dirty="0">
                    <a:solidFill>
                      <a:srgbClr val="C00000"/>
                    </a:solidFill>
                    <a:latin typeface="HG丸ｺﾞｼｯｸM-PRO" panose="020F0600000000000000" pitchFamily="50" charset="-128"/>
                    <a:ea typeface="HG丸ｺﾞｼｯｸM-PRO" panose="020F0600000000000000" pitchFamily="50" charset="-128"/>
                  </a:rPr>
                  <a:t>１か月あたり</a:t>
                </a:r>
                <a:endParaRPr lang="en-US" altLang="ja-JP" sz="1200" b="1" dirty="0">
                  <a:solidFill>
                    <a:srgbClr val="C00000"/>
                  </a:solidFill>
                  <a:latin typeface="HG丸ｺﾞｼｯｸM-PRO" panose="020F0600000000000000" pitchFamily="50" charset="-128"/>
                  <a:ea typeface="HG丸ｺﾞｼｯｸM-PRO" panose="020F0600000000000000" pitchFamily="50" charset="-128"/>
                </a:endParaRPr>
              </a:p>
              <a:p>
                <a:pPr algn="ctr"/>
                <a:r>
                  <a:rPr lang="ja-JP" altLang="en-US" sz="1200" b="1" dirty="0">
                    <a:solidFill>
                      <a:srgbClr val="C00000"/>
                    </a:solidFill>
                    <a:latin typeface="HG丸ｺﾞｼｯｸM-PRO" panose="020F0600000000000000" pitchFamily="50" charset="-128"/>
                    <a:ea typeface="HG丸ｺﾞｼｯｸM-PRO" panose="020F0600000000000000" pitchFamily="50" charset="-128"/>
                  </a:rPr>
                  <a:t>約</a:t>
                </a:r>
                <a:r>
                  <a:rPr lang="en-US" altLang="ja-JP" sz="1200" b="1" dirty="0">
                    <a:solidFill>
                      <a:srgbClr val="C00000"/>
                    </a:solidFill>
                    <a:latin typeface="HG丸ｺﾞｼｯｸM-PRO" panose="020F0600000000000000" pitchFamily="50" charset="-128"/>
                    <a:ea typeface="HG丸ｺﾞｼｯｸM-PRO" panose="020F0600000000000000" pitchFamily="50" charset="-128"/>
                  </a:rPr>
                  <a:t>88,900</a:t>
                </a:r>
                <a:r>
                  <a:rPr lang="ja-JP" altLang="en-US" sz="1200" b="1" dirty="0">
                    <a:solidFill>
                      <a:srgbClr val="C00000"/>
                    </a:solidFill>
                    <a:latin typeface="HG丸ｺﾞｼｯｸM-PRO" panose="020F0600000000000000" pitchFamily="50" charset="-128"/>
                    <a:ea typeface="HG丸ｺﾞｼｯｸM-PRO" panose="020F0600000000000000" pitchFamily="50" charset="-128"/>
                  </a:rPr>
                  <a:t>円</a:t>
                </a:r>
              </a:p>
            </p:txBody>
          </p:sp>
          <p:sp>
            <p:nvSpPr>
              <p:cNvPr id="20" name="大かっこ 19"/>
              <p:cNvSpPr/>
              <p:nvPr/>
            </p:nvSpPr>
            <p:spPr>
              <a:xfrm>
                <a:off x="7625204" y="5501641"/>
                <a:ext cx="947648" cy="192570"/>
              </a:xfrm>
              <a:prstGeom prst="bracketPair">
                <a:avLst/>
              </a:prstGeom>
              <a:ln w="12700">
                <a:solidFill>
                  <a:srgbClr val="FF3300"/>
                </a:solid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ja-JP" altLang="en-US">
                  <a:solidFill>
                    <a:prstClr val="black"/>
                  </a:solidFill>
                </a:endParaRPr>
              </a:p>
            </p:txBody>
          </p:sp>
        </p:grpSp>
        <p:sp>
          <p:nvSpPr>
            <p:cNvPr id="24" name="大かっこ 23"/>
            <p:cNvSpPr/>
            <p:nvPr/>
          </p:nvSpPr>
          <p:spPr>
            <a:xfrm>
              <a:off x="6500811" y="4281863"/>
              <a:ext cx="1134430" cy="443114"/>
            </a:xfrm>
            <a:prstGeom prst="bracketPair">
              <a:avLst/>
            </a:prstGeom>
            <a:ln w="12700">
              <a:solidFill>
                <a:srgbClr val="FF3300"/>
              </a:solidFill>
            </a:ln>
          </p:spPr>
          <p:style>
            <a:lnRef idx="1">
              <a:schemeClr val="accent2"/>
            </a:lnRef>
            <a:fillRef idx="0">
              <a:schemeClr val="accent2"/>
            </a:fillRef>
            <a:effectRef idx="0">
              <a:schemeClr val="accent2"/>
            </a:effectRef>
            <a:fontRef idx="minor">
              <a:schemeClr val="tx1"/>
            </a:fontRef>
          </p:style>
          <p:txBody>
            <a:bodyPr rtlCol="0" anchor="ctr"/>
            <a:lstStyle/>
            <a:p>
              <a:pPr algn="ctr"/>
              <a:r>
                <a:rPr lang="ja-JP" altLang="en-US" sz="1200" b="1" dirty="0">
                  <a:solidFill>
                    <a:srgbClr val="C00000"/>
                  </a:solidFill>
                  <a:latin typeface="HG丸ｺﾞｼｯｸM-PRO" panose="020F0600000000000000" pitchFamily="50" charset="-128"/>
                  <a:ea typeface="HG丸ｺﾞｼｯｸM-PRO" panose="020F0600000000000000" pitchFamily="50" charset="-128"/>
                </a:rPr>
                <a:t>１日あたり</a:t>
              </a:r>
              <a:endParaRPr lang="en-US" altLang="ja-JP" sz="1200" b="1" dirty="0">
                <a:solidFill>
                  <a:srgbClr val="C00000"/>
                </a:solidFill>
                <a:latin typeface="HG丸ｺﾞｼｯｸM-PRO" panose="020F0600000000000000" pitchFamily="50" charset="-128"/>
                <a:ea typeface="HG丸ｺﾞｼｯｸM-PRO" panose="020F0600000000000000" pitchFamily="50" charset="-128"/>
              </a:endParaRPr>
            </a:p>
            <a:p>
              <a:pPr algn="ctr"/>
              <a:r>
                <a:rPr lang="ja-JP" altLang="en-US" sz="1200" b="1" dirty="0">
                  <a:solidFill>
                    <a:srgbClr val="C00000"/>
                  </a:solidFill>
                  <a:latin typeface="HG丸ｺﾞｼｯｸM-PRO" panose="020F0600000000000000" pitchFamily="50" charset="-128"/>
                  <a:ea typeface="HG丸ｺﾞｼｯｸM-PRO" panose="020F0600000000000000" pitchFamily="50" charset="-128"/>
                </a:rPr>
                <a:t>約</a:t>
              </a:r>
              <a:r>
                <a:rPr lang="en-US" altLang="ja-JP" sz="1200" b="1" dirty="0">
                  <a:solidFill>
                    <a:srgbClr val="C00000"/>
                  </a:solidFill>
                  <a:latin typeface="HG丸ｺﾞｼｯｸM-PRO" panose="020F0600000000000000" pitchFamily="50" charset="-128"/>
                  <a:ea typeface="HG丸ｺﾞｼｯｸM-PRO" panose="020F0600000000000000" pitchFamily="50" charset="-128"/>
                </a:rPr>
                <a:t>5,300</a:t>
              </a:r>
              <a:r>
                <a:rPr lang="ja-JP" altLang="en-US" sz="1200" b="1" dirty="0">
                  <a:solidFill>
                    <a:srgbClr val="C00000"/>
                  </a:solidFill>
                  <a:latin typeface="HG丸ｺﾞｼｯｸM-PRO" panose="020F0600000000000000" pitchFamily="50" charset="-128"/>
                  <a:ea typeface="HG丸ｺﾞｼｯｸM-PRO" panose="020F0600000000000000" pitchFamily="50" charset="-128"/>
                </a:rPr>
                <a:t>円</a:t>
              </a:r>
            </a:p>
          </p:txBody>
        </p:sp>
      </p:grpSp>
      <p:sp>
        <p:nvSpPr>
          <p:cNvPr id="26" name="正方形/長方形 25"/>
          <p:cNvSpPr/>
          <p:nvPr/>
        </p:nvSpPr>
        <p:spPr>
          <a:xfrm>
            <a:off x="1953506" y="2512908"/>
            <a:ext cx="1691640" cy="4267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prstClr val="black"/>
                </a:solidFill>
                <a:latin typeface="ＭＳ Ｐゴシック" panose="020B0600070205080204" pitchFamily="50" charset="-128"/>
              </a:rPr>
              <a:t>（令和３年度）</a:t>
            </a:r>
          </a:p>
        </p:txBody>
      </p:sp>
      <p:sp>
        <p:nvSpPr>
          <p:cNvPr id="27" name="角丸四角形 26"/>
          <p:cNvSpPr/>
          <p:nvPr/>
        </p:nvSpPr>
        <p:spPr>
          <a:xfrm>
            <a:off x="7620265" y="2085736"/>
            <a:ext cx="3553225" cy="409399"/>
          </a:xfrm>
          <a:prstGeom prst="roundRect">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prstClr val="black"/>
                </a:solidFill>
                <a:latin typeface="HG丸ｺﾞｼｯｸM-PRO" panose="020F0600000000000000" pitchFamily="50" charset="-128"/>
                <a:ea typeface="HG丸ｺﾞｼｯｸM-PRO" panose="020F0600000000000000" pitchFamily="50" charset="-128"/>
              </a:rPr>
              <a:t>学校の校舎等にかかる費用</a:t>
            </a:r>
          </a:p>
        </p:txBody>
      </p:sp>
      <p:pic>
        <p:nvPicPr>
          <p:cNvPr id="29" name="図 28"/>
          <p:cNvPicPr>
            <a:picLocks noChangeAspect="1"/>
          </p:cNvPicPr>
          <p:nvPr/>
        </p:nvPicPr>
        <p:blipFill>
          <a:blip r:embed="rId8"/>
          <a:stretch>
            <a:fillRect/>
          </a:stretch>
        </p:blipFill>
        <p:spPr>
          <a:xfrm>
            <a:off x="9377926" y="2778128"/>
            <a:ext cx="1127818" cy="1018034"/>
          </a:xfrm>
          <a:prstGeom prst="rect">
            <a:avLst/>
          </a:prstGeom>
        </p:spPr>
      </p:pic>
      <p:sp>
        <p:nvSpPr>
          <p:cNvPr id="33" name="正方形/長方形 32"/>
          <p:cNvSpPr/>
          <p:nvPr/>
        </p:nvSpPr>
        <p:spPr>
          <a:xfrm>
            <a:off x="6978389" y="2686029"/>
            <a:ext cx="2487105" cy="9192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a:solidFill>
                  <a:prstClr val="black"/>
                </a:solidFill>
                <a:latin typeface="HG丸ｺﾞｼｯｸM-PRO" panose="020F0600000000000000" pitchFamily="50" charset="-128"/>
                <a:ea typeface="HG丸ｺﾞｼｯｸM-PRO" panose="020F0600000000000000" pitchFamily="50" charset="-128"/>
              </a:rPr>
              <a:t>校舎や体育施設の建設のための費用として</a:t>
            </a:r>
            <a:r>
              <a:rPr lang="en-US" altLang="ja-JP" sz="1400" dirty="0">
                <a:solidFill>
                  <a:prstClr val="black"/>
                </a:solidFill>
                <a:latin typeface="HG丸ｺﾞｼｯｸM-PRO" panose="020F0600000000000000" pitchFamily="50" charset="-128"/>
                <a:ea typeface="HG丸ｺﾞｼｯｸM-PRO" panose="020F0600000000000000" pitchFamily="50" charset="-128"/>
              </a:rPr>
              <a:t>1</a:t>
            </a:r>
            <a:r>
              <a:rPr lang="ja-JP" altLang="en-US" sz="1400" dirty="0">
                <a:solidFill>
                  <a:prstClr val="black"/>
                </a:solidFill>
                <a:latin typeface="HG丸ｺﾞｼｯｸM-PRO" panose="020F0600000000000000" pitchFamily="50" charset="-128"/>
                <a:ea typeface="HG丸ｺﾞｼｯｸM-PRO" panose="020F0600000000000000" pitchFamily="50" charset="-128"/>
              </a:rPr>
              <a:t>年間に</a:t>
            </a:r>
            <a:r>
              <a:rPr lang="en-US" altLang="ja-JP" sz="1400" dirty="0">
                <a:solidFill>
                  <a:srgbClr val="FF0000"/>
                </a:solidFill>
                <a:latin typeface="HG丸ｺﾞｼｯｸM-PRO" panose="020F0600000000000000" pitchFamily="50" charset="-128"/>
                <a:ea typeface="HG丸ｺﾞｼｯｸM-PRO" panose="020F0600000000000000" pitchFamily="50" charset="-128"/>
              </a:rPr>
              <a:t>732</a:t>
            </a:r>
            <a:r>
              <a:rPr lang="ja-JP" altLang="en-US" sz="1400" dirty="0">
                <a:solidFill>
                  <a:srgbClr val="FF0000"/>
                </a:solidFill>
                <a:latin typeface="HG丸ｺﾞｼｯｸM-PRO" panose="020F0600000000000000" pitchFamily="50" charset="-128"/>
                <a:ea typeface="HG丸ｺﾞｼｯｸM-PRO" panose="020F0600000000000000" pitchFamily="50" charset="-128"/>
              </a:rPr>
              <a:t>億円</a:t>
            </a:r>
            <a:r>
              <a:rPr lang="ja-JP" altLang="en-US" sz="1400" dirty="0">
                <a:solidFill>
                  <a:prstClr val="black"/>
                </a:solidFill>
                <a:latin typeface="HG丸ｺﾞｼｯｸM-PRO" panose="020F0600000000000000" pitchFamily="50" charset="-128"/>
                <a:ea typeface="HG丸ｺﾞｼｯｸM-PRO" panose="020F0600000000000000" pitchFamily="50" charset="-128"/>
              </a:rPr>
              <a:t>が使われます。</a:t>
            </a:r>
          </a:p>
          <a:p>
            <a:r>
              <a:rPr lang="ja-JP" altLang="en-US" sz="1400" dirty="0">
                <a:solidFill>
                  <a:prstClr val="black"/>
                </a:solidFill>
                <a:latin typeface="HG丸ｺﾞｼｯｸM-PRO" panose="020F0600000000000000" pitchFamily="50" charset="-128"/>
                <a:ea typeface="HG丸ｺﾞｼｯｸM-PRO" panose="020F0600000000000000" pitchFamily="50" charset="-128"/>
              </a:rPr>
              <a:t>（令和６年度予算）</a:t>
            </a:r>
          </a:p>
        </p:txBody>
      </p:sp>
      <p:sp>
        <p:nvSpPr>
          <p:cNvPr id="34" name="正方形/長方形 33"/>
          <p:cNvSpPr/>
          <p:nvPr/>
        </p:nvSpPr>
        <p:spPr>
          <a:xfrm>
            <a:off x="6931357" y="5150169"/>
            <a:ext cx="3315616" cy="9691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a:solidFill>
                  <a:prstClr val="black"/>
                </a:solidFill>
                <a:latin typeface="HG丸ｺﾞｼｯｸM-PRO" panose="020F0600000000000000" pitchFamily="50" charset="-128"/>
                <a:ea typeface="HG丸ｺﾞｼｯｸM-PRO" panose="020F0600000000000000" pitchFamily="50" charset="-128"/>
              </a:rPr>
              <a:t>義務教育諸学校の児童生徒が使用する教科書を無償配付するための費用として</a:t>
            </a:r>
            <a:r>
              <a:rPr lang="en-US" altLang="ja-JP" sz="1400" dirty="0">
                <a:solidFill>
                  <a:prstClr val="black"/>
                </a:solidFill>
                <a:latin typeface="HG丸ｺﾞｼｯｸM-PRO" panose="020F0600000000000000" pitchFamily="50" charset="-128"/>
                <a:ea typeface="HG丸ｺﾞｼｯｸM-PRO" panose="020F0600000000000000" pitchFamily="50" charset="-128"/>
              </a:rPr>
              <a:t>1</a:t>
            </a:r>
            <a:r>
              <a:rPr lang="ja-JP" altLang="en-US" sz="1400" dirty="0">
                <a:solidFill>
                  <a:prstClr val="black"/>
                </a:solidFill>
                <a:latin typeface="HG丸ｺﾞｼｯｸM-PRO" panose="020F0600000000000000" pitchFamily="50" charset="-128"/>
                <a:ea typeface="HG丸ｺﾞｼｯｸM-PRO" panose="020F0600000000000000" pitchFamily="50" charset="-128"/>
              </a:rPr>
              <a:t>年間に</a:t>
            </a:r>
            <a:r>
              <a:rPr lang="en-US" altLang="ja-JP" sz="1400" dirty="0">
                <a:solidFill>
                  <a:srgbClr val="FF0000"/>
                </a:solidFill>
                <a:latin typeface="HG丸ｺﾞｼｯｸM-PRO" panose="020F0600000000000000" pitchFamily="50" charset="-128"/>
                <a:ea typeface="HG丸ｺﾞｼｯｸM-PRO" panose="020F0600000000000000" pitchFamily="50" charset="-128"/>
              </a:rPr>
              <a:t>471</a:t>
            </a:r>
            <a:r>
              <a:rPr lang="ja-JP" altLang="en-US" sz="1400" dirty="0">
                <a:solidFill>
                  <a:srgbClr val="FF0000"/>
                </a:solidFill>
                <a:latin typeface="HG丸ｺﾞｼｯｸM-PRO" panose="020F0600000000000000" pitchFamily="50" charset="-128"/>
                <a:ea typeface="HG丸ｺﾞｼｯｸM-PRO" panose="020F0600000000000000" pitchFamily="50" charset="-128"/>
              </a:rPr>
              <a:t>億円</a:t>
            </a:r>
            <a:r>
              <a:rPr lang="ja-JP" altLang="en-US" sz="1400" dirty="0">
                <a:solidFill>
                  <a:prstClr val="black"/>
                </a:solidFill>
                <a:latin typeface="HG丸ｺﾞｼｯｸM-PRO" panose="020F0600000000000000" pitchFamily="50" charset="-128"/>
                <a:ea typeface="HG丸ｺﾞｼｯｸM-PRO" panose="020F0600000000000000" pitchFamily="50" charset="-128"/>
              </a:rPr>
              <a:t>が使われます。</a:t>
            </a:r>
          </a:p>
          <a:p>
            <a:r>
              <a:rPr lang="ja-JP" altLang="en-US" sz="1400" dirty="0">
                <a:solidFill>
                  <a:prstClr val="black"/>
                </a:solidFill>
                <a:latin typeface="HG丸ｺﾞｼｯｸM-PRO" panose="020F0600000000000000" pitchFamily="50" charset="-128"/>
                <a:ea typeface="HG丸ｺﾞｼｯｸM-PRO" panose="020F0600000000000000" pitchFamily="50" charset="-128"/>
              </a:rPr>
              <a:t>（令和６年度予算</a:t>
            </a:r>
            <a:r>
              <a:rPr lang="ja-JP" altLang="en-US" sz="1400" dirty="0">
                <a:solidFill>
                  <a:prstClr val="black"/>
                </a:solidFill>
              </a:rPr>
              <a:t>）</a:t>
            </a:r>
            <a:endParaRPr lang="ja-JP" altLang="en-US" sz="1400" dirty="0">
              <a:solidFill>
                <a:prstClr val="black"/>
              </a:solidFill>
              <a:latin typeface="HG丸ｺﾞｼｯｸM-PRO" panose="020F0600000000000000" pitchFamily="50" charset="-128"/>
              <a:ea typeface="HG丸ｺﾞｼｯｸM-PRO" panose="020F0600000000000000" pitchFamily="50" charset="-128"/>
            </a:endParaRPr>
          </a:p>
        </p:txBody>
      </p:sp>
      <p:grpSp>
        <p:nvGrpSpPr>
          <p:cNvPr id="36" name="グループ化 35"/>
          <p:cNvGrpSpPr/>
          <p:nvPr/>
        </p:nvGrpSpPr>
        <p:grpSpPr>
          <a:xfrm>
            <a:off x="541786" y="118528"/>
            <a:ext cx="9051665" cy="707886"/>
            <a:chOff x="704953" y="378471"/>
            <a:chExt cx="9051665" cy="792422"/>
          </a:xfrm>
        </p:grpSpPr>
        <p:sp>
          <p:nvSpPr>
            <p:cNvPr id="37" name="ホームベース 36"/>
            <p:cNvSpPr/>
            <p:nvPr/>
          </p:nvSpPr>
          <p:spPr>
            <a:xfrm>
              <a:off x="780258" y="513185"/>
              <a:ext cx="8976360" cy="518159"/>
            </a:xfrm>
            <a:prstGeom prst="homePlat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n>
                  <a:solidFill>
                    <a:srgbClr val="0070C0"/>
                  </a:solidFill>
                </a:ln>
                <a:solidFill>
                  <a:prstClr val="white"/>
                </a:solidFill>
              </a:endParaRPr>
            </a:p>
          </p:txBody>
        </p:sp>
        <p:sp>
          <p:nvSpPr>
            <p:cNvPr id="38" name="正方形/長方形 37"/>
            <p:cNvSpPr/>
            <p:nvPr/>
          </p:nvSpPr>
          <p:spPr>
            <a:xfrm>
              <a:off x="704953" y="378471"/>
              <a:ext cx="5442292" cy="792422"/>
            </a:xfrm>
            <a:prstGeom prst="rect">
              <a:avLst/>
            </a:prstGeom>
            <a:noFill/>
          </p:spPr>
          <p:txBody>
            <a:bodyPr wrap="square" lIns="91440" tIns="45720" rIns="91440" bIns="45720">
              <a:spAutoFit/>
            </a:bodyPr>
            <a:lstStyle/>
            <a:p>
              <a:pPr algn="ctr"/>
              <a:r>
                <a:rPr lang="ja-JP" altLang="en-US" sz="4000" b="1" dirty="0">
                  <a:ln w="10160">
                    <a:solidFill>
                      <a:srgbClr val="0070C0"/>
                    </a:solidFill>
                    <a:prstDash val="solid"/>
                  </a:ln>
                  <a:solidFill>
                    <a:srgbClr val="FFFFFF"/>
                  </a:solidFill>
                  <a:effectLst>
                    <a:outerShdw blurRad="38100" dist="22860" dir="5400000" algn="tl" rotWithShape="0">
                      <a:srgbClr val="000000">
                        <a:alpha val="30000"/>
                      </a:srgbClr>
                    </a:outerShdw>
                  </a:effectLst>
                </a:rPr>
                <a:t>身近な税の使いみち</a:t>
              </a:r>
            </a:p>
          </p:txBody>
        </p:sp>
      </p:grpSp>
      <p:sp>
        <p:nvSpPr>
          <p:cNvPr id="2" name="角丸四角形 1"/>
          <p:cNvSpPr/>
          <p:nvPr/>
        </p:nvSpPr>
        <p:spPr>
          <a:xfrm>
            <a:off x="2012095" y="2978075"/>
            <a:ext cx="1536960" cy="3510134"/>
          </a:xfrm>
          <a:prstGeom prst="roundRect">
            <a:avLst/>
          </a:prstGeom>
          <a:noFill/>
          <a:ln w="19050">
            <a:solidFill>
              <a:srgbClr val="FF0000"/>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a:solidFill>
                <a:prstClr val="black"/>
              </a:solidFill>
            </a:endParaRPr>
          </a:p>
        </p:txBody>
      </p:sp>
      <p:pic>
        <p:nvPicPr>
          <p:cNvPr id="5" name="図 4"/>
          <p:cNvPicPr>
            <a:picLocks noChangeAspect="1"/>
          </p:cNvPicPr>
          <p:nvPr/>
        </p:nvPicPr>
        <p:blipFill>
          <a:blip r:embed="rId9"/>
          <a:stretch>
            <a:fillRect/>
          </a:stretch>
        </p:blipFill>
        <p:spPr>
          <a:xfrm>
            <a:off x="10320456" y="5054532"/>
            <a:ext cx="1138453" cy="1044739"/>
          </a:xfrm>
          <a:prstGeom prst="rect">
            <a:avLst/>
          </a:prstGeom>
        </p:spPr>
      </p:pic>
      <p:sp>
        <p:nvSpPr>
          <p:cNvPr id="4" name="正方形/長方形 3"/>
          <p:cNvSpPr/>
          <p:nvPr/>
        </p:nvSpPr>
        <p:spPr>
          <a:xfrm>
            <a:off x="3080480" y="924914"/>
            <a:ext cx="8835295" cy="830997"/>
          </a:xfrm>
          <a:prstGeom prst="rect">
            <a:avLst/>
          </a:prstGeom>
          <a:solidFill>
            <a:schemeClr val="bg1"/>
          </a:solidFill>
        </p:spPr>
        <p:txBody>
          <a:bodyPr wrap="square">
            <a:spAutoFit/>
          </a:bodyPr>
          <a:lstStyle/>
          <a:p>
            <a:r>
              <a:rPr lang="ja-JP" altLang="en-US" sz="1600" dirty="0">
                <a:latin typeface="HG丸ｺﾞｼｯｸM-PRO" panose="020F0600000000000000" pitchFamily="50" charset="-128"/>
                <a:ea typeface="HG丸ｺﾞｼｯｸM-PRO" panose="020F0600000000000000" pitchFamily="50" charset="-128"/>
              </a:rPr>
              <a:t>　国民すべてが平等に教育を受けられるように、教育費には多くの税金が使われています。</a:t>
            </a:r>
            <a:endParaRPr lang="en-US" altLang="ja-JP" sz="1600" dirty="0">
              <a:latin typeface="HG丸ｺﾞｼｯｸM-PRO" panose="020F0600000000000000" pitchFamily="50" charset="-128"/>
              <a:ea typeface="HG丸ｺﾞｼｯｸM-PRO" panose="020F0600000000000000" pitchFamily="50" charset="-128"/>
            </a:endParaRPr>
          </a:p>
          <a:p>
            <a:r>
              <a:rPr lang="ja-JP" altLang="en-US" sz="1600" dirty="0">
                <a:latin typeface="HG丸ｺﾞｼｯｸM-PRO" panose="020F0600000000000000" pitchFamily="50" charset="-128"/>
                <a:ea typeface="HG丸ｺﾞｼｯｸM-PRO" panose="020F0600000000000000" pitchFamily="50" charset="-128"/>
              </a:rPr>
              <a:t>　皆さんが学校で使っている教科書や机、いすの購入、校舎の建設や修理も、多くの人が納めた税金によりまかなわれています。</a:t>
            </a:r>
            <a:endParaRPr lang="en-US" altLang="ja-JP" sz="1600" dirty="0">
              <a:latin typeface="HG丸ｺﾞｼｯｸM-PRO" panose="020F0600000000000000" pitchFamily="50" charset="-128"/>
              <a:ea typeface="HG丸ｺﾞｼｯｸM-PRO" panose="020F0600000000000000" pitchFamily="50" charset="-128"/>
            </a:endParaRPr>
          </a:p>
        </p:txBody>
      </p:sp>
      <p:pic>
        <p:nvPicPr>
          <p:cNvPr id="6" name="図 5"/>
          <p:cNvPicPr>
            <a:picLocks noChangeAspect="1"/>
          </p:cNvPicPr>
          <p:nvPr/>
        </p:nvPicPr>
        <p:blipFill>
          <a:blip r:embed="rId10"/>
          <a:stretch>
            <a:fillRect/>
          </a:stretch>
        </p:blipFill>
        <p:spPr>
          <a:xfrm>
            <a:off x="8545477" y="4040036"/>
            <a:ext cx="1484134" cy="981388"/>
          </a:xfrm>
          <a:prstGeom prst="rect">
            <a:avLst/>
          </a:prstGeom>
        </p:spPr>
      </p:pic>
      <p:pic>
        <p:nvPicPr>
          <p:cNvPr id="7" name="図 6"/>
          <p:cNvPicPr>
            <a:picLocks noChangeAspect="1"/>
          </p:cNvPicPr>
          <p:nvPr/>
        </p:nvPicPr>
        <p:blipFill>
          <a:blip r:embed="rId11"/>
          <a:stretch>
            <a:fillRect/>
          </a:stretch>
        </p:blipFill>
        <p:spPr>
          <a:xfrm>
            <a:off x="10405049" y="3753506"/>
            <a:ext cx="1144608" cy="853056"/>
          </a:xfrm>
          <a:prstGeom prst="rect">
            <a:avLst/>
          </a:prstGeom>
        </p:spPr>
      </p:pic>
      <p:sp>
        <p:nvSpPr>
          <p:cNvPr id="12" name="テキスト ボックス 11"/>
          <p:cNvSpPr txBox="1"/>
          <p:nvPr/>
        </p:nvSpPr>
        <p:spPr>
          <a:xfrm>
            <a:off x="11850240" y="6499137"/>
            <a:ext cx="341760" cy="369332"/>
          </a:xfrm>
          <a:prstGeom prst="rect">
            <a:avLst/>
          </a:prstGeom>
          <a:noFill/>
        </p:spPr>
        <p:txBody>
          <a:bodyPr wrap="none" rtlCol="0">
            <a:spAutoFit/>
          </a:bodyPr>
          <a:lstStyle/>
          <a:p>
            <a:r>
              <a:rPr kumimoji="1" lang="ja-JP" altLang="en-US" dirty="0"/>
              <a:t>２</a:t>
            </a:r>
          </a:p>
        </p:txBody>
      </p:sp>
      <p:grpSp>
        <p:nvGrpSpPr>
          <p:cNvPr id="35" name="グループ化 34"/>
          <p:cNvGrpSpPr/>
          <p:nvPr/>
        </p:nvGrpSpPr>
        <p:grpSpPr>
          <a:xfrm>
            <a:off x="336089" y="907171"/>
            <a:ext cx="2625118" cy="1037006"/>
            <a:chOff x="354877" y="810653"/>
            <a:chExt cx="4397222" cy="1739030"/>
          </a:xfrm>
        </p:grpSpPr>
        <p:grpSp>
          <p:nvGrpSpPr>
            <p:cNvPr id="39" name="グループ化 38"/>
            <p:cNvGrpSpPr/>
            <p:nvPr/>
          </p:nvGrpSpPr>
          <p:grpSpPr>
            <a:xfrm>
              <a:off x="354877" y="810653"/>
              <a:ext cx="4381108" cy="1739030"/>
              <a:chOff x="354877" y="810653"/>
              <a:chExt cx="4381108" cy="1739030"/>
            </a:xfrm>
          </p:grpSpPr>
          <p:sp>
            <p:nvSpPr>
              <p:cNvPr id="41" name="円/楕円 40"/>
              <p:cNvSpPr/>
              <p:nvPr/>
            </p:nvSpPr>
            <p:spPr>
              <a:xfrm>
                <a:off x="354877" y="810653"/>
                <a:ext cx="4381108" cy="17390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円/楕円 41"/>
              <p:cNvSpPr/>
              <p:nvPr/>
            </p:nvSpPr>
            <p:spPr>
              <a:xfrm>
                <a:off x="1468909" y="1383030"/>
                <a:ext cx="744630" cy="771635"/>
              </a:xfrm>
              <a:prstGeom prst="ellipse">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円/楕円 42"/>
              <p:cNvSpPr/>
              <p:nvPr/>
            </p:nvSpPr>
            <p:spPr>
              <a:xfrm>
                <a:off x="3377557" y="1322598"/>
                <a:ext cx="587957" cy="616777"/>
              </a:xfrm>
              <a:prstGeom prst="ellipse">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円/楕円 43"/>
              <p:cNvSpPr/>
              <p:nvPr/>
            </p:nvSpPr>
            <p:spPr>
              <a:xfrm>
                <a:off x="788052" y="1177437"/>
                <a:ext cx="914400" cy="914400"/>
              </a:xfrm>
              <a:prstGeom prst="ellipse">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円/楕円 44"/>
              <p:cNvSpPr/>
              <p:nvPr/>
            </p:nvSpPr>
            <p:spPr>
              <a:xfrm>
                <a:off x="2029982" y="1167631"/>
                <a:ext cx="914400" cy="914400"/>
              </a:xfrm>
              <a:prstGeom prst="ellipse">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0" name="テキスト ボックス 39"/>
            <p:cNvSpPr txBox="1"/>
            <p:nvPr/>
          </p:nvSpPr>
          <p:spPr>
            <a:xfrm>
              <a:off x="937683" y="962858"/>
              <a:ext cx="3814416" cy="1393559"/>
            </a:xfrm>
            <a:prstGeom prst="rect">
              <a:avLst/>
            </a:prstGeom>
            <a:noFill/>
          </p:spPr>
          <p:txBody>
            <a:bodyPr wrap="square" rtlCol="0">
              <a:spAutoFit/>
            </a:bodyPr>
            <a:lstStyle/>
            <a:p>
              <a:r>
                <a:rPr kumimoji="1" lang="ja-JP" altLang="en-US" sz="2400" b="1" dirty="0">
                  <a:solidFill>
                    <a:srgbClr val="D60093"/>
                  </a:solidFill>
                  <a:latin typeface="BIZ UDPゴシック" panose="020B0400000000000000" pitchFamily="50" charset="-128"/>
                  <a:ea typeface="BIZ UDPゴシック" panose="020B0400000000000000" pitchFamily="50" charset="-128"/>
                </a:rPr>
                <a:t>平等な</a:t>
              </a:r>
              <a:endParaRPr kumimoji="1" lang="en-US" altLang="ja-JP" sz="2400" b="1" dirty="0">
                <a:solidFill>
                  <a:srgbClr val="D60093"/>
                </a:solidFill>
                <a:latin typeface="BIZ UDPゴシック" panose="020B0400000000000000" pitchFamily="50" charset="-128"/>
                <a:ea typeface="BIZ UDPゴシック" panose="020B0400000000000000" pitchFamily="50" charset="-128"/>
              </a:endParaRPr>
            </a:p>
            <a:p>
              <a:r>
                <a:rPr lang="ja-JP" altLang="en-US" sz="2400" b="1" dirty="0">
                  <a:solidFill>
                    <a:srgbClr val="D60093"/>
                  </a:solidFill>
                  <a:latin typeface="BIZ UDPゴシック" panose="020B0400000000000000" pitchFamily="50" charset="-128"/>
                  <a:ea typeface="BIZ UDPゴシック" panose="020B0400000000000000" pitchFamily="50" charset="-128"/>
                </a:rPr>
                <a:t>教育のために</a:t>
              </a:r>
              <a:endParaRPr kumimoji="1" lang="en-US" altLang="ja-JP" sz="2400" b="1" dirty="0">
                <a:solidFill>
                  <a:srgbClr val="D60093"/>
                </a:solidFill>
                <a:latin typeface="BIZ UDPゴシック" panose="020B0400000000000000" pitchFamily="50" charset="-128"/>
                <a:ea typeface="BIZ UDPゴシック" panose="020B0400000000000000" pitchFamily="50" charset="-128"/>
              </a:endParaRPr>
            </a:p>
          </p:txBody>
        </p:sp>
      </p:grpSp>
    </p:spTree>
    <p:extLst>
      <p:ext uri="{BB962C8B-B14F-4D97-AF65-F5344CB8AC3E}">
        <p14:creationId xmlns:p14="http://schemas.microsoft.com/office/powerpoint/2010/main" val="31826423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CFFCC"/>
        </a:solidFill>
        <a:effectLst/>
      </p:bgPr>
    </p:bg>
    <p:spTree>
      <p:nvGrpSpPr>
        <p:cNvPr id="1" name=""/>
        <p:cNvGrpSpPr/>
        <p:nvPr/>
      </p:nvGrpSpPr>
      <p:grpSpPr>
        <a:xfrm>
          <a:off x="0" y="0"/>
          <a:ext cx="0" cy="0"/>
          <a:chOff x="0" y="0"/>
          <a:chExt cx="0" cy="0"/>
        </a:xfrm>
      </p:grpSpPr>
      <p:sp>
        <p:nvSpPr>
          <p:cNvPr id="6" name="テキスト ボックス 5"/>
          <p:cNvSpPr txBox="1"/>
          <p:nvPr/>
        </p:nvSpPr>
        <p:spPr>
          <a:xfrm>
            <a:off x="5317439" y="4383788"/>
            <a:ext cx="6299055" cy="1323439"/>
          </a:xfrm>
          <a:prstGeom prst="rect">
            <a:avLst/>
          </a:prstGeom>
          <a:solidFill>
            <a:schemeClr val="bg1"/>
          </a:solidFill>
        </p:spPr>
        <p:txBody>
          <a:bodyPr wrap="square" rtlCol="0">
            <a:spAutoFit/>
          </a:bodyPr>
          <a:lstStyle/>
          <a:p>
            <a:r>
              <a:rPr kumimoji="1" lang="ja-JP" altLang="en-US" sz="1600" dirty="0">
                <a:latin typeface="HG丸ｺﾞｼｯｸM-PRO" panose="020F0600000000000000" pitchFamily="50" charset="-128"/>
                <a:ea typeface="HG丸ｺﾞｼｯｸM-PRO" panose="020F0600000000000000" pitchFamily="50" charset="-128"/>
              </a:rPr>
              <a:t>　道路や橋など、生活を便利にしてくれるものや美術館や図書館など様々な知識を与えてくれる施設など、公共施設といってもいろいろあります。</a:t>
            </a:r>
            <a:endParaRPr kumimoji="1" lang="en-US" altLang="ja-JP" sz="1600" dirty="0">
              <a:latin typeface="HG丸ｺﾞｼｯｸM-PRO" panose="020F0600000000000000" pitchFamily="50" charset="-128"/>
              <a:ea typeface="HG丸ｺﾞｼｯｸM-PRO" panose="020F0600000000000000" pitchFamily="50" charset="-128"/>
            </a:endParaRPr>
          </a:p>
          <a:p>
            <a:r>
              <a:rPr lang="ja-JP" altLang="en-US" sz="1600" dirty="0">
                <a:latin typeface="HG丸ｺﾞｼｯｸM-PRO" panose="020F0600000000000000" pitchFamily="50" charset="-128"/>
                <a:ea typeface="HG丸ｺﾞｼｯｸM-PRO" panose="020F0600000000000000" pitchFamily="50" charset="-128"/>
              </a:rPr>
              <a:t>　これらを造るにはたくさんのお金がかかりますが、ここにも税金が使われています。</a:t>
            </a:r>
            <a:endParaRPr kumimoji="1" lang="ja-JP" altLang="en-US" sz="1600" dirty="0">
              <a:latin typeface="HG丸ｺﾞｼｯｸM-PRO" panose="020F0600000000000000" pitchFamily="50" charset="-128"/>
              <a:ea typeface="HG丸ｺﾞｼｯｸM-PRO" panose="020F0600000000000000" pitchFamily="50" charset="-128"/>
            </a:endParaRPr>
          </a:p>
        </p:txBody>
      </p:sp>
      <p:grpSp>
        <p:nvGrpSpPr>
          <p:cNvPr id="7" name="グループ化 6"/>
          <p:cNvGrpSpPr/>
          <p:nvPr/>
        </p:nvGrpSpPr>
        <p:grpSpPr>
          <a:xfrm>
            <a:off x="470263" y="4492029"/>
            <a:ext cx="4134025" cy="1619019"/>
            <a:chOff x="354877" y="810653"/>
            <a:chExt cx="4381108" cy="1739030"/>
          </a:xfrm>
        </p:grpSpPr>
        <p:grpSp>
          <p:nvGrpSpPr>
            <p:cNvPr id="8" name="グループ化 7"/>
            <p:cNvGrpSpPr/>
            <p:nvPr/>
          </p:nvGrpSpPr>
          <p:grpSpPr>
            <a:xfrm>
              <a:off x="354877" y="810653"/>
              <a:ext cx="4381108" cy="1739030"/>
              <a:chOff x="354877" y="810653"/>
              <a:chExt cx="4381108" cy="1739030"/>
            </a:xfrm>
          </p:grpSpPr>
          <p:sp>
            <p:nvSpPr>
              <p:cNvPr id="10" name="円/楕円 9"/>
              <p:cNvSpPr/>
              <p:nvPr/>
            </p:nvSpPr>
            <p:spPr>
              <a:xfrm>
                <a:off x="354877" y="810653"/>
                <a:ext cx="4381108" cy="17390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円/楕円 10"/>
              <p:cNvSpPr/>
              <p:nvPr/>
            </p:nvSpPr>
            <p:spPr>
              <a:xfrm>
                <a:off x="1468909" y="1383030"/>
                <a:ext cx="744630" cy="771635"/>
              </a:xfrm>
              <a:prstGeom prst="ellipse">
                <a:avLst/>
              </a:prstGeom>
              <a:solidFill>
                <a:srgbClr val="66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円/楕円 11"/>
              <p:cNvSpPr/>
              <p:nvPr/>
            </p:nvSpPr>
            <p:spPr>
              <a:xfrm>
                <a:off x="3377557" y="1322598"/>
                <a:ext cx="587957" cy="616777"/>
              </a:xfrm>
              <a:prstGeom prst="ellipse">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円/楕円 12"/>
              <p:cNvSpPr/>
              <p:nvPr/>
            </p:nvSpPr>
            <p:spPr>
              <a:xfrm>
                <a:off x="788052" y="1177437"/>
                <a:ext cx="914400" cy="914400"/>
              </a:xfrm>
              <a:prstGeom prst="ellipse">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円/楕円 13"/>
              <p:cNvSpPr/>
              <p:nvPr/>
            </p:nvSpPr>
            <p:spPr>
              <a:xfrm>
                <a:off x="2029982" y="1167631"/>
                <a:ext cx="914400" cy="914400"/>
              </a:xfrm>
              <a:prstGeom prst="ellipse">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9" name="テキスト ボックス 8"/>
            <p:cNvSpPr txBox="1"/>
            <p:nvPr/>
          </p:nvSpPr>
          <p:spPr>
            <a:xfrm>
              <a:off x="788052" y="1101634"/>
              <a:ext cx="3814416" cy="1157067"/>
            </a:xfrm>
            <a:prstGeom prst="rect">
              <a:avLst/>
            </a:prstGeom>
            <a:noFill/>
          </p:spPr>
          <p:txBody>
            <a:bodyPr wrap="square" rtlCol="0">
              <a:spAutoFit/>
            </a:bodyPr>
            <a:lstStyle/>
            <a:p>
              <a:r>
                <a:rPr lang="ja-JP" altLang="en-US" sz="3200" b="1" dirty="0">
                  <a:solidFill>
                    <a:srgbClr val="000099"/>
                  </a:solidFill>
                  <a:latin typeface="BIZ UDPゴシック" panose="020B0400000000000000" pitchFamily="50" charset="-128"/>
                  <a:ea typeface="BIZ UDPゴシック" panose="020B0400000000000000" pitchFamily="50" charset="-128"/>
                </a:rPr>
                <a:t>便利で豊かな</a:t>
              </a:r>
              <a:endParaRPr lang="en-US" altLang="ja-JP" sz="3200" b="1" dirty="0">
                <a:solidFill>
                  <a:srgbClr val="000099"/>
                </a:solidFill>
                <a:latin typeface="BIZ UDPゴシック" panose="020B0400000000000000" pitchFamily="50" charset="-128"/>
                <a:ea typeface="BIZ UDPゴシック" panose="020B0400000000000000" pitchFamily="50" charset="-128"/>
              </a:endParaRPr>
            </a:p>
            <a:p>
              <a:r>
                <a:rPr kumimoji="1" lang="ja-JP" altLang="en-US" sz="3200" b="1" dirty="0">
                  <a:solidFill>
                    <a:srgbClr val="000099"/>
                  </a:solidFill>
                  <a:latin typeface="BIZ UDPゴシック" panose="020B0400000000000000" pitchFamily="50" charset="-128"/>
                  <a:ea typeface="BIZ UDPゴシック" panose="020B0400000000000000" pitchFamily="50" charset="-128"/>
                </a:rPr>
                <a:t>暮らしのために</a:t>
              </a:r>
              <a:endParaRPr kumimoji="1" lang="en-US" altLang="ja-JP" sz="3200" b="1" dirty="0">
                <a:solidFill>
                  <a:srgbClr val="000099"/>
                </a:solidFill>
                <a:latin typeface="BIZ UDPゴシック" panose="020B0400000000000000" pitchFamily="50" charset="-128"/>
                <a:ea typeface="BIZ UDPゴシック" panose="020B0400000000000000" pitchFamily="50" charset="-128"/>
              </a:endParaRPr>
            </a:p>
          </p:txBody>
        </p:sp>
      </p:grpSp>
      <p:sp>
        <p:nvSpPr>
          <p:cNvPr id="5" name="テキスト ボックス 4"/>
          <p:cNvSpPr txBox="1"/>
          <p:nvPr/>
        </p:nvSpPr>
        <p:spPr>
          <a:xfrm>
            <a:off x="11850240" y="6488668"/>
            <a:ext cx="341760" cy="369332"/>
          </a:xfrm>
          <a:prstGeom prst="rect">
            <a:avLst/>
          </a:prstGeom>
          <a:noFill/>
        </p:spPr>
        <p:txBody>
          <a:bodyPr wrap="none" rtlCol="0">
            <a:spAutoFit/>
          </a:bodyPr>
          <a:lstStyle/>
          <a:p>
            <a:r>
              <a:rPr kumimoji="1" lang="ja-JP" altLang="en-US" dirty="0"/>
              <a:t>３</a:t>
            </a:r>
          </a:p>
        </p:txBody>
      </p:sp>
      <p:sp>
        <p:nvSpPr>
          <p:cNvPr id="15" name="角丸四角形 14"/>
          <p:cNvSpPr/>
          <p:nvPr/>
        </p:nvSpPr>
        <p:spPr>
          <a:xfrm>
            <a:off x="8595360" y="0"/>
            <a:ext cx="3596640" cy="397395"/>
          </a:xfrm>
          <a:prstGeom prst="roundRect">
            <a:avLst/>
          </a:prstGeom>
          <a:solidFill>
            <a:schemeClr val="bg1">
              <a:lumMod val="65000"/>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rgbClr val="E7E6E6">
                    <a:lumMod val="50000"/>
                  </a:srgbClr>
                </a:solidFill>
                <a:latin typeface="BIZ UDPゴシック" panose="020B0400000000000000" pitchFamily="50" charset="-128"/>
                <a:ea typeface="BIZ UDPゴシック" panose="020B0400000000000000" pitchFamily="50" charset="-128"/>
              </a:rPr>
              <a:t>－身近な税の使いみち－</a:t>
            </a:r>
          </a:p>
        </p:txBody>
      </p:sp>
      <p:pic>
        <p:nvPicPr>
          <p:cNvPr id="2" name="図 1"/>
          <p:cNvPicPr>
            <a:picLocks noChangeAspect="1"/>
          </p:cNvPicPr>
          <p:nvPr/>
        </p:nvPicPr>
        <p:blipFill>
          <a:blip r:embed="rId2"/>
          <a:stretch>
            <a:fillRect/>
          </a:stretch>
        </p:blipFill>
        <p:spPr>
          <a:xfrm>
            <a:off x="782867" y="896406"/>
            <a:ext cx="4532943" cy="2723110"/>
          </a:xfrm>
          <a:prstGeom prst="rect">
            <a:avLst/>
          </a:prstGeom>
        </p:spPr>
      </p:pic>
      <p:pic>
        <p:nvPicPr>
          <p:cNvPr id="16" name="図 15"/>
          <p:cNvPicPr>
            <a:picLocks noChangeAspect="1"/>
          </p:cNvPicPr>
          <p:nvPr/>
        </p:nvPicPr>
        <p:blipFill>
          <a:blip r:embed="rId3"/>
          <a:stretch>
            <a:fillRect/>
          </a:stretch>
        </p:blipFill>
        <p:spPr>
          <a:xfrm>
            <a:off x="7083552" y="896406"/>
            <a:ext cx="4532943" cy="2723110"/>
          </a:xfrm>
          <a:prstGeom prst="rect">
            <a:avLst/>
          </a:prstGeom>
        </p:spPr>
      </p:pic>
      <p:sp>
        <p:nvSpPr>
          <p:cNvPr id="17" name="テキスト ボックス 16"/>
          <p:cNvSpPr txBox="1"/>
          <p:nvPr/>
        </p:nvSpPr>
        <p:spPr>
          <a:xfrm>
            <a:off x="2736166" y="3652734"/>
            <a:ext cx="2688557" cy="307777"/>
          </a:xfrm>
          <a:prstGeom prst="rect">
            <a:avLst/>
          </a:prstGeom>
          <a:noFill/>
        </p:spPr>
        <p:txBody>
          <a:bodyPr wrap="none" rtlCol="0">
            <a:spAutoFit/>
          </a:bodyPr>
          <a:lstStyle/>
          <a:p>
            <a:r>
              <a:rPr kumimoji="1" lang="ja-JP" altLang="en-US" sz="1400" b="1" dirty="0"/>
              <a:t>矢越トンネル・滝上大橋（筑北村）</a:t>
            </a:r>
          </a:p>
        </p:txBody>
      </p:sp>
      <p:sp>
        <p:nvSpPr>
          <p:cNvPr id="18" name="テキスト ボックス 17"/>
          <p:cNvSpPr txBox="1"/>
          <p:nvPr/>
        </p:nvSpPr>
        <p:spPr>
          <a:xfrm>
            <a:off x="8301330" y="3619516"/>
            <a:ext cx="3403496" cy="523220"/>
          </a:xfrm>
          <a:prstGeom prst="rect">
            <a:avLst/>
          </a:prstGeom>
          <a:noFill/>
        </p:spPr>
        <p:txBody>
          <a:bodyPr wrap="none" rtlCol="0">
            <a:spAutoFit/>
          </a:bodyPr>
          <a:lstStyle/>
          <a:p>
            <a:pPr algn="r"/>
            <a:r>
              <a:rPr lang="ja-JP" altLang="en-US" sz="1400" b="1" dirty="0"/>
              <a:t>信州まつもと空港</a:t>
            </a:r>
            <a:endParaRPr lang="en-US" altLang="ja-JP" sz="1400" b="1" dirty="0"/>
          </a:p>
          <a:p>
            <a:pPr algn="r"/>
            <a:r>
              <a:rPr kumimoji="1" lang="ja-JP" altLang="en-US" sz="1400" b="1" dirty="0"/>
              <a:t>（提供：信州まつもと空港利用促進協議会）</a:t>
            </a:r>
          </a:p>
        </p:txBody>
      </p:sp>
    </p:spTree>
    <p:extLst>
      <p:ext uri="{BB962C8B-B14F-4D97-AF65-F5344CB8AC3E}">
        <p14:creationId xmlns:p14="http://schemas.microsoft.com/office/powerpoint/2010/main" val="28839482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CFFCC"/>
        </a:solidFill>
        <a:effectLst/>
      </p:bgPr>
    </p:bg>
    <p:spTree>
      <p:nvGrpSpPr>
        <p:cNvPr id="1" name=""/>
        <p:cNvGrpSpPr/>
        <p:nvPr/>
      </p:nvGrpSpPr>
      <p:grpSpPr>
        <a:xfrm>
          <a:off x="0" y="0"/>
          <a:ext cx="0" cy="0"/>
          <a:chOff x="0" y="0"/>
          <a:chExt cx="0" cy="0"/>
        </a:xfrm>
      </p:grpSpPr>
      <p:sp>
        <p:nvSpPr>
          <p:cNvPr id="5" name="テキスト ボックス 4"/>
          <p:cNvSpPr txBox="1"/>
          <p:nvPr/>
        </p:nvSpPr>
        <p:spPr>
          <a:xfrm>
            <a:off x="4863340" y="2872633"/>
            <a:ext cx="7037006" cy="1077218"/>
          </a:xfrm>
          <a:prstGeom prst="rect">
            <a:avLst/>
          </a:prstGeom>
          <a:solidFill>
            <a:schemeClr val="bg1"/>
          </a:solidFill>
        </p:spPr>
        <p:txBody>
          <a:bodyPr wrap="square" rtlCol="0">
            <a:spAutoFit/>
          </a:bodyPr>
          <a:lstStyle/>
          <a:p>
            <a:r>
              <a:rPr kumimoji="1" lang="ja-JP" altLang="en-US" sz="1600" dirty="0">
                <a:latin typeface="HG丸ｺﾞｼｯｸM-PRO" panose="020F0600000000000000" pitchFamily="50" charset="-128"/>
                <a:ea typeface="HG丸ｺﾞｼｯｸM-PRO" panose="020F0600000000000000" pitchFamily="50" charset="-128"/>
              </a:rPr>
              <a:t>　もし、税金がなくなって、火事や事故にあっても、消防車や救急車、警察官</a:t>
            </a:r>
            <a:r>
              <a:rPr lang="ja-JP" altLang="en-US" sz="1600" dirty="0">
                <a:latin typeface="HG丸ｺﾞｼｯｸM-PRO" panose="020F0600000000000000" pitchFamily="50" charset="-128"/>
                <a:ea typeface="HG丸ｺﾞｼｯｸM-PRO" panose="020F0600000000000000" pitchFamily="50" charset="-128"/>
              </a:rPr>
              <a:t>が来てくれないと大変です。</a:t>
            </a:r>
            <a:endParaRPr lang="en-US" altLang="ja-JP" sz="1600" dirty="0">
              <a:latin typeface="HG丸ｺﾞｼｯｸM-PRO" panose="020F0600000000000000" pitchFamily="50" charset="-128"/>
              <a:ea typeface="HG丸ｺﾞｼｯｸM-PRO" panose="020F0600000000000000" pitchFamily="50" charset="-128"/>
            </a:endParaRPr>
          </a:p>
          <a:p>
            <a:r>
              <a:rPr kumimoji="1" lang="ja-JP" altLang="en-US" sz="1600" dirty="0">
                <a:latin typeface="HG丸ｺﾞｼｯｸM-PRO" panose="020F0600000000000000" pitchFamily="50" charset="-128"/>
                <a:ea typeface="HG丸ｺﾞｼｯｸM-PRO" panose="020F0600000000000000" pitchFamily="50" charset="-128"/>
              </a:rPr>
              <a:t>　税金は、犯罪の防止や社会の安全と秩序の維持など、私たちの生命・身体・財産を</a:t>
            </a:r>
            <a:r>
              <a:rPr lang="ja-JP" altLang="en-US" sz="1600" dirty="0">
                <a:latin typeface="HG丸ｺﾞｼｯｸM-PRO" panose="020F0600000000000000" pitchFamily="50" charset="-128"/>
                <a:ea typeface="HG丸ｺﾞｼｯｸM-PRO" panose="020F0600000000000000" pitchFamily="50" charset="-128"/>
              </a:rPr>
              <a:t>守ってくれる仕事にも使われています。</a:t>
            </a:r>
            <a:endParaRPr kumimoji="1" lang="ja-JP" altLang="en-US" sz="1600" dirty="0">
              <a:latin typeface="HG丸ｺﾞｼｯｸM-PRO" panose="020F0600000000000000" pitchFamily="50" charset="-128"/>
              <a:ea typeface="HG丸ｺﾞｼｯｸM-PRO" panose="020F0600000000000000" pitchFamily="50" charset="-128"/>
            </a:endParaRPr>
          </a:p>
        </p:txBody>
      </p:sp>
      <p:pic>
        <p:nvPicPr>
          <p:cNvPr id="6" name="図 5"/>
          <p:cNvPicPr/>
          <p:nvPr/>
        </p:nvPicPr>
        <p:blipFill>
          <a:blip r:embed="rId2">
            <a:clrChange>
              <a:clrFrom>
                <a:srgbClr val="FFFFFF"/>
              </a:clrFrom>
              <a:clrTo>
                <a:srgbClr val="FFFFFF">
                  <a:alpha val="0"/>
                </a:srgbClr>
              </a:clrTo>
            </a:clrChange>
          </a:blip>
          <a:stretch>
            <a:fillRect/>
          </a:stretch>
        </p:blipFill>
        <p:spPr>
          <a:xfrm>
            <a:off x="903138" y="5137579"/>
            <a:ext cx="1827985" cy="1448118"/>
          </a:xfrm>
          <a:prstGeom prst="rect">
            <a:avLst/>
          </a:prstGeom>
        </p:spPr>
      </p:pic>
      <p:pic>
        <p:nvPicPr>
          <p:cNvPr id="7" name="図 6"/>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555807" y="427602"/>
            <a:ext cx="3126677" cy="2025480"/>
          </a:xfrm>
          <a:prstGeom prst="rect">
            <a:avLst/>
          </a:prstGeom>
          <a:noFill/>
          <a:ln>
            <a:noFill/>
          </a:ln>
        </p:spPr>
      </p:pic>
      <p:pic>
        <p:nvPicPr>
          <p:cNvPr id="8" name="図 7"/>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863340" y="4124839"/>
            <a:ext cx="3257078" cy="2344200"/>
          </a:xfrm>
          <a:prstGeom prst="rect">
            <a:avLst/>
          </a:prstGeom>
          <a:noFill/>
          <a:ln>
            <a:noFill/>
          </a:ln>
        </p:spPr>
      </p:pic>
      <p:pic>
        <p:nvPicPr>
          <p:cNvPr id="9" name="図 8"/>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555807" y="4124839"/>
            <a:ext cx="3126677" cy="2344199"/>
          </a:xfrm>
          <a:prstGeom prst="rect">
            <a:avLst/>
          </a:prstGeom>
          <a:noFill/>
          <a:ln>
            <a:noFill/>
          </a:ln>
        </p:spPr>
      </p:pic>
      <p:sp>
        <p:nvSpPr>
          <p:cNvPr id="10" name="テキスト ボックス 9"/>
          <p:cNvSpPr txBox="1"/>
          <p:nvPr/>
        </p:nvSpPr>
        <p:spPr>
          <a:xfrm>
            <a:off x="5042264" y="4758010"/>
            <a:ext cx="2899230" cy="1426031"/>
          </a:xfrm>
          <a:prstGeom prst="rect">
            <a:avLst/>
          </a:prstGeom>
          <a:noFill/>
        </p:spPr>
        <p:txBody>
          <a:bodyPr wrap="square" rtlCol="0">
            <a:spAutoFit/>
          </a:bodyPr>
          <a:lstStyle/>
          <a:p>
            <a:pPr algn="ctr">
              <a:lnSpc>
                <a:spcPts val="2600"/>
              </a:lnSpc>
            </a:pPr>
            <a:r>
              <a:rPr kumimoji="1" lang="ja-JP" altLang="en-US" dirty="0"/>
              <a:t>警察や消防に使われる</a:t>
            </a:r>
            <a:r>
              <a:rPr lang="ja-JP" altLang="en-US" dirty="0"/>
              <a:t>税金</a:t>
            </a:r>
            <a:endParaRPr lang="en-US" altLang="ja-JP" dirty="0"/>
          </a:p>
          <a:p>
            <a:pPr algn="ctr">
              <a:lnSpc>
                <a:spcPts val="2600"/>
              </a:lnSpc>
            </a:pPr>
            <a:r>
              <a:rPr lang="ja-JP" altLang="en-US" sz="1600" dirty="0"/>
              <a:t>国民一人あたり（１年間）</a:t>
            </a:r>
            <a:endParaRPr lang="en-US" altLang="ja-JP" sz="1600" dirty="0"/>
          </a:p>
          <a:p>
            <a:pPr algn="ctr">
              <a:lnSpc>
                <a:spcPts val="2600"/>
              </a:lnSpc>
            </a:pPr>
            <a:r>
              <a:rPr kumimoji="1" lang="ja-JP" altLang="en-US" sz="2400" b="1" dirty="0">
                <a:solidFill>
                  <a:srgbClr val="FF0000"/>
                </a:solidFill>
              </a:rPr>
              <a:t>約</a:t>
            </a:r>
            <a:r>
              <a:rPr kumimoji="1" lang="en-US" altLang="ja-JP" sz="2400" b="1" dirty="0">
                <a:solidFill>
                  <a:srgbClr val="FF0000"/>
                </a:solidFill>
                <a:latin typeface="+mn-ea"/>
              </a:rPr>
              <a:t>42,600</a:t>
            </a:r>
            <a:r>
              <a:rPr kumimoji="1" lang="ja-JP" altLang="en-US" sz="2400" b="1" dirty="0">
                <a:solidFill>
                  <a:srgbClr val="FF0000"/>
                </a:solidFill>
              </a:rPr>
              <a:t>円</a:t>
            </a:r>
            <a:endParaRPr kumimoji="1" lang="en-US" altLang="ja-JP" sz="2400" b="1" dirty="0">
              <a:solidFill>
                <a:srgbClr val="FF0000"/>
              </a:solidFill>
            </a:endParaRPr>
          </a:p>
          <a:p>
            <a:pPr algn="ctr">
              <a:lnSpc>
                <a:spcPts val="2600"/>
              </a:lnSpc>
            </a:pPr>
            <a:r>
              <a:rPr lang="ja-JP" altLang="en-US" dirty="0"/>
              <a:t>（令和４年度）</a:t>
            </a:r>
            <a:endParaRPr kumimoji="1" lang="ja-JP" altLang="en-US" dirty="0"/>
          </a:p>
        </p:txBody>
      </p:sp>
      <p:sp>
        <p:nvSpPr>
          <p:cNvPr id="11" name="角丸四角形 10"/>
          <p:cNvSpPr/>
          <p:nvPr/>
        </p:nvSpPr>
        <p:spPr>
          <a:xfrm>
            <a:off x="8555807" y="726523"/>
            <a:ext cx="3050273" cy="167850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警察署・交番・駐在所の数</a:t>
            </a:r>
            <a:endParaRPr kumimoji="1" lang="en-US" altLang="ja-JP" dirty="0">
              <a:solidFill>
                <a:schemeClr val="tx1"/>
              </a:solidFill>
            </a:endParaRPr>
          </a:p>
          <a:p>
            <a:pPr algn="ctr"/>
            <a:r>
              <a:rPr lang="ja-JP" altLang="en-US" dirty="0">
                <a:solidFill>
                  <a:schemeClr val="tx1"/>
                </a:solidFill>
              </a:rPr>
              <a:t>（令和５年４月１日現在）</a:t>
            </a:r>
            <a:endParaRPr lang="en-US" altLang="ja-JP" dirty="0">
              <a:solidFill>
                <a:schemeClr val="tx1"/>
              </a:solidFill>
            </a:endParaRPr>
          </a:p>
          <a:p>
            <a:pPr algn="ctr"/>
            <a:r>
              <a:rPr kumimoji="1" lang="ja-JP" altLang="en-US" dirty="0">
                <a:solidFill>
                  <a:schemeClr val="tx1"/>
                </a:solidFill>
              </a:rPr>
              <a:t>警察署・・・・・・</a:t>
            </a:r>
            <a:r>
              <a:rPr kumimoji="1" lang="en-US" altLang="ja-JP" dirty="0">
                <a:solidFill>
                  <a:schemeClr val="tx1"/>
                </a:solidFill>
              </a:rPr>
              <a:t>1,149</a:t>
            </a:r>
          </a:p>
          <a:p>
            <a:pPr algn="ctr"/>
            <a:r>
              <a:rPr kumimoji="1" lang="ja-JP" altLang="en-US" dirty="0">
                <a:solidFill>
                  <a:schemeClr val="tx1"/>
                </a:solidFill>
              </a:rPr>
              <a:t>交　 番・・・・・・</a:t>
            </a:r>
            <a:r>
              <a:rPr kumimoji="1" lang="en-US" altLang="ja-JP" dirty="0">
                <a:solidFill>
                  <a:schemeClr val="tx1"/>
                </a:solidFill>
              </a:rPr>
              <a:t>6,239</a:t>
            </a:r>
          </a:p>
          <a:p>
            <a:pPr algn="ctr"/>
            <a:r>
              <a:rPr lang="ja-JP" altLang="en-US" dirty="0">
                <a:solidFill>
                  <a:schemeClr val="tx1"/>
                </a:solidFill>
              </a:rPr>
              <a:t>駐在所・・・・・・</a:t>
            </a:r>
            <a:r>
              <a:rPr lang="en-US" altLang="ja-JP" dirty="0">
                <a:solidFill>
                  <a:schemeClr val="tx1"/>
                </a:solidFill>
              </a:rPr>
              <a:t>6,026</a:t>
            </a:r>
            <a:endParaRPr kumimoji="1" lang="ja-JP" altLang="en-US" dirty="0">
              <a:solidFill>
                <a:schemeClr val="tx1"/>
              </a:solidFill>
            </a:endParaRPr>
          </a:p>
        </p:txBody>
      </p:sp>
      <p:sp>
        <p:nvSpPr>
          <p:cNvPr id="12" name="角丸四角形 11"/>
          <p:cNvSpPr/>
          <p:nvPr/>
        </p:nvSpPr>
        <p:spPr>
          <a:xfrm>
            <a:off x="8555807" y="4409832"/>
            <a:ext cx="2988860" cy="177420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消防署・消防出張所の数</a:t>
            </a:r>
            <a:endParaRPr kumimoji="1" lang="en-US" altLang="ja-JP" dirty="0">
              <a:solidFill>
                <a:schemeClr val="tx1"/>
              </a:solidFill>
            </a:endParaRPr>
          </a:p>
          <a:p>
            <a:pPr algn="ctr"/>
            <a:r>
              <a:rPr lang="ja-JP" altLang="en-US" dirty="0">
                <a:solidFill>
                  <a:schemeClr val="tx1"/>
                </a:solidFill>
              </a:rPr>
              <a:t>（令和５年４月１日現在）</a:t>
            </a:r>
            <a:endParaRPr lang="en-US" altLang="ja-JP" dirty="0">
              <a:solidFill>
                <a:schemeClr val="tx1"/>
              </a:solidFill>
            </a:endParaRPr>
          </a:p>
          <a:p>
            <a:pPr algn="ctr"/>
            <a:r>
              <a:rPr lang="ja-JP" altLang="en-US" dirty="0">
                <a:solidFill>
                  <a:schemeClr val="tx1"/>
                </a:solidFill>
              </a:rPr>
              <a:t>消防本部・・</a:t>
            </a:r>
            <a:r>
              <a:rPr kumimoji="1" lang="ja-JP" altLang="en-US" dirty="0">
                <a:solidFill>
                  <a:schemeClr val="tx1"/>
                </a:solidFill>
              </a:rPr>
              <a:t>・・・・・・</a:t>
            </a:r>
            <a:r>
              <a:rPr lang="en-US" altLang="ja-JP" dirty="0">
                <a:solidFill>
                  <a:schemeClr val="tx1"/>
                </a:solidFill>
              </a:rPr>
              <a:t>722</a:t>
            </a:r>
            <a:endParaRPr kumimoji="1" lang="en-US" altLang="ja-JP" dirty="0">
              <a:solidFill>
                <a:schemeClr val="tx1"/>
              </a:solidFill>
            </a:endParaRPr>
          </a:p>
          <a:p>
            <a:pPr algn="ctr"/>
            <a:r>
              <a:rPr kumimoji="1" lang="ja-JP" altLang="en-US" dirty="0">
                <a:solidFill>
                  <a:schemeClr val="tx1"/>
                </a:solidFill>
              </a:rPr>
              <a:t>消　防　署・・・・・・</a:t>
            </a:r>
            <a:r>
              <a:rPr lang="en-US" altLang="ja-JP" dirty="0">
                <a:solidFill>
                  <a:schemeClr val="tx1"/>
                </a:solidFill>
              </a:rPr>
              <a:t>1,714</a:t>
            </a:r>
            <a:endParaRPr kumimoji="1" lang="en-US" altLang="ja-JP" dirty="0">
              <a:solidFill>
                <a:schemeClr val="tx1"/>
              </a:solidFill>
            </a:endParaRPr>
          </a:p>
          <a:p>
            <a:pPr algn="ctr"/>
            <a:r>
              <a:rPr lang="ja-JP" altLang="en-US" dirty="0">
                <a:solidFill>
                  <a:schemeClr val="tx1"/>
                </a:solidFill>
              </a:rPr>
              <a:t>消防出張所・・・・・</a:t>
            </a:r>
            <a:r>
              <a:rPr lang="en-US" altLang="ja-JP" dirty="0">
                <a:solidFill>
                  <a:schemeClr val="tx1"/>
                </a:solidFill>
              </a:rPr>
              <a:t>3,093</a:t>
            </a:r>
            <a:endParaRPr kumimoji="1" lang="ja-JP" altLang="en-US" dirty="0">
              <a:solidFill>
                <a:schemeClr val="tx1"/>
              </a:solidFill>
            </a:endParaRPr>
          </a:p>
        </p:txBody>
      </p:sp>
      <p:sp>
        <p:nvSpPr>
          <p:cNvPr id="13" name="テキスト ボックス 12"/>
          <p:cNvSpPr txBox="1"/>
          <p:nvPr/>
        </p:nvSpPr>
        <p:spPr>
          <a:xfrm>
            <a:off x="9277658" y="2405026"/>
            <a:ext cx="2404826" cy="276999"/>
          </a:xfrm>
          <a:prstGeom prst="rect">
            <a:avLst/>
          </a:prstGeom>
          <a:noFill/>
        </p:spPr>
        <p:txBody>
          <a:bodyPr wrap="none" rtlCol="0">
            <a:spAutoFit/>
          </a:bodyPr>
          <a:lstStyle/>
          <a:p>
            <a:r>
              <a:rPr kumimoji="1" lang="en-US" altLang="ja-JP" sz="1200" dirty="0">
                <a:latin typeface="BIZ UDPゴシック" panose="020B0400000000000000" pitchFamily="50" charset="-128"/>
                <a:ea typeface="BIZ UDPゴシック" panose="020B0400000000000000" pitchFamily="50" charset="-128"/>
              </a:rPr>
              <a:t>※</a:t>
            </a:r>
            <a:r>
              <a:rPr kumimoji="1" lang="ja-JP" altLang="en-US" sz="1200" dirty="0">
                <a:latin typeface="BIZ UDPゴシック" panose="020B0400000000000000" pitchFamily="50" charset="-128"/>
                <a:ea typeface="BIZ UDPゴシック" panose="020B0400000000000000" pitchFamily="50" charset="-128"/>
              </a:rPr>
              <a:t>警視庁「令和５年版　警察白書」</a:t>
            </a:r>
          </a:p>
        </p:txBody>
      </p:sp>
      <p:sp>
        <p:nvSpPr>
          <p:cNvPr id="14" name="テキスト ボックス 13"/>
          <p:cNvSpPr txBox="1"/>
          <p:nvPr/>
        </p:nvSpPr>
        <p:spPr>
          <a:xfrm>
            <a:off x="9277658" y="6367027"/>
            <a:ext cx="2404826" cy="276999"/>
          </a:xfrm>
          <a:prstGeom prst="rect">
            <a:avLst/>
          </a:prstGeom>
          <a:noFill/>
        </p:spPr>
        <p:txBody>
          <a:bodyPr wrap="none" rtlCol="0">
            <a:spAutoFit/>
          </a:bodyPr>
          <a:lstStyle/>
          <a:p>
            <a:r>
              <a:rPr kumimoji="1" lang="en-US" altLang="ja-JP" sz="1200" dirty="0">
                <a:latin typeface="BIZ UDPゴシック" panose="020B0400000000000000" pitchFamily="50" charset="-128"/>
                <a:ea typeface="BIZ UDPゴシック" panose="020B0400000000000000" pitchFamily="50" charset="-128"/>
              </a:rPr>
              <a:t>※</a:t>
            </a:r>
            <a:r>
              <a:rPr lang="ja-JP" altLang="en-US" sz="1200" dirty="0">
                <a:latin typeface="BIZ UDPゴシック" panose="020B0400000000000000" pitchFamily="50" charset="-128"/>
                <a:ea typeface="BIZ UDPゴシック" panose="020B0400000000000000" pitchFamily="50" charset="-128"/>
              </a:rPr>
              <a:t>消防</a:t>
            </a:r>
            <a:r>
              <a:rPr kumimoji="1" lang="ja-JP" altLang="en-US" sz="1200" dirty="0">
                <a:latin typeface="BIZ UDPゴシック" panose="020B0400000000000000" pitchFamily="50" charset="-128"/>
                <a:ea typeface="BIZ UDPゴシック" panose="020B0400000000000000" pitchFamily="50" charset="-128"/>
              </a:rPr>
              <a:t>庁「令和５年版　消防白書」</a:t>
            </a:r>
          </a:p>
        </p:txBody>
      </p:sp>
      <p:grpSp>
        <p:nvGrpSpPr>
          <p:cNvPr id="15" name="グループ化 14"/>
          <p:cNvGrpSpPr/>
          <p:nvPr/>
        </p:nvGrpSpPr>
        <p:grpSpPr>
          <a:xfrm>
            <a:off x="681626" y="475658"/>
            <a:ext cx="3292068" cy="1336903"/>
            <a:chOff x="354877" y="810653"/>
            <a:chExt cx="4413274" cy="1739030"/>
          </a:xfrm>
        </p:grpSpPr>
        <p:grpSp>
          <p:nvGrpSpPr>
            <p:cNvPr id="16" name="グループ化 15"/>
            <p:cNvGrpSpPr/>
            <p:nvPr/>
          </p:nvGrpSpPr>
          <p:grpSpPr>
            <a:xfrm>
              <a:off x="354877" y="810653"/>
              <a:ext cx="4381108" cy="1739030"/>
              <a:chOff x="354877" y="810653"/>
              <a:chExt cx="4381108" cy="1739030"/>
            </a:xfrm>
          </p:grpSpPr>
          <p:sp>
            <p:nvSpPr>
              <p:cNvPr id="18" name="円/楕円 17"/>
              <p:cNvSpPr/>
              <p:nvPr/>
            </p:nvSpPr>
            <p:spPr>
              <a:xfrm>
                <a:off x="354877" y="810653"/>
                <a:ext cx="4381108" cy="17390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円/楕円 18"/>
              <p:cNvSpPr/>
              <p:nvPr/>
            </p:nvSpPr>
            <p:spPr>
              <a:xfrm>
                <a:off x="1468909" y="1383030"/>
                <a:ext cx="744630" cy="771635"/>
              </a:xfrm>
              <a:prstGeom prst="ellipse">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円/楕円 19"/>
              <p:cNvSpPr/>
              <p:nvPr/>
            </p:nvSpPr>
            <p:spPr>
              <a:xfrm>
                <a:off x="3377557" y="1322598"/>
                <a:ext cx="587957" cy="616777"/>
              </a:xfrm>
              <a:prstGeom prst="ellipse">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円/楕円 20"/>
              <p:cNvSpPr/>
              <p:nvPr/>
            </p:nvSpPr>
            <p:spPr>
              <a:xfrm>
                <a:off x="788052" y="1177437"/>
                <a:ext cx="914400" cy="914400"/>
              </a:xfrm>
              <a:prstGeom prst="ellipse">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円/楕円 21"/>
              <p:cNvSpPr/>
              <p:nvPr/>
            </p:nvSpPr>
            <p:spPr>
              <a:xfrm>
                <a:off x="2029982" y="1167631"/>
                <a:ext cx="914400" cy="914400"/>
              </a:xfrm>
              <a:prstGeom prst="ellipse">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7" name="テキスト ボックス 16"/>
            <p:cNvSpPr txBox="1"/>
            <p:nvPr/>
          </p:nvSpPr>
          <p:spPr>
            <a:xfrm>
              <a:off x="953735" y="979550"/>
              <a:ext cx="3814416" cy="1401234"/>
            </a:xfrm>
            <a:prstGeom prst="rect">
              <a:avLst/>
            </a:prstGeom>
            <a:noFill/>
          </p:spPr>
          <p:txBody>
            <a:bodyPr wrap="square" rtlCol="0">
              <a:spAutoFit/>
            </a:bodyPr>
            <a:lstStyle/>
            <a:p>
              <a:r>
                <a:rPr lang="ja-JP" altLang="en-US" sz="3200" b="1" dirty="0">
                  <a:solidFill>
                    <a:srgbClr val="FF0000"/>
                  </a:solidFill>
                  <a:latin typeface="BIZ UDPゴシック" panose="020B0400000000000000" pitchFamily="50" charset="-128"/>
                  <a:ea typeface="BIZ UDPゴシック" panose="020B0400000000000000" pitchFamily="50" charset="-128"/>
                </a:rPr>
                <a:t>住民の安全を</a:t>
              </a:r>
              <a:endParaRPr lang="en-US" altLang="ja-JP" sz="3200" b="1" dirty="0">
                <a:solidFill>
                  <a:srgbClr val="FF0000"/>
                </a:solidFill>
                <a:latin typeface="BIZ UDPゴシック" panose="020B0400000000000000" pitchFamily="50" charset="-128"/>
                <a:ea typeface="BIZ UDPゴシック" panose="020B0400000000000000" pitchFamily="50" charset="-128"/>
              </a:endParaRPr>
            </a:p>
            <a:p>
              <a:r>
                <a:rPr lang="ja-JP" altLang="en-US" sz="3200" b="1" dirty="0">
                  <a:solidFill>
                    <a:srgbClr val="FF0000"/>
                  </a:solidFill>
                  <a:latin typeface="BIZ UDPゴシック" panose="020B0400000000000000" pitchFamily="50" charset="-128"/>
                  <a:ea typeface="BIZ UDPゴシック" panose="020B0400000000000000" pitchFamily="50" charset="-128"/>
                </a:rPr>
                <a:t>守るために</a:t>
              </a:r>
              <a:endParaRPr kumimoji="1" lang="en-US" altLang="ja-JP" sz="3200" b="1" dirty="0">
                <a:solidFill>
                  <a:srgbClr val="FF0000"/>
                </a:solidFill>
                <a:latin typeface="BIZ UDPゴシック" panose="020B0400000000000000" pitchFamily="50" charset="-128"/>
                <a:ea typeface="BIZ UDPゴシック" panose="020B0400000000000000" pitchFamily="50" charset="-128"/>
              </a:endParaRPr>
            </a:p>
          </p:txBody>
        </p:sp>
      </p:grpSp>
      <p:sp>
        <p:nvSpPr>
          <p:cNvPr id="23" name="テキスト ボックス 22"/>
          <p:cNvSpPr txBox="1"/>
          <p:nvPr/>
        </p:nvSpPr>
        <p:spPr>
          <a:xfrm>
            <a:off x="11850240" y="6447197"/>
            <a:ext cx="341760" cy="369332"/>
          </a:xfrm>
          <a:prstGeom prst="rect">
            <a:avLst/>
          </a:prstGeom>
          <a:noFill/>
        </p:spPr>
        <p:txBody>
          <a:bodyPr wrap="none" rtlCol="0">
            <a:spAutoFit/>
          </a:bodyPr>
          <a:lstStyle/>
          <a:p>
            <a:r>
              <a:rPr kumimoji="1" lang="ja-JP" altLang="en-US" dirty="0"/>
              <a:t>４</a:t>
            </a:r>
          </a:p>
        </p:txBody>
      </p:sp>
      <p:pic>
        <p:nvPicPr>
          <p:cNvPr id="2" name="図 1"/>
          <p:cNvPicPr>
            <a:picLocks noChangeAspect="1"/>
          </p:cNvPicPr>
          <p:nvPr/>
        </p:nvPicPr>
        <p:blipFill>
          <a:blip r:embed="rId4"/>
          <a:stretch>
            <a:fillRect/>
          </a:stretch>
        </p:blipFill>
        <p:spPr>
          <a:xfrm>
            <a:off x="4863340" y="525454"/>
            <a:ext cx="2901084" cy="1936031"/>
          </a:xfrm>
          <a:prstGeom prst="rect">
            <a:avLst/>
          </a:prstGeom>
        </p:spPr>
      </p:pic>
      <p:pic>
        <p:nvPicPr>
          <p:cNvPr id="25" name="図 24"/>
          <p:cNvPicPr>
            <a:picLocks noChangeAspect="1"/>
          </p:cNvPicPr>
          <p:nvPr/>
        </p:nvPicPr>
        <p:blipFill>
          <a:blip r:embed="rId5"/>
          <a:stretch>
            <a:fillRect/>
          </a:stretch>
        </p:blipFill>
        <p:spPr>
          <a:xfrm>
            <a:off x="735449" y="2461485"/>
            <a:ext cx="3263719" cy="2171250"/>
          </a:xfrm>
          <a:prstGeom prst="rect">
            <a:avLst/>
          </a:prstGeom>
        </p:spPr>
      </p:pic>
      <p:sp>
        <p:nvSpPr>
          <p:cNvPr id="26" name="テキスト ボックス 25"/>
          <p:cNvSpPr txBox="1"/>
          <p:nvPr/>
        </p:nvSpPr>
        <p:spPr>
          <a:xfrm>
            <a:off x="1889648" y="4632735"/>
            <a:ext cx="2159566" cy="523220"/>
          </a:xfrm>
          <a:prstGeom prst="rect">
            <a:avLst/>
          </a:prstGeom>
          <a:noFill/>
        </p:spPr>
        <p:txBody>
          <a:bodyPr wrap="none" rtlCol="0">
            <a:spAutoFit/>
          </a:bodyPr>
          <a:lstStyle/>
          <a:p>
            <a:pPr algn="r"/>
            <a:r>
              <a:rPr lang="ja-JP" altLang="en-US" sz="1400" b="1" dirty="0"/>
              <a:t>長野市消防局中央消防署</a:t>
            </a:r>
            <a:endParaRPr lang="en-US" altLang="ja-JP" sz="1400" b="1" dirty="0"/>
          </a:p>
          <a:p>
            <a:pPr algn="r"/>
            <a:r>
              <a:rPr kumimoji="1" lang="ja-JP" altLang="en-US" sz="1400" b="1" dirty="0"/>
              <a:t>（長野市）</a:t>
            </a:r>
          </a:p>
        </p:txBody>
      </p:sp>
      <p:sp>
        <p:nvSpPr>
          <p:cNvPr id="27" name="テキスト ボックス 26"/>
          <p:cNvSpPr txBox="1"/>
          <p:nvPr/>
        </p:nvSpPr>
        <p:spPr>
          <a:xfrm>
            <a:off x="5875527" y="2470294"/>
            <a:ext cx="1980030" cy="307777"/>
          </a:xfrm>
          <a:prstGeom prst="rect">
            <a:avLst/>
          </a:prstGeom>
          <a:noFill/>
        </p:spPr>
        <p:txBody>
          <a:bodyPr wrap="none" rtlCol="0">
            <a:spAutoFit/>
          </a:bodyPr>
          <a:lstStyle/>
          <a:p>
            <a:pPr algn="r"/>
            <a:r>
              <a:rPr kumimoji="1" lang="ja-JP" altLang="en-US" sz="1400" b="1" dirty="0"/>
              <a:t>警察車両（長野県警察）</a:t>
            </a:r>
          </a:p>
        </p:txBody>
      </p:sp>
      <p:sp>
        <p:nvSpPr>
          <p:cNvPr id="28" name="角丸四角形 27"/>
          <p:cNvSpPr/>
          <p:nvPr/>
        </p:nvSpPr>
        <p:spPr>
          <a:xfrm>
            <a:off x="8595360" y="0"/>
            <a:ext cx="3596640" cy="397395"/>
          </a:xfrm>
          <a:prstGeom prst="roundRect">
            <a:avLst/>
          </a:prstGeom>
          <a:solidFill>
            <a:schemeClr val="bg1">
              <a:lumMod val="65000"/>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rgbClr val="E7E6E6">
                    <a:lumMod val="50000"/>
                  </a:srgbClr>
                </a:solidFill>
                <a:latin typeface="BIZ UDPゴシック" panose="020B0400000000000000" pitchFamily="50" charset="-128"/>
                <a:ea typeface="BIZ UDPゴシック" panose="020B0400000000000000" pitchFamily="50" charset="-128"/>
              </a:rPr>
              <a:t>－身近な税の使いみち－</a:t>
            </a:r>
          </a:p>
        </p:txBody>
      </p:sp>
    </p:spTree>
    <p:extLst>
      <p:ext uri="{BB962C8B-B14F-4D97-AF65-F5344CB8AC3E}">
        <p14:creationId xmlns:p14="http://schemas.microsoft.com/office/powerpoint/2010/main" val="36414120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CFFCC"/>
        </a:solidFill>
        <a:effectLst/>
      </p:bgPr>
    </p:bg>
    <p:spTree>
      <p:nvGrpSpPr>
        <p:cNvPr id="1" name=""/>
        <p:cNvGrpSpPr/>
        <p:nvPr/>
      </p:nvGrpSpPr>
      <p:grpSpPr>
        <a:xfrm>
          <a:off x="0" y="0"/>
          <a:ext cx="0" cy="0"/>
          <a:chOff x="0" y="0"/>
          <a:chExt cx="0" cy="0"/>
        </a:xfrm>
      </p:grpSpPr>
      <p:grpSp>
        <p:nvGrpSpPr>
          <p:cNvPr id="3" name="グループ化 2"/>
          <p:cNvGrpSpPr/>
          <p:nvPr/>
        </p:nvGrpSpPr>
        <p:grpSpPr>
          <a:xfrm>
            <a:off x="592364" y="298476"/>
            <a:ext cx="2998240" cy="2281938"/>
            <a:chOff x="7540635" y="3996054"/>
            <a:chExt cx="3965565" cy="2360296"/>
          </a:xfrm>
        </p:grpSpPr>
        <p:pic>
          <p:nvPicPr>
            <p:cNvPr id="4" name="図 3"/>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40635" y="3996054"/>
              <a:ext cx="3965565" cy="2360296"/>
            </a:xfrm>
            <a:prstGeom prst="rect">
              <a:avLst/>
            </a:prstGeom>
            <a:noFill/>
            <a:ln>
              <a:noFill/>
            </a:ln>
          </p:spPr>
        </p:pic>
        <p:sp>
          <p:nvSpPr>
            <p:cNvPr id="5" name="テキスト ボックス 4"/>
            <p:cNvSpPr txBox="1"/>
            <p:nvPr/>
          </p:nvSpPr>
          <p:spPr>
            <a:xfrm>
              <a:off x="7901901" y="4486044"/>
              <a:ext cx="3243032" cy="1474999"/>
            </a:xfrm>
            <a:prstGeom prst="rect">
              <a:avLst/>
            </a:prstGeom>
            <a:noFill/>
          </p:spPr>
          <p:txBody>
            <a:bodyPr wrap="square" rtlCol="0">
              <a:spAutoFit/>
            </a:bodyPr>
            <a:lstStyle/>
            <a:p>
              <a:pPr algn="ctr">
                <a:lnSpc>
                  <a:spcPts val="2600"/>
                </a:lnSpc>
              </a:pPr>
              <a:r>
                <a:rPr lang="ja-JP" altLang="en-US" sz="1600" dirty="0"/>
                <a:t>医療費に使われる税金</a:t>
              </a:r>
              <a:endParaRPr lang="en-US" altLang="ja-JP" sz="1600" dirty="0"/>
            </a:p>
            <a:p>
              <a:pPr algn="ctr">
                <a:lnSpc>
                  <a:spcPts val="2600"/>
                </a:lnSpc>
              </a:pPr>
              <a:r>
                <a:rPr lang="ja-JP" altLang="en-US" sz="1600" dirty="0"/>
                <a:t>国民一人あたり（１年間）</a:t>
              </a:r>
              <a:endParaRPr lang="en-US" altLang="ja-JP" sz="1600" dirty="0"/>
            </a:p>
            <a:p>
              <a:pPr algn="ctr">
                <a:lnSpc>
                  <a:spcPts val="2600"/>
                </a:lnSpc>
              </a:pPr>
              <a:r>
                <a:rPr kumimoji="1" lang="ja-JP" altLang="en-US" sz="2400" b="1" dirty="0">
                  <a:solidFill>
                    <a:srgbClr val="FF0000"/>
                  </a:solidFill>
                </a:rPr>
                <a:t>約</a:t>
              </a:r>
              <a:r>
                <a:rPr lang="en-US" altLang="ja-JP" sz="2400" b="1" dirty="0">
                  <a:solidFill>
                    <a:srgbClr val="FF0000"/>
                  </a:solidFill>
                  <a:latin typeface="+mn-ea"/>
                </a:rPr>
                <a:t>136,300</a:t>
              </a:r>
              <a:r>
                <a:rPr kumimoji="1" lang="ja-JP" altLang="en-US" sz="2400" b="1" dirty="0">
                  <a:solidFill>
                    <a:srgbClr val="FF0000"/>
                  </a:solidFill>
                </a:rPr>
                <a:t>円</a:t>
              </a:r>
              <a:endParaRPr kumimoji="1" lang="en-US" altLang="ja-JP" sz="2400" b="1" dirty="0">
                <a:solidFill>
                  <a:srgbClr val="FF0000"/>
                </a:solidFill>
              </a:endParaRPr>
            </a:p>
            <a:p>
              <a:pPr algn="ctr">
                <a:lnSpc>
                  <a:spcPts val="2600"/>
                </a:lnSpc>
              </a:pPr>
              <a:r>
                <a:rPr lang="ja-JP" altLang="en-US" dirty="0"/>
                <a:t>（令和３年度）</a:t>
              </a:r>
              <a:endParaRPr kumimoji="1" lang="ja-JP" altLang="en-US" dirty="0"/>
            </a:p>
          </p:txBody>
        </p:sp>
      </p:grpSp>
      <p:sp>
        <p:nvSpPr>
          <p:cNvPr id="15" name="正方形/長方形 14"/>
          <p:cNvSpPr/>
          <p:nvPr/>
        </p:nvSpPr>
        <p:spPr>
          <a:xfrm>
            <a:off x="4502095" y="4974625"/>
            <a:ext cx="7367299" cy="1468415"/>
          </a:xfrm>
          <a:prstGeom prst="rect">
            <a:avLst/>
          </a:prstGeom>
          <a:solidFill>
            <a:schemeClr val="bg1"/>
          </a:solidFill>
        </p:spPr>
        <p:txBody>
          <a:bodyPr wrap="square">
            <a:spAutoFit/>
          </a:bodyPr>
          <a:lstStyle/>
          <a:p>
            <a:pPr>
              <a:lnSpc>
                <a:spcPts val="2800"/>
              </a:lnSpc>
            </a:pPr>
            <a:r>
              <a:rPr lang="ja-JP" altLang="en-US" sz="1600" dirty="0">
                <a:latin typeface="BIZ UDPゴシック" panose="020B0400000000000000" pitchFamily="50" charset="-128"/>
                <a:ea typeface="BIZ UDPゴシック" panose="020B0400000000000000" pitchFamily="50" charset="-128"/>
              </a:rPr>
              <a:t>　わたしたちが納めた税金は、身近なところで使われています。一番多く使われているのは「社会保障」にかかるものです。</a:t>
            </a:r>
            <a:endParaRPr lang="en-US" altLang="ja-JP" sz="1600" dirty="0">
              <a:latin typeface="BIZ UDPゴシック" panose="020B0400000000000000" pitchFamily="50" charset="-128"/>
              <a:ea typeface="BIZ UDPゴシック" panose="020B0400000000000000" pitchFamily="50" charset="-128"/>
            </a:endParaRPr>
          </a:p>
          <a:p>
            <a:pPr>
              <a:lnSpc>
                <a:spcPts val="2800"/>
              </a:lnSpc>
            </a:pPr>
            <a:r>
              <a:rPr lang="ja-JP" altLang="en-US" sz="1600" dirty="0">
                <a:latin typeface="BIZ UDPゴシック" panose="020B0400000000000000" pitchFamily="50" charset="-128"/>
                <a:ea typeface="BIZ UDPゴシック" panose="020B0400000000000000" pitchFamily="50" charset="-128"/>
              </a:rPr>
              <a:t>　「社会保障」とは、わたしたちが安心して生活していくために必要な「医療」「年金」「介護」「子育て」などの公的サービスのことをいいます。</a:t>
            </a:r>
            <a:endParaRPr lang="en-US" altLang="ja-JP" sz="1600" dirty="0">
              <a:latin typeface="BIZ UDPゴシック" panose="020B0400000000000000" pitchFamily="50" charset="-128"/>
              <a:ea typeface="BIZ UDPゴシック" panose="020B0400000000000000" pitchFamily="50" charset="-128"/>
            </a:endParaRPr>
          </a:p>
        </p:txBody>
      </p:sp>
      <p:grpSp>
        <p:nvGrpSpPr>
          <p:cNvPr id="16" name="グループ化 15"/>
          <p:cNvGrpSpPr/>
          <p:nvPr/>
        </p:nvGrpSpPr>
        <p:grpSpPr>
          <a:xfrm>
            <a:off x="407043" y="4998366"/>
            <a:ext cx="4100139" cy="1619019"/>
            <a:chOff x="354878" y="810653"/>
            <a:chExt cx="4345197" cy="1739030"/>
          </a:xfrm>
        </p:grpSpPr>
        <p:grpSp>
          <p:nvGrpSpPr>
            <p:cNvPr id="17" name="グループ化 16"/>
            <p:cNvGrpSpPr/>
            <p:nvPr/>
          </p:nvGrpSpPr>
          <p:grpSpPr>
            <a:xfrm>
              <a:off x="354878" y="810653"/>
              <a:ext cx="3735013" cy="1739030"/>
              <a:chOff x="354878" y="810653"/>
              <a:chExt cx="3735013" cy="1739030"/>
            </a:xfrm>
          </p:grpSpPr>
          <p:sp>
            <p:nvSpPr>
              <p:cNvPr id="19" name="円/楕円 18"/>
              <p:cNvSpPr/>
              <p:nvPr/>
            </p:nvSpPr>
            <p:spPr>
              <a:xfrm>
                <a:off x="354878" y="810653"/>
                <a:ext cx="3735013" cy="17390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円/楕円 19"/>
              <p:cNvSpPr/>
              <p:nvPr/>
            </p:nvSpPr>
            <p:spPr>
              <a:xfrm>
                <a:off x="1468909" y="1383030"/>
                <a:ext cx="744630" cy="771635"/>
              </a:xfrm>
              <a:prstGeom prst="ellipse">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円/楕円 20"/>
              <p:cNvSpPr/>
              <p:nvPr/>
            </p:nvSpPr>
            <p:spPr>
              <a:xfrm>
                <a:off x="3377557" y="1322598"/>
                <a:ext cx="587957" cy="616777"/>
              </a:xfrm>
              <a:prstGeom prst="ellipse">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円/楕円 21"/>
              <p:cNvSpPr/>
              <p:nvPr/>
            </p:nvSpPr>
            <p:spPr>
              <a:xfrm>
                <a:off x="788052" y="1177437"/>
                <a:ext cx="914400" cy="914400"/>
              </a:xfrm>
              <a:prstGeom prst="ellipse">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円/楕円 22"/>
              <p:cNvSpPr/>
              <p:nvPr/>
            </p:nvSpPr>
            <p:spPr>
              <a:xfrm>
                <a:off x="2029982" y="1167631"/>
                <a:ext cx="914400" cy="914400"/>
              </a:xfrm>
              <a:prstGeom prst="ellipse">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8" name="テキスト ボックス 17"/>
            <p:cNvSpPr txBox="1"/>
            <p:nvPr/>
          </p:nvSpPr>
          <p:spPr>
            <a:xfrm>
              <a:off x="885659" y="1099677"/>
              <a:ext cx="3814416" cy="1157068"/>
            </a:xfrm>
            <a:prstGeom prst="rect">
              <a:avLst/>
            </a:prstGeom>
            <a:noFill/>
          </p:spPr>
          <p:txBody>
            <a:bodyPr wrap="square" rtlCol="0">
              <a:spAutoFit/>
            </a:bodyPr>
            <a:lstStyle/>
            <a:p>
              <a:r>
                <a:rPr lang="ja-JP" altLang="en-US" sz="3200" b="1" dirty="0">
                  <a:solidFill>
                    <a:srgbClr val="CC3300"/>
                  </a:solidFill>
                  <a:latin typeface="BIZ UDPゴシック" panose="020B0400000000000000" pitchFamily="50" charset="-128"/>
                  <a:ea typeface="BIZ UDPゴシック" panose="020B0400000000000000" pitchFamily="50" charset="-128"/>
                </a:rPr>
                <a:t>社会保障の</a:t>
              </a:r>
              <a:endParaRPr lang="en-US" altLang="ja-JP" sz="3200" b="1" dirty="0">
                <a:solidFill>
                  <a:srgbClr val="CC3300"/>
                </a:solidFill>
                <a:latin typeface="BIZ UDPゴシック" panose="020B0400000000000000" pitchFamily="50" charset="-128"/>
                <a:ea typeface="BIZ UDPゴシック" panose="020B0400000000000000" pitchFamily="50" charset="-128"/>
              </a:endParaRPr>
            </a:p>
            <a:p>
              <a:r>
                <a:rPr lang="ja-JP" altLang="en-US" sz="3200" b="1" dirty="0">
                  <a:solidFill>
                    <a:srgbClr val="CC3300"/>
                  </a:solidFill>
                  <a:latin typeface="BIZ UDPゴシック" panose="020B0400000000000000" pitchFamily="50" charset="-128"/>
                  <a:ea typeface="BIZ UDPゴシック" panose="020B0400000000000000" pitchFamily="50" charset="-128"/>
                </a:rPr>
                <a:t>充実のために</a:t>
              </a:r>
              <a:endParaRPr lang="en-US" altLang="ja-JP" sz="3200" b="1" dirty="0">
                <a:solidFill>
                  <a:srgbClr val="CC3300"/>
                </a:solidFill>
                <a:latin typeface="BIZ UDPゴシック" panose="020B0400000000000000" pitchFamily="50" charset="-128"/>
                <a:ea typeface="BIZ UDPゴシック" panose="020B0400000000000000" pitchFamily="50" charset="-128"/>
              </a:endParaRPr>
            </a:p>
          </p:txBody>
        </p:sp>
      </p:grpSp>
      <p:grpSp>
        <p:nvGrpSpPr>
          <p:cNvPr id="2" name="グループ化 1"/>
          <p:cNvGrpSpPr/>
          <p:nvPr/>
        </p:nvGrpSpPr>
        <p:grpSpPr>
          <a:xfrm>
            <a:off x="4651364" y="461240"/>
            <a:ext cx="7398819" cy="4238347"/>
            <a:chOff x="4779774" y="101518"/>
            <a:chExt cx="7398819" cy="4238347"/>
          </a:xfrm>
        </p:grpSpPr>
        <p:pic>
          <p:nvPicPr>
            <p:cNvPr id="24" name="図 23"/>
            <p:cNvPicPr/>
            <p:nvPr/>
          </p:nvPicPr>
          <p:blipFill>
            <a:blip r:embed="rId3">
              <a:clrChange>
                <a:clrFrom>
                  <a:srgbClr val="FFFFFF"/>
                </a:clrFrom>
                <a:clrTo>
                  <a:srgbClr val="FFFFFF">
                    <a:alpha val="0"/>
                  </a:srgbClr>
                </a:clrTo>
              </a:clrChange>
            </a:blip>
            <a:stretch>
              <a:fillRect/>
            </a:stretch>
          </p:blipFill>
          <p:spPr>
            <a:xfrm>
              <a:off x="4779774" y="128985"/>
              <a:ext cx="1615159" cy="1481385"/>
            </a:xfrm>
            <a:prstGeom prst="rect">
              <a:avLst/>
            </a:prstGeom>
          </p:spPr>
        </p:pic>
        <p:sp>
          <p:nvSpPr>
            <p:cNvPr id="25" name="正方形/長方形 24"/>
            <p:cNvSpPr/>
            <p:nvPr/>
          </p:nvSpPr>
          <p:spPr>
            <a:xfrm>
              <a:off x="6400813" y="134866"/>
              <a:ext cx="1784578" cy="19285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chemeClr val="tx1"/>
                  </a:solidFill>
                </a:rPr>
                <a:t>　かぜを引いたり、けがをしたりして病院で手当てをしてもらうと、お金がかかります。</a:t>
              </a:r>
              <a:endParaRPr kumimoji="1" lang="en-US" altLang="ja-JP" sz="1400" dirty="0">
                <a:solidFill>
                  <a:schemeClr val="tx1"/>
                </a:solidFill>
              </a:endParaRPr>
            </a:p>
            <a:p>
              <a:r>
                <a:rPr lang="ja-JP" altLang="en-US" sz="1400" dirty="0">
                  <a:solidFill>
                    <a:schemeClr val="tx1"/>
                  </a:solidFill>
                </a:rPr>
                <a:t>　かかった金額の一部には、税金が使われています。</a:t>
              </a:r>
              <a:endParaRPr kumimoji="1" lang="ja-JP" altLang="en-US" sz="1400" dirty="0">
                <a:solidFill>
                  <a:schemeClr val="tx1"/>
                </a:solidFill>
              </a:endParaRPr>
            </a:p>
          </p:txBody>
        </p:sp>
        <p:sp>
          <p:nvSpPr>
            <p:cNvPr id="26" name="角丸四角形 25"/>
            <p:cNvSpPr/>
            <p:nvPr/>
          </p:nvSpPr>
          <p:spPr>
            <a:xfrm>
              <a:off x="5143411" y="1675598"/>
              <a:ext cx="992356" cy="442781"/>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tx1"/>
                  </a:solidFill>
                </a:rPr>
                <a:t>医療</a:t>
              </a:r>
              <a:endParaRPr lang="en-US" altLang="ja-JP" b="1" dirty="0">
                <a:solidFill>
                  <a:schemeClr val="tx1"/>
                </a:solidFill>
              </a:endParaRPr>
            </a:p>
          </p:txBody>
        </p:sp>
        <p:sp>
          <p:nvSpPr>
            <p:cNvPr id="27" name="正方形/長方形 26"/>
            <p:cNvSpPr/>
            <p:nvPr/>
          </p:nvSpPr>
          <p:spPr>
            <a:xfrm>
              <a:off x="6421994" y="2368201"/>
              <a:ext cx="1763398" cy="18473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chemeClr val="tx1"/>
                  </a:solidFill>
                </a:rPr>
                <a:t>　老後も安心して暮らしていくために国から受けとるお金（年金）の一部には、税金が使われています。</a:t>
              </a:r>
            </a:p>
          </p:txBody>
        </p:sp>
        <p:pic>
          <p:nvPicPr>
            <p:cNvPr id="28" name="図 27"/>
            <p:cNvPicPr/>
            <p:nvPr/>
          </p:nvPicPr>
          <p:blipFill>
            <a:blip r:embed="rId4">
              <a:clrChange>
                <a:clrFrom>
                  <a:srgbClr val="FFFFFF"/>
                </a:clrFrom>
                <a:clrTo>
                  <a:srgbClr val="FFFFFF">
                    <a:alpha val="0"/>
                  </a:srgbClr>
                </a:clrTo>
              </a:clrChange>
            </a:blip>
            <a:stretch>
              <a:fillRect/>
            </a:stretch>
          </p:blipFill>
          <p:spPr>
            <a:xfrm>
              <a:off x="4835878" y="2353254"/>
              <a:ext cx="1559055" cy="1482543"/>
            </a:xfrm>
            <a:prstGeom prst="rect">
              <a:avLst/>
            </a:prstGeom>
          </p:spPr>
        </p:pic>
        <p:sp>
          <p:nvSpPr>
            <p:cNvPr id="29" name="角丸四角形 28"/>
            <p:cNvSpPr/>
            <p:nvPr/>
          </p:nvSpPr>
          <p:spPr>
            <a:xfrm>
              <a:off x="5143411" y="3835797"/>
              <a:ext cx="992356" cy="379744"/>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rPr>
                <a:t>年金</a:t>
              </a:r>
              <a:endParaRPr kumimoji="1" lang="en-US" altLang="ja-JP" b="1" dirty="0">
                <a:solidFill>
                  <a:schemeClr val="tx1"/>
                </a:solidFill>
              </a:endParaRPr>
            </a:p>
          </p:txBody>
        </p:sp>
        <p:pic>
          <p:nvPicPr>
            <p:cNvPr id="30" name="図 29"/>
            <p:cNvPicPr/>
            <p:nvPr/>
          </p:nvPicPr>
          <p:blipFill>
            <a:blip r:embed="rId5">
              <a:clrChange>
                <a:clrFrom>
                  <a:srgbClr val="FFFFFF"/>
                </a:clrFrom>
                <a:clrTo>
                  <a:srgbClr val="FFFFFF">
                    <a:alpha val="0"/>
                  </a:srgbClr>
                </a:clrTo>
              </a:clrChange>
            </a:blip>
            <a:stretch>
              <a:fillRect/>
            </a:stretch>
          </p:blipFill>
          <p:spPr>
            <a:xfrm>
              <a:off x="8450437" y="101518"/>
              <a:ext cx="1579396" cy="1508852"/>
            </a:xfrm>
            <a:prstGeom prst="rect">
              <a:avLst/>
            </a:prstGeom>
          </p:spPr>
        </p:pic>
        <p:sp>
          <p:nvSpPr>
            <p:cNvPr id="31" name="正方形/長方形 30"/>
            <p:cNvSpPr/>
            <p:nvPr/>
          </p:nvSpPr>
          <p:spPr>
            <a:xfrm>
              <a:off x="10029833" y="202956"/>
              <a:ext cx="2148760" cy="1305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chemeClr val="tx1"/>
                  </a:solidFill>
                </a:rPr>
                <a:t>　介護サービスを利用したときにかかる金額の一部には、税金が使われています。</a:t>
              </a:r>
            </a:p>
          </p:txBody>
        </p:sp>
        <p:sp>
          <p:nvSpPr>
            <p:cNvPr id="32" name="角丸四角形 31"/>
            <p:cNvSpPr/>
            <p:nvPr/>
          </p:nvSpPr>
          <p:spPr>
            <a:xfrm>
              <a:off x="8807030" y="1666755"/>
              <a:ext cx="925309" cy="396652"/>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tx1"/>
                  </a:solidFill>
                </a:rPr>
                <a:t>介護</a:t>
              </a:r>
              <a:endParaRPr kumimoji="1" lang="en-US" altLang="ja-JP" b="1" dirty="0">
                <a:solidFill>
                  <a:schemeClr val="tx1"/>
                </a:solidFill>
              </a:endParaRPr>
            </a:p>
          </p:txBody>
        </p:sp>
        <p:pic>
          <p:nvPicPr>
            <p:cNvPr id="33" name="図 32"/>
            <p:cNvPicPr/>
            <p:nvPr/>
          </p:nvPicPr>
          <p:blipFill>
            <a:blip r:embed="rId6">
              <a:clrChange>
                <a:clrFrom>
                  <a:srgbClr val="FFFFFF"/>
                </a:clrFrom>
                <a:clrTo>
                  <a:srgbClr val="FFFFFF">
                    <a:alpha val="0"/>
                  </a:srgbClr>
                </a:clrTo>
              </a:clrChange>
            </a:blip>
            <a:stretch>
              <a:fillRect/>
            </a:stretch>
          </p:blipFill>
          <p:spPr>
            <a:xfrm>
              <a:off x="8438774" y="2302512"/>
              <a:ext cx="1593978" cy="1489360"/>
            </a:xfrm>
            <a:prstGeom prst="rect">
              <a:avLst/>
            </a:prstGeom>
          </p:spPr>
        </p:pic>
        <p:sp>
          <p:nvSpPr>
            <p:cNvPr id="34" name="正方形/長方形 33"/>
            <p:cNvSpPr/>
            <p:nvPr/>
          </p:nvSpPr>
          <p:spPr>
            <a:xfrm>
              <a:off x="9997662" y="2353254"/>
              <a:ext cx="2000142" cy="18622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chemeClr val="tx1"/>
                  </a:solidFill>
                </a:rPr>
                <a:t>　子どもを産み育てやすいようにするために、保育所や認定こども園などを整備します。</a:t>
              </a:r>
              <a:endParaRPr kumimoji="1" lang="en-US" altLang="ja-JP" sz="1400" dirty="0">
                <a:solidFill>
                  <a:schemeClr val="tx1"/>
                </a:solidFill>
              </a:endParaRPr>
            </a:p>
            <a:p>
              <a:r>
                <a:rPr lang="ja-JP" altLang="en-US" sz="1400" dirty="0">
                  <a:solidFill>
                    <a:schemeClr val="tx1"/>
                  </a:solidFill>
                </a:rPr>
                <a:t>　かかった金額の一部には、税金が使われています。</a:t>
              </a:r>
              <a:endParaRPr lang="en-US" altLang="ja-JP" sz="1400" dirty="0">
                <a:solidFill>
                  <a:schemeClr val="tx1"/>
                </a:solidFill>
              </a:endParaRPr>
            </a:p>
          </p:txBody>
        </p:sp>
        <p:sp>
          <p:nvSpPr>
            <p:cNvPr id="35" name="角丸四角形 34"/>
            <p:cNvSpPr/>
            <p:nvPr/>
          </p:nvSpPr>
          <p:spPr>
            <a:xfrm>
              <a:off x="8632695" y="3856223"/>
              <a:ext cx="1006796" cy="483642"/>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tx1"/>
                  </a:solidFill>
                </a:rPr>
                <a:t>子育て</a:t>
              </a:r>
              <a:endParaRPr kumimoji="1" lang="en-US" altLang="ja-JP" b="1" dirty="0">
                <a:solidFill>
                  <a:schemeClr val="tx1"/>
                </a:solidFill>
              </a:endParaRPr>
            </a:p>
          </p:txBody>
        </p:sp>
      </p:grpSp>
      <p:sp>
        <p:nvSpPr>
          <p:cNvPr id="36" name="テキスト ボックス 35"/>
          <p:cNvSpPr txBox="1"/>
          <p:nvPr/>
        </p:nvSpPr>
        <p:spPr>
          <a:xfrm>
            <a:off x="11850240" y="6488668"/>
            <a:ext cx="341760" cy="369332"/>
          </a:xfrm>
          <a:prstGeom prst="rect">
            <a:avLst/>
          </a:prstGeom>
          <a:noFill/>
        </p:spPr>
        <p:txBody>
          <a:bodyPr wrap="none" rtlCol="0">
            <a:spAutoFit/>
          </a:bodyPr>
          <a:lstStyle/>
          <a:p>
            <a:r>
              <a:rPr kumimoji="1" lang="ja-JP" altLang="en-US" dirty="0"/>
              <a:t>５</a:t>
            </a:r>
          </a:p>
        </p:txBody>
      </p:sp>
      <p:pic>
        <p:nvPicPr>
          <p:cNvPr id="7" name="図 6"/>
          <p:cNvPicPr>
            <a:picLocks noChangeAspect="1"/>
          </p:cNvPicPr>
          <p:nvPr/>
        </p:nvPicPr>
        <p:blipFill>
          <a:blip r:embed="rId7"/>
          <a:stretch>
            <a:fillRect/>
          </a:stretch>
        </p:blipFill>
        <p:spPr>
          <a:xfrm>
            <a:off x="663599" y="2627945"/>
            <a:ext cx="3182632" cy="1926330"/>
          </a:xfrm>
          <a:prstGeom prst="rect">
            <a:avLst/>
          </a:prstGeom>
        </p:spPr>
      </p:pic>
      <p:sp>
        <p:nvSpPr>
          <p:cNvPr id="38" name="テキスト ボックス 37"/>
          <p:cNvSpPr txBox="1"/>
          <p:nvPr/>
        </p:nvSpPr>
        <p:spPr>
          <a:xfrm>
            <a:off x="1951380" y="4575262"/>
            <a:ext cx="1980030" cy="307777"/>
          </a:xfrm>
          <a:prstGeom prst="rect">
            <a:avLst/>
          </a:prstGeom>
          <a:noFill/>
        </p:spPr>
        <p:txBody>
          <a:bodyPr wrap="none" rtlCol="0">
            <a:spAutoFit/>
          </a:bodyPr>
          <a:lstStyle/>
          <a:p>
            <a:pPr algn="r"/>
            <a:r>
              <a:rPr lang="ja-JP" altLang="en-US" sz="1400" b="1" dirty="0"/>
              <a:t>伊那中央病院（伊那市）</a:t>
            </a:r>
            <a:endParaRPr kumimoji="1" lang="ja-JP" altLang="en-US" sz="1400" b="1" dirty="0"/>
          </a:p>
        </p:txBody>
      </p:sp>
      <p:sp>
        <p:nvSpPr>
          <p:cNvPr id="39" name="角丸四角形 38"/>
          <p:cNvSpPr/>
          <p:nvPr/>
        </p:nvSpPr>
        <p:spPr>
          <a:xfrm>
            <a:off x="8595360" y="0"/>
            <a:ext cx="3596640" cy="397395"/>
          </a:xfrm>
          <a:prstGeom prst="roundRect">
            <a:avLst/>
          </a:prstGeom>
          <a:solidFill>
            <a:schemeClr val="bg1">
              <a:lumMod val="65000"/>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rgbClr val="E7E6E6">
                    <a:lumMod val="50000"/>
                  </a:srgbClr>
                </a:solidFill>
                <a:latin typeface="BIZ UDPゴシック" panose="020B0400000000000000" pitchFamily="50" charset="-128"/>
                <a:ea typeface="BIZ UDPゴシック" panose="020B0400000000000000" pitchFamily="50" charset="-128"/>
              </a:rPr>
              <a:t>－身近な税の使いみち－</a:t>
            </a:r>
          </a:p>
        </p:txBody>
      </p:sp>
    </p:spTree>
    <p:extLst>
      <p:ext uri="{BB962C8B-B14F-4D97-AF65-F5344CB8AC3E}">
        <p14:creationId xmlns:p14="http://schemas.microsoft.com/office/powerpoint/2010/main" val="39477402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CFFCC"/>
        </a:solidFill>
        <a:effectLst/>
      </p:bgPr>
    </p:bg>
    <p:spTree>
      <p:nvGrpSpPr>
        <p:cNvPr id="1" name=""/>
        <p:cNvGrpSpPr/>
        <p:nvPr/>
      </p:nvGrpSpPr>
      <p:grpSpPr>
        <a:xfrm>
          <a:off x="0" y="0"/>
          <a:ext cx="0" cy="0"/>
          <a:chOff x="0" y="0"/>
          <a:chExt cx="0" cy="0"/>
        </a:xfrm>
      </p:grpSpPr>
      <p:sp>
        <p:nvSpPr>
          <p:cNvPr id="3" name="テキスト ボックス 2"/>
          <p:cNvSpPr txBox="1"/>
          <p:nvPr/>
        </p:nvSpPr>
        <p:spPr>
          <a:xfrm>
            <a:off x="1189413" y="2352560"/>
            <a:ext cx="5196800" cy="923330"/>
          </a:xfrm>
          <a:prstGeom prst="rect">
            <a:avLst/>
          </a:prstGeom>
          <a:solidFill>
            <a:schemeClr val="bg1"/>
          </a:solidFill>
        </p:spPr>
        <p:txBody>
          <a:bodyPr wrap="square" rtlCol="0">
            <a:spAutoFit/>
          </a:bodyPr>
          <a:lstStyle/>
          <a:p>
            <a:r>
              <a:rPr kumimoji="1" lang="ja-JP" altLang="en-US" dirty="0">
                <a:latin typeface="BIZ UDPゴシック" panose="020B0400000000000000" pitchFamily="50" charset="-128"/>
                <a:ea typeface="BIZ UDPゴシック" panose="020B0400000000000000" pitchFamily="50" charset="-128"/>
              </a:rPr>
              <a:t>　</a:t>
            </a:r>
            <a:r>
              <a:rPr lang="ja-JP" altLang="en-US" dirty="0">
                <a:latin typeface="BIZ UDPゴシック" panose="020B0400000000000000" pitchFamily="50" charset="-128"/>
                <a:ea typeface="BIZ UDPゴシック" panose="020B0400000000000000" pitchFamily="50" charset="-128"/>
              </a:rPr>
              <a:t>わたし</a:t>
            </a:r>
            <a:r>
              <a:rPr kumimoji="1" lang="ja-JP" altLang="en-US" dirty="0">
                <a:latin typeface="BIZ UDPゴシック" panose="020B0400000000000000" pitchFamily="50" charset="-128"/>
                <a:ea typeface="BIZ UDPゴシック" panose="020B0400000000000000" pitchFamily="50" charset="-128"/>
              </a:rPr>
              <a:t>たち</a:t>
            </a:r>
            <a:r>
              <a:rPr lang="ja-JP" altLang="en-US" dirty="0">
                <a:latin typeface="BIZ UDPゴシック" panose="020B0400000000000000" pitchFamily="50" charset="-128"/>
                <a:ea typeface="BIZ UDPゴシック" panose="020B0400000000000000" pitchFamily="50" charset="-128"/>
              </a:rPr>
              <a:t>の毎日の生活のなかで、</a:t>
            </a:r>
            <a:r>
              <a:rPr kumimoji="1" lang="ja-JP" altLang="en-US" dirty="0">
                <a:latin typeface="BIZ UDPゴシック" panose="020B0400000000000000" pitchFamily="50" charset="-128"/>
                <a:ea typeface="BIZ UDPゴシック" panose="020B0400000000000000" pitchFamily="50" charset="-128"/>
              </a:rPr>
              <a:t>快適に暮らせるように、</a:t>
            </a:r>
            <a:r>
              <a:rPr lang="ja-JP" altLang="en-US" dirty="0">
                <a:latin typeface="BIZ UDPゴシック" panose="020B0400000000000000" pitchFamily="50" charset="-128"/>
                <a:ea typeface="BIZ UDPゴシック" panose="020B0400000000000000" pitchFamily="50" charset="-128"/>
              </a:rPr>
              <a:t>ごみ</a:t>
            </a:r>
            <a:r>
              <a:rPr kumimoji="1" lang="ja-JP" altLang="en-US" dirty="0">
                <a:latin typeface="BIZ UDPゴシック" panose="020B0400000000000000" pitchFamily="50" charset="-128"/>
                <a:ea typeface="BIZ UDPゴシック" panose="020B0400000000000000" pitchFamily="50" charset="-128"/>
              </a:rPr>
              <a:t>の収集や水道などの施設にも税金が使われています。</a:t>
            </a:r>
          </a:p>
        </p:txBody>
      </p:sp>
      <p:grpSp>
        <p:nvGrpSpPr>
          <p:cNvPr id="6" name="グループ化 5"/>
          <p:cNvGrpSpPr/>
          <p:nvPr/>
        </p:nvGrpSpPr>
        <p:grpSpPr>
          <a:xfrm>
            <a:off x="1498365" y="3847544"/>
            <a:ext cx="3216333" cy="2101606"/>
            <a:chOff x="7540635" y="3996054"/>
            <a:chExt cx="3965565" cy="2360296"/>
          </a:xfrm>
        </p:grpSpPr>
        <p:pic>
          <p:nvPicPr>
            <p:cNvPr id="7" name="図 6"/>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40635" y="3996054"/>
              <a:ext cx="3965565" cy="2360296"/>
            </a:xfrm>
            <a:prstGeom prst="rect">
              <a:avLst/>
            </a:prstGeom>
            <a:noFill/>
            <a:ln>
              <a:noFill/>
            </a:ln>
          </p:spPr>
        </p:pic>
        <p:sp>
          <p:nvSpPr>
            <p:cNvPr id="8" name="テキスト ボックス 7"/>
            <p:cNvSpPr txBox="1"/>
            <p:nvPr/>
          </p:nvSpPr>
          <p:spPr>
            <a:xfrm>
              <a:off x="7859016" y="4454530"/>
              <a:ext cx="3223844" cy="1601565"/>
            </a:xfrm>
            <a:prstGeom prst="rect">
              <a:avLst/>
            </a:prstGeom>
            <a:noFill/>
          </p:spPr>
          <p:txBody>
            <a:bodyPr wrap="square" rtlCol="0">
              <a:spAutoFit/>
            </a:bodyPr>
            <a:lstStyle/>
            <a:p>
              <a:pPr algn="ctr">
                <a:lnSpc>
                  <a:spcPts val="2600"/>
                </a:lnSpc>
              </a:pPr>
              <a:r>
                <a:rPr lang="ja-JP" altLang="en-US" sz="1600" dirty="0"/>
                <a:t>ごみ処理費用にかかる税金</a:t>
              </a:r>
              <a:endParaRPr lang="en-US" altLang="ja-JP" sz="1600" dirty="0"/>
            </a:p>
            <a:p>
              <a:pPr algn="ctr">
                <a:lnSpc>
                  <a:spcPts val="2600"/>
                </a:lnSpc>
              </a:pPr>
              <a:r>
                <a:rPr lang="ja-JP" altLang="en-US" sz="1600" dirty="0"/>
                <a:t>国民一人あたり（１年間）</a:t>
              </a:r>
              <a:endParaRPr lang="en-US" altLang="ja-JP" sz="1600" dirty="0"/>
            </a:p>
            <a:p>
              <a:pPr algn="ctr">
                <a:lnSpc>
                  <a:spcPts val="2600"/>
                </a:lnSpc>
              </a:pPr>
              <a:r>
                <a:rPr kumimoji="1" lang="ja-JP" altLang="en-US" sz="2400" b="1" dirty="0">
                  <a:solidFill>
                    <a:srgbClr val="FF0000"/>
                  </a:solidFill>
                </a:rPr>
                <a:t>約</a:t>
              </a:r>
              <a:r>
                <a:rPr lang="en-US" altLang="ja-JP" sz="2400" b="1" dirty="0">
                  <a:solidFill>
                    <a:srgbClr val="FF0000"/>
                  </a:solidFill>
                  <a:latin typeface="+mn-ea"/>
                </a:rPr>
                <a:t>19</a:t>
              </a:r>
              <a:r>
                <a:rPr kumimoji="1" lang="en-US" altLang="ja-JP" sz="2400" b="1" dirty="0">
                  <a:solidFill>
                    <a:srgbClr val="FF0000"/>
                  </a:solidFill>
                  <a:latin typeface="+mn-ea"/>
                </a:rPr>
                <a:t>,800</a:t>
              </a:r>
              <a:r>
                <a:rPr kumimoji="1" lang="ja-JP" altLang="en-US" sz="2400" b="1" dirty="0">
                  <a:solidFill>
                    <a:srgbClr val="FF0000"/>
                  </a:solidFill>
                </a:rPr>
                <a:t>円</a:t>
              </a:r>
              <a:endParaRPr kumimoji="1" lang="en-US" altLang="ja-JP" sz="2400" b="1" dirty="0">
                <a:solidFill>
                  <a:srgbClr val="FF0000"/>
                </a:solidFill>
              </a:endParaRPr>
            </a:p>
            <a:p>
              <a:pPr algn="ctr">
                <a:lnSpc>
                  <a:spcPts val="2600"/>
                </a:lnSpc>
              </a:pPr>
              <a:r>
                <a:rPr lang="ja-JP" altLang="en-US" dirty="0"/>
                <a:t>（令和４年度）</a:t>
              </a:r>
              <a:endParaRPr kumimoji="1" lang="ja-JP" altLang="en-US" dirty="0"/>
            </a:p>
          </p:txBody>
        </p:sp>
      </p:grpSp>
      <p:grpSp>
        <p:nvGrpSpPr>
          <p:cNvPr id="9" name="グループ化 8"/>
          <p:cNvGrpSpPr/>
          <p:nvPr/>
        </p:nvGrpSpPr>
        <p:grpSpPr>
          <a:xfrm>
            <a:off x="679745" y="453509"/>
            <a:ext cx="4134025" cy="1619019"/>
            <a:chOff x="377704" y="798994"/>
            <a:chExt cx="4381108" cy="1739030"/>
          </a:xfrm>
        </p:grpSpPr>
        <p:grpSp>
          <p:nvGrpSpPr>
            <p:cNvPr id="10" name="グループ化 9"/>
            <p:cNvGrpSpPr/>
            <p:nvPr/>
          </p:nvGrpSpPr>
          <p:grpSpPr>
            <a:xfrm>
              <a:off x="377704" y="798994"/>
              <a:ext cx="4381108" cy="1739030"/>
              <a:chOff x="377704" y="798994"/>
              <a:chExt cx="4381108" cy="1739030"/>
            </a:xfrm>
          </p:grpSpPr>
          <p:sp>
            <p:nvSpPr>
              <p:cNvPr id="12" name="円/楕円 11"/>
              <p:cNvSpPr/>
              <p:nvPr/>
            </p:nvSpPr>
            <p:spPr>
              <a:xfrm>
                <a:off x="377704" y="798994"/>
                <a:ext cx="4381108" cy="17390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円/楕円 12"/>
              <p:cNvSpPr/>
              <p:nvPr/>
            </p:nvSpPr>
            <p:spPr>
              <a:xfrm>
                <a:off x="1468909" y="1383030"/>
                <a:ext cx="744630" cy="771635"/>
              </a:xfrm>
              <a:prstGeom prst="ellipse">
                <a:avLst/>
              </a:prstGeom>
              <a:solidFill>
                <a:srgbClr val="99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円/楕円 13"/>
              <p:cNvSpPr/>
              <p:nvPr/>
            </p:nvSpPr>
            <p:spPr>
              <a:xfrm>
                <a:off x="3377557" y="1322598"/>
                <a:ext cx="587957" cy="616777"/>
              </a:xfrm>
              <a:prstGeom prst="ellipse">
                <a:avLst/>
              </a:prstGeom>
              <a:solidFill>
                <a:srgbClr val="66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円/楕円 14"/>
              <p:cNvSpPr/>
              <p:nvPr/>
            </p:nvSpPr>
            <p:spPr>
              <a:xfrm>
                <a:off x="788052" y="1177437"/>
                <a:ext cx="914400" cy="914400"/>
              </a:xfrm>
              <a:prstGeom prst="ellipse">
                <a:avLst/>
              </a:prstGeom>
              <a:solidFill>
                <a:srgbClr val="66FF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円/楕円 15"/>
              <p:cNvSpPr/>
              <p:nvPr/>
            </p:nvSpPr>
            <p:spPr>
              <a:xfrm>
                <a:off x="2029982" y="1167631"/>
                <a:ext cx="914400" cy="914400"/>
              </a:xfrm>
              <a:prstGeom prst="ellipse">
                <a:avLst/>
              </a:prstGeom>
              <a:solidFill>
                <a:srgbClr val="66FF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1" name="テキスト ボックス 10"/>
            <p:cNvSpPr txBox="1"/>
            <p:nvPr/>
          </p:nvSpPr>
          <p:spPr>
            <a:xfrm>
              <a:off x="809565" y="1129833"/>
              <a:ext cx="3814416" cy="1024831"/>
            </a:xfrm>
            <a:prstGeom prst="rect">
              <a:avLst/>
            </a:prstGeom>
            <a:noFill/>
          </p:spPr>
          <p:txBody>
            <a:bodyPr wrap="square" rtlCol="0">
              <a:spAutoFit/>
            </a:bodyPr>
            <a:lstStyle/>
            <a:p>
              <a:r>
                <a:rPr lang="ja-JP" altLang="en-US" sz="2800" b="1" dirty="0">
                  <a:solidFill>
                    <a:srgbClr val="008000"/>
                  </a:solidFill>
                  <a:latin typeface="BIZ UDPゴシック" panose="020B0400000000000000" pitchFamily="50" charset="-128"/>
                  <a:ea typeface="BIZ UDPゴシック" panose="020B0400000000000000" pitchFamily="50" charset="-128"/>
                </a:rPr>
                <a:t>わたしたちの便利で快適な生活のために</a:t>
              </a:r>
              <a:endParaRPr lang="en-US" altLang="ja-JP" sz="2800" b="1" dirty="0">
                <a:solidFill>
                  <a:srgbClr val="008000"/>
                </a:solidFill>
                <a:latin typeface="BIZ UDPゴシック" panose="020B0400000000000000" pitchFamily="50" charset="-128"/>
                <a:ea typeface="BIZ UDPゴシック" panose="020B0400000000000000" pitchFamily="50" charset="-128"/>
              </a:endParaRPr>
            </a:p>
          </p:txBody>
        </p:sp>
      </p:grpSp>
      <p:sp>
        <p:nvSpPr>
          <p:cNvPr id="17" name="テキスト ボックス 16"/>
          <p:cNvSpPr txBox="1"/>
          <p:nvPr/>
        </p:nvSpPr>
        <p:spPr>
          <a:xfrm>
            <a:off x="11811746" y="6488668"/>
            <a:ext cx="380254" cy="369332"/>
          </a:xfrm>
          <a:prstGeom prst="rect">
            <a:avLst/>
          </a:prstGeom>
          <a:noFill/>
        </p:spPr>
        <p:txBody>
          <a:bodyPr wrap="square" rtlCol="0">
            <a:spAutoFit/>
          </a:bodyPr>
          <a:lstStyle/>
          <a:p>
            <a:r>
              <a:rPr kumimoji="1" lang="ja-JP" altLang="en-US" dirty="0"/>
              <a:t>６</a:t>
            </a:r>
          </a:p>
        </p:txBody>
      </p:sp>
      <p:pic>
        <p:nvPicPr>
          <p:cNvPr id="2" name="図 1"/>
          <p:cNvPicPr>
            <a:picLocks noChangeAspect="1"/>
          </p:cNvPicPr>
          <p:nvPr/>
        </p:nvPicPr>
        <p:blipFill>
          <a:blip r:embed="rId3"/>
          <a:stretch>
            <a:fillRect/>
          </a:stretch>
        </p:blipFill>
        <p:spPr>
          <a:xfrm>
            <a:off x="8000867" y="540898"/>
            <a:ext cx="3654320" cy="2734992"/>
          </a:xfrm>
          <a:prstGeom prst="rect">
            <a:avLst/>
          </a:prstGeom>
        </p:spPr>
      </p:pic>
      <p:sp>
        <p:nvSpPr>
          <p:cNvPr id="19" name="テキスト ボックス 18"/>
          <p:cNvSpPr txBox="1"/>
          <p:nvPr/>
        </p:nvSpPr>
        <p:spPr>
          <a:xfrm>
            <a:off x="8411974" y="3289143"/>
            <a:ext cx="3268845" cy="307777"/>
          </a:xfrm>
          <a:prstGeom prst="rect">
            <a:avLst/>
          </a:prstGeom>
          <a:noFill/>
        </p:spPr>
        <p:txBody>
          <a:bodyPr wrap="none" rtlCol="0">
            <a:spAutoFit/>
          </a:bodyPr>
          <a:lstStyle/>
          <a:p>
            <a:pPr algn="r"/>
            <a:r>
              <a:rPr lang="ja-JP" altLang="en-US" sz="1400" b="1" dirty="0"/>
              <a:t>長野市委託浄掃事業協同組合（長野市）</a:t>
            </a:r>
            <a:endParaRPr kumimoji="1" lang="ja-JP" altLang="en-US" sz="1400" b="1" dirty="0"/>
          </a:p>
        </p:txBody>
      </p:sp>
      <p:pic>
        <p:nvPicPr>
          <p:cNvPr id="20" name="図 19"/>
          <p:cNvPicPr>
            <a:picLocks noChangeAspect="1"/>
          </p:cNvPicPr>
          <p:nvPr/>
        </p:nvPicPr>
        <p:blipFill>
          <a:blip r:embed="rId4"/>
          <a:stretch>
            <a:fillRect/>
          </a:stretch>
        </p:blipFill>
        <p:spPr>
          <a:xfrm>
            <a:off x="6113035" y="3679875"/>
            <a:ext cx="5512059" cy="2822625"/>
          </a:xfrm>
          <a:prstGeom prst="rect">
            <a:avLst/>
          </a:prstGeom>
        </p:spPr>
      </p:pic>
      <p:sp>
        <p:nvSpPr>
          <p:cNvPr id="21" name="テキスト ボックス 20"/>
          <p:cNvSpPr txBox="1"/>
          <p:nvPr/>
        </p:nvSpPr>
        <p:spPr>
          <a:xfrm>
            <a:off x="8298179" y="6497401"/>
            <a:ext cx="3357009" cy="307777"/>
          </a:xfrm>
          <a:prstGeom prst="rect">
            <a:avLst/>
          </a:prstGeom>
          <a:noFill/>
        </p:spPr>
        <p:txBody>
          <a:bodyPr wrap="none" rtlCol="0">
            <a:spAutoFit/>
          </a:bodyPr>
          <a:lstStyle/>
          <a:p>
            <a:pPr algn="r"/>
            <a:r>
              <a:rPr lang="ja-JP" altLang="en-US" sz="1400" b="1" dirty="0"/>
              <a:t>浅麓水道企業団　追分調整池（軽井沢町）</a:t>
            </a:r>
            <a:endParaRPr kumimoji="1" lang="ja-JP" altLang="en-US" sz="1400" b="1" dirty="0"/>
          </a:p>
        </p:txBody>
      </p:sp>
      <p:sp>
        <p:nvSpPr>
          <p:cNvPr id="22" name="角丸四角形 21"/>
          <p:cNvSpPr/>
          <p:nvPr/>
        </p:nvSpPr>
        <p:spPr>
          <a:xfrm>
            <a:off x="8595360" y="0"/>
            <a:ext cx="3596640" cy="397395"/>
          </a:xfrm>
          <a:prstGeom prst="roundRect">
            <a:avLst/>
          </a:prstGeom>
          <a:solidFill>
            <a:schemeClr val="bg1">
              <a:lumMod val="65000"/>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rgbClr val="E7E6E6">
                    <a:lumMod val="50000"/>
                  </a:srgbClr>
                </a:solidFill>
                <a:latin typeface="BIZ UDPゴシック" panose="020B0400000000000000" pitchFamily="50" charset="-128"/>
                <a:ea typeface="BIZ UDPゴシック" panose="020B0400000000000000" pitchFamily="50" charset="-128"/>
              </a:rPr>
              <a:t>－身近な税の使いみち－</a:t>
            </a:r>
          </a:p>
        </p:txBody>
      </p:sp>
    </p:spTree>
    <p:extLst>
      <p:ext uri="{BB962C8B-B14F-4D97-AF65-F5344CB8AC3E}">
        <p14:creationId xmlns:p14="http://schemas.microsoft.com/office/powerpoint/2010/main" val="22954249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CFFCC"/>
        </a:solidFill>
        <a:effectLst/>
      </p:bgPr>
    </p:bg>
    <p:spTree>
      <p:nvGrpSpPr>
        <p:cNvPr id="1" name=""/>
        <p:cNvGrpSpPr/>
        <p:nvPr/>
      </p:nvGrpSpPr>
      <p:grpSpPr>
        <a:xfrm>
          <a:off x="0" y="0"/>
          <a:ext cx="0" cy="0"/>
          <a:chOff x="0" y="0"/>
          <a:chExt cx="0" cy="0"/>
        </a:xfrm>
      </p:grpSpPr>
      <p:sp>
        <p:nvSpPr>
          <p:cNvPr id="4" name="テキスト ボックス 3"/>
          <p:cNvSpPr txBox="1"/>
          <p:nvPr/>
        </p:nvSpPr>
        <p:spPr>
          <a:xfrm>
            <a:off x="742411" y="3494765"/>
            <a:ext cx="4808042" cy="584775"/>
          </a:xfrm>
          <a:prstGeom prst="rect">
            <a:avLst/>
          </a:prstGeom>
          <a:solidFill>
            <a:schemeClr val="bg1"/>
          </a:solidFill>
        </p:spPr>
        <p:txBody>
          <a:bodyPr wrap="square" rtlCol="0">
            <a:spAutoFit/>
          </a:bodyPr>
          <a:lstStyle/>
          <a:p>
            <a:r>
              <a:rPr kumimoji="1" lang="ja-JP" altLang="en-US" sz="1600" dirty="0">
                <a:latin typeface="BIZ UDPゴシック" panose="020B0400000000000000" pitchFamily="50" charset="-128"/>
                <a:ea typeface="BIZ UDPゴシック" panose="020B0400000000000000" pitchFamily="50" charset="-128"/>
              </a:rPr>
              <a:t>　堤防の決壊や土砂崩れなどの災害が起こったときの復旧や復興のためにも税金が使われています。</a:t>
            </a:r>
          </a:p>
        </p:txBody>
      </p:sp>
      <p:pic>
        <p:nvPicPr>
          <p:cNvPr id="5" name="図 4"/>
          <p:cNvPicPr>
            <a:picLocks noChangeAspect="1"/>
          </p:cNvPicPr>
          <p:nvPr/>
        </p:nvPicPr>
        <p:blipFill>
          <a:blip r:embed="rId2">
            <a:extLst>
              <a:ext uri="{BEBA8EAE-BF5A-486C-A8C5-ECC9F3942E4B}">
                <a14:imgProps xmlns:a14="http://schemas.microsoft.com/office/drawing/2010/main">
                  <a14:imgLayer r:embed="rId3">
                    <a14:imgEffect>
                      <a14:backgroundRemoval t="5930" b="90836" l="327" r="90850">
                        <a14:foregroundMark x1="9150" y1="54447" x2="9150" y2="54447"/>
                        <a14:foregroundMark x1="5229" y1="47978" x2="5229" y2="47978"/>
                        <a14:foregroundMark x1="327" y1="45822" x2="327" y2="45822"/>
                        <a14:foregroundMark x1="91830" y1="52561" x2="91830" y2="52561"/>
                        <a14:foregroundMark x1="56209" y1="88949" x2="56209" y2="88949"/>
                        <a14:foregroundMark x1="61438" y1="90836" x2="61438" y2="90836"/>
                        <a14:foregroundMark x1="36928" y1="91105" x2="36928" y2="91105"/>
                        <a14:foregroundMark x1="41503" y1="87332" x2="41503" y2="87332"/>
                        <a14:foregroundMark x1="39542" y1="29380" x2="64706" y2="27224"/>
                        <a14:foregroundMark x1="45425" y1="9973" x2="45425" y2="9973"/>
                        <a14:foregroundMark x1="49346" y1="5930" x2="49346" y2="5930"/>
                      </a14:backgroundRemoval>
                    </a14:imgEffect>
                  </a14:imgLayer>
                </a14:imgProps>
              </a:ext>
            </a:extLst>
          </a:blip>
          <a:stretch>
            <a:fillRect/>
          </a:stretch>
        </p:blipFill>
        <p:spPr>
          <a:xfrm>
            <a:off x="5532281" y="722138"/>
            <a:ext cx="1874627" cy="2272831"/>
          </a:xfrm>
          <a:prstGeom prst="rect">
            <a:avLst/>
          </a:prstGeom>
        </p:spPr>
      </p:pic>
      <p:pic>
        <p:nvPicPr>
          <p:cNvPr id="7" name="図 6"/>
          <p:cNvPicPr>
            <a:picLocks noChangeAspect="1"/>
          </p:cNvPicPr>
          <p:nvPr/>
        </p:nvPicPr>
        <p:blipFill>
          <a:blip r:embed="rId4">
            <a:extLst>
              <a:ext uri="{BEBA8EAE-BF5A-486C-A8C5-ECC9F3942E4B}">
                <a14:imgProps xmlns:a14="http://schemas.microsoft.com/office/drawing/2010/main">
                  <a14:imgLayer r:embed="rId5">
                    <a14:imgEffect>
                      <a14:backgroundRemoval t="9914" b="91379" l="5017" r="91639">
                        <a14:foregroundMark x1="7692" y1="67241" x2="7692" y2="67241"/>
                        <a14:foregroundMark x1="5351" y1="79741" x2="5351" y2="79741"/>
                        <a14:foregroundMark x1="49833" y1="91810" x2="49833" y2="91810"/>
                        <a14:foregroundMark x1="91639" y1="69397" x2="91639" y2="69397"/>
                        <a14:foregroundMark x1="69231" y1="9914" x2="69231" y2="9914"/>
                      </a14:backgroundRemoval>
                    </a14:imgEffect>
                  </a14:imgLayer>
                </a14:imgProps>
              </a:ext>
            </a:extLst>
          </a:blip>
          <a:stretch>
            <a:fillRect/>
          </a:stretch>
        </p:blipFill>
        <p:spPr>
          <a:xfrm>
            <a:off x="5532281" y="4396759"/>
            <a:ext cx="2379819" cy="1846547"/>
          </a:xfrm>
          <a:prstGeom prst="rect">
            <a:avLst/>
          </a:prstGeom>
        </p:spPr>
      </p:pic>
      <p:sp>
        <p:nvSpPr>
          <p:cNvPr id="9" name="下矢印 8"/>
          <p:cNvSpPr/>
          <p:nvPr/>
        </p:nvSpPr>
        <p:spPr>
          <a:xfrm>
            <a:off x="9616314" y="3096566"/>
            <a:ext cx="723331" cy="640912"/>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0" name="グループ化 9"/>
          <p:cNvGrpSpPr/>
          <p:nvPr/>
        </p:nvGrpSpPr>
        <p:grpSpPr>
          <a:xfrm>
            <a:off x="742411" y="4416959"/>
            <a:ext cx="4134025" cy="1619019"/>
            <a:chOff x="354877" y="810653"/>
            <a:chExt cx="4381108" cy="1739030"/>
          </a:xfrm>
        </p:grpSpPr>
        <p:grpSp>
          <p:nvGrpSpPr>
            <p:cNvPr id="11" name="グループ化 10"/>
            <p:cNvGrpSpPr/>
            <p:nvPr/>
          </p:nvGrpSpPr>
          <p:grpSpPr>
            <a:xfrm>
              <a:off x="354877" y="810653"/>
              <a:ext cx="4381108" cy="1739030"/>
              <a:chOff x="354877" y="810653"/>
              <a:chExt cx="4381108" cy="1739030"/>
            </a:xfrm>
          </p:grpSpPr>
          <p:sp>
            <p:nvSpPr>
              <p:cNvPr id="13" name="円/楕円 12"/>
              <p:cNvSpPr/>
              <p:nvPr/>
            </p:nvSpPr>
            <p:spPr>
              <a:xfrm>
                <a:off x="354877" y="810653"/>
                <a:ext cx="4381108" cy="17390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円/楕円 13"/>
              <p:cNvSpPr/>
              <p:nvPr/>
            </p:nvSpPr>
            <p:spPr>
              <a:xfrm>
                <a:off x="1468909" y="1383030"/>
                <a:ext cx="744630" cy="771635"/>
              </a:xfrm>
              <a:prstGeom prst="ellipse">
                <a:avLst/>
              </a:prstGeom>
              <a:solidFill>
                <a:srgbClr val="CC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円/楕円 14"/>
              <p:cNvSpPr/>
              <p:nvPr/>
            </p:nvSpPr>
            <p:spPr>
              <a:xfrm>
                <a:off x="3377557" y="1322598"/>
                <a:ext cx="587957" cy="616777"/>
              </a:xfrm>
              <a:prstGeom prst="ellipse">
                <a:avLst/>
              </a:prstGeom>
              <a:solidFill>
                <a:srgbClr val="CC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円/楕円 15"/>
              <p:cNvSpPr/>
              <p:nvPr/>
            </p:nvSpPr>
            <p:spPr>
              <a:xfrm>
                <a:off x="788052" y="1177437"/>
                <a:ext cx="914400" cy="914400"/>
              </a:xfrm>
              <a:prstGeom prst="ellipse">
                <a:avLst/>
              </a:prstGeom>
              <a:solidFill>
                <a:srgbClr val="CC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円/楕円 16"/>
              <p:cNvSpPr/>
              <p:nvPr/>
            </p:nvSpPr>
            <p:spPr>
              <a:xfrm>
                <a:off x="2029982" y="1167631"/>
                <a:ext cx="914400" cy="914400"/>
              </a:xfrm>
              <a:prstGeom prst="ellipse">
                <a:avLst/>
              </a:prstGeom>
              <a:solidFill>
                <a:srgbClr val="CC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2" name="テキスト ボックス 11"/>
            <p:cNvSpPr txBox="1"/>
            <p:nvPr/>
          </p:nvSpPr>
          <p:spPr>
            <a:xfrm>
              <a:off x="638222" y="1143308"/>
              <a:ext cx="3814416" cy="1024831"/>
            </a:xfrm>
            <a:prstGeom prst="rect">
              <a:avLst/>
            </a:prstGeom>
            <a:noFill/>
          </p:spPr>
          <p:txBody>
            <a:bodyPr wrap="square" rtlCol="0">
              <a:spAutoFit/>
            </a:bodyPr>
            <a:lstStyle/>
            <a:p>
              <a:r>
                <a:rPr lang="ja-JP" altLang="en-US" sz="2800" b="1" dirty="0">
                  <a:solidFill>
                    <a:srgbClr val="660066"/>
                  </a:solidFill>
                  <a:latin typeface="BIZ UDPゴシック" panose="020B0400000000000000" pitchFamily="50" charset="-128"/>
                  <a:ea typeface="BIZ UDPゴシック" panose="020B0400000000000000" pitchFamily="50" charset="-128"/>
                </a:rPr>
                <a:t>災害からの</a:t>
              </a:r>
              <a:endParaRPr lang="en-US" altLang="ja-JP" sz="2800" b="1" dirty="0">
                <a:solidFill>
                  <a:srgbClr val="660066"/>
                </a:solidFill>
                <a:latin typeface="BIZ UDPゴシック" panose="020B0400000000000000" pitchFamily="50" charset="-128"/>
                <a:ea typeface="BIZ UDPゴシック" panose="020B0400000000000000" pitchFamily="50" charset="-128"/>
              </a:endParaRPr>
            </a:p>
            <a:p>
              <a:r>
                <a:rPr lang="ja-JP" altLang="en-US" sz="2800" b="1" dirty="0">
                  <a:solidFill>
                    <a:srgbClr val="660066"/>
                  </a:solidFill>
                  <a:latin typeface="BIZ UDPゴシック" panose="020B0400000000000000" pitchFamily="50" charset="-128"/>
                  <a:ea typeface="BIZ UDPゴシック" panose="020B0400000000000000" pitchFamily="50" charset="-128"/>
                </a:rPr>
                <a:t>復旧や復興のために</a:t>
              </a:r>
              <a:endParaRPr lang="en-US" altLang="ja-JP" sz="2800" b="1" dirty="0">
                <a:solidFill>
                  <a:srgbClr val="660066"/>
                </a:solidFill>
                <a:latin typeface="BIZ UDPゴシック" panose="020B0400000000000000" pitchFamily="50" charset="-128"/>
                <a:ea typeface="BIZ UDPゴシック" panose="020B0400000000000000" pitchFamily="50" charset="-128"/>
              </a:endParaRPr>
            </a:p>
          </p:txBody>
        </p:sp>
      </p:grpSp>
      <p:sp>
        <p:nvSpPr>
          <p:cNvPr id="18" name="テキスト ボックス 17"/>
          <p:cNvSpPr txBox="1"/>
          <p:nvPr/>
        </p:nvSpPr>
        <p:spPr>
          <a:xfrm>
            <a:off x="11850240" y="6488668"/>
            <a:ext cx="341760" cy="369332"/>
          </a:xfrm>
          <a:prstGeom prst="rect">
            <a:avLst/>
          </a:prstGeom>
          <a:noFill/>
        </p:spPr>
        <p:txBody>
          <a:bodyPr wrap="none" rtlCol="0">
            <a:spAutoFit/>
          </a:bodyPr>
          <a:lstStyle/>
          <a:p>
            <a:r>
              <a:rPr kumimoji="1" lang="ja-JP" altLang="en-US" dirty="0"/>
              <a:t>７</a:t>
            </a:r>
          </a:p>
        </p:txBody>
      </p:sp>
      <p:pic>
        <p:nvPicPr>
          <p:cNvPr id="2" name="図 1"/>
          <p:cNvPicPr>
            <a:picLocks noChangeAspect="1"/>
          </p:cNvPicPr>
          <p:nvPr/>
        </p:nvPicPr>
        <p:blipFill>
          <a:blip r:embed="rId6"/>
          <a:stretch>
            <a:fillRect/>
          </a:stretch>
        </p:blipFill>
        <p:spPr>
          <a:xfrm>
            <a:off x="1034167" y="138224"/>
            <a:ext cx="3592423" cy="2673215"/>
          </a:xfrm>
          <a:prstGeom prst="rect">
            <a:avLst/>
          </a:prstGeom>
        </p:spPr>
      </p:pic>
      <p:sp>
        <p:nvSpPr>
          <p:cNvPr id="20" name="テキスト ボックス 19"/>
          <p:cNvSpPr txBox="1"/>
          <p:nvPr/>
        </p:nvSpPr>
        <p:spPr>
          <a:xfrm>
            <a:off x="971536" y="2841081"/>
            <a:ext cx="3717684" cy="307777"/>
          </a:xfrm>
          <a:prstGeom prst="rect">
            <a:avLst/>
          </a:prstGeom>
          <a:noFill/>
        </p:spPr>
        <p:txBody>
          <a:bodyPr wrap="none" rtlCol="0">
            <a:spAutoFit/>
          </a:bodyPr>
          <a:lstStyle/>
          <a:p>
            <a:pPr algn="r"/>
            <a:r>
              <a:rPr lang="ja-JP" altLang="en-US" sz="1400" b="1" dirty="0"/>
              <a:t>令和元年東日本台風による堤防決壊（長野市）</a:t>
            </a:r>
            <a:endParaRPr kumimoji="1" lang="ja-JP" altLang="en-US" sz="1400" b="1" dirty="0"/>
          </a:p>
        </p:txBody>
      </p:sp>
      <p:pic>
        <p:nvPicPr>
          <p:cNvPr id="21" name="図 20"/>
          <p:cNvPicPr>
            <a:picLocks noChangeAspect="1"/>
          </p:cNvPicPr>
          <p:nvPr/>
        </p:nvPicPr>
        <p:blipFill>
          <a:blip r:embed="rId7"/>
          <a:stretch>
            <a:fillRect/>
          </a:stretch>
        </p:blipFill>
        <p:spPr>
          <a:xfrm>
            <a:off x="8312600" y="538608"/>
            <a:ext cx="3091672" cy="2498681"/>
          </a:xfrm>
          <a:prstGeom prst="rect">
            <a:avLst/>
          </a:prstGeom>
        </p:spPr>
      </p:pic>
      <p:pic>
        <p:nvPicPr>
          <p:cNvPr id="22" name="図 21"/>
          <p:cNvPicPr>
            <a:picLocks noChangeAspect="1"/>
          </p:cNvPicPr>
          <p:nvPr/>
        </p:nvPicPr>
        <p:blipFill>
          <a:blip r:embed="rId8"/>
          <a:stretch>
            <a:fillRect/>
          </a:stretch>
        </p:blipFill>
        <p:spPr>
          <a:xfrm>
            <a:off x="8312600" y="3796756"/>
            <a:ext cx="3330760" cy="2691912"/>
          </a:xfrm>
          <a:prstGeom prst="rect">
            <a:avLst/>
          </a:prstGeom>
        </p:spPr>
      </p:pic>
      <p:sp>
        <p:nvSpPr>
          <p:cNvPr id="23" name="テキスト ボックス 22"/>
          <p:cNvSpPr txBox="1"/>
          <p:nvPr/>
        </p:nvSpPr>
        <p:spPr>
          <a:xfrm>
            <a:off x="10599243" y="3037289"/>
            <a:ext cx="805029" cy="338554"/>
          </a:xfrm>
          <a:prstGeom prst="rect">
            <a:avLst/>
          </a:prstGeom>
          <a:noFill/>
        </p:spPr>
        <p:txBody>
          <a:bodyPr wrap="none" rtlCol="0">
            <a:spAutoFit/>
          </a:bodyPr>
          <a:lstStyle/>
          <a:p>
            <a:pPr algn="r"/>
            <a:r>
              <a:rPr lang="ja-JP" altLang="en-US" sz="1600" b="1" dirty="0"/>
              <a:t>補修前</a:t>
            </a:r>
            <a:endParaRPr kumimoji="1" lang="ja-JP" altLang="en-US" sz="1600" b="1" dirty="0"/>
          </a:p>
        </p:txBody>
      </p:sp>
      <p:sp>
        <p:nvSpPr>
          <p:cNvPr id="24" name="テキスト ボックス 23"/>
          <p:cNvSpPr txBox="1"/>
          <p:nvPr/>
        </p:nvSpPr>
        <p:spPr>
          <a:xfrm>
            <a:off x="8465887" y="6467427"/>
            <a:ext cx="3177473" cy="307777"/>
          </a:xfrm>
          <a:prstGeom prst="rect">
            <a:avLst/>
          </a:prstGeom>
          <a:noFill/>
        </p:spPr>
        <p:txBody>
          <a:bodyPr wrap="none" rtlCol="0">
            <a:spAutoFit/>
          </a:bodyPr>
          <a:lstStyle/>
          <a:p>
            <a:pPr algn="r"/>
            <a:r>
              <a:rPr kumimoji="1" lang="ja-JP" altLang="en-US" sz="1400" b="1" dirty="0"/>
              <a:t>芝平高遠線　法面補修工事後（伊那市）</a:t>
            </a:r>
          </a:p>
        </p:txBody>
      </p:sp>
      <p:sp>
        <p:nvSpPr>
          <p:cNvPr id="25" name="角丸四角形 24"/>
          <p:cNvSpPr/>
          <p:nvPr/>
        </p:nvSpPr>
        <p:spPr>
          <a:xfrm>
            <a:off x="8595360" y="0"/>
            <a:ext cx="3596640" cy="397395"/>
          </a:xfrm>
          <a:prstGeom prst="roundRect">
            <a:avLst/>
          </a:prstGeom>
          <a:solidFill>
            <a:schemeClr val="bg1">
              <a:lumMod val="65000"/>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rgbClr val="E7E6E6">
                    <a:lumMod val="50000"/>
                  </a:srgbClr>
                </a:solidFill>
                <a:latin typeface="BIZ UDPゴシック" panose="020B0400000000000000" pitchFamily="50" charset="-128"/>
                <a:ea typeface="BIZ UDPゴシック" panose="020B0400000000000000" pitchFamily="50" charset="-128"/>
              </a:rPr>
              <a:t>－身近な税の使いみち－</a:t>
            </a:r>
          </a:p>
        </p:txBody>
      </p:sp>
    </p:spTree>
    <p:extLst>
      <p:ext uri="{BB962C8B-B14F-4D97-AF65-F5344CB8AC3E}">
        <p14:creationId xmlns:p14="http://schemas.microsoft.com/office/powerpoint/2010/main" val="1665300986"/>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5_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6_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869</TotalTime>
  <Words>4803</Words>
  <Application>Microsoft Office PowerPoint</Application>
  <PresentationFormat>ワイド画面</PresentationFormat>
  <Paragraphs>493</Paragraphs>
  <Slides>26</Slides>
  <Notes>1</Notes>
  <HiddenSlides>0</HiddenSlides>
  <MMClips>0</MMClips>
  <ScaleCrop>false</ScaleCrop>
  <HeadingPairs>
    <vt:vector size="6" baseType="variant">
      <vt:variant>
        <vt:lpstr>使用されているフォント</vt:lpstr>
      </vt:variant>
      <vt:variant>
        <vt:i4>10</vt:i4>
      </vt:variant>
      <vt:variant>
        <vt:lpstr>テーマ</vt:lpstr>
      </vt:variant>
      <vt:variant>
        <vt:i4>6</vt:i4>
      </vt:variant>
      <vt:variant>
        <vt:lpstr>スライド タイトル</vt:lpstr>
      </vt:variant>
      <vt:variant>
        <vt:i4>26</vt:i4>
      </vt:variant>
    </vt:vector>
  </HeadingPairs>
  <TitlesOfParts>
    <vt:vector size="42" baseType="lpstr">
      <vt:lpstr>BIZ UDPゴシック</vt:lpstr>
      <vt:lpstr>Calibri Light</vt:lpstr>
      <vt:lpstr>HGP創英角ｺﾞｼｯｸUB</vt:lpstr>
      <vt:lpstr>メイリオ</vt:lpstr>
      <vt:lpstr>HG丸ｺﾞｼｯｸM-PRO</vt:lpstr>
      <vt:lpstr>Calibri</vt:lpstr>
      <vt:lpstr>Arial</vt:lpstr>
      <vt:lpstr>ＭＳ Ｐゴシック</vt:lpstr>
      <vt:lpstr>HGP創英角ﾎﾟｯﾌﾟ体</vt:lpstr>
      <vt:lpstr>ＭＳ ゴシック</vt:lpstr>
      <vt:lpstr>Office テーマ</vt:lpstr>
      <vt:lpstr>1_Office テーマ</vt:lpstr>
      <vt:lpstr>2_Office テーマ</vt:lpstr>
      <vt:lpstr>4_Office テーマ</vt:lpstr>
      <vt:lpstr>5_Office テーマ</vt:lpstr>
      <vt:lpstr>6_Office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波多 恵美</dc:creator>
  <cp:lastModifiedBy>杉村 暢介</cp:lastModifiedBy>
  <cp:revision>72</cp:revision>
  <cp:lastPrinted>2022-06-28T06:43:27Z</cp:lastPrinted>
  <dcterms:created xsi:type="dcterms:W3CDTF">2022-03-02T06:02:12Z</dcterms:created>
  <dcterms:modified xsi:type="dcterms:W3CDTF">2024-06-21T07:25:10Z</dcterms:modified>
</cp:coreProperties>
</file>