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2" r:id="rId5"/>
    <p:sldMasterId id="2147483684" r:id="rId6"/>
    <p:sldMasterId id="2147483696" r:id="rId7"/>
  </p:sldMasterIdLst>
  <p:sldIdLst>
    <p:sldId id="256" r:id="rId8"/>
    <p:sldId id="281" r:id="rId9"/>
    <p:sldId id="282" r:id="rId10"/>
    <p:sldId id="259" r:id="rId11"/>
    <p:sldId id="260" r:id="rId12"/>
    <p:sldId id="261" r:id="rId13"/>
    <p:sldId id="262" r:id="rId14"/>
    <p:sldId id="263" r:id="rId15"/>
    <p:sldId id="264" r:id="rId16"/>
    <p:sldId id="265" r:id="rId17"/>
    <p:sldId id="266" r:id="rId18"/>
    <p:sldId id="267" r:id="rId19"/>
    <p:sldId id="268" r:id="rId20"/>
    <p:sldId id="269" r:id="rId21"/>
    <p:sldId id="272" r:id="rId22"/>
    <p:sldId id="271" r:id="rId23"/>
    <p:sldId id="274" r:id="rId24"/>
    <p:sldId id="283" r:id="rId25"/>
    <p:sldId id="276" r:id="rId26"/>
    <p:sldId id="277" r:id="rId27"/>
    <p:sldId id="284" r:id="rId28"/>
    <p:sldId id="286" r:id="rId29"/>
    <p:sldId id="280" r:id="rId30"/>
  </p:sldIdLst>
  <p:sldSz cx="12192000" cy="6858000"/>
  <p:notesSz cx="6807200" cy="9939338"/>
  <p:embeddedFontLst>
    <p:embeddedFont>
      <p:font typeface="BIZ UDPゴシック" panose="020B0400000000000000" pitchFamily="50" charset="-128"/>
      <p:regular r:id="rId31"/>
      <p:bold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HGP創英角ｺﾞｼｯｸUB" panose="020B0900000000000000" pitchFamily="50" charset="-128"/>
      <p:regular r:id="rId39"/>
    </p:embeddedFont>
    <p:embeddedFont>
      <p:font typeface="HGP創英角ﾎﾟｯﾌﾟ体" panose="040B0A00000000000000" pitchFamily="50" charset="-128"/>
      <p:regular r:id="rId40"/>
    </p:embeddedFont>
    <p:embeddedFont>
      <p:font typeface="HG丸ｺﾞｼｯｸM-PRO" panose="020F0600000000000000" pitchFamily="50" charset="-128"/>
      <p:regular r:id="rId41"/>
    </p:embeddedFont>
    <p:embeddedFont>
      <p:font typeface="メイリオ" panose="020B0604030504040204" pitchFamily="50" charset="-128"/>
      <p:regular r:id="rId42"/>
      <p:bold r:id="rId43"/>
      <p:italic r:id="rId44"/>
      <p:boldItalic r:id="rId45"/>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CCCCFF"/>
    <a:srgbClr val="FF9900"/>
    <a:srgbClr val="FFCC00"/>
    <a:srgbClr val="FFFFCC"/>
    <a:srgbClr val="800080"/>
    <a:srgbClr val="660066"/>
    <a:srgbClr val="CC99FF"/>
    <a:srgbClr val="FFCC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138"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9.fntdata"/><Relationship Id="rId21" Type="http://schemas.openxmlformats.org/officeDocument/2006/relationships/slide" Target="slides/slide14.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E531ADB-7BF7-4980-B29E-610C0F021746}" type="datetimeFigureOut">
              <a:rPr kumimoji="1" lang="ja-JP" altLang="en-US" smtClean="0"/>
              <a:t>2024/6/27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122410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531ADB-7BF7-4980-B29E-610C0F021746}" type="datetimeFigureOut">
              <a:rPr kumimoji="1" lang="ja-JP" altLang="en-US" smtClean="0"/>
              <a:t>2024/6/27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1728333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531ADB-7BF7-4980-B29E-610C0F021746}" type="datetimeFigureOut">
              <a:rPr kumimoji="1" lang="ja-JP" altLang="en-US" smtClean="0"/>
              <a:t>2024/6/27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4290827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89256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30765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8680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64351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41559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02499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69408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97042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531ADB-7BF7-4980-B29E-610C0F021746}" type="datetimeFigureOut">
              <a:rPr kumimoji="1" lang="ja-JP" altLang="en-US" smtClean="0"/>
              <a:t>2024/6/27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131924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52940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44074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35548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1375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8848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6814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04022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7275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80076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98571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E531ADB-7BF7-4980-B29E-610C0F021746}" type="datetimeFigureOut">
              <a:rPr kumimoji="1" lang="ja-JP" altLang="en-US" smtClean="0"/>
              <a:t>2024/6/27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3758915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1617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3434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86482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6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34618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20255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98134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05402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72521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8795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E531ADB-7BF7-4980-B29E-610C0F021746}" type="datetimeFigureOut">
              <a:rPr kumimoji="1" lang="ja-JP" altLang="en-US" smtClean="0"/>
              <a:t>2024/6/27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2187170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03915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41525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856558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410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6673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E531ADB-7BF7-4980-B29E-610C0F021746}" type="datetimeFigureOut">
              <a:rPr kumimoji="1" lang="ja-JP" altLang="en-US" smtClean="0"/>
              <a:t>2024/6/27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4135085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E531ADB-7BF7-4980-B29E-610C0F021746}" type="datetimeFigureOut">
              <a:rPr kumimoji="1" lang="ja-JP" altLang="en-US" smtClean="0"/>
              <a:t>2024/6/27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1380593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E531ADB-7BF7-4980-B29E-610C0F021746}" type="datetimeFigureOut">
              <a:rPr kumimoji="1" lang="ja-JP" altLang="en-US" smtClean="0"/>
              <a:t>2024/6/27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685712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E531ADB-7BF7-4980-B29E-610C0F021746}" type="datetimeFigureOut">
              <a:rPr kumimoji="1" lang="ja-JP" altLang="en-US" smtClean="0"/>
              <a:t>2024/6/27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72345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E531ADB-7BF7-4980-B29E-610C0F021746}" type="datetimeFigureOut">
              <a:rPr kumimoji="1" lang="ja-JP" altLang="en-US" smtClean="0"/>
              <a:t>2024/6/27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1668480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31ADB-7BF7-4980-B29E-610C0F021746}" type="datetimeFigureOut">
              <a:rPr kumimoji="1" lang="ja-JP" altLang="en-US" smtClean="0"/>
              <a:t>2024/6/27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51EA5-08AE-4D37-9F77-75B8D0880D2F}" type="slidenum">
              <a:rPr kumimoji="1" lang="ja-JP" altLang="en-US" smtClean="0"/>
              <a:t>‹#›</a:t>
            </a:fld>
            <a:endParaRPr kumimoji="1" lang="ja-JP" altLang="en-US"/>
          </a:p>
        </p:txBody>
      </p:sp>
    </p:spTree>
    <p:extLst>
      <p:ext uri="{BB962C8B-B14F-4D97-AF65-F5344CB8AC3E}">
        <p14:creationId xmlns:p14="http://schemas.microsoft.com/office/powerpoint/2010/main" val="338129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3888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760155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2024/6/27</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940125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5.wdp"/><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16.wdp"/><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12304;&#12527;&#12540;&#12463;&#12471;&#12540;&#12488;&#12305;&#20844;&#24179;&#12394;&#36000;&#25285;&#12434;&#32771;&#12360;&#12390;&#12415;&#12424;&#12358;&#9313;.xlsx" TargetMode="External"/><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7.png"/><Relationship Id="rId12" Type="http://schemas.openxmlformats.org/officeDocument/2006/relationships/image" Target="../media/image11.gif"/><Relationship Id="rId17" Type="http://schemas.openxmlformats.org/officeDocument/2006/relationships/hyperlink" Target="https://www.pref.ibaraki.jp/" TargetMode="External"/><Relationship Id="rId2" Type="http://schemas.openxmlformats.org/officeDocument/2006/relationships/image" Target="../media/image3.png"/><Relationship Id="rId16" Type="http://schemas.openxmlformats.org/officeDocument/2006/relationships/hyperlink" Target="https://www.nta.go.jp/" TargetMode="External"/><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hyperlink" Target="https://www.mof.go.jp/" TargetMode="External"/><Relationship Id="rId10" Type="http://schemas.openxmlformats.org/officeDocument/2006/relationships/image" Target="../media/image9.gif"/><Relationship Id="rId19" Type="http://schemas.openxmlformats.org/officeDocument/2006/relationships/image" Target="../media/image14.png"/><Relationship Id="rId4" Type="http://schemas.openxmlformats.org/officeDocument/2006/relationships/image" Target="../media/image4.png"/><Relationship Id="rId9" Type="http://schemas.microsoft.com/office/2007/relationships/hdphoto" Target="../media/hdphoto2.wdp"/><Relationship Id="rId1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17.wdp"/><Relationship Id="rId9" Type="http://schemas.openxmlformats.org/officeDocument/2006/relationships/hyperlink" Target="https://www.mof.go.jp/"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s://www.mof.go.jp/" TargetMode="External"/><Relationship Id="rId7" Type="http://schemas.openxmlformats.org/officeDocument/2006/relationships/image" Target="../media/image73.png"/><Relationship Id="rId2" Type="http://schemas.openxmlformats.org/officeDocument/2006/relationships/hyperlink" Target="https://www.nta.go.jp/taxes/kids/index.htm" TargetMode="External"/><Relationship Id="rId1" Type="http://schemas.openxmlformats.org/officeDocument/2006/relationships/slideLayout" Target="../slideLayouts/slideLayout40.xml"/><Relationship Id="rId6" Type="http://schemas.openxmlformats.org/officeDocument/2006/relationships/image" Target="../media/image72.png"/><Relationship Id="rId5" Type="http://schemas.openxmlformats.org/officeDocument/2006/relationships/hyperlink" Target="https://www.pref.ibaraki.jp/" TargetMode="External"/><Relationship Id="rId4" Type="http://schemas.openxmlformats.org/officeDocument/2006/relationships/hyperlink" Target="http://www.nta.go.j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18.xml"/><Relationship Id="rId4" Type="http://schemas.openxmlformats.org/officeDocument/2006/relationships/image" Target="../media/image7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microsoft.com/office/2007/relationships/hdphoto" Target="../media/hdphoto5.wdp"/><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31.em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7.xml.rels><?xml version="1.0" encoding="UTF-8" standalone="yes"?>
<Relationships xmlns="http://schemas.openxmlformats.org/package/2006/relationships"><Relationship Id="rId8" Type="http://schemas.openxmlformats.org/officeDocument/2006/relationships/image" Target="../media/image39.emf"/><Relationship Id="rId3" Type="http://schemas.microsoft.com/office/2007/relationships/hdphoto" Target="../media/hdphoto9.wdp"/><Relationship Id="rId7" Type="http://schemas.openxmlformats.org/officeDocument/2006/relationships/image" Target="../media/image38.em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0.wdp"/><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emf"/></Relationships>
</file>

<file path=ppt/slides/_rels/slide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45.png"/><Relationship Id="rId4" Type="http://schemas.microsoft.com/office/2007/relationships/hdphoto" Target="../media/hdphoto12.wdp"/><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Check">
          <a:fgClr>
            <a:srgbClr val="CCECFF"/>
          </a:fgClr>
          <a:bgClr>
            <a:schemeClr val="bg1"/>
          </a:bgClr>
        </a:pattFill>
        <a:effectLst/>
      </p:bgPr>
    </p:bg>
    <p:spTree>
      <p:nvGrpSpPr>
        <p:cNvPr id="1" name=""/>
        <p:cNvGrpSpPr/>
        <p:nvPr/>
      </p:nvGrpSpPr>
      <p:grpSpPr>
        <a:xfrm>
          <a:off x="0" y="0"/>
          <a:ext cx="0" cy="0"/>
          <a:chOff x="0" y="0"/>
          <a:chExt cx="0" cy="0"/>
        </a:xfrm>
      </p:grpSpPr>
      <p:sp>
        <p:nvSpPr>
          <p:cNvPr id="4" name="角丸四角形 3"/>
          <p:cNvSpPr/>
          <p:nvPr/>
        </p:nvSpPr>
        <p:spPr>
          <a:xfrm>
            <a:off x="2469001" y="704970"/>
            <a:ext cx="6577781" cy="1268361"/>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租税教育用副教材</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4400" dirty="0">
                <a:latin typeface="メイリオ" panose="020B0604030504040204" pitchFamily="50" charset="-128"/>
                <a:ea typeface="メイリオ" panose="020B0604030504040204" pitchFamily="50" charset="-128"/>
              </a:rPr>
              <a:t>わたしたちの生活と税</a:t>
            </a:r>
          </a:p>
        </p:txBody>
      </p:sp>
      <p:sp>
        <p:nvSpPr>
          <p:cNvPr id="5" name="テキスト ボックス 4"/>
          <p:cNvSpPr txBox="1"/>
          <p:nvPr/>
        </p:nvSpPr>
        <p:spPr>
          <a:xfrm>
            <a:off x="4103443" y="140910"/>
            <a:ext cx="3472425" cy="461665"/>
          </a:xfrm>
          <a:prstGeom prst="rect">
            <a:avLst/>
          </a:prstGeom>
          <a:noFill/>
        </p:spPr>
        <p:txBody>
          <a:bodyPr wrap="none" rtlCol="0">
            <a:spAutoFit/>
          </a:bodyPr>
          <a:lstStyle/>
          <a:p>
            <a:r>
              <a:rPr kumimoji="1" lang="ja-JP" altLang="en-US" sz="2400" dirty="0"/>
              <a:t>令和６年度版（</a:t>
            </a:r>
            <a:r>
              <a:rPr lang="ja-JP" altLang="en-US" sz="2400" dirty="0"/>
              <a:t>中学生</a:t>
            </a:r>
            <a:r>
              <a:rPr kumimoji="1" lang="ja-JP" altLang="en-US" sz="2400" dirty="0"/>
              <a:t>用）</a:t>
            </a:r>
          </a:p>
        </p:txBody>
      </p:sp>
      <p:sp>
        <p:nvSpPr>
          <p:cNvPr id="6" name="円/楕円 5"/>
          <p:cNvSpPr/>
          <p:nvPr/>
        </p:nvSpPr>
        <p:spPr>
          <a:xfrm>
            <a:off x="2124771" y="2141076"/>
            <a:ext cx="8468363" cy="3910229"/>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1840434" y="2105935"/>
            <a:ext cx="7834916" cy="400371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2285014" y="2075726"/>
            <a:ext cx="7728155" cy="400371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2"/>
          <a:stretch>
            <a:fillRect/>
          </a:stretch>
        </p:blipFill>
        <p:spPr>
          <a:xfrm>
            <a:off x="8310217" y="2026386"/>
            <a:ext cx="2157988" cy="3316231"/>
          </a:xfrm>
          <a:prstGeom prst="rect">
            <a:avLst/>
          </a:prstGeom>
        </p:spPr>
      </p:pic>
      <p:sp>
        <p:nvSpPr>
          <p:cNvPr id="10" name="テキスト ボックス 9"/>
          <p:cNvSpPr txBox="1"/>
          <p:nvPr/>
        </p:nvSpPr>
        <p:spPr>
          <a:xfrm>
            <a:off x="8974039" y="5402199"/>
            <a:ext cx="1005403" cy="338554"/>
          </a:xfrm>
          <a:prstGeom prst="rect">
            <a:avLst/>
          </a:prstGeom>
          <a:noFill/>
        </p:spPr>
        <p:txBody>
          <a:bodyPr wrap="none" rtlCol="0">
            <a:spAutoFit/>
          </a:bodyPr>
          <a:lstStyle/>
          <a:p>
            <a:r>
              <a:rPr lang="ja-JP" altLang="en-US" sz="1600" dirty="0">
                <a:latin typeface="BIZ UDPゴシック" panose="020B0400000000000000" pitchFamily="50" charset="-128"/>
                <a:ea typeface="BIZ UDPゴシック" panose="020B0400000000000000" pitchFamily="50" charset="-128"/>
              </a:rPr>
              <a:t>茨城県庁</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11" name="図 10"/>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722" y="2434100"/>
            <a:ext cx="3853868" cy="3705762"/>
          </a:xfrm>
          <a:prstGeom prst="rect">
            <a:avLst/>
          </a:prstGeom>
          <a:noFill/>
          <a:ln>
            <a:noFill/>
          </a:ln>
        </p:spPr>
      </p:pic>
      <p:sp>
        <p:nvSpPr>
          <p:cNvPr id="12" name="円/楕円 11"/>
          <p:cNvSpPr/>
          <p:nvPr/>
        </p:nvSpPr>
        <p:spPr>
          <a:xfrm>
            <a:off x="817550" y="4133088"/>
            <a:ext cx="2307916" cy="2194200"/>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HG丸ｺﾞｼｯｸM-PRO" panose="020F0600000000000000" pitchFamily="50" charset="-128"/>
                <a:ea typeface="HG丸ｺﾞｼｯｸM-PRO" panose="020F0600000000000000" pitchFamily="50" charset="-128"/>
              </a:rPr>
              <a:t>暮らしを</a:t>
            </a:r>
            <a:endParaRPr kumimoji="1" lang="en-US" altLang="ja-JP" sz="2800" dirty="0">
              <a:latin typeface="HG丸ｺﾞｼｯｸM-PRO" panose="020F0600000000000000" pitchFamily="50" charset="-128"/>
              <a:ea typeface="HG丸ｺﾞｼｯｸM-PRO" panose="020F0600000000000000" pitchFamily="50" charset="-128"/>
            </a:endParaRPr>
          </a:p>
          <a:p>
            <a:pPr algn="ctr"/>
            <a:r>
              <a:rPr lang="ja-JP" altLang="en-US" sz="2800" dirty="0">
                <a:latin typeface="HG丸ｺﾞｼｯｸM-PRO" panose="020F0600000000000000" pitchFamily="50" charset="-128"/>
                <a:ea typeface="HG丸ｺﾞｼｯｸM-PRO" panose="020F0600000000000000" pitchFamily="50" charset="-128"/>
              </a:rPr>
              <a:t>支える税</a:t>
            </a:r>
            <a:endParaRPr kumimoji="1" lang="ja-JP" altLang="en-US" sz="2800" dirty="0">
              <a:latin typeface="HG丸ｺﾞｼｯｸM-PRO" panose="020F0600000000000000" pitchFamily="50" charset="-128"/>
              <a:ea typeface="HG丸ｺﾞｼｯｸM-PRO" panose="020F0600000000000000" pitchFamily="50" charset="-128"/>
            </a:endParaRPr>
          </a:p>
        </p:txBody>
      </p:sp>
      <p:sp>
        <p:nvSpPr>
          <p:cNvPr id="13" name="角丸四角形 12"/>
          <p:cNvSpPr/>
          <p:nvPr/>
        </p:nvSpPr>
        <p:spPr>
          <a:xfrm>
            <a:off x="3580502" y="6155500"/>
            <a:ext cx="5230174" cy="633657"/>
          </a:xfrm>
          <a:prstGeom prst="roundRect">
            <a:avLst/>
          </a:prstGeom>
          <a:solidFill>
            <a:srgbClr val="3399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茨城県租税教育推進協議会</a:t>
            </a:r>
          </a:p>
        </p:txBody>
      </p:sp>
      <p:sp>
        <p:nvSpPr>
          <p:cNvPr id="14" name="角丸四角形 13"/>
          <p:cNvSpPr/>
          <p:nvPr/>
        </p:nvSpPr>
        <p:spPr>
          <a:xfrm>
            <a:off x="413071" y="2455692"/>
            <a:ext cx="4601869" cy="529893"/>
          </a:xfrm>
          <a:prstGeom prst="round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税の意義や役割を理解しよう</a:t>
            </a:r>
          </a:p>
        </p:txBody>
      </p:sp>
    </p:spTree>
    <p:extLst>
      <p:ext uri="{BB962C8B-B14F-4D97-AF65-F5344CB8AC3E}">
        <p14:creationId xmlns:p14="http://schemas.microsoft.com/office/powerpoint/2010/main" val="2482069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pSp>
        <p:nvGrpSpPr>
          <p:cNvPr id="2" name="グループ化 1"/>
          <p:cNvGrpSpPr/>
          <p:nvPr/>
        </p:nvGrpSpPr>
        <p:grpSpPr>
          <a:xfrm>
            <a:off x="661218" y="383525"/>
            <a:ext cx="11109278" cy="914400"/>
            <a:chOff x="559558" y="515091"/>
            <a:chExt cx="11109278" cy="914400"/>
          </a:xfrm>
        </p:grpSpPr>
        <p:sp>
          <p:nvSpPr>
            <p:cNvPr id="3" name="円/楕円 2"/>
            <p:cNvSpPr/>
            <p:nvPr/>
          </p:nvSpPr>
          <p:spPr>
            <a:xfrm>
              <a:off x="559558" y="515091"/>
              <a:ext cx="914400" cy="9144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770728" y="693500"/>
              <a:ext cx="2685486" cy="523220"/>
            </a:xfrm>
            <a:prstGeom prst="rect">
              <a:avLst/>
            </a:prstGeom>
            <a:noFill/>
          </p:spPr>
          <p:txBody>
            <a:bodyPr wrap="square" rtlCol="0">
              <a:spAutoFit/>
            </a:bodyPr>
            <a:lstStyle/>
            <a:p>
              <a:r>
                <a:rPr lang="ja-JP" altLang="en-US" sz="2800" b="1" dirty="0">
                  <a:solidFill>
                    <a:srgbClr val="CC00CC"/>
                  </a:solidFill>
                  <a:latin typeface="HG丸ｺﾞｼｯｸM-PRO" panose="020F0600000000000000" pitchFamily="50" charset="-128"/>
                  <a:ea typeface="HG丸ｺﾞｼｯｸM-PRO" panose="020F0600000000000000" pitchFamily="50" charset="-128"/>
                </a:rPr>
                <a:t>財政の役割</a:t>
              </a:r>
              <a:endParaRPr kumimoji="1" lang="ja-JP" altLang="en-US" sz="2800" b="1" dirty="0">
                <a:solidFill>
                  <a:srgbClr val="CC00CC"/>
                </a:solidFill>
                <a:latin typeface="HG丸ｺﾞｼｯｸM-PRO" panose="020F0600000000000000" pitchFamily="50" charset="-128"/>
                <a:ea typeface="HG丸ｺﾞｼｯｸM-PRO" panose="020F0600000000000000" pitchFamily="50" charset="-128"/>
              </a:endParaRPr>
            </a:p>
          </p:txBody>
        </p:sp>
        <p:cxnSp>
          <p:nvCxnSpPr>
            <p:cNvPr id="5" name="直線コネクタ 4"/>
            <p:cNvCxnSpPr/>
            <p:nvPr/>
          </p:nvCxnSpPr>
          <p:spPr>
            <a:xfrm>
              <a:off x="655093" y="1243930"/>
              <a:ext cx="11013743" cy="0"/>
            </a:xfrm>
            <a:prstGeom prst="line">
              <a:avLst/>
            </a:prstGeom>
            <a:ln w="38100">
              <a:solidFill>
                <a:srgbClr val="CC0099"/>
              </a:solidFill>
              <a:prstDash val="sysDot"/>
            </a:ln>
          </p:spPr>
          <p:style>
            <a:lnRef idx="1">
              <a:schemeClr val="accent1"/>
            </a:lnRef>
            <a:fillRef idx="0">
              <a:schemeClr val="accent1"/>
            </a:fillRef>
            <a:effectRef idx="0">
              <a:schemeClr val="accent1"/>
            </a:effectRef>
            <a:fontRef idx="minor">
              <a:schemeClr val="tx1"/>
            </a:fontRef>
          </p:style>
        </p:cxnSp>
      </p:grpSp>
      <p:pic>
        <p:nvPicPr>
          <p:cNvPr id="7" name="図 6"/>
          <p:cNvPicPr>
            <a:picLocks noChangeAspect="1"/>
          </p:cNvPicPr>
          <p:nvPr/>
        </p:nvPicPr>
        <p:blipFill>
          <a:blip r:embed="rId2">
            <a:extLst>
              <a:ext uri="{BEBA8EAE-BF5A-486C-A8C5-ECC9F3942E4B}">
                <a14:imgProps xmlns:a14="http://schemas.microsoft.com/office/drawing/2010/main">
                  <a14:imgLayer r:embed="rId3">
                    <a14:imgEffect>
                      <a14:backgroundRemoval t="5030" b="96746" l="4965" r="92553">
                        <a14:foregroundMark x1="21631" y1="9172" x2="21631" y2="9172"/>
                        <a14:foregroundMark x1="26596" y1="6509" x2="26596" y2="6509"/>
                        <a14:foregroundMark x1="26596" y1="5325" x2="26596" y2="5325"/>
                        <a14:foregroundMark x1="4965" y1="19527" x2="4965" y2="19527"/>
                        <a14:foregroundMark x1="37234" y1="31953" x2="37234" y2="31953"/>
                        <a14:foregroundMark x1="36525" y1="37870" x2="36525" y2="37870"/>
                        <a14:foregroundMark x1="34043" y1="96746" x2="34043" y2="96746"/>
                        <a14:foregroundMark x1="32624" y1="91420" x2="32624" y2="91420"/>
                        <a14:foregroundMark x1="16312" y1="95858" x2="16312" y2="95858"/>
                        <a14:foregroundMark x1="68794" y1="44083" x2="68794" y2="44083"/>
                        <a14:foregroundMark x1="79078" y1="47337" x2="79078" y2="47337"/>
                        <a14:foregroundMark x1="69149" y1="60059" x2="69149" y2="60059"/>
                        <a14:foregroundMark x1="69858" y1="54734" x2="69858" y2="54734"/>
                        <a14:foregroundMark x1="81915" y1="57692" x2="81915" y2="57692"/>
                        <a14:foregroundMark x1="84397" y1="54734" x2="87234" y2="67751"/>
                        <a14:foregroundMark x1="92553" y1="47041" x2="92553" y2="47041"/>
                        <a14:foregroundMark x1="80142" y1="73669" x2="80142" y2="73669"/>
                        <a14:foregroundMark x1="74468" y1="70118" x2="74468" y2="70118"/>
                        <a14:foregroundMark x1="71986" y1="69527" x2="71986" y2="69527"/>
                        <a14:foregroundMark x1="71631" y1="65385" x2="79078" y2="67751"/>
                        <a14:foregroundMark x1="78723" y1="60059" x2="78723" y2="60059"/>
                      </a14:backgroundRemoval>
                    </a14:imgEffect>
                  </a14:imgLayer>
                </a14:imgProps>
              </a:ext>
            </a:extLst>
          </a:blip>
          <a:stretch>
            <a:fillRect/>
          </a:stretch>
        </p:blipFill>
        <p:spPr>
          <a:xfrm>
            <a:off x="560084" y="3437146"/>
            <a:ext cx="2079266" cy="2022224"/>
          </a:xfrm>
          <a:prstGeom prst="rect">
            <a:avLst/>
          </a:prstGeom>
        </p:spPr>
      </p:pic>
      <p:pic>
        <p:nvPicPr>
          <p:cNvPr id="8" name="図 7"/>
          <p:cNvPicPr>
            <a:picLocks noChangeAspect="1"/>
          </p:cNvPicPr>
          <p:nvPr/>
        </p:nvPicPr>
        <p:blipFill>
          <a:blip r:embed="rId4">
            <a:extLst>
              <a:ext uri="{BEBA8EAE-BF5A-486C-A8C5-ECC9F3942E4B}">
                <a14:imgProps xmlns:a14="http://schemas.microsoft.com/office/drawing/2010/main">
                  <a14:imgLayer r:embed="rId5">
                    <a14:imgEffect>
                      <a14:backgroundRemoval t="5030" b="96746" l="2871" r="97608">
                        <a14:foregroundMark x1="26794" y1="9467" x2="26794" y2="9467"/>
                        <a14:foregroundMark x1="27990" y1="5030" x2="27990" y2="5030"/>
                        <a14:foregroundMark x1="25598" y1="23669" x2="25598" y2="23669"/>
                        <a14:foregroundMark x1="32297" y1="23669" x2="32297" y2="23669"/>
                        <a14:foregroundMark x1="6699" y1="44675" x2="6699" y2="44675"/>
                        <a14:foregroundMark x1="3110" y1="45858" x2="3110" y2="45858"/>
                        <a14:foregroundMark x1="97608" y1="47337" x2="97608" y2="47337"/>
                        <a14:foregroundMark x1="82297" y1="51775" x2="82297" y2="51775"/>
                        <a14:foregroundMark x1="33732" y1="86391" x2="33732" y2="86391"/>
                        <a14:foregroundMark x1="23684" y1="92308" x2="23684" y2="92308"/>
                        <a14:foregroundMark x1="36842" y1="96746" x2="36842" y2="96746"/>
                        <a14:foregroundMark x1="20574" y1="96746" x2="20574" y2="96746"/>
                        <a14:foregroundMark x1="88278" y1="34024" x2="88278" y2="34024"/>
                        <a14:foregroundMark x1="86124" y1="31953" x2="86124" y2="31953"/>
                        <a14:foregroundMark x1="85407" y1="30473" x2="85407" y2="33432"/>
                        <a14:foregroundMark x1="87799" y1="31065" x2="87799" y2="31065"/>
                        <a14:foregroundMark x1="91148" y1="29882" x2="91148" y2="29882"/>
                        <a14:backgroundMark x1="19378" y1="34320" x2="19378" y2="34320"/>
                      </a14:backgroundRemoval>
                    </a14:imgEffect>
                  </a14:imgLayer>
                </a14:imgProps>
              </a:ext>
            </a:extLst>
          </a:blip>
          <a:stretch>
            <a:fillRect/>
          </a:stretch>
        </p:blipFill>
        <p:spPr>
          <a:xfrm>
            <a:off x="2716295" y="3437146"/>
            <a:ext cx="2315401" cy="2022224"/>
          </a:xfrm>
          <a:prstGeom prst="rect">
            <a:avLst/>
          </a:prstGeom>
        </p:spPr>
      </p:pic>
      <p:sp>
        <p:nvSpPr>
          <p:cNvPr id="11" name="正方形/長方形 10"/>
          <p:cNvSpPr/>
          <p:nvPr/>
        </p:nvSpPr>
        <p:spPr>
          <a:xfrm>
            <a:off x="661218" y="1416996"/>
            <a:ext cx="4203872" cy="1766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33CC33"/>
                </a:solidFill>
              </a:rPr>
              <a:t>■</a:t>
            </a:r>
            <a:r>
              <a:rPr lang="ja-JP" altLang="en-US" b="1" dirty="0">
                <a:solidFill>
                  <a:schemeClr val="tx1"/>
                </a:solidFill>
              </a:rPr>
              <a:t>公共サービス・公共施設を提供する</a:t>
            </a:r>
            <a:endParaRPr kumimoji="1" lang="en-US" altLang="ja-JP" b="1" dirty="0">
              <a:solidFill>
                <a:schemeClr val="tx1"/>
              </a:solidFill>
            </a:endParaRPr>
          </a:p>
          <a:p>
            <a:r>
              <a:rPr lang="ja-JP" altLang="en-US" b="1" dirty="0">
                <a:solidFill>
                  <a:schemeClr val="tx1"/>
                </a:solidFill>
              </a:rPr>
              <a:t>　</a:t>
            </a:r>
            <a:r>
              <a:rPr lang="ja-JP" altLang="en-US" sz="1400" dirty="0">
                <a:solidFill>
                  <a:schemeClr val="tx1"/>
                </a:solidFill>
              </a:rPr>
              <a:t>財政とは国や地方公共団体の経済活動のことで、そのために必要なお金は税金として集められています。私たちが納める税金は、公共サービスや公共施設に形を変えて、生活のさまざまな場面で役立っています。</a:t>
            </a:r>
            <a:endParaRPr kumimoji="1" lang="ja-JP" altLang="en-US" sz="1400" b="1" dirty="0">
              <a:solidFill>
                <a:schemeClr val="accent6">
                  <a:lumMod val="50000"/>
                </a:schemeClr>
              </a:solidFill>
            </a:endParaRPr>
          </a:p>
        </p:txBody>
      </p:sp>
      <p:sp>
        <p:nvSpPr>
          <p:cNvPr id="12" name="正方形/長方形 11"/>
          <p:cNvSpPr/>
          <p:nvPr/>
        </p:nvSpPr>
        <p:spPr>
          <a:xfrm>
            <a:off x="5336708" y="1416996"/>
            <a:ext cx="6637460" cy="164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33CC33"/>
                </a:solidFill>
              </a:rPr>
              <a:t>■</a:t>
            </a:r>
            <a:r>
              <a:rPr kumimoji="1" lang="ja-JP" altLang="en-US" b="1" dirty="0">
                <a:solidFill>
                  <a:schemeClr val="tx1"/>
                </a:solidFill>
              </a:rPr>
              <a:t>景気を調整する</a:t>
            </a:r>
            <a:endParaRPr kumimoji="1" lang="en-US" altLang="ja-JP" b="1" dirty="0">
              <a:solidFill>
                <a:schemeClr val="tx1"/>
              </a:solidFill>
            </a:endParaRPr>
          </a:p>
          <a:p>
            <a:r>
              <a:rPr lang="ja-JP" altLang="en-US" b="1" dirty="0">
                <a:solidFill>
                  <a:schemeClr val="tx1"/>
                </a:solidFill>
              </a:rPr>
              <a:t>　</a:t>
            </a:r>
            <a:r>
              <a:rPr lang="ja-JP" altLang="en-US" sz="1400" dirty="0">
                <a:solidFill>
                  <a:schemeClr val="tx1"/>
                </a:solidFill>
              </a:rPr>
              <a:t>会社や個人の所得が増える好景気のときには、税負担が増えて、景気の過熱にブレーキをかけます。</a:t>
            </a:r>
            <a:endParaRPr lang="en-US" altLang="ja-JP" sz="1400" dirty="0">
              <a:solidFill>
                <a:schemeClr val="tx1"/>
              </a:solidFill>
            </a:endParaRPr>
          </a:p>
          <a:p>
            <a:r>
              <a:rPr kumimoji="1" lang="ja-JP" altLang="en-US" sz="1400" dirty="0">
                <a:solidFill>
                  <a:schemeClr val="tx1"/>
                </a:solidFill>
              </a:rPr>
              <a:t>　 不景気のときには、税負担が減って、景気の落ち込みをゆるめます。また、歳出面では、公共事業を増やすなどして景気を良くすることもできます。</a:t>
            </a:r>
            <a:endParaRPr kumimoji="1" lang="ja-JP" altLang="en-US" sz="1400" b="1" dirty="0">
              <a:solidFill>
                <a:schemeClr val="accent6">
                  <a:lumMod val="50000"/>
                </a:schemeClr>
              </a:solidFill>
            </a:endParaRPr>
          </a:p>
        </p:txBody>
      </p:sp>
      <p:grpSp>
        <p:nvGrpSpPr>
          <p:cNvPr id="33" name="グループ化 32"/>
          <p:cNvGrpSpPr/>
          <p:nvPr/>
        </p:nvGrpSpPr>
        <p:grpSpPr>
          <a:xfrm>
            <a:off x="5499641" y="3127701"/>
            <a:ext cx="6553955" cy="3679062"/>
            <a:chOff x="5499641" y="3079693"/>
            <a:chExt cx="6553955" cy="3679062"/>
          </a:xfrm>
        </p:grpSpPr>
        <p:pic>
          <p:nvPicPr>
            <p:cNvPr id="13" name="図 12"/>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7637" y="4187816"/>
              <a:ext cx="1272610" cy="2125073"/>
            </a:xfrm>
            <a:prstGeom prst="rect">
              <a:avLst/>
            </a:prstGeom>
            <a:noFill/>
            <a:ln>
              <a:noFill/>
            </a:ln>
          </p:spPr>
        </p:pic>
        <p:pic>
          <p:nvPicPr>
            <p:cNvPr id="14" name="図 13"/>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6282" y="3896724"/>
              <a:ext cx="1249141" cy="1939452"/>
            </a:xfrm>
            <a:prstGeom prst="rect">
              <a:avLst/>
            </a:prstGeom>
            <a:noFill/>
            <a:ln>
              <a:noFill/>
            </a:ln>
          </p:spPr>
        </p:pic>
        <p:pic>
          <p:nvPicPr>
            <p:cNvPr id="15" name="図 14"/>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1114" y="4139936"/>
              <a:ext cx="1907954" cy="1577169"/>
            </a:xfrm>
            <a:prstGeom prst="rect">
              <a:avLst/>
            </a:prstGeom>
            <a:noFill/>
            <a:ln>
              <a:noFill/>
            </a:ln>
          </p:spPr>
        </p:pic>
        <p:sp>
          <p:nvSpPr>
            <p:cNvPr id="16" name="角丸四角形吹き出し 15"/>
            <p:cNvSpPr/>
            <p:nvPr/>
          </p:nvSpPr>
          <p:spPr>
            <a:xfrm>
              <a:off x="5531543" y="5906750"/>
              <a:ext cx="914400" cy="612648"/>
            </a:xfrm>
            <a:prstGeom prst="wedgeRoundRectCallout">
              <a:avLst>
                <a:gd name="adj1" fmla="val 70834"/>
                <a:gd name="adj2" fmla="val -370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吹き出し 16"/>
            <p:cNvSpPr/>
            <p:nvPr/>
          </p:nvSpPr>
          <p:spPr>
            <a:xfrm>
              <a:off x="5522958" y="5104457"/>
              <a:ext cx="914400" cy="612648"/>
            </a:xfrm>
            <a:prstGeom prst="wedgeRoundRectCallout">
              <a:avLst>
                <a:gd name="adj1" fmla="val 73612"/>
                <a:gd name="adj2" fmla="val 438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吹き出し 17"/>
            <p:cNvSpPr/>
            <p:nvPr/>
          </p:nvSpPr>
          <p:spPr>
            <a:xfrm>
              <a:off x="11059768" y="4396002"/>
              <a:ext cx="914400" cy="612648"/>
            </a:xfrm>
            <a:prstGeom prst="wedgeRoundRectCallout">
              <a:avLst>
                <a:gd name="adj1" fmla="val -77777"/>
                <a:gd name="adj2" fmla="val 3140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吹き出し 18"/>
            <p:cNvSpPr/>
            <p:nvPr/>
          </p:nvSpPr>
          <p:spPr>
            <a:xfrm>
              <a:off x="11059768" y="5294102"/>
              <a:ext cx="914400" cy="612648"/>
            </a:xfrm>
            <a:prstGeom prst="wedgeRoundRectCallout">
              <a:avLst>
                <a:gd name="adj1" fmla="val -70833"/>
                <a:gd name="adj2" fmla="val -432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5531543" y="3195187"/>
              <a:ext cx="1832026" cy="76590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10089410" y="3166841"/>
              <a:ext cx="1832026" cy="7659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a:off x="7446013" y="5414782"/>
              <a:ext cx="830202" cy="1343973"/>
            </a:xfrm>
            <a:prstGeom prst="downArrow">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rot="10800000">
              <a:off x="9141909" y="3079693"/>
              <a:ext cx="780936" cy="1316308"/>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596992" y="3393474"/>
              <a:ext cx="1697901" cy="369332"/>
            </a:xfrm>
            <a:prstGeom prst="rect">
              <a:avLst/>
            </a:prstGeom>
            <a:noFill/>
          </p:spPr>
          <p:txBody>
            <a:bodyPr wrap="none" rtlCol="0">
              <a:spAutoFit/>
            </a:bodyPr>
            <a:lstStyle/>
            <a:p>
              <a:r>
                <a:rPr lang="ja-JP" altLang="en-US" b="1" dirty="0">
                  <a:solidFill>
                    <a:schemeClr val="bg1"/>
                  </a:solidFill>
                </a:rPr>
                <a:t>景気が良いとき</a:t>
              </a:r>
              <a:endParaRPr kumimoji="1" lang="ja-JP" altLang="en-US" b="1" dirty="0">
                <a:solidFill>
                  <a:schemeClr val="bg1"/>
                </a:solidFill>
              </a:endParaRPr>
            </a:p>
          </p:txBody>
        </p:sp>
        <p:sp>
          <p:nvSpPr>
            <p:cNvPr id="25" name="テキスト ボックス 24"/>
            <p:cNvSpPr txBox="1"/>
            <p:nvPr/>
          </p:nvSpPr>
          <p:spPr>
            <a:xfrm>
              <a:off x="10151663" y="3376413"/>
              <a:ext cx="1707519" cy="369332"/>
            </a:xfrm>
            <a:prstGeom prst="rect">
              <a:avLst/>
            </a:prstGeom>
            <a:noFill/>
          </p:spPr>
          <p:txBody>
            <a:bodyPr wrap="none" rtlCol="0">
              <a:spAutoFit/>
            </a:bodyPr>
            <a:lstStyle/>
            <a:p>
              <a:r>
                <a:rPr lang="ja-JP" altLang="en-US" b="1" dirty="0">
                  <a:solidFill>
                    <a:schemeClr val="bg1"/>
                  </a:solidFill>
                </a:rPr>
                <a:t>景気が悪いとき</a:t>
              </a:r>
              <a:endParaRPr kumimoji="1" lang="ja-JP" altLang="en-US" b="1" dirty="0">
                <a:solidFill>
                  <a:schemeClr val="bg1"/>
                </a:solidFill>
              </a:endParaRPr>
            </a:p>
          </p:txBody>
        </p:sp>
        <p:sp>
          <p:nvSpPr>
            <p:cNvPr id="26" name="テキスト ボックス 25"/>
            <p:cNvSpPr txBox="1"/>
            <p:nvPr/>
          </p:nvSpPr>
          <p:spPr>
            <a:xfrm>
              <a:off x="5499641" y="5200340"/>
              <a:ext cx="1031051" cy="430887"/>
            </a:xfrm>
            <a:prstGeom prst="rect">
              <a:avLst/>
            </a:prstGeom>
            <a:noFill/>
          </p:spPr>
          <p:txBody>
            <a:bodyPr wrap="none" rtlCol="0">
              <a:spAutoFit/>
            </a:bodyPr>
            <a:lstStyle/>
            <a:p>
              <a:r>
                <a:rPr kumimoji="1" lang="ja-JP" altLang="en-US" sz="1100" dirty="0"/>
                <a:t>会社や個人の</a:t>
              </a:r>
              <a:endParaRPr kumimoji="1" lang="en-US" altLang="ja-JP" sz="1100" dirty="0"/>
            </a:p>
            <a:p>
              <a:r>
                <a:rPr kumimoji="1" lang="ja-JP" altLang="en-US" sz="1100" dirty="0"/>
                <a:t>収入が増える</a:t>
              </a:r>
            </a:p>
          </p:txBody>
        </p:sp>
        <p:sp>
          <p:nvSpPr>
            <p:cNvPr id="27" name="テキスト ボックス 26"/>
            <p:cNvSpPr txBox="1"/>
            <p:nvPr/>
          </p:nvSpPr>
          <p:spPr>
            <a:xfrm>
              <a:off x="5570172" y="5997630"/>
              <a:ext cx="889987" cy="430887"/>
            </a:xfrm>
            <a:prstGeom prst="rect">
              <a:avLst/>
            </a:prstGeom>
            <a:noFill/>
          </p:spPr>
          <p:txBody>
            <a:bodyPr wrap="none" rtlCol="0">
              <a:spAutoFit/>
            </a:bodyPr>
            <a:lstStyle/>
            <a:p>
              <a:r>
                <a:rPr kumimoji="1" lang="ja-JP" altLang="en-US" sz="1100" dirty="0"/>
                <a:t>税の負担が</a:t>
              </a:r>
              <a:endParaRPr kumimoji="1" lang="en-US" altLang="ja-JP" sz="1100" dirty="0"/>
            </a:p>
            <a:p>
              <a:r>
                <a:rPr lang="ja-JP" altLang="en-US" sz="1100" dirty="0"/>
                <a:t>増える</a:t>
              </a:r>
              <a:endParaRPr kumimoji="1" lang="ja-JP" altLang="en-US" sz="1100" dirty="0"/>
            </a:p>
          </p:txBody>
        </p:sp>
        <p:sp>
          <p:nvSpPr>
            <p:cNvPr id="28" name="テキスト ボックス 27"/>
            <p:cNvSpPr txBox="1"/>
            <p:nvPr/>
          </p:nvSpPr>
          <p:spPr>
            <a:xfrm>
              <a:off x="11022545" y="4511086"/>
              <a:ext cx="1031051" cy="430887"/>
            </a:xfrm>
            <a:prstGeom prst="rect">
              <a:avLst/>
            </a:prstGeom>
            <a:noFill/>
          </p:spPr>
          <p:txBody>
            <a:bodyPr wrap="none" rtlCol="0">
              <a:spAutoFit/>
            </a:bodyPr>
            <a:lstStyle/>
            <a:p>
              <a:r>
                <a:rPr kumimoji="1" lang="ja-JP" altLang="en-US" sz="1100" dirty="0"/>
                <a:t>会社や個人の</a:t>
              </a:r>
              <a:endParaRPr kumimoji="1" lang="en-US" altLang="ja-JP" sz="1100" dirty="0"/>
            </a:p>
            <a:p>
              <a:r>
                <a:rPr kumimoji="1" lang="ja-JP" altLang="en-US" sz="1100" dirty="0"/>
                <a:t>収入が減る</a:t>
              </a:r>
            </a:p>
          </p:txBody>
        </p:sp>
        <p:sp>
          <p:nvSpPr>
            <p:cNvPr id="29" name="テキスト ボックス 28"/>
            <p:cNvSpPr txBox="1"/>
            <p:nvPr/>
          </p:nvSpPr>
          <p:spPr>
            <a:xfrm>
              <a:off x="11084181" y="5411362"/>
              <a:ext cx="889987" cy="430887"/>
            </a:xfrm>
            <a:prstGeom prst="rect">
              <a:avLst/>
            </a:prstGeom>
            <a:noFill/>
          </p:spPr>
          <p:txBody>
            <a:bodyPr wrap="none" rtlCol="0">
              <a:spAutoFit/>
            </a:bodyPr>
            <a:lstStyle/>
            <a:p>
              <a:r>
                <a:rPr kumimoji="1" lang="ja-JP" altLang="en-US" sz="1100" dirty="0"/>
                <a:t>税の負担が</a:t>
              </a:r>
              <a:endParaRPr kumimoji="1" lang="en-US" altLang="ja-JP" sz="1100" dirty="0"/>
            </a:p>
            <a:p>
              <a:r>
                <a:rPr kumimoji="1" lang="ja-JP" altLang="en-US" sz="1100" dirty="0"/>
                <a:t>減る</a:t>
              </a:r>
            </a:p>
          </p:txBody>
        </p:sp>
        <p:sp>
          <p:nvSpPr>
            <p:cNvPr id="30" name="テキスト ボックス 29"/>
            <p:cNvSpPr txBox="1"/>
            <p:nvPr/>
          </p:nvSpPr>
          <p:spPr>
            <a:xfrm>
              <a:off x="8217587" y="4530540"/>
              <a:ext cx="1215397" cy="830997"/>
            </a:xfrm>
            <a:prstGeom prst="rect">
              <a:avLst/>
            </a:prstGeom>
            <a:noFill/>
          </p:spPr>
          <p:txBody>
            <a:bodyPr wrap="none" rtlCol="0">
              <a:spAutoFit/>
            </a:bodyPr>
            <a:lstStyle/>
            <a:p>
              <a:r>
                <a:rPr kumimoji="1" lang="ja-JP" altLang="en-US" sz="1200" dirty="0"/>
                <a:t>税には景気の</a:t>
              </a:r>
              <a:endParaRPr kumimoji="1" lang="en-US" altLang="ja-JP" sz="1200" dirty="0"/>
            </a:p>
            <a:p>
              <a:r>
                <a:rPr kumimoji="1" lang="ja-JP" altLang="en-US" sz="1200" dirty="0"/>
                <a:t>変動を</a:t>
              </a:r>
              <a:r>
                <a:rPr lang="ja-JP" altLang="en-US" sz="1200" dirty="0"/>
                <a:t>ゆるやか</a:t>
              </a:r>
              <a:endParaRPr lang="en-US" altLang="ja-JP" sz="1200" dirty="0"/>
            </a:p>
            <a:p>
              <a:r>
                <a:rPr lang="ja-JP" altLang="en-US" sz="1200" dirty="0"/>
                <a:t>にする</a:t>
              </a:r>
              <a:r>
                <a:rPr kumimoji="1" lang="ja-JP" altLang="en-US" sz="1200" dirty="0"/>
                <a:t>働きがあ</a:t>
              </a:r>
              <a:endParaRPr kumimoji="1" lang="en-US" altLang="ja-JP" sz="1200" dirty="0"/>
            </a:p>
            <a:p>
              <a:r>
                <a:rPr kumimoji="1" lang="ja-JP" altLang="en-US" sz="1200" dirty="0"/>
                <a:t>るよ。</a:t>
              </a:r>
            </a:p>
          </p:txBody>
        </p:sp>
        <p:sp>
          <p:nvSpPr>
            <p:cNvPr id="31" name="テキスト ボックス 30"/>
            <p:cNvSpPr txBox="1"/>
            <p:nvPr/>
          </p:nvSpPr>
          <p:spPr>
            <a:xfrm>
              <a:off x="7618637" y="5506801"/>
              <a:ext cx="523220" cy="1159933"/>
            </a:xfrm>
            <a:prstGeom prst="rect">
              <a:avLst/>
            </a:prstGeom>
            <a:noFill/>
          </p:spPr>
          <p:txBody>
            <a:bodyPr vert="eaVert" wrap="none" rtlCol="0">
              <a:spAutoFit/>
            </a:bodyPr>
            <a:lstStyle/>
            <a:p>
              <a:r>
                <a:rPr kumimoji="1" lang="ja-JP" altLang="en-US" sz="1100" dirty="0"/>
                <a:t>景気の過熱に</a:t>
              </a:r>
              <a:endParaRPr kumimoji="1" lang="en-US" altLang="ja-JP" sz="1100" dirty="0"/>
            </a:p>
            <a:p>
              <a:r>
                <a:rPr lang="ja-JP" altLang="en-US" sz="1100" dirty="0"/>
                <a:t>ブレーキがかかる</a:t>
              </a:r>
              <a:endParaRPr kumimoji="1" lang="ja-JP" altLang="en-US" sz="1100" dirty="0"/>
            </a:p>
          </p:txBody>
        </p:sp>
        <p:sp>
          <p:nvSpPr>
            <p:cNvPr id="32" name="テキスト ボックス 31"/>
            <p:cNvSpPr txBox="1"/>
            <p:nvPr/>
          </p:nvSpPr>
          <p:spPr>
            <a:xfrm>
              <a:off x="9371760" y="3246948"/>
              <a:ext cx="353943" cy="1074974"/>
            </a:xfrm>
            <a:prstGeom prst="rect">
              <a:avLst/>
            </a:prstGeom>
            <a:noFill/>
          </p:spPr>
          <p:txBody>
            <a:bodyPr vert="eaVert" wrap="none" rtlCol="0">
              <a:spAutoFit/>
            </a:bodyPr>
            <a:lstStyle/>
            <a:p>
              <a:r>
                <a:rPr kumimoji="1" lang="ja-JP" altLang="en-US" sz="1100" dirty="0"/>
                <a:t>景気を良くする</a:t>
              </a:r>
            </a:p>
          </p:txBody>
        </p:sp>
      </p:grpSp>
      <p:sp>
        <p:nvSpPr>
          <p:cNvPr id="6" name="テキスト ボックス 5"/>
          <p:cNvSpPr txBox="1"/>
          <p:nvPr/>
        </p:nvSpPr>
        <p:spPr>
          <a:xfrm>
            <a:off x="11859182" y="6520681"/>
            <a:ext cx="341760" cy="369332"/>
          </a:xfrm>
          <a:prstGeom prst="rect">
            <a:avLst/>
          </a:prstGeom>
          <a:noFill/>
        </p:spPr>
        <p:txBody>
          <a:bodyPr wrap="none" rtlCol="0">
            <a:spAutoFit/>
          </a:bodyPr>
          <a:lstStyle/>
          <a:p>
            <a:r>
              <a:rPr kumimoji="1" lang="ja-JP" altLang="en-US" dirty="0"/>
              <a:t>９</a:t>
            </a:r>
          </a:p>
        </p:txBody>
      </p:sp>
      <p:sp>
        <p:nvSpPr>
          <p:cNvPr id="34" name="角丸四角形 33"/>
          <p:cNvSpPr/>
          <p:nvPr/>
        </p:nvSpPr>
        <p:spPr>
          <a:xfrm>
            <a:off x="8202430" y="5107"/>
            <a:ext cx="3997801" cy="516323"/>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－納税と財政－</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27985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3" name="図 2"/>
          <p:cNvPicPr/>
          <p:nvPr/>
        </p:nvPicPr>
        <p:blipFill>
          <a:blip r:embed="rId2">
            <a:extLst>
              <a:ext uri="{28A0092B-C50C-407E-A947-70E740481C1C}">
                <a14:useLocalDpi xmlns:a14="http://schemas.microsoft.com/office/drawing/2010/main" val="0"/>
              </a:ext>
            </a:extLst>
          </a:blip>
          <a:srcRect/>
          <a:stretch>
            <a:fillRect/>
          </a:stretch>
        </p:blipFill>
        <p:spPr bwMode="auto">
          <a:xfrm>
            <a:off x="315510" y="3272863"/>
            <a:ext cx="5703153" cy="2003767"/>
          </a:xfrm>
          <a:prstGeom prst="rect">
            <a:avLst/>
          </a:prstGeom>
          <a:noFill/>
          <a:ln>
            <a:noFill/>
          </a:ln>
        </p:spPr>
      </p:pic>
      <p:grpSp>
        <p:nvGrpSpPr>
          <p:cNvPr id="4" name="グループ化 3"/>
          <p:cNvGrpSpPr/>
          <p:nvPr/>
        </p:nvGrpSpPr>
        <p:grpSpPr>
          <a:xfrm>
            <a:off x="6209305" y="1253999"/>
            <a:ext cx="5759782" cy="4546300"/>
            <a:chOff x="6209305" y="1253999"/>
            <a:chExt cx="5759782" cy="4546300"/>
          </a:xfrm>
        </p:grpSpPr>
        <p:pic>
          <p:nvPicPr>
            <p:cNvPr id="5" name="図 4"/>
            <p:cNvPicPr>
              <a:picLocks noChangeAspect="1"/>
            </p:cNvPicPr>
            <p:nvPr/>
          </p:nvPicPr>
          <p:blipFill>
            <a:blip r:embed="rId3"/>
            <a:stretch>
              <a:fillRect/>
            </a:stretch>
          </p:blipFill>
          <p:spPr>
            <a:xfrm>
              <a:off x="6209305" y="1253999"/>
              <a:ext cx="5759782" cy="4546300"/>
            </a:xfrm>
            <a:prstGeom prst="rect">
              <a:avLst/>
            </a:prstGeom>
          </p:spPr>
        </p:pic>
        <p:sp>
          <p:nvSpPr>
            <p:cNvPr id="6" name="テキスト ボックス 5"/>
            <p:cNvSpPr txBox="1"/>
            <p:nvPr/>
          </p:nvSpPr>
          <p:spPr>
            <a:xfrm>
              <a:off x="6875949" y="2423673"/>
              <a:ext cx="4808630" cy="1169551"/>
            </a:xfrm>
            <a:prstGeom prst="rect">
              <a:avLst/>
            </a:prstGeom>
            <a:noFill/>
          </p:spPr>
          <p:txBody>
            <a:bodyPr wrap="square" rtlCol="0">
              <a:spAutoFit/>
            </a:bodyPr>
            <a:lstStyle/>
            <a:p>
              <a:r>
                <a:rPr kumimoji="1" lang="ja-JP" altLang="en-US" sz="1400" dirty="0"/>
                <a:t>　累進課税制度は、所得が多いほど税率が高く</a:t>
              </a:r>
              <a:r>
                <a:rPr lang="ja-JP" altLang="en-US" sz="1400" dirty="0"/>
                <a:t>なる税金のしくみで、日本では、所得税のほか相続税</a:t>
              </a:r>
              <a:r>
                <a:rPr kumimoji="1" lang="ja-JP" altLang="en-US" sz="1400" dirty="0"/>
                <a:t>や贈与税もこのしくみです。この制度は、支払い能力に</a:t>
              </a:r>
              <a:r>
                <a:rPr lang="ja-JP" altLang="en-US" sz="1400" dirty="0"/>
                <a:t>応じて税金を負担してもらおうとするものです。</a:t>
              </a:r>
              <a:endParaRPr lang="en-US" altLang="ja-JP" sz="1400" dirty="0"/>
            </a:p>
            <a:p>
              <a:r>
                <a:rPr kumimoji="1" lang="ja-JP" altLang="en-US" sz="1400" dirty="0"/>
                <a:t>　これとは逆に、消費税のように税率が一定の税金もあります。</a:t>
              </a:r>
              <a:endParaRPr kumimoji="1" lang="en-US" altLang="ja-JP" sz="1400" dirty="0"/>
            </a:p>
          </p:txBody>
        </p:sp>
        <p:sp>
          <p:nvSpPr>
            <p:cNvPr id="7" name="テキスト ボックス 6"/>
            <p:cNvSpPr txBox="1"/>
            <p:nvPr/>
          </p:nvSpPr>
          <p:spPr>
            <a:xfrm>
              <a:off x="6875949" y="3559469"/>
              <a:ext cx="4808630" cy="523220"/>
            </a:xfrm>
            <a:prstGeom prst="rect">
              <a:avLst/>
            </a:prstGeom>
            <a:noFill/>
          </p:spPr>
          <p:txBody>
            <a:bodyPr wrap="square" rtlCol="0">
              <a:spAutoFit/>
            </a:bodyPr>
            <a:lstStyle/>
            <a:p>
              <a:r>
                <a:rPr lang="ja-JP" altLang="en-US" sz="1400" dirty="0">
                  <a:latin typeface="BIZ UDPゴシック" panose="020B0400000000000000" pitchFamily="50" charset="-128"/>
                  <a:ea typeface="BIZ UDPゴシック" panose="020B0400000000000000" pitchFamily="50" charset="-128"/>
                </a:rPr>
                <a:t>例えば、夫婦と子ども２人（うち１人は</a:t>
              </a:r>
              <a:r>
                <a:rPr lang="en-US" altLang="ja-JP" sz="1400" dirty="0">
                  <a:latin typeface="BIZ UDPゴシック" panose="020B0400000000000000" pitchFamily="50" charset="-128"/>
                  <a:ea typeface="BIZ UDPゴシック" panose="020B0400000000000000" pitchFamily="50" charset="-128"/>
                </a:rPr>
                <a:t>16</a:t>
              </a:r>
              <a:r>
                <a:rPr lang="ja-JP" altLang="en-US" sz="1400" dirty="0">
                  <a:latin typeface="BIZ UDPゴシック" panose="020B0400000000000000" pitchFamily="50" charset="-128"/>
                  <a:ea typeface="BIZ UDPゴシック" panose="020B0400000000000000" pitchFamily="50" charset="-128"/>
                </a:rPr>
                <a:t>歳：１人は</a:t>
              </a:r>
              <a:r>
                <a:rPr lang="en-US" altLang="ja-JP" sz="1400" dirty="0">
                  <a:latin typeface="BIZ UDPゴシック" panose="020B0400000000000000" pitchFamily="50" charset="-128"/>
                  <a:ea typeface="BIZ UDPゴシック" panose="020B0400000000000000" pitchFamily="50" charset="-128"/>
                </a:rPr>
                <a:t>20</a:t>
              </a:r>
              <a:r>
                <a:rPr lang="ja-JP" altLang="en-US" sz="1400" dirty="0">
                  <a:latin typeface="BIZ UDPゴシック" panose="020B0400000000000000" pitchFamily="50" charset="-128"/>
                  <a:ea typeface="BIZ UDPゴシック" panose="020B0400000000000000" pitchFamily="50" charset="-128"/>
                </a:rPr>
                <a:t>歳）の勤め人の所得税（復興特別所得税を含む）は・・・</a:t>
              </a:r>
              <a:endParaRPr kumimoji="1" lang="en-US" altLang="ja-JP" sz="1400" dirty="0">
                <a:latin typeface="BIZ UDPゴシック" panose="020B0400000000000000" pitchFamily="50" charset="-128"/>
                <a:ea typeface="BIZ UDPゴシック" panose="020B0400000000000000" pitchFamily="50" charset="-128"/>
              </a:endParaRPr>
            </a:p>
          </p:txBody>
        </p:sp>
        <p:pic>
          <p:nvPicPr>
            <p:cNvPr id="8" name="図 7"/>
            <p:cNvPicPr>
              <a:picLocks noChangeAspect="1"/>
            </p:cNvPicPr>
            <p:nvPr/>
          </p:nvPicPr>
          <p:blipFill>
            <a:blip r:embed="rId4"/>
            <a:stretch>
              <a:fillRect/>
            </a:stretch>
          </p:blipFill>
          <p:spPr>
            <a:xfrm>
              <a:off x="6875949" y="4274747"/>
              <a:ext cx="4821609" cy="1271939"/>
            </a:xfrm>
            <a:prstGeom prst="rect">
              <a:avLst/>
            </a:prstGeom>
          </p:spPr>
        </p:pic>
      </p:grpSp>
      <p:sp>
        <p:nvSpPr>
          <p:cNvPr id="9" name="正方形/長方形 8"/>
          <p:cNvSpPr/>
          <p:nvPr/>
        </p:nvSpPr>
        <p:spPr>
          <a:xfrm>
            <a:off x="315511" y="1253999"/>
            <a:ext cx="5703153" cy="176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33CC33"/>
                </a:solidFill>
              </a:rPr>
              <a:t>■</a:t>
            </a:r>
            <a:r>
              <a:rPr kumimoji="1" lang="ja-JP" altLang="en-US" b="1" dirty="0">
                <a:solidFill>
                  <a:schemeClr val="tx1"/>
                </a:solidFill>
              </a:rPr>
              <a:t>所得の不均衡をなおす</a:t>
            </a:r>
            <a:endParaRPr kumimoji="1" lang="en-US" altLang="ja-JP" b="1" dirty="0">
              <a:solidFill>
                <a:schemeClr val="tx1"/>
              </a:solidFill>
            </a:endParaRPr>
          </a:p>
          <a:p>
            <a:r>
              <a:rPr lang="ja-JP" altLang="en-US" b="1" dirty="0">
                <a:solidFill>
                  <a:schemeClr val="tx1"/>
                </a:solidFill>
              </a:rPr>
              <a:t>　 </a:t>
            </a:r>
            <a:r>
              <a:rPr lang="ja-JP" altLang="en-US" sz="1600" dirty="0">
                <a:solidFill>
                  <a:schemeClr val="tx1"/>
                </a:solidFill>
              </a:rPr>
              <a:t>日本の所得税などでは、所得が多くなるほど税負担が大きくなる累進課税制度が採られています。また、歳出面では社会保障の支出を通じて、所得の少ない人の生活を助けています。このように、財政には国民間の所得の開きを縮める働きがあります。</a:t>
            </a:r>
            <a:endParaRPr lang="en-US" altLang="ja-JP" sz="1600" dirty="0">
              <a:solidFill>
                <a:schemeClr val="tx1"/>
              </a:solidFill>
            </a:endParaRPr>
          </a:p>
        </p:txBody>
      </p:sp>
      <p:sp>
        <p:nvSpPr>
          <p:cNvPr id="2" name="テキスト ボックス 1"/>
          <p:cNvSpPr txBox="1"/>
          <p:nvPr/>
        </p:nvSpPr>
        <p:spPr>
          <a:xfrm>
            <a:off x="11773296" y="6488668"/>
            <a:ext cx="418704" cy="369332"/>
          </a:xfrm>
          <a:prstGeom prst="rect">
            <a:avLst/>
          </a:prstGeom>
          <a:noFill/>
        </p:spPr>
        <p:txBody>
          <a:bodyPr wrap="none" rtlCol="0">
            <a:spAutoFit/>
          </a:bodyPr>
          <a:lstStyle/>
          <a:p>
            <a:r>
              <a:rPr kumimoji="1" lang="en-US" altLang="ja-JP" dirty="0">
                <a:latin typeface="+mj-ea"/>
                <a:ea typeface="+mj-ea"/>
              </a:rPr>
              <a:t>10</a:t>
            </a:r>
            <a:endParaRPr kumimoji="1" lang="ja-JP" altLang="en-US" dirty="0">
              <a:latin typeface="+mj-ea"/>
              <a:ea typeface="+mj-ea"/>
            </a:endParaRPr>
          </a:p>
        </p:txBody>
      </p:sp>
      <p:sp>
        <p:nvSpPr>
          <p:cNvPr id="10" name="角丸四角形 9"/>
          <p:cNvSpPr/>
          <p:nvPr/>
        </p:nvSpPr>
        <p:spPr>
          <a:xfrm>
            <a:off x="8202430" y="5107"/>
            <a:ext cx="3997801" cy="516323"/>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－納税と財政－</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06571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pSp>
        <p:nvGrpSpPr>
          <p:cNvPr id="4" name="グループ化 3"/>
          <p:cNvGrpSpPr/>
          <p:nvPr/>
        </p:nvGrpSpPr>
        <p:grpSpPr>
          <a:xfrm>
            <a:off x="469394" y="763980"/>
            <a:ext cx="11109278" cy="914400"/>
            <a:chOff x="559558" y="515091"/>
            <a:chExt cx="11109278" cy="914400"/>
          </a:xfrm>
        </p:grpSpPr>
        <p:sp>
          <p:nvSpPr>
            <p:cNvPr id="5" name="円/楕円 4"/>
            <p:cNvSpPr/>
            <p:nvPr/>
          </p:nvSpPr>
          <p:spPr>
            <a:xfrm>
              <a:off x="559558" y="515091"/>
              <a:ext cx="914400" cy="9144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75596" y="669163"/>
              <a:ext cx="4466287" cy="523220"/>
            </a:xfrm>
            <a:prstGeom prst="rect">
              <a:avLst/>
            </a:prstGeom>
            <a:noFill/>
          </p:spPr>
          <p:txBody>
            <a:bodyPr wrap="none" rtlCol="0">
              <a:spAutoFit/>
            </a:bodyPr>
            <a:lstStyle/>
            <a:p>
              <a:r>
                <a:rPr lang="ja-JP" altLang="en-US" sz="2800" b="1" dirty="0">
                  <a:solidFill>
                    <a:srgbClr val="CC00CC"/>
                  </a:solidFill>
                  <a:latin typeface="HG丸ｺﾞｼｯｸM-PRO" panose="020F0600000000000000" pitchFamily="50" charset="-128"/>
                  <a:ea typeface="HG丸ｺﾞｼｯｸM-PRO" panose="020F0600000000000000" pitchFamily="50" charset="-128"/>
                </a:rPr>
                <a:t>国の財政</a:t>
              </a:r>
              <a:r>
                <a:rPr lang="ja-JP" altLang="en-US" sz="2000" b="1" dirty="0">
                  <a:solidFill>
                    <a:srgbClr val="CC00CC"/>
                  </a:solidFill>
                  <a:latin typeface="HG丸ｺﾞｼｯｸM-PRO" panose="020F0600000000000000" pitchFamily="50" charset="-128"/>
                  <a:ea typeface="HG丸ｺﾞｼｯｸM-PRO" panose="020F0600000000000000" pitchFamily="50" charset="-128"/>
                </a:rPr>
                <a:t>（令和６年度当初予算）</a:t>
              </a:r>
              <a:endParaRPr kumimoji="1" lang="ja-JP" altLang="en-US" sz="2000" b="1" dirty="0">
                <a:solidFill>
                  <a:srgbClr val="CC00CC"/>
                </a:solidFill>
                <a:latin typeface="HG丸ｺﾞｼｯｸM-PRO" panose="020F0600000000000000" pitchFamily="50" charset="-128"/>
                <a:ea typeface="HG丸ｺﾞｼｯｸM-PRO" panose="020F0600000000000000" pitchFamily="50" charset="-128"/>
              </a:endParaRPr>
            </a:p>
          </p:txBody>
        </p:sp>
        <p:cxnSp>
          <p:nvCxnSpPr>
            <p:cNvPr id="7" name="直線コネクタ 6"/>
            <p:cNvCxnSpPr/>
            <p:nvPr/>
          </p:nvCxnSpPr>
          <p:spPr>
            <a:xfrm>
              <a:off x="655093" y="1243930"/>
              <a:ext cx="11013743" cy="0"/>
            </a:xfrm>
            <a:prstGeom prst="line">
              <a:avLst/>
            </a:prstGeom>
            <a:ln w="38100">
              <a:solidFill>
                <a:srgbClr val="CC0099"/>
              </a:solidFill>
              <a:prstDash val="sysDot"/>
            </a:ln>
          </p:spPr>
          <p:style>
            <a:lnRef idx="1">
              <a:schemeClr val="accent1"/>
            </a:lnRef>
            <a:fillRef idx="0">
              <a:schemeClr val="accent1"/>
            </a:fillRef>
            <a:effectRef idx="0">
              <a:schemeClr val="accent1"/>
            </a:effectRef>
            <a:fontRef idx="minor">
              <a:schemeClr val="tx1"/>
            </a:fontRef>
          </p:style>
        </p:cxnSp>
      </p:grpSp>
      <p:grpSp>
        <p:nvGrpSpPr>
          <p:cNvPr id="2" name="グループ化 1"/>
          <p:cNvGrpSpPr/>
          <p:nvPr/>
        </p:nvGrpSpPr>
        <p:grpSpPr>
          <a:xfrm>
            <a:off x="5553624" y="1753821"/>
            <a:ext cx="6401463" cy="4087189"/>
            <a:chOff x="5581933" y="1682357"/>
            <a:chExt cx="6309360" cy="3107981"/>
          </a:xfrm>
          <a:solidFill>
            <a:schemeClr val="bg1"/>
          </a:solidFill>
        </p:grpSpPr>
        <p:cxnSp>
          <p:nvCxnSpPr>
            <p:cNvPr id="10" name="直線矢印コネクタ 9"/>
            <p:cNvCxnSpPr/>
            <p:nvPr/>
          </p:nvCxnSpPr>
          <p:spPr>
            <a:xfrm flipH="1">
              <a:off x="5581933" y="2558167"/>
              <a:ext cx="4838700" cy="0"/>
            </a:xfrm>
            <a:prstGeom prst="straightConnector1">
              <a:avLst/>
            </a:prstGeom>
            <a:grpFill/>
            <a:ln w="28575">
              <a:solidFill>
                <a:srgbClr val="0070C0"/>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5581933" y="1682357"/>
              <a:ext cx="1863090" cy="655320"/>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rgbClr val="0070C0"/>
                  </a:solidFill>
                  <a:latin typeface="BIZ UDPゴシック" panose="020B0400000000000000" pitchFamily="50" charset="-128"/>
                  <a:ea typeface="BIZ UDPゴシック" panose="020B0400000000000000" pitchFamily="50" charset="-128"/>
                </a:rPr>
                <a:t>歳入の内訳</a:t>
              </a:r>
            </a:p>
          </p:txBody>
        </p:sp>
        <p:sp>
          <p:nvSpPr>
            <p:cNvPr id="12" name="正方形/長方形 11"/>
            <p:cNvSpPr/>
            <p:nvPr/>
          </p:nvSpPr>
          <p:spPr>
            <a:xfrm>
              <a:off x="5581933" y="2778658"/>
              <a:ext cx="6309360" cy="2011680"/>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latin typeface="BIZ UDPゴシック" panose="020B0400000000000000" pitchFamily="50" charset="-128"/>
                  <a:ea typeface="BIZ UDPゴシック" panose="020B0400000000000000" pitchFamily="50" charset="-128"/>
                </a:rPr>
                <a:t>　令和６年度の歳入は約</a:t>
              </a:r>
              <a:r>
                <a:rPr lang="en-US" altLang="ja-JP" dirty="0">
                  <a:latin typeface="BIZ UDPゴシック" panose="020B0400000000000000" pitchFamily="50" charset="-128"/>
                  <a:ea typeface="BIZ UDPゴシック" panose="020B0400000000000000" pitchFamily="50" charset="-128"/>
                </a:rPr>
                <a:t>112.6</a:t>
              </a:r>
              <a:r>
                <a:rPr lang="ja-JP" altLang="en-US" dirty="0">
                  <a:latin typeface="BIZ UDPゴシック" panose="020B0400000000000000" pitchFamily="50" charset="-128"/>
                  <a:ea typeface="BIZ UDPゴシック" panose="020B0400000000000000" pitchFamily="50" charset="-128"/>
                </a:rPr>
                <a:t>兆円です。</a:t>
              </a:r>
            </a:p>
            <a:p>
              <a:r>
                <a:rPr lang="ja-JP" altLang="en-US" dirty="0">
                  <a:latin typeface="BIZ UDPゴシック" panose="020B0400000000000000" pitchFamily="50" charset="-128"/>
                  <a:ea typeface="BIZ UDPゴシック" panose="020B0400000000000000" pitchFamily="50" charset="-128"/>
                </a:rPr>
                <a:t>　この歳入の</a:t>
              </a:r>
              <a:r>
                <a:rPr lang="en-US" altLang="ja-JP" dirty="0">
                  <a:latin typeface="BIZ UDPゴシック" panose="020B0400000000000000" pitchFamily="50" charset="-128"/>
                  <a:ea typeface="BIZ UDPゴシック" panose="020B0400000000000000" pitchFamily="50" charset="-128"/>
                </a:rPr>
                <a:t>61.8</a:t>
              </a:r>
              <a:r>
                <a:rPr lang="ja-JP" altLang="en-US" dirty="0">
                  <a:latin typeface="BIZ UDPゴシック" panose="020B0400000000000000" pitchFamily="50" charset="-128"/>
                  <a:ea typeface="BIZ UDPゴシック" panose="020B0400000000000000" pitchFamily="50" charset="-128"/>
                </a:rPr>
                <a:t>％が租税及び印紙収入でまかなわれていますが、残りのうち、約</a:t>
              </a:r>
              <a:r>
                <a:rPr lang="en-US" altLang="ja-JP" dirty="0">
                  <a:latin typeface="BIZ UDPゴシック" panose="020B0400000000000000" pitchFamily="50" charset="-128"/>
                  <a:ea typeface="BIZ UDPゴシック" panose="020B0400000000000000" pitchFamily="50" charset="-128"/>
                </a:rPr>
                <a:t>35.4</a:t>
              </a:r>
              <a:r>
                <a:rPr lang="ja-JP" altLang="en-US" dirty="0">
                  <a:latin typeface="BIZ UDPゴシック" panose="020B0400000000000000" pitchFamily="50" charset="-128"/>
                  <a:ea typeface="BIZ UDPゴシック" panose="020B0400000000000000" pitchFamily="50" charset="-128"/>
                </a:rPr>
                <a:t>兆円（</a:t>
              </a:r>
              <a:r>
                <a:rPr lang="en-US" altLang="ja-JP" dirty="0">
                  <a:latin typeface="BIZ UDPゴシック" panose="020B0400000000000000" pitchFamily="50" charset="-128"/>
                  <a:ea typeface="BIZ UDPゴシック" panose="020B0400000000000000" pitchFamily="50" charset="-128"/>
                </a:rPr>
                <a:t>31.5</a:t>
              </a:r>
              <a:r>
                <a:rPr lang="ja-JP" altLang="en-US" dirty="0">
                  <a:latin typeface="BIZ UDPゴシック" panose="020B0400000000000000" pitchFamily="50" charset="-128"/>
                  <a:ea typeface="BIZ UDPゴシック" panose="020B0400000000000000" pitchFamily="50" charset="-128"/>
                </a:rPr>
                <a:t>％）は公債金収入に依存しています。</a:t>
              </a:r>
            </a:p>
            <a:p>
              <a:r>
                <a:rPr lang="ja-JP" altLang="en-US" dirty="0">
                  <a:latin typeface="BIZ UDPゴシック" panose="020B0400000000000000" pitchFamily="50" charset="-128"/>
                  <a:ea typeface="BIZ UDPゴシック" panose="020B0400000000000000" pitchFamily="50" charset="-128"/>
                </a:rPr>
                <a:t>　公債金となる国債は元本の返済や利子の支払いなどの負担を将来の世代に残すことから、国債に依存するわが国の財政を改善することが、大きな課題となっています。</a:t>
              </a:r>
              <a:endParaRPr kumimoji="1" lang="ja-JP" altLang="en-US" dirty="0">
                <a:latin typeface="BIZ UDPゴシック" panose="020B0400000000000000" pitchFamily="50" charset="-128"/>
                <a:ea typeface="BIZ UDPゴシック" panose="020B0400000000000000" pitchFamily="50" charset="-128"/>
              </a:endParaRPr>
            </a:p>
          </p:txBody>
        </p:sp>
      </p:grpSp>
      <p:grpSp>
        <p:nvGrpSpPr>
          <p:cNvPr id="13" name="グループ化 12"/>
          <p:cNvGrpSpPr/>
          <p:nvPr/>
        </p:nvGrpSpPr>
        <p:grpSpPr>
          <a:xfrm>
            <a:off x="469394" y="117649"/>
            <a:ext cx="9083437" cy="646331"/>
            <a:chOff x="673181" y="392765"/>
            <a:chExt cx="9083437" cy="759129"/>
          </a:xfrm>
        </p:grpSpPr>
        <p:sp>
          <p:nvSpPr>
            <p:cNvPr id="14" name="ホームベース 13"/>
            <p:cNvSpPr/>
            <p:nvPr/>
          </p:nvSpPr>
          <p:spPr>
            <a:xfrm>
              <a:off x="780258" y="513185"/>
              <a:ext cx="8976360" cy="518290"/>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正方形/長方形 14"/>
            <p:cNvSpPr/>
            <p:nvPr/>
          </p:nvSpPr>
          <p:spPr>
            <a:xfrm>
              <a:off x="673181" y="392765"/>
              <a:ext cx="5442292" cy="759129"/>
            </a:xfrm>
            <a:prstGeom prst="rect">
              <a:avLst/>
            </a:prstGeom>
            <a:noFill/>
          </p:spPr>
          <p:txBody>
            <a:bodyPr wrap="square" lIns="91440" tIns="45720" rIns="91440" bIns="45720">
              <a:spAutoFit/>
            </a:bodyPr>
            <a:lstStyle/>
            <a:p>
              <a:pPr algn="ctr"/>
              <a:r>
                <a:rPr lang="ja-JP" altLang="en-US" sz="3600" b="1" dirty="0">
                  <a:ln w="10160">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rPr>
                <a:t>国や地方の財政の現状</a:t>
              </a:r>
            </a:p>
          </p:txBody>
        </p:sp>
      </p:grpSp>
      <p:sp>
        <p:nvSpPr>
          <p:cNvPr id="3" name="テキスト ボックス 2"/>
          <p:cNvSpPr txBox="1"/>
          <p:nvPr/>
        </p:nvSpPr>
        <p:spPr>
          <a:xfrm>
            <a:off x="11745735" y="6488668"/>
            <a:ext cx="418704" cy="369332"/>
          </a:xfrm>
          <a:prstGeom prst="rect">
            <a:avLst/>
          </a:prstGeom>
          <a:noFill/>
        </p:spPr>
        <p:txBody>
          <a:bodyPr wrap="none" rtlCol="0">
            <a:spAutoFit/>
          </a:bodyPr>
          <a:lstStyle/>
          <a:p>
            <a:r>
              <a:rPr kumimoji="1" lang="en-US" altLang="ja-JP" dirty="0">
                <a:latin typeface="+mj-ea"/>
                <a:ea typeface="+mj-ea"/>
              </a:rPr>
              <a:t>11</a:t>
            </a:r>
            <a:endParaRPr kumimoji="1" lang="ja-JP" altLang="en-US" dirty="0">
              <a:latin typeface="+mj-ea"/>
              <a:ea typeface="+mj-ea"/>
            </a:endParaRPr>
          </a:p>
        </p:txBody>
      </p:sp>
      <p:pic>
        <p:nvPicPr>
          <p:cNvPr id="17" name="図 16">
            <a:extLst>
              <a:ext uri="{FF2B5EF4-FFF2-40B4-BE49-F238E27FC236}">
                <a16:creationId xmlns:a16="http://schemas.microsoft.com/office/drawing/2014/main" id="{E6DDD029-889A-4B2C-9F67-00E9C6420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17" y="1767920"/>
            <a:ext cx="4783302" cy="4899027"/>
          </a:xfrm>
          <a:prstGeom prst="rect">
            <a:avLst/>
          </a:prstGeom>
        </p:spPr>
      </p:pic>
      <p:sp>
        <p:nvSpPr>
          <p:cNvPr id="16" name="ホームベース 15"/>
          <p:cNvSpPr/>
          <p:nvPr/>
        </p:nvSpPr>
        <p:spPr>
          <a:xfrm>
            <a:off x="631559" y="1791130"/>
            <a:ext cx="951357" cy="430529"/>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歳入</a:t>
            </a:r>
          </a:p>
        </p:txBody>
      </p:sp>
    </p:spTree>
    <p:extLst>
      <p:ext uri="{BB962C8B-B14F-4D97-AF65-F5344CB8AC3E}">
        <p14:creationId xmlns:p14="http://schemas.microsoft.com/office/powerpoint/2010/main" val="3117427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pSp>
        <p:nvGrpSpPr>
          <p:cNvPr id="6" name="グループ化 5"/>
          <p:cNvGrpSpPr/>
          <p:nvPr/>
        </p:nvGrpSpPr>
        <p:grpSpPr>
          <a:xfrm>
            <a:off x="218445" y="1411237"/>
            <a:ext cx="5406560" cy="3129291"/>
            <a:chOff x="339147" y="824500"/>
            <a:chExt cx="5406560" cy="3129291"/>
          </a:xfrm>
          <a:solidFill>
            <a:schemeClr val="bg1"/>
          </a:solidFill>
        </p:grpSpPr>
        <p:grpSp>
          <p:nvGrpSpPr>
            <p:cNvPr id="5" name="グループ化 4"/>
            <p:cNvGrpSpPr/>
            <p:nvPr/>
          </p:nvGrpSpPr>
          <p:grpSpPr>
            <a:xfrm>
              <a:off x="339147" y="824500"/>
              <a:ext cx="5406560" cy="3129291"/>
              <a:chOff x="339147" y="824500"/>
              <a:chExt cx="5406560" cy="3129291"/>
            </a:xfrm>
            <a:grpFill/>
          </p:grpSpPr>
          <p:sp>
            <p:nvSpPr>
              <p:cNvPr id="7" name="正方形/長方形 6"/>
              <p:cNvSpPr/>
              <p:nvPr/>
            </p:nvSpPr>
            <p:spPr>
              <a:xfrm>
                <a:off x="339147" y="824500"/>
                <a:ext cx="5406560" cy="3129291"/>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latin typeface="BIZ UDPゴシック" panose="020B0400000000000000" pitchFamily="50" charset="-128"/>
                    <a:ea typeface="BIZ UDPゴシック" panose="020B0400000000000000" pitchFamily="50" charset="-128"/>
                  </a:rPr>
                  <a:t>　</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国の予算の使い方は国会で決められます。</a:t>
                </a:r>
              </a:p>
              <a:p>
                <a:r>
                  <a:rPr lang="ja-JP" altLang="en-US" dirty="0">
                    <a:latin typeface="BIZ UDPゴシック" panose="020B0400000000000000" pitchFamily="50" charset="-128"/>
                    <a:ea typeface="BIZ UDPゴシック" panose="020B0400000000000000" pitchFamily="50" charset="-128"/>
                  </a:rPr>
                  <a:t>　私たちが、より豊かで安心して生活できる社会となるような方面に、多く支出されています。</a:t>
                </a:r>
              </a:p>
              <a:p>
                <a:r>
                  <a:rPr lang="ja-JP" altLang="en-US" dirty="0">
                    <a:latin typeface="BIZ UDPゴシック" panose="020B0400000000000000" pitchFamily="50" charset="-128"/>
                    <a:ea typeface="BIZ UDPゴシック" panose="020B0400000000000000" pitchFamily="50" charset="-128"/>
                  </a:rPr>
                  <a:t>　「国債費」は、国債の元本の返済、利子の支払いなどの費用であり、歳出のうち</a:t>
                </a:r>
                <a:r>
                  <a:rPr lang="en-US" altLang="ja-JP" dirty="0">
                    <a:latin typeface="BIZ UDPゴシック" panose="020B0400000000000000" pitchFamily="50" charset="-128"/>
                    <a:ea typeface="BIZ UDPゴシック" panose="020B0400000000000000" pitchFamily="50" charset="-128"/>
                  </a:rPr>
                  <a:t>24.0</a:t>
                </a:r>
                <a:r>
                  <a:rPr lang="ja-JP" altLang="en-US" dirty="0">
                    <a:latin typeface="BIZ UDPゴシック" panose="020B0400000000000000" pitchFamily="50" charset="-128"/>
                    <a:ea typeface="BIZ UDPゴシック" panose="020B0400000000000000" pitchFamily="50" charset="-128"/>
                  </a:rPr>
                  <a:t>％と高い割合になっています。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339147" y="824500"/>
                <a:ext cx="1863090" cy="655320"/>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solidFill>
                      <a:srgbClr val="0070C0"/>
                    </a:solidFill>
                    <a:latin typeface="BIZ UDPゴシック" panose="020B0400000000000000" pitchFamily="50" charset="-128"/>
                    <a:ea typeface="BIZ UDPゴシック" panose="020B0400000000000000" pitchFamily="50" charset="-128"/>
                  </a:rPr>
                  <a:t>歳出</a:t>
                </a:r>
                <a:r>
                  <a:rPr kumimoji="1" lang="ja-JP" altLang="en-US" sz="2400" dirty="0">
                    <a:solidFill>
                      <a:srgbClr val="0070C0"/>
                    </a:solidFill>
                    <a:latin typeface="BIZ UDPゴシック" panose="020B0400000000000000" pitchFamily="50" charset="-128"/>
                    <a:ea typeface="BIZ UDPゴシック" panose="020B0400000000000000" pitchFamily="50" charset="-128"/>
                  </a:rPr>
                  <a:t>の内訳</a:t>
                </a:r>
              </a:p>
            </p:txBody>
          </p:sp>
        </p:grpSp>
        <p:cxnSp>
          <p:nvCxnSpPr>
            <p:cNvPr id="4" name="直線矢印コネクタ 3"/>
            <p:cNvCxnSpPr/>
            <p:nvPr/>
          </p:nvCxnSpPr>
          <p:spPr>
            <a:xfrm>
              <a:off x="491567" y="1479820"/>
              <a:ext cx="4820910" cy="7785"/>
            </a:xfrm>
            <a:prstGeom prst="straightConnector1">
              <a:avLst/>
            </a:prstGeom>
            <a:grpFill/>
            <a:ln w="28575">
              <a:solidFill>
                <a:srgbClr val="0070C0"/>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sp>
        <p:nvSpPr>
          <p:cNvPr id="8" name="テキスト ボックス 7"/>
          <p:cNvSpPr txBox="1"/>
          <p:nvPr/>
        </p:nvSpPr>
        <p:spPr>
          <a:xfrm>
            <a:off x="11756835" y="6488668"/>
            <a:ext cx="418704" cy="369332"/>
          </a:xfrm>
          <a:prstGeom prst="rect">
            <a:avLst/>
          </a:prstGeom>
          <a:noFill/>
        </p:spPr>
        <p:txBody>
          <a:bodyPr wrap="none" rtlCol="0">
            <a:spAutoFit/>
          </a:bodyPr>
          <a:lstStyle/>
          <a:p>
            <a:r>
              <a:rPr kumimoji="1" lang="en-US" altLang="ja-JP" dirty="0">
                <a:latin typeface="+mj-ea"/>
                <a:ea typeface="+mj-ea"/>
              </a:rPr>
              <a:t>12</a:t>
            </a:r>
            <a:endParaRPr kumimoji="1" lang="ja-JP" altLang="en-US" dirty="0">
              <a:latin typeface="+mj-ea"/>
              <a:ea typeface="+mj-ea"/>
            </a:endParaRPr>
          </a:p>
        </p:txBody>
      </p:sp>
      <p:sp>
        <p:nvSpPr>
          <p:cNvPr id="9" name="角丸四角形 8"/>
          <p:cNvSpPr/>
          <p:nvPr/>
        </p:nvSpPr>
        <p:spPr>
          <a:xfrm>
            <a:off x="8202430" y="5107"/>
            <a:ext cx="3997801" cy="516323"/>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－国や地方の財政の現状－</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grpSp>
        <p:nvGrpSpPr>
          <p:cNvPr id="12" name="グループ化 11"/>
          <p:cNvGrpSpPr/>
          <p:nvPr/>
        </p:nvGrpSpPr>
        <p:grpSpPr>
          <a:xfrm>
            <a:off x="218445" y="360899"/>
            <a:ext cx="11109278" cy="914400"/>
            <a:chOff x="559558" y="515091"/>
            <a:chExt cx="11109278" cy="914400"/>
          </a:xfrm>
        </p:grpSpPr>
        <p:sp>
          <p:nvSpPr>
            <p:cNvPr id="13" name="円/楕円 12"/>
            <p:cNvSpPr/>
            <p:nvPr/>
          </p:nvSpPr>
          <p:spPr>
            <a:xfrm>
              <a:off x="559558" y="515091"/>
              <a:ext cx="914400" cy="9144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875596" y="669163"/>
              <a:ext cx="4466287" cy="523220"/>
            </a:xfrm>
            <a:prstGeom prst="rect">
              <a:avLst/>
            </a:prstGeom>
            <a:noFill/>
          </p:spPr>
          <p:txBody>
            <a:bodyPr wrap="none" rtlCol="0">
              <a:spAutoFit/>
            </a:bodyPr>
            <a:lstStyle/>
            <a:p>
              <a:r>
                <a:rPr lang="ja-JP" altLang="en-US" sz="2800" b="1" dirty="0">
                  <a:solidFill>
                    <a:srgbClr val="CC00CC"/>
                  </a:solidFill>
                  <a:latin typeface="HG丸ｺﾞｼｯｸM-PRO" panose="020F0600000000000000" pitchFamily="50" charset="-128"/>
                  <a:ea typeface="HG丸ｺﾞｼｯｸM-PRO" panose="020F0600000000000000" pitchFamily="50" charset="-128"/>
                </a:rPr>
                <a:t>国の財政</a:t>
              </a:r>
              <a:r>
                <a:rPr lang="ja-JP" altLang="en-US" sz="2000" b="1" dirty="0">
                  <a:solidFill>
                    <a:srgbClr val="CC00CC"/>
                  </a:solidFill>
                  <a:latin typeface="HG丸ｺﾞｼｯｸM-PRO" panose="020F0600000000000000" pitchFamily="50" charset="-128"/>
                  <a:ea typeface="HG丸ｺﾞｼｯｸM-PRO" panose="020F0600000000000000" pitchFamily="50" charset="-128"/>
                </a:rPr>
                <a:t>（令和６年度当初予算）</a:t>
              </a:r>
              <a:endParaRPr kumimoji="1" lang="ja-JP" altLang="en-US" sz="2000" b="1" dirty="0">
                <a:solidFill>
                  <a:srgbClr val="CC00CC"/>
                </a:solidFill>
                <a:latin typeface="HG丸ｺﾞｼｯｸM-PRO" panose="020F0600000000000000" pitchFamily="50" charset="-128"/>
                <a:ea typeface="HG丸ｺﾞｼｯｸM-PRO" panose="020F0600000000000000" pitchFamily="50" charset="-128"/>
              </a:endParaRPr>
            </a:p>
          </p:txBody>
        </p:sp>
        <p:cxnSp>
          <p:nvCxnSpPr>
            <p:cNvPr id="15" name="直線コネクタ 14"/>
            <p:cNvCxnSpPr/>
            <p:nvPr/>
          </p:nvCxnSpPr>
          <p:spPr>
            <a:xfrm>
              <a:off x="655093" y="1243930"/>
              <a:ext cx="11013743" cy="0"/>
            </a:xfrm>
            <a:prstGeom prst="line">
              <a:avLst/>
            </a:prstGeom>
            <a:ln w="38100">
              <a:solidFill>
                <a:srgbClr val="CC0099"/>
              </a:solidFill>
              <a:prstDash val="sysDot"/>
            </a:ln>
          </p:spPr>
          <p:style>
            <a:lnRef idx="1">
              <a:schemeClr val="accent1"/>
            </a:lnRef>
            <a:fillRef idx="0">
              <a:schemeClr val="accent1"/>
            </a:fillRef>
            <a:effectRef idx="0">
              <a:schemeClr val="accent1"/>
            </a:effectRef>
            <a:fontRef idx="minor">
              <a:schemeClr val="tx1"/>
            </a:fontRef>
          </p:style>
        </p:cxnSp>
      </p:grpSp>
      <p:pic>
        <p:nvPicPr>
          <p:cNvPr id="16" name="図 15">
            <a:extLst>
              <a:ext uri="{FF2B5EF4-FFF2-40B4-BE49-F238E27FC236}">
                <a16:creationId xmlns:a16="http://schemas.microsoft.com/office/drawing/2014/main" id="{70FDBF17-545F-4399-92B5-6E449C3C9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425" y="1411236"/>
            <a:ext cx="5979410" cy="5167219"/>
          </a:xfrm>
          <a:prstGeom prst="rect">
            <a:avLst/>
          </a:prstGeom>
        </p:spPr>
      </p:pic>
      <p:sp>
        <p:nvSpPr>
          <p:cNvPr id="11" name="ホームベース 10"/>
          <p:cNvSpPr/>
          <p:nvPr/>
        </p:nvSpPr>
        <p:spPr>
          <a:xfrm>
            <a:off x="5820851" y="1603313"/>
            <a:ext cx="951357" cy="430529"/>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歳出</a:t>
            </a:r>
          </a:p>
        </p:txBody>
      </p:sp>
    </p:spTree>
    <p:extLst>
      <p:ext uri="{BB962C8B-B14F-4D97-AF65-F5344CB8AC3E}">
        <p14:creationId xmlns:p14="http://schemas.microsoft.com/office/powerpoint/2010/main" val="28597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pSp>
        <p:nvGrpSpPr>
          <p:cNvPr id="2" name="グループ化 1"/>
          <p:cNvGrpSpPr/>
          <p:nvPr/>
        </p:nvGrpSpPr>
        <p:grpSpPr>
          <a:xfrm>
            <a:off x="480106" y="119055"/>
            <a:ext cx="11109278" cy="914400"/>
            <a:chOff x="559558" y="515091"/>
            <a:chExt cx="11109278" cy="914400"/>
          </a:xfrm>
        </p:grpSpPr>
        <p:sp>
          <p:nvSpPr>
            <p:cNvPr id="3" name="円/楕円 2"/>
            <p:cNvSpPr/>
            <p:nvPr/>
          </p:nvSpPr>
          <p:spPr>
            <a:xfrm>
              <a:off x="559558" y="515091"/>
              <a:ext cx="914400" cy="9144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759395" y="682828"/>
              <a:ext cx="5187639" cy="523220"/>
            </a:xfrm>
            <a:prstGeom prst="rect">
              <a:avLst/>
            </a:prstGeom>
            <a:noFill/>
          </p:spPr>
          <p:txBody>
            <a:bodyPr wrap="none" rtlCol="0">
              <a:spAutoFit/>
            </a:bodyPr>
            <a:lstStyle/>
            <a:p>
              <a:r>
                <a:rPr lang="ja-JP" altLang="en-US" sz="2800" b="1" dirty="0">
                  <a:solidFill>
                    <a:srgbClr val="CC00CC"/>
                  </a:solidFill>
                  <a:latin typeface="HG丸ｺﾞｼｯｸM-PRO" panose="020F0600000000000000" pitchFamily="50" charset="-128"/>
                  <a:ea typeface="HG丸ｺﾞｼｯｸM-PRO" panose="020F0600000000000000" pitchFamily="50" charset="-128"/>
                </a:rPr>
                <a:t>茨城県の財政</a:t>
              </a:r>
              <a:r>
                <a:rPr lang="ja-JP" altLang="en-US" sz="2000" b="1" dirty="0">
                  <a:solidFill>
                    <a:srgbClr val="CC00CC"/>
                  </a:solidFill>
                  <a:latin typeface="HG丸ｺﾞｼｯｸM-PRO" panose="020F0600000000000000" pitchFamily="50" charset="-128"/>
                  <a:ea typeface="HG丸ｺﾞｼｯｸM-PRO" panose="020F0600000000000000" pitchFamily="50" charset="-128"/>
                </a:rPr>
                <a:t>（令和６年度当初予算）</a:t>
              </a:r>
              <a:endParaRPr kumimoji="1" lang="ja-JP" altLang="en-US" sz="2000" b="1" dirty="0">
                <a:solidFill>
                  <a:srgbClr val="CC00CC"/>
                </a:solidFill>
                <a:latin typeface="HG丸ｺﾞｼｯｸM-PRO" panose="020F0600000000000000" pitchFamily="50" charset="-128"/>
                <a:ea typeface="HG丸ｺﾞｼｯｸM-PRO" panose="020F0600000000000000" pitchFamily="50" charset="-128"/>
              </a:endParaRPr>
            </a:p>
          </p:txBody>
        </p:sp>
        <p:cxnSp>
          <p:nvCxnSpPr>
            <p:cNvPr id="5" name="直線コネクタ 4"/>
            <p:cNvCxnSpPr/>
            <p:nvPr/>
          </p:nvCxnSpPr>
          <p:spPr>
            <a:xfrm>
              <a:off x="655093" y="1243930"/>
              <a:ext cx="11013743" cy="0"/>
            </a:xfrm>
            <a:prstGeom prst="line">
              <a:avLst/>
            </a:prstGeom>
            <a:ln w="38100">
              <a:solidFill>
                <a:srgbClr val="CC0099"/>
              </a:solidFill>
              <a:prstDash val="sysDot"/>
            </a:ln>
          </p:spPr>
          <p:style>
            <a:lnRef idx="1">
              <a:schemeClr val="accent1"/>
            </a:lnRef>
            <a:fillRef idx="0">
              <a:schemeClr val="accent1"/>
            </a:fillRef>
            <a:effectRef idx="0">
              <a:schemeClr val="accent1"/>
            </a:effectRef>
            <a:fontRef idx="minor">
              <a:schemeClr val="tx1"/>
            </a:fontRef>
          </p:style>
        </p:cxnSp>
      </p:grpSp>
      <p:sp>
        <p:nvSpPr>
          <p:cNvPr id="7" name="テキスト ボックス 6"/>
          <p:cNvSpPr txBox="1"/>
          <p:nvPr/>
        </p:nvSpPr>
        <p:spPr>
          <a:xfrm>
            <a:off x="11773296" y="6488668"/>
            <a:ext cx="418704" cy="369332"/>
          </a:xfrm>
          <a:prstGeom prst="rect">
            <a:avLst/>
          </a:prstGeom>
          <a:noFill/>
        </p:spPr>
        <p:txBody>
          <a:bodyPr wrap="none" rtlCol="0">
            <a:spAutoFit/>
          </a:bodyPr>
          <a:lstStyle/>
          <a:p>
            <a:r>
              <a:rPr kumimoji="1" lang="en-US" altLang="ja-JP" dirty="0">
                <a:latin typeface="+mj-ea"/>
                <a:ea typeface="+mj-ea"/>
              </a:rPr>
              <a:t>13</a:t>
            </a:r>
            <a:endParaRPr kumimoji="1" lang="ja-JP" altLang="en-US" dirty="0">
              <a:latin typeface="+mj-ea"/>
              <a:ea typeface="+mj-ea"/>
            </a:endParaRPr>
          </a:p>
        </p:txBody>
      </p:sp>
      <p:sp>
        <p:nvSpPr>
          <p:cNvPr id="9" name="角丸四角形 8"/>
          <p:cNvSpPr/>
          <p:nvPr/>
        </p:nvSpPr>
        <p:spPr>
          <a:xfrm>
            <a:off x="8194199" y="0"/>
            <a:ext cx="3997801" cy="516323"/>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－国や地方の財政の現状－</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13" name="角丸四角形吹き出し 12"/>
          <p:cNvSpPr/>
          <p:nvPr/>
        </p:nvSpPr>
        <p:spPr>
          <a:xfrm>
            <a:off x="5867582" y="961385"/>
            <a:ext cx="5905714" cy="778722"/>
          </a:xfrm>
          <a:prstGeom prst="wedgeRoundRectCallout">
            <a:avLst>
              <a:gd name="adj1" fmla="val -57391"/>
              <a:gd name="adj2" fmla="val 4456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令和６年度の茨城県歳入予算額は、約</a:t>
            </a:r>
            <a:r>
              <a:rPr lang="en-US" altLang="ja-JP" sz="1400" dirty="0">
                <a:solidFill>
                  <a:schemeClr val="tx1"/>
                </a:solidFill>
                <a:latin typeface="+mj-ea"/>
                <a:ea typeface="+mj-ea"/>
              </a:rPr>
              <a:t>1.3</a:t>
            </a:r>
            <a:r>
              <a:rPr lang="ja-JP" altLang="en-US" sz="1400" dirty="0">
                <a:solidFill>
                  <a:schemeClr val="tx1"/>
                </a:solidFill>
              </a:rPr>
              <a:t>兆</a:t>
            </a:r>
            <a:r>
              <a:rPr kumimoji="1" lang="ja-JP" altLang="en-US" sz="1400" dirty="0">
                <a:solidFill>
                  <a:schemeClr val="tx1"/>
                </a:solidFill>
                <a:latin typeface="+mj-ea"/>
                <a:ea typeface="+mj-ea"/>
              </a:rPr>
              <a:t>円です。そのうち県税収入は</a:t>
            </a:r>
            <a:r>
              <a:rPr lang="ja-JP" altLang="en-US" sz="1400" dirty="0">
                <a:solidFill>
                  <a:schemeClr val="tx1"/>
                </a:solidFill>
                <a:latin typeface="+mj-ea"/>
                <a:ea typeface="+mj-ea"/>
              </a:rPr>
              <a:t>約</a:t>
            </a:r>
            <a:r>
              <a:rPr lang="en-US" altLang="ja-JP" sz="1400" dirty="0">
                <a:solidFill>
                  <a:schemeClr val="tx1"/>
                </a:solidFill>
                <a:latin typeface="+mj-ea"/>
                <a:ea typeface="+mj-ea"/>
              </a:rPr>
              <a:t>4,180</a:t>
            </a:r>
            <a:r>
              <a:rPr kumimoji="1" lang="ja-JP" altLang="en-US" sz="1400" dirty="0">
                <a:solidFill>
                  <a:schemeClr val="tx1"/>
                </a:solidFill>
                <a:latin typeface="+mj-ea"/>
                <a:ea typeface="+mj-ea"/>
              </a:rPr>
              <a:t>億円で、予算額の</a:t>
            </a:r>
            <a:r>
              <a:rPr kumimoji="1" lang="en-US" altLang="ja-JP" sz="1400" dirty="0">
                <a:solidFill>
                  <a:schemeClr val="tx1"/>
                </a:solidFill>
                <a:latin typeface="+mj-ea"/>
                <a:ea typeface="+mj-ea"/>
              </a:rPr>
              <a:t>33.4</a:t>
            </a:r>
            <a:r>
              <a:rPr kumimoji="1" lang="ja-JP" altLang="en-US" sz="1400" dirty="0">
                <a:solidFill>
                  <a:schemeClr val="tx1"/>
                </a:solidFill>
                <a:latin typeface="+mj-ea"/>
                <a:ea typeface="+mj-ea"/>
              </a:rPr>
              <a:t>％を占め、県の財源として重要な役割を担っています。</a:t>
            </a:r>
          </a:p>
        </p:txBody>
      </p:sp>
      <p:pic>
        <p:nvPicPr>
          <p:cNvPr id="14" name="図 13">
            <a:extLst>
              <a:ext uri="{FF2B5EF4-FFF2-40B4-BE49-F238E27FC236}">
                <a16:creationId xmlns:a16="http://schemas.microsoft.com/office/drawing/2014/main" id="{7E6C8018-2667-46C3-B92F-5AE617B48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04" y="1123628"/>
            <a:ext cx="5170727" cy="5324748"/>
          </a:xfrm>
          <a:prstGeom prst="rect">
            <a:avLst/>
          </a:prstGeom>
        </p:spPr>
      </p:pic>
      <p:pic>
        <p:nvPicPr>
          <p:cNvPr id="16" name="図 15">
            <a:extLst>
              <a:ext uri="{FF2B5EF4-FFF2-40B4-BE49-F238E27FC236}">
                <a16:creationId xmlns:a16="http://schemas.microsoft.com/office/drawing/2014/main" id="{5FF5606D-7029-46F4-9DA8-AC4591A0D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025" y="1853597"/>
            <a:ext cx="5170727" cy="4868787"/>
          </a:xfrm>
          <a:prstGeom prst="rect">
            <a:avLst/>
          </a:prstGeom>
        </p:spPr>
      </p:pic>
      <p:sp>
        <p:nvSpPr>
          <p:cNvPr id="11" name="ホームベース 10"/>
          <p:cNvSpPr/>
          <p:nvPr/>
        </p:nvSpPr>
        <p:spPr>
          <a:xfrm>
            <a:off x="443149" y="1135481"/>
            <a:ext cx="951357" cy="430529"/>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歳入</a:t>
            </a:r>
          </a:p>
        </p:txBody>
      </p:sp>
      <p:sp>
        <p:nvSpPr>
          <p:cNvPr id="12" name="ホームベース 11"/>
          <p:cNvSpPr/>
          <p:nvPr/>
        </p:nvSpPr>
        <p:spPr>
          <a:xfrm>
            <a:off x="6396025" y="1853597"/>
            <a:ext cx="951357" cy="430529"/>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歳出</a:t>
            </a:r>
          </a:p>
        </p:txBody>
      </p:sp>
      <p:sp>
        <p:nvSpPr>
          <p:cNvPr id="17" name="正方形/長方形 16">
            <a:extLst>
              <a:ext uri="{FF2B5EF4-FFF2-40B4-BE49-F238E27FC236}">
                <a16:creationId xmlns:a16="http://schemas.microsoft.com/office/drawing/2014/main" id="{07AC5ACF-939A-4B80-8F01-BF4EB1DB19A0}"/>
              </a:ext>
            </a:extLst>
          </p:cNvPr>
          <p:cNvSpPr/>
          <p:nvPr/>
        </p:nvSpPr>
        <p:spPr>
          <a:xfrm>
            <a:off x="1045681" y="2068861"/>
            <a:ext cx="705846" cy="326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20307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角丸四角形 1"/>
          <p:cNvSpPr/>
          <p:nvPr/>
        </p:nvSpPr>
        <p:spPr>
          <a:xfrm>
            <a:off x="2354538" y="95364"/>
            <a:ext cx="7335371" cy="654335"/>
          </a:xfrm>
          <a:prstGeom prst="roundRect">
            <a:avLst/>
          </a:prstGeom>
          <a:solidFill>
            <a:schemeClr val="accent4">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chemeClr val="accent1">
                    <a:lumMod val="50000"/>
                  </a:schemeClr>
                </a:solidFill>
                <a:latin typeface="HG丸ｺﾞｼｯｸM-PRO" panose="020F0600000000000000" pitchFamily="50" charset="-128"/>
                <a:ea typeface="HG丸ｺﾞｼｯｸM-PRO" panose="020F0600000000000000" pitchFamily="50" charset="-128"/>
              </a:rPr>
              <a:t>公平 </a:t>
            </a:r>
            <a:r>
              <a:rPr kumimoji="1" lang="ja-JP" altLang="en-US" sz="3200" b="1" dirty="0">
                <a:solidFill>
                  <a:schemeClr val="accent1">
                    <a:lumMod val="50000"/>
                  </a:schemeClr>
                </a:solidFill>
                <a:latin typeface="HG丸ｺﾞｼｯｸM-PRO" panose="020F0600000000000000" pitchFamily="50" charset="-128"/>
                <a:ea typeface="HG丸ｺﾞｼｯｸM-PRO" panose="020F0600000000000000" pitchFamily="50" charset="-128"/>
              </a:rPr>
              <a:t>な負担について考えてみよう</a:t>
            </a:r>
            <a:endParaRPr kumimoji="1" lang="ja-JP" altLang="en-US" sz="40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193869" y="850194"/>
            <a:ext cx="11656708" cy="1334846"/>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HG丸ｺﾞｼｯｸM-PRO" panose="020F0600000000000000" pitchFamily="50" charset="-128"/>
                <a:ea typeface="HG丸ｺﾞｼｯｸM-PRO" panose="020F0600000000000000" pitchFamily="50" charset="-128"/>
              </a:rPr>
              <a:t>　</a:t>
            </a:r>
            <a:r>
              <a:rPr lang="ja-JP" altLang="en-US" sz="1600" dirty="0">
                <a:solidFill>
                  <a:schemeClr val="tx1"/>
                </a:solidFill>
                <a:latin typeface="HG丸ｺﾞｼｯｸM-PRO" panose="020F0600000000000000" pitchFamily="50" charset="-128"/>
                <a:ea typeface="HG丸ｺﾞｼｯｸM-PRO" panose="020F0600000000000000" pitchFamily="50" charset="-128"/>
              </a:rPr>
              <a:t>みなさんは（　　　　　　　　　）タウンの住民です。</a:t>
            </a:r>
            <a:endParaRPr lang="en-US" altLang="ja-JP" sz="16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1600" dirty="0">
                <a:solidFill>
                  <a:schemeClr val="tx1"/>
                </a:solidFill>
                <a:latin typeface="HG丸ｺﾞｼｯｸM-PRO" panose="020F0600000000000000" pitchFamily="50" charset="-128"/>
                <a:ea typeface="HG丸ｺﾞｼｯｸM-PRO" panose="020F0600000000000000" pitchFamily="50" charset="-128"/>
              </a:rPr>
              <a:t>   </a:t>
            </a:r>
            <a:r>
              <a:rPr lang="ja-JP" altLang="en-US" sz="1600" dirty="0">
                <a:solidFill>
                  <a:schemeClr val="tx1"/>
                </a:solidFill>
                <a:latin typeface="HG丸ｺﾞｼｯｸM-PRO" panose="020F0600000000000000" pitchFamily="50" charset="-128"/>
                <a:ea typeface="HG丸ｺﾞｼｯｸM-PRO" panose="020F0600000000000000" pitchFamily="50" charset="-128"/>
              </a:rPr>
              <a:t>この町では、家が７軒あり、まちの真ん中をまちが管理する川が流れています。行き来するには、渡し船を使っていますが、雨で増水した時は運航できず、不便でした。今回、住民のみなさんの希望により橋を建設することになりました。</a:t>
            </a:r>
            <a:endParaRPr lang="en-US" altLang="ja-JP" sz="16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1600" dirty="0">
                <a:solidFill>
                  <a:schemeClr val="tx1"/>
                </a:solidFill>
                <a:latin typeface="HG丸ｺﾞｼｯｸM-PRO" panose="020F0600000000000000" pitchFamily="50" charset="-128"/>
                <a:ea typeface="HG丸ｺﾞｼｯｸM-PRO" panose="020F0600000000000000" pitchFamily="50" charset="-128"/>
              </a:rPr>
              <a:t>　建設する費用は「</a:t>
            </a:r>
            <a:r>
              <a:rPr lang="en-US" altLang="ja-JP" sz="1600" dirty="0">
                <a:solidFill>
                  <a:schemeClr val="tx1"/>
                </a:solidFill>
                <a:latin typeface="HG丸ｺﾞｼｯｸM-PRO" panose="020F0600000000000000" pitchFamily="50" charset="-128"/>
                <a:ea typeface="HG丸ｺﾞｼｯｸM-PRO" panose="020F0600000000000000" pitchFamily="50" charset="-128"/>
              </a:rPr>
              <a:t>3,500</a:t>
            </a:r>
            <a:r>
              <a:rPr lang="ja-JP" altLang="en-US" sz="1600" dirty="0">
                <a:solidFill>
                  <a:schemeClr val="tx1"/>
                </a:solidFill>
                <a:latin typeface="HG丸ｺﾞｼｯｸM-PRO" panose="020F0600000000000000" pitchFamily="50" charset="-128"/>
                <a:ea typeface="HG丸ｺﾞｼｯｸM-PRO" panose="020F0600000000000000" pitchFamily="50" charset="-128"/>
              </a:rPr>
              <a:t>万円」かかります。</a:t>
            </a:r>
          </a:p>
          <a:p>
            <a:r>
              <a:rPr lang="ja-JP" altLang="en-US" sz="1600" dirty="0">
                <a:solidFill>
                  <a:schemeClr val="tx1"/>
                </a:solidFill>
                <a:latin typeface="HG丸ｺﾞｼｯｸM-PRO" panose="020F0600000000000000" pitchFamily="50" charset="-128"/>
                <a:ea typeface="HG丸ｺﾞｼｯｸM-PRO" panose="020F0600000000000000" pitchFamily="50" charset="-128"/>
              </a:rPr>
              <a:t>　この費用はどのようにして集めたらいいでしょうか。</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pic>
        <p:nvPicPr>
          <p:cNvPr id="7" name="図 6"/>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52630" y="99397"/>
            <a:ext cx="1697948" cy="998922"/>
          </a:xfrm>
          <a:prstGeom prst="rect">
            <a:avLst/>
          </a:prstGeom>
          <a:noFill/>
          <a:ln>
            <a:noFill/>
          </a:ln>
        </p:spPr>
      </p:pic>
      <p:graphicFrame>
        <p:nvGraphicFramePr>
          <p:cNvPr id="8" name="表 7"/>
          <p:cNvGraphicFramePr>
            <a:graphicFrameLocks noGrp="1"/>
          </p:cNvGraphicFramePr>
          <p:nvPr>
            <p:extLst>
              <p:ext uri="{D42A27DB-BD31-4B8C-83A1-F6EECF244321}">
                <p14:modId xmlns:p14="http://schemas.microsoft.com/office/powerpoint/2010/main" val="895876520"/>
              </p:ext>
            </p:extLst>
          </p:nvPr>
        </p:nvGraphicFramePr>
        <p:xfrm>
          <a:off x="1035699" y="2571640"/>
          <a:ext cx="9755347" cy="3942980"/>
        </p:xfrm>
        <a:graphic>
          <a:graphicData uri="http://schemas.openxmlformats.org/drawingml/2006/table">
            <a:tbl>
              <a:tblPr firstRow="1" bandRow="1">
                <a:tableStyleId>{5C22544A-7EE6-4342-B048-85BDC9FD1C3A}</a:tableStyleId>
              </a:tblPr>
              <a:tblGrid>
                <a:gridCol w="811930">
                  <a:extLst>
                    <a:ext uri="{9D8B030D-6E8A-4147-A177-3AD203B41FA5}">
                      <a16:colId xmlns:a16="http://schemas.microsoft.com/office/drawing/2014/main" val="20000"/>
                    </a:ext>
                  </a:extLst>
                </a:gridCol>
                <a:gridCol w="1312397">
                  <a:extLst>
                    <a:ext uri="{9D8B030D-6E8A-4147-A177-3AD203B41FA5}">
                      <a16:colId xmlns:a16="http://schemas.microsoft.com/office/drawing/2014/main" val="20001"/>
                    </a:ext>
                  </a:extLst>
                </a:gridCol>
                <a:gridCol w="1978031">
                  <a:extLst>
                    <a:ext uri="{9D8B030D-6E8A-4147-A177-3AD203B41FA5}">
                      <a16:colId xmlns:a16="http://schemas.microsoft.com/office/drawing/2014/main" val="20002"/>
                    </a:ext>
                  </a:extLst>
                </a:gridCol>
                <a:gridCol w="1980747">
                  <a:extLst>
                    <a:ext uri="{9D8B030D-6E8A-4147-A177-3AD203B41FA5}">
                      <a16:colId xmlns:a16="http://schemas.microsoft.com/office/drawing/2014/main" val="20003"/>
                    </a:ext>
                  </a:extLst>
                </a:gridCol>
                <a:gridCol w="2004140">
                  <a:extLst>
                    <a:ext uri="{9D8B030D-6E8A-4147-A177-3AD203B41FA5}">
                      <a16:colId xmlns:a16="http://schemas.microsoft.com/office/drawing/2014/main" val="20004"/>
                    </a:ext>
                  </a:extLst>
                </a:gridCol>
                <a:gridCol w="1668102">
                  <a:extLst>
                    <a:ext uri="{9D8B030D-6E8A-4147-A177-3AD203B41FA5}">
                      <a16:colId xmlns:a16="http://schemas.microsoft.com/office/drawing/2014/main" val="2084821155"/>
                    </a:ext>
                  </a:extLst>
                </a:gridCol>
              </a:tblGrid>
              <a:tr h="394298">
                <a:tc rowSpan="2">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a:r>
                        <a:rPr kumimoji="1" lang="ja-JP" altLang="en-US" sz="1600" dirty="0">
                          <a:solidFill>
                            <a:sysClr val="windowText" lastClr="000000"/>
                          </a:solidFill>
                        </a:rPr>
                        <a:t>所得金額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3">
                  <a:txBody>
                    <a:bodyPr/>
                    <a:lstStyle/>
                    <a:p>
                      <a:pPr algn="ctr"/>
                      <a:r>
                        <a:rPr kumimoji="1" lang="ja-JP" altLang="en-US" sz="1600" dirty="0">
                          <a:solidFill>
                            <a:sysClr val="windowText" lastClr="000000"/>
                          </a:solidFill>
                        </a:rPr>
                        <a:t>税金（円）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kumimoji="1" lang="ja-JP" altLang="en-US" sz="1600" dirty="0"/>
                    </a:p>
                  </a:txBody>
                  <a:tcPr/>
                </a:tc>
                <a:tc hMerge="1">
                  <a:txBody>
                    <a:bodyPr/>
                    <a:lstStyle/>
                    <a:p>
                      <a:pPr algn="ctr"/>
                      <a:endParaRPr kumimoji="1" lang="ja-JP" altLang="en-US" sz="1600" dirty="0"/>
                    </a:p>
                  </a:txBody>
                  <a:tcPr/>
                </a:tc>
                <a:tc rowSpan="2">
                  <a:txBody>
                    <a:bodyPr/>
                    <a:lstStyle/>
                    <a:p>
                      <a:pPr algn="ctr"/>
                      <a:r>
                        <a:rPr kumimoji="1" lang="ja-JP" altLang="en-US" sz="1600" dirty="0">
                          <a:solidFill>
                            <a:sysClr val="windowText" lastClr="000000"/>
                          </a:solidFill>
                        </a:rPr>
                        <a:t>残り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94298">
                <a:tc vMerge="1">
                  <a:txBody>
                    <a:bodyPr/>
                    <a:lstStyle/>
                    <a:p>
                      <a:pPr algn="ctr"/>
                      <a:endParaRPr kumimoji="1" lang="en-US" altLang="ja-JP" sz="1600" dirty="0">
                        <a:latin typeface="BIZ UDPゴシック" panose="020B0400000000000000" pitchFamily="50" charset="-128"/>
                        <a:ea typeface="BIZ UDPゴシック" panose="020B0400000000000000" pitchFamily="50" charset="-128"/>
                      </a:endParaRPr>
                    </a:p>
                  </a:txBody>
                  <a:tcPr/>
                </a:tc>
                <a:tc vMerge="1">
                  <a:txBody>
                    <a:bodyPr/>
                    <a:lstStyle/>
                    <a:p>
                      <a:pPr algn="ctr"/>
                      <a:endParaRPr kumimoji="1" lang="ja-JP" altLang="en-US" sz="1600" dirty="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1600" b="1" dirty="0">
                          <a:solidFill>
                            <a:sysClr val="windowText" lastClr="000000"/>
                          </a:solidFill>
                        </a:rPr>
                        <a:t>１　案</a:t>
                      </a:r>
                      <a:endParaRPr kumimoji="1" lang="ja-JP" altLang="en-US" sz="1600" b="1" dirty="0">
                        <a:solidFill>
                          <a:sysClr val="windowText" lastClr="000000"/>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600" b="1" dirty="0">
                          <a:solidFill>
                            <a:sysClr val="windowText" lastClr="000000"/>
                          </a:solidFill>
                        </a:rPr>
                        <a:t>２　案</a:t>
                      </a:r>
                      <a:endParaRPr kumimoji="1" lang="ja-JP" altLang="en-US" sz="1600" b="1" dirty="0">
                        <a:solidFill>
                          <a:sysClr val="windowText" lastClr="000000"/>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600" b="1" dirty="0">
                          <a:solidFill>
                            <a:sysClr val="windowText" lastClr="000000"/>
                          </a:solidFill>
                        </a:rPr>
                        <a:t>３　案</a:t>
                      </a:r>
                      <a:endParaRPr kumimoji="1" lang="ja-JP" altLang="en-US" sz="1600" b="1" dirty="0">
                        <a:solidFill>
                          <a:sysClr val="windowText" lastClr="000000"/>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r h="394298">
                <a:tc>
                  <a:txBody>
                    <a:bodyPr/>
                    <a:lstStyle/>
                    <a:p>
                      <a:pPr algn="ctr"/>
                      <a:r>
                        <a:rPr kumimoji="1" lang="en-US" altLang="ja-JP" sz="1600" dirty="0"/>
                        <a:t>A</a:t>
                      </a:r>
                      <a:r>
                        <a:rPr kumimoji="1" lang="ja-JP" altLang="en-US" sz="1600" dirty="0"/>
                        <a:t>　家</a:t>
                      </a:r>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latin typeface="BIZ UDPゴシック" panose="020B0400000000000000" pitchFamily="50" charset="-128"/>
                          <a:ea typeface="BIZ UDPゴシック" panose="020B0400000000000000" pitchFamily="50" charset="-128"/>
                        </a:rPr>
                        <a:t>5,334</a:t>
                      </a:r>
                      <a:r>
                        <a:rPr kumimoji="1" lang="ja-JP" altLang="en-US" sz="1600" dirty="0">
                          <a:latin typeface="BIZ UDPゴシック" panose="020B0400000000000000" pitchFamily="50" charset="-128"/>
                          <a:ea typeface="BIZ UDPゴシック" panose="020B0400000000000000" pitchFamily="50" charset="-128"/>
                        </a:rPr>
                        <a:t>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4298">
                <a:tc>
                  <a:txBody>
                    <a:bodyPr/>
                    <a:lstStyle/>
                    <a:p>
                      <a:pPr algn="ctr"/>
                      <a:r>
                        <a:rPr kumimoji="1" lang="en-US" altLang="ja-JP" sz="1600" dirty="0"/>
                        <a:t>B</a:t>
                      </a:r>
                      <a:r>
                        <a:rPr kumimoji="1" lang="ja-JP" altLang="en-US" sz="1600" dirty="0"/>
                        <a:t>　家</a:t>
                      </a:r>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latin typeface="BIZ UDPゴシック" panose="020B0400000000000000" pitchFamily="50" charset="-128"/>
                          <a:ea typeface="BIZ UDPゴシック" panose="020B0400000000000000" pitchFamily="50" charset="-128"/>
                        </a:rPr>
                        <a:t>1,200</a:t>
                      </a:r>
                      <a:r>
                        <a:rPr kumimoji="1" lang="ja-JP" altLang="en-US" sz="1600" dirty="0">
                          <a:latin typeface="BIZ UDPゴシック" panose="020B0400000000000000" pitchFamily="50" charset="-128"/>
                          <a:ea typeface="BIZ UDPゴシック" panose="020B0400000000000000" pitchFamily="50" charset="-128"/>
                        </a:rPr>
                        <a:t>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94298">
                <a:tc>
                  <a:txBody>
                    <a:bodyPr/>
                    <a:lstStyle/>
                    <a:p>
                      <a:pPr algn="ctr"/>
                      <a:r>
                        <a:rPr kumimoji="1" lang="en-US" altLang="ja-JP" sz="1600" dirty="0"/>
                        <a:t>C</a:t>
                      </a:r>
                      <a:r>
                        <a:rPr kumimoji="1" lang="ja-JP" altLang="en-US" sz="1600" dirty="0"/>
                        <a:t>　家</a:t>
                      </a:r>
                      <a:endParaRPr kumimoji="1" lang="en-US" altLang="ja-JP"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latin typeface="BIZ UDPゴシック" panose="020B0400000000000000" pitchFamily="50" charset="-128"/>
                          <a:ea typeface="BIZ UDPゴシック" panose="020B0400000000000000" pitchFamily="50" charset="-128"/>
                        </a:rPr>
                        <a:t>910</a:t>
                      </a:r>
                      <a:r>
                        <a:rPr kumimoji="1" lang="ja-JP" altLang="en-US" sz="1600" dirty="0">
                          <a:latin typeface="BIZ UDPゴシック" panose="020B0400000000000000" pitchFamily="50" charset="-128"/>
                          <a:ea typeface="BIZ UDPゴシック" panose="020B0400000000000000" pitchFamily="50" charset="-128"/>
                        </a:rPr>
                        <a:t>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4298">
                <a:tc>
                  <a:txBody>
                    <a:bodyPr/>
                    <a:lstStyle/>
                    <a:p>
                      <a:pPr algn="ctr"/>
                      <a:r>
                        <a:rPr kumimoji="1" lang="en-US" altLang="ja-JP" sz="1600" dirty="0"/>
                        <a:t>D</a:t>
                      </a:r>
                      <a:r>
                        <a:rPr kumimoji="1" lang="ja-JP" altLang="en-US" sz="1600" dirty="0"/>
                        <a:t>　家</a:t>
                      </a:r>
                      <a:endParaRPr kumimoji="1" lang="en-US" altLang="ja-JP"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latin typeface="BIZ UDPゴシック" panose="020B0400000000000000" pitchFamily="50" charset="-128"/>
                          <a:ea typeface="BIZ UDPゴシック" panose="020B0400000000000000" pitchFamily="50" charset="-128"/>
                        </a:rPr>
                        <a:t>783</a:t>
                      </a:r>
                      <a:r>
                        <a:rPr kumimoji="1" lang="ja-JP" altLang="en-US" sz="1600" dirty="0">
                          <a:latin typeface="BIZ UDPゴシック" panose="020B0400000000000000" pitchFamily="50" charset="-128"/>
                          <a:ea typeface="BIZ UDPゴシック" panose="020B0400000000000000" pitchFamily="50" charset="-128"/>
                        </a:rPr>
                        <a:t>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750112"/>
                  </a:ext>
                </a:extLst>
              </a:tr>
              <a:tr h="394298">
                <a:tc>
                  <a:txBody>
                    <a:bodyPr/>
                    <a:lstStyle/>
                    <a:p>
                      <a:pPr algn="ctr"/>
                      <a:r>
                        <a:rPr kumimoji="1" lang="en-US" altLang="ja-JP" sz="1600" dirty="0"/>
                        <a:t>E</a:t>
                      </a:r>
                      <a:r>
                        <a:rPr kumimoji="1" lang="ja-JP" altLang="en-US" sz="1600" dirty="0"/>
                        <a:t>　家</a:t>
                      </a:r>
                      <a:endParaRPr kumimoji="1" lang="en-US" altLang="ja-JP"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latin typeface="BIZ UDPゴシック" panose="020B0400000000000000" pitchFamily="50" charset="-128"/>
                          <a:ea typeface="BIZ UDPゴシック" panose="020B0400000000000000" pitchFamily="50" charset="-128"/>
                        </a:rPr>
                        <a:t>500</a:t>
                      </a:r>
                      <a:r>
                        <a:rPr kumimoji="1" lang="ja-JP" altLang="en-US" sz="1600" dirty="0">
                          <a:latin typeface="BIZ UDPゴシック" panose="020B0400000000000000" pitchFamily="50" charset="-128"/>
                          <a:ea typeface="BIZ UDPゴシック" panose="020B0400000000000000" pitchFamily="50" charset="-128"/>
                        </a:rPr>
                        <a:t>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051027"/>
                  </a:ext>
                </a:extLst>
              </a:tr>
              <a:tr h="394298">
                <a:tc>
                  <a:txBody>
                    <a:bodyPr/>
                    <a:lstStyle/>
                    <a:p>
                      <a:pPr algn="ctr"/>
                      <a:r>
                        <a:rPr kumimoji="1" lang="en-US" altLang="ja-JP" sz="1600" dirty="0"/>
                        <a:t>F</a:t>
                      </a:r>
                      <a:r>
                        <a:rPr kumimoji="1" lang="ja-JP" altLang="en-US" sz="1600" dirty="0"/>
                        <a:t>　家</a:t>
                      </a:r>
                      <a:endParaRPr kumimoji="1" lang="en-US" altLang="ja-JP"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latin typeface="BIZ UDPゴシック" panose="020B0400000000000000" pitchFamily="50" charset="-128"/>
                          <a:ea typeface="BIZ UDPゴシック" panose="020B0400000000000000" pitchFamily="50" charset="-128"/>
                        </a:rPr>
                        <a:t>350</a:t>
                      </a:r>
                      <a:r>
                        <a:rPr kumimoji="1" lang="ja-JP" altLang="en-US" sz="1600" dirty="0">
                          <a:latin typeface="BIZ UDPゴシック" panose="020B0400000000000000" pitchFamily="50" charset="-128"/>
                          <a:ea typeface="BIZ UDPゴシック" panose="020B0400000000000000" pitchFamily="50" charset="-128"/>
                        </a:rPr>
                        <a:t>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7241822"/>
                  </a:ext>
                </a:extLst>
              </a:tr>
              <a:tr h="394298">
                <a:tc>
                  <a:txBody>
                    <a:bodyPr/>
                    <a:lstStyle/>
                    <a:p>
                      <a:pPr algn="ctr"/>
                      <a:r>
                        <a:rPr kumimoji="1" lang="en-US" altLang="ja-JP" sz="1600" dirty="0"/>
                        <a:t>G</a:t>
                      </a:r>
                      <a:r>
                        <a:rPr kumimoji="1" lang="ja-JP" altLang="en-US" sz="1600" dirty="0"/>
                        <a:t>　家</a:t>
                      </a:r>
                      <a:endParaRPr kumimoji="1" lang="en-US" altLang="ja-JP"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latin typeface="BIZ UDPゴシック" panose="020B0400000000000000" pitchFamily="50" charset="-128"/>
                          <a:ea typeface="BIZ UDPゴシック" panose="020B0400000000000000" pitchFamily="50" charset="-128"/>
                        </a:rPr>
                        <a:t>100</a:t>
                      </a:r>
                      <a:r>
                        <a:rPr kumimoji="1" lang="ja-JP" altLang="en-US" sz="1600" dirty="0">
                          <a:latin typeface="BIZ UDPゴシック" panose="020B0400000000000000" pitchFamily="50" charset="-128"/>
                          <a:ea typeface="BIZ UDPゴシック" panose="020B0400000000000000" pitchFamily="50" charset="-128"/>
                        </a:rPr>
                        <a:t>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0542996"/>
                  </a:ext>
                </a:extLst>
              </a:tr>
              <a:tr h="394298">
                <a:tc>
                  <a:txBody>
                    <a:bodyPr/>
                    <a:lstStyle/>
                    <a:p>
                      <a:pPr algn="ctr"/>
                      <a:r>
                        <a:rPr kumimoji="1" lang="ja-JP" altLang="en-US" sz="1600" dirty="0"/>
                        <a:t>計</a:t>
                      </a:r>
                      <a:endParaRPr kumimoji="1" lang="en-US" altLang="ja-JP"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latin typeface="BIZ UDPゴシック" panose="020B0400000000000000" pitchFamily="50" charset="-128"/>
                          <a:ea typeface="BIZ UDPゴシック" panose="020B0400000000000000" pitchFamily="50" charset="-128"/>
                        </a:rPr>
                        <a:t>9,177</a:t>
                      </a:r>
                      <a:r>
                        <a:rPr kumimoji="1" lang="ja-JP" altLang="en-US" sz="1600" dirty="0">
                          <a:latin typeface="BIZ UDPゴシック" panose="020B0400000000000000" pitchFamily="50" charset="-128"/>
                          <a:ea typeface="BIZ UDPゴシック" panose="020B0400000000000000" pitchFamily="50" charset="-128"/>
                        </a:rPr>
                        <a:t>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1407023"/>
                  </a:ext>
                </a:extLst>
              </a:tr>
            </a:tbl>
          </a:graphicData>
        </a:graphic>
      </p:graphicFrame>
      <p:sp>
        <p:nvSpPr>
          <p:cNvPr id="14" name="角丸四角形 13"/>
          <p:cNvSpPr/>
          <p:nvPr/>
        </p:nvSpPr>
        <p:spPr>
          <a:xfrm>
            <a:off x="7899708" y="1733916"/>
            <a:ext cx="3580401" cy="369728"/>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hlinkClick r:id="rId3" action="ppaction://hlinkfile"/>
              </a:rPr>
              <a:t>ワークシートへ</a:t>
            </a:r>
            <a:r>
              <a:rPr kumimoji="1" lang="en-US" altLang="ja-JP" b="1" dirty="0">
                <a:hlinkClick r:id="rId3" action="ppaction://hlinkfile"/>
              </a:rPr>
              <a:t>GO</a:t>
            </a:r>
            <a:r>
              <a:rPr kumimoji="1" lang="ja-JP" altLang="en-US" b="1" dirty="0">
                <a:hlinkClick r:id="rId3" action="ppaction://hlinkfile"/>
              </a:rPr>
              <a:t>⇒</a:t>
            </a:r>
            <a:endParaRPr kumimoji="1" lang="ja-JP" altLang="en-US" b="1" dirty="0"/>
          </a:p>
        </p:txBody>
      </p:sp>
      <p:sp>
        <p:nvSpPr>
          <p:cNvPr id="3" name="テキスト ボックス 2"/>
          <p:cNvSpPr txBox="1"/>
          <p:nvPr/>
        </p:nvSpPr>
        <p:spPr>
          <a:xfrm>
            <a:off x="11773296" y="6462906"/>
            <a:ext cx="415498" cy="369332"/>
          </a:xfrm>
          <a:prstGeom prst="rect">
            <a:avLst/>
          </a:prstGeom>
          <a:noFill/>
        </p:spPr>
        <p:txBody>
          <a:bodyPr wrap="none" rtlCol="0">
            <a:spAutoFit/>
          </a:bodyPr>
          <a:lstStyle/>
          <a:p>
            <a:r>
              <a:rPr kumimoji="1" lang="en-US" altLang="ja-JP" dirty="0">
                <a:latin typeface="+mj-ea"/>
                <a:ea typeface="+mj-ea"/>
              </a:rPr>
              <a:t>14</a:t>
            </a:r>
            <a:endParaRPr kumimoji="1" lang="ja-JP" altLang="en-US" dirty="0">
              <a:latin typeface="+mj-ea"/>
              <a:ea typeface="+mj-ea"/>
            </a:endParaRPr>
          </a:p>
        </p:txBody>
      </p:sp>
      <p:sp>
        <p:nvSpPr>
          <p:cNvPr id="5" name="テキスト ボックス 4">
            <a:extLst>
              <a:ext uri="{FF2B5EF4-FFF2-40B4-BE49-F238E27FC236}">
                <a16:creationId xmlns:a16="http://schemas.microsoft.com/office/drawing/2014/main" id="{25D4C5F7-D389-43F4-825E-AFF44C15D2A6}"/>
              </a:ext>
            </a:extLst>
          </p:cNvPr>
          <p:cNvSpPr txBox="1"/>
          <p:nvPr/>
        </p:nvSpPr>
        <p:spPr>
          <a:xfrm>
            <a:off x="9837336" y="2225728"/>
            <a:ext cx="1107996" cy="369332"/>
          </a:xfrm>
          <a:prstGeom prst="rect">
            <a:avLst/>
          </a:prstGeom>
          <a:noFill/>
        </p:spPr>
        <p:txBody>
          <a:bodyPr wrap="none" rtlCol="0">
            <a:spAutoFit/>
          </a:bodyPr>
          <a:lstStyle/>
          <a:p>
            <a:r>
              <a:rPr kumimoji="1" lang="ja-JP" altLang="en-US" dirty="0"/>
              <a:t>単位（円</a:t>
            </a:r>
            <a:r>
              <a:rPr lang="ja-JP" altLang="en-US" dirty="0"/>
              <a:t>）</a:t>
            </a:r>
            <a:endParaRPr kumimoji="1" lang="en-US" altLang="ja-JP" dirty="0"/>
          </a:p>
        </p:txBody>
      </p:sp>
      <p:sp>
        <p:nvSpPr>
          <p:cNvPr id="6" name="テキスト ボックス 5">
            <a:extLst>
              <a:ext uri="{FF2B5EF4-FFF2-40B4-BE49-F238E27FC236}">
                <a16:creationId xmlns:a16="http://schemas.microsoft.com/office/drawing/2014/main" id="{C0E5D5D5-307D-4678-B80C-F78F30D146F8}"/>
              </a:ext>
            </a:extLst>
          </p:cNvPr>
          <p:cNvSpPr txBox="1"/>
          <p:nvPr/>
        </p:nvSpPr>
        <p:spPr>
          <a:xfrm>
            <a:off x="7226044" y="6488668"/>
            <a:ext cx="3719288" cy="369332"/>
          </a:xfrm>
          <a:prstGeom prst="rect">
            <a:avLst/>
          </a:prstGeom>
          <a:noFill/>
        </p:spPr>
        <p:txBody>
          <a:bodyPr wrap="none" rtlCol="0">
            <a:spAutoFit/>
          </a:bodyPr>
          <a:lstStyle/>
          <a:p>
            <a:r>
              <a:rPr kumimoji="1" lang="en-US" altLang="ja-JP" dirty="0"/>
              <a:t>※</a:t>
            </a:r>
            <a:r>
              <a:rPr kumimoji="1" lang="ja-JP" altLang="en-US" dirty="0"/>
              <a:t>計算上、小数点第一位（切り捨て）</a:t>
            </a:r>
          </a:p>
        </p:txBody>
      </p:sp>
    </p:spTree>
    <p:extLst>
      <p:ext uri="{BB962C8B-B14F-4D97-AF65-F5344CB8AC3E}">
        <p14:creationId xmlns:p14="http://schemas.microsoft.com/office/powerpoint/2010/main" val="2837511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角丸四角形 2"/>
          <p:cNvSpPr/>
          <p:nvPr/>
        </p:nvSpPr>
        <p:spPr>
          <a:xfrm>
            <a:off x="507241" y="2899307"/>
            <a:ext cx="11177517" cy="3589361"/>
          </a:xfrm>
          <a:prstGeom prst="roundRect">
            <a:avLst/>
          </a:prstGeom>
          <a:solidFill>
            <a:schemeClr val="bg1"/>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2"/>
          <a:stretch>
            <a:fillRect/>
          </a:stretch>
        </p:blipFill>
        <p:spPr>
          <a:xfrm>
            <a:off x="9998971" y="4583720"/>
            <a:ext cx="1496614" cy="1604618"/>
          </a:xfrm>
          <a:prstGeom prst="rect">
            <a:avLst/>
          </a:prstGeom>
        </p:spPr>
      </p:pic>
      <p:sp>
        <p:nvSpPr>
          <p:cNvPr id="5" name="角丸四角形 4"/>
          <p:cNvSpPr/>
          <p:nvPr/>
        </p:nvSpPr>
        <p:spPr>
          <a:xfrm>
            <a:off x="2232954" y="2079266"/>
            <a:ext cx="46482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創英角ﾎﾟｯﾌﾟ体" panose="040B0A00000000000000" pitchFamily="50" charset="-128"/>
                <a:ea typeface="HGP創英角ﾎﾟｯﾌﾟ体" panose="040B0A00000000000000" pitchFamily="50" charset="-128"/>
              </a:rPr>
              <a:t>考え方をメモしておこう</a:t>
            </a:r>
            <a:endParaRPr kumimoji="1" lang="ja-JP" altLang="en-US" sz="2400"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6" name="雲形吹き出し 5"/>
          <p:cNvSpPr/>
          <p:nvPr/>
        </p:nvSpPr>
        <p:spPr>
          <a:xfrm>
            <a:off x="711200" y="2269264"/>
            <a:ext cx="1659718" cy="959887"/>
          </a:xfrm>
          <a:prstGeom prst="cloudCallout">
            <a:avLst>
              <a:gd name="adj1" fmla="val 81101"/>
              <a:gd name="adj2" fmla="val -1954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HGP創英角ﾎﾟｯﾌﾟ体" panose="040B0A00000000000000" pitchFamily="50" charset="-128"/>
                <a:ea typeface="HGP創英角ﾎﾟｯﾌﾟ体" panose="040B0A00000000000000" pitchFamily="50" charset="-128"/>
              </a:rPr>
              <a:t>MEMO</a:t>
            </a:r>
            <a:endParaRPr kumimoji="1" lang="ja-JP" altLang="en-US"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2" name="テキスト ボックス 1"/>
          <p:cNvSpPr txBox="1"/>
          <p:nvPr/>
        </p:nvSpPr>
        <p:spPr>
          <a:xfrm>
            <a:off x="11773296" y="6488668"/>
            <a:ext cx="418704" cy="369332"/>
          </a:xfrm>
          <a:prstGeom prst="rect">
            <a:avLst/>
          </a:prstGeom>
          <a:noFill/>
        </p:spPr>
        <p:txBody>
          <a:bodyPr wrap="none" rtlCol="0">
            <a:spAutoFit/>
          </a:bodyPr>
          <a:lstStyle/>
          <a:p>
            <a:r>
              <a:rPr kumimoji="1" lang="en-US" altLang="ja-JP" dirty="0">
                <a:latin typeface="+mj-ea"/>
                <a:ea typeface="+mj-ea"/>
              </a:rPr>
              <a:t>15</a:t>
            </a:r>
            <a:endParaRPr kumimoji="1" lang="ja-JP" altLang="en-US" dirty="0">
              <a:latin typeface="+mj-ea"/>
              <a:ea typeface="+mj-ea"/>
            </a:endParaRPr>
          </a:p>
        </p:txBody>
      </p:sp>
      <p:sp>
        <p:nvSpPr>
          <p:cNvPr id="7" name="角丸四角形 7">
            <a:extLst>
              <a:ext uri="{FF2B5EF4-FFF2-40B4-BE49-F238E27FC236}">
                <a16:creationId xmlns:a16="http://schemas.microsoft.com/office/drawing/2014/main" id="{B5B3DDF3-AC28-4816-BE71-6BB9899FC46A}"/>
              </a:ext>
            </a:extLst>
          </p:cNvPr>
          <p:cNvSpPr/>
          <p:nvPr/>
        </p:nvSpPr>
        <p:spPr>
          <a:xfrm>
            <a:off x="631018" y="369332"/>
            <a:ext cx="10864567" cy="107989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　どの方法でも</a:t>
            </a:r>
            <a:r>
              <a:rPr lang="en-US" altLang="ja-JP" sz="1600" dirty="0">
                <a:solidFill>
                  <a:schemeClr val="tx1"/>
                </a:solidFill>
              </a:rPr>
              <a:t>『</a:t>
            </a:r>
            <a:r>
              <a:rPr lang="ja-JP" altLang="en-US" sz="1600" dirty="0">
                <a:solidFill>
                  <a:schemeClr val="tx1"/>
                </a:solidFill>
              </a:rPr>
              <a:t>公平</a:t>
            </a:r>
            <a:r>
              <a:rPr lang="en-US" altLang="ja-JP" sz="1600" dirty="0">
                <a:solidFill>
                  <a:schemeClr val="tx1"/>
                </a:solidFill>
              </a:rPr>
              <a:t>』</a:t>
            </a:r>
            <a:r>
              <a:rPr lang="ja-JP" altLang="en-US" sz="1600" dirty="0">
                <a:solidFill>
                  <a:schemeClr val="tx1"/>
                </a:solidFill>
              </a:rPr>
              <a:t>のようですが、１つの方法では完全な</a:t>
            </a:r>
            <a:r>
              <a:rPr lang="en-US" altLang="ja-JP" sz="1600" dirty="0">
                <a:solidFill>
                  <a:schemeClr val="tx1"/>
                </a:solidFill>
              </a:rPr>
              <a:t>『</a:t>
            </a:r>
            <a:r>
              <a:rPr lang="ja-JP" altLang="en-US" sz="1600" dirty="0">
                <a:solidFill>
                  <a:schemeClr val="tx1"/>
                </a:solidFill>
              </a:rPr>
              <a:t>公平</a:t>
            </a:r>
            <a:r>
              <a:rPr lang="en-US" altLang="ja-JP" sz="1600" dirty="0">
                <a:solidFill>
                  <a:schemeClr val="tx1"/>
                </a:solidFill>
              </a:rPr>
              <a:t>』</a:t>
            </a:r>
            <a:r>
              <a:rPr lang="ja-JP" altLang="en-US" sz="1600" dirty="0">
                <a:solidFill>
                  <a:schemeClr val="tx1"/>
                </a:solidFill>
              </a:rPr>
              <a:t>にならないのです。</a:t>
            </a:r>
            <a:endParaRPr lang="en-US" altLang="ja-JP" sz="1600" dirty="0">
              <a:solidFill>
                <a:schemeClr val="tx1"/>
              </a:solidFill>
            </a:endParaRPr>
          </a:p>
          <a:p>
            <a:r>
              <a:rPr lang="ja-JP" altLang="en-US" sz="1600" dirty="0">
                <a:solidFill>
                  <a:schemeClr val="tx1"/>
                </a:solidFill>
              </a:rPr>
              <a:t>　税金も１つの方法で課税したのでは、完全な</a:t>
            </a:r>
            <a:r>
              <a:rPr lang="en-US" altLang="ja-JP" sz="1600" dirty="0">
                <a:solidFill>
                  <a:schemeClr val="tx1"/>
                </a:solidFill>
              </a:rPr>
              <a:t>『</a:t>
            </a:r>
            <a:r>
              <a:rPr lang="ja-JP" altLang="en-US" sz="1600" dirty="0">
                <a:solidFill>
                  <a:schemeClr val="tx1"/>
                </a:solidFill>
              </a:rPr>
              <a:t>公平</a:t>
            </a:r>
            <a:r>
              <a:rPr lang="en-US" altLang="ja-JP" sz="1600" dirty="0">
                <a:solidFill>
                  <a:schemeClr val="tx1"/>
                </a:solidFill>
              </a:rPr>
              <a:t>』</a:t>
            </a:r>
            <a:r>
              <a:rPr lang="ja-JP" altLang="en-US" sz="1600" dirty="0">
                <a:solidFill>
                  <a:schemeClr val="tx1"/>
                </a:solidFill>
              </a:rPr>
              <a:t>にはなりません。税負担の</a:t>
            </a:r>
            <a:r>
              <a:rPr lang="en-US" altLang="ja-JP" sz="1600" dirty="0">
                <a:solidFill>
                  <a:schemeClr val="tx1"/>
                </a:solidFill>
              </a:rPr>
              <a:t>『</a:t>
            </a:r>
            <a:r>
              <a:rPr lang="ja-JP" altLang="en-US" sz="1600" dirty="0">
                <a:solidFill>
                  <a:schemeClr val="tx1"/>
                </a:solidFill>
              </a:rPr>
              <a:t>公平</a:t>
            </a:r>
            <a:r>
              <a:rPr lang="en-US" altLang="ja-JP" sz="1600" dirty="0">
                <a:solidFill>
                  <a:schemeClr val="tx1"/>
                </a:solidFill>
              </a:rPr>
              <a:t>』</a:t>
            </a:r>
            <a:r>
              <a:rPr lang="ja-JP" altLang="en-US" sz="1600" dirty="0">
                <a:solidFill>
                  <a:schemeClr val="tx1"/>
                </a:solidFill>
              </a:rPr>
              <a:t>を確保するために、税の性格に応じた適切な課税方法を採用して、所得課税、消費課税、資産課税等をバランスよく組み合わせるという工夫が行われています。</a:t>
            </a:r>
            <a:endParaRPr lang="en-US" altLang="ja-JP" sz="1600" dirty="0">
              <a:solidFill>
                <a:schemeClr val="tx1"/>
              </a:solidFill>
            </a:endParaRPr>
          </a:p>
        </p:txBody>
      </p:sp>
    </p:spTree>
    <p:extLst>
      <p:ext uri="{BB962C8B-B14F-4D97-AF65-F5344CB8AC3E}">
        <p14:creationId xmlns:p14="http://schemas.microsoft.com/office/powerpoint/2010/main" val="2765653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pSp>
        <p:nvGrpSpPr>
          <p:cNvPr id="3" name="グループ化 2"/>
          <p:cNvGrpSpPr/>
          <p:nvPr/>
        </p:nvGrpSpPr>
        <p:grpSpPr>
          <a:xfrm>
            <a:off x="199144" y="736348"/>
            <a:ext cx="11109278" cy="914400"/>
            <a:chOff x="559558" y="515091"/>
            <a:chExt cx="11109278" cy="914400"/>
          </a:xfrm>
        </p:grpSpPr>
        <p:sp>
          <p:nvSpPr>
            <p:cNvPr id="4" name="円/楕円 3"/>
            <p:cNvSpPr/>
            <p:nvPr/>
          </p:nvSpPr>
          <p:spPr>
            <a:xfrm>
              <a:off x="559558" y="515091"/>
              <a:ext cx="914400" cy="9144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929413" y="712602"/>
              <a:ext cx="2969083" cy="461665"/>
            </a:xfrm>
            <a:prstGeom prst="rect">
              <a:avLst/>
            </a:prstGeom>
            <a:noFill/>
          </p:spPr>
          <p:txBody>
            <a:bodyPr wrap="none" rtlCol="0">
              <a:spAutoFit/>
            </a:bodyPr>
            <a:lstStyle/>
            <a:p>
              <a:r>
                <a:rPr lang="ja-JP" altLang="en-US" sz="2400" b="1" dirty="0">
                  <a:solidFill>
                    <a:srgbClr val="CC00CC"/>
                  </a:solidFill>
                  <a:latin typeface="HG丸ｺﾞｼｯｸM-PRO" panose="020F0600000000000000" pitchFamily="50" charset="-128"/>
                  <a:ea typeface="HG丸ｺﾞｼｯｸM-PRO" panose="020F0600000000000000" pitchFamily="50" charset="-128"/>
                </a:rPr>
                <a:t>少子高齢社会の到来</a:t>
              </a:r>
              <a:endParaRPr kumimoji="1" lang="ja-JP" altLang="en-US" sz="2400" b="1" dirty="0">
                <a:solidFill>
                  <a:srgbClr val="CC00CC"/>
                </a:solidFill>
                <a:latin typeface="HG丸ｺﾞｼｯｸM-PRO" panose="020F0600000000000000" pitchFamily="50" charset="-128"/>
                <a:ea typeface="HG丸ｺﾞｼｯｸM-PRO" panose="020F0600000000000000" pitchFamily="50" charset="-128"/>
              </a:endParaRPr>
            </a:p>
          </p:txBody>
        </p:sp>
        <p:cxnSp>
          <p:nvCxnSpPr>
            <p:cNvPr id="6" name="直線コネクタ 5"/>
            <p:cNvCxnSpPr/>
            <p:nvPr/>
          </p:nvCxnSpPr>
          <p:spPr>
            <a:xfrm>
              <a:off x="655093" y="1243930"/>
              <a:ext cx="11013743" cy="0"/>
            </a:xfrm>
            <a:prstGeom prst="line">
              <a:avLst/>
            </a:prstGeom>
            <a:ln w="38100">
              <a:solidFill>
                <a:srgbClr val="CC0099"/>
              </a:solidFill>
              <a:prstDash val="sysDot"/>
            </a:ln>
          </p:spPr>
          <p:style>
            <a:lnRef idx="1">
              <a:schemeClr val="accent1"/>
            </a:lnRef>
            <a:fillRef idx="0">
              <a:schemeClr val="accent1"/>
            </a:fillRef>
            <a:effectRef idx="0">
              <a:schemeClr val="accent1"/>
            </a:effectRef>
            <a:fontRef idx="minor">
              <a:schemeClr val="tx1"/>
            </a:fontRef>
          </p:style>
        </p:cxnSp>
      </p:grpSp>
      <p:pic>
        <p:nvPicPr>
          <p:cNvPr id="7" name="図 6"/>
          <p:cNvPicPr>
            <a:picLocks noChangeAspect="1"/>
          </p:cNvPicPr>
          <p:nvPr/>
        </p:nvPicPr>
        <p:blipFill>
          <a:blip r:embed="rId2"/>
          <a:stretch>
            <a:fillRect/>
          </a:stretch>
        </p:blipFill>
        <p:spPr>
          <a:xfrm>
            <a:off x="7719062" y="1588441"/>
            <a:ext cx="3780052" cy="2016199"/>
          </a:xfrm>
          <a:prstGeom prst="rect">
            <a:avLst/>
          </a:prstGeom>
        </p:spPr>
      </p:pic>
      <p:sp>
        <p:nvSpPr>
          <p:cNvPr id="8" name="角丸四角形 7"/>
          <p:cNvSpPr/>
          <p:nvPr/>
        </p:nvSpPr>
        <p:spPr>
          <a:xfrm>
            <a:off x="401019" y="1785922"/>
            <a:ext cx="7161663" cy="215004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n-ea"/>
              </a:rPr>
              <a:t>　日本人の平均寿命は、</a:t>
            </a:r>
            <a:r>
              <a:rPr lang="en-US" altLang="ja-JP" sz="1600" dirty="0">
                <a:solidFill>
                  <a:schemeClr val="tx1"/>
                </a:solidFill>
                <a:latin typeface="+mn-ea"/>
              </a:rPr>
              <a:t>40</a:t>
            </a:r>
            <a:r>
              <a:rPr lang="ja-JP" altLang="en-US" sz="1600" dirty="0">
                <a:solidFill>
                  <a:schemeClr val="tx1"/>
                </a:solidFill>
                <a:latin typeface="+mn-ea"/>
              </a:rPr>
              <a:t>年の間に</a:t>
            </a:r>
            <a:r>
              <a:rPr lang="en-US" altLang="ja-JP" sz="1600" dirty="0">
                <a:solidFill>
                  <a:schemeClr val="tx1"/>
                </a:solidFill>
                <a:latin typeface="+mn-ea"/>
              </a:rPr>
              <a:t>10</a:t>
            </a:r>
            <a:r>
              <a:rPr lang="ja-JP" altLang="en-US" sz="1600" dirty="0">
                <a:solidFill>
                  <a:schemeClr val="tx1"/>
                </a:solidFill>
                <a:latin typeface="+mn-ea"/>
              </a:rPr>
              <a:t>歳も延び、現在、男性が約</a:t>
            </a:r>
            <a:r>
              <a:rPr lang="en-US" altLang="ja-JP" sz="1600" dirty="0">
                <a:solidFill>
                  <a:schemeClr val="tx1"/>
                </a:solidFill>
                <a:latin typeface="+mn-ea"/>
              </a:rPr>
              <a:t>81</a:t>
            </a:r>
            <a:r>
              <a:rPr lang="ja-JP" altLang="en-US" sz="1600" dirty="0">
                <a:solidFill>
                  <a:schemeClr val="tx1"/>
                </a:solidFill>
                <a:latin typeface="+mn-ea"/>
              </a:rPr>
              <a:t>歳、女性が約</a:t>
            </a:r>
            <a:r>
              <a:rPr lang="en-US" altLang="ja-JP" sz="1600" dirty="0">
                <a:solidFill>
                  <a:schemeClr val="tx1"/>
                </a:solidFill>
                <a:latin typeface="+mn-ea"/>
              </a:rPr>
              <a:t>87</a:t>
            </a:r>
            <a:r>
              <a:rPr lang="ja-JP" altLang="en-US" sz="1600" dirty="0">
                <a:solidFill>
                  <a:schemeClr val="tx1"/>
                </a:solidFill>
                <a:latin typeface="+mn-ea"/>
              </a:rPr>
              <a:t>歳に達しています。このような急速な寿命の伸びが、社会の高齢化を進めているわけです。</a:t>
            </a:r>
            <a:endParaRPr lang="en-US" altLang="ja-JP" sz="1600" dirty="0">
              <a:solidFill>
                <a:schemeClr val="tx1"/>
              </a:solidFill>
              <a:latin typeface="+mn-ea"/>
            </a:endParaRPr>
          </a:p>
          <a:p>
            <a:r>
              <a:rPr lang="ja-JP" altLang="en-US" sz="1600" dirty="0">
                <a:solidFill>
                  <a:schemeClr val="tx1"/>
                </a:solidFill>
                <a:latin typeface="+mn-ea"/>
              </a:rPr>
              <a:t>　一方、将来の働き手となる子どもの出生率は急激に下がっています。</a:t>
            </a:r>
            <a:endParaRPr lang="en-US" altLang="ja-JP" sz="1600" dirty="0">
              <a:solidFill>
                <a:schemeClr val="tx1"/>
              </a:solidFill>
              <a:latin typeface="+mn-ea"/>
            </a:endParaRPr>
          </a:p>
          <a:p>
            <a:r>
              <a:rPr lang="ja-JP" altLang="en-US" sz="1600" dirty="0">
                <a:solidFill>
                  <a:schemeClr val="tx1"/>
                </a:solidFill>
                <a:latin typeface="+mn-ea"/>
              </a:rPr>
              <a:t>　このように高齢者が増え、反面、年少者が減るという現象は、将来の社会に大きな問題を投げかけています（少子高齢社会）。</a:t>
            </a:r>
            <a:endParaRPr lang="en-US" altLang="ja-JP" sz="1600" dirty="0">
              <a:solidFill>
                <a:schemeClr val="tx1"/>
              </a:solidFill>
              <a:latin typeface="+mn-ea"/>
            </a:endParaRPr>
          </a:p>
          <a:p>
            <a:r>
              <a:rPr lang="ja-JP" altLang="en-US" sz="1600" dirty="0">
                <a:solidFill>
                  <a:schemeClr val="tx1"/>
                </a:solidFill>
                <a:latin typeface="+mn-ea"/>
              </a:rPr>
              <a:t>　少子高齢社会の問題の１つは社会保障の費用が増えていくことであり、もう１つはその費用を負担する働き手が減っていくことです。</a:t>
            </a:r>
            <a:endParaRPr lang="en-US" altLang="ja-JP" sz="1600" dirty="0">
              <a:solidFill>
                <a:schemeClr val="tx1"/>
              </a:solidFill>
              <a:latin typeface="+mn-ea"/>
            </a:endParaRPr>
          </a:p>
        </p:txBody>
      </p:sp>
      <p:grpSp>
        <p:nvGrpSpPr>
          <p:cNvPr id="9" name="グループ化 8"/>
          <p:cNvGrpSpPr/>
          <p:nvPr/>
        </p:nvGrpSpPr>
        <p:grpSpPr>
          <a:xfrm>
            <a:off x="199144" y="4098741"/>
            <a:ext cx="11109278" cy="914400"/>
            <a:chOff x="559558" y="515091"/>
            <a:chExt cx="11109278" cy="914400"/>
          </a:xfrm>
        </p:grpSpPr>
        <p:sp>
          <p:nvSpPr>
            <p:cNvPr id="10" name="円/楕円 9"/>
            <p:cNvSpPr/>
            <p:nvPr/>
          </p:nvSpPr>
          <p:spPr>
            <a:xfrm>
              <a:off x="559558" y="515091"/>
              <a:ext cx="914400" cy="9144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929413" y="696482"/>
              <a:ext cx="2659702" cy="461665"/>
            </a:xfrm>
            <a:prstGeom prst="rect">
              <a:avLst/>
            </a:prstGeom>
            <a:noFill/>
          </p:spPr>
          <p:txBody>
            <a:bodyPr wrap="none" rtlCol="0">
              <a:spAutoFit/>
            </a:bodyPr>
            <a:lstStyle/>
            <a:p>
              <a:r>
                <a:rPr lang="ja-JP" altLang="en-US" sz="2400" b="1" dirty="0">
                  <a:solidFill>
                    <a:srgbClr val="CC00CC"/>
                  </a:solidFill>
                  <a:latin typeface="HG丸ｺﾞｼｯｸM-PRO" panose="020F0600000000000000" pitchFamily="50" charset="-128"/>
                  <a:ea typeface="HG丸ｺﾞｼｯｸM-PRO" panose="020F0600000000000000" pitchFamily="50" charset="-128"/>
                </a:rPr>
                <a:t>ふくらむ社会保障</a:t>
              </a:r>
              <a:endParaRPr kumimoji="1" lang="ja-JP" altLang="en-US" sz="2400" b="1" dirty="0">
                <a:solidFill>
                  <a:srgbClr val="CC00CC"/>
                </a:solidFill>
                <a:latin typeface="HG丸ｺﾞｼｯｸM-PRO" panose="020F0600000000000000" pitchFamily="50" charset="-128"/>
                <a:ea typeface="HG丸ｺﾞｼｯｸM-PRO" panose="020F0600000000000000" pitchFamily="50" charset="-128"/>
              </a:endParaRPr>
            </a:p>
          </p:txBody>
        </p:sp>
        <p:cxnSp>
          <p:nvCxnSpPr>
            <p:cNvPr id="12" name="直線コネクタ 11"/>
            <p:cNvCxnSpPr/>
            <p:nvPr/>
          </p:nvCxnSpPr>
          <p:spPr>
            <a:xfrm>
              <a:off x="655093" y="1243930"/>
              <a:ext cx="11013743" cy="0"/>
            </a:xfrm>
            <a:prstGeom prst="line">
              <a:avLst/>
            </a:prstGeom>
            <a:ln w="38100">
              <a:solidFill>
                <a:srgbClr val="CC0099"/>
              </a:solidFill>
              <a:prstDash val="sysDot"/>
            </a:ln>
          </p:spPr>
          <p:style>
            <a:lnRef idx="1">
              <a:schemeClr val="accent1"/>
            </a:lnRef>
            <a:fillRef idx="0">
              <a:schemeClr val="accent1"/>
            </a:fillRef>
            <a:effectRef idx="0">
              <a:schemeClr val="accent1"/>
            </a:effectRef>
            <a:fontRef idx="minor">
              <a:schemeClr val="tx1"/>
            </a:fontRef>
          </p:style>
        </p:cxnSp>
      </p:grpSp>
      <p:sp>
        <p:nvSpPr>
          <p:cNvPr id="13" name="角丸四角形 12"/>
          <p:cNvSpPr/>
          <p:nvPr/>
        </p:nvSpPr>
        <p:spPr>
          <a:xfrm>
            <a:off x="451819" y="5117677"/>
            <a:ext cx="7060064" cy="141266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　高齢化社会に伴い、年金、医療、介護などの社会保障の給付は、今後も急激な増加が見込まれています。</a:t>
            </a:r>
            <a:endParaRPr lang="en-US" altLang="ja-JP" sz="1600" dirty="0">
              <a:solidFill>
                <a:schemeClr val="tx1"/>
              </a:solidFill>
            </a:endParaRPr>
          </a:p>
          <a:p>
            <a:r>
              <a:rPr lang="ja-JP" altLang="en-US" sz="1600" dirty="0">
                <a:solidFill>
                  <a:schemeClr val="tx1"/>
                </a:solidFill>
              </a:rPr>
              <a:t>　特に医療・介護分野の給付は、財源調達の基礎となる</a:t>
            </a:r>
            <a:r>
              <a:rPr lang="en-US" altLang="ja-JP" sz="1600" dirty="0">
                <a:solidFill>
                  <a:schemeClr val="tx1"/>
                </a:solidFill>
                <a:latin typeface="+mn-ea"/>
              </a:rPr>
              <a:t>GDP</a:t>
            </a:r>
            <a:r>
              <a:rPr lang="ja-JP" altLang="en-US" sz="1600" dirty="0">
                <a:solidFill>
                  <a:schemeClr val="tx1"/>
                </a:solidFill>
              </a:rPr>
              <a:t>（国内総生産）の伸びを大きく上回って増加すると見込まれており、社会保障の安定財源の確保が重要な課題となっています。</a:t>
            </a:r>
            <a:endParaRPr lang="en-US" altLang="ja-JP" sz="1600" dirty="0">
              <a:solidFill>
                <a:schemeClr val="tx1"/>
              </a:solidFill>
            </a:endParaRPr>
          </a:p>
        </p:txBody>
      </p:sp>
      <p:pic>
        <p:nvPicPr>
          <p:cNvPr id="14" name="図 13"/>
          <p:cNvPicPr>
            <a:picLocks noChangeAspect="1"/>
          </p:cNvPicPr>
          <p:nvPr/>
        </p:nvPicPr>
        <p:blipFill>
          <a:blip r:embed="rId3"/>
          <a:stretch>
            <a:fillRect/>
          </a:stretch>
        </p:blipFill>
        <p:spPr>
          <a:xfrm>
            <a:off x="7719062" y="3776789"/>
            <a:ext cx="4142095" cy="2753556"/>
          </a:xfrm>
          <a:prstGeom prst="rect">
            <a:avLst/>
          </a:prstGeom>
        </p:spPr>
      </p:pic>
      <p:grpSp>
        <p:nvGrpSpPr>
          <p:cNvPr id="15" name="グループ化 14"/>
          <p:cNvGrpSpPr/>
          <p:nvPr/>
        </p:nvGrpSpPr>
        <p:grpSpPr>
          <a:xfrm>
            <a:off x="-173404" y="34850"/>
            <a:ext cx="9348908" cy="646331"/>
            <a:chOff x="407710" y="375150"/>
            <a:chExt cx="9348908" cy="759129"/>
          </a:xfrm>
        </p:grpSpPr>
        <p:sp>
          <p:nvSpPr>
            <p:cNvPr id="16" name="ホームベース 15"/>
            <p:cNvSpPr/>
            <p:nvPr/>
          </p:nvSpPr>
          <p:spPr>
            <a:xfrm>
              <a:off x="780258" y="513185"/>
              <a:ext cx="8976360" cy="518290"/>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p:nvSpPr>
          <p:spPr>
            <a:xfrm>
              <a:off x="407710" y="375150"/>
              <a:ext cx="5442292" cy="759129"/>
            </a:xfrm>
            <a:prstGeom prst="rect">
              <a:avLst/>
            </a:prstGeom>
            <a:noFill/>
          </p:spPr>
          <p:txBody>
            <a:bodyPr wrap="square" lIns="91440" tIns="45720" rIns="91440" bIns="45720">
              <a:spAutoFit/>
            </a:bodyPr>
            <a:lstStyle/>
            <a:p>
              <a:pPr algn="ctr"/>
              <a:r>
                <a:rPr lang="ja-JP" altLang="en-US" sz="3600" b="1" dirty="0">
                  <a:ln w="10160">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rPr>
                <a:t>これからの社会と税</a:t>
              </a:r>
            </a:p>
          </p:txBody>
        </p:sp>
      </p:grpSp>
      <p:sp>
        <p:nvSpPr>
          <p:cNvPr id="2" name="テキスト ボックス 1"/>
          <p:cNvSpPr txBox="1"/>
          <p:nvPr/>
        </p:nvSpPr>
        <p:spPr>
          <a:xfrm>
            <a:off x="11773296" y="6488668"/>
            <a:ext cx="418704" cy="369332"/>
          </a:xfrm>
          <a:prstGeom prst="rect">
            <a:avLst/>
          </a:prstGeom>
          <a:noFill/>
        </p:spPr>
        <p:txBody>
          <a:bodyPr wrap="none" rtlCol="0">
            <a:spAutoFit/>
          </a:bodyPr>
          <a:lstStyle/>
          <a:p>
            <a:r>
              <a:rPr kumimoji="1" lang="en-US" altLang="ja-JP" dirty="0">
                <a:latin typeface="+mj-ea"/>
                <a:ea typeface="+mj-ea"/>
              </a:rPr>
              <a:t>16</a:t>
            </a:r>
            <a:endParaRPr kumimoji="1" lang="ja-JP" altLang="en-US" dirty="0">
              <a:latin typeface="+mj-ea"/>
              <a:ea typeface="+mj-ea"/>
            </a:endParaRPr>
          </a:p>
        </p:txBody>
      </p:sp>
    </p:spTree>
    <p:extLst>
      <p:ext uri="{BB962C8B-B14F-4D97-AF65-F5344CB8AC3E}">
        <p14:creationId xmlns:p14="http://schemas.microsoft.com/office/powerpoint/2010/main" val="3425955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pSp>
        <p:nvGrpSpPr>
          <p:cNvPr id="23" name="グループ化 22"/>
          <p:cNvGrpSpPr/>
          <p:nvPr/>
        </p:nvGrpSpPr>
        <p:grpSpPr>
          <a:xfrm>
            <a:off x="1854865" y="2626899"/>
            <a:ext cx="8465820" cy="2057998"/>
            <a:chOff x="2135426" y="2775338"/>
            <a:chExt cx="8465820" cy="2057998"/>
          </a:xfrm>
        </p:grpSpPr>
        <p:grpSp>
          <p:nvGrpSpPr>
            <p:cNvPr id="11" name="グループ化 10"/>
            <p:cNvGrpSpPr/>
            <p:nvPr/>
          </p:nvGrpSpPr>
          <p:grpSpPr>
            <a:xfrm>
              <a:off x="2135426" y="2775338"/>
              <a:ext cx="2057400" cy="2017819"/>
              <a:chOff x="1143000" y="3575260"/>
              <a:chExt cx="2057400" cy="2017819"/>
            </a:xfrm>
          </p:grpSpPr>
          <p:sp>
            <p:nvSpPr>
              <p:cNvPr id="8" name="角丸四角形 7"/>
              <p:cNvSpPr/>
              <p:nvPr/>
            </p:nvSpPr>
            <p:spPr>
              <a:xfrm>
                <a:off x="1143000" y="3575260"/>
                <a:ext cx="2057400" cy="2017819"/>
              </a:xfrm>
              <a:prstGeom prst="roundRect">
                <a:avLst>
                  <a:gd name="adj" fmla="val 835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prstClr val="white"/>
                  </a:solidFill>
                  <a:latin typeface="ＭＳ Ｐゴシック" panose="020B0600070205080204" pitchFamily="50" charset="-128"/>
                </a:endParaRPr>
              </a:p>
              <a:p>
                <a:pPr algn="ctr"/>
                <a:r>
                  <a:rPr lang="ja-JP" altLang="en-US" sz="1400" dirty="0">
                    <a:solidFill>
                      <a:prstClr val="white"/>
                    </a:solidFill>
                    <a:latin typeface="ＭＳ Ｐゴシック" panose="020B0600070205080204" pitchFamily="50" charset="-128"/>
                  </a:rPr>
                  <a:t>平成</a:t>
                </a:r>
                <a:r>
                  <a:rPr lang="en-US" altLang="ja-JP" sz="1400" dirty="0">
                    <a:solidFill>
                      <a:prstClr val="white"/>
                    </a:solidFill>
                    <a:latin typeface="ＭＳ Ｐゴシック" panose="020B0600070205080204" pitchFamily="50" charset="-128"/>
                  </a:rPr>
                  <a:t>26</a:t>
                </a:r>
                <a:r>
                  <a:rPr lang="ja-JP" altLang="en-US" sz="1400" dirty="0">
                    <a:solidFill>
                      <a:prstClr val="white"/>
                    </a:solidFill>
                    <a:latin typeface="ＭＳ Ｐゴシック" panose="020B0600070205080204" pitchFamily="50" charset="-128"/>
                  </a:rPr>
                  <a:t>年</a:t>
                </a:r>
                <a:r>
                  <a:rPr lang="en-US" altLang="ja-JP" sz="1400" dirty="0">
                    <a:solidFill>
                      <a:prstClr val="white"/>
                    </a:solidFill>
                    <a:latin typeface="ＭＳ Ｐゴシック" panose="020B0600070205080204" pitchFamily="50" charset="-128"/>
                  </a:rPr>
                  <a:t>3</a:t>
                </a:r>
                <a:r>
                  <a:rPr lang="ja-JP" altLang="en-US" sz="1400" dirty="0">
                    <a:solidFill>
                      <a:prstClr val="white"/>
                    </a:solidFill>
                    <a:latin typeface="ＭＳ Ｐゴシック" panose="020B0600070205080204" pitchFamily="50" charset="-128"/>
                  </a:rPr>
                  <a:t>月</a:t>
                </a:r>
                <a:r>
                  <a:rPr lang="en-US" altLang="ja-JP" sz="1400" dirty="0">
                    <a:solidFill>
                      <a:prstClr val="white"/>
                    </a:solidFill>
                    <a:latin typeface="ＭＳ Ｐゴシック" panose="020B0600070205080204" pitchFamily="50" charset="-128"/>
                  </a:rPr>
                  <a:t>31</a:t>
                </a:r>
                <a:r>
                  <a:rPr lang="ja-JP" altLang="en-US" sz="1400" dirty="0">
                    <a:solidFill>
                      <a:prstClr val="white"/>
                    </a:solidFill>
                    <a:latin typeface="ＭＳ Ｐゴシック" panose="020B0600070205080204" pitchFamily="50" charset="-128"/>
                  </a:rPr>
                  <a:t>日まで</a:t>
                </a: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ja-JP" altLang="en-US" sz="1400" dirty="0">
                  <a:solidFill>
                    <a:prstClr val="white"/>
                  </a:solidFill>
                  <a:latin typeface="ＭＳ Ｐゴシック" panose="020B0600070205080204" pitchFamily="50" charset="-128"/>
                </a:endParaRPr>
              </a:p>
            </p:txBody>
          </p:sp>
          <p:sp>
            <p:nvSpPr>
              <p:cNvPr id="9" name="角丸四角形 8"/>
              <p:cNvSpPr/>
              <p:nvPr/>
            </p:nvSpPr>
            <p:spPr>
              <a:xfrm>
                <a:off x="1287780" y="4131806"/>
                <a:ext cx="1767840" cy="7895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消費税率</a:t>
                </a:r>
                <a:endParaRPr lang="en-US" altLang="ja-JP" sz="1400" dirty="0">
                  <a:solidFill>
                    <a:prstClr val="black"/>
                  </a:solidFill>
                </a:endParaRPr>
              </a:p>
              <a:p>
                <a:pPr algn="ctr"/>
                <a:r>
                  <a:rPr lang="ja-JP" altLang="en-US" sz="3200" dirty="0">
                    <a:solidFill>
                      <a:prstClr val="black"/>
                    </a:solidFill>
                  </a:rPr>
                  <a:t>５</a:t>
                </a:r>
                <a:r>
                  <a:rPr lang="ja-JP" altLang="en-US" dirty="0">
                    <a:solidFill>
                      <a:prstClr val="black"/>
                    </a:solidFill>
                  </a:rPr>
                  <a:t>％</a:t>
                </a:r>
                <a:endParaRPr lang="ja-JP" altLang="en-US" sz="4000" dirty="0">
                  <a:solidFill>
                    <a:prstClr val="black"/>
                  </a:solidFill>
                </a:endParaRPr>
              </a:p>
            </p:txBody>
          </p:sp>
          <p:sp>
            <p:nvSpPr>
              <p:cNvPr id="10" name="正方形/長方形 9"/>
              <p:cNvSpPr/>
              <p:nvPr/>
            </p:nvSpPr>
            <p:spPr>
              <a:xfrm>
                <a:off x="1379220" y="4943302"/>
                <a:ext cx="1584960" cy="512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bg1"/>
                    </a:solidFill>
                    <a:latin typeface="ＭＳ Ｐゴシック" panose="020B0600070205080204" pitchFamily="50" charset="-128"/>
                  </a:rPr>
                  <a:t>消費税　　　　４％</a:t>
                </a:r>
                <a:endParaRPr lang="en-US" altLang="ja-JP" sz="1400" b="1" dirty="0">
                  <a:solidFill>
                    <a:schemeClr val="bg1"/>
                  </a:solidFill>
                  <a:latin typeface="ＭＳ Ｐゴシック" panose="020B0600070205080204" pitchFamily="50" charset="-128"/>
                </a:endParaRPr>
              </a:p>
              <a:p>
                <a:r>
                  <a:rPr lang="ja-JP" altLang="en-US" sz="1400" b="1" dirty="0">
                    <a:solidFill>
                      <a:schemeClr val="bg1"/>
                    </a:solidFill>
                    <a:latin typeface="ＭＳ Ｐゴシック" panose="020B0600070205080204" pitchFamily="50" charset="-128"/>
                  </a:rPr>
                  <a:t>地方消費税　１％</a:t>
                </a:r>
              </a:p>
            </p:txBody>
          </p:sp>
        </p:grpSp>
        <p:grpSp>
          <p:nvGrpSpPr>
            <p:cNvPr id="12" name="グループ化 11"/>
            <p:cNvGrpSpPr/>
            <p:nvPr/>
          </p:nvGrpSpPr>
          <p:grpSpPr>
            <a:xfrm>
              <a:off x="5339636" y="2775338"/>
              <a:ext cx="2153642" cy="2030804"/>
              <a:chOff x="1143000" y="3562276"/>
              <a:chExt cx="2153642" cy="2030804"/>
            </a:xfrm>
          </p:grpSpPr>
          <p:sp>
            <p:nvSpPr>
              <p:cNvPr id="13" name="角丸四角形 12"/>
              <p:cNvSpPr/>
              <p:nvPr/>
            </p:nvSpPr>
            <p:spPr>
              <a:xfrm>
                <a:off x="1143000" y="3562276"/>
                <a:ext cx="2153642" cy="2030804"/>
              </a:xfrm>
              <a:prstGeom prst="roundRect">
                <a:avLst>
                  <a:gd name="adj" fmla="val 841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prstClr val="white"/>
                  </a:solidFill>
                  <a:latin typeface="ＭＳ Ｐゴシック" panose="020B0600070205080204" pitchFamily="50" charset="-128"/>
                </a:endParaRPr>
              </a:p>
              <a:p>
                <a:pPr algn="ctr"/>
                <a:r>
                  <a:rPr lang="ja-JP" altLang="en-US" sz="1400" dirty="0">
                    <a:solidFill>
                      <a:prstClr val="white"/>
                    </a:solidFill>
                    <a:latin typeface="ＭＳ Ｐゴシック" panose="020B0600070205080204" pitchFamily="50" charset="-128"/>
                  </a:rPr>
                  <a:t>平成</a:t>
                </a:r>
                <a:r>
                  <a:rPr lang="en-US" altLang="ja-JP" sz="1400" dirty="0">
                    <a:solidFill>
                      <a:prstClr val="white"/>
                    </a:solidFill>
                    <a:latin typeface="ＭＳ Ｐゴシック" panose="020B0600070205080204" pitchFamily="50" charset="-128"/>
                  </a:rPr>
                  <a:t>26</a:t>
                </a:r>
                <a:r>
                  <a:rPr lang="ja-JP" altLang="en-US" sz="1400" dirty="0">
                    <a:solidFill>
                      <a:prstClr val="white"/>
                    </a:solidFill>
                    <a:latin typeface="ＭＳ Ｐゴシック" panose="020B0600070205080204" pitchFamily="50" charset="-128"/>
                  </a:rPr>
                  <a:t>年年</a:t>
                </a:r>
                <a:r>
                  <a:rPr lang="en-US" altLang="ja-JP" sz="1400" dirty="0">
                    <a:solidFill>
                      <a:prstClr val="white"/>
                    </a:solidFill>
                    <a:latin typeface="ＭＳ Ｐゴシック" panose="020B0600070205080204" pitchFamily="50" charset="-128"/>
                  </a:rPr>
                  <a:t>4</a:t>
                </a:r>
                <a:r>
                  <a:rPr lang="ja-JP" altLang="en-US" sz="1400" dirty="0">
                    <a:solidFill>
                      <a:prstClr val="white"/>
                    </a:solidFill>
                    <a:latin typeface="ＭＳ Ｐゴシック" panose="020B0600070205080204" pitchFamily="50" charset="-128"/>
                  </a:rPr>
                  <a:t>月１日から</a:t>
                </a: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ja-JP" altLang="en-US" sz="1400" dirty="0">
                  <a:solidFill>
                    <a:prstClr val="white"/>
                  </a:solidFill>
                  <a:latin typeface="ＭＳ Ｐゴシック" panose="020B0600070205080204" pitchFamily="50" charset="-128"/>
                </a:endParaRPr>
              </a:p>
            </p:txBody>
          </p:sp>
          <p:sp>
            <p:nvSpPr>
              <p:cNvPr id="14" name="角丸四角形 13"/>
              <p:cNvSpPr/>
              <p:nvPr/>
            </p:nvSpPr>
            <p:spPr>
              <a:xfrm>
                <a:off x="1335901" y="4112330"/>
                <a:ext cx="1767840" cy="8025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消費税率</a:t>
                </a:r>
                <a:endParaRPr lang="en-US" altLang="ja-JP" sz="1400" dirty="0">
                  <a:solidFill>
                    <a:prstClr val="black"/>
                  </a:solidFill>
                </a:endParaRPr>
              </a:p>
              <a:p>
                <a:pPr algn="ctr"/>
                <a:r>
                  <a:rPr lang="ja-JP" altLang="en-US" sz="3200" dirty="0">
                    <a:solidFill>
                      <a:prstClr val="black"/>
                    </a:solidFill>
                  </a:rPr>
                  <a:t>８</a:t>
                </a:r>
                <a:r>
                  <a:rPr lang="ja-JP" altLang="en-US" dirty="0">
                    <a:solidFill>
                      <a:prstClr val="black"/>
                    </a:solidFill>
                  </a:rPr>
                  <a:t>％</a:t>
                </a:r>
                <a:endParaRPr lang="ja-JP" altLang="en-US" sz="4000" dirty="0">
                  <a:solidFill>
                    <a:prstClr val="black"/>
                  </a:solidFill>
                </a:endParaRPr>
              </a:p>
            </p:txBody>
          </p:sp>
          <p:sp>
            <p:nvSpPr>
              <p:cNvPr id="15" name="正方形/長方形 14"/>
              <p:cNvSpPr/>
              <p:nvPr/>
            </p:nvSpPr>
            <p:spPr>
              <a:xfrm>
                <a:off x="1379220" y="4933604"/>
                <a:ext cx="1821180" cy="512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bg1"/>
                    </a:solidFill>
                    <a:latin typeface="ＭＳ Ｐゴシック" panose="020B0600070205080204" pitchFamily="50" charset="-128"/>
                  </a:rPr>
                  <a:t>消費税　　　　６</a:t>
                </a:r>
                <a:r>
                  <a:rPr lang="en-US" altLang="ja-JP" sz="1400" b="1" dirty="0">
                    <a:solidFill>
                      <a:schemeClr val="bg1"/>
                    </a:solidFill>
                    <a:latin typeface="ＭＳ Ｐゴシック" panose="020B0600070205080204" pitchFamily="50" charset="-128"/>
                  </a:rPr>
                  <a:t>.</a:t>
                </a:r>
                <a:r>
                  <a:rPr lang="ja-JP" altLang="en-US" sz="1400" b="1" dirty="0">
                    <a:solidFill>
                      <a:schemeClr val="bg1"/>
                    </a:solidFill>
                    <a:latin typeface="ＭＳ Ｐゴシック" panose="020B0600070205080204" pitchFamily="50" charset="-128"/>
                  </a:rPr>
                  <a:t>３％</a:t>
                </a:r>
                <a:endParaRPr lang="en-US" altLang="ja-JP" sz="1400" b="1" dirty="0">
                  <a:solidFill>
                    <a:schemeClr val="bg1"/>
                  </a:solidFill>
                  <a:latin typeface="ＭＳ Ｐゴシック" panose="020B0600070205080204" pitchFamily="50" charset="-128"/>
                </a:endParaRPr>
              </a:p>
              <a:p>
                <a:r>
                  <a:rPr lang="ja-JP" altLang="en-US" sz="1400" b="1" dirty="0">
                    <a:solidFill>
                      <a:schemeClr val="bg1"/>
                    </a:solidFill>
                    <a:latin typeface="ＭＳ Ｐゴシック" panose="020B0600070205080204" pitchFamily="50" charset="-128"/>
                  </a:rPr>
                  <a:t>地方消費税　１</a:t>
                </a:r>
                <a:r>
                  <a:rPr lang="en-US" altLang="ja-JP" sz="1400" b="1" dirty="0">
                    <a:solidFill>
                      <a:schemeClr val="bg1"/>
                    </a:solidFill>
                    <a:latin typeface="ＭＳ Ｐゴシック" panose="020B0600070205080204" pitchFamily="50" charset="-128"/>
                  </a:rPr>
                  <a:t>.</a:t>
                </a:r>
                <a:r>
                  <a:rPr lang="ja-JP" altLang="en-US" sz="1400" b="1" dirty="0">
                    <a:solidFill>
                      <a:schemeClr val="bg1"/>
                    </a:solidFill>
                    <a:latin typeface="ＭＳ Ｐゴシック" panose="020B0600070205080204" pitchFamily="50" charset="-128"/>
                  </a:rPr>
                  <a:t>７％</a:t>
                </a:r>
              </a:p>
            </p:txBody>
          </p:sp>
        </p:grpSp>
        <p:grpSp>
          <p:nvGrpSpPr>
            <p:cNvPr id="16" name="グループ化 15"/>
            <p:cNvGrpSpPr/>
            <p:nvPr/>
          </p:nvGrpSpPr>
          <p:grpSpPr>
            <a:xfrm>
              <a:off x="8543846" y="2775338"/>
              <a:ext cx="2057400" cy="2057998"/>
              <a:chOff x="1143000" y="3562276"/>
              <a:chExt cx="2057400" cy="2057998"/>
            </a:xfrm>
          </p:grpSpPr>
          <p:sp>
            <p:nvSpPr>
              <p:cNvPr id="17" name="角丸四角形 16"/>
              <p:cNvSpPr/>
              <p:nvPr/>
            </p:nvSpPr>
            <p:spPr>
              <a:xfrm>
                <a:off x="1143000" y="3562276"/>
                <a:ext cx="2057400" cy="2030804"/>
              </a:xfrm>
              <a:prstGeom prst="roundRect">
                <a:avLst>
                  <a:gd name="adj" fmla="val 841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prstClr val="white"/>
                  </a:solidFill>
                  <a:latin typeface="ＭＳ Ｐゴシック" panose="020B0600070205080204" pitchFamily="50" charset="-128"/>
                </a:endParaRPr>
              </a:p>
              <a:p>
                <a:pPr algn="ctr"/>
                <a:r>
                  <a:rPr lang="ja-JP" altLang="en-US" sz="1400" dirty="0">
                    <a:solidFill>
                      <a:prstClr val="white"/>
                    </a:solidFill>
                    <a:latin typeface="ＭＳ Ｐゴシック" panose="020B0600070205080204" pitchFamily="50" charset="-128"/>
                  </a:rPr>
                  <a:t>令和元年</a:t>
                </a:r>
                <a:r>
                  <a:rPr lang="en-US" altLang="ja-JP" sz="1400" dirty="0">
                    <a:solidFill>
                      <a:prstClr val="white"/>
                    </a:solidFill>
                    <a:latin typeface="ＭＳ Ｐゴシック" panose="020B0600070205080204" pitchFamily="50" charset="-128"/>
                  </a:rPr>
                  <a:t>10</a:t>
                </a:r>
                <a:r>
                  <a:rPr lang="ja-JP" altLang="en-US" sz="1400" dirty="0">
                    <a:solidFill>
                      <a:prstClr val="white"/>
                    </a:solidFill>
                    <a:latin typeface="ＭＳ Ｐゴシック" panose="020B0600070205080204" pitchFamily="50" charset="-128"/>
                  </a:rPr>
                  <a:t>月</a:t>
                </a:r>
                <a:r>
                  <a:rPr lang="en-US" altLang="ja-JP" sz="1400" dirty="0">
                    <a:solidFill>
                      <a:prstClr val="white"/>
                    </a:solidFill>
                    <a:latin typeface="ＭＳ Ｐゴシック" panose="020B0600070205080204" pitchFamily="50" charset="-128"/>
                  </a:rPr>
                  <a:t>1</a:t>
                </a:r>
                <a:r>
                  <a:rPr lang="ja-JP" altLang="en-US" sz="1400" dirty="0">
                    <a:solidFill>
                      <a:prstClr val="white"/>
                    </a:solidFill>
                    <a:latin typeface="ＭＳ Ｐゴシック" panose="020B0600070205080204" pitchFamily="50" charset="-128"/>
                  </a:rPr>
                  <a:t>日から</a:t>
                </a: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en-US" altLang="ja-JP" sz="1400" dirty="0">
                  <a:solidFill>
                    <a:prstClr val="white"/>
                  </a:solidFill>
                  <a:latin typeface="ＭＳ Ｐゴシック" panose="020B0600070205080204" pitchFamily="50" charset="-128"/>
                </a:endParaRPr>
              </a:p>
              <a:p>
                <a:pPr algn="ctr"/>
                <a:endParaRPr lang="ja-JP" altLang="en-US" sz="1400" dirty="0">
                  <a:solidFill>
                    <a:prstClr val="white"/>
                  </a:solidFill>
                  <a:latin typeface="ＭＳ Ｐゴシック" panose="020B0600070205080204" pitchFamily="50" charset="-128"/>
                </a:endParaRPr>
              </a:p>
            </p:txBody>
          </p:sp>
          <p:sp>
            <p:nvSpPr>
              <p:cNvPr id="18" name="角丸四角形 17"/>
              <p:cNvSpPr/>
              <p:nvPr/>
            </p:nvSpPr>
            <p:spPr>
              <a:xfrm>
                <a:off x="1288693" y="4094710"/>
                <a:ext cx="1767840" cy="7114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消費税率</a:t>
                </a:r>
                <a:endParaRPr lang="en-US" altLang="ja-JP" sz="1400" dirty="0">
                  <a:solidFill>
                    <a:prstClr val="black"/>
                  </a:solidFill>
                </a:endParaRPr>
              </a:p>
              <a:p>
                <a:pPr algn="ctr"/>
                <a:r>
                  <a:rPr lang="ja-JP" altLang="en-US" sz="3200" dirty="0">
                    <a:solidFill>
                      <a:prstClr val="black"/>
                    </a:solidFill>
                  </a:rPr>
                  <a:t>１０</a:t>
                </a:r>
                <a:r>
                  <a:rPr lang="ja-JP" altLang="en-US" dirty="0">
                    <a:solidFill>
                      <a:prstClr val="black"/>
                    </a:solidFill>
                  </a:rPr>
                  <a:t>％</a:t>
                </a:r>
                <a:endParaRPr lang="ja-JP" altLang="en-US" sz="4000" dirty="0">
                  <a:solidFill>
                    <a:prstClr val="black"/>
                  </a:solidFill>
                </a:endParaRPr>
              </a:p>
            </p:txBody>
          </p:sp>
          <p:sp>
            <p:nvSpPr>
              <p:cNvPr id="19" name="正方形/長方形 18"/>
              <p:cNvSpPr/>
              <p:nvPr/>
            </p:nvSpPr>
            <p:spPr>
              <a:xfrm>
                <a:off x="1379220" y="4752980"/>
                <a:ext cx="1821180" cy="86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prstClr val="white"/>
                    </a:solidFill>
                    <a:latin typeface="ＭＳ Ｐゴシック" panose="020B0600070205080204" pitchFamily="50" charset="-128"/>
                  </a:rPr>
                  <a:t>消費税　　　　７</a:t>
                </a:r>
                <a:r>
                  <a:rPr lang="en-US" altLang="ja-JP" sz="1400" b="1" dirty="0">
                    <a:solidFill>
                      <a:prstClr val="white"/>
                    </a:solidFill>
                    <a:latin typeface="ＭＳ Ｐゴシック" panose="020B0600070205080204" pitchFamily="50" charset="-128"/>
                  </a:rPr>
                  <a:t>.</a:t>
                </a:r>
                <a:r>
                  <a:rPr lang="ja-JP" altLang="en-US" sz="1400" b="1" dirty="0">
                    <a:solidFill>
                      <a:prstClr val="white"/>
                    </a:solidFill>
                    <a:latin typeface="ＭＳ Ｐゴシック" panose="020B0600070205080204" pitchFamily="50" charset="-128"/>
                  </a:rPr>
                  <a:t>８％</a:t>
                </a:r>
                <a:endParaRPr lang="en-US" altLang="ja-JP" sz="1400" b="1" dirty="0">
                  <a:solidFill>
                    <a:prstClr val="white"/>
                  </a:solidFill>
                  <a:latin typeface="ＭＳ Ｐゴシック" panose="020B0600070205080204" pitchFamily="50" charset="-128"/>
                </a:endParaRPr>
              </a:p>
              <a:p>
                <a:r>
                  <a:rPr lang="ja-JP" altLang="en-US" sz="1400" b="1" dirty="0">
                    <a:solidFill>
                      <a:prstClr val="white"/>
                    </a:solidFill>
                    <a:latin typeface="ＭＳ Ｐゴシック" panose="020B0600070205080204" pitchFamily="50" charset="-128"/>
                  </a:rPr>
                  <a:t>地方消費税　２</a:t>
                </a:r>
                <a:r>
                  <a:rPr lang="en-US" altLang="ja-JP" sz="1400" b="1" dirty="0">
                    <a:solidFill>
                      <a:prstClr val="white"/>
                    </a:solidFill>
                    <a:latin typeface="ＭＳ Ｐゴシック" panose="020B0600070205080204" pitchFamily="50" charset="-128"/>
                  </a:rPr>
                  <a:t>.</a:t>
                </a:r>
                <a:r>
                  <a:rPr lang="ja-JP" altLang="en-US" sz="1400" b="1" dirty="0">
                    <a:solidFill>
                      <a:prstClr val="white"/>
                    </a:solidFill>
                    <a:latin typeface="ＭＳ Ｐゴシック" panose="020B0600070205080204" pitchFamily="50" charset="-128"/>
                  </a:rPr>
                  <a:t>２％</a:t>
                </a:r>
                <a:endParaRPr lang="en-US" altLang="ja-JP" sz="1400" b="1" dirty="0">
                  <a:solidFill>
                    <a:prstClr val="white"/>
                  </a:solidFill>
                  <a:latin typeface="ＭＳ Ｐゴシック" panose="020B0600070205080204" pitchFamily="50" charset="-128"/>
                </a:endParaRPr>
              </a:p>
            </p:txBody>
          </p:sp>
        </p:grpSp>
        <p:sp>
          <p:nvSpPr>
            <p:cNvPr id="20" name="右矢印 19"/>
            <p:cNvSpPr/>
            <p:nvPr/>
          </p:nvSpPr>
          <p:spPr>
            <a:xfrm>
              <a:off x="4519494" y="3307773"/>
              <a:ext cx="579120" cy="74121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右矢印 20"/>
            <p:cNvSpPr/>
            <p:nvPr/>
          </p:nvSpPr>
          <p:spPr>
            <a:xfrm>
              <a:off x="7748013" y="3307773"/>
              <a:ext cx="579120" cy="741218"/>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3" name="グループ化 2"/>
          <p:cNvGrpSpPr/>
          <p:nvPr/>
        </p:nvGrpSpPr>
        <p:grpSpPr>
          <a:xfrm>
            <a:off x="574613" y="5063319"/>
            <a:ext cx="10787003" cy="1318262"/>
            <a:chOff x="579120" y="5494546"/>
            <a:chExt cx="10787003" cy="1318262"/>
          </a:xfrm>
        </p:grpSpPr>
        <p:grpSp>
          <p:nvGrpSpPr>
            <p:cNvPr id="27" name="グループ化 26"/>
            <p:cNvGrpSpPr/>
            <p:nvPr/>
          </p:nvGrpSpPr>
          <p:grpSpPr>
            <a:xfrm>
              <a:off x="579120" y="5494546"/>
              <a:ext cx="7168893" cy="1318262"/>
              <a:chOff x="579120" y="5201699"/>
              <a:chExt cx="7168893" cy="1318262"/>
            </a:xfrm>
          </p:grpSpPr>
          <p:sp>
            <p:nvSpPr>
              <p:cNvPr id="22" name="角丸四角形 21"/>
              <p:cNvSpPr/>
              <p:nvPr/>
            </p:nvSpPr>
            <p:spPr>
              <a:xfrm>
                <a:off x="579120" y="5201699"/>
                <a:ext cx="3467934" cy="734767"/>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ＭＳ ゴシック" panose="020B0609070205080204" pitchFamily="49" charset="-128"/>
                    <a:ea typeface="ＭＳ ゴシック" panose="020B0609070205080204" pitchFamily="49" charset="-128"/>
                  </a:rPr>
                  <a:t>なぜ、消費税なの？</a:t>
                </a:r>
                <a:endParaRPr lang="en-US" altLang="ja-JP" b="1" dirty="0">
                  <a:solidFill>
                    <a:prstClr val="white"/>
                  </a:solidFill>
                  <a:latin typeface="ＭＳ ゴシック" panose="020B0609070205080204" pitchFamily="49" charset="-128"/>
                  <a:ea typeface="ＭＳ ゴシック" panose="020B0609070205080204" pitchFamily="49" charset="-128"/>
                </a:endParaRPr>
              </a:p>
              <a:p>
                <a:endParaRPr lang="ja-JP" altLang="en-US" dirty="0">
                  <a:solidFill>
                    <a:prstClr val="white"/>
                  </a:solidFill>
                </a:endParaRPr>
              </a:p>
            </p:txBody>
          </p:sp>
          <p:sp>
            <p:nvSpPr>
              <p:cNvPr id="24" name="角丸四角形 23"/>
              <p:cNvSpPr/>
              <p:nvPr/>
            </p:nvSpPr>
            <p:spPr>
              <a:xfrm>
                <a:off x="579120" y="5589232"/>
                <a:ext cx="7168893" cy="930729"/>
              </a:xfrm>
              <a:prstGeom prst="roundRect">
                <a:avLst>
                  <a:gd name="adj" fmla="val 10933"/>
                </a:avLst>
              </a:prstGeom>
              <a:solidFill>
                <a:schemeClr val="accent2">
                  <a:lumMod val="40000"/>
                  <a:lumOff val="60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rgbClr val="FF3399"/>
                    </a:solidFill>
                    <a:latin typeface="ＭＳ ゴシック" panose="020B0609070205080204" pitchFamily="49" charset="-128"/>
                    <a:ea typeface="ＭＳ ゴシック" panose="020B0609070205080204" pitchFamily="49" charset="-128"/>
                  </a:rPr>
                  <a:t>●</a:t>
                </a:r>
                <a:r>
                  <a:rPr lang="ja-JP" altLang="en-US" sz="1600" dirty="0">
                    <a:solidFill>
                      <a:prstClr val="black"/>
                    </a:solidFill>
                  </a:rPr>
                  <a:t>景気や人口構成の変化に左右されにくく、税収が安定している</a:t>
                </a:r>
                <a:endParaRPr lang="en-US" altLang="ja-JP" sz="1600" dirty="0">
                  <a:solidFill>
                    <a:prstClr val="black"/>
                  </a:solidFill>
                </a:endParaRPr>
              </a:p>
              <a:p>
                <a:r>
                  <a:rPr lang="ja-JP" altLang="en-US" sz="1600" b="1" dirty="0">
                    <a:solidFill>
                      <a:srgbClr val="FF3399"/>
                    </a:solidFill>
                    <a:latin typeface="ＭＳ ゴシック" panose="020B0609070205080204" pitchFamily="49" charset="-128"/>
                    <a:ea typeface="ＭＳ ゴシック" panose="020B0609070205080204" pitchFamily="49" charset="-128"/>
                  </a:rPr>
                  <a:t>●</a:t>
                </a:r>
                <a:r>
                  <a:rPr lang="ja-JP" altLang="en-US" sz="1600" dirty="0">
                    <a:solidFill>
                      <a:prstClr val="black"/>
                    </a:solidFill>
                  </a:rPr>
                  <a:t>働く世代など特定の人に負担が集中することなく、経済活動に中立的</a:t>
                </a:r>
                <a:endParaRPr lang="en-US" altLang="ja-JP" sz="1600" dirty="0">
                  <a:solidFill>
                    <a:prstClr val="black"/>
                  </a:solidFill>
                </a:endParaRPr>
              </a:p>
              <a:p>
                <a:r>
                  <a:rPr lang="ja-JP" altLang="en-US" sz="1600" b="1" dirty="0">
                    <a:solidFill>
                      <a:srgbClr val="FF3399"/>
                    </a:solidFill>
                    <a:latin typeface="ＭＳ ゴシック" panose="020B0609070205080204" pitchFamily="49" charset="-128"/>
                    <a:ea typeface="ＭＳ ゴシック" panose="020B0609070205080204" pitchFamily="49" charset="-128"/>
                  </a:rPr>
                  <a:t>●</a:t>
                </a:r>
                <a:r>
                  <a:rPr lang="ja-JP" altLang="en-US" sz="1600" dirty="0">
                    <a:solidFill>
                      <a:prstClr val="black"/>
                    </a:solidFill>
                  </a:rPr>
                  <a:t>高い財源調達力がある</a:t>
                </a:r>
                <a:endParaRPr lang="en-US" altLang="ja-JP" sz="1600" b="1" dirty="0">
                  <a:solidFill>
                    <a:prstClr val="black"/>
                  </a:solidFill>
                  <a:latin typeface="ＭＳ ゴシック" panose="020B0609070205080204" pitchFamily="49" charset="-128"/>
                  <a:ea typeface="ＭＳ ゴシック" panose="020B0609070205080204" pitchFamily="49" charset="-128"/>
                </a:endParaRPr>
              </a:p>
            </p:txBody>
          </p:sp>
        </p:grpSp>
        <p:sp>
          <p:nvSpPr>
            <p:cNvPr id="25" name="右矢印 24"/>
            <p:cNvSpPr/>
            <p:nvPr/>
          </p:nvSpPr>
          <p:spPr>
            <a:xfrm>
              <a:off x="8156139" y="5976834"/>
              <a:ext cx="579120" cy="74121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角丸四角形 25"/>
            <p:cNvSpPr/>
            <p:nvPr/>
          </p:nvSpPr>
          <p:spPr>
            <a:xfrm>
              <a:off x="9060954" y="5701455"/>
              <a:ext cx="2305169" cy="1111353"/>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prstClr val="white"/>
                  </a:solidFill>
                  <a:latin typeface="HG丸ｺﾞｼｯｸM-PRO" panose="020F0600000000000000" pitchFamily="50" charset="-128"/>
                  <a:ea typeface="HG丸ｺﾞｼｯｸM-PRO" panose="020F0600000000000000" pitchFamily="50" charset="-128"/>
                </a:rPr>
                <a:t>社会保障の財源を</a:t>
              </a:r>
              <a:endParaRPr lang="en-US" altLang="ja-JP" sz="1600" b="1" dirty="0">
                <a:solidFill>
                  <a:prstClr val="white"/>
                </a:solidFill>
                <a:latin typeface="HG丸ｺﾞｼｯｸM-PRO" panose="020F0600000000000000" pitchFamily="50" charset="-128"/>
                <a:ea typeface="HG丸ｺﾞｼｯｸM-PRO" panose="020F0600000000000000" pitchFamily="50" charset="-128"/>
              </a:endParaRPr>
            </a:p>
            <a:p>
              <a:r>
                <a:rPr lang="ja-JP" altLang="en-US" sz="1600" b="1" dirty="0">
                  <a:solidFill>
                    <a:prstClr val="white"/>
                  </a:solidFill>
                  <a:latin typeface="HG丸ｺﾞｼｯｸM-PRO" panose="020F0600000000000000" pitchFamily="50" charset="-128"/>
                  <a:ea typeface="HG丸ｺﾞｼｯｸM-PRO" panose="020F0600000000000000" pitchFamily="50" charset="-128"/>
                </a:rPr>
                <a:t>調達する手段として</a:t>
              </a:r>
              <a:endParaRPr lang="en-US" altLang="ja-JP" sz="1600" b="1" dirty="0">
                <a:solidFill>
                  <a:prstClr val="white"/>
                </a:solidFill>
                <a:latin typeface="HG丸ｺﾞｼｯｸM-PRO" panose="020F0600000000000000" pitchFamily="50" charset="-128"/>
                <a:ea typeface="HG丸ｺﾞｼｯｸM-PRO" panose="020F0600000000000000" pitchFamily="50" charset="-128"/>
              </a:endParaRPr>
            </a:p>
            <a:p>
              <a:r>
                <a:rPr lang="ja-JP" altLang="en-US" sz="1600" b="1" dirty="0">
                  <a:solidFill>
                    <a:prstClr val="white"/>
                  </a:solidFill>
                  <a:latin typeface="HG丸ｺﾞｼｯｸM-PRO" panose="020F0600000000000000" pitchFamily="50" charset="-128"/>
                  <a:ea typeface="HG丸ｺﾞｼｯｸM-PRO" panose="020F0600000000000000" pitchFamily="50" charset="-128"/>
                </a:rPr>
                <a:t>ふさわしい税金です。</a:t>
              </a:r>
              <a:endParaRPr lang="en-US" altLang="ja-JP" sz="1600" b="1" dirty="0">
                <a:solidFill>
                  <a:prstClr val="white"/>
                </a:solidFill>
                <a:latin typeface="HG丸ｺﾞｼｯｸM-PRO" panose="020F0600000000000000" pitchFamily="50" charset="-128"/>
                <a:ea typeface="HG丸ｺﾞｼｯｸM-PRO" panose="020F0600000000000000" pitchFamily="50" charset="-128"/>
              </a:endParaRPr>
            </a:p>
          </p:txBody>
        </p:sp>
      </p:grpSp>
      <p:grpSp>
        <p:nvGrpSpPr>
          <p:cNvPr id="28" name="グループ化 27"/>
          <p:cNvGrpSpPr/>
          <p:nvPr/>
        </p:nvGrpSpPr>
        <p:grpSpPr>
          <a:xfrm>
            <a:off x="391875" y="132863"/>
            <a:ext cx="11109278" cy="914400"/>
            <a:chOff x="559558" y="515091"/>
            <a:chExt cx="11109278" cy="914400"/>
          </a:xfrm>
        </p:grpSpPr>
        <p:sp>
          <p:nvSpPr>
            <p:cNvPr id="29" name="円/楕円 28"/>
            <p:cNvSpPr/>
            <p:nvPr/>
          </p:nvSpPr>
          <p:spPr>
            <a:xfrm>
              <a:off x="559558" y="515091"/>
              <a:ext cx="914400" cy="9144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903679" y="726722"/>
              <a:ext cx="4515980" cy="461665"/>
            </a:xfrm>
            <a:prstGeom prst="rect">
              <a:avLst/>
            </a:prstGeom>
            <a:noFill/>
          </p:spPr>
          <p:txBody>
            <a:bodyPr wrap="none" rtlCol="0">
              <a:spAutoFit/>
            </a:bodyPr>
            <a:lstStyle/>
            <a:p>
              <a:r>
                <a:rPr kumimoji="1" lang="ja-JP" altLang="en-US" sz="2400" b="1" dirty="0">
                  <a:solidFill>
                    <a:srgbClr val="CC00CC"/>
                  </a:solidFill>
                  <a:latin typeface="HG丸ｺﾞｼｯｸM-PRO" panose="020F0600000000000000" pitchFamily="50" charset="-128"/>
                  <a:ea typeface="HG丸ｺﾞｼｯｸM-PRO" panose="020F0600000000000000" pitchFamily="50" charset="-128"/>
                </a:rPr>
                <a:t>消費税率の引き上げと使いみち</a:t>
              </a:r>
            </a:p>
          </p:txBody>
        </p:sp>
        <p:cxnSp>
          <p:nvCxnSpPr>
            <p:cNvPr id="31" name="直線コネクタ 30"/>
            <p:cNvCxnSpPr/>
            <p:nvPr/>
          </p:nvCxnSpPr>
          <p:spPr>
            <a:xfrm>
              <a:off x="655093" y="1243930"/>
              <a:ext cx="11013743" cy="0"/>
            </a:xfrm>
            <a:prstGeom prst="line">
              <a:avLst/>
            </a:prstGeom>
            <a:ln w="38100">
              <a:solidFill>
                <a:srgbClr val="CC0099"/>
              </a:solidFill>
              <a:prstDash val="sysDot"/>
            </a:ln>
          </p:spPr>
          <p:style>
            <a:lnRef idx="1">
              <a:schemeClr val="accent1"/>
            </a:lnRef>
            <a:fillRef idx="0">
              <a:schemeClr val="accent1"/>
            </a:fillRef>
            <a:effectRef idx="0">
              <a:schemeClr val="accent1"/>
            </a:effectRef>
            <a:fontRef idx="minor">
              <a:schemeClr val="tx1"/>
            </a:fontRef>
          </p:style>
        </p:cxnSp>
      </p:grpSp>
      <p:sp>
        <p:nvSpPr>
          <p:cNvPr id="32" name="角丸四角形 31"/>
          <p:cNvSpPr/>
          <p:nvPr/>
        </p:nvSpPr>
        <p:spPr>
          <a:xfrm>
            <a:off x="450023" y="1137643"/>
            <a:ext cx="11310177" cy="130407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　</a:t>
            </a:r>
            <a:r>
              <a:rPr lang="ja-JP" altLang="en-US" sz="1400" dirty="0">
                <a:solidFill>
                  <a:schemeClr val="tx1"/>
                </a:solidFill>
                <a:latin typeface="+mn-ea"/>
              </a:rPr>
              <a:t>消費税率は、令和元年</a:t>
            </a:r>
            <a:r>
              <a:rPr lang="en-US" altLang="ja-JP" sz="1400" dirty="0">
                <a:solidFill>
                  <a:schemeClr val="tx1"/>
                </a:solidFill>
                <a:latin typeface="+mn-ea"/>
              </a:rPr>
              <a:t>10</a:t>
            </a:r>
            <a:r>
              <a:rPr lang="ja-JP" altLang="en-US" sz="1400" dirty="0">
                <a:solidFill>
                  <a:schemeClr val="tx1"/>
                </a:solidFill>
                <a:latin typeface="+mn-ea"/>
              </a:rPr>
              <a:t>月から</a:t>
            </a:r>
            <a:r>
              <a:rPr lang="en-US" altLang="ja-JP" sz="1400" dirty="0">
                <a:solidFill>
                  <a:schemeClr val="tx1"/>
                </a:solidFill>
                <a:latin typeface="+mn-ea"/>
              </a:rPr>
              <a:t>10</a:t>
            </a:r>
            <a:r>
              <a:rPr lang="ja-JP" altLang="en-US" sz="1400" dirty="0">
                <a:solidFill>
                  <a:schemeClr val="tx1"/>
                </a:solidFill>
                <a:latin typeface="+mn-ea"/>
              </a:rPr>
              <a:t>％（消費税</a:t>
            </a:r>
            <a:r>
              <a:rPr lang="en-US" altLang="ja-JP" sz="1400" dirty="0">
                <a:solidFill>
                  <a:schemeClr val="tx1"/>
                </a:solidFill>
                <a:latin typeface="+mn-ea"/>
              </a:rPr>
              <a:t>7.8</a:t>
            </a:r>
            <a:r>
              <a:rPr lang="ja-JP" altLang="en-US" sz="1400" dirty="0">
                <a:solidFill>
                  <a:schemeClr val="tx1"/>
                </a:solidFill>
                <a:latin typeface="+mn-ea"/>
              </a:rPr>
              <a:t>％、地方消費税</a:t>
            </a:r>
            <a:r>
              <a:rPr lang="en-US" altLang="ja-JP" sz="1400" dirty="0">
                <a:solidFill>
                  <a:schemeClr val="tx1"/>
                </a:solidFill>
                <a:latin typeface="+mn-ea"/>
              </a:rPr>
              <a:t>2.2</a:t>
            </a:r>
            <a:r>
              <a:rPr lang="ja-JP" altLang="en-US" sz="1400" dirty="0">
                <a:solidFill>
                  <a:schemeClr val="tx1"/>
                </a:solidFill>
                <a:latin typeface="+mn-ea"/>
              </a:rPr>
              <a:t>％）になりました</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rPr>
              <a:t>　消費税率の引き上げによる増収分は、すべて社会保障の財源とされ、社会保障制度を安定させ、さらに充実するために使用されています。</a:t>
            </a:r>
            <a:endParaRPr lang="en-US" altLang="ja-JP" sz="1400" dirty="0">
              <a:solidFill>
                <a:schemeClr val="tx1"/>
              </a:solidFill>
            </a:endParaRPr>
          </a:p>
          <a:p>
            <a:r>
              <a:rPr lang="ja-JP" altLang="en-US" sz="1400" dirty="0">
                <a:solidFill>
                  <a:schemeClr val="tx1"/>
                </a:solidFill>
              </a:rPr>
              <a:t>　少子高齢化がすすんでも、世代を問わず一人ひとりが安心して暮らせる社会を実現するために、消費税率の引き上げが実施されたのです。</a:t>
            </a:r>
            <a:endParaRPr lang="en-US" altLang="ja-JP" sz="1400" dirty="0">
              <a:solidFill>
                <a:schemeClr val="tx1"/>
              </a:solidFill>
            </a:endParaRPr>
          </a:p>
        </p:txBody>
      </p:sp>
      <p:sp>
        <p:nvSpPr>
          <p:cNvPr id="2" name="テキスト ボックス 1"/>
          <p:cNvSpPr txBox="1"/>
          <p:nvPr/>
        </p:nvSpPr>
        <p:spPr>
          <a:xfrm>
            <a:off x="11760200" y="6488668"/>
            <a:ext cx="418704" cy="369332"/>
          </a:xfrm>
          <a:prstGeom prst="rect">
            <a:avLst/>
          </a:prstGeom>
          <a:noFill/>
        </p:spPr>
        <p:txBody>
          <a:bodyPr wrap="none" rtlCol="0">
            <a:spAutoFit/>
          </a:bodyPr>
          <a:lstStyle/>
          <a:p>
            <a:r>
              <a:rPr kumimoji="1" lang="en-US" altLang="ja-JP" dirty="0">
                <a:latin typeface="+mj-ea"/>
                <a:ea typeface="+mj-ea"/>
              </a:rPr>
              <a:t>17</a:t>
            </a:r>
            <a:endParaRPr kumimoji="1" lang="ja-JP" altLang="en-US" dirty="0">
              <a:latin typeface="+mj-ea"/>
              <a:ea typeface="+mj-ea"/>
            </a:endParaRPr>
          </a:p>
        </p:txBody>
      </p:sp>
      <p:sp>
        <p:nvSpPr>
          <p:cNvPr id="33" name="角丸四角形 32"/>
          <p:cNvSpPr/>
          <p:nvPr/>
        </p:nvSpPr>
        <p:spPr>
          <a:xfrm>
            <a:off x="8202430" y="5107"/>
            <a:ext cx="3997801" cy="516323"/>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－これからの社会と税－</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82575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pSp>
        <p:nvGrpSpPr>
          <p:cNvPr id="2" name="グループ化 1"/>
          <p:cNvGrpSpPr/>
          <p:nvPr/>
        </p:nvGrpSpPr>
        <p:grpSpPr>
          <a:xfrm>
            <a:off x="401281" y="801272"/>
            <a:ext cx="11109278" cy="914400"/>
            <a:chOff x="559558" y="515091"/>
            <a:chExt cx="11109278" cy="914400"/>
          </a:xfrm>
        </p:grpSpPr>
        <p:sp>
          <p:nvSpPr>
            <p:cNvPr id="3" name="円/楕円 2"/>
            <p:cNvSpPr/>
            <p:nvPr/>
          </p:nvSpPr>
          <p:spPr>
            <a:xfrm>
              <a:off x="559558" y="515091"/>
              <a:ext cx="914400" cy="9144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851039" y="732544"/>
              <a:ext cx="2659702" cy="461665"/>
            </a:xfrm>
            <a:prstGeom prst="rect">
              <a:avLst/>
            </a:prstGeom>
            <a:noFill/>
          </p:spPr>
          <p:txBody>
            <a:bodyPr wrap="none" rtlCol="0">
              <a:spAutoFit/>
            </a:bodyPr>
            <a:lstStyle/>
            <a:p>
              <a:r>
                <a:rPr lang="ja-JP" altLang="en-US" sz="2400" b="1" dirty="0">
                  <a:solidFill>
                    <a:srgbClr val="CC00CC"/>
                  </a:solidFill>
                  <a:latin typeface="HG丸ｺﾞｼｯｸM-PRO" panose="020F0600000000000000" pitchFamily="50" charset="-128"/>
                  <a:ea typeface="HG丸ｺﾞｼｯｸM-PRO" panose="020F0600000000000000" pitchFamily="50" charset="-128"/>
                </a:rPr>
                <a:t>国民負担のあり方</a:t>
              </a:r>
              <a:endParaRPr kumimoji="1" lang="ja-JP" altLang="en-US" sz="2400" b="1" dirty="0">
                <a:solidFill>
                  <a:srgbClr val="CC00CC"/>
                </a:solidFill>
                <a:latin typeface="HG丸ｺﾞｼｯｸM-PRO" panose="020F0600000000000000" pitchFamily="50" charset="-128"/>
                <a:ea typeface="HG丸ｺﾞｼｯｸM-PRO" panose="020F0600000000000000" pitchFamily="50" charset="-128"/>
              </a:endParaRPr>
            </a:p>
          </p:txBody>
        </p:sp>
        <p:cxnSp>
          <p:nvCxnSpPr>
            <p:cNvPr id="5" name="直線コネクタ 4"/>
            <p:cNvCxnSpPr/>
            <p:nvPr/>
          </p:nvCxnSpPr>
          <p:spPr>
            <a:xfrm>
              <a:off x="655093" y="1243930"/>
              <a:ext cx="11013743" cy="0"/>
            </a:xfrm>
            <a:prstGeom prst="line">
              <a:avLst/>
            </a:prstGeom>
            <a:ln w="38100">
              <a:solidFill>
                <a:srgbClr val="CC0099"/>
              </a:solidFill>
              <a:prstDash val="sysDot"/>
            </a:ln>
          </p:spPr>
          <p:style>
            <a:lnRef idx="1">
              <a:schemeClr val="accent1"/>
            </a:lnRef>
            <a:fillRef idx="0">
              <a:schemeClr val="accent1"/>
            </a:fillRef>
            <a:effectRef idx="0">
              <a:schemeClr val="accent1"/>
            </a:effectRef>
            <a:fontRef idx="minor">
              <a:schemeClr val="tx1"/>
            </a:fontRef>
          </p:style>
        </p:cxnSp>
      </p:grpSp>
      <p:sp>
        <p:nvSpPr>
          <p:cNvPr id="7" name="角丸四角形 6"/>
          <p:cNvSpPr/>
          <p:nvPr/>
        </p:nvSpPr>
        <p:spPr>
          <a:xfrm>
            <a:off x="960081" y="1751583"/>
            <a:ext cx="3939410" cy="12914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FF9900"/>
                </a:solidFill>
                <a:latin typeface="BIZ UDPゴシック" panose="020B0400000000000000" pitchFamily="50" charset="-128"/>
                <a:ea typeface="BIZ UDPゴシック" panose="020B0400000000000000" pitchFamily="50" charset="-128"/>
              </a:rPr>
              <a:t>大きな政府（高福祉・高負担）</a:t>
            </a:r>
            <a:endParaRPr kumimoji="1" lang="en-US" altLang="ja-JP" b="1" dirty="0">
              <a:solidFill>
                <a:srgbClr val="FF9900"/>
              </a:solidFill>
              <a:latin typeface="BIZ UDPゴシック" panose="020B0400000000000000" pitchFamily="50" charset="-128"/>
              <a:ea typeface="BIZ UDPゴシック" panose="020B0400000000000000" pitchFamily="50" charset="-128"/>
            </a:endParaRPr>
          </a:p>
          <a:p>
            <a:r>
              <a:rPr lang="ja-JP" altLang="en-US" dirty="0">
                <a:solidFill>
                  <a:schemeClr val="tx1"/>
                </a:solidFill>
              </a:rPr>
              <a:t>　</a:t>
            </a:r>
            <a:r>
              <a:rPr lang="ja-JP" altLang="en-US" sz="1600" dirty="0">
                <a:solidFill>
                  <a:schemeClr val="tx1"/>
                </a:solidFill>
              </a:rPr>
              <a:t>公的サービスの水準は高くなりますが、その分国民の負担も大きくなります。</a:t>
            </a:r>
            <a:endParaRPr kumimoji="1" lang="en-US" altLang="ja-JP" sz="1600" dirty="0">
              <a:solidFill>
                <a:schemeClr val="tx1"/>
              </a:solidFill>
            </a:endParaRPr>
          </a:p>
        </p:txBody>
      </p:sp>
      <p:sp>
        <p:nvSpPr>
          <p:cNvPr id="8" name="角丸四角形 7"/>
          <p:cNvSpPr/>
          <p:nvPr/>
        </p:nvSpPr>
        <p:spPr>
          <a:xfrm>
            <a:off x="7275162" y="1751583"/>
            <a:ext cx="3835139" cy="12914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0070C0"/>
                </a:solidFill>
                <a:latin typeface="BIZ UDPゴシック" panose="020B0400000000000000" pitchFamily="50" charset="-128"/>
                <a:ea typeface="BIZ UDPゴシック" panose="020B0400000000000000" pitchFamily="50" charset="-128"/>
              </a:rPr>
              <a:t>小さな</a:t>
            </a:r>
            <a:r>
              <a:rPr kumimoji="1" lang="ja-JP" altLang="en-US" b="1" dirty="0">
                <a:solidFill>
                  <a:srgbClr val="0070C0"/>
                </a:solidFill>
                <a:latin typeface="BIZ UDPゴシック" panose="020B0400000000000000" pitchFamily="50" charset="-128"/>
                <a:ea typeface="BIZ UDPゴシック" panose="020B0400000000000000" pitchFamily="50" charset="-128"/>
              </a:rPr>
              <a:t>政府（低福祉・低負担）</a:t>
            </a:r>
            <a:endParaRPr kumimoji="1" lang="en-US" altLang="ja-JP" b="1" dirty="0">
              <a:solidFill>
                <a:srgbClr val="0070C0"/>
              </a:solidFill>
              <a:latin typeface="BIZ UDPゴシック" panose="020B0400000000000000" pitchFamily="50" charset="-128"/>
              <a:ea typeface="BIZ UDPゴシック" panose="020B0400000000000000" pitchFamily="50" charset="-128"/>
            </a:endParaRPr>
          </a:p>
          <a:p>
            <a:r>
              <a:rPr lang="ja-JP" altLang="en-US" dirty="0">
                <a:solidFill>
                  <a:schemeClr val="tx1"/>
                </a:solidFill>
              </a:rPr>
              <a:t>　</a:t>
            </a:r>
            <a:r>
              <a:rPr lang="ja-JP" altLang="en-US" sz="1600" dirty="0">
                <a:solidFill>
                  <a:schemeClr val="tx1"/>
                </a:solidFill>
              </a:rPr>
              <a:t>公的サービスの水準は低くなりますが、その分国民の負担も小さくなります。</a:t>
            </a:r>
            <a:endParaRPr kumimoji="1" lang="en-US" altLang="ja-JP" sz="1600" dirty="0">
              <a:solidFill>
                <a:schemeClr val="tx1"/>
              </a:solidFill>
            </a:endParaRPr>
          </a:p>
        </p:txBody>
      </p:sp>
      <p:sp>
        <p:nvSpPr>
          <p:cNvPr id="9" name="角丸四角形 8"/>
          <p:cNvSpPr/>
          <p:nvPr/>
        </p:nvSpPr>
        <p:spPr>
          <a:xfrm>
            <a:off x="954016" y="3183846"/>
            <a:ext cx="10347045" cy="3937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代表的な国の制度を比較しながら、日本はどのような税金の仕組みにすればよいのか考えてみましょう。</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10" name="角丸四角形 9"/>
          <p:cNvSpPr/>
          <p:nvPr/>
        </p:nvSpPr>
        <p:spPr>
          <a:xfrm>
            <a:off x="4899491" y="3763134"/>
            <a:ext cx="2441350" cy="12914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スウェーデンとアメリカを</a:t>
            </a:r>
            <a:endParaRPr kumimoji="1" lang="en-US" altLang="ja-JP" sz="1600" dirty="0">
              <a:solidFill>
                <a:schemeClr val="tx1"/>
              </a:solidFill>
            </a:endParaRPr>
          </a:p>
          <a:p>
            <a:r>
              <a:rPr lang="ja-JP" altLang="en-US" sz="1600" dirty="0">
                <a:solidFill>
                  <a:schemeClr val="tx1"/>
                </a:solidFill>
              </a:rPr>
              <a:t>比較してみると・・・</a:t>
            </a:r>
            <a:endParaRPr kumimoji="1" lang="en-US" altLang="ja-JP" sz="1600" dirty="0">
              <a:solidFill>
                <a:schemeClr val="tx1"/>
              </a:solidFill>
            </a:endParaRPr>
          </a:p>
        </p:txBody>
      </p:sp>
      <p:pic>
        <p:nvPicPr>
          <p:cNvPr id="11" name="図 10"/>
          <p:cNvPicPr>
            <a:picLocks noChangeAspect="1"/>
          </p:cNvPicPr>
          <p:nvPr/>
        </p:nvPicPr>
        <p:blipFill>
          <a:blip r:embed="rId2"/>
          <a:stretch>
            <a:fillRect/>
          </a:stretch>
        </p:blipFill>
        <p:spPr>
          <a:xfrm>
            <a:off x="582612" y="3763134"/>
            <a:ext cx="4192588" cy="2824163"/>
          </a:xfrm>
          <a:prstGeom prst="rect">
            <a:avLst/>
          </a:prstGeom>
        </p:spPr>
      </p:pic>
      <p:sp>
        <p:nvSpPr>
          <p:cNvPr id="12" name="テキスト ボックス 11"/>
          <p:cNvSpPr txBox="1"/>
          <p:nvPr/>
        </p:nvSpPr>
        <p:spPr>
          <a:xfrm>
            <a:off x="2022613" y="5078080"/>
            <a:ext cx="1909497" cy="307777"/>
          </a:xfrm>
          <a:prstGeom prst="rect">
            <a:avLst/>
          </a:prstGeom>
          <a:noFill/>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国民負担率は</a:t>
            </a:r>
            <a:r>
              <a:rPr kumimoji="1" lang="en-US" altLang="ja-JP" sz="1400" b="1" dirty="0">
                <a:latin typeface="BIZ UDPゴシック" panose="020B0400000000000000" pitchFamily="50" charset="-128"/>
                <a:ea typeface="BIZ UDPゴシック" panose="020B0400000000000000" pitchFamily="50" charset="-128"/>
              </a:rPr>
              <a:t>55</a:t>
            </a:r>
            <a:r>
              <a:rPr lang="en-US" altLang="ja-JP" sz="1400" b="1" dirty="0">
                <a:latin typeface="BIZ UDPゴシック" panose="020B0400000000000000" pitchFamily="50" charset="-128"/>
                <a:ea typeface="BIZ UDPゴシック" panose="020B0400000000000000" pitchFamily="50" charset="-128"/>
              </a:rPr>
              <a:t>.0</a:t>
            </a:r>
            <a:r>
              <a:rPr lang="ja-JP" altLang="en-US" sz="1400" b="1" dirty="0">
                <a:latin typeface="BIZ UDPゴシック" panose="020B0400000000000000" pitchFamily="50" charset="-128"/>
                <a:ea typeface="BIZ UDPゴシック" panose="020B0400000000000000" pitchFamily="50" charset="-128"/>
              </a:rPr>
              <a:t>％</a:t>
            </a:r>
            <a:endParaRPr kumimoji="1" lang="ja-JP" altLang="en-US" sz="1400" b="1" dirty="0">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2022613" y="5543204"/>
            <a:ext cx="2407718" cy="938719"/>
          </a:xfrm>
          <a:prstGeom prst="rect">
            <a:avLst/>
          </a:prstGeom>
          <a:noFill/>
        </p:spPr>
        <p:txBody>
          <a:bodyPr wrap="square" rtlCol="0">
            <a:spAutoFit/>
          </a:bodyPr>
          <a:lstStyle/>
          <a:p>
            <a:r>
              <a:rPr kumimoji="1" lang="ja-JP" altLang="en-US" sz="1100" dirty="0">
                <a:latin typeface="BIZ UDPゴシック" panose="020B0400000000000000" pitchFamily="50" charset="-128"/>
                <a:ea typeface="BIZ UDPゴシック" panose="020B0400000000000000" pitchFamily="50" charset="-128"/>
              </a:rPr>
              <a:t>①高齢者福祉の充実（高齢者特別住宅、在宅ケア）</a:t>
            </a:r>
            <a:endParaRPr kumimoji="1"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②育児政策の充実（育児休業手当、児童手当、保育サービス）</a:t>
            </a:r>
            <a:endParaRPr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③大学生手当の支給　など</a:t>
            </a:r>
          </a:p>
        </p:txBody>
      </p:sp>
      <p:grpSp>
        <p:nvGrpSpPr>
          <p:cNvPr id="19" name="グループ化 18"/>
          <p:cNvGrpSpPr/>
          <p:nvPr/>
        </p:nvGrpSpPr>
        <p:grpSpPr>
          <a:xfrm>
            <a:off x="7465132" y="3718394"/>
            <a:ext cx="4269668" cy="2868904"/>
            <a:chOff x="4546528" y="619699"/>
            <a:chExt cx="9058275" cy="5591175"/>
          </a:xfrm>
        </p:grpSpPr>
        <p:pic>
          <p:nvPicPr>
            <p:cNvPr id="16" name="図 15"/>
            <p:cNvPicPr>
              <a:picLocks noChangeAspect="1"/>
            </p:cNvPicPr>
            <p:nvPr/>
          </p:nvPicPr>
          <p:blipFill>
            <a:blip r:embed="rId3"/>
            <a:stretch>
              <a:fillRect/>
            </a:stretch>
          </p:blipFill>
          <p:spPr>
            <a:xfrm>
              <a:off x="4546528" y="619699"/>
              <a:ext cx="9058275" cy="5591175"/>
            </a:xfrm>
            <a:prstGeom prst="rect">
              <a:avLst/>
            </a:prstGeom>
          </p:spPr>
        </p:pic>
        <p:sp>
          <p:nvSpPr>
            <p:cNvPr id="17" name="テキスト ボックス 16"/>
            <p:cNvSpPr txBox="1"/>
            <p:nvPr/>
          </p:nvSpPr>
          <p:spPr>
            <a:xfrm>
              <a:off x="7158518" y="3107508"/>
              <a:ext cx="4051076" cy="599823"/>
            </a:xfrm>
            <a:prstGeom prst="rect">
              <a:avLst/>
            </a:prstGeom>
            <a:noFill/>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国民負担率は</a:t>
              </a:r>
              <a:r>
                <a:rPr lang="en-US" altLang="ja-JP" sz="1400" b="1" dirty="0">
                  <a:latin typeface="BIZ UDPゴシック" panose="020B0400000000000000" pitchFamily="50" charset="-128"/>
                  <a:ea typeface="BIZ UDPゴシック" panose="020B0400000000000000" pitchFamily="50" charset="-128"/>
                </a:rPr>
                <a:t>33.9</a:t>
              </a:r>
              <a:r>
                <a:rPr lang="ja-JP" altLang="en-US" sz="1400" b="1" dirty="0">
                  <a:latin typeface="BIZ UDPゴシック" panose="020B0400000000000000" pitchFamily="50" charset="-128"/>
                  <a:ea typeface="BIZ UDPゴシック" panose="020B0400000000000000" pitchFamily="50" charset="-128"/>
                </a:rPr>
                <a:t>％</a:t>
              </a:r>
              <a:endParaRPr kumimoji="1" lang="ja-JP" altLang="en-US" sz="1400" b="1" dirty="0">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7125754" y="4390298"/>
              <a:ext cx="5154149" cy="1219114"/>
            </a:xfrm>
            <a:prstGeom prst="rect">
              <a:avLst/>
            </a:prstGeom>
            <a:noFill/>
          </p:spPr>
          <p:txBody>
            <a:bodyPr wrap="square" rtlCol="0">
              <a:spAutoFit/>
            </a:bodyPr>
            <a:lstStyle/>
            <a:p>
              <a:r>
                <a:rPr kumimoji="1" lang="ja-JP" altLang="en-US" sz="1100" dirty="0">
                  <a:latin typeface="BIZ UDPゴシック" panose="020B0400000000000000" pitchFamily="50" charset="-128"/>
                  <a:ea typeface="BIZ UDPゴシック" panose="020B0400000000000000" pitchFamily="50" charset="-128"/>
                </a:rPr>
                <a:t>公的な医療保険制度では十分に保障されていないため、国民各自が民間の医療保険に加入する必要がある。</a:t>
              </a:r>
            </a:p>
          </p:txBody>
        </p:sp>
      </p:grpSp>
      <p:grpSp>
        <p:nvGrpSpPr>
          <p:cNvPr id="20" name="グループ化 19"/>
          <p:cNvGrpSpPr/>
          <p:nvPr/>
        </p:nvGrpSpPr>
        <p:grpSpPr>
          <a:xfrm>
            <a:off x="401281" y="32788"/>
            <a:ext cx="9117123" cy="646331"/>
            <a:chOff x="639495" y="415817"/>
            <a:chExt cx="9117123" cy="759129"/>
          </a:xfrm>
        </p:grpSpPr>
        <p:sp>
          <p:nvSpPr>
            <p:cNvPr id="21" name="ホームベース 20"/>
            <p:cNvSpPr/>
            <p:nvPr/>
          </p:nvSpPr>
          <p:spPr>
            <a:xfrm>
              <a:off x="780258" y="513185"/>
              <a:ext cx="8976360" cy="518290"/>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正方形/長方形 21"/>
            <p:cNvSpPr/>
            <p:nvPr/>
          </p:nvSpPr>
          <p:spPr>
            <a:xfrm>
              <a:off x="639495" y="415817"/>
              <a:ext cx="5442292" cy="759129"/>
            </a:xfrm>
            <a:prstGeom prst="rect">
              <a:avLst/>
            </a:prstGeom>
            <a:noFill/>
          </p:spPr>
          <p:txBody>
            <a:bodyPr wrap="square" lIns="91440" tIns="45720" rIns="91440" bIns="45720">
              <a:spAutoFit/>
            </a:bodyPr>
            <a:lstStyle/>
            <a:p>
              <a:pPr algn="ctr"/>
              <a:r>
                <a:rPr lang="ja-JP" altLang="en-US" sz="3600" b="1" dirty="0">
                  <a:ln w="10160">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rPr>
                <a:t>これからの税制について</a:t>
              </a:r>
            </a:p>
          </p:txBody>
        </p:sp>
      </p:grpSp>
      <p:sp>
        <p:nvSpPr>
          <p:cNvPr id="6" name="テキスト ボックス 5"/>
          <p:cNvSpPr txBox="1"/>
          <p:nvPr/>
        </p:nvSpPr>
        <p:spPr>
          <a:xfrm>
            <a:off x="11773296" y="6481923"/>
            <a:ext cx="415498" cy="369332"/>
          </a:xfrm>
          <a:prstGeom prst="rect">
            <a:avLst/>
          </a:prstGeom>
          <a:noFill/>
        </p:spPr>
        <p:txBody>
          <a:bodyPr wrap="none" rtlCol="0">
            <a:spAutoFit/>
          </a:bodyPr>
          <a:lstStyle/>
          <a:p>
            <a:r>
              <a:rPr kumimoji="1" lang="en-US" altLang="ja-JP" dirty="0">
                <a:latin typeface="+mj-ea"/>
                <a:ea typeface="+mj-ea"/>
              </a:rPr>
              <a:t>18</a:t>
            </a:r>
            <a:endParaRPr kumimoji="1" lang="ja-JP" altLang="en-US" dirty="0">
              <a:latin typeface="+mj-ea"/>
              <a:ea typeface="+mj-ea"/>
            </a:endParaRPr>
          </a:p>
        </p:txBody>
      </p:sp>
      <p:sp>
        <p:nvSpPr>
          <p:cNvPr id="14" name="左右矢印 13"/>
          <p:cNvSpPr/>
          <p:nvPr/>
        </p:nvSpPr>
        <p:spPr>
          <a:xfrm>
            <a:off x="4999778" y="5186057"/>
            <a:ext cx="2255520" cy="934160"/>
          </a:xfrm>
          <a:prstGeom prst="leftRightArrow">
            <a:avLst>
              <a:gd name="adj1" fmla="val 6044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6388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pSp>
        <p:nvGrpSpPr>
          <p:cNvPr id="4" name="グループ化 3"/>
          <p:cNvGrpSpPr/>
          <p:nvPr/>
        </p:nvGrpSpPr>
        <p:grpSpPr>
          <a:xfrm>
            <a:off x="102553" y="810442"/>
            <a:ext cx="12048793" cy="5294586"/>
            <a:chOff x="109776" y="1412801"/>
            <a:chExt cx="12048793" cy="5294586"/>
          </a:xfrm>
        </p:grpSpPr>
        <p:sp>
          <p:nvSpPr>
            <p:cNvPr id="12" name="角丸四角形 11"/>
            <p:cNvSpPr/>
            <p:nvPr/>
          </p:nvSpPr>
          <p:spPr>
            <a:xfrm>
              <a:off x="1336366" y="5734536"/>
              <a:ext cx="2392680" cy="929640"/>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税務署（国税）</a:t>
              </a:r>
              <a:endParaRPr lang="en-US" altLang="ja-JP" dirty="0">
                <a:solidFill>
                  <a:prstClr val="white"/>
                </a:solidFill>
              </a:endParaRPr>
            </a:p>
            <a:p>
              <a:pPr algn="ctr"/>
              <a:r>
                <a:rPr lang="ja-JP" altLang="en-US" sz="1200" dirty="0">
                  <a:solidFill>
                    <a:prstClr val="white"/>
                  </a:solidFill>
                </a:rPr>
                <a:t>１年間に国に納められる税金</a:t>
              </a:r>
              <a:endParaRPr lang="en-US" altLang="ja-JP" sz="1200" dirty="0">
                <a:solidFill>
                  <a:prstClr val="white"/>
                </a:solidFill>
              </a:endParaRPr>
            </a:p>
            <a:p>
              <a:pPr algn="ctr"/>
              <a:r>
                <a:rPr lang="ja-JP" altLang="en-US" sz="1600" b="1" dirty="0">
                  <a:solidFill>
                    <a:prstClr val="white"/>
                  </a:solidFill>
                </a:rPr>
                <a:t>約６９兆６，０８０億円</a:t>
              </a:r>
              <a:endParaRPr lang="en-US" altLang="ja-JP" sz="1600" b="1" dirty="0">
                <a:solidFill>
                  <a:prstClr val="white"/>
                </a:solidFill>
              </a:endParaRPr>
            </a:p>
            <a:p>
              <a:pPr algn="ctr"/>
              <a:r>
                <a:rPr lang="ja-JP" altLang="en-US" sz="1100" dirty="0">
                  <a:solidFill>
                    <a:prstClr val="white"/>
                  </a:solidFill>
                </a:rPr>
                <a:t>（令和６年度当初予算）</a:t>
              </a:r>
            </a:p>
          </p:txBody>
        </p:sp>
        <p:sp>
          <p:nvSpPr>
            <p:cNvPr id="3" name="角丸四角形 2"/>
            <p:cNvSpPr/>
            <p:nvPr/>
          </p:nvSpPr>
          <p:spPr>
            <a:xfrm>
              <a:off x="179189" y="1617888"/>
              <a:ext cx="4202191" cy="4031247"/>
            </a:xfrm>
            <a:prstGeom prst="roundRect">
              <a:avLst/>
            </a:prstGeom>
            <a:noFill/>
            <a:ln w="25400">
              <a:solidFill>
                <a:srgbClr val="00CC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sp>
          <p:nvSpPr>
            <p:cNvPr id="23" name="角丸四角形 22"/>
            <p:cNvSpPr/>
            <p:nvPr/>
          </p:nvSpPr>
          <p:spPr>
            <a:xfrm>
              <a:off x="4447223" y="1608418"/>
              <a:ext cx="6670357" cy="4040718"/>
            </a:xfrm>
            <a:prstGeom prst="roundRect">
              <a:avLst/>
            </a:prstGeom>
            <a:noFill/>
            <a:ln w="25400">
              <a:solidFill>
                <a:schemeClr val="accent5">
                  <a:lumMod val="75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sp>
          <p:nvSpPr>
            <p:cNvPr id="9" name="角丸四角形 8"/>
            <p:cNvSpPr/>
            <p:nvPr/>
          </p:nvSpPr>
          <p:spPr>
            <a:xfrm>
              <a:off x="1791176" y="1412801"/>
              <a:ext cx="986790" cy="391233"/>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rPr>
                <a:t>国　税</a:t>
              </a:r>
            </a:p>
          </p:txBody>
        </p:sp>
        <p:sp>
          <p:nvSpPr>
            <p:cNvPr id="10" name="角丸四角形 9"/>
            <p:cNvSpPr/>
            <p:nvPr/>
          </p:nvSpPr>
          <p:spPr>
            <a:xfrm>
              <a:off x="7193636" y="1426245"/>
              <a:ext cx="973455" cy="39123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rPr>
                <a:t>地方税</a:t>
              </a:r>
            </a:p>
          </p:txBody>
        </p:sp>
        <p:sp>
          <p:nvSpPr>
            <p:cNvPr id="24" name="角丸四角形 23"/>
            <p:cNvSpPr/>
            <p:nvPr/>
          </p:nvSpPr>
          <p:spPr>
            <a:xfrm>
              <a:off x="109776" y="1863088"/>
              <a:ext cx="11167824" cy="2053323"/>
            </a:xfrm>
            <a:prstGeom prst="roundRect">
              <a:avLst/>
            </a:prstGeom>
            <a:solidFill>
              <a:srgbClr val="FF99CC">
                <a:alpha val="90000"/>
              </a:srgbClr>
            </a:solidFill>
            <a:ln w="25400">
              <a:solidFill>
                <a:srgbClr val="FF3399"/>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sp>
          <p:nvSpPr>
            <p:cNvPr id="2" name="正方形/長方形 1"/>
            <p:cNvSpPr/>
            <p:nvPr/>
          </p:nvSpPr>
          <p:spPr>
            <a:xfrm>
              <a:off x="11291591" y="2093110"/>
              <a:ext cx="316226" cy="10120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lang="ja-JP" altLang="en-US" sz="1600" dirty="0">
                  <a:solidFill>
                    <a:srgbClr val="FF0066"/>
                  </a:solidFill>
                </a:rPr>
                <a:t>直接税</a:t>
              </a:r>
            </a:p>
          </p:txBody>
        </p:sp>
        <p:sp>
          <p:nvSpPr>
            <p:cNvPr id="22" name="正方形/長方形 21"/>
            <p:cNvSpPr/>
            <p:nvPr/>
          </p:nvSpPr>
          <p:spPr>
            <a:xfrm>
              <a:off x="11200818" y="4052130"/>
              <a:ext cx="533400" cy="10120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lang="ja-JP" altLang="en-US" sz="1600" dirty="0">
                  <a:solidFill>
                    <a:srgbClr val="5B9BD5">
                      <a:lumMod val="50000"/>
                    </a:srgbClr>
                  </a:solidFill>
                </a:rPr>
                <a:t>間接税</a:t>
              </a:r>
            </a:p>
          </p:txBody>
        </p:sp>
        <p:sp>
          <p:nvSpPr>
            <p:cNvPr id="25" name="角丸四角形 24"/>
            <p:cNvSpPr/>
            <p:nvPr/>
          </p:nvSpPr>
          <p:spPr>
            <a:xfrm>
              <a:off x="109776" y="3962021"/>
              <a:ext cx="11197055" cy="1564393"/>
            </a:xfrm>
            <a:prstGeom prst="roundRect">
              <a:avLst/>
            </a:prstGeom>
            <a:solidFill>
              <a:srgbClr val="66CCFF">
                <a:alpha val="73000"/>
              </a:srgbClr>
            </a:solidFill>
            <a:ln w="25400">
              <a:solidFill>
                <a:schemeClr val="accent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cxnSp>
          <p:nvCxnSpPr>
            <p:cNvPr id="5" name="直線コネクタ 4"/>
            <p:cNvCxnSpPr/>
            <p:nvPr/>
          </p:nvCxnSpPr>
          <p:spPr>
            <a:xfrm flipH="1">
              <a:off x="8166795" y="1767403"/>
              <a:ext cx="29104" cy="4807356"/>
            </a:xfrm>
            <a:prstGeom prst="line">
              <a:avLst/>
            </a:prstGeom>
            <a:ln w="38100">
              <a:solidFill>
                <a:schemeClr val="accent6">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2382748" y="3189674"/>
              <a:ext cx="997464" cy="5633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dirty="0">
                  <a:solidFill>
                    <a:prstClr val="black"/>
                  </a:solidFill>
                </a:rPr>
                <a:t>会社も税金の</a:t>
              </a:r>
              <a:endParaRPr lang="en-US" altLang="ja-JP" sz="1000" dirty="0">
                <a:solidFill>
                  <a:prstClr val="black"/>
                </a:solidFill>
              </a:endParaRPr>
            </a:p>
            <a:p>
              <a:r>
                <a:rPr lang="ja-JP" altLang="en-US" sz="1000" dirty="0">
                  <a:solidFill>
                    <a:prstClr val="black"/>
                  </a:solidFill>
                </a:rPr>
                <a:t>額を計算して</a:t>
              </a:r>
              <a:endParaRPr lang="en-US" altLang="ja-JP" sz="1000" dirty="0">
                <a:solidFill>
                  <a:prstClr val="black"/>
                </a:solidFill>
              </a:endParaRPr>
            </a:p>
            <a:p>
              <a:r>
                <a:rPr lang="ja-JP" altLang="en-US" sz="1000" dirty="0">
                  <a:solidFill>
                    <a:prstClr val="black"/>
                  </a:solidFill>
                </a:rPr>
                <a:t>納めます。</a:t>
              </a:r>
            </a:p>
          </p:txBody>
        </p:sp>
        <p:sp>
          <p:nvSpPr>
            <p:cNvPr id="26" name="正方形/長方形 25"/>
            <p:cNvSpPr/>
            <p:nvPr/>
          </p:nvSpPr>
          <p:spPr>
            <a:xfrm>
              <a:off x="1293020" y="1893018"/>
              <a:ext cx="2609856" cy="8846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dirty="0">
                  <a:solidFill>
                    <a:prstClr val="black"/>
                  </a:solidFill>
                </a:rPr>
                <a:t>　会社などで働いている人は、給料から差し引かれます。差し引かれた税金は会社などがまとめて納めます。</a:t>
              </a:r>
              <a:endParaRPr lang="en-US" altLang="ja-JP" sz="1000" dirty="0">
                <a:solidFill>
                  <a:prstClr val="black"/>
                </a:solidFill>
              </a:endParaRPr>
            </a:p>
            <a:p>
              <a:r>
                <a:rPr lang="ja-JP" altLang="en-US" sz="1000" dirty="0">
                  <a:solidFill>
                    <a:prstClr val="black"/>
                  </a:solidFill>
                </a:rPr>
                <a:t>　農業をしている人や商売をしている人は、１年に１度自分の税金を計算して納めます。</a:t>
              </a:r>
              <a:endParaRPr lang="en-US" altLang="ja-JP" sz="1000" dirty="0">
                <a:solidFill>
                  <a:prstClr val="black"/>
                </a:solidFill>
              </a:endParaRPr>
            </a:p>
          </p:txBody>
        </p:sp>
        <p:sp>
          <p:nvSpPr>
            <p:cNvPr id="28" name="正方形/長方形 27"/>
            <p:cNvSpPr/>
            <p:nvPr/>
          </p:nvSpPr>
          <p:spPr>
            <a:xfrm>
              <a:off x="2038656" y="3981965"/>
              <a:ext cx="2436681" cy="38878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rgbClr val="00B050"/>
                  </a:solidFill>
                </a:rPr>
                <a:t>●たばこ税　●揮発油税</a:t>
              </a:r>
              <a:endParaRPr lang="en-US" altLang="ja-JP" sz="1600" dirty="0">
                <a:solidFill>
                  <a:srgbClr val="00B050"/>
                </a:solidFill>
              </a:endParaRPr>
            </a:p>
          </p:txBody>
        </p:sp>
        <p:sp>
          <p:nvSpPr>
            <p:cNvPr id="29" name="正方形/長方形 28"/>
            <p:cNvSpPr/>
            <p:nvPr/>
          </p:nvSpPr>
          <p:spPr>
            <a:xfrm>
              <a:off x="4557416" y="1856820"/>
              <a:ext cx="1233609" cy="5747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rgbClr val="5B9BD5">
                      <a:lumMod val="50000"/>
                    </a:srgbClr>
                  </a:solidFill>
                </a:rPr>
                <a:t>●県民税</a:t>
              </a:r>
              <a:endParaRPr lang="en-US" altLang="ja-JP" sz="1600" dirty="0">
                <a:solidFill>
                  <a:srgbClr val="5B9BD5">
                    <a:lumMod val="50000"/>
                  </a:srgbClr>
                </a:solidFill>
              </a:endParaRPr>
            </a:p>
            <a:p>
              <a:r>
                <a:rPr lang="ja-JP" altLang="en-US" sz="1600" dirty="0">
                  <a:solidFill>
                    <a:srgbClr val="5B9BD5">
                      <a:lumMod val="50000"/>
                    </a:srgbClr>
                  </a:solidFill>
                </a:rPr>
                <a:t>●事業税</a:t>
              </a:r>
              <a:endParaRPr lang="en-US" altLang="ja-JP" sz="1600" dirty="0">
                <a:solidFill>
                  <a:srgbClr val="5B9BD5">
                    <a:lumMod val="50000"/>
                  </a:srgbClr>
                </a:solidFill>
              </a:endParaRPr>
            </a:p>
          </p:txBody>
        </p:sp>
        <p:sp>
          <p:nvSpPr>
            <p:cNvPr id="30" name="正方形/長方形 29"/>
            <p:cNvSpPr/>
            <p:nvPr/>
          </p:nvSpPr>
          <p:spPr>
            <a:xfrm>
              <a:off x="6770900" y="3882337"/>
              <a:ext cx="1515041" cy="5747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rgbClr val="5B9BD5">
                      <a:lumMod val="50000"/>
                    </a:srgbClr>
                  </a:solidFill>
                </a:rPr>
                <a:t>●県たばこ税</a:t>
              </a:r>
              <a:endParaRPr lang="en-US" altLang="ja-JP" sz="1600" dirty="0">
                <a:solidFill>
                  <a:srgbClr val="5B9BD5">
                    <a:lumMod val="50000"/>
                  </a:srgbClr>
                </a:solidFill>
              </a:endParaRPr>
            </a:p>
          </p:txBody>
        </p:sp>
        <p:sp>
          <p:nvSpPr>
            <p:cNvPr id="31" name="正方形/長方形 30"/>
            <p:cNvSpPr/>
            <p:nvPr/>
          </p:nvSpPr>
          <p:spPr>
            <a:xfrm>
              <a:off x="9328234" y="3883693"/>
              <a:ext cx="1855189" cy="5747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rgbClr val="5B9BD5">
                      <a:lumMod val="50000"/>
                    </a:srgbClr>
                  </a:solidFill>
                </a:rPr>
                <a:t>●市町村たばこ税</a:t>
              </a:r>
              <a:endParaRPr lang="en-US" altLang="ja-JP" sz="1600" dirty="0">
                <a:solidFill>
                  <a:srgbClr val="5B9BD5">
                    <a:lumMod val="50000"/>
                  </a:srgbClr>
                </a:solidFill>
              </a:endParaRPr>
            </a:p>
          </p:txBody>
        </p:sp>
        <p:sp>
          <p:nvSpPr>
            <p:cNvPr id="32" name="正方形/長方形 31"/>
            <p:cNvSpPr/>
            <p:nvPr/>
          </p:nvSpPr>
          <p:spPr>
            <a:xfrm>
              <a:off x="8187214" y="1811771"/>
              <a:ext cx="1515041" cy="5747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rgbClr val="5B9BD5">
                      <a:lumMod val="50000"/>
                    </a:srgbClr>
                  </a:solidFill>
                </a:rPr>
                <a:t>●市町村民税</a:t>
              </a:r>
              <a:endParaRPr lang="en-US" altLang="ja-JP" sz="1600" dirty="0">
                <a:solidFill>
                  <a:srgbClr val="5B9BD5">
                    <a:lumMod val="50000"/>
                  </a:srgbClr>
                </a:solidFill>
              </a:endParaRPr>
            </a:p>
          </p:txBody>
        </p:sp>
        <p:pic>
          <p:nvPicPr>
            <p:cNvPr id="33" name="図 32" descr="C:\Users\A318266\Desktop\新しいフォルダー (2)\副教材イラスト（編集中）\H29_JPEG\H29_消費税.jpg"/>
            <p:cNvPicPr/>
            <p:nvPr/>
          </p:nvPicPr>
          <p:blipFill>
            <a:blip r:embed="rId2" cstate="print">
              <a:extLst>
                <a:ext uri="{BEBA8EAE-BF5A-486C-A8C5-ECC9F3942E4B}">
                  <a14:imgProps xmlns:a14="http://schemas.microsoft.com/office/drawing/2010/main">
                    <a14:imgLayer r:embed="rId3">
                      <a14:imgEffect>
                        <a14:backgroundRemoval t="5830" b="98655" l="297" r="99407">
                          <a14:foregroundMark x1="44510" y1="30493" x2="44510" y2="30493"/>
                          <a14:foregroundMark x1="30861" y1="10314" x2="30861" y2="10314"/>
                          <a14:foregroundMark x1="29970" y1="55605" x2="29970" y2="55605"/>
                          <a14:foregroundMark x1="26706" y1="49776" x2="26706" y2="49776"/>
                          <a14:foregroundMark x1="39169" y1="48430" x2="39169" y2="48430"/>
                          <a14:foregroundMark x1="32938" y1="39462" x2="32938" y2="39462"/>
                          <a14:foregroundMark x1="8309" y1="50224" x2="8309" y2="50224"/>
                          <a14:foregroundMark x1="9792" y1="54709" x2="9792" y2="54709"/>
                          <a14:foregroundMark x1="3561" y1="49776" x2="3561" y2="49776"/>
                          <a14:foregroundMark x1="2077" y1="66816" x2="2077" y2="66816"/>
                          <a14:foregroundMark x1="4451" y1="55157" x2="4451" y2="55157"/>
                          <a14:foregroundMark x1="2671" y1="54709" x2="2671" y2="54709"/>
                          <a14:foregroundMark x1="890" y1="54709" x2="890" y2="54709"/>
                          <a14:foregroundMark x1="19881" y1="55157" x2="19881" y2="55157"/>
                          <a14:foregroundMark x1="16320" y1="52018" x2="16320" y2="52018"/>
                          <a14:foregroundMark x1="15134" y1="43498" x2="15134" y2="43498"/>
                          <a14:foregroundMark x1="11276" y1="43049" x2="11276" y2="43049"/>
                          <a14:foregroundMark x1="7715" y1="43049" x2="7715" y2="43049"/>
                          <a14:foregroundMark x1="28783" y1="75336" x2="28783" y2="75336"/>
                          <a14:foregroundMark x1="17507" y1="86996" x2="17507" y2="86996"/>
                          <a14:foregroundMark x1="2967" y1="86547" x2="37092" y2="95964"/>
                          <a14:foregroundMark x1="37092" y1="95964" x2="99703" y2="94619"/>
                          <a14:foregroundMark x1="97033" y1="77130" x2="97033" y2="77130"/>
                          <a14:foregroundMark x1="95549" y1="75785" x2="99703" y2="92377"/>
                          <a14:foregroundMark x1="50148" y1="75785" x2="50148" y2="75785"/>
                          <a14:foregroundMark x1="84570" y1="71749" x2="84570" y2="71749"/>
                          <a14:foregroundMark x1="77151" y1="64126" x2="77151" y2="64126"/>
                          <a14:foregroundMark x1="81602" y1="61435" x2="81602" y2="61435"/>
                          <a14:foregroundMark x1="81306" y1="52915" x2="81306" y2="52915"/>
                          <a14:foregroundMark x1="78932" y1="50673" x2="78932" y2="50673"/>
                          <a14:foregroundMark x1="81899" y1="45740" x2="81899" y2="45740"/>
                          <a14:foregroundMark x1="86647" y1="58296" x2="86647" y2="58296"/>
                          <a14:foregroundMark x1="84273" y1="53812" x2="84273" y2="53812"/>
                          <a14:foregroundMark x1="69733" y1="44395" x2="69733" y2="44395"/>
                          <a14:foregroundMark x1="40356" y1="47982" x2="40356" y2="47982"/>
                          <a14:foregroundMark x1="22552" y1="20179" x2="22552" y2="20179"/>
                          <a14:foregroundMark x1="24036" y1="25112" x2="24036" y2="25112"/>
                          <a14:foregroundMark x1="23442" y1="30942" x2="23442" y2="30942"/>
                          <a14:foregroundMark x1="20475" y1="17937" x2="20475" y2="17937"/>
                          <a14:foregroundMark x1="25816" y1="11659" x2="25816" y2="11659"/>
                          <a14:foregroundMark x1="27003" y1="37668" x2="27003" y2="37668"/>
                          <a14:foregroundMark x1="27596" y1="36771" x2="27596" y2="36771"/>
                          <a14:foregroundMark x1="29080" y1="34529" x2="29080" y2="34529"/>
                          <a14:foregroundMark x1="28190" y1="34978" x2="28190" y2="34978"/>
                          <a14:foregroundMark x1="27300" y1="35874" x2="27300" y2="35874"/>
                          <a14:foregroundMark x1="29674" y1="33632" x2="29674" y2="33632"/>
                          <a14:foregroundMark x1="30861" y1="33632" x2="30861" y2="33632"/>
                          <a14:foregroundMark x1="63205" y1="71300" x2="63205" y2="71300"/>
                          <a14:foregroundMark x1="59941" y1="71300" x2="59941" y2="71300"/>
                          <a14:foregroundMark x1="52819" y1="72197" x2="72107" y2="72646"/>
                          <a14:foregroundMark x1="90504" y1="72197" x2="99110" y2="72197"/>
                          <a14:foregroundMark x1="85163" y1="47534" x2="87240" y2="65471"/>
                          <a14:foregroundMark x1="56380" y1="53812" x2="63501" y2="54709"/>
                          <a14:foregroundMark x1="70326" y1="72197" x2="52226" y2="72197"/>
                          <a14:foregroundMark x1="19881" y1="56951" x2="593" y2="56502"/>
                          <a14:foregroundMark x1="3264" y1="44395" x2="19288" y2="46637"/>
                          <a14:foregroundMark x1="2374" y1="43946" x2="2374" y2="49776"/>
                          <a14:foregroundMark x1="2374" y1="52018" x2="7418" y2="52915"/>
                          <a14:foregroundMark x1="2671" y1="43946" x2="2671" y2="49327"/>
                          <a14:foregroundMark x1="2967" y1="43498" x2="10386" y2="44843"/>
                          <a14:foregroundMark x1="5638" y1="43049" x2="17211" y2="43498"/>
                          <a14:foregroundMark x1="18945" y1="46637" x2="18694" y2="51570"/>
                          <a14:foregroundMark x1="18991" y1="45740" x2="18945" y2="46637"/>
                          <a14:foregroundMark x1="13353" y1="55605" x2="19585" y2="56951"/>
                          <a14:foregroundMark x1="18694" y1="55157" x2="14243" y2="54709"/>
                          <a14:foregroundMark x1="31751" y1="9865" x2="31751" y2="9865"/>
                          <a14:foregroundMark x1="33234" y1="6278" x2="33234" y2="6278"/>
                          <a14:foregroundMark x1="18991" y1="95964" x2="18991" y2="95964"/>
                          <a14:foregroundMark x1="5341" y1="94619" x2="5341" y2="94619"/>
                          <a14:foregroundMark x1="3858" y1="87444" x2="3858" y2="87444"/>
                          <a14:foregroundMark x1="2967" y1="90583" x2="2967" y2="90583"/>
                          <a14:foregroundMark x1="890" y1="86547" x2="890" y2="86547"/>
                          <a14:foregroundMark x1="890" y1="94170" x2="890" y2="94170"/>
                          <a14:foregroundMark x1="61721" y1="80717" x2="61721" y2="80717"/>
                          <a14:foregroundMark x1="78042" y1="87444" x2="78042" y2="87444"/>
                          <a14:foregroundMark x1="94659" y1="84753" x2="94659" y2="84753"/>
                          <a14:foregroundMark x1="56973" y1="84753" x2="56973" y2="84753"/>
                          <a14:foregroundMark x1="60534" y1="88789" x2="60534" y2="88789"/>
                          <a14:foregroundMark x1="67359" y1="78924" x2="67359" y2="78924"/>
                          <a14:foregroundMark x1="71513" y1="92825" x2="71513" y2="92825"/>
                          <a14:foregroundMark x1="49852" y1="81614" x2="49852" y2="81614"/>
                          <a14:foregroundMark x1="55193" y1="79821" x2="55193" y2="79821"/>
                          <a14:foregroundMark x1="62315" y1="80717" x2="62315" y2="80717"/>
                          <a14:foregroundMark x1="60831" y1="86099" x2="60831" y2="86099"/>
                          <a14:foregroundMark x1="58457" y1="79372" x2="58457" y2="79372"/>
                          <a14:foregroundMark x1="65579" y1="77130" x2="65579" y2="77130"/>
                          <a14:foregroundMark x1="56677" y1="77130" x2="56677" y2="77130"/>
                          <a14:foregroundMark x1="68546" y1="82063" x2="68546" y2="82063"/>
                          <a14:foregroundMark x1="71513" y1="79821" x2="71513" y2="79821"/>
                          <a14:foregroundMark x1="31454" y1="98206" x2="31454" y2="98206"/>
                          <a14:foregroundMark x1="39169" y1="98655" x2="39169" y2="98655"/>
                          <a14:foregroundMark x1="68843" y1="20628" x2="68843" y2="20628"/>
                          <a14:foregroundMark x1="68546" y1="20628" x2="68546" y2="20628"/>
                          <a14:foregroundMark x1="68546" y1="22422" x2="68546" y2="22422"/>
                          <a14:foregroundMark x1="68546" y1="25561" x2="68546" y2="25561"/>
                          <a14:foregroundMark x1="68546" y1="27354" x2="68546" y2="27354"/>
                          <a14:foregroundMark x1="88131" y1="61883" x2="88131" y2="61883"/>
                          <a14:foregroundMark x1="88131" y1="63229" x2="88131" y2="63229"/>
                          <a14:foregroundMark x1="87537" y1="57399" x2="87537" y2="57399"/>
                          <a14:foregroundMark x1="25816" y1="41256" x2="25816" y2="41256"/>
                          <a14:foregroundMark x1="23739" y1="47982" x2="23739" y2="47982"/>
                          <a14:foregroundMark x1="72700" y1="60538" x2="72700" y2="60538"/>
                          <a14:foregroundMark x1="71810" y1="62780" x2="71810" y2="62780"/>
                          <a14:foregroundMark x1="87240" y1="54709" x2="87240" y2="54709"/>
                          <a14:foregroundMark x1="87240" y1="55157" x2="87240" y2="55157"/>
                          <a14:foregroundMark x1="85460" y1="49327" x2="85460" y2="49327"/>
                          <a14:foregroundMark x1="86350" y1="49776" x2="86350" y2="49776"/>
                          <a14:foregroundMark x1="85460" y1="44395" x2="85460" y2="44395"/>
                          <a14:foregroundMark x1="23145" y1="52466" x2="23145" y2="52466"/>
                          <a14:foregroundMark x1="22849" y1="52018" x2="22849" y2="52018"/>
                          <a14:foregroundMark x1="26409" y1="39013" x2="26409" y2="39013"/>
                          <a14:foregroundMark x1="6231" y1="43946" x2="5341" y2="43946"/>
                          <a14:backgroundMark x1="44214" y1="30493" x2="44214" y2="30493"/>
                          <a14:backgroundMark x1="2671" y1="53812" x2="2671" y2="53812"/>
                          <a14:backgroundMark x1="4451" y1="53812" x2="4451" y2="53812"/>
                          <a14:backgroundMark x1="5341" y1="53363" x2="5341" y2="53363"/>
                          <a14:backgroundMark x1="4451" y1="53363" x2="4451" y2="53363"/>
                          <a14:backgroundMark x1="3858" y1="52915" x2="3858" y2="52915"/>
                          <a14:backgroundMark x1="3264" y1="52915" x2="3264" y2="52915"/>
                          <a14:backgroundMark x1="2374" y1="53363" x2="2374" y2="53363"/>
                          <a14:backgroundMark x1="5935" y1="53363" x2="5935" y2="53363"/>
                          <a14:backgroundMark x1="17211" y1="53363" x2="17211" y2="53363"/>
                          <a14:backgroundMark x1="15727" y1="53363" x2="15727" y2="53363"/>
                          <a14:backgroundMark x1="16024" y1="52915" x2="16024" y2="52915"/>
                          <a14:backgroundMark x1="16617" y1="52915" x2="16617" y2="52915"/>
                          <a14:backgroundMark x1="15430" y1="54260" x2="15430" y2="54260"/>
                          <a14:backgroundMark x1="16024" y1="53812" x2="16024" y2="53812"/>
                          <a14:backgroundMark x1="7122" y1="42601" x2="7122" y2="42601"/>
                          <a14:backgroundMark x1="6231" y1="42601" x2="6231" y2="42601"/>
                          <a14:backgroundMark x1="7122" y1="42601" x2="7122" y2="42601"/>
                          <a14:backgroundMark x1="6231" y1="42601" x2="6231" y2="42601"/>
                          <a14:backgroundMark x1="6825" y1="42601" x2="6825" y2="42601"/>
                          <a14:backgroundMark x1="8309" y1="42601" x2="8309" y2="42601"/>
                          <a14:backgroundMark x1="7715" y1="42601" x2="7715" y2="42601"/>
                          <a14:backgroundMark x1="11276" y1="41704" x2="11276" y2="41704"/>
                          <a14:backgroundMark x1="11276" y1="42601" x2="11276" y2="42601"/>
                          <a14:backgroundMark x1="12166" y1="42601" x2="12166" y2="42601"/>
                          <a14:backgroundMark x1="13353" y1="42601" x2="13353" y2="42601"/>
                          <a14:backgroundMark x1="13650" y1="43049" x2="13650" y2="43049"/>
                          <a14:backgroundMark x1="14243" y1="42601" x2="14243" y2="42601"/>
                          <a14:backgroundMark x1="9792" y1="42601" x2="9792" y2="42601"/>
                          <a14:backgroundMark x1="10682" y1="42601" x2="10682" y2="42601"/>
                          <a14:backgroundMark x1="19881" y1="46637" x2="19881" y2="46637"/>
                          <a14:backgroundMark x1="60534" y1="70404" x2="60534" y2="70404"/>
                          <a14:backgroundMark x1="63205" y1="70404" x2="63205" y2="70404"/>
                          <a14:backgroundMark x1="59941" y1="70404" x2="59941" y2="70404"/>
                          <a14:backgroundMark x1="70030" y1="36771" x2="70030" y2="36771"/>
                          <a14:backgroundMark x1="27003" y1="34978" x2="27003" y2="34978"/>
                          <a14:backgroundMark x1="29674" y1="32287" x2="29674" y2="32287"/>
                        </a14:backgroundRemoval>
                      </a14:imgEffect>
                    </a14:imgLayer>
                  </a14:imgProps>
                </a:ext>
                <a:ext uri="{28A0092B-C50C-407E-A947-70E740481C1C}">
                  <a14:useLocalDpi xmlns:a14="http://schemas.microsoft.com/office/drawing/2010/main" val="0"/>
                </a:ext>
              </a:extLst>
            </a:blip>
            <a:srcRect/>
            <a:stretch>
              <a:fillRect/>
            </a:stretch>
          </p:blipFill>
          <p:spPr bwMode="auto">
            <a:xfrm>
              <a:off x="1378847" y="4267442"/>
              <a:ext cx="1399120" cy="925227"/>
            </a:xfrm>
            <a:prstGeom prst="rect">
              <a:avLst/>
            </a:prstGeom>
            <a:noFill/>
            <a:ln>
              <a:noFill/>
            </a:ln>
          </p:spPr>
        </p:pic>
        <p:sp>
          <p:nvSpPr>
            <p:cNvPr id="16" name="円/楕円 15"/>
            <p:cNvSpPr/>
            <p:nvPr/>
          </p:nvSpPr>
          <p:spPr>
            <a:xfrm>
              <a:off x="289085" y="4046753"/>
              <a:ext cx="1017270" cy="461065"/>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rPr>
                <a:t>消費税</a:t>
              </a:r>
            </a:p>
          </p:txBody>
        </p:sp>
        <p:pic>
          <p:nvPicPr>
            <p:cNvPr id="34" name="図 33" descr="zaimu_Illust-19-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843" y="2857323"/>
              <a:ext cx="456877" cy="936208"/>
            </a:xfrm>
            <a:prstGeom prst="rect">
              <a:avLst/>
            </a:prstGeom>
          </p:spPr>
        </p:pic>
        <p:pic>
          <p:nvPicPr>
            <p:cNvPr id="35" name="図 34" descr="zaimu_Illust-19-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66" y="2734730"/>
              <a:ext cx="438219" cy="1092825"/>
            </a:xfrm>
            <a:prstGeom prst="rect">
              <a:avLst/>
            </a:prstGeom>
          </p:spPr>
        </p:pic>
        <p:pic>
          <p:nvPicPr>
            <p:cNvPr id="36" name="図 35" descr="zaimu_Illust-20.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8228" y="2900382"/>
              <a:ext cx="796213" cy="871105"/>
            </a:xfrm>
            <a:prstGeom prst="rect">
              <a:avLst/>
            </a:prstGeom>
          </p:spPr>
        </p:pic>
        <p:pic>
          <p:nvPicPr>
            <p:cNvPr id="37" name="図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3166" y="2799668"/>
              <a:ext cx="1119034" cy="1119034"/>
            </a:xfrm>
            <a:prstGeom prst="rect">
              <a:avLst/>
            </a:prstGeom>
          </p:spPr>
        </p:pic>
        <p:pic>
          <p:nvPicPr>
            <p:cNvPr id="39" name="図 38"/>
            <p:cNvPicPr>
              <a:picLocks noChangeAspect="1"/>
            </p:cNvPicPr>
            <p:nvPr/>
          </p:nvPicPr>
          <p:blipFill>
            <a:blip r:embed="rId8" cstate="print">
              <a:extLst>
                <a:ext uri="{BEBA8EAE-BF5A-486C-A8C5-ECC9F3942E4B}">
                  <a14:imgProps xmlns:a14="http://schemas.microsoft.com/office/drawing/2010/main">
                    <a14:imgLayer r:embed="rId9">
                      <a14:imgEffect>
                        <a14:backgroundRemoval t="9244" b="96639" l="2885" r="98718">
                          <a14:foregroundMark x1="8333" y1="62185" x2="8333" y2="62185"/>
                          <a14:foregroundMark x1="5128" y1="79832" x2="5128" y2="79832"/>
                          <a14:foregroundMark x1="3205" y1="71429" x2="3205" y2="71429"/>
                          <a14:foregroundMark x1="8333" y1="41176" x2="8333" y2="41176"/>
                          <a14:foregroundMark x1="56090" y1="19328" x2="56090" y2="19328"/>
                          <a14:foregroundMark x1="53526" y1="16807" x2="53526" y2="16807"/>
                          <a14:foregroundMark x1="92628" y1="66387" x2="92628" y2="66387"/>
                          <a14:foregroundMark x1="98718" y1="63866" x2="98718" y2="63866"/>
                          <a14:foregroundMark x1="82051" y1="85714" x2="82051" y2="85714"/>
                          <a14:foregroundMark x1="82692" y1="73950" x2="82692" y2="73950"/>
                          <a14:foregroundMark x1="85897" y1="81513" x2="85897" y2="81513"/>
                          <a14:foregroundMark x1="77885" y1="96639" x2="79167" y2="70588"/>
                        </a14:backgroundRemoval>
                      </a14:imgEffect>
                    </a14:imgLayer>
                  </a14:imgProps>
                </a:ext>
                <a:ext uri="{28A0092B-C50C-407E-A947-70E740481C1C}">
                  <a14:useLocalDpi xmlns:a14="http://schemas.microsoft.com/office/drawing/2010/main" val="0"/>
                </a:ext>
              </a:extLst>
            </a:blip>
            <a:stretch>
              <a:fillRect/>
            </a:stretch>
          </p:blipFill>
          <p:spPr>
            <a:xfrm>
              <a:off x="4663201" y="2958022"/>
              <a:ext cx="1296058" cy="496807"/>
            </a:xfrm>
            <a:prstGeom prst="rect">
              <a:avLst/>
            </a:prstGeom>
          </p:spPr>
        </p:pic>
        <p:sp>
          <p:nvSpPr>
            <p:cNvPr id="40" name="正方形/長方形 39"/>
            <p:cNvSpPr/>
            <p:nvPr/>
          </p:nvSpPr>
          <p:spPr>
            <a:xfrm>
              <a:off x="4533384" y="3487176"/>
              <a:ext cx="1885837" cy="180675"/>
            </a:xfrm>
            <a:prstGeom prst="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dirty="0">
                  <a:solidFill>
                    <a:prstClr val="black"/>
                  </a:solidFill>
                </a:rPr>
                <a:t>車を所有している人が納めます。</a:t>
              </a:r>
              <a:endParaRPr lang="en-US" altLang="ja-JP" sz="1000" dirty="0">
                <a:solidFill>
                  <a:prstClr val="black"/>
                </a:solidFill>
              </a:endParaRPr>
            </a:p>
          </p:txBody>
        </p:sp>
        <p:sp>
          <p:nvSpPr>
            <p:cNvPr id="17" name="円/楕円 16"/>
            <p:cNvSpPr/>
            <p:nvPr/>
          </p:nvSpPr>
          <p:spPr>
            <a:xfrm>
              <a:off x="4517588" y="2472064"/>
              <a:ext cx="1295400" cy="41768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rPr>
                <a:t>自動車税</a:t>
              </a:r>
              <a:endParaRPr lang="en-US" altLang="ja-JP" sz="1400" dirty="0">
                <a:solidFill>
                  <a:prstClr val="white"/>
                </a:solidFill>
              </a:endParaRPr>
            </a:p>
            <a:p>
              <a:pPr algn="ctr"/>
              <a:r>
                <a:rPr lang="ja-JP" altLang="en-US" sz="1200" dirty="0">
                  <a:solidFill>
                    <a:prstClr val="white"/>
                  </a:solidFill>
                </a:rPr>
                <a:t>（種別割）</a:t>
              </a:r>
            </a:p>
          </p:txBody>
        </p:sp>
        <p:pic>
          <p:nvPicPr>
            <p:cNvPr id="41" name="図 4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2986" y="1885111"/>
              <a:ext cx="1560379" cy="1045256"/>
            </a:xfrm>
            <a:prstGeom prst="rect">
              <a:avLst/>
            </a:prstGeom>
          </p:spPr>
        </p:pic>
        <p:sp>
          <p:nvSpPr>
            <p:cNvPr id="18" name="円/楕円 17"/>
            <p:cNvSpPr/>
            <p:nvPr/>
          </p:nvSpPr>
          <p:spPr>
            <a:xfrm>
              <a:off x="6626959" y="3235727"/>
              <a:ext cx="1350585" cy="6169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rPr>
                <a:t>不動産</a:t>
              </a:r>
              <a:endParaRPr lang="en-US" altLang="ja-JP" sz="1400" dirty="0">
                <a:solidFill>
                  <a:prstClr val="white"/>
                </a:solidFill>
              </a:endParaRPr>
            </a:p>
            <a:p>
              <a:pPr algn="ctr"/>
              <a:r>
                <a:rPr lang="ja-JP" altLang="en-US" sz="1400" dirty="0">
                  <a:solidFill>
                    <a:prstClr val="white"/>
                  </a:solidFill>
                </a:rPr>
                <a:t>取得税</a:t>
              </a:r>
              <a:endParaRPr lang="en-US" altLang="ja-JP" sz="1400" dirty="0">
                <a:solidFill>
                  <a:prstClr val="white"/>
                </a:solidFill>
              </a:endParaRPr>
            </a:p>
          </p:txBody>
        </p:sp>
        <p:sp>
          <p:nvSpPr>
            <p:cNvPr id="42" name="正方形/長方形 41"/>
            <p:cNvSpPr/>
            <p:nvPr/>
          </p:nvSpPr>
          <p:spPr>
            <a:xfrm>
              <a:off x="6328002" y="2795639"/>
              <a:ext cx="1721907" cy="340888"/>
            </a:xfrm>
            <a:prstGeom prst="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dirty="0">
                  <a:solidFill>
                    <a:prstClr val="black"/>
                  </a:solidFill>
                </a:rPr>
                <a:t>土地や建物を取得した人が納めます。</a:t>
              </a:r>
              <a:endParaRPr lang="en-US" altLang="ja-JP" sz="1000" dirty="0">
                <a:solidFill>
                  <a:prstClr val="black"/>
                </a:solidFill>
              </a:endParaRPr>
            </a:p>
          </p:txBody>
        </p:sp>
        <p:pic>
          <p:nvPicPr>
            <p:cNvPr id="43" name="図 42" descr="zaimu_Illust-29.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08156" y="4454762"/>
              <a:ext cx="1648900" cy="1008986"/>
            </a:xfrm>
            <a:prstGeom prst="rect">
              <a:avLst/>
            </a:prstGeom>
          </p:spPr>
        </p:pic>
        <p:sp>
          <p:nvSpPr>
            <p:cNvPr id="44" name="正方形/長方形 43"/>
            <p:cNvSpPr/>
            <p:nvPr/>
          </p:nvSpPr>
          <p:spPr>
            <a:xfrm>
              <a:off x="4841023" y="4518117"/>
              <a:ext cx="1199803" cy="674320"/>
            </a:xfrm>
            <a:prstGeom prst="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dirty="0">
                  <a:solidFill>
                    <a:prstClr val="black"/>
                  </a:solidFill>
                  <a:latin typeface="ＭＳ Ｐゴシック" panose="020B0600070205080204" pitchFamily="50" charset="-128"/>
                </a:rPr>
                <a:t>　消費税</a:t>
              </a:r>
              <a:r>
                <a:rPr lang="en-US" altLang="ja-JP" sz="1000" dirty="0">
                  <a:solidFill>
                    <a:prstClr val="black"/>
                  </a:solidFill>
                  <a:latin typeface="ＭＳ Ｐゴシック" panose="020B0600070205080204" pitchFamily="50" charset="-128"/>
                </a:rPr>
                <a:t>10%</a:t>
              </a:r>
              <a:r>
                <a:rPr lang="ja-JP" altLang="en-US" sz="1000" dirty="0">
                  <a:solidFill>
                    <a:prstClr val="black"/>
                  </a:solidFill>
                  <a:latin typeface="ＭＳ Ｐゴシック" panose="020B0600070205080204" pitchFamily="50" charset="-128"/>
                </a:rPr>
                <a:t>のうち、</a:t>
              </a:r>
              <a:r>
                <a:rPr lang="en-US" altLang="ja-JP" sz="1000" dirty="0">
                  <a:solidFill>
                    <a:prstClr val="black"/>
                  </a:solidFill>
                  <a:latin typeface="ＭＳ Ｐゴシック" panose="020B0600070205080204" pitchFamily="50" charset="-128"/>
                </a:rPr>
                <a:t>7.8%</a:t>
              </a:r>
              <a:r>
                <a:rPr lang="ja-JP" altLang="en-US" sz="1000" dirty="0">
                  <a:solidFill>
                    <a:prstClr val="black"/>
                  </a:solidFill>
                  <a:latin typeface="ＭＳ Ｐゴシック" panose="020B0600070205080204" pitchFamily="50" charset="-128"/>
                </a:rPr>
                <a:t>分が国税、</a:t>
              </a:r>
              <a:r>
                <a:rPr lang="en-US" altLang="ja-JP" sz="1000" dirty="0">
                  <a:solidFill>
                    <a:prstClr val="black"/>
                  </a:solidFill>
                  <a:latin typeface="ＭＳ Ｐゴシック" panose="020B0600070205080204" pitchFamily="50" charset="-128"/>
                </a:rPr>
                <a:t>2.2%</a:t>
              </a:r>
              <a:r>
                <a:rPr lang="ja-JP" altLang="en-US" sz="1000" dirty="0">
                  <a:solidFill>
                    <a:prstClr val="black"/>
                  </a:solidFill>
                  <a:latin typeface="ＭＳ Ｐゴシック" panose="020B0600070205080204" pitchFamily="50" charset="-128"/>
                </a:rPr>
                <a:t>分は地方消費税として納めます。</a:t>
              </a:r>
              <a:endParaRPr lang="en-US" altLang="ja-JP" sz="1000" dirty="0">
                <a:solidFill>
                  <a:prstClr val="black"/>
                </a:solidFill>
                <a:latin typeface="ＭＳ Ｐゴシック" panose="020B0600070205080204" pitchFamily="50" charset="-128"/>
              </a:endParaRPr>
            </a:p>
          </p:txBody>
        </p:sp>
        <p:sp>
          <p:nvSpPr>
            <p:cNvPr id="20" name="円/楕円 19"/>
            <p:cNvSpPr/>
            <p:nvPr/>
          </p:nvSpPr>
          <p:spPr>
            <a:xfrm>
              <a:off x="4663201" y="4121426"/>
              <a:ext cx="1544955" cy="41670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rPr>
                <a:t>地方消費税</a:t>
              </a:r>
              <a:endParaRPr lang="en-US" altLang="ja-JP" sz="1400" dirty="0">
                <a:solidFill>
                  <a:prstClr val="white"/>
                </a:solidFill>
              </a:endParaRPr>
            </a:p>
          </p:txBody>
        </p:sp>
        <p:pic>
          <p:nvPicPr>
            <p:cNvPr id="45" name="図 44"/>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55109" y="1968200"/>
              <a:ext cx="1445585" cy="1243434"/>
            </a:xfrm>
            <a:prstGeom prst="rect">
              <a:avLst/>
            </a:prstGeom>
          </p:spPr>
        </p:pic>
        <p:sp>
          <p:nvSpPr>
            <p:cNvPr id="46" name="正方形/長方形 45"/>
            <p:cNvSpPr/>
            <p:nvPr/>
          </p:nvSpPr>
          <p:spPr>
            <a:xfrm>
              <a:off x="9279648" y="3406542"/>
              <a:ext cx="1799009" cy="359618"/>
            </a:xfrm>
            <a:prstGeom prst="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dirty="0">
                  <a:solidFill>
                    <a:prstClr val="black"/>
                  </a:solidFill>
                </a:rPr>
                <a:t>　土地や建物を所有している人が納めます。</a:t>
              </a:r>
              <a:endParaRPr lang="en-US" altLang="ja-JP" sz="1000" dirty="0">
                <a:solidFill>
                  <a:prstClr val="black"/>
                </a:solidFill>
              </a:endParaRPr>
            </a:p>
          </p:txBody>
        </p:sp>
        <p:sp>
          <p:nvSpPr>
            <p:cNvPr id="13" name="角丸四角形 12"/>
            <p:cNvSpPr/>
            <p:nvPr/>
          </p:nvSpPr>
          <p:spPr>
            <a:xfrm>
              <a:off x="8234214" y="5668825"/>
              <a:ext cx="2936081" cy="103856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市町村</a:t>
              </a:r>
              <a:r>
                <a:rPr lang="ja-JP" altLang="en-US" sz="1600" dirty="0">
                  <a:solidFill>
                    <a:prstClr val="white"/>
                  </a:solidFill>
                </a:rPr>
                <a:t>（市町村税）</a:t>
              </a:r>
              <a:endParaRPr lang="en-US" altLang="ja-JP" sz="1600" dirty="0">
                <a:solidFill>
                  <a:prstClr val="white"/>
                </a:solidFill>
              </a:endParaRPr>
            </a:p>
            <a:p>
              <a:pPr algn="ctr"/>
              <a:r>
                <a:rPr lang="ja-JP" altLang="en-US" sz="1200" dirty="0">
                  <a:solidFill>
                    <a:prstClr val="white"/>
                  </a:solidFill>
                </a:rPr>
                <a:t>１年間に茨城県内の</a:t>
              </a:r>
              <a:endParaRPr lang="en-US" altLang="ja-JP" sz="1200" dirty="0">
                <a:solidFill>
                  <a:prstClr val="white"/>
                </a:solidFill>
              </a:endParaRPr>
            </a:p>
            <a:p>
              <a:pPr algn="ctr"/>
              <a:r>
                <a:rPr lang="ja-JP" altLang="en-US" sz="1200" dirty="0">
                  <a:solidFill>
                    <a:prstClr val="white"/>
                  </a:solidFill>
                </a:rPr>
                <a:t>市町村に納められる税金</a:t>
              </a:r>
              <a:endParaRPr lang="en-US" altLang="ja-JP" sz="1200" dirty="0">
                <a:solidFill>
                  <a:prstClr val="white"/>
                </a:solidFill>
              </a:endParaRPr>
            </a:p>
            <a:p>
              <a:pPr algn="ctr"/>
              <a:r>
                <a:rPr lang="ja-JP" altLang="en-US" sz="1600" b="1" dirty="0">
                  <a:solidFill>
                    <a:prstClr val="white"/>
                  </a:solidFill>
                </a:rPr>
                <a:t>約４，４９０億円</a:t>
              </a:r>
              <a:endParaRPr lang="en-US" altLang="ja-JP" sz="1600" b="1" dirty="0">
                <a:solidFill>
                  <a:prstClr val="white"/>
                </a:solidFill>
              </a:endParaRPr>
            </a:p>
            <a:p>
              <a:pPr algn="ctr"/>
              <a:r>
                <a:rPr lang="ja-JP" altLang="en-US" sz="1100" dirty="0">
                  <a:solidFill>
                    <a:prstClr val="white"/>
                  </a:solidFill>
                </a:rPr>
                <a:t>（令和６年度当初予算）</a:t>
              </a:r>
            </a:p>
          </p:txBody>
        </p:sp>
        <p:sp>
          <p:nvSpPr>
            <p:cNvPr id="11" name="角丸四角形 10"/>
            <p:cNvSpPr/>
            <p:nvPr/>
          </p:nvSpPr>
          <p:spPr>
            <a:xfrm>
              <a:off x="5160053" y="5773385"/>
              <a:ext cx="2399348" cy="92964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茨城県（県税）</a:t>
              </a:r>
              <a:endParaRPr lang="en-US" altLang="ja-JP" dirty="0">
                <a:solidFill>
                  <a:prstClr val="white"/>
                </a:solidFill>
              </a:endParaRPr>
            </a:p>
            <a:p>
              <a:pPr algn="ctr"/>
              <a:r>
                <a:rPr lang="ja-JP" altLang="en-US" sz="1200" dirty="0">
                  <a:solidFill>
                    <a:prstClr val="white"/>
                  </a:solidFill>
                </a:rPr>
                <a:t>１年間に県に納められる税金</a:t>
              </a:r>
              <a:endParaRPr lang="en-US" altLang="ja-JP" sz="1200" dirty="0">
                <a:solidFill>
                  <a:prstClr val="white"/>
                </a:solidFill>
              </a:endParaRPr>
            </a:p>
            <a:p>
              <a:pPr algn="ctr"/>
              <a:r>
                <a:rPr lang="ja-JP" altLang="en-US" sz="1600" b="1" dirty="0">
                  <a:solidFill>
                    <a:prstClr val="white"/>
                  </a:solidFill>
                </a:rPr>
                <a:t>約４，１８０億円</a:t>
              </a:r>
              <a:endParaRPr lang="en-US" altLang="ja-JP" sz="1600" b="1" dirty="0">
                <a:solidFill>
                  <a:prstClr val="white"/>
                </a:solidFill>
              </a:endParaRPr>
            </a:p>
            <a:p>
              <a:pPr algn="ctr"/>
              <a:r>
                <a:rPr lang="ja-JP" altLang="en-US" sz="1100" dirty="0">
                  <a:solidFill>
                    <a:prstClr val="white"/>
                  </a:solidFill>
                </a:rPr>
                <a:t>（令和６年度当初予算）</a:t>
              </a:r>
            </a:p>
          </p:txBody>
        </p:sp>
        <p:sp>
          <p:nvSpPr>
            <p:cNvPr id="49" name="正方形/長方形 48"/>
            <p:cNvSpPr/>
            <p:nvPr/>
          </p:nvSpPr>
          <p:spPr>
            <a:xfrm>
              <a:off x="8298453" y="4407152"/>
              <a:ext cx="1390250" cy="620616"/>
            </a:xfrm>
            <a:prstGeom prst="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dirty="0">
                  <a:solidFill>
                    <a:prstClr val="black"/>
                  </a:solidFill>
                </a:rPr>
                <a:t>　温泉に入ったときに支払った入湯税は施設がまとめて納めます。</a:t>
              </a:r>
              <a:endParaRPr lang="en-US" altLang="ja-JP" sz="1000" dirty="0">
                <a:solidFill>
                  <a:prstClr val="black"/>
                </a:solidFill>
              </a:endParaRPr>
            </a:p>
          </p:txBody>
        </p:sp>
        <p:sp>
          <p:nvSpPr>
            <p:cNvPr id="27" name="正方形/長方形 26"/>
            <p:cNvSpPr/>
            <p:nvPr/>
          </p:nvSpPr>
          <p:spPr>
            <a:xfrm>
              <a:off x="884166" y="5152769"/>
              <a:ext cx="2851859" cy="3207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dirty="0">
                  <a:solidFill>
                    <a:prstClr val="black"/>
                  </a:solidFill>
                </a:rPr>
                <a:t>　買い物をしたときに支払った消費税は、お店などがまとめて納めます。</a:t>
              </a:r>
              <a:endParaRPr lang="en-US" altLang="ja-JP" sz="1000" dirty="0">
                <a:solidFill>
                  <a:prstClr val="black"/>
                </a:solidFill>
              </a:endParaRPr>
            </a:p>
          </p:txBody>
        </p:sp>
        <p:sp>
          <p:nvSpPr>
            <p:cNvPr id="54" name="正方形/長方形 53"/>
            <p:cNvSpPr/>
            <p:nvPr/>
          </p:nvSpPr>
          <p:spPr>
            <a:xfrm>
              <a:off x="11572555" y="1936301"/>
              <a:ext cx="563611" cy="1915427"/>
            </a:xfrm>
            <a:prstGeom prst="rect">
              <a:avLst/>
            </a:prstGeom>
            <a:solidFill>
              <a:srgbClr val="FF3399">
                <a:alpha val="3000"/>
              </a:srgbClr>
            </a:solidFill>
            <a:ln>
              <a:solidFill>
                <a:srgbClr val="FF3399"/>
              </a:solidFill>
              <a:prstDash val="sysDot"/>
            </a:ln>
          </p:spPr>
          <p:style>
            <a:lnRef idx="2">
              <a:schemeClr val="accent6"/>
            </a:lnRef>
            <a:fillRef idx="1">
              <a:schemeClr val="lt1"/>
            </a:fillRef>
            <a:effectRef idx="0">
              <a:schemeClr val="accent6"/>
            </a:effectRef>
            <a:fontRef idx="minor">
              <a:schemeClr val="dk1"/>
            </a:fontRef>
          </p:style>
          <p:txBody>
            <a:bodyPr vert="eaVert" rtlCol="0" anchor="ctr"/>
            <a:lstStyle/>
            <a:p>
              <a:r>
                <a:rPr lang="ja-JP" altLang="en-US" sz="1100" dirty="0">
                  <a:solidFill>
                    <a:prstClr val="black"/>
                  </a:solidFill>
                </a:rPr>
                <a:t>税金を負担する人が直接国や地方公共団体に納める税金</a:t>
              </a:r>
              <a:endParaRPr lang="en-US" altLang="ja-JP" sz="1100" dirty="0">
                <a:solidFill>
                  <a:prstClr val="black"/>
                </a:solidFill>
              </a:endParaRPr>
            </a:p>
          </p:txBody>
        </p:sp>
        <p:sp>
          <p:nvSpPr>
            <p:cNvPr id="55" name="正方形/長方形 54"/>
            <p:cNvSpPr/>
            <p:nvPr/>
          </p:nvSpPr>
          <p:spPr>
            <a:xfrm>
              <a:off x="11592267" y="4063215"/>
              <a:ext cx="566302" cy="1540200"/>
            </a:xfrm>
            <a:prstGeom prst="rect">
              <a:avLst/>
            </a:prstGeom>
            <a:solidFill>
              <a:schemeClr val="accent1">
                <a:lumMod val="50000"/>
                <a:alpha val="3000"/>
              </a:schemeClr>
            </a:solidFill>
            <a:ln>
              <a:solidFill>
                <a:schemeClr val="accent1">
                  <a:lumMod val="50000"/>
                </a:schemeClr>
              </a:solidFill>
              <a:prstDash val="sysDot"/>
            </a:ln>
          </p:spPr>
          <p:style>
            <a:lnRef idx="2">
              <a:schemeClr val="accent6"/>
            </a:lnRef>
            <a:fillRef idx="1">
              <a:schemeClr val="lt1"/>
            </a:fillRef>
            <a:effectRef idx="0">
              <a:schemeClr val="accent6"/>
            </a:effectRef>
            <a:fontRef idx="minor">
              <a:schemeClr val="dk1"/>
            </a:fontRef>
          </p:style>
          <p:txBody>
            <a:bodyPr vert="eaVert" rtlCol="0" anchor="ctr"/>
            <a:lstStyle/>
            <a:p>
              <a:r>
                <a:rPr lang="ja-JP" altLang="en-US" sz="1100" dirty="0">
                  <a:solidFill>
                    <a:prstClr val="black"/>
                  </a:solidFill>
                </a:rPr>
                <a:t>実質的に税金を負担する人とそれを納める人が異なる税金</a:t>
              </a:r>
              <a:endParaRPr lang="en-US" altLang="ja-JP" sz="1100" dirty="0">
                <a:solidFill>
                  <a:prstClr val="black"/>
                </a:solidFill>
              </a:endParaRPr>
            </a:p>
          </p:txBody>
        </p:sp>
        <p:sp>
          <p:nvSpPr>
            <p:cNvPr id="14" name="円/楕円 13"/>
            <p:cNvSpPr/>
            <p:nvPr/>
          </p:nvSpPr>
          <p:spPr>
            <a:xfrm>
              <a:off x="256700" y="1920619"/>
              <a:ext cx="1082040" cy="425305"/>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rPr>
                <a:t>所得税</a:t>
              </a:r>
            </a:p>
          </p:txBody>
        </p:sp>
        <p:sp>
          <p:nvSpPr>
            <p:cNvPr id="15" name="円/楕円 14"/>
            <p:cNvSpPr/>
            <p:nvPr/>
          </p:nvSpPr>
          <p:spPr>
            <a:xfrm>
              <a:off x="2223858" y="2815481"/>
              <a:ext cx="1039891" cy="398853"/>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rPr>
                <a:t>法人税</a:t>
              </a:r>
            </a:p>
          </p:txBody>
        </p:sp>
        <p:sp>
          <p:nvSpPr>
            <p:cNvPr id="19" name="円/楕円 18"/>
            <p:cNvSpPr/>
            <p:nvPr/>
          </p:nvSpPr>
          <p:spPr>
            <a:xfrm>
              <a:off x="8404860" y="3034859"/>
              <a:ext cx="1645920" cy="39003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rPr>
                <a:t>固定資産税</a:t>
              </a:r>
              <a:endParaRPr lang="en-US" altLang="ja-JP" sz="1400" dirty="0">
                <a:solidFill>
                  <a:prstClr val="white"/>
                </a:solidFill>
              </a:endParaRPr>
            </a:p>
          </p:txBody>
        </p:sp>
        <p:pic>
          <p:nvPicPr>
            <p:cNvPr id="51" name="図 50"/>
            <p:cNvPicPr>
              <a:picLocks noChangeAspect="1"/>
            </p:cNvPicPr>
            <p:nvPr/>
          </p:nvPicPr>
          <p:blipFill>
            <a:blip r:embed="rId13">
              <a:extLst>
                <a:ext uri="{BEBA8EAE-BF5A-486C-A8C5-ECC9F3942E4B}">
                  <a14:imgProps xmlns:a14="http://schemas.microsoft.com/office/drawing/2010/main">
                    <a14:imgLayer r:embed="rId14">
                      <a14:imgEffect>
                        <a14:backgroundRemoval t="7500" b="90000" l="1170" r="94737">
                          <a14:foregroundMark x1="10819" y1="34583" x2="10819" y2="34583"/>
                          <a14:foregroundMark x1="2924" y1="39167" x2="2924" y2="39167"/>
                          <a14:foregroundMark x1="1170" y1="43750" x2="1170" y2="43750"/>
                          <a14:foregroundMark x1="61111" y1="42917" x2="61111" y2="42917"/>
                          <a14:foregroundMark x1="57602" y1="7500" x2="57602" y2="7500"/>
                          <a14:foregroundMark x1="89181" y1="42083" x2="89181" y2="42083"/>
                          <a14:foregroundMark x1="87719" y1="50417" x2="87719" y2="50417"/>
                          <a14:foregroundMark x1="91520" y1="53333" x2="91520" y2="53333"/>
                          <a14:foregroundMark x1="94737" y1="60000" x2="94737" y2="60000"/>
                          <a14:foregroundMark x1="91813" y1="61667" x2="91813" y2="61667"/>
                          <a14:foregroundMark x1="74561" y1="79583" x2="74561" y2="79583"/>
                          <a14:foregroundMark x1="73099" y1="78333" x2="73099" y2="78333"/>
                          <a14:foregroundMark x1="24269" y1="82500" x2="24269" y2="82500"/>
                          <a14:foregroundMark x1="28947" y1="78333" x2="28947" y2="78333"/>
                          <a14:foregroundMark x1="35965" y1="27917" x2="35965" y2="27917"/>
                        </a14:backgroundRemoval>
                      </a14:imgEffect>
                    </a14:imgLayer>
                  </a14:imgProps>
                </a:ext>
              </a:extLst>
            </a:blip>
            <a:stretch>
              <a:fillRect/>
            </a:stretch>
          </p:blipFill>
          <p:spPr>
            <a:xfrm>
              <a:off x="9704139" y="4436462"/>
              <a:ext cx="1235595" cy="867084"/>
            </a:xfrm>
            <a:prstGeom prst="rect">
              <a:avLst/>
            </a:prstGeom>
          </p:spPr>
        </p:pic>
        <p:sp>
          <p:nvSpPr>
            <p:cNvPr id="21" name="円/楕円 20"/>
            <p:cNvSpPr/>
            <p:nvPr/>
          </p:nvSpPr>
          <p:spPr>
            <a:xfrm>
              <a:off x="8705252" y="4986000"/>
              <a:ext cx="1143000" cy="38666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rPr>
                <a:t>入湯税</a:t>
              </a:r>
              <a:endParaRPr lang="en-US" altLang="ja-JP" sz="1400" dirty="0">
                <a:solidFill>
                  <a:prstClr val="white"/>
                </a:solidFill>
              </a:endParaRPr>
            </a:p>
          </p:txBody>
        </p:sp>
      </p:grpSp>
      <p:grpSp>
        <p:nvGrpSpPr>
          <p:cNvPr id="52" name="グループ化 51"/>
          <p:cNvGrpSpPr/>
          <p:nvPr/>
        </p:nvGrpSpPr>
        <p:grpSpPr>
          <a:xfrm>
            <a:off x="-193185" y="44859"/>
            <a:ext cx="9413782" cy="707886"/>
            <a:chOff x="342836" y="364699"/>
            <a:chExt cx="9413782" cy="792422"/>
          </a:xfrm>
        </p:grpSpPr>
        <p:sp>
          <p:nvSpPr>
            <p:cNvPr id="53" name="ホームベース 52"/>
            <p:cNvSpPr/>
            <p:nvPr/>
          </p:nvSpPr>
          <p:spPr>
            <a:xfrm>
              <a:off x="780258" y="513185"/>
              <a:ext cx="8976360" cy="518159"/>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正方形/長方形 55"/>
            <p:cNvSpPr/>
            <p:nvPr/>
          </p:nvSpPr>
          <p:spPr>
            <a:xfrm>
              <a:off x="342836" y="364699"/>
              <a:ext cx="7633640" cy="792422"/>
            </a:xfrm>
            <a:prstGeom prst="rect">
              <a:avLst/>
            </a:prstGeom>
            <a:noFill/>
          </p:spPr>
          <p:txBody>
            <a:bodyPr wrap="square" lIns="91440" tIns="45720" rIns="91440" bIns="45720">
              <a:spAutoFit/>
            </a:bodyPr>
            <a:lstStyle/>
            <a:p>
              <a:pPr algn="ctr"/>
              <a:r>
                <a:rPr lang="ja-JP" altLang="en-US" sz="4000" b="1" dirty="0">
                  <a:ln w="10160">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rPr>
                <a:t>税のしくみや使いみちを知ろう</a:t>
              </a:r>
            </a:p>
          </p:txBody>
        </p:sp>
      </p:grpSp>
      <p:sp>
        <p:nvSpPr>
          <p:cNvPr id="57" name="正方形/長方形 56"/>
          <p:cNvSpPr/>
          <p:nvPr/>
        </p:nvSpPr>
        <p:spPr>
          <a:xfrm>
            <a:off x="102553" y="6190160"/>
            <a:ext cx="12026389" cy="616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dirty="0">
                <a:solidFill>
                  <a:srgbClr val="5B9BD5">
                    <a:lumMod val="50000"/>
                  </a:srgbClr>
                </a:solidFill>
                <a:latin typeface="HG丸ｺﾞｼｯｸM-PRO" panose="020F0600000000000000" pitchFamily="50" charset="-128"/>
                <a:ea typeface="HG丸ｺﾞｼｯｸM-PRO" panose="020F0600000000000000" pitchFamily="50" charset="-128"/>
              </a:rPr>
              <a:t>―</a:t>
            </a:r>
            <a:r>
              <a:rPr lang="ja-JP" altLang="en-US" dirty="0">
                <a:solidFill>
                  <a:srgbClr val="5B9BD5">
                    <a:lumMod val="50000"/>
                  </a:srgbClr>
                </a:solidFill>
                <a:latin typeface="HG丸ｺﾞｼｯｸM-PRO" panose="020F0600000000000000" pitchFamily="50" charset="-128"/>
                <a:ea typeface="HG丸ｺﾞｼｯｸM-PRO" panose="020F0600000000000000" pitchFamily="50" charset="-128"/>
              </a:rPr>
              <a:t>　税についてインターネットで調べてみよう　</a:t>
            </a:r>
            <a:r>
              <a:rPr lang="en-US" altLang="ja-JP" dirty="0">
                <a:solidFill>
                  <a:srgbClr val="5B9BD5">
                    <a:lumMod val="50000"/>
                  </a:srgbClr>
                </a:solidFill>
                <a:latin typeface="HG丸ｺﾞｼｯｸM-PRO" panose="020F0600000000000000" pitchFamily="50" charset="-128"/>
                <a:ea typeface="HG丸ｺﾞｼｯｸM-PRO" panose="020F0600000000000000" pitchFamily="50" charset="-128"/>
              </a:rPr>
              <a:t>―</a:t>
            </a:r>
          </a:p>
          <a:p>
            <a:r>
              <a:rPr lang="ja-JP" altLang="en-US" sz="1400" dirty="0">
                <a:solidFill>
                  <a:prstClr val="black"/>
                </a:solidFill>
                <a:latin typeface="HG丸ｺﾞｼｯｸM-PRO" panose="020F0600000000000000" pitchFamily="50" charset="-128"/>
                <a:ea typeface="HG丸ｺﾞｼｯｸM-PRO" panose="020F0600000000000000" pitchFamily="50" charset="-128"/>
              </a:rPr>
              <a:t>・財務省 </a:t>
            </a:r>
            <a:r>
              <a:rPr lang="en-US" altLang="ja-JP" sz="1400" dirty="0">
                <a:solidFill>
                  <a:prstClr val="black"/>
                </a:solidFill>
                <a:latin typeface="HG丸ｺﾞｼｯｸM-PRO" panose="020F0600000000000000" pitchFamily="50" charset="-128"/>
                <a:ea typeface="HG丸ｺﾞｼｯｸM-PRO" panose="020F0600000000000000" pitchFamily="50" charset="-128"/>
                <a:hlinkClick r:id="rId15"/>
              </a:rPr>
              <a:t>https://www.mof.go.jp</a:t>
            </a:r>
            <a:r>
              <a:rPr lang="ja-JP" altLang="en-US" sz="1400" dirty="0">
                <a:solidFill>
                  <a:prstClr val="black"/>
                </a:solidFill>
                <a:latin typeface="HG丸ｺﾞｼｯｸM-PRO" panose="020F0600000000000000" pitchFamily="50" charset="-128"/>
                <a:ea typeface="HG丸ｺﾞｼｯｸM-PRO" panose="020F0600000000000000" pitchFamily="50" charset="-128"/>
              </a:rPr>
              <a:t>　・国税庁 </a:t>
            </a:r>
            <a:r>
              <a:rPr lang="en-US" altLang="ja-JP" sz="1400" dirty="0">
                <a:solidFill>
                  <a:prstClr val="black"/>
                </a:solidFill>
                <a:latin typeface="HG丸ｺﾞｼｯｸM-PRO" panose="020F0600000000000000" pitchFamily="50" charset="-128"/>
                <a:ea typeface="HG丸ｺﾞｼｯｸM-PRO" panose="020F0600000000000000" pitchFamily="50" charset="-128"/>
                <a:hlinkClick r:id="rId15"/>
              </a:rPr>
              <a:t> </a:t>
            </a:r>
            <a:r>
              <a:rPr lang="en-US" altLang="ja-JP" sz="1400" dirty="0">
                <a:solidFill>
                  <a:prstClr val="black"/>
                </a:solidFill>
                <a:latin typeface="HG丸ｺﾞｼｯｸM-PRO" panose="020F0600000000000000" pitchFamily="50" charset="-128"/>
                <a:ea typeface="HG丸ｺﾞｼｯｸM-PRO" panose="020F0600000000000000" pitchFamily="50" charset="-128"/>
                <a:hlinkClick r:id="rId16"/>
              </a:rPr>
              <a:t>https://www.nta.go.jp</a:t>
            </a:r>
            <a:r>
              <a:rPr lang="en-US" altLang="ja-JP" sz="1400" dirty="0">
                <a:solidFill>
                  <a:prstClr val="black"/>
                </a:solidFill>
                <a:latin typeface="HG丸ｺﾞｼｯｸM-PRO" panose="020F0600000000000000" pitchFamily="50" charset="-128"/>
                <a:ea typeface="HG丸ｺﾞｼｯｸM-PRO" panose="020F0600000000000000" pitchFamily="50" charset="-128"/>
              </a:rPr>
              <a:t>  </a:t>
            </a:r>
            <a:r>
              <a:rPr lang="ja-JP" altLang="en-US" sz="1400" dirty="0">
                <a:solidFill>
                  <a:prstClr val="black"/>
                </a:solidFill>
                <a:latin typeface="HG丸ｺﾞｼｯｸM-PRO" panose="020F0600000000000000" pitchFamily="50" charset="-128"/>
                <a:ea typeface="HG丸ｺﾞｼｯｸM-PRO" panose="020F0600000000000000" pitchFamily="50" charset="-128"/>
              </a:rPr>
              <a:t>・茨城県 </a:t>
            </a:r>
            <a:r>
              <a:rPr lang="en-US" altLang="ja-JP" sz="1400" dirty="0">
                <a:solidFill>
                  <a:prstClr val="black"/>
                </a:solidFill>
                <a:latin typeface="HG丸ｺﾞｼｯｸM-PRO" panose="020F0600000000000000" pitchFamily="50" charset="-128"/>
                <a:ea typeface="HG丸ｺﾞｼｯｸM-PRO" panose="020F0600000000000000" pitchFamily="50" charset="-128"/>
                <a:hlinkClick r:id="rId15"/>
              </a:rPr>
              <a:t> </a:t>
            </a:r>
            <a:r>
              <a:rPr lang="en-US" altLang="ja-JP" sz="1400" dirty="0">
                <a:solidFill>
                  <a:prstClr val="black"/>
                </a:solidFill>
                <a:latin typeface="HG丸ｺﾞｼｯｸM-PRO" panose="020F0600000000000000" pitchFamily="50" charset="-128"/>
                <a:ea typeface="HG丸ｺﾞｼｯｸM-PRO" panose="020F0600000000000000" pitchFamily="50" charset="-128"/>
                <a:hlinkClick r:id="rId17"/>
              </a:rPr>
              <a:t>https://www.pref.ibaraki.jp</a:t>
            </a:r>
            <a:r>
              <a:rPr lang="ja-JP" altLang="en-US" sz="1400" dirty="0">
                <a:solidFill>
                  <a:prstClr val="black"/>
                </a:solidFill>
                <a:latin typeface="HG丸ｺﾞｼｯｸM-PRO" panose="020F0600000000000000" pitchFamily="50" charset="-128"/>
                <a:ea typeface="HG丸ｺﾞｼｯｸM-PRO" panose="020F0600000000000000" pitchFamily="50" charset="-128"/>
              </a:rPr>
              <a:t>　・各市町村のホームページ</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58" name="図 57"/>
          <p:cNvPicPr/>
          <p:nvPr/>
        </p:nvPicPr>
        <p:blipFill>
          <a:blip r:embed="rId18">
            <a:clrChange>
              <a:clrFrom>
                <a:srgbClr val="FFFFFF"/>
              </a:clrFrom>
              <a:clrTo>
                <a:srgbClr val="FFFFFF">
                  <a:alpha val="0"/>
                </a:srgbClr>
              </a:clrTo>
            </a:clrChange>
          </a:blip>
          <a:stretch>
            <a:fillRect/>
          </a:stretch>
        </p:blipFill>
        <p:spPr>
          <a:xfrm>
            <a:off x="3932020" y="5023255"/>
            <a:ext cx="1297124" cy="1105615"/>
          </a:xfrm>
          <a:prstGeom prst="rect">
            <a:avLst/>
          </a:prstGeom>
        </p:spPr>
      </p:pic>
      <p:pic>
        <p:nvPicPr>
          <p:cNvPr id="59" name="図 58"/>
          <p:cNvPicPr/>
          <p:nvPr/>
        </p:nvPicPr>
        <p:blipFill>
          <a:blip r:embed="rId19">
            <a:clrChange>
              <a:clrFrom>
                <a:srgbClr val="FFFFFF"/>
              </a:clrFrom>
              <a:clrTo>
                <a:srgbClr val="FFFFFF">
                  <a:alpha val="0"/>
                </a:srgbClr>
              </a:clrTo>
            </a:clrChange>
          </a:blip>
          <a:stretch>
            <a:fillRect/>
          </a:stretch>
        </p:blipFill>
        <p:spPr>
          <a:xfrm>
            <a:off x="11144047" y="5322043"/>
            <a:ext cx="984895" cy="858411"/>
          </a:xfrm>
          <a:prstGeom prst="rect">
            <a:avLst/>
          </a:prstGeom>
        </p:spPr>
      </p:pic>
      <p:pic>
        <p:nvPicPr>
          <p:cNvPr id="60" name="図 59"/>
          <p:cNvPicPr/>
          <p:nvPr/>
        </p:nvPicPr>
        <p:blipFill>
          <a:blip r:embed="rId20">
            <a:clrChange>
              <a:clrFrom>
                <a:srgbClr val="FFFFFF"/>
              </a:clrFrom>
              <a:clrTo>
                <a:srgbClr val="FFFFFF">
                  <a:alpha val="0"/>
                </a:srgbClr>
              </a:clrTo>
            </a:clrChange>
          </a:blip>
          <a:stretch>
            <a:fillRect/>
          </a:stretch>
        </p:blipFill>
        <p:spPr>
          <a:xfrm>
            <a:off x="-76040" y="5229476"/>
            <a:ext cx="1529715" cy="840740"/>
          </a:xfrm>
          <a:prstGeom prst="rect">
            <a:avLst/>
          </a:prstGeom>
        </p:spPr>
      </p:pic>
      <p:sp>
        <p:nvSpPr>
          <p:cNvPr id="7" name="テキスト ボックス 6"/>
          <p:cNvSpPr txBox="1"/>
          <p:nvPr/>
        </p:nvSpPr>
        <p:spPr>
          <a:xfrm>
            <a:off x="11868195" y="6488668"/>
            <a:ext cx="341760" cy="369332"/>
          </a:xfrm>
          <a:prstGeom prst="rect">
            <a:avLst/>
          </a:prstGeom>
          <a:noFill/>
        </p:spPr>
        <p:txBody>
          <a:bodyPr wrap="none" rtlCol="0">
            <a:spAutoFit/>
          </a:bodyPr>
          <a:lstStyle/>
          <a:p>
            <a:r>
              <a:rPr kumimoji="1" lang="ja-JP" altLang="en-US" dirty="0"/>
              <a:t>１</a:t>
            </a:r>
          </a:p>
        </p:txBody>
      </p:sp>
    </p:spTree>
    <p:extLst>
      <p:ext uri="{BB962C8B-B14F-4D97-AF65-F5344CB8AC3E}">
        <p14:creationId xmlns:p14="http://schemas.microsoft.com/office/powerpoint/2010/main" val="3890347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65630" y="2580442"/>
            <a:ext cx="4182863" cy="4182863"/>
          </a:xfrm>
          <a:prstGeom prst="rect">
            <a:avLst/>
          </a:prstGeom>
        </p:spPr>
      </p:pic>
      <p:pic>
        <p:nvPicPr>
          <p:cNvPr id="3" name="図 2"/>
          <p:cNvPicPr>
            <a:picLocks noChangeAspect="1"/>
          </p:cNvPicPr>
          <p:nvPr/>
        </p:nvPicPr>
        <p:blipFill>
          <a:blip r:embed="rId3">
            <a:extLst>
              <a:ext uri="{BEBA8EAE-BF5A-486C-A8C5-ECC9F3942E4B}">
                <a14:imgProps xmlns:a14="http://schemas.microsoft.com/office/drawing/2010/main">
                  <a14:imgLayer r:embed="rId4">
                    <a14:imgEffect>
                      <a14:backgroundRemoval t="5820" b="94709" l="1948" r="96104">
                        <a14:foregroundMark x1="17532" y1="16931" x2="17532" y2="16931"/>
                        <a14:foregroundMark x1="6277" y1="25397" x2="6277" y2="25397"/>
                        <a14:foregroundMark x1="3896" y1="32804" x2="3896" y2="32804"/>
                        <a14:foregroundMark x1="3030" y1="47619" x2="3030" y2="47619"/>
                        <a14:foregroundMark x1="6710" y1="57143" x2="6710" y2="57143"/>
                        <a14:foregroundMark x1="6494" y1="59259" x2="6494" y2="59259"/>
                        <a14:foregroundMark x1="11039" y1="67725" x2="11039" y2="67725"/>
                        <a14:foregroundMark x1="18398" y1="72487" x2="18398" y2="72487"/>
                        <a14:foregroundMark x1="32468" y1="78307" x2="32468" y2="78307"/>
                        <a14:foregroundMark x1="55195" y1="84656" x2="55195" y2="84656"/>
                        <a14:foregroundMark x1="61255" y1="91534" x2="61255" y2="91534"/>
                        <a14:foregroundMark x1="62987" y1="95767" x2="62987" y2="95767"/>
                        <a14:foregroundMark x1="62987" y1="94180" x2="60823" y2="79365"/>
                        <a14:foregroundMark x1="61039" y1="80423" x2="85714" y2="66667"/>
                        <a14:foregroundMark x1="85714" y1="66667" x2="90909" y2="29630"/>
                        <a14:foregroundMark x1="86147" y1="67196" x2="86147" y2="67196"/>
                        <a14:foregroundMark x1="88095" y1="66667" x2="88095" y2="66667"/>
                        <a14:foregroundMark x1="88745" y1="64550" x2="88745" y2="64550"/>
                        <a14:foregroundMark x1="90909" y1="61905" x2="90909" y2="61905"/>
                        <a14:foregroundMark x1="92641" y1="60847" x2="92641" y2="60847"/>
                        <a14:foregroundMark x1="95671" y1="47090" x2="95671" y2="47090"/>
                        <a14:foregroundMark x1="96104" y1="41270" x2="96104" y2="41270"/>
                        <a14:foregroundMark x1="95238" y1="39153" x2="95238" y2="39153"/>
                        <a14:foregroundMark x1="94805" y1="35450" x2="94805" y2="35450"/>
                        <a14:foregroundMark x1="93506" y1="32275" x2="93506" y2="32275"/>
                        <a14:foregroundMark x1="92641" y1="29101" x2="92641" y2="29101"/>
                        <a14:foregroundMark x1="89610" y1="26455" x2="89610" y2="26455"/>
                        <a14:foregroundMark x1="87662" y1="22751" x2="87662" y2="22751"/>
                        <a14:foregroundMark x1="85931" y1="21693" x2="85931" y2="21693"/>
                        <a14:foregroundMark x1="83550" y1="19048" x2="83550" y2="19048"/>
                        <a14:foregroundMark x1="81818" y1="16931" x2="81818" y2="16931"/>
                        <a14:foregroundMark x1="79654" y1="14815" x2="79654" y2="14815"/>
                        <a14:foregroundMark x1="76190" y1="13757" x2="76190" y2="13757"/>
                        <a14:foregroundMark x1="73810" y1="12169" x2="73810" y2="12169"/>
                        <a14:foregroundMark x1="70563" y1="10053" x2="70563" y2="10053"/>
                        <a14:foregroundMark x1="66883" y1="10053" x2="66883" y2="10053"/>
                        <a14:foregroundMark x1="63636" y1="6349" x2="63636" y2="6349"/>
                        <a14:foregroundMark x1="60606" y1="6878" x2="60606" y2="6878"/>
                        <a14:foregroundMark x1="63853" y1="7407" x2="63853" y2="7407"/>
                        <a14:foregroundMark x1="56277" y1="7407" x2="56277" y2="7407"/>
                        <a14:foregroundMark x1="51082" y1="6349" x2="51082" y2="6349"/>
                        <a14:foregroundMark x1="47619" y1="6349" x2="47619" y2="6349"/>
                        <a14:foregroundMark x1="44156" y1="7407" x2="44156" y2="7407"/>
                        <a14:foregroundMark x1="39827" y1="7407" x2="39827" y2="7407"/>
                        <a14:foregroundMark x1="35931" y1="7407" x2="35931" y2="7407"/>
                        <a14:foregroundMark x1="31602" y1="9524" x2="31602" y2="9524"/>
                        <a14:foregroundMark x1="27489" y1="9524" x2="27489" y2="9524"/>
                        <a14:foregroundMark x1="22944" y1="12698" x2="22944" y2="12698"/>
                        <a14:foregroundMark x1="20346" y1="14286" x2="20346" y2="14286"/>
                        <a14:foregroundMark x1="14719" y1="17989" x2="14719" y2="17989"/>
                        <a14:foregroundMark x1="12121" y1="20635" x2="12121" y2="20635"/>
                        <a14:foregroundMark x1="8658" y1="22222" x2="8658" y2="22222"/>
                        <a14:foregroundMark x1="3030" y1="37566" x2="3030" y2="37566"/>
                        <a14:foregroundMark x1="1948" y1="49206" x2="1948" y2="49206"/>
                        <a14:foregroundMark x1="3680" y1="55026" x2="3680" y2="55026"/>
                        <a14:foregroundMark x1="21429" y1="72487" x2="21429" y2="72487"/>
                        <a14:foregroundMark x1="30952" y1="78307" x2="30952" y2="78307"/>
                        <a14:foregroundMark x1="26407" y1="78836" x2="26407" y2="78836"/>
                        <a14:foregroundMark x1="40909" y1="80423" x2="40909" y2="80423"/>
                        <a14:foregroundMark x1="47619" y1="82011" x2="47619" y2="82011"/>
                        <a14:foregroundMark x1="52814" y1="83069" x2="52814" y2="83069"/>
                      </a14:backgroundRemoval>
                    </a14:imgEffect>
                  </a14:imgLayer>
                </a14:imgProps>
              </a:ext>
            </a:extLst>
          </a:blip>
          <a:stretch>
            <a:fillRect/>
          </a:stretch>
        </p:blipFill>
        <p:spPr>
          <a:xfrm>
            <a:off x="165630" y="379562"/>
            <a:ext cx="1922477" cy="939628"/>
          </a:xfrm>
          <a:prstGeom prst="rect">
            <a:avLst/>
          </a:prstGeom>
        </p:spPr>
      </p:pic>
      <p:sp>
        <p:nvSpPr>
          <p:cNvPr id="4" name="角丸四角形 3"/>
          <p:cNvSpPr/>
          <p:nvPr/>
        </p:nvSpPr>
        <p:spPr>
          <a:xfrm>
            <a:off x="2157160" y="501862"/>
            <a:ext cx="9741947" cy="2011001"/>
          </a:xfrm>
          <a:prstGeom prst="roundRect">
            <a:avLst>
              <a:gd name="adj" fmla="val 1305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日本は、他の先進国と比較すると負担に比べて社会保障給付などの福祉が大きい</a:t>
            </a:r>
            <a:r>
              <a:rPr lang="ja-JP" altLang="en-US" sz="1400" b="1" dirty="0">
                <a:solidFill>
                  <a:schemeClr val="tx1"/>
                </a:solidFill>
                <a:latin typeface="BIZ UDPゴシック" panose="020B0400000000000000" pitchFamily="50" charset="-128"/>
                <a:ea typeface="BIZ UDPゴシック" panose="020B0400000000000000" pitchFamily="50" charset="-128"/>
              </a:rPr>
              <a:t>（中福祉・低負担）</a:t>
            </a:r>
            <a:r>
              <a:rPr lang="ja-JP" altLang="en-US" sz="1400" dirty="0">
                <a:solidFill>
                  <a:schemeClr val="tx1"/>
                </a:solidFill>
                <a:latin typeface="BIZ UDPゴシック" panose="020B0400000000000000" pitchFamily="50" charset="-128"/>
                <a:ea typeface="BIZ UDPゴシック" panose="020B0400000000000000" pitchFamily="50" charset="-128"/>
              </a:rPr>
              <a:t>ので、その不足分を</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国の借金である国債によってまかなっています。このままでは、日本の借金が増え続け、社会全体の不安がますます大きく</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なってきます。負担を増やすか、福祉を減らすか、負担も福祉も増やしていくのか、わたしたちは今、その選択を求められて</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います。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税のあり方を考えることは、将来の日本の姿を考えることに通じます。誰もが安心して生活できる幸せな社会をつくるた</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め、わたしたちの社会の会費である税についてこれからも考えていきましょう。</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260349749"/>
              </p:ext>
            </p:extLst>
          </p:nvPr>
        </p:nvGraphicFramePr>
        <p:xfrm>
          <a:off x="4520936" y="2946107"/>
          <a:ext cx="7378171" cy="2834291"/>
        </p:xfrm>
        <a:graphic>
          <a:graphicData uri="http://schemas.openxmlformats.org/drawingml/2006/table">
            <a:tbl>
              <a:tblPr firstRow="1" bandRow="1">
                <a:tableStyleId>{5C22544A-7EE6-4342-B048-85BDC9FD1C3A}</a:tableStyleId>
              </a:tblPr>
              <a:tblGrid>
                <a:gridCol w="1686095">
                  <a:extLst>
                    <a:ext uri="{9D8B030D-6E8A-4147-A177-3AD203B41FA5}">
                      <a16:colId xmlns:a16="http://schemas.microsoft.com/office/drawing/2014/main" val="20000"/>
                    </a:ext>
                  </a:extLst>
                </a:gridCol>
                <a:gridCol w="1115339">
                  <a:extLst>
                    <a:ext uri="{9D8B030D-6E8A-4147-A177-3AD203B41FA5}">
                      <a16:colId xmlns:a16="http://schemas.microsoft.com/office/drawing/2014/main" val="20001"/>
                    </a:ext>
                  </a:extLst>
                </a:gridCol>
                <a:gridCol w="4576737">
                  <a:extLst>
                    <a:ext uri="{9D8B030D-6E8A-4147-A177-3AD203B41FA5}">
                      <a16:colId xmlns:a16="http://schemas.microsoft.com/office/drawing/2014/main" val="20002"/>
                    </a:ext>
                  </a:extLst>
                </a:gridCol>
              </a:tblGrid>
              <a:tr h="336836">
                <a:tc>
                  <a:txBody>
                    <a:bodyPr/>
                    <a:lstStyle/>
                    <a:p>
                      <a:endParaRPr kumimoji="1" lang="ja-JP" altLang="en-US" dirty="0"/>
                    </a:p>
                  </a:txBody>
                  <a:tcPr/>
                </a:tc>
                <a:tc>
                  <a:txBody>
                    <a:bodyPr/>
                    <a:lstStyle/>
                    <a:p>
                      <a:pPr algn="ctr"/>
                      <a:r>
                        <a:rPr kumimoji="1" lang="ja-JP" altLang="en-US" sz="1600" dirty="0"/>
                        <a:t>標準税率</a:t>
                      </a:r>
                    </a:p>
                  </a:txBody>
                  <a:tcPr/>
                </a:tc>
                <a:tc>
                  <a:txBody>
                    <a:bodyPr/>
                    <a:lstStyle/>
                    <a:p>
                      <a:pPr algn="ctr"/>
                      <a:r>
                        <a:rPr kumimoji="1" lang="ja-JP" altLang="en-US" sz="1600" dirty="0"/>
                        <a:t>軽減税率</a:t>
                      </a:r>
                    </a:p>
                  </a:txBody>
                  <a:tcPr/>
                </a:tc>
                <a:extLst>
                  <a:ext uri="{0D108BD9-81ED-4DB2-BD59-A6C34878D82A}">
                    <a16:rowId xmlns:a16="http://schemas.microsoft.com/office/drawing/2014/main" val="10000"/>
                  </a:ext>
                </a:extLst>
              </a:tr>
              <a:tr h="609251">
                <a:tc>
                  <a:txBody>
                    <a:bodyPr/>
                    <a:lstStyle/>
                    <a:p>
                      <a:endParaRPr kumimoji="1" lang="ja-JP" altLang="en-US"/>
                    </a:p>
                  </a:txBody>
                  <a:tcPr/>
                </a:tc>
                <a:tc>
                  <a:txBody>
                    <a:bodyPr/>
                    <a:lstStyle/>
                    <a:p>
                      <a:pPr algn="ctr"/>
                      <a:r>
                        <a:rPr kumimoji="1" lang="en-US" altLang="ja-JP" sz="2400" dirty="0"/>
                        <a:t>10.0</a:t>
                      </a:r>
                      <a:endParaRPr kumimoji="1" lang="ja-JP" altLang="en-US" sz="2400" dirty="0"/>
                    </a:p>
                  </a:txBody>
                  <a:tcPr anchor="ctr"/>
                </a:tc>
                <a:tc>
                  <a:txBody>
                    <a:bodyPr/>
                    <a:lstStyle/>
                    <a:p>
                      <a:r>
                        <a:rPr kumimoji="1" lang="ja-JP" altLang="en-US" sz="1200" dirty="0"/>
                        <a:t>酒類・外食を除く飲食料品</a:t>
                      </a:r>
                      <a:endParaRPr kumimoji="1" lang="en-US" altLang="ja-JP" sz="1200" dirty="0"/>
                    </a:p>
                    <a:p>
                      <a:r>
                        <a:rPr kumimoji="1" lang="ja-JP" altLang="en-US" sz="1200" dirty="0"/>
                        <a:t>定期購読契約が締結された週２回以上発行される新聞⇒</a:t>
                      </a:r>
                      <a:r>
                        <a:rPr kumimoji="1" lang="ja-JP" altLang="en-US" sz="1200" b="1" dirty="0">
                          <a:solidFill>
                            <a:srgbClr val="FF0000"/>
                          </a:solidFill>
                        </a:rPr>
                        <a:t>８％</a:t>
                      </a:r>
                    </a:p>
                  </a:txBody>
                  <a:tcPr anchor="ctr"/>
                </a:tc>
                <a:extLst>
                  <a:ext uri="{0D108BD9-81ED-4DB2-BD59-A6C34878D82A}">
                    <a16:rowId xmlns:a16="http://schemas.microsoft.com/office/drawing/2014/main" val="10001"/>
                  </a:ext>
                </a:extLst>
              </a:tr>
              <a:tr h="619125">
                <a:tc>
                  <a:txBody>
                    <a:bodyPr/>
                    <a:lstStyle/>
                    <a:p>
                      <a:endParaRPr kumimoji="1" lang="ja-JP" altLang="en-US"/>
                    </a:p>
                  </a:txBody>
                  <a:tcPr/>
                </a:tc>
                <a:tc>
                  <a:txBody>
                    <a:bodyPr/>
                    <a:lstStyle/>
                    <a:p>
                      <a:pPr algn="ctr"/>
                      <a:r>
                        <a:rPr kumimoji="1" lang="en-US" altLang="ja-JP" sz="2400" dirty="0"/>
                        <a:t>20.0</a:t>
                      </a:r>
                      <a:endParaRPr kumimoji="1" lang="ja-JP" altLang="en-US" sz="2400" dirty="0"/>
                    </a:p>
                  </a:txBody>
                  <a:tcPr anchor="ctr"/>
                </a:tc>
                <a:tc>
                  <a:txBody>
                    <a:bodyPr/>
                    <a:lstStyle/>
                    <a:p>
                      <a:r>
                        <a:rPr kumimoji="1" lang="ja-JP" altLang="en-US" sz="1200" dirty="0">
                          <a:solidFill>
                            <a:schemeClr val="tx1"/>
                          </a:solidFill>
                        </a:rPr>
                        <a:t>家庭用燃料・電力等⇒</a:t>
                      </a:r>
                      <a:r>
                        <a:rPr kumimoji="1" lang="ja-JP" altLang="en-US" sz="1200" b="1" dirty="0">
                          <a:solidFill>
                            <a:srgbClr val="FF0000"/>
                          </a:solidFill>
                        </a:rPr>
                        <a:t>５％</a:t>
                      </a:r>
                      <a:endParaRPr kumimoji="1" lang="en-US" altLang="ja-JP" sz="1200" b="1" dirty="0">
                        <a:solidFill>
                          <a:srgbClr val="FF0000"/>
                        </a:solidFill>
                      </a:endParaRPr>
                    </a:p>
                    <a:p>
                      <a:r>
                        <a:rPr kumimoji="1" lang="ja-JP" altLang="en-US" sz="1200" dirty="0">
                          <a:solidFill>
                            <a:schemeClr val="tx1"/>
                          </a:solidFill>
                        </a:rPr>
                        <a:t>食料品・水道水・新聞・書籍・雑誌・国内旅客輸送・医薬品等⇒</a:t>
                      </a:r>
                      <a:r>
                        <a:rPr kumimoji="1" lang="ja-JP" altLang="en-US" sz="1200" b="1" dirty="0">
                          <a:solidFill>
                            <a:srgbClr val="FF0000"/>
                          </a:solidFill>
                        </a:rPr>
                        <a:t>０％</a:t>
                      </a:r>
                    </a:p>
                  </a:txBody>
                  <a:tcPr anchor="ctr"/>
                </a:tc>
                <a:extLst>
                  <a:ext uri="{0D108BD9-81ED-4DB2-BD59-A6C34878D82A}">
                    <a16:rowId xmlns:a16="http://schemas.microsoft.com/office/drawing/2014/main" val="10002"/>
                  </a:ext>
                </a:extLst>
              </a:tr>
              <a:tr h="600075">
                <a:tc>
                  <a:txBody>
                    <a:bodyPr/>
                    <a:lstStyle/>
                    <a:p>
                      <a:endParaRPr kumimoji="1" lang="ja-JP" altLang="en-US"/>
                    </a:p>
                  </a:txBody>
                  <a:tcPr/>
                </a:tc>
                <a:tc>
                  <a:txBody>
                    <a:bodyPr/>
                    <a:lstStyle/>
                    <a:p>
                      <a:pPr algn="ctr"/>
                      <a:r>
                        <a:rPr kumimoji="1" lang="en-US" altLang="ja-JP" sz="2400" dirty="0"/>
                        <a:t>19.0</a:t>
                      </a:r>
                      <a:endParaRPr kumimoji="1" lang="ja-JP" altLang="en-US" sz="2400" dirty="0"/>
                    </a:p>
                  </a:txBody>
                  <a:tcPr anchor="ctr"/>
                </a:tc>
                <a:tc>
                  <a:txBody>
                    <a:bodyPr/>
                    <a:lstStyle/>
                    <a:p>
                      <a:r>
                        <a:rPr kumimoji="1" lang="ja-JP" altLang="en-US" sz="1200" dirty="0"/>
                        <a:t>食料品・水道水・新聞・書籍・雑誌・旅客輸送・宿泊施設・スポーツ</a:t>
                      </a:r>
                      <a:endParaRPr kumimoji="1" lang="en-US" altLang="ja-JP" sz="1200" dirty="0"/>
                    </a:p>
                    <a:p>
                      <a:r>
                        <a:rPr kumimoji="1" lang="ja-JP" altLang="en-US" sz="1200" dirty="0"/>
                        <a:t>観戦・映画等⇒</a:t>
                      </a:r>
                      <a:r>
                        <a:rPr kumimoji="1" lang="ja-JP" altLang="en-US" sz="1200" b="1" dirty="0">
                          <a:solidFill>
                            <a:srgbClr val="FF0000"/>
                          </a:solidFill>
                        </a:rPr>
                        <a:t>７％</a:t>
                      </a:r>
                    </a:p>
                  </a:txBody>
                  <a:tcPr anchor="ctr"/>
                </a:tc>
                <a:extLst>
                  <a:ext uri="{0D108BD9-81ED-4DB2-BD59-A6C34878D82A}">
                    <a16:rowId xmlns:a16="http://schemas.microsoft.com/office/drawing/2014/main" val="10003"/>
                  </a:ext>
                </a:extLst>
              </a:tr>
              <a:tr h="628650">
                <a:tc>
                  <a:txBody>
                    <a:bodyPr/>
                    <a:lstStyle/>
                    <a:p>
                      <a:endParaRPr kumimoji="1" lang="ja-JP" altLang="en-US"/>
                    </a:p>
                  </a:txBody>
                  <a:tcPr/>
                </a:tc>
                <a:tc>
                  <a:txBody>
                    <a:bodyPr/>
                    <a:lstStyle/>
                    <a:p>
                      <a:pPr algn="ctr"/>
                      <a:r>
                        <a:rPr kumimoji="1" lang="en-US" altLang="ja-JP" sz="2400" dirty="0"/>
                        <a:t>25.0</a:t>
                      </a:r>
                      <a:endParaRPr kumimoji="1" lang="ja-JP" altLang="en-US" sz="2400" dirty="0"/>
                    </a:p>
                  </a:txBody>
                  <a:tcPr anchor="ctr"/>
                </a:tc>
                <a:tc>
                  <a:txBody>
                    <a:bodyPr/>
                    <a:lstStyle/>
                    <a:p>
                      <a:r>
                        <a:rPr kumimoji="1" lang="ja-JP" altLang="en-US" sz="1200" dirty="0"/>
                        <a:t>食料品・宿泊施設等⇒</a:t>
                      </a:r>
                      <a:r>
                        <a:rPr kumimoji="1" lang="en-US" altLang="ja-JP" sz="1200" b="1" dirty="0">
                          <a:solidFill>
                            <a:srgbClr val="FF0000"/>
                          </a:solidFill>
                          <a:latin typeface="+mj-ea"/>
                          <a:ea typeface="+mj-ea"/>
                        </a:rPr>
                        <a:t>12</a:t>
                      </a:r>
                      <a:r>
                        <a:rPr kumimoji="1" lang="ja-JP" altLang="en-US" sz="1200" b="1" dirty="0">
                          <a:solidFill>
                            <a:srgbClr val="FF0000"/>
                          </a:solidFill>
                          <a:latin typeface="+mj-ea"/>
                          <a:ea typeface="+mj-ea"/>
                        </a:rPr>
                        <a:t>％</a:t>
                      </a:r>
                      <a:endParaRPr kumimoji="1" lang="en-US" altLang="ja-JP" sz="1200" b="1" dirty="0">
                        <a:solidFill>
                          <a:srgbClr val="FF0000"/>
                        </a:solidFill>
                        <a:latin typeface="+mj-ea"/>
                        <a:ea typeface="+mj-ea"/>
                      </a:endParaRPr>
                    </a:p>
                    <a:p>
                      <a:r>
                        <a:rPr kumimoji="1" lang="ja-JP" altLang="en-US" sz="1200" dirty="0"/>
                        <a:t>新聞・書籍・雑誌・スポーツ観戦・映画・旅客輸送等⇒</a:t>
                      </a:r>
                      <a:r>
                        <a:rPr kumimoji="1" lang="ja-JP" altLang="en-US" sz="1200" b="1" dirty="0">
                          <a:solidFill>
                            <a:srgbClr val="FF0000"/>
                          </a:solidFill>
                        </a:rPr>
                        <a:t>６％</a:t>
                      </a:r>
                      <a:endParaRPr kumimoji="1" lang="en-US" altLang="ja-JP" sz="1200" b="1" dirty="0">
                        <a:solidFill>
                          <a:srgbClr val="FF0000"/>
                        </a:solidFill>
                      </a:endParaRPr>
                    </a:p>
                    <a:p>
                      <a:r>
                        <a:rPr kumimoji="1" lang="ja-JP" altLang="en-US" sz="1200" dirty="0"/>
                        <a:t>医療品等⇒</a:t>
                      </a:r>
                      <a:r>
                        <a:rPr kumimoji="1" lang="ja-JP" altLang="en-US" sz="1200" b="1" dirty="0">
                          <a:solidFill>
                            <a:srgbClr val="FF0000"/>
                          </a:solidFill>
                        </a:rPr>
                        <a:t>０％</a:t>
                      </a:r>
                    </a:p>
                  </a:txBody>
                  <a:tcPr anchor="ctr"/>
                </a:tc>
                <a:extLst>
                  <a:ext uri="{0D108BD9-81ED-4DB2-BD59-A6C34878D82A}">
                    <a16:rowId xmlns:a16="http://schemas.microsoft.com/office/drawing/2014/main" val="10004"/>
                  </a:ext>
                </a:extLst>
              </a:tr>
            </a:tbl>
          </a:graphicData>
        </a:graphic>
      </p:graphicFrame>
      <p:sp>
        <p:nvSpPr>
          <p:cNvPr id="7" name="テキスト ボックス 6"/>
          <p:cNvSpPr txBox="1"/>
          <p:nvPr/>
        </p:nvSpPr>
        <p:spPr>
          <a:xfrm>
            <a:off x="10424023" y="2669108"/>
            <a:ext cx="1475084"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（令和６年１月現在）</a:t>
            </a:r>
          </a:p>
        </p:txBody>
      </p:sp>
      <p:pic>
        <p:nvPicPr>
          <p:cNvPr id="8" name="図 7"/>
          <p:cNvPicPr>
            <a:picLocks noChangeAspect="1"/>
          </p:cNvPicPr>
          <p:nvPr/>
        </p:nvPicPr>
        <p:blipFill>
          <a:blip r:embed="rId5"/>
          <a:stretch>
            <a:fillRect/>
          </a:stretch>
        </p:blipFill>
        <p:spPr>
          <a:xfrm>
            <a:off x="4603632" y="3400285"/>
            <a:ext cx="1337946" cy="463385"/>
          </a:xfrm>
          <a:prstGeom prst="rect">
            <a:avLst/>
          </a:prstGeom>
        </p:spPr>
      </p:pic>
      <p:pic>
        <p:nvPicPr>
          <p:cNvPr id="9" name="図 8"/>
          <p:cNvPicPr>
            <a:picLocks noChangeAspect="1"/>
          </p:cNvPicPr>
          <p:nvPr/>
        </p:nvPicPr>
        <p:blipFill>
          <a:blip r:embed="rId6"/>
          <a:stretch>
            <a:fillRect/>
          </a:stretch>
        </p:blipFill>
        <p:spPr>
          <a:xfrm>
            <a:off x="4593096" y="3998828"/>
            <a:ext cx="1414146" cy="487848"/>
          </a:xfrm>
          <a:prstGeom prst="rect">
            <a:avLst/>
          </a:prstGeom>
        </p:spPr>
      </p:pic>
      <p:pic>
        <p:nvPicPr>
          <p:cNvPr id="10" name="図 9"/>
          <p:cNvPicPr>
            <a:picLocks noChangeAspect="1"/>
          </p:cNvPicPr>
          <p:nvPr/>
        </p:nvPicPr>
        <p:blipFill>
          <a:blip r:embed="rId7"/>
          <a:stretch>
            <a:fillRect/>
          </a:stretch>
        </p:blipFill>
        <p:spPr>
          <a:xfrm>
            <a:off x="4603632" y="4598001"/>
            <a:ext cx="1393074" cy="472878"/>
          </a:xfrm>
          <a:prstGeom prst="rect">
            <a:avLst/>
          </a:prstGeom>
        </p:spPr>
      </p:pic>
      <p:pic>
        <p:nvPicPr>
          <p:cNvPr id="11" name="図 10"/>
          <p:cNvPicPr>
            <a:picLocks noChangeAspect="1"/>
          </p:cNvPicPr>
          <p:nvPr/>
        </p:nvPicPr>
        <p:blipFill>
          <a:blip r:embed="rId8"/>
          <a:stretch>
            <a:fillRect/>
          </a:stretch>
        </p:blipFill>
        <p:spPr>
          <a:xfrm>
            <a:off x="4603632" y="5182204"/>
            <a:ext cx="1533654" cy="511727"/>
          </a:xfrm>
          <a:prstGeom prst="rect">
            <a:avLst/>
          </a:prstGeom>
        </p:spPr>
      </p:pic>
      <p:sp>
        <p:nvSpPr>
          <p:cNvPr id="12" name="テキスト ボックス 11"/>
          <p:cNvSpPr txBox="1"/>
          <p:nvPr/>
        </p:nvSpPr>
        <p:spPr>
          <a:xfrm>
            <a:off x="4456203" y="5888402"/>
            <a:ext cx="4830168" cy="738664"/>
          </a:xfrm>
          <a:prstGeom prst="rect">
            <a:avLst/>
          </a:prstGeom>
          <a:noFill/>
        </p:spPr>
        <p:txBody>
          <a:bodyPr wrap="none" rtlCol="0">
            <a:spAutoFit/>
          </a:bodyPr>
          <a:lstStyle/>
          <a:p>
            <a:r>
              <a:rPr kumimoji="1" lang="en-US" altLang="ja-JP" sz="1400" dirty="0"/>
              <a:t>〈</a:t>
            </a:r>
            <a:r>
              <a:rPr kumimoji="1" lang="ja-JP" altLang="en-US" sz="1400" dirty="0"/>
              <a:t>注</a:t>
            </a:r>
            <a:r>
              <a:rPr kumimoji="1" lang="en-US" altLang="ja-JP" sz="1400" dirty="0"/>
              <a:t>〉</a:t>
            </a:r>
            <a:r>
              <a:rPr kumimoji="1" lang="ja-JP" altLang="en-US" sz="1400" dirty="0"/>
              <a:t>アメリカは、州、郡、市により小売売上税が課されている。</a:t>
            </a:r>
            <a:endParaRPr kumimoji="1" lang="en-US" altLang="ja-JP" sz="1400" dirty="0"/>
          </a:p>
          <a:p>
            <a:r>
              <a:rPr lang="ja-JP" altLang="en-US" sz="1400" dirty="0"/>
              <a:t>（例：ニューヨーク州及びニューヨーク市の合計</a:t>
            </a:r>
            <a:r>
              <a:rPr lang="en-US" altLang="ja-JP" sz="1400" dirty="0"/>
              <a:t>8.875</a:t>
            </a:r>
            <a:r>
              <a:rPr lang="ja-JP" altLang="en-US" sz="1400" dirty="0"/>
              <a:t>％）</a:t>
            </a:r>
            <a:endParaRPr lang="en-US" altLang="ja-JP" sz="1400" dirty="0"/>
          </a:p>
          <a:p>
            <a:r>
              <a:rPr kumimoji="1" lang="en-US" altLang="ja-JP" sz="1400" dirty="0"/>
              <a:t>※</a:t>
            </a:r>
            <a:r>
              <a:rPr kumimoji="1" lang="ja-JP" altLang="en-US" sz="1400" dirty="0"/>
              <a:t>財務省ホームページ</a:t>
            </a:r>
            <a:r>
              <a:rPr lang="ja-JP" altLang="en-US" sz="1400" dirty="0"/>
              <a:t>（</a:t>
            </a:r>
            <a:r>
              <a:rPr lang="en-US" altLang="ja-JP" sz="1400" dirty="0">
                <a:hlinkClick r:id="rId9"/>
              </a:rPr>
              <a:t>https://www.mof.go.jp</a:t>
            </a:r>
            <a:r>
              <a:rPr lang="ja-JP" altLang="en-US" sz="1400" dirty="0"/>
              <a:t>）による</a:t>
            </a:r>
            <a:endParaRPr kumimoji="1" lang="ja-JP" altLang="en-US" sz="1400" dirty="0"/>
          </a:p>
        </p:txBody>
      </p:sp>
      <p:sp>
        <p:nvSpPr>
          <p:cNvPr id="13" name="テキスト ボックス 12"/>
          <p:cNvSpPr txBox="1"/>
          <p:nvPr/>
        </p:nvSpPr>
        <p:spPr>
          <a:xfrm>
            <a:off x="11773296" y="6488668"/>
            <a:ext cx="415498" cy="369332"/>
          </a:xfrm>
          <a:prstGeom prst="rect">
            <a:avLst/>
          </a:prstGeom>
          <a:noFill/>
        </p:spPr>
        <p:txBody>
          <a:bodyPr wrap="none" rtlCol="0">
            <a:spAutoFit/>
          </a:bodyPr>
          <a:lstStyle/>
          <a:p>
            <a:r>
              <a:rPr kumimoji="1" lang="en-US" altLang="ja-JP" dirty="0">
                <a:latin typeface="+mj-ea"/>
                <a:ea typeface="+mj-ea"/>
              </a:rPr>
              <a:t>19</a:t>
            </a:r>
          </a:p>
        </p:txBody>
      </p:sp>
      <p:sp>
        <p:nvSpPr>
          <p:cNvPr id="14" name="角丸四角形 13"/>
          <p:cNvSpPr/>
          <p:nvPr/>
        </p:nvSpPr>
        <p:spPr>
          <a:xfrm>
            <a:off x="8202430" y="5107"/>
            <a:ext cx="3997801"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－これからの税制について－</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4427037" y="2596217"/>
            <a:ext cx="3647152"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消費税（付加価値税）率の国際比率</a:t>
            </a:r>
          </a:p>
        </p:txBody>
      </p:sp>
    </p:spTree>
    <p:extLst>
      <p:ext uri="{BB962C8B-B14F-4D97-AF65-F5344CB8AC3E}">
        <p14:creationId xmlns:p14="http://schemas.microsoft.com/office/powerpoint/2010/main" val="1279543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7" name="コンテンツ プレースホルダー 2"/>
          <p:cNvSpPr txBox="1">
            <a:spLocks/>
          </p:cNvSpPr>
          <p:nvPr/>
        </p:nvSpPr>
        <p:spPr>
          <a:xfrm>
            <a:off x="715298" y="-289271"/>
            <a:ext cx="10515600" cy="6880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solidFill>
                <a:prstClr val="black"/>
              </a:solidFill>
            </a:endParaRPr>
          </a:p>
          <a:p>
            <a:endParaRPr lang="en-US" altLang="ja-JP" dirty="0">
              <a:solidFill>
                <a:prstClr val="black"/>
              </a:solidFill>
            </a:endParaRPr>
          </a:p>
          <a:p>
            <a:pPr marL="0" indent="0">
              <a:buFont typeface="Arial" panose="020B0604020202020204" pitchFamily="34" charset="0"/>
              <a:buNone/>
            </a:pPr>
            <a:endParaRPr lang="en-US" altLang="ja-JP" dirty="0">
              <a:solidFill>
                <a:prstClr val="black"/>
              </a:solidFill>
            </a:endParaRPr>
          </a:p>
          <a:p>
            <a:r>
              <a:rPr lang="ja-JP" altLang="en-US" dirty="0">
                <a:solidFill>
                  <a:prstClr val="black"/>
                </a:solidFill>
                <a:hlinkClick r:id="rId2"/>
              </a:rPr>
              <a:t>税の学習コーナー｜国税庁</a:t>
            </a:r>
            <a:endParaRPr lang="en-US" altLang="ja-JP" dirty="0">
              <a:solidFill>
                <a:prstClr val="black"/>
              </a:solidFill>
            </a:endParaRPr>
          </a:p>
          <a:p>
            <a:pPr marL="0" indent="0">
              <a:buFont typeface="Arial" panose="020B0604020202020204" pitchFamily="34" charset="0"/>
              <a:buNone/>
            </a:pPr>
            <a:endParaRPr lang="en-US" altLang="ja-JP" dirty="0">
              <a:solidFill>
                <a:prstClr val="black"/>
              </a:solidFill>
            </a:endParaRPr>
          </a:p>
        </p:txBody>
      </p:sp>
      <p:sp>
        <p:nvSpPr>
          <p:cNvPr id="8" name="左矢印 7"/>
          <p:cNvSpPr/>
          <p:nvPr/>
        </p:nvSpPr>
        <p:spPr>
          <a:xfrm>
            <a:off x="5516268" y="950978"/>
            <a:ext cx="1664373" cy="831097"/>
          </a:xfrm>
          <a:prstGeom prst="leftArrow">
            <a:avLst/>
          </a:prstGeom>
          <a:solidFill>
            <a:schemeClr val="accent2">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ここをクリック</a:t>
            </a:r>
          </a:p>
        </p:txBody>
      </p:sp>
      <p:sp>
        <p:nvSpPr>
          <p:cNvPr id="10" name="テキスト ボックス 9"/>
          <p:cNvSpPr txBox="1"/>
          <p:nvPr/>
        </p:nvSpPr>
        <p:spPr>
          <a:xfrm>
            <a:off x="11776502" y="6488668"/>
            <a:ext cx="415498" cy="369332"/>
          </a:xfrm>
          <a:prstGeom prst="rect">
            <a:avLst/>
          </a:prstGeom>
          <a:noFill/>
        </p:spPr>
        <p:txBody>
          <a:bodyPr wrap="none" rtlCol="0">
            <a:spAutoFit/>
          </a:bodyPr>
          <a:lstStyle/>
          <a:p>
            <a:r>
              <a:rPr lang="en-US" altLang="ja-JP" dirty="0">
                <a:solidFill>
                  <a:prstClr val="black"/>
                </a:solidFill>
                <a:latin typeface="ＭＳ Ｐゴシック" panose="020B0600070205080204" pitchFamily="50" charset="-128"/>
              </a:rPr>
              <a:t>20</a:t>
            </a:r>
            <a:endParaRPr lang="ja-JP" altLang="en-US" dirty="0">
              <a:solidFill>
                <a:prstClr val="black"/>
              </a:solidFill>
              <a:latin typeface="ＭＳ Ｐゴシック" panose="020B0600070205080204" pitchFamily="50" charset="-128"/>
            </a:endParaRPr>
          </a:p>
        </p:txBody>
      </p:sp>
      <p:sp>
        <p:nvSpPr>
          <p:cNvPr id="2" name="角丸四角形 1"/>
          <p:cNvSpPr/>
          <p:nvPr/>
        </p:nvSpPr>
        <p:spPr>
          <a:xfrm>
            <a:off x="498414" y="2112515"/>
            <a:ext cx="11116197" cy="3591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latin typeface="メイリオ" panose="020B0604030504040204" pitchFamily="50" charset="-128"/>
                <a:ea typeface="メイリオ" panose="020B0604030504040204" pitchFamily="50" charset="-128"/>
              </a:rPr>
              <a:t>国税に関すること</a:t>
            </a:r>
            <a:endParaRPr lang="en-US" altLang="ja-JP" sz="1600" dirty="0">
              <a:solidFill>
                <a:prstClr val="black"/>
              </a:solidFill>
              <a:latin typeface="メイリオ" panose="020B0604030504040204" pitchFamily="50" charset="-128"/>
              <a:ea typeface="メイリオ" panose="020B0604030504040204" pitchFamily="50" charset="-128"/>
            </a:endParaRPr>
          </a:p>
          <a:p>
            <a:r>
              <a:rPr lang="ja-JP" altLang="en-US" sz="1600" dirty="0">
                <a:solidFill>
                  <a:prstClr val="black"/>
                </a:solidFill>
                <a:latin typeface="メイリオ" panose="020B0604030504040204" pitchFamily="50" charset="-128"/>
                <a:ea typeface="メイリオ" panose="020B0604030504040204" pitchFamily="50" charset="-128"/>
              </a:rPr>
              <a:t>●　財務省ホームページ</a:t>
            </a:r>
            <a:r>
              <a:rPr lang="ja-JP" altLang="en-US" sz="1600" dirty="0">
                <a:solidFill>
                  <a:prstClr val="black"/>
                </a:solidFill>
              </a:rPr>
              <a:t>　</a:t>
            </a:r>
            <a:r>
              <a:rPr lang="en-US" altLang="ja-JP" sz="1600" dirty="0">
                <a:solidFill>
                  <a:prstClr val="black"/>
                </a:solidFill>
                <a:hlinkClick r:id="rId3"/>
              </a:rPr>
              <a:t>https://www.mof.go.jp</a:t>
            </a:r>
            <a:endParaRPr lang="en-US" altLang="ja-JP" sz="1600" dirty="0">
              <a:solidFill>
                <a:prstClr val="black"/>
              </a:solidFill>
            </a:endParaRPr>
          </a:p>
          <a:p>
            <a:r>
              <a:rPr lang="ja-JP" altLang="en-US" sz="1600" dirty="0">
                <a:solidFill>
                  <a:prstClr val="black"/>
                </a:solidFill>
              </a:rPr>
              <a:t>　　　「キッズコーナー」で財政や税金を楽しく学ぼう。</a:t>
            </a:r>
            <a:endParaRPr lang="en-US" altLang="ja-JP" sz="1600" dirty="0">
              <a:solidFill>
                <a:prstClr val="black"/>
              </a:solidFill>
            </a:endParaRPr>
          </a:p>
          <a:p>
            <a:r>
              <a:rPr lang="ja-JP" altLang="en-US" sz="1600" dirty="0">
                <a:solidFill>
                  <a:prstClr val="black"/>
                </a:solidFill>
                <a:latin typeface="メイリオ" panose="020B0604030504040204" pitchFamily="50" charset="-128"/>
                <a:ea typeface="メイリオ" panose="020B0604030504040204" pitchFamily="50" charset="-128"/>
              </a:rPr>
              <a:t>●　国税庁ホームページ</a:t>
            </a:r>
            <a:r>
              <a:rPr lang="ja-JP" altLang="en-US" sz="1600" dirty="0">
                <a:solidFill>
                  <a:prstClr val="black"/>
                </a:solidFill>
              </a:rPr>
              <a:t>　</a:t>
            </a:r>
            <a:r>
              <a:rPr lang="en-US" altLang="ja-JP" sz="1600" dirty="0">
                <a:solidFill>
                  <a:prstClr val="black"/>
                </a:solidFill>
                <a:hlinkClick r:id="rId4"/>
              </a:rPr>
              <a:t>http://www.nta.go.jp</a:t>
            </a:r>
            <a:endParaRPr lang="en-US" altLang="ja-JP" sz="1600" dirty="0">
              <a:solidFill>
                <a:prstClr val="black"/>
              </a:solidFill>
            </a:endParaRPr>
          </a:p>
          <a:p>
            <a:r>
              <a:rPr lang="ja-JP" altLang="en-US" sz="1600" dirty="0">
                <a:solidFill>
                  <a:prstClr val="black"/>
                </a:solidFill>
              </a:rPr>
              <a:t>　　　「税の学習コーナー」には楽しく学べるゲームやクイズがいっぱい。みんなでチャレンジしてみよう！</a:t>
            </a:r>
            <a:endParaRPr lang="en-US" altLang="ja-JP" sz="1600" dirty="0">
              <a:solidFill>
                <a:prstClr val="black"/>
              </a:solidFill>
            </a:endParaRPr>
          </a:p>
          <a:p>
            <a:endParaRPr lang="en-US" altLang="ja-JP" sz="1600" dirty="0">
              <a:solidFill>
                <a:prstClr val="black"/>
              </a:solidFill>
            </a:endParaRPr>
          </a:p>
          <a:p>
            <a:r>
              <a:rPr lang="ja-JP" altLang="en-US" sz="1600" dirty="0">
                <a:solidFill>
                  <a:prstClr val="black"/>
                </a:solidFill>
                <a:latin typeface="メイリオ" panose="020B0604030504040204" pitchFamily="50" charset="-128"/>
                <a:ea typeface="メイリオ" panose="020B0604030504040204" pitchFamily="50" charset="-128"/>
              </a:rPr>
              <a:t>地方税に関すること</a:t>
            </a:r>
            <a:endParaRPr lang="en-US" altLang="ja-JP" sz="1600" dirty="0">
              <a:solidFill>
                <a:prstClr val="black"/>
              </a:solidFill>
              <a:latin typeface="メイリオ" panose="020B0604030504040204" pitchFamily="50" charset="-128"/>
              <a:ea typeface="メイリオ" panose="020B0604030504040204" pitchFamily="50" charset="-128"/>
            </a:endParaRPr>
          </a:p>
          <a:p>
            <a:r>
              <a:rPr lang="ja-JP" altLang="en-US" sz="1600" dirty="0">
                <a:solidFill>
                  <a:prstClr val="black"/>
                </a:solidFill>
                <a:latin typeface="メイリオ" panose="020B0604030504040204" pitchFamily="50" charset="-128"/>
                <a:ea typeface="メイリオ" panose="020B0604030504040204" pitchFamily="50" charset="-128"/>
              </a:rPr>
              <a:t>●　茨城県ホームページ</a:t>
            </a:r>
            <a:r>
              <a:rPr lang="ja-JP" altLang="en-US" sz="1600" dirty="0">
                <a:solidFill>
                  <a:prstClr val="black"/>
                </a:solidFill>
              </a:rPr>
              <a:t>　</a:t>
            </a:r>
            <a:r>
              <a:rPr lang="en-US" altLang="ja-JP" sz="1600" dirty="0">
                <a:solidFill>
                  <a:prstClr val="black"/>
                </a:solidFill>
                <a:hlinkClick r:id="rId5"/>
              </a:rPr>
              <a:t>https://www.pref.ibaraki.jp</a:t>
            </a:r>
            <a:endParaRPr lang="en-US" altLang="ja-JP" sz="1600" dirty="0">
              <a:solidFill>
                <a:prstClr val="black"/>
              </a:solidFill>
            </a:endParaRPr>
          </a:p>
          <a:p>
            <a:r>
              <a:rPr lang="ja-JP" altLang="en-US" sz="1600" dirty="0">
                <a:solidFill>
                  <a:prstClr val="black"/>
                </a:solidFill>
              </a:rPr>
              <a:t>　　 県税について・・・・・・・「本庁各課・出先機関」－「総務部」－「税務課」</a:t>
            </a:r>
            <a:endParaRPr lang="en-US" altLang="ja-JP" sz="1600" dirty="0">
              <a:solidFill>
                <a:prstClr val="black"/>
              </a:solidFill>
            </a:endParaRPr>
          </a:p>
          <a:p>
            <a:r>
              <a:rPr lang="ja-JP" altLang="en-US" sz="1600" dirty="0">
                <a:solidFill>
                  <a:prstClr val="black"/>
                </a:solidFill>
              </a:rPr>
              <a:t>　　 市町村税について・・・ 「本庁各課・出先機関」－「総務部」－「市町村課」</a:t>
            </a:r>
            <a:endParaRPr lang="en-US" altLang="ja-JP" sz="1600" dirty="0">
              <a:solidFill>
                <a:prstClr val="black"/>
              </a:solidFill>
            </a:endParaRPr>
          </a:p>
          <a:p>
            <a:r>
              <a:rPr lang="ja-JP" altLang="en-US" sz="1600" dirty="0">
                <a:solidFill>
                  <a:prstClr val="black"/>
                </a:solidFill>
                <a:latin typeface="メイリオ" panose="020B0604030504040204" pitchFamily="50" charset="-128"/>
                <a:ea typeface="メイリオ" panose="020B0604030504040204" pitchFamily="50" charset="-128"/>
              </a:rPr>
              <a:t>●各市町村のホームページ</a:t>
            </a:r>
            <a:endParaRPr lang="en-US" altLang="ja-JP" sz="1600" dirty="0">
              <a:solidFill>
                <a:prstClr val="black"/>
              </a:solidFill>
              <a:latin typeface="メイリオ" panose="020B0604030504040204" pitchFamily="50" charset="-128"/>
              <a:ea typeface="メイリオ" panose="020B0604030504040204" pitchFamily="50" charset="-128"/>
            </a:endParaRPr>
          </a:p>
        </p:txBody>
      </p:sp>
      <p:pic>
        <p:nvPicPr>
          <p:cNvPr id="11" name="図 10"/>
          <p:cNvPicPr>
            <a:picLocks noChangeAspect="1"/>
          </p:cNvPicPr>
          <p:nvPr/>
        </p:nvPicPr>
        <p:blipFill>
          <a:blip r:embed="rId6"/>
          <a:stretch>
            <a:fillRect/>
          </a:stretch>
        </p:blipFill>
        <p:spPr>
          <a:xfrm>
            <a:off x="9040101" y="2325351"/>
            <a:ext cx="789684" cy="745069"/>
          </a:xfrm>
          <a:prstGeom prst="rect">
            <a:avLst/>
          </a:prstGeom>
        </p:spPr>
      </p:pic>
      <p:pic>
        <p:nvPicPr>
          <p:cNvPr id="12" name="図 11"/>
          <p:cNvPicPr>
            <a:picLocks noChangeAspect="1"/>
          </p:cNvPicPr>
          <p:nvPr/>
        </p:nvPicPr>
        <p:blipFill>
          <a:blip r:embed="rId7"/>
          <a:stretch>
            <a:fillRect/>
          </a:stretch>
        </p:blipFill>
        <p:spPr>
          <a:xfrm>
            <a:off x="10204642" y="2330634"/>
            <a:ext cx="757193" cy="739786"/>
          </a:xfrm>
          <a:prstGeom prst="rect">
            <a:avLst/>
          </a:prstGeom>
        </p:spPr>
      </p:pic>
      <p:sp>
        <p:nvSpPr>
          <p:cNvPr id="13" name="テキスト ボックス 12"/>
          <p:cNvSpPr txBox="1"/>
          <p:nvPr/>
        </p:nvSpPr>
        <p:spPr>
          <a:xfrm>
            <a:off x="8942138" y="3070420"/>
            <a:ext cx="928459" cy="307777"/>
          </a:xfrm>
          <a:prstGeom prst="rect">
            <a:avLst/>
          </a:prstGeom>
          <a:noFill/>
        </p:spPr>
        <p:txBody>
          <a:bodyPr wrap="none" rtlCol="0">
            <a:spAutoFit/>
          </a:bodyPr>
          <a:lstStyle/>
          <a:p>
            <a:r>
              <a:rPr lang="ja-JP" altLang="en-US" sz="1400" dirty="0">
                <a:solidFill>
                  <a:prstClr val="black"/>
                </a:solidFill>
              </a:rPr>
              <a:t>国税庁</a:t>
            </a:r>
            <a:r>
              <a:rPr lang="en-US" altLang="ja-JP" sz="1400" dirty="0">
                <a:solidFill>
                  <a:prstClr val="black"/>
                </a:solidFill>
              </a:rPr>
              <a:t>HP</a:t>
            </a:r>
            <a:endParaRPr lang="ja-JP" altLang="en-US" sz="1400" dirty="0">
              <a:solidFill>
                <a:prstClr val="black"/>
              </a:solidFill>
            </a:endParaRPr>
          </a:p>
        </p:txBody>
      </p:sp>
      <p:sp>
        <p:nvSpPr>
          <p:cNvPr id="14" name="テキスト ボックス 13"/>
          <p:cNvSpPr txBox="1"/>
          <p:nvPr/>
        </p:nvSpPr>
        <p:spPr>
          <a:xfrm>
            <a:off x="9870597" y="3070419"/>
            <a:ext cx="1560042" cy="307777"/>
          </a:xfrm>
          <a:prstGeom prst="rect">
            <a:avLst/>
          </a:prstGeom>
          <a:noFill/>
        </p:spPr>
        <p:txBody>
          <a:bodyPr wrap="none" rtlCol="0">
            <a:spAutoFit/>
          </a:bodyPr>
          <a:lstStyle/>
          <a:p>
            <a:r>
              <a:rPr lang="ja-JP" altLang="en-US" sz="1400" dirty="0">
                <a:solidFill>
                  <a:prstClr val="black"/>
                </a:solidFill>
              </a:rPr>
              <a:t>税の学習コーナー</a:t>
            </a:r>
          </a:p>
        </p:txBody>
      </p:sp>
      <p:sp>
        <p:nvSpPr>
          <p:cNvPr id="15" name="角丸四角形 14"/>
          <p:cNvSpPr/>
          <p:nvPr/>
        </p:nvSpPr>
        <p:spPr>
          <a:xfrm>
            <a:off x="586854" y="1815076"/>
            <a:ext cx="5662125" cy="473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white"/>
                </a:solidFill>
                <a:latin typeface="BIZ UDPゴシック" panose="020B0400000000000000" pitchFamily="50" charset="-128"/>
                <a:ea typeface="BIZ UDPゴシック" panose="020B0400000000000000" pitchFamily="50" charset="-128"/>
              </a:rPr>
              <a:t>インターネットで調べてみましょう。</a:t>
            </a:r>
          </a:p>
        </p:txBody>
      </p:sp>
      <p:pic>
        <p:nvPicPr>
          <p:cNvPr id="9" name="図 8" descr="zaimu_Illust-0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9412" y="5188787"/>
            <a:ext cx="2231486" cy="1505829"/>
          </a:xfrm>
          <a:prstGeom prst="rect">
            <a:avLst/>
          </a:prstGeom>
        </p:spPr>
      </p:pic>
      <p:grpSp>
        <p:nvGrpSpPr>
          <p:cNvPr id="16" name="グループ化 15"/>
          <p:cNvGrpSpPr/>
          <p:nvPr/>
        </p:nvGrpSpPr>
        <p:grpSpPr>
          <a:xfrm>
            <a:off x="923706" y="288223"/>
            <a:ext cx="7900495" cy="670006"/>
            <a:chOff x="1198245" y="246604"/>
            <a:chExt cx="9601200" cy="746760"/>
          </a:xfrm>
        </p:grpSpPr>
        <p:sp>
          <p:nvSpPr>
            <p:cNvPr id="17" name="角丸四角形 16"/>
            <p:cNvSpPr/>
            <p:nvPr/>
          </p:nvSpPr>
          <p:spPr>
            <a:xfrm>
              <a:off x="1198245" y="246604"/>
              <a:ext cx="9601200" cy="746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8" name="正方形/長方形 17"/>
            <p:cNvSpPr/>
            <p:nvPr/>
          </p:nvSpPr>
          <p:spPr>
            <a:xfrm>
              <a:off x="2686477" y="274458"/>
              <a:ext cx="6954997" cy="584775"/>
            </a:xfrm>
            <a:prstGeom prst="rect">
              <a:avLst/>
            </a:prstGeom>
            <a:noFill/>
          </p:spPr>
          <p:txBody>
            <a:bodyPr wrap="none" lIns="91440" tIns="45720" rIns="91440" bIns="45720">
              <a:spAutoFit/>
            </a:bodyPr>
            <a:lstStyle/>
            <a:p>
              <a:pPr algn="ctr"/>
              <a:r>
                <a:rPr lang="ja-JP" altLang="en-US" sz="32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rPr>
                <a:t>税についてもっとくわしく知りたいときは？</a:t>
              </a:r>
            </a:p>
          </p:txBody>
        </p:sp>
      </p:grpSp>
      <p:sp>
        <p:nvSpPr>
          <p:cNvPr id="4" name="スマイル 3"/>
          <p:cNvSpPr/>
          <p:nvPr/>
        </p:nvSpPr>
        <p:spPr>
          <a:xfrm>
            <a:off x="263885" y="92955"/>
            <a:ext cx="1102360" cy="1028958"/>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563065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角丸四角形 4"/>
          <p:cNvSpPr/>
          <p:nvPr/>
        </p:nvSpPr>
        <p:spPr>
          <a:xfrm>
            <a:off x="558142" y="919120"/>
            <a:ext cx="11192580" cy="102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latin typeface="BIZ UDPゴシック" panose="020B0400000000000000" pitchFamily="50" charset="-128"/>
                <a:ea typeface="BIZ UDPゴシック" panose="020B0400000000000000" pitchFamily="50" charset="-128"/>
              </a:rPr>
              <a:t>税務署では、税に関するＤＶＤ を無料で貸し出しています。次のＤＶＤは、国税庁ホームページでもご覧になれます。</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endParaRPr lang="en-US" altLang="ja-JP" sz="1600" dirty="0">
              <a:solidFill>
                <a:prstClr val="black"/>
              </a:solidFill>
              <a:latin typeface="BIZ UDPゴシック" panose="020B0400000000000000" pitchFamily="50" charset="-128"/>
              <a:ea typeface="BIZ UDPゴシック" panose="020B0400000000000000" pitchFamily="50" charset="-128"/>
            </a:endParaRPr>
          </a:p>
          <a:p>
            <a:r>
              <a:rPr lang="ja-JP" altLang="en-US" sz="1600" dirty="0">
                <a:solidFill>
                  <a:prstClr val="black"/>
                </a:solidFill>
                <a:latin typeface="BIZ UDPゴシック" panose="020B0400000000000000" pitchFamily="50" charset="-128"/>
                <a:ea typeface="BIZ UDPゴシック" panose="020B0400000000000000" pitchFamily="50" charset="-128"/>
              </a:rPr>
              <a:t>●「ご案内します　アナザーワールドへ」　　●「暮らしを支える税を学ぼう」　　●「マリンとヤマト　不思議な日曜日」</a:t>
            </a:r>
          </a:p>
        </p:txBody>
      </p:sp>
      <p:sp>
        <p:nvSpPr>
          <p:cNvPr id="4" name="角丸四角形 3"/>
          <p:cNvSpPr/>
          <p:nvPr/>
        </p:nvSpPr>
        <p:spPr>
          <a:xfrm>
            <a:off x="558142" y="416181"/>
            <a:ext cx="5801715" cy="473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white"/>
                </a:solidFill>
                <a:latin typeface="BIZ UDPゴシック" panose="020B0400000000000000" pitchFamily="50" charset="-128"/>
                <a:ea typeface="BIZ UDPゴシック" panose="020B0400000000000000" pitchFamily="50" charset="-128"/>
              </a:rPr>
              <a:t>ビデオライブラリー</a:t>
            </a:r>
          </a:p>
        </p:txBody>
      </p:sp>
      <p:sp>
        <p:nvSpPr>
          <p:cNvPr id="7" name="角丸四角形 6"/>
          <p:cNvSpPr/>
          <p:nvPr/>
        </p:nvSpPr>
        <p:spPr>
          <a:xfrm>
            <a:off x="2257419" y="3454400"/>
            <a:ext cx="4204902" cy="2912369"/>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latin typeface="メイリオ" panose="020B0604030504040204" pitchFamily="50" charset="-128"/>
                <a:ea typeface="メイリオ" panose="020B0604030504040204" pitchFamily="50" charset="-128"/>
              </a:rPr>
              <a:t>「ご案内します　アナザーワールドへ」</a:t>
            </a:r>
            <a:endParaRPr lang="en-US" altLang="ja-JP" sz="1600" dirty="0">
              <a:solidFill>
                <a:prstClr val="black"/>
              </a:solidFill>
              <a:latin typeface="メイリオ" panose="020B0604030504040204" pitchFamily="50" charset="-128"/>
              <a:ea typeface="メイリオ" panose="020B0604030504040204" pitchFamily="50" charset="-128"/>
            </a:endParaRPr>
          </a:p>
          <a:p>
            <a:r>
              <a:rPr lang="ja-JP" altLang="en-US" sz="1600" dirty="0">
                <a:solidFill>
                  <a:prstClr val="black"/>
                </a:solidFill>
              </a:rPr>
              <a:t>　若いのに愚痴っぽい会社員と、ソフトな物腰の影に悪魔のような冷たさを漂わせる謎の紳士が主人公となり、会社員を税のない世界へと案内するという内容で、日本の財政の現状や税のしくみを学んでいきます。　　　　　　　　　　　　　　　　　　　　（</a:t>
            </a:r>
            <a:r>
              <a:rPr lang="ja-JP" altLang="en-US" sz="1600" dirty="0">
                <a:solidFill>
                  <a:prstClr val="black"/>
                </a:solidFill>
                <a:latin typeface="ＭＳ Ｐゴシック" panose="020B0600070205080204" pitchFamily="50" charset="-128"/>
              </a:rPr>
              <a:t>１６</a:t>
            </a:r>
            <a:r>
              <a:rPr lang="ja-JP" altLang="en-US" sz="1600" dirty="0">
                <a:solidFill>
                  <a:prstClr val="black"/>
                </a:solidFill>
              </a:rPr>
              <a:t>分）</a:t>
            </a:r>
          </a:p>
        </p:txBody>
      </p:sp>
      <p:sp>
        <p:nvSpPr>
          <p:cNvPr id="10" name="角丸四角形 9"/>
          <p:cNvSpPr/>
          <p:nvPr/>
        </p:nvSpPr>
        <p:spPr>
          <a:xfrm>
            <a:off x="7175572" y="3454400"/>
            <a:ext cx="4854538" cy="306282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latin typeface="メイリオ" panose="020B0604030504040204" pitchFamily="50" charset="-128"/>
                <a:ea typeface="メイリオ" panose="020B0604030504040204" pitchFamily="50" charset="-128"/>
              </a:rPr>
              <a:t>「暮らしを支える税を学ぼう」</a:t>
            </a:r>
            <a:endParaRPr lang="en-US" altLang="ja-JP" sz="1600" dirty="0">
              <a:solidFill>
                <a:prstClr val="black"/>
              </a:solidFill>
              <a:latin typeface="メイリオ" panose="020B0604030504040204" pitchFamily="50" charset="-128"/>
              <a:ea typeface="メイリオ" panose="020B0604030504040204" pitchFamily="50" charset="-128"/>
            </a:endParaRPr>
          </a:p>
          <a:p>
            <a:r>
              <a:rPr lang="ja-JP" altLang="en-US" sz="1600" dirty="0">
                <a:solidFill>
                  <a:prstClr val="black"/>
                </a:solidFill>
              </a:rPr>
              <a:t>　中学生の主人公・吉村唯（よしむら　ゆい）は、担任の先生から税務署の社会見学で「税金」について質問するよう頼まれるも、どうしたら良いか分からず、同級生の山田君に相談する。そして、税の役割や仕組みを母親や山田君と協力しながら学んでいく・・・。</a:t>
            </a:r>
            <a:endParaRPr lang="en-US" altLang="ja-JP" sz="1600" dirty="0">
              <a:solidFill>
                <a:prstClr val="black"/>
              </a:solidFill>
            </a:endParaRPr>
          </a:p>
          <a:p>
            <a:r>
              <a:rPr lang="ja-JP" altLang="en-US" sz="1600" dirty="0">
                <a:solidFill>
                  <a:prstClr val="black"/>
                </a:solidFill>
              </a:rPr>
              <a:t>　この番組は、学校教育の中で租税の意義や役割などを考えるきっかけとなるような内容になっています。（１１分）</a:t>
            </a:r>
          </a:p>
        </p:txBody>
      </p:sp>
      <p:pic>
        <p:nvPicPr>
          <p:cNvPr id="11" name="図 10"/>
          <p:cNvPicPr>
            <a:picLocks noChangeAspect="1"/>
          </p:cNvPicPr>
          <p:nvPr/>
        </p:nvPicPr>
        <p:blipFill>
          <a:blip r:embed="rId2"/>
          <a:stretch>
            <a:fillRect/>
          </a:stretch>
        </p:blipFill>
        <p:spPr>
          <a:xfrm>
            <a:off x="6524311" y="3220873"/>
            <a:ext cx="2007598" cy="406768"/>
          </a:xfrm>
          <a:prstGeom prst="rect">
            <a:avLst/>
          </a:prstGeom>
        </p:spPr>
      </p:pic>
      <p:sp>
        <p:nvSpPr>
          <p:cNvPr id="12" name="テキスト ボックス 11"/>
          <p:cNvSpPr txBox="1"/>
          <p:nvPr/>
        </p:nvSpPr>
        <p:spPr>
          <a:xfrm>
            <a:off x="11750722" y="6488668"/>
            <a:ext cx="415498" cy="369332"/>
          </a:xfrm>
          <a:prstGeom prst="rect">
            <a:avLst/>
          </a:prstGeom>
          <a:noFill/>
        </p:spPr>
        <p:txBody>
          <a:bodyPr wrap="none" rtlCol="0">
            <a:spAutoFit/>
          </a:bodyPr>
          <a:lstStyle/>
          <a:p>
            <a:r>
              <a:rPr lang="en-US" altLang="ja-JP" dirty="0">
                <a:solidFill>
                  <a:prstClr val="black"/>
                </a:solidFill>
                <a:latin typeface="ＭＳ Ｐゴシック" panose="020B0600070205080204" pitchFamily="50" charset="-128"/>
              </a:rPr>
              <a:t>21</a:t>
            </a:r>
            <a:endParaRPr lang="ja-JP" altLang="en-US" dirty="0">
              <a:solidFill>
                <a:prstClr val="black"/>
              </a:solidFill>
              <a:latin typeface="ＭＳ Ｐゴシック" panose="020B0600070205080204" pitchFamily="50" charset="-128"/>
            </a:endParaRPr>
          </a:p>
        </p:txBody>
      </p:sp>
      <p:sp>
        <p:nvSpPr>
          <p:cNvPr id="14" name="角丸四角形 13"/>
          <p:cNvSpPr/>
          <p:nvPr/>
        </p:nvSpPr>
        <p:spPr>
          <a:xfrm>
            <a:off x="7083552" y="0"/>
            <a:ext cx="5108448"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E7E6E6">
                    <a:lumMod val="50000"/>
                  </a:srgbClr>
                </a:solidFill>
                <a:latin typeface="BIZ UDPゴシック" panose="020B0400000000000000" pitchFamily="50" charset="-128"/>
                <a:ea typeface="BIZ UDPゴシック" panose="020B0400000000000000" pitchFamily="50" charset="-128"/>
              </a:rPr>
              <a:t>－税についてもっとくわしく知りたいときは？－</a:t>
            </a:r>
          </a:p>
        </p:txBody>
      </p:sp>
      <p:pic>
        <p:nvPicPr>
          <p:cNvPr id="2" name="図 1"/>
          <p:cNvPicPr>
            <a:picLocks noChangeAspect="1"/>
          </p:cNvPicPr>
          <p:nvPr/>
        </p:nvPicPr>
        <p:blipFill>
          <a:blip r:embed="rId3"/>
          <a:stretch>
            <a:fillRect/>
          </a:stretch>
        </p:blipFill>
        <p:spPr>
          <a:xfrm>
            <a:off x="645340" y="2096824"/>
            <a:ext cx="1797655" cy="3094453"/>
          </a:xfrm>
          <a:prstGeom prst="rect">
            <a:avLst/>
          </a:prstGeom>
        </p:spPr>
      </p:pic>
      <p:pic>
        <p:nvPicPr>
          <p:cNvPr id="3" name="図 2"/>
          <p:cNvPicPr>
            <a:picLocks noChangeAspect="1"/>
          </p:cNvPicPr>
          <p:nvPr/>
        </p:nvPicPr>
        <p:blipFill>
          <a:blip r:embed="rId4"/>
          <a:stretch>
            <a:fillRect/>
          </a:stretch>
        </p:blipFill>
        <p:spPr>
          <a:xfrm>
            <a:off x="6709466" y="2042612"/>
            <a:ext cx="1637288" cy="1178261"/>
          </a:xfrm>
          <a:prstGeom prst="rect">
            <a:avLst/>
          </a:prstGeom>
        </p:spPr>
      </p:pic>
    </p:spTree>
    <p:extLst>
      <p:ext uri="{BB962C8B-B14F-4D97-AF65-F5344CB8AC3E}">
        <p14:creationId xmlns:p14="http://schemas.microsoft.com/office/powerpoint/2010/main" val="4284939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669255" y="1358975"/>
            <a:ext cx="11090946" cy="2123658"/>
          </a:xfrm>
          <a:prstGeom prst="rect">
            <a:avLst/>
          </a:prstGeom>
          <a:noFill/>
        </p:spPr>
        <p:txBody>
          <a:bodyPr wrap="square" rtlCol="0">
            <a:spAutoFit/>
          </a:bodyPr>
          <a:lstStyle/>
          <a:p>
            <a:pPr>
              <a:lnSpc>
                <a:spcPct val="200000"/>
              </a:lnSpc>
            </a:pPr>
            <a:r>
              <a:rPr lang="ja-JP" altLang="en-US" dirty="0">
                <a:solidFill>
                  <a:prstClr val="black"/>
                </a:solidFill>
                <a:latin typeface="BIZ UDPゴシック" panose="020B0400000000000000" pitchFamily="50" charset="-128"/>
                <a:ea typeface="BIZ UDPゴシック" panose="020B0400000000000000" pitchFamily="50" charset="-128"/>
              </a:rPr>
              <a:t>この冊子の内容についてお聞きになりたいときは、下記にご連絡ください。</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200000"/>
              </a:lnSpc>
            </a:pPr>
            <a:r>
              <a:rPr lang="ja-JP" altLang="en-US" sz="1600" dirty="0">
                <a:solidFill>
                  <a:prstClr val="black"/>
                </a:solidFill>
                <a:latin typeface="BIZ UDPゴシック" panose="020B0400000000000000" pitchFamily="50" charset="-128"/>
                <a:ea typeface="BIZ UDPゴシック" panose="020B0400000000000000" pitchFamily="50" charset="-128"/>
              </a:rPr>
              <a:t>●国税について　　　　水戸税務署                   〒</a:t>
            </a:r>
            <a:r>
              <a:rPr lang="en-US" altLang="ja-JP" sz="1600" dirty="0">
                <a:solidFill>
                  <a:prstClr val="black"/>
                </a:solidFill>
                <a:latin typeface="BIZ UDPゴシック" panose="020B0400000000000000" pitchFamily="50" charset="-128"/>
                <a:ea typeface="BIZ UDPゴシック" panose="020B0400000000000000" pitchFamily="50" charset="-128"/>
              </a:rPr>
              <a:t>310-8666</a:t>
            </a:r>
            <a:r>
              <a:rPr lang="ja-JP" altLang="en-US" sz="1600" dirty="0">
                <a:solidFill>
                  <a:prstClr val="black"/>
                </a:solidFill>
                <a:latin typeface="BIZ UDPゴシック" panose="020B0400000000000000" pitchFamily="50" charset="-128"/>
                <a:ea typeface="BIZ UDPゴシック" panose="020B0400000000000000" pitchFamily="50" charset="-128"/>
              </a:rPr>
              <a:t>　水戸市北見町</a:t>
            </a:r>
            <a:r>
              <a:rPr lang="en-US" altLang="ja-JP" sz="1600" dirty="0">
                <a:solidFill>
                  <a:prstClr val="black"/>
                </a:solidFill>
                <a:latin typeface="BIZ UDPゴシック" panose="020B0400000000000000" pitchFamily="50" charset="-128"/>
                <a:ea typeface="BIZ UDPゴシック" panose="020B0400000000000000" pitchFamily="50" charset="-128"/>
              </a:rPr>
              <a:t>1-17</a:t>
            </a:r>
            <a:r>
              <a:rPr lang="ja-JP" altLang="en-US" sz="1600" dirty="0">
                <a:solidFill>
                  <a:prstClr val="black"/>
                </a:solidFill>
                <a:latin typeface="BIZ UDPゴシック" panose="020B0400000000000000" pitchFamily="50" charset="-128"/>
                <a:ea typeface="BIZ UDPゴシック" panose="020B0400000000000000" pitchFamily="50" charset="-128"/>
              </a:rPr>
              <a:t>　   </a:t>
            </a:r>
            <a:r>
              <a:rPr lang="en-US" altLang="ja-JP" sz="1600" dirty="0">
                <a:solidFill>
                  <a:prstClr val="black"/>
                </a:solidFill>
                <a:latin typeface="BIZ UDPゴシック" panose="020B0400000000000000" pitchFamily="50" charset="-128"/>
                <a:ea typeface="BIZ UDPゴシック" panose="020B0400000000000000" pitchFamily="50" charset="-128"/>
              </a:rPr>
              <a:t>TEL</a:t>
            </a:r>
            <a:r>
              <a:rPr lang="ja-JP" altLang="en-US" sz="1600" dirty="0">
                <a:solidFill>
                  <a:prstClr val="black"/>
                </a:solidFill>
                <a:latin typeface="BIZ UDPゴシック" panose="020B0400000000000000" pitchFamily="50" charset="-128"/>
                <a:ea typeface="BIZ UDPゴシック" panose="020B0400000000000000" pitchFamily="50" charset="-128"/>
              </a:rPr>
              <a:t>（</a:t>
            </a:r>
            <a:r>
              <a:rPr lang="en-US" altLang="ja-JP" sz="1600" dirty="0">
                <a:solidFill>
                  <a:prstClr val="black"/>
                </a:solidFill>
                <a:latin typeface="BIZ UDPゴシック" panose="020B0400000000000000" pitchFamily="50" charset="-128"/>
                <a:ea typeface="BIZ UDPゴシック" panose="020B0400000000000000" pitchFamily="50" charset="-128"/>
              </a:rPr>
              <a:t>029</a:t>
            </a:r>
            <a:r>
              <a:rPr lang="ja-JP" altLang="en-US" sz="1600" dirty="0">
                <a:solidFill>
                  <a:prstClr val="black"/>
                </a:solidFill>
                <a:latin typeface="BIZ UDPゴシック" panose="020B0400000000000000" pitchFamily="50" charset="-128"/>
                <a:ea typeface="BIZ UDPゴシック" panose="020B0400000000000000" pitchFamily="50" charset="-128"/>
              </a:rPr>
              <a:t>）</a:t>
            </a:r>
            <a:r>
              <a:rPr lang="en-US" altLang="ja-JP" sz="1600" dirty="0">
                <a:solidFill>
                  <a:prstClr val="black"/>
                </a:solidFill>
                <a:latin typeface="BIZ UDPゴシック" panose="020B0400000000000000" pitchFamily="50" charset="-128"/>
                <a:ea typeface="BIZ UDPゴシック" panose="020B0400000000000000" pitchFamily="50" charset="-128"/>
              </a:rPr>
              <a:t>231-4214</a:t>
            </a:r>
          </a:p>
          <a:p>
            <a:pPr>
              <a:lnSpc>
                <a:spcPct val="200000"/>
              </a:lnSpc>
            </a:pPr>
            <a:r>
              <a:rPr lang="ja-JP" altLang="en-US" sz="1600" dirty="0">
                <a:solidFill>
                  <a:prstClr val="black"/>
                </a:solidFill>
                <a:latin typeface="BIZ UDPゴシック" panose="020B0400000000000000" pitchFamily="50" charset="-128"/>
                <a:ea typeface="BIZ UDPゴシック" panose="020B0400000000000000" pitchFamily="50" charset="-128"/>
              </a:rPr>
              <a:t>●県税について　　　　茨城県総務部税務課       〒</a:t>
            </a:r>
            <a:r>
              <a:rPr lang="en-US" altLang="ja-JP" sz="1600" dirty="0">
                <a:solidFill>
                  <a:prstClr val="black"/>
                </a:solidFill>
                <a:latin typeface="BIZ UDPゴシック" panose="020B0400000000000000" pitchFamily="50" charset="-128"/>
                <a:ea typeface="BIZ UDPゴシック" panose="020B0400000000000000" pitchFamily="50" charset="-128"/>
              </a:rPr>
              <a:t>310-8555</a:t>
            </a:r>
            <a:r>
              <a:rPr lang="ja-JP" altLang="en-US" sz="1600" dirty="0">
                <a:solidFill>
                  <a:prstClr val="black"/>
                </a:solidFill>
                <a:latin typeface="BIZ UDPゴシック" panose="020B0400000000000000" pitchFamily="50" charset="-128"/>
                <a:ea typeface="BIZ UDPゴシック" panose="020B0400000000000000" pitchFamily="50" charset="-128"/>
              </a:rPr>
              <a:t>　水戸市笠原町</a:t>
            </a:r>
            <a:r>
              <a:rPr lang="en-US" altLang="ja-JP" sz="1600" dirty="0">
                <a:solidFill>
                  <a:prstClr val="black"/>
                </a:solidFill>
                <a:latin typeface="BIZ UDPゴシック" panose="020B0400000000000000" pitchFamily="50" charset="-128"/>
                <a:ea typeface="BIZ UDPゴシック" panose="020B0400000000000000" pitchFamily="50" charset="-128"/>
              </a:rPr>
              <a:t>978-6</a:t>
            </a:r>
            <a:r>
              <a:rPr lang="ja-JP" altLang="en-US" sz="1600" dirty="0">
                <a:solidFill>
                  <a:prstClr val="black"/>
                </a:solidFill>
                <a:latin typeface="BIZ UDPゴシック" panose="020B0400000000000000" pitchFamily="50" charset="-128"/>
                <a:ea typeface="BIZ UDPゴシック" panose="020B0400000000000000" pitchFamily="50" charset="-128"/>
              </a:rPr>
              <a:t>　</a:t>
            </a:r>
            <a:r>
              <a:rPr lang="en-US" altLang="ja-JP" sz="1600" dirty="0">
                <a:solidFill>
                  <a:prstClr val="black"/>
                </a:solidFill>
                <a:latin typeface="BIZ UDPゴシック" panose="020B0400000000000000" pitchFamily="50" charset="-128"/>
                <a:ea typeface="BIZ UDPゴシック" panose="020B0400000000000000" pitchFamily="50" charset="-128"/>
              </a:rPr>
              <a:t>TEL</a:t>
            </a:r>
            <a:r>
              <a:rPr lang="ja-JP" altLang="en-US" sz="1600" dirty="0">
                <a:solidFill>
                  <a:prstClr val="black"/>
                </a:solidFill>
                <a:latin typeface="BIZ UDPゴシック" panose="020B0400000000000000" pitchFamily="50" charset="-128"/>
                <a:ea typeface="BIZ UDPゴシック" panose="020B0400000000000000" pitchFamily="50" charset="-128"/>
              </a:rPr>
              <a:t>（</a:t>
            </a:r>
            <a:r>
              <a:rPr lang="en-US" altLang="ja-JP" sz="1600" dirty="0">
                <a:solidFill>
                  <a:prstClr val="black"/>
                </a:solidFill>
                <a:latin typeface="BIZ UDPゴシック" panose="020B0400000000000000" pitchFamily="50" charset="-128"/>
                <a:ea typeface="BIZ UDPゴシック" panose="020B0400000000000000" pitchFamily="50" charset="-128"/>
              </a:rPr>
              <a:t>029</a:t>
            </a:r>
            <a:r>
              <a:rPr lang="ja-JP" altLang="en-US" sz="1600" dirty="0">
                <a:solidFill>
                  <a:prstClr val="black"/>
                </a:solidFill>
                <a:latin typeface="BIZ UDPゴシック" panose="020B0400000000000000" pitchFamily="50" charset="-128"/>
                <a:ea typeface="BIZ UDPゴシック" panose="020B0400000000000000" pitchFamily="50" charset="-128"/>
              </a:rPr>
              <a:t>）</a:t>
            </a:r>
            <a:r>
              <a:rPr lang="en-US" altLang="ja-JP" sz="1600" dirty="0">
                <a:solidFill>
                  <a:prstClr val="black"/>
                </a:solidFill>
                <a:latin typeface="BIZ UDPゴシック" panose="020B0400000000000000" pitchFamily="50" charset="-128"/>
                <a:ea typeface="BIZ UDPゴシック" panose="020B0400000000000000" pitchFamily="50" charset="-128"/>
              </a:rPr>
              <a:t>301-2414</a:t>
            </a:r>
          </a:p>
          <a:p>
            <a:pPr>
              <a:lnSpc>
                <a:spcPct val="200000"/>
              </a:lnSpc>
            </a:pPr>
            <a:r>
              <a:rPr lang="ja-JP" altLang="en-US" sz="1600" dirty="0">
                <a:solidFill>
                  <a:prstClr val="black"/>
                </a:solidFill>
                <a:latin typeface="BIZ UDPゴシック" panose="020B0400000000000000" pitchFamily="50" charset="-128"/>
                <a:ea typeface="BIZ UDPゴシック" panose="020B0400000000000000" pitchFamily="50" charset="-128"/>
              </a:rPr>
              <a:t>●市町村税について　茨城県総務部市町村課    〒</a:t>
            </a:r>
            <a:r>
              <a:rPr lang="en-US" altLang="ja-JP" sz="1600" dirty="0">
                <a:solidFill>
                  <a:prstClr val="black"/>
                </a:solidFill>
                <a:latin typeface="BIZ UDPゴシック" panose="020B0400000000000000" pitchFamily="50" charset="-128"/>
                <a:ea typeface="BIZ UDPゴシック" panose="020B0400000000000000" pitchFamily="50" charset="-128"/>
              </a:rPr>
              <a:t>310-8555</a:t>
            </a:r>
            <a:r>
              <a:rPr lang="ja-JP" altLang="en-US" sz="1600" dirty="0">
                <a:solidFill>
                  <a:prstClr val="black"/>
                </a:solidFill>
                <a:latin typeface="BIZ UDPゴシック" panose="020B0400000000000000" pitchFamily="50" charset="-128"/>
                <a:ea typeface="BIZ UDPゴシック" panose="020B0400000000000000" pitchFamily="50" charset="-128"/>
              </a:rPr>
              <a:t>　水戸市笠原町</a:t>
            </a:r>
            <a:r>
              <a:rPr lang="en-US" altLang="ja-JP" sz="1600" dirty="0">
                <a:solidFill>
                  <a:prstClr val="black"/>
                </a:solidFill>
                <a:latin typeface="BIZ UDPゴシック" panose="020B0400000000000000" pitchFamily="50" charset="-128"/>
                <a:ea typeface="BIZ UDPゴシック" panose="020B0400000000000000" pitchFamily="50" charset="-128"/>
              </a:rPr>
              <a:t>978-6</a:t>
            </a:r>
            <a:r>
              <a:rPr lang="ja-JP" altLang="en-US" sz="1600" dirty="0">
                <a:solidFill>
                  <a:prstClr val="black"/>
                </a:solidFill>
                <a:latin typeface="BIZ UDPゴシック" panose="020B0400000000000000" pitchFamily="50" charset="-128"/>
                <a:ea typeface="BIZ UDPゴシック" panose="020B0400000000000000" pitchFamily="50" charset="-128"/>
              </a:rPr>
              <a:t>　</a:t>
            </a:r>
            <a:r>
              <a:rPr lang="en-US" altLang="ja-JP" sz="1600" dirty="0">
                <a:solidFill>
                  <a:prstClr val="black"/>
                </a:solidFill>
                <a:latin typeface="BIZ UDPゴシック" panose="020B0400000000000000" pitchFamily="50" charset="-128"/>
                <a:ea typeface="BIZ UDPゴシック" panose="020B0400000000000000" pitchFamily="50" charset="-128"/>
              </a:rPr>
              <a:t>TEL</a:t>
            </a:r>
            <a:r>
              <a:rPr lang="ja-JP" altLang="en-US" sz="1600" dirty="0">
                <a:solidFill>
                  <a:prstClr val="black"/>
                </a:solidFill>
                <a:latin typeface="BIZ UDPゴシック" panose="020B0400000000000000" pitchFamily="50" charset="-128"/>
                <a:ea typeface="BIZ UDPゴシック" panose="020B0400000000000000" pitchFamily="50" charset="-128"/>
              </a:rPr>
              <a:t>（</a:t>
            </a:r>
            <a:r>
              <a:rPr lang="en-US" altLang="ja-JP" sz="1600" dirty="0">
                <a:solidFill>
                  <a:prstClr val="black"/>
                </a:solidFill>
                <a:latin typeface="BIZ UDPゴシック" panose="020B0400000000000000" pitchFamily="50" charset="-128"/>
                <a:ea typeface="BIZ UDPゴシック" panose="020B0400000000000000" pitchFamily="50" charset="-128"/>
              </a:rPr>
              <a:t>029</a:t>
            </a:r>
            <a:r>
              <a:rPr lang="ja-JP" altLang="en-US" sz="1600" dirty="0">
                <a:solidFill>
                  <a:prstClr val="black"/>
                </a:solidFill>
                <a:latin typeface="BIZ UDPゴシック" panose="020B0400000000000000" pitchFamily="50" charset="-128"/>
                <a:ea typeface="BIZ UDPゴシック" panose="020B0400000000000000" pitchFamily="50" charset="-128"/>
              </a:rPr>
              <a:t>）</a:t>
            </a:r>
            <a:r>
              <a:rPr lang="en-US" altLang="ja-JP" sz="1600" dirty="0">
                <a:solidFill>
                  <a:prstClr val="black"/>
                </a:solidFill>
                <a:latin typeface="BIZ UDPゴシック" panose="020B0400000000000000" pitchFamily="50" charset="-128"/>
                <a:ea typeface="BIZ UDPゴシック" panose="020B0400000000000000" pitchFamily="50" charset="-128"/>
              </a:rPr>
              <a:t>301-2481</a:t>
            </a:r>
            <a:endParaRPr lang="ja-JP" altLang="en-US" sz="1600" dirty="0">
              <a:solidFill>
                <a:prstClr val="black"/>
              </a:solidFill>
              <a:latin typeface="BIZ UDPゴシック" panose="020B0400000000000000" pitchFamily="50" charset="-128"/>
              <a:ea typeface="BIZ UDPゴシック" panose="020B0400000000000000" pitchFamily="50" charset="-128"/>
            </a:endParaRPr>
          </a:p>
        </p:txBody>
      </p:sp>
      <p:sp>
        <p:nvSpPr>
          <p:cNvPr id="12" name="正方形/長方形 11"/>
          <p:cNvSpPr/>
          <p:nvPr/>
        </p:nvSpPr>
        <p:spPr>
          <a:xfrm>
            <a:off x="669255" y="4738765"/>
            <a:ext cx="10684545" cy="480470"/>
          </a:xfrm>
          <a:prstGeom prst="rect">
            <a:avLst/>
          </a:prstGeom>
          <a:solidFill>
            <a:schemeClr val="bg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prstClr val="black"/>
                </a:solidFill>
                <a:latin typeface="BIZ UDPゴシック" panose="020B0400000000000000" pitchFamily="50" charset="-128"/>
                <a:ea typeface="BIZ UDPゴシック" panose="020B0400000000000000" pitchFamily="50" charset="-128"/>
              </a:rPr>
              <a:t>　　　　    年　　　    　組　　　　    番　氏名</a:t>
            </a:r>
          </a:p>
        </p:txBody>
      </p:sp>
    </p:spTree>
    <p:extLst>
      <p:ext uri="{BB962C8B-B14F-4D97-AF65-F5344CB8AC3E}">
        <p14:creationId xmlns:p14="http://schemas.microsoft.com/office/powerpoint/2010/main" val="2636541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8" name="角丸四角形 27"/>
          <p:cNvSpPr/>
          <p:nvPr/>
        </p:nvSpPr>
        <p:spPr>
          <a:xfrm>
            <a:off x="6593761" y="1903701"/>
            <a:ext cx="5334000" cy="4776499"/>
          </a:xfrm>
          <a:prstGeom prst="roundRect">
            <a:avLst/>
          </a:prstGeom>
          <a:solidFill>
            <a:schemeClr val="bg1"/>
          </a:solidFill>
          <a:ln w="317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角丸四角形 7"/>
          <p:cNvSpPr/>
          <p:nvPr/>
        </p:nvSpPr>
        <p:spPr>
          <a:xfrm>
            <a:off x="469736" y="2054154"/>
            <a:ext cx="4836724" cy="518160"/>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rPr>
              <a:t>公立学校の児童・生徒一人あたりの年間（月）教育費</a:t>
            </a:r>
          </a:p>
        </p:txBody>
      </p:sp>
      <p:sp>
        <p:nvSpPr>
          <p:cNvPr id="9" name="正方形/長方形 8"/>
          <p:cNvSpPr/>
          <p:nvPr/>
        </p:nvSpPr>
        <p:spPr>
          <a:xfrm>
            <a:off x="479209" y="6433177"/>
            <a:ext cx="5263719" cy="348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prstClr val="black"/>
                </a:solidFill>
                <a:latin typeface="ＭＳ Ｐゴシック" panose="020B0600070205080204" pitchFamily="50" charset="-128"/>
              </a:rPr>
              <a:t>※</a:t>
            </a:r>
            <a:r>
              <a:rPr lang="ja-JP" altLang="en-US" sz="1200" dirty="0">
                <a:solidFill>
                  <a:prstClr val="black"/>
                </a:solidFill>
                <a:latin typeface="ＭＳ Ｐゴシック" panose="020B0600070205080204" pitchFamily="50" charset="-128"/>
              </a:rPr>
              <a:t>　</a:t>
            </a:r>
            <a:r>
              <a:rPr lang="en-US" altLang="ja-JP" sz="1200" dirty="0">
                <a:solidFill>
                  <a:prstClr val="black"/>
                </a:solidFill>
                <a:latin typeface="ＭＳ Ｐゴシック" panose="020B0600070205080204" pitchFamily="50" charset="-128"/>
              </a:rPr>
              <a:t>1</a:t>
            </a:r>
            <a:r>
              <a:rPr lang="ja-JP" altLang="en-US" sz="1200" dirty="0">
                <a:solidFill>
                  <a:prstClr val="black"/>
                </a:solidFill>
                <a:latin typeface="ＭＳ Ｐゴシック" panose="020B0600070205080204" pitchFamily="50" charset="-128"/>
              </a:rPr>
              <a:t>日あたりの金額は年間登校日数を年間</a:t>
            </a:r>
            <a:r>
              <a:rPr lang="en-US" altLang="ja-JP" sz="1200" dirty="0">
                <a:solidFill>
                  <a:prstClr val="black"/>
                </a:solidFill>
                <a:latin typeface="ＭＳ Ｐゴシック" panose="020B0600070205080204" pitchFamily="50" charset="-128"/>
              </a:rPr>
              <a:t>200</a:t>
            </a:r>
            <a:r>
              <a:rPr lang="ja-JP" altLang="en-US" sz="1200" dirty="0">
                <a:solidFill>
                  <a:prstClr val="black"/>
                </a:solidFill>
                <a:latin typeface="ＭＳ Ｐゴシック" panose="020B0600070205080204" pitchFamily="50" charset="-128"/>
              </a:rPr>
              <a:t>日として計算しています。</a:t>
            </a:r>
          </a:p>
        </p:txBody>
      </p:sp>
      <p:pic>
        <p:nvPicPr>
          <p:cNvPr id="10" name="図 9"/>
          <p:cNvPicPr>
            <a:picLocks noChangeAspect="1"/>
          </p:cNvPicPr>
          <p:nvPr/>
        </p:nvPicPr>
        <p:blipFill>
          <a:blip r:embed="rId2">
            <a:extLst>
              <a:ext uri="{BEBA8EAE-BF5A-486C-A8C5-ECC9F3942E4B}">
                <a14:imgProps xmlns:a14="http://schemas.microsoft.com/office/drawing/2010/main">
                  <a14:imgLayer r:embed="rId3">
                    <a14:imgEffect>
                      <a14:backgroundRemoval t="4147" b="94316" l="9690" r="89535">
                        <a14:foregroundMark x1="23256" y1="7834" x2="23256" y2="7834"/>
                        <a14:foregroundMark x1="22481" y1="4301" x2="22481" y2="4301"/>
                        <a14:foregroundMark x1="40698" y1="77266" x2="40698" y2="77266"/>
                        <a14:foregroundMark x1="46124" y1="79263" x2="46124" y2="79263"/>
                        <a14:foregroundMark x1="65891" y1="77266" x2="65891" y2="77266"/>
                        <a14:foregroundMark x1="62791" y1="77266" x2="62791" y2="77266"/>
                        <a14:foregroundMark x1="54264" y1="94316" x2="54264" y2="94316"/>
                        <a14:foregroundMark x1="31783" y1="92780" x2="31783" y2="92780"/>
                        <a14:foregroundMark x1="26357" y1="92166" x2="26357" y2="92166"/>
                        <a14:foregroundMark x1="38372" y1="92473" x2="38372" y2="92473"/>
                        <a14:foregroundMark x1="72481" y1="90783" x2="72481" y2="90783"/>
                      </a14:backgroundRemoval>
                    </a14:imgEffect>
                  </a14:imgLayer>
                </a14:imgProps>
              </a:ext>
            </a:extLst>
          </a:blip>
          <a:stretch>
            <a:fillRect/>
          </a:stretch>
        </p:blipFill>
        <p:spPr>
          <a:xfrm>
            <a:off x="792480" y="3265242"/>
            <a:ext cx="799878" cy="2018298"/>
          </a:xfrm>
          <a:prstGeom prst="rect">
            <a:avLst/>
          </a:prstGeom>
        </p:spPr>
      </p:pic>
      <p:pic>
        <p:nvPicPr>
          <p:cNvPr id="11" name="図 10"/>
          <p:cNvPicPr>
            <a:picLocks noChangeAspect="1"/>
          </p:cNvPicPr>
          <p:nvPr/>
        </p:nvPicPr>
        <p:blipFill>
          <a:blip r:embed="rId4">
            <a:extLst>
              <a:ext uri="{BEBA8EAE-BF5A-486C-A8C5-ECC9F3942E4B}">
                <a14:imgProps xmlns:a14="http://schemas.microsoft.com/office/drawing/2010/main">
                  <a14:imgLayer r:embed="rId5">
                    <a14:imgEffect>
                      <a14:backgroundRemoval t="4645" b="95628" l="7123" r="88767">
                        <a14:foregroundMark x1="42466" y1="38388" x2="42466" y2="38388"/>
                        <a14:foregroundMark x1="56438" y1="42623" x2="56438" y2="42623"/>
                        <a14:foregroundMark x1="61644" y1="43989" x2="61644" y2="43989"/>
                        <a14:foregroundMark x1="44658" y1="41940" x2="44658" y2="41940"/>
                        <a14:foregroundMark x1="67123" y1="33333" x2="67123" y2="33333"/>
                        <a14:foregroundMark x1="51781" y1="30191" x2="51781" y2="30191"/>
                        <a14:foregroundMark x1="37808" y1="33197" x2="37808" y2="33197"/>
                        <a14:foregroundMark x1="35068" y1="36749" x2="35068" y2="36749"/>
                        <a14:foregroundMark x1="60822" y1="31967" x2="60822" y2="31967"/>
                        <a14:foregroundMark x1="46849" y1="4918" x2="46849" y2="4918"/>
                        <a14:foregroundMark x1="9315" y1="4781" x2="9315" y2="4781"/>
                        <a14:foregroundMark x1="7671" y1="8197" x2="7671" y2="8197"/>
                        <a14:foregroundMark x1="8219" y1="12022" x2="8219" y2="12022"/>
                        <a14:foregroundMark x1="81370" y1="35109" x2="81370" y2="35109"/>
                        <a14:foregroundMark x1="38082" y1="92213" x2="38082" y2="92213"/>
                        <a14:foregroundMark x1="49589" y1="91940" x2="49589" y2="91940"/>
                        <a14:foregroundMark x1="38356" y1="95628" x2="38356" y2="95628"/>
                        <a14:foregroundMark x1="67397" y1="94399" x2="67397" y2="94399"/>
                        <a14:backgroundMark x1="35890" y1="93716" x2="35890" y2="93716"/>
                        <a14:backgroundMark x1="41096" y1="93852" x2="41096" y2="93852"/>
                        <a14:backgroundMark x1="49863" y1="92760" x2="49863" y2="92760"/>
                      </a14:backgroundRemoval>
                    </a14:imgEffect>
                  </a14:imgLayer>
                </a14:imgProps>
              </a:ext>
            </a:extLst>
          </a:blip>
          <a:stretch>
            <a:fillRect/>
          </a:stretch>
        </p:blipFill>
        <p:spPr>
          <a:xfrm>
            <a:off x="2219954" y="3090062"/>
            <a:ext cx="1114705" cy="2235517"/>
          </a:xfrm>
          <a:prstGeom prst="rect">
            <a:avLst/>
          </a:prstGeom>
        </p:spPr>
      </p:pic>
      <p:pic>
        <p:nvPicPr>
          <p:cNvPr id="13" name="図 12"/>
          <p:cNvPicPr>
            <a:picLocks noChangeAspect="1"/>
          </p:cNvPicPr>
          <p:nvPr/>
        </p:nvPicPr>
        <p:blipFill>
          <a:blip r:embed="rId6">
            <a:extLst>
              <a:ext uri="{BEBA8EAE-BF5A-486C-A8C5-ECC9F3942E4B}">
                <a14:imgProps xmlns:a14="http://schemas.microsoft.com/office/drawing/2010/main">
                  <a14:imgLayer r:embed="rId7">
                    <a14:imgEffect>
                      <a14:backgroundRemoval t="3695" b="96305" l="9827" r="88439">
                        <a14:foregroundMark x1="43353" y1="10222" x2="43353" y2="10222"/>
                        <a14:foregroundMark x1="38439" y1="7759" x2="38439" y2="7759"/>
                        <a14:foregroundMark x1="47977" y1="3695" x2="47977" y2="3695"/>
                        <a14:foregroundMark x1="36416" y1="92118" x2="36416" y2="92118"/>
                        <a14:foregroundMark x1="36994" y1="92980" x2="36994" y2="92980"/>
                        <a14:foregroundMark x1="40751" y1="94951" x2="40751" y2="94951"/>
                        <a14:foregroundMark x1="54335" y1="96305" x2="54335" y2="96305"/>
                        <a14:foregroundMark x1="47399" y1="94212" x2="47399" y2="94212"/>
                        <a14:foregroundMark x1="54046" y1="92365" x2="54046" y2="92365"/>
                        <a14:foregroundMark x1="52312" y1="93473" x2="52312" y2="93473"/>
                        <a14:foregroundMark x1="67052" y1="92980" x2="67052" y2="92980"/>
                        <a14:foregroundMark x1="57225" y1="93719" x2="57225" y2="93719"/>
                        <a14:foregroundMark x1="40173" y1="93596" x2="40173" y2="93596"/>
                        <a14:foregroundMark x1="36994" y1="95690" x2="36994" y2="95690"/>
                        <a14:backgroundMark x1="54046" y1="94335" x2="54046" y2="94335"/>
                        <a14:backgroundMark x1="49711" y1="93227" x2="49711" y2="93227"/>
                        <a14:backgroundMark x1="37861" y1="93596" x2="37861" y2="93596"/>
                        <a14:backgroundMark x1="36127" y1="96182" x2="36127" y2="96182"/>
                      </a14:backgroundRemoval>
                    </a14:imgEffect>
                  </a14:imgLayer>
                </a14:imgProps>
              </a:ext>
            </a:extLst>
          </a:blip>
          <a:stretch>
            <a:fillRect/>
          </a:stretch>
        </p:blipFill>
        <p:spPr>
          <a:xfrm>
            <a:off x="4055949" y="2777076"/>
            <a:ext cx="1068026" cy="2506464"/>
          </a:xfrm>
          <a:prstGeom prst="rect">
            <a:avLst/>
          </a:prstGeom>
        </p:spPr>
      </p:pic>
      <p:grpSp>
        <p:nvGrpSpPr>
          <p:cNvPr id="17" name="グループ化 16"/>
          <p:cNvGrpSpPr/>
          <p:nvPr/>
        </p:nvGrpSpPr>
        <p:grpSpPr>
          <a:xfrm>
            <a:off x="490698" y="5240697"/>
            <a:ext cx="1447800" cy="788144"/>
            <a:chOff x="7376160" y="5151120"/>
            <a:chExt cx="1447800" cy="788144"/>
          </a:xfrm>
        </p:grpSpPr>
        <p:sp>
          <p:nvSpPr>
            <p:cNvPr id="15" name="正方形/長方形 14"/>
            <p:cNvSpPr/>
            <p:nvPr/>
          </p:nvSpPr>
          <p:spPr>
            <a:xfrm>
              <a:off x="7376160" y="5151120"/>
              <a:ext cx="1447800" cy="788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C00000"/>
                  </a:solidFill>
                  <a:latin typeface="HG丸ｺﾞｼｯｸM-PRO" panose="020F0600000000000000" pitchFamily="50" charset="-128"/>
                  <a:ea typeface="HG丸ｺﾞｼｯｸM-PRO" panose="020F0600000000000000" pitchFamily="50" charset="-128"/>
                </a:rPr>
                <a:t>921,000</a:t>
              </a:r>
              <a:r>
                <a:rPr lang="ja-JP" altLang="en-US" sz="140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１か月あたり</a:t>
              </a:r>
              <a:endParaRPr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76,800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p>
          </p:txBody>
        </p:sp>
        <p:sp>
          <p:nvSpPr>
            <p:cNvPr id="16" name="大かっこ 15"/>
            <p:cNvSpPr/>
            <p:nvPr/>
          </p:nvSpPr>
          <p:spPr>
            <a:xfrm>
              <a:off x="7574280" y="5501641"/>
              <a:ext cx="1066800" cy="320040"/>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solidFill>
                  <a:prstClr val="black"/>
                </a:solidFill>
              </a:endParaRPr>
            </a:p>
          </p:txBody>
        </p:sp>
      </p:grpSp>
      <p:grpSp>
        <p:nvGrpSpPr>
          <p:cNvPr id="21" name="グループ化 20"/>
          <p:cNvGrpSpPr/>
          <p:nvPr/>
        </p:nvGrpSpPr>
        <p:grpSpPr>
          <a:xfrm>
            <a:off x="3712333" y="5111157"/>
            <a:ext cx="1824603" cy="1047224"/>
            <a:chOff x="7376160" y="5151120"/>
            <a:chExt cx="1447800" cy="788144"/>
          </a:xfrm>
        </p:grpSpPr>
        <p:sp>
          <p:nvSpPr>
            <p:cNvPr id="22" name="正方形/長方形 21"/>
            <p:cNvSpPr/>
            <p:nvPr/>
          </p:nvSpPr>
          <p:spPr>
            <a:xfrm>
              <a:off x="7376160" y="5151120"/>
              <a:ext cx="1447800" cy="788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C00000"/>
                  </a:solidFill>
                  <a:latin typeface="HG丸ｺﾞｼｯｸM-PRO" panose="020F0600000000000000" pitchFamily="50" charset="-128"/>
                  <a:ea typeface="HG丸ｺﾞｼｯｸM-PRO" panose="020F0600000000000000" pitchFamily="50" charset="-128"/>
                </a:rPr>
                <a:t>1,129,000</a:t>
              </a:r>
              <a:r>
                <a:rPr lang="ja-JP" altLang="en-US" sz="140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１か月あたり</a:t>
              </a:r>
              <a:endParaRPr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94,100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p>
          </p:txBody>
        </p:sp>
        <p:sp>
          <p:nvSpPr>
            <p:cNvPr id="23" name="大かっこ 22"/>
            <p:cNvSpPr/>
            <p:nvPr/>
          </p:nvSpPr>
          <p:spPr>
            <a:xfrm>
              <a:off x="7574280" y="5501641"/>
              <a:ext cx="1066800" cy="320040"/>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solidFill>
                  <a:prstClr val="black"/>
                </a:solidFill>
              </a:endParaRPr>
            </a:p>
          </p:txBody>
        </p:sp>
      </p:grpSp>
      <p:grpSp>
        <p:nvGrpSpPr>
          <p:cNvPr id="25" name="グループ化 24"/>
          <p:cNvGrpSpPr/>
          <p:nvPr/>
        </p:nvGrpSpPr>
        <p:grpSpPr>
          <a:xfrm>
            <a:off x="1917881" y="4781329"/>
            <a:ext cx="1737360" cy="1706880"/>
            <a:chOff x="6202680" y="3078480"/>
            <a:chExt cx="1737360" cy="1706880"/>
          </a:xfrm>
        </p:grpSpPr>
        <p:grpSp>
          <p:nvGrpSpPr>
            <p:cNvPr id="18" name="グループ化 17"/>
            <p:cNvGrpSpPr/>
            <p:nvPr/>
          </p:nvGrpSpPr>
          <p:grpSpPr>
            <a:xfrm>
              <a:off x="6202680" y="3078480"/>
              <a:ext cx="1737360" cy="1706880"/>
              <a:chOff x="7376160" y="5151120"/>
              <a:chExt cx="1447800" cy="788144"/>
            </a:xfrm>
          </p:grpSpPr>
          <p:sp>
            <p:nvSpPr>
              <p:cNvPr id="19" name="正方形/長方形 18"/>
              <p:cNvSpPr/>
              <p:nvPr/>
            </p:nvSpPr>
            <p:spPr>
              <a:xfrm>
                <a:off x="7376160" y="5151120"/>
                <a:ext cx="1447800" cy="788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C00000"/>
                    </a:solidFill>
                    <a:latin typeface="HG丸ｺﾞｼｯｸM-PRO" panose="020F0600000000000000" pitchFamily="50" charset="-128"/>
                    <a:ea typeface="HG丸ｺﾞｼｯｸM-PRO" panose="020F0600000000000000" pitchFamily="50" charset="-128"/>
                  </a:rPr>
                  <a:t>1,067,000</a:t>
                </a:r>
                <a:r>
                  <a:rPr lang="ja-JP" altLang="en-US" sz="140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１か月あたり</a:t>
                </a:r>
                <a:endParaRPr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88,900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p>
            </p:txBody>
          </p:sp>
          <p:sp>
            <p:nvSpPr>
              <p:cNvPr id="20" name="大かっこ 19"/>
              <p:cNvSpPr/>
              <p:nvPr/>
            </p:nvSpPr>
            <p:spPr>
              <a:xfrm>
                <a:off x="7625204" y="5501641"/>
                <a:ext cx="947648" cy="192570"/>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solidFill>
                    <a:prstClr val="black"/>
                  </a:solidFill>
                </a:endParaRPr>
              </a:p>
            </p:txBody>
          </p:sp>
        </p:grpSp>
        <p:sp>
          <p:nvSpPr>
            <p:cNvPr id="24" name="大かっこ 23"/>
            <p:cNvSpPr/>
            <p:nvPr/>
          </p:nvSpPr>
          <p:spPr>
            <a:xfrm>
              <a:off x="6500811" y="4281863"/>
              <a:ext cx="1134430" cy="443114"/>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１日あたり</a:t>
              </a:r>
              <a:endParaRPr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5,300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p>
          </p:txBody>
        </p:sp>
      </p:grpSp>
      <p:sp>
        <p:nvSpPr>
          <p:cNvPr id="26" name="正方形/長方形 25"/>
          <p:cNvSpPr/>
          <p:nvPr/>
        </p:nvSpPr>
        <p:spPr>
          <a:xfrm>
            <a:off x="1953506" y="2512908"/>
            <a:ext cx="1691640"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ＭＳ Ｐゴシック" panose="020B0600070205080204" pitchFamily="50" charset="-128"/>
              </a:rPr>
              <a:t>（令和３年度）</a:t>
            </a:r>
          </a:p>
        </p:txBody>
      </p:sp>
      <p:sp>
        <p:nvSpPr>
          <p:cNvPr id="27" name="角丸四角形 26"/>
          <p:cNvSpPr/>
          <p:nvPr/>
        </p:nvSpPr>
        <p:spPr>
          <a:xfrm>
            <a:off x="7275630" y="2085266"/>
            <a:ext cx="4102500" cy="530989"/>
          </a:xfrm>
          <a:prstGeom prst="round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latin typeface="HG丸ｺﾞｼｯｸM-PRO" panose="020F0600000000000000" pitchFamily="50" charset="-128"/>
                <a:ea typeface="HG丸ｺﾞｼｯｸM-PRO" panose="020F0600000000000000" pitchFamily="50" charset="-128"/>
              </a:rPr>
              <a:t>学校の校舎等にかかる費用</a:t>
            </a:r>
          </a:p>
        </p:txBody>
      </p:sp>
      <p:pic>
        <p:nvPicPr>
          <p:cNvPr id="29" name="図 28"/>
          <p:cNvPicPr>
            <a:picLocks noChangeAspect="1"/>
          </p:cNvPicPr>
          <p:nvPr/>
        </p:nvPicPr>
        <p:blipFill>
          <a:blip r:embed="rId8"/>
          <a:stretch>
            <a:fillRect/>
          </a:stretch>
        </p:blipFill>
        <p:spPr>
          <a:xfrm>
            <a:off x="10339671" y="2777076"/>
            <a:ext cx="1158585" cy="1137229"/>
          </a:xfrm>
          <a:prstGeom prst="rect">
            <a:avLst/>
          </a:prstGeom>
        </p:spPr>
      </p:pic>
      <p:pic>
        <p:nvPicPr>
          <p:cNvPr id="30" name="図 29"/>
          <p:cNvPicPr>
            <a:picLocks noChangeAspect="1"/>
          </p:cNvPicPr>
          <p:nvPr/>
        </p:nvPicPr>
        <p:blipFill>
          <a:blip r:embed="rId9"/>
          <a:stretch>
            <a:fillRect/>
          </a:stretch>
        </p:blipFill>
        <p:spPr>
          <a:xfrm>
            <a:off x="8779410" y="3848621"/>
            <a:ext cx="1391155" cy="958146"/>
          </a:xfrm>
          <a:prstGeom prst="rect">
            <a:avLst/>
          </a:prstGeom>
        </p:spPr>
      </p:pic>
      <p:pic>
        <p:nvPicPr>
          <p:cNvPr id="31" name="図 30"/>
          <p:cNvPicPr>
            <a:picLocks noChangeAspect="1"/>
          </p:cNvPicPr>
          <p:nvPr/>
        </p:nvPicPr>
        <p:blipFill>
          <a:blip r:embed="rId10"/>
          <a:stretch>
            <a:fillRect/>
          </a:stretch>
        </p:blipFill>
        <p:spPr>
          <a:xfrm>
            <a:off x="7079617" y="3857194"/>
            <a:ext cx="1470024" cy="983722"/>
          </a:xfrm>
          <a:prstGeom prst="rect">
            <a:avLst/>
          </a:prstGeom>
        </p:spPr>
      </p:pic>
      <p:sp>
        <p:nvSpPr>
          <p:cNvPr id="33" name="正方形/長方形 32"/>
          <p:cNvSpPr/>
          <p:nvPr/>
        </p:nvSpPr>
        <p:spPr>
          <a:xfrm>
            <a:off x="7251300" y="2658028"/>
            <a:ext cx="2487105" cy="1241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校舎や体育施設の建設のための費用として</a:t>
            </a:r>
            <a:r>
              <a:rPr lang="en-US" altLang="ja-JP" sz="1600" dirty="0">
                <a:solidFill>
                  <a:prstClr val="black"/>
                </a:solidFill>
                <a:latin typeface="HG丸ｺﾞｼｯｸM-PRO" panose="020F0600000000000000" pitchFamily="50" charset="-128"/>
                <a:ea typeface="HG丸ｺﾞｼｯｸM-PRO" panose="020F0600000000000000" pitchFamily="50" charset="-128"/>
              </a:rPr>
              <a:t>1</a:t>
            </a:r>
            <a:r>
              <a:rPr lang="ja-JP" altLang="en-US" sz="1600" dirty="0">
                <a:solidFill>
                  <a:prstClr val="black"/>
                </a:solidFill>
                <a:latin typeface="HG丸ｺﾞｼｯｸM-PRO" panose="020F0600000000000000" pitchFamily="50" charset="-128"/>
                <a:ea typeface="HG丸ｺﾞｼｯｸM-PRO" panose="020F0600000000000000" pitchFamily="50" charset="-128"/>
              </a:rPr>
              <a:t>年間に</a:t>
            </a:r>
            <a:r>
              <a:rPr lang="en-US" altLang="ja-JP" sz="1600" dirty="0">
                <a:solidFill>
                  <a:srgbClr val="FF0000"/>
                </a:solidFill>
                <a:latin typeface="HG丸ｺﾞｼｯｸM-PRO" panose="020F0600000000000000" pitchFamily="50" charset="-128"/>
                <a:ea typeface="HG丸ｺﾞｼｯｸM-PRO" panose="020F0600000000000000" pitchFamily="50" charset="-128"/>
              </a:rPr>
              <a:t>732</a:t>
            </a:r>
            <a:r>
              <a:rPr lang="ja-JP" altLang="en-US" sz="1600" dirty="0">
                <a:solidFill>
                  <a:srgbClr val="FF0000"/>
                </a:solidFill>
                <a:latin typeface="HG丸ｺﾞｼｯｸM-PRO" panose="020F0600000000000000" pitchFamily="50" charset="-128"/>
                <a:ea typeface="HG丸ｺﾞｼｯｸM-PRO" panose="020F0600000000000000" pitchFamily="50" charset="-128"/>
              </a:rPr>
              <a:t>億円</a:t>
            </a:r>
            <a:r>
              <a:rPr lang="ja-JP" altLang="en-US" sz="1600" dirty="0">
                <a:solidFill>
                  <a:prstClr val="black"/>
                </a:solidFill>
                <a:latin typeface="HG丸ｺﾞｼｯｸM-PRO" panose="020F0600000000000000" pitchFamily="50" charset="-128"/>
                <a:ea typeface="HG丸ｺﾞｼｯｸM-PRO" panose="020F0600000000000000" pitchFamily="50" charset="-128"/>
              </a:rPr>
              <a:t>が使われます。</a:t>
            </a:r>
          </a:p>
          <a:p>
            <a:r>
              <a:rPr lang="ja-JP" altLang="en-US" sz="1600" dirty="0">
                <a:solidFill>
                  <a:prstClr val="black"/>
                </a:solidFill>
                <a:latin typeface="HG丸ｺﾞｼｯｸM-PRO" panose="020F0600000000000000" pitchFamily="50" charset="-128"/>
                <a:ea typeface="HG丸ｺﾞｼｯｸM-PRO" panose="020F0600000000000000" pitchFamily="50" charset="-128"/>
              </a:rPr>
              <a:t>（令和６年度予算）</a:t>
            </a:r>
          </a:p>
        </p:txBody>
      </p:sp>
      <p:sp>
        <p:nvSpPr>
          <p:cNvPr id="34" name="正方形/長方形 33"/>
          <p:cNvSpPr/>
          <p:nvPr/>
        </p:nvSpPr>
        <p:spPr>
          <a:xfrm>
            <a:off x="7136446" y="4913681"/>
            <a:ext cx="2967674" cy="1477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義務教育諸学校の児童生徒が使用する教科書を無償配布するための費用として</a:t>
            </a:r>
            <a:r>
              <a:rPr lang="en-US" altLang="ja-JP" sz="1600" dirty="0">
                <a:solidFill>
                  <a:prstClr val="black"/>
                </a:solidFill>
                <a:latin typeface="HG丸ｺﾞｼｯｸM-PRO" panose="020F0600000000000000" pitchFamily="50" charset="-128"/>
                <a:ea typeface="HG丸ｺﾞｼｯｸM-PRO" panose="020F0600000000000000" pitchFamily="50" charset="-128"/>
              </a:rPr>
              <a:t>1</a:t>
            </a:r>
            <a:r>
              <a:rPr lang="ja-JP" altLang="en-US" sz="1600" dirty="0">
                <a:solidFill>
                  <a:prstClr val="black"/>
                </a:solidFill>
                <a:latin typeface="HG丸ｺﾞｼｯｸM-PRO" panose="020F0600000000000000" pitchFamily="50" charset="-128"/>
                <a:ea typeface="HG丸ｺﾞｼｯｸM-PRO" panose="020F0600000000000000" pitchFamily="50" charset="-128"/>
              </a:rPr>
              <a:t>年間に</a:t>
            </a:r>
            <a:r>
              <a:rPr lang="en-US" altLang="ja-JP" sz="1600" dirty="0">
                <a:solidFill>
                  <a:srgbClr val="FF0000"/>
                </a:solidFill>
                <a:latin typeface="HG丸ｺﾞｼｯｸM-PRO" panose="020F0600000000000000" pitchFamily="50" charset="-128"/>
                <a:ea typeface="HG丸ｺﾞｼｯｸM-PRO" panose="020F0600000000000000" pitchFamily="50" charset="-128"/>
              </a:rPr>
              <a:t>471</a:t>
            </a:r>
            <a:r>
              <a:rPr lang="ja-JP" altLang="en-US" sz="1600" dirty="0">
                <a:solidFill>
                  <a:srgbClr val="FF0000"/>
                </a:solidFill>
                <a:latin typeface="HG丸ｺﾞｼｯｸM-PRO" panose="020F0600000000000000" pitchFamily="50" charset="-128"/>
                <a:ea typeface="HG丸ｺﾞｼｯｸM-PRO" panose="020F0600000000000000" pitchFamily="50" charset="-128"/>
              </a:rPr>
              <a:t>億円</a:t>
            </a:r>
            <a:r>
              <a:rPr lang="ja-JP" altLang="en-US" sz="1600" dirty="0">
                <a:solidFill>
                  <a:prstClr val="black"/>
                </a:solidFill>
                <a:latin typeface="HG丸ｺﾞｼｯｸM-PRO" panose="020F0600000000000000" pitchFamily="50" charset="-128"/>
                <a:ea typeface="HG丸ｺﾞｼｯｸM-PRO" panose="020F0600000000000000" pitchFamily="50" charset="-128"/>
              </a:rPr>
              <a:t>が使われます。</a:t>
            </a:r>
          </a:p>
          <a:p>
            <a:r>
              <a:rPr lang="ja-JP" altLang="en-US" sz="1600" dirty="0">
                <a:solidFill>
                  <a:prstClr val="black"/>
                </a:solidFill>
                <a:latin typeface="HG丸ｺﾞｼｯｸM-PRO" panose="020F0600000000000000" pitchFamily="50" charset="-128"/>
                <a:ea typeface="HG丸ｺﾞｼｯｸM-PRO" panose="020F0600000000000000" pitchFamily="50" charset="-128"/>
              </a:rPr>
              <a:t>（令和６年度予算</a:t>
            </a:r>
            <a:r>
              <a:rPr lang="ja-JP" altLang="en-US" sz="1600" dirty="0">
                <a:solidFill>
                  <a:prstClr val="black"/>
                </a:solidFill>
              </a:rPr>
              <a:t>）</a:t>
            </a: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36" name="グループ化 35"/>
          <p:cNvGrpSpPr/>
          <p:nvPr/>
        </p:nvGrpSpPr>
        <p:grpSpPr>
          <a:xfrm>
            <a:off x="427455" y="93657"/>
            <a:ext cx="8976360" cy="707886"/>
            <a:chOff x="780258" y="363770"/>
            <a:chExt cx="8976360" cy="792422"/>
          </a:xfrm>
        </p:grpSpPr>
        <p:sp>
          <p:nvSpPr>
            <p:cNvPr id="37" name="ホームベース 36"/>
            <p:cNvSpPr/>
            <p:nvPr/>
          </p:nvSpPr>
          <p:spPr>
            <a:xfrm>
              <a:off x="780258" y="513185"/>
              <a:ext cx="8976360" cy="518159"/>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8" name="正方形/長方形 37"/>
            <p:cNvSpPr/>
            <p:nvPr/>
          </p:nvSpPr>
          <p:spPr>
            <a:xfrm>
              <a:off x="958508" y="363770"/>
              <a:ext cx="5442292" cy="792422"/>
            </a:xfrm>
            <a:prstGeom prst="rect">
              <a:avLst/>
            </a:prstGeom>
            <a:noFill/>
          </p:spPr>
          <p:txBody>
            <a:bodyPr wrap="square" lIns="91440" tIns="45720" rIns="91440" bIns="45720">
              <a:spAutoFit/>
            </a:bodyPr>
            <a:lstStyle/>
            <a:p>
              <a:pPr algn="ctr"/>
              <a:r>
                <a:rPr lang="ja-JP" altLang="en-US" sz="4000" b="1" dirty="0">
                  <a:ln w="10160">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rPr>
                <a:t>身近な税の使いみち①</a:t>
              </a:r>
            </a:p>
          </p:txBody>
        </p:sp>
      </p:grpSp>
      <p:sp>
        <p:nvSpPr>
          <p:cNvPr id="43" name="正方形/長方形 42"/>
          <p:cNvSpPr/>
          <p:nvPr/>
        </p:nvSpPr>
        <p:spPr>
          <a:xfrm>
            <a:off x="3432984" y="955039"/>
            <a:ext cx="8361040" cy="798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BIZ UDPゴシック" panose="020B0400000000000000" pitchFamily="50" charset="-128"/>
                <a:ea typeface="BIZ UDPゴシック" panose="020B0400000000000000" pitchFamily="50" charset="-128"/>
              </a:rPr>
              <a:t>　国民すべてが平等に教育を受けられるように、教育費には多くの税金が使われています。</a:t>
            </a:r>
            <a:endParaRPr lang="en-US" altLang="ja-JP" sz="1400" dirty="0">
              <a:solidFill>
                <a:prstClr val="black"/>
              </a:solidFill>
              <a:latin typeface="BIZ UDPゴシック" panose="020B0400000000000000" pitchFamily="50" charset="-128"/>
              <a:ea typeface="BIZ UDPゴシック" panose="020B0400000000000000" pitchFamily="50" charset="-128"/>
            </a:endParaRPr>
          </a:p>
          <a:p>
            <a:r>
              <a:rPr lang="ja-JP" altLang="en-US" sz="1400" dirty="0">
                <a:solidFill>
                  <a:prstClr val="black"/>
                </a:solidFill>
                <a:latin typeface="BIZ UDPゴシック" panose="020B0400000000000000" pitchFamily="50" charset="-128"/>
                <a:ea typeface="BIZ UDPゴシック" panose="020B0400000000000000" pitchFamily="50" charset="-128"/>
              </a:rPr>
              <a:t>　皆さんが学校で使っている教科書や机、いすの購入、校舎の建設や修理も、多くの人が納めた税金によりまかなわれています。</a:t>
            </a:r>
          </a:p>
        </p:txBody>
      </p:sp>
      <p:sp>
        <p:nvSpPr>
          <p:cNvPr id="2" name="角丸四角形 1"/>
          <p:cNvSpPr/>
          <p:nvPr/>
        </p:nvSpPr>
        <p:spPr>
          <a:xfrm>
            <a:off x="2056699" y="2978075"/>
            <a:ext cx="1469050" cy="3510134"/>
          </a:xfrm>
          <a:prstGeom prst="roundRect">
            <a:avLst/>
          </a:prstGeom>
          <a:noFill/>
          <a:ln w="2540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pic>
        <p:nvPicPr>
          <p:cNvPr id="4" name="図 3"/>
          <p:cNvPicPr>
            <a:picLocks noChangeAspect="1"/>
          </p:cNvPicPr>
          <p:nvPr/>
        </p:nvPicPr>
        <p:blipFill>
          <a:blip r:embed="rId11"/>
          <a:stretch>
            <a:fillRect/>
          </a:stretch>
        </p:blipFill>
        <p:spPr>
          <a:xfrm>
            <a:off x="10076504" y="5043446"/>
            <a:ext cx="1487871" cy="1310605"/>
          </a:xfrm>
          <a:prstGeom prst="rect">
            <a:avLst/>
          </a:prstGeom>
        </p:spPr>
      </p:pic>
      <p:grpSp>
        <p:nvGrpSpPr>
          <p:cNvPr id="35" name="グループ化 34"/>
          <p:cNvGrpSpPr/>
          <p:nvPr/>
        </p:nvGrpSpPr>
        <p:grpSpPr>
          <a:xfrm>
            <a:off x="449281" y="811795"/>
            <a:ext cx="2807132" cy="1079041"/>
            <a:chOff x="354877" y="810653"/>
            <a:chExt cx="4381108" cy="1739030"/>
          </a:xfrm>
        </p:grpSpPr>
        <p:grpSp>
          <p:nvGrpSpPr>
            <p:cNvPr id="39" name="グループ化 38"/>
            <p:cNvGrpSpPr/>
            <p:nvPr/>
          </p:nvGrpSpPr>
          <p:grpSpPr>
            <a:xfrm>
              <a:off x="354877" y="810653"/>
              <a:ext cx="4381108" cy="1739030"/>
              <a:chOff x="354877" y="810653"/>
              <a:chExt cx="4381108" cy="1739030"/>
            </a:xfrm>
          </p:grpSpPr>
          <p:sp>
            <p:nvSpPr>
              <p:cNvPr id="41" name="円/楕円 40"/>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1468909" y="1383030"/>
                <a:ext cx="744630" cy="771635"/>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3377557" y="1322598"/>
                <a:ext cx="587957" cy="616777"/>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788052" y="1177437"/>
                <a:ext cx="914400" cy="9144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2029982" y="1167631"/>
                <a:ext cx="914400" cy="9144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p:cNvSpPr txBox="1"/>
            <p:nvPr/>
          </p:nvSpPr>
          <p:spPr>
            <a:xfrm>
              <a:off x="921569" y="816940"/>
              <a:ext cx="3814416" cy="1537681"/>
            </a:xfrm>
            <a:prstGeom prst="rect">
              <a:avLst/>
            </a:prstGeom>
            <a:noFill/>
          </p:spPr>
          <p:txBody>
            <a:bodyPr wrap="square" rtlCol="0">
              <a:spAutoFit/>
            </a:bodyPr>
            <a:lstStyle/>
            <a:p>
              <a:r>
                <a:rPr kumimoji="1" lang="ja-JP" altLang="en-US" sz="2800" b="1" dirty="0">
                  <a:solidFill>
                    <a:srgbClr val="FF0066"/>
                  </a:solidFill>
                  <a:latin typeface="BIZ UDPゴシック" panose="020B0400000000000000" pitchFamily="50" charset="-128"/>
                  <a:ea typeface="BIZ UDPゴシック" panose="020B0400000000000000" pitchFamily="50" charset="-128"/>
                </a:rPr>
                <a:t>平等な</a:t>
              </a:r>
              <a:endParaRPr kumimoji="1" lang="en-US" altLang="ja-JP" sz="2800" b="1" dirty="0">
                <a:solidFill>
                  <a:srgbClr val="FF0066"/>
                </a:solidFill>
                <a:latin typeface="BIZ UDPゴシック" panose="020B0400000000000000" pitchFamily="50" charset="-128"/>
                <a:ea typeface="BIZ UDPゴシック" panose="020B0400000000000000" pitchFamily="50" charset="-128"/>
              </a:endParaRPr>
            </a:p>
            <a:p>
              <a:r>
                <a:rPr lang="ja-JP" altLang="en-US" sz="2800" b="1" dirty="0">
                  <a:solidFill>
                    <a:srgbClr val="FF0066"/>
                  </a:solidFill>
                  <a:latin typeface="BIZ UDPゴシック" panose="020B0400000000000000" pitchFamily="50" charset="-128"/>
                  <a:ea typeface="BIZ UDPゴシック" panose="020B0400000000000000" pitchFamily="50" charset="-128"/>
                </a:rPr>
                <a:t>教育のために</a:t>
              </a:r>
              <a:endParaRPr kumimoji="1" lang="en-US" altLang="ja-JP" sz="2800" b="1" dirty="0">
                <a:solidFill>
                  <a:srgbClr val="FF0066"/>
                </a:solidFill>
                <a:latin typeface="BIZ UDPゴシック" panose="020B0400000000000000" pitchFamily="50" charset="-128"/>
                <a:ea typeface="BIZ UDPゴシック" panose="020B0400000000000000" pitchFamily="50" charset="-128"/>
              </a:endParaRPr>
            </a:p>
          </p:txBody>
        </p:sp>
      </p:grpSp>
      <p:sp>
        <p:nvSpPr>
          <p:cNvPr id="3" name="テキスト ボックス 2"/>
          <p:cNvSpPr txBox="1"/>
          <p:nvPr/>
        </p:nvSpPr>
        <p:spPr>
          <a:xfrm>
            <a:off x="11794024" y="6496182"/>
            <a:ext cx="341760" cy="369332"/>
          </a:xfrm>
          <a:prstGeom prst="rect">
            <a:avLst/>
          </a:prstGeom>
          <a:noFill/>
        </p:spPr>
        <p:txBody>
          <a:bodyPr wrap="none" rtlCol="0">
            <a:spAutoFit/>
          </a:bodyPr>
          <a:lstStyle/>
          <a:p>
            <a:r>
              <a:rPr kumimoji="1" lang="ja-JP" altLang="en-US" dirty="0"/>
              <a:t>２</a:t>
            </a:r>
          </a:p>
        </p:txBody>
      </p:sp>
    </p:spTree>
    <p:extLst>
      <p:ext uri="{BB962C8B-B14F-4D97-AF65-F5344CB8AC3E}">
        <p14:creationId xmlns:p14="http://schemas.microsoft.com/office/powerpoint/2010/main" val="2758247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正方形/長方形 2"/>
          <p:cNvSpPr/>
          <p:nvPr/>
        </p:nvSpPr>
        <p:spPr>
          <a:xfrm>
            <a:off x="4302773" y="527528"/>
            <a:ext cx="7378891" cy="1472070"/>
          </a:xfrm>
          <a:prstGeom prst="rect">
            <a:avLst/>
          </a:prstGeom>
          <a:solidFill>
            <a:schemeClr val="bg1"/>
          </a:solidFill>
        </p:spPr>
        <p:txBody>
          <a:bodyPr wrap="square">
            <a:spAutoFit/>
          </a:bodyPr>
          <a:lstStyle/>
          <a:p>
            <a:pPr>
              <a:lnSpc>
                <a:spcPts val="2800"/>
              </a:lnSpc>
            </a:pPr>
            <a:r>
              <a:rPr lang="ja-JP" altLang="en-US" dirty="0">
                <a:latin typeface="BIZ UDPゴシック" panose="020B0400000000000000" pitchFamily="50" charset="-128"/>
                <a:ea typeface="BIZ UDPゴシック" panose="020B0400000000000000" pitchFamily="50" charset="-128"/>
              </a:rPr>
              <a:t>　わたしたちが納めた税金は、身近なところで使われています。一番多く使われているのは「社会保障」にかかるものです。</a:t>
            </a:r>
            <a:endParaRPr lang="en-US" altLang="ja-JP" dirty="0">
              <a:latin typeface="BIZ UDPゴシック" panose="020B0400000000000000" pitchFamily="50" charset="-128"/>
              <a:ea typeface="BIZ UDPゴシック" panose="020B0400000000000000" pitchFamily="50" charset="-128"/>
            </a:endParaRPr>
          </a:p>
          <a:p>
            <a:pPr>
              <a:lnSpc>
                <a:spcPts val="2800"/>
              </a:lnSpc>
            </a:pPr>
            <a:r>
              <a:rPr lang="ja-JP" altLang="en-US" dirty="0">
                <a:latin typeface="BIZ UDPゴシック" panose="020B0400000000000000" pitchFamily="50" charset="-128"/>
                <a:ea typeface="BIZ UDPゴシック" panose="020B0400000000000000" pitchFamily="50" charset="-128"/>
              </a:rPr>
              <a:t>　「社会保障」とは、わたしたちが安心して生活していくために必要な「医療」「年金」「介護」「福祉」などの公的サービスのことをいいます。</a:t>
            </a:r>
            <a:endParaRPr lang="en-US" altLang="ja-JP" dirty="0">
              <a:latin typeface="BIZ UDPゴシック" panose="020B0400000000000000" pitchFamily="50" charset="-128"/>
              <a:ea typeface="BIZ UDPゴシック" panose="020B0400000000000000" pitchFamily="50" charset="-128"/>
            </a:endParaRPr>
          </a:p>
        </p:txBody>
      </p:sp>
      <p:grpSp>
        <p:nvGrpSpPr>
          <p:cNvPr id="11" name="グループ化 10"/>
          <p:cNvGrpSpPr/>
          <p:nvPr/>
        </p:nvGrpSpPr>
        <p:grpSpPr>
          <a:xfrm>
            <a:off x="247475" y="220461"/>
            <a:ext cx="3878042" cy="1619019"/>
            <a:chOff x="354877" y="810653"/>
            <a:chExt cx="4428356" cy="1739030"/>
          </a:xfrm>
        </p:grpSpPr>
        <p:grpSp>
          <p:nvGrpSpPr>
            <p:cNvPr id="12" name="グループ化 11"/>
            <p:cNvGrpSpPr/>
            <p:nvPr/>
          </p:nvGrpSpPr>
          <p:grpSpPr>
            <a:xfrm>
              <a:off x="354877" y="810653"/>
              <a:ext cx="4381108" cy="1739030"/>
              <a:chOff x="354877" y="810653"/>
              <a:chExt cx="4381108" cy="1739030"/>
            </a:xfrm>
          </p:grpSpPr>
          <p:sp>
            <p:nvSpPr>
              <p:cNvPr id="14" name="円/楕円 13"/>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1468909" y="1383030"/>
                <a:ext cx="744630" cy="771635"/>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C99"/>
                  </a:solidFill>
                </a:endParaRPr>
              </a:p>
            </p:txBody>
          </p:sp>
          <p:sp>
            <p:nvSpPr>
              <p:cNvPr id="16" name="円/楕円 15"/>
              <p:cNvSpPr/>
              <p:nvPr/>
            </p:nvSpPr>
            <p:spPr>
              <a:xfrm>
                <a:off x="3377557" y="1322598"/>
                <a:ext cx="587957" cy="616777"/>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788052" y="1177437"/>
                <a:ext cx="914400" cy="9144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lumMod val="20000"/>
                      <a:lumOff val="80000"/>
                    </a:schemeClr>
                  </a:solidFill>
                </a:endParaRPr>
              </a:p>
            </p:txBody>
          </p:sp>
          <p:sp>
            <p:nvSpPr>
              <p:cNvPr id="18" name="円/楕円 17"/>
              <p:cNvSpPr/>
              <p:nvPr/>
            </p:nvSpPr>
            <p:spPr>
              <a:xfrm>
                <a:off x="2029982" y="1167631"/>
                <a:ext cx="914400" cy="9144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p:cNvSpPr txBox="1"/>
            <p:nvPr/>
          </p:nvSpPr>
          <p:spPr>
            <a:xfrm>
              <a:off x="968817" y="1017736"/>
              <a:ext cx="3814416" cy="1289304"/>
            </a:xfrm>
            <a:prstGeom prst="rect">
              <a:avLst/>
            </a:prstGeom>
            <a:noFill/>
          </p:spPr>
          <p:txBody>
            <a:bodyPr wrap="square" rtlCol="0">
              <a:spAutoFit/>
            </a:bodyPr>
            <a:lstStyle/>
            <a:p>
              <a:r>
                <a:rPr lang="ja-JP" altLang="en-US" sz="3600" b="1" dirty="0">
                  <a:ln>
                    <a:solidFill>
                      <a:srgbClr val="FF6600"/>
                    </a:solidFill>
                  </a:ln>
                  <a:solidFill>
                    <a:srgbClr val="FF9900"/>
                  </a:solidFill>
                  <a:latin typeface="BIZ UDPゴシック" panose="020B0400000000000000" pitchFamily="50" charset="-128"/>
                  <a:ea typeface="BIZ UDPゴシック" panose="020B0400000000000000" pitchFamily="50" charset="-128"/>
                </a:rPr>
                <a:t>社会保障の</a:t>
              </a:r>
              <a:endParaRPr kumimoji="1" lang="en-US" altLang="ja-JP" sz="3600" b="1" dirty="0">
                <a:ln>
                  <a:solidFill>
                    <a:srgbClr val="FF6600"/>
                  </a:solidFill>
                </a:ln>
                <a:solidFill>
                  <a:srgbClr val="FF9900"/>
                </a:solidFill>
                <a:latin typeface="BIZ UDPゴシック" panose="020B0400000000000000" pitchFamily="50" charset="-128"/>
                <a:ea typeface="BIZ UDPゴシック" panose="020B0400000000000000" pitchFamily="50" charset="-128"/>
              </a:endParaRPr>
            </a:p>
            <a:p>
              <a:r>
                <a:rPr lang="ja-JP" altLang="en-US" sz="3600" b="1" dirty="0">
                  <a:ln>
                    <a:solidFill>
                      <a:srgbClr val="FF6600"/>
                    </a:solidFill>
                  </a:ln>
                  <a:solidFill>
                    <a:srgbClr val="FF9900"/>
                  </a:solidFill>
                  <a:latin typeface="BIZ UDPゴシック" panose="020B0400000000000000" pitchFamily="50" charset="-128"/>
                  <a:ea typeface="BIZ UDPゴシック" panose="020B0400000000000000" pitchFamily="50" charset="-128"/>
                </a:rPr>
                <a:t>　　　　　充実</a:t>
              </a:r>
              <a:endParaRPr kumimoji="1" lang="en-US" altLang="ja-JP" sz="3600" b="1" dirty="0">
                <a:ln>
                  <a:solidFill>
                    <a:srgbClr val="FF6600"/>
                  </a:solidFill>
                </a:ln>
                <a:solidFill>
                  <a:srgbClr val="FF9900"/>
                </a:solidFill>
                <a:latin typeface="BIZ UDPゴシック" panose="020B0400000000000000" pitchFamily="50" charset="-128"/>
                <a:ea typeface="BIZ UDPゴシック" panose="020B0400000000000000" pitchFamily="50" charset="-128"/>
              </a:endParaRPr>
            </a:p>
          </p:txBody>
        </p:sp>
      </p:grpSp>
      <p:pic>
        <p:nvPicPr>
          <p:cNvPr id="20" name="図 19"/>
          <p:cNvPicPr>
            <a:picLocks noChangeAspect="1"/>
          </p:cNvPicPr>
          <p:nvPr/>
        </p:nvPicPr>
        <p:blipFill>
          <a:blip r:embed="rId2"/>
          <a:stretch>
            <a:fillRect/>
          </a:stretch>
        </p:blipFill>
        <p:spPr>
          <a:xfrm>
            <a:off x="351381" y="2337341"/>
            <a:ext cx="3362312" cy="2641059"/>
          </a:xfrm>
          <a:prstGeom prst="rect">
            <a:avLst/>
          </a:prstGeom>
        </p:spPr>
      </p:pic>
      <p:sp>
        <p:nvSpPr>
          <p:cNvPr id="21" name="テキスト ボックス 20"/>
          <p:cNvSpPr txBox="1"/>
          <p:nvPr/>
        </p:nvSpPr>
        <p:spPr>
          <a:xfrm>
            <a:off x="2114797" y="5043499"/>
            <a:ext cx="1531188" cy="338554"/>
          </a:xfrm>
          <a:prstGeom prst="rect">
            <a:avLst/>
          </a:prstGeom>
          <a:noFill/>
        </p:spPr>
        <p:txBody>
          <a:bodyPr wrap="none" rtlCol="0">
            <a:spAutoFit/>
          </a:bodyPr>
          <a:lstStyle/>
          <a:p>
            <a:r>
              <a:rPr kumimoji="1" lang="ja-JP" altLang="en-US" sz="1600" b="1" dirty="0"/>
              <a:t>（提供：東京都）</a:t>
            </a:r>
          </a:p>
        </p:txBody>
      </p:sp>
      <p:grpSp>
        <p:nvGrpSpPr>
          <p:cNvPr id="4" name="グループ化 3"/>
          <p:cNvGrpSpPr/>
          <p:nvPr/>
        </p:nvGrpSpPr>
        <p:grpSpPr>
          <a:xfrm>
            <a:off x="3924244" y="2451253"/>
            <a:ext cx="7985509" cy="4241471"/>
            <a:chOff x="3898220" y="2258881"/>
            <a:chExt cx="7985509" cy="4241471"/>
          </a:xfrm>
        </p:grpSpPr>
        <p:pic>
          <p:nvPicPr>
            <p:cNvPr id="22" name="図 21"/>
            <p:cNvPicPr/>
            <p:nvPr/>
          </p:nvPicPr>
          <p:blipFill>
            <a:blip r:embed="rId3">
              <a:clrChange>
                <a:clrFrom>
                  <a:srgbClr val="FFFFFF"/>
                </a:clrFrom>
                <a:clrTo>
                  <a:srgbClr val="FFFFFF">
                    <a:alpha val="0"/>
                  </a:srgbClr>
                </a:clrTo>
              </a:clrChange>
            </a:blip>
            <a:stretch>
              <a:fillRect/>
            </a:stretch>
          </p:blipFill>
          <p:spPr>
            <a:xfrm>
              <a:off x="4002871" y="2258881"/>
              <a:ext cx="2064679" cy="1906256"/>
            </a:xfrm>
            <a:prstGeom prst="rect">
              <a:avLst/>
            </a:prstGeom>
          </p:spPr>
        </p:pic>
        <p:sp>
          <p:nvSpPr>
            <p:cNvPr id="24" name="正方形/長方形 23"/>
            <p:cNvSpPr/>
            <p:nvPr/>
          </p:nvSpPr>
          <p:spPr>
            <a:xfrm>
              <a:off x="3898220" y="4790364"/>
              <a:ext cx="2606546" cy="1709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　かぜを引いたり、けがをしたりして病院で手当てをしてもらうと、お金がかかります。</a:t>
              </a:r>
              <a:endParaRPr kumimoji="1" lang="en-US" altLang="ja-JP" sz="1600" dirty="0">
                <a:solidFill>
                  <a:schemeClr val="tx1"/>
                </a:solidFill>
              </a:endParaRPr>
            </a:p>
            <a:p>
              <a:r>
                <a:rPr lang="ja-JP" altLang="en-US" sz="1600" dirty="0">
                  <a:solidFill>
                    <a:schemeClr val="tx1"/>
                  </a:solidFill>
                </a:rPr>
                <a:t>　かかった金額の一部には、税金が使われています。</a:t>
              </a:r>
              <a:endParaRPr kumimoji="1" lang="ja-JP" altLang="en-US" sz="1600" dirty="0">
                <a:solidFill>
                  <a:schemeClr val="tx1"/>
                </a:solidFill>
              </a:endParaRPr>
            </a:p>
          </p:txBody>
        </p:sp>
        <p:sp>
          <p:nvSpPr>
            <p:cNvPr id="25" name="角丸四角形 24"/>
            <p:cNvSpPr/>
            <p:nvPr/>
          </p:nvSpPr>
          <p:spPr>
            <a:xfrm>
              <a:off x="4380312" y="4097262"/>
              <a:ext cx="1364382" cy="62104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医療</a:t>
              </a:r>
              <a:endParaRPr lang="en-US" altLang="ja-JP" sz="2400" b="1" dirty="0">
                <a:solidFill>
                  <a:schemeClr val="tx1"/>
                </a:solidFill>
              </a:endParaRPr>
            </a:p>
          </p:txBody>
        </p:sp>
        <p:sp>
          <p:nvSpPr>
            <p:cNvPr id="27" name="正方形/長方形 26"/>
            <p:cNvSpPr/>
            <p:nvPr/>
          </p:nvSpPr>
          <p:spPr>
            <a:xfrm>
              <a:off x="6775137" y="4790364"/>
              <a:ext cx="2411436"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　老後も安心して暮らしていくために国から受けとるお金（年金）の一部には、税金が使われています。</a:t>
              </a:r>
            </a:p>
          </p:txBody>
        </p:sp>
        <p:pic>
          <p:nvPicPr>
            <p:cNvPr id="29" name="図 28"/>
            <p:cNvPicPr/>
            <p:nvPr/>
          </p:nvPicPr>
          <p:blipFill>
            <a:blip r:embed="rId4">
              <a:clrChange>
                <a:clrFrom>
                  <a:srgbClr val="FFFFFF"/>
                </a:clrFrom>
                <a:clrTo>
                  <a:srgbClr val="FFFFFF">
                    <a:alpha val="0"/>
                  </a:srgbClr>
                </a:clrTo>
              </a:clrChange>
            </a:blip>
            <a:stretch>
              <a:fillRect/>
            </a:stretch>
          </p:blipFill>
          <p:spPr>
            <a:xfrm>
              <a:off x="6847244" y="2258881"/>
              <a:ext cx="2010092" cy="2067588"/>
            </a:xfrm>
            <a:prstGeom prst="rect">
              <a:avLst/>
            </a:prstGeom>
          </p:spPr>
        </p:pic>
        <p:sp>
          <p:nvSpPr>
            <p:cNvPr id="28" name="角丸四角形 27"/>
            <p:cNvSpPr/>
            <p:nvPr/>
          </p:nvSpPr>
          <p:spPr>
            <a:xfrm>
              <a:off x="7170099" y="4097262"/>
              <a:ext cx="1364382" cy="62104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年金</a:t>
              </a:r>
              <a:endParaRPr kumimoji="1" lang="en-US" altLang="ja-JP" sz="2400" b="1" dirty="0">
                <a:solidFill>
                  <a:schemeClr val="tx1"/>
                </a:solidFill>
              </a:endParaRPr>
            </a:p>
          </p:txBody>
        </p:sp>
        <p:pic>
          <p:nvPicPr>
            <p:cNvPr id="30" name="図 29"/>
            <p:cNvPicPr/>
            <p:nvPr/>
          </p:nvPicPr>
          <p:blipFill>
            <a:blip r:embed="rId5">
              <a:clrChange>
                <a:clrFrom>
                  <a:srgbClr val="FFFFFF"/>
                </a:clrFrom>
                <a:clrTo>
                  <a:srgbClr val="FFFFFF">
                    <a:alpha val="0"/>
                  </a:srgbClr>
                </a:clrTo>
              </a:clrChange>
            </a:blip>
            <a:stretch>
              <a:fillRect/>
            </a:stretch>
          </p:blipFill>
          <p:spPr>
            <a:xfrm>
              <a:off x="9637030" y="2258881"/>
              <a:ext cx="2018610" cy="2052908"/>
            </a:xfrm>
            <a:prstGeom prst="rect">
              <a:avLst/>
            </a:prstGeom>
          </p:spPr>
        </p:pic>
        <p:sp>
          <p:nvSpPr>
            <p:cNvPr id="32" name="正方形/長方形 31"/>
            <p:cNvSpPr/>
            <p:nvPr/>
          </p:nvSpPr>
          <p:spPr>
            <a:xfrm>
              <a:off x="9472293" y="4790364"/>
              <a:ext cx="2411436"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　介護サービスを利用したときにかかるお金の一部には、税金が使われています。</a:t>
              </a:r>
            </a:p>
          </p:txBody>
        </p:sp>
        <p:sp>
          <p:nvSpPr>
            <p:cNvPr id="33" name="角丸四角形 32"/>
            <p:cNvSpPr/>
            <p:nvPr/>
          </p:nvSpPr>
          <p:spPr>
            <a:xfrm>
              <a:off x="9995820" y="4097262"/>
              <a:ext cx="1364382" cy="62104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介護</a:t>
              </a:r>
              <a:endParaRPr kumimoji="1" lang="en-US" altLang="ja-JP" sz="2400" b="1" dirty="0">
                <a:solidFill>
                  <a:schemeClr val="tx1"/>
                </a:solidFill>
              </a:endParaRPr>
            </a:p>
          </p:txBody>
        </p:sp>
      </p:grpSp>
      <p:sp>
        <p:nvSpPr>
          <p:cNvPr id="2" name="テキスト ボックス 1"/>
          <p:cNvSpPr txBox="1"/>
          <p:nvPr/>
        </p:nvSpPr>
        <p:spPr>
          <a:xfrm>
            <a:off x="11850240" y="6488668"/>
            <a:ext cx="341760" cy="369332"/>
          </a:xfrm>
          <a:prstGeom prst="rect">
            <a:avLst/>
          </a:prstGeom>
          <a:noFill/>
        </p:spPr>
        <p:txBody>
          <a:bodyPr wrap="none" rtlCol="0">
            <a:spAutoFit/>
          </a:bodyPr>
          <a:lstStyle/>
          <a:p>
            <a:r>
              <a:rPr kumimoji="1" lang="ja-JP" altLang="en-US" dirty="0"/>
              <a:t>３</a:t>
            </a:r>
          </a:p>
        </p:txBody>
      </p:sp>
      <p:sp>
        <p:nvSpPr>
          <p:cNvPr id="23" name="角丸四角形 22"/>
          <p:cNvSpPr/>
          <p:nvPr/>
        </p:nvSpPr>
        <p:spPr>
          <a:xfrm>
            <a:off x="8202430" y="5107"/>
            <a:ext cx="3997801" cy="444273"/>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－身近な税金の使いみち①－</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86618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BEBA8EAE-BF5A-486C-A8C5-ECC9F3942E4B}">
                <a14:imgProps xmlns:a14="http://schemas.microsoft.com/office/drawing/2010/main">
                  <a14:imgLayer r:embed="rId3">
                    <a14:imgEffect>
                      <a14:backgroundRemoval t="3814" b="90678" l="6646" r="96203">
                        <a14:foregroundMark x1="30063" y1="10169" x2="30063" y2="10169"/>
                        <a14:foregroundMark x1="30380" y1="4237" x2="30380" y2="4237"/>
                        <a14:foregroundMark x1="6646" y1="25847" x2="6646" y2="25847"/>
                        <a14:foregroundMark x1="63924" y1="45339" x2="63924" y2="45339"/>
                        <a14:foregroundMark x1="71519" y1="39831" x2="71519" y2="39831"/>
                        <a14:foregroundMark x1="71203" y1="34322" x2="71203" y2="34322"/>
                        <a14:foregroundMark x1="68354" y1="32627" x2="68354" y2="32627"/>
                        <a14:foregroundMark x1="60127" y1="33051" x2="60127" y2="33051"/>
                        <a14:foregroundMark x1="72785" y1="30932" x2="72785" y2="30932"/>
                        <a14:foregroundMark x1="78481" y1="31356" x2="78481" y2="31356"/>
                        <a14:foregroundMark x1="36392" y1="27119" x2="67722" y2="22034"/>
                        <a14:foregroundMark x1="67722" y1="22034" x2="91456" y2="43220"/>
                        <a14:foregroundMark x1="91456" y1="43220" x2="94937" y2="57627"/>
                        <a14:foregroundMark x1="93987" y1="47881" x2="93987" y2="47881"/>
                        <a14:foregroundMark x1="16139" y1="48305" x2="29114" y2="82627"/>
                        <a14:foregroundMark x1="29114" y1="82627" x2="53481" y2="85169"/>
                        <a14:foregroundMark x1="14873" y1="53390" x2="14873" y2="53390"/>
                        <a14:foregroundMark x1="13608" y1="61441" x2="13608" y2="61441"/>
                        <a14:foregroundMark x1="15823" y1="66949" x2="15823" y2="66949"/>
                        <a14:foregroundMark x1="15190" y1="47458" x2="21519" y2="77966"/>
                        <a14:foregroundMark x1="14241" y1="60593" x2="14241" y2="60593"/>
                        <a14:foregroundMark x1="17089" y1="70339" x2="17089" y2="70339"/>
                        <a14:foregroundMark x1="18671" y1="73305" x2="18671" y2="73305"/>
                        <a14:foregroundMark x1="20886" y1="79661" x2="20886" y2="79661"/>
                        <a14:foregroundMark x1="21835" y1="80932" x2="21835" y2="80932"/>
                        <a14:foregroundMark x1="22468" y1="81780" x2="22468" y2="81780"/>
                        <a14:foregroundMark x1="23418" y1="82203" x2="23418" y2="82203"/>
                        <a14:foregroundMark x1="23418" y1="82627" x2="23418" y2="82627"/>
                        <a14:foregroundMark x1="87342" y1="75847" x2="87342" y2="75847"/>
                        <a14:foregroundMark x1="96203" y1="52119" x2="96203" y2="52119"/>
                        <a14:foregroundMark x1="96203" y1="50000" x2="96203" y2="50000"/>
                        <a14:foregroundMark x1="87025" y1="35169" x2="87025" y2="35169"/>
                        <a14:foregroundMark x1="52215" y1="19915" x2="52215" y2="19915"/>
                        <a14:foregroundMark x1="35443" y1="30508" x2="35443" y2="30508"/>
                        <a14:foregroundMark x1="49367" y1="33898" x2="49367" y2="33898"/>
                        <a14:foregroundMark x1="35443" y1="33475" x2="48418" y2="35593"/>
                        <a14:foregroundMark x1="31329" y1="36864" x2="31329" y2="36864"/>
                        <a14:foregroundMark x1="38924" y1="41102" x2="38924" y2="41102"/>
                        <a14:foregroundMark x1="62025" y1="35593" x2="69620" y2="48305"/>
                        <a14:foregroundMark x1="83228" y1="50847" x2="46519" y2="63136"/>
                        <a14:foregroundMark x1="85443" y1="52119" x2="85443" y2="52119"/>
                        <a14:foregroundMark x1="88608" y1="50847" x2="88608" y2="50847"/>
                        <a14:foregroundMark x1="94937" y1="53814" x2="74684" y2="82203"/>
                        <a14:foregroundMark x1="74684" y1="82203" x2="45570" y2="90254"/>
                        <a14:foregroundMark x1="23522" y1="82203" x2="21203" y2="81356"/>
                        <a14:foregroundMark x1="24683" y1="82627" x2="23522" y2="82203"/>
                        <a14:foregroundMark x1="25844" y1="83051" x2="24683" y2="82627"/>
                        <a14:foregroundMark x1="45570" y1="90254" x2="25844" y2="83051"/>
                        <a14:foregroundMark x1="39873" y1="90678" x2="39873" y2="90678"/>
                        <a14:foregroundMark x1="28797" y1="88983" x2="28797" y2="88983"/>
                        <a14:foregroundMark x1="45886" y1="69492" x2="45886" y2="69492"/>
                        <a14:foregroundMark x1="44620" y1="69068" x2="49684" y2="69068"/>
                        <a14:foregroundMark x1="55063" y1="64407" x2="87975" y2="49576"/>
                        <a14:foregroundMark x1="87975" y1="46610" x2="69304" y2="41525"/>
                        <a14:foregroundMark x1="71835" y1="50424" x2="71835" y2="50424"/>
                        <a14:foregroundMark x1="72152" y1="48305" x2="72152" y2="48305"/>
                        <a14:foregroundMark x1="76582" y1="40254" x2="76582" y2="40254"/>
                        <a14:foregroundMark x1="73734" y1="36017" x2="73734" y2="36017"/>
                        <a14:foregroundMark x1="72468" y1="36441" x2="75949" y2="36441"/>
                        <a14:foregroundMark x1="65190" y1="35169" x2="65190" y2="35169"/>
                        <a14:foregroundMark x1="67405" y1="37288" x2="67405" y2="37288"/>
                        <a14:foregroundMark x1="55380" y1="36017" x2="55380" y2="36017"/>
                        <a14:foregroundMark x1="58544" y1="36864" x2="58544" y2="36864"/>
                        <a14:foregroundMark x1="53797" y1="44492" x2="53797" y2="44492"/>
                        <a14:foregroundMark x1="50949" y1="45339" x2="50949" y2="45339"/>
                        <a14:foregroundMark x1="46519" y1="47458" x2="60759" y2="47458"/>
                        <a14:foregroundMark x1="66139" y1="52119" x2="66139" y2="52119"/>
                        <a14:foregroundMark x1="47468" y1="57203" x2="47468" y2="57203"/>
                        <a14:foregroundMark x1="45253" y1="60593" x2="59177" y2="55932"/>
                        <a14:foregroundMark x1="41772" y1="54661" x2="39241" y2="61441"/>
                        <a14:foregroundMark x1="34810" y1="56356" x2="40823" y2="52966"/>
                        <a14:foregroundMark x1="30696" y1="55085" x2="30696" y2="55085"/>
                        <a14:foregroundMark x1="37658" y1="46610" x2="37658" y2="46610"/>
                        <a14:foregroundMark x1="38291" y1="46610" x2="38291" y2="46610"/>
                        <a14:foregroundMark x1="24051" y1="31356" x2="24051" y2="31356"/>
                        <a14:foregroundMark x1="22468" y1="82203" x2="22468" y2="82203"/>
                        <a14:foregroundMark x1="22152" y1="82203" x2="22152" y2="82203"/>
                        <a14:foregroundMark x1="22468" y1="82203" x2="22468" y2="82203"/>
                        <a14:foregroundMark x1="22152" y1="82203" x2="22152" y2="82203"/>
                        <a14:foregroundMark x1="22468" y1="82203" x2="22468" y2="82203"/>
                        <a14:foregroundMark x1="22152" y1="82627" x2="22152" y2="82627"/>
                        <a14:foregroundMark x1="21519" y1="82203" x2="22152" y2="83051"/>
                        <a14:backgroundMark x1="28165" y1="88983" x2="28165" y2="88983"/>
                        <a14:backgroundMark x1="29430" y1="89407" x2="29430" y2="89407"/>
                        <a14:backgroundMark x1="39557" y1="94915" x2="39557" y2="94915"/>
                        <a14:backgroundMark x1="38924" y1="94492" x2="38924" y2="94492"/>
                        <a14:backgroundMark x1="38924" y1="94068" x2="38924" y2="94068"/>
                        <a14:backgroundMark x1="39557" y1="94492" x2="39557" y2="94492"/>
                        <a14:backgroundMark x1="70570" y1="94492" x2="70570" y2="94492"/>
                        <a14:backgroundMark x1="70253" y1="94492" x2="70253" y2="94492"/>
                        <a14:backgroundMark x1="70570" y1="94068" x2="70570" y2="94068"/>
                        <a14:backgroundMark x1="69620" y1="94492" x2="69620" y2="94492"/>
                        <a14:backgroundMark x1="39557" y1="94068" x2="39557" y2="94068"/>
                        <a14:backgroundMark x1="40506" y1="94492" x2="40506" y2="94492"/>
                        <a14:backgroundMark x1="28797" y1="88559" x2="28797" y2="88559"/>
                        <a14:backgroundMark x1="21203" y1="82203" x2="21203" y2="82203"/>
                        <a14:backgroundMark x1="22468" y1="83898" x2="22468" y2="83898"/>
                        <a14:backgroundMark x1="21519" y1="83051" x2="21519" y2="83051"/>
                      </a14:backgroundRemoval>
                    </a14:imgEffect>
                  </a14:imgLayer>
                </a14:imgProps>
              </a:ext>
            </a:extLst>
          </a:blip>
          <a:stretch>
            <a:fillRect/>
          </a:stretch>
        </p:blipFill>
        <p:spPr>
          <a:xfrm>
            <a:off x="2829575" y="2306290"/>
            <a:ext cx="1697477" cy="1267735"/>
          </a:xfrm>
          <a:prstGeom prst="rect">
            <a:avLst/>
          </a:prstGeom>
        </p:spPr>
      </p:pic>
      <p:pic>
        <p:nvPicPr>
          <p:cNvPr id="6" name="図 5"/>
          <p:cNvPicPr/>
          <p:nvPr/>
        </p:nvPicPr>
        <p:blipFill>
          <a:blip r:embed="rId4">
            <a:clrChange>
              <a:clrFrom>
                <a:srgbClr val="FFFFFF"/>
              </a:clrFrom>
              <a:clrTo>
                <a:srgbClr val="FFFFFF">
                  <a:alpha val="0"/>
                </a:srgbClr>
              </a:clrTo>
            </a:clrChange>
          </a:blip>
          <a:stretch>
            <a:fillRect/>
          </a:stretch>
        </p:blipFill>
        <p:spPr>
          <a:xfrm>
            <a:off x="816764" y="2257901"/>
            <a:ext cx="1827985" cy="1448118"/>
          </a:xfrm>
          <a:prstGeom prst="rect">
            <a:avLst/>
          </a:prstGeom>
        </p:spPr>
      </p:pic>
      <p:grpSp>
        <p:nvGrpSpPr>
          <p:cNvPr id="7" name="グループ化 6"/>
          <p:cNvGrpSpPr/>
          <p:nvPr/>
        </p:nvGrpSpPr>
        <p:grpSpPr>
          <a:xfrm>
            <a:off x="7947734" y="4497704"/>
            <a:ext cx="3965565" cy="2360296"/>
            <a:chOff x="7540635" y="3996054"/>
            <a:chExt cx="3965565" cy="2360296"/>
          </a:xfrm>
        </p:grpSpPr>
        <p:pic>
          <p:nvPicPr>
            <p:cNvPr id="8" name="図 7"/>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0635" y="3996054"/>
              <a:ext cx="3965565" cy="2360296"/>
            </a:xfrm>
            <a:prstGeom prst="rect">
              <a:avLst/>
            </a:prstGeom>
            <a:noFill/>
            <a:ln>
              <a:noFill/>
            </a:ln>
          </p:spPr>
        </p:pic>
        <p:sp>
          <p:nvSpPr>
            <p:cNvPr id="9" name="テキスト ボックス 8"/>
            <p:cNvSpPr txBox="1"/>
            <p:nvPr/>
          </p:nvSpPr>
          <p:spPr>
            <a:xfrm>
              <a:off x="8004359" y="4509476"/>
              <a:ext cx="2899230" cy="1426031"/>
            </a:xfrm>
            <a:prstGeom prst="rect">
              <a:avLst/>
            </a:prstGeom>
            <a:noFill/>
          </p:spPr>
          <p:txBody>
            <a:bodyPr wrap="square" rtlCol="0">
              <a:spAutoFit/>
            </a:bodyPr>
            <a:lstStyle/>
            <a:p>
              <a:pPr algn="ctr">
                <a:lnSpc>
                  <a:spcPts val="2600"/>
                </a:lnSpc>
              </a:pPr>
              <a:r>
                <a:rPr kumimoji="1" lang="ja-JP" altLang="en-US" dirty="0"/>
                <a:t>警察や消防に使われる</a:t>
              </a:r>
              <a:r>
                <a:rPr lang="ja-JP" altLang="en-US" dirty="0"/>
                <a:t>税金</a:t>
              </a:r>
              <a:endParaRPr lang="en-US" altLang="ja-JP" dirty="0"/>
            </a:p>
            <a:p>
              <a:pPr algn="ctr">
                <a:lnSpc>
                  <a:spcPts val="2600"/>
                </a:lnSpc>
              </a:pPr>
              <a:r>
                <a:rPr lang="ja-JP" altLang="en-US" sz="1600" dirty="0"/>
                <a:t>国民１人あたり（１年間）</a:t>
              </a:r>
              <a:endParaRPr lang="en-US" altLang="ja-JP" sz="1600" dirty="0"/>
            </a:p>
            <a:p>
              <a:pPr algn="ctr">
                <a:lnSpc>
                  <a:spcPts val="2600"/>
                </a:lnSpc>
              </a:pPr>
              <a:r>
                <a:rPr kumimoji="1" lang="ja-JP" altLang="en-US" sz="2400" b="1" dirty="0">
                  <a:solidFill>
                    <a:srgbClr val="FF0000"/>
                  </a:solidFill>
                </a:rPr>
                <a:t>約</a:t>
              </a:r>
              <a:r>
                <a:rPr kumimoji="1" lang="en-US" altLang="ja-JP" sz="2400" b="1" dirty="0">
                  <a:solidFill>
                    <a:srgbClr val="FF0000"/>
                  </a:solidFill>
                  <a:latin typeface="+mn-ea"/>
                </a:rPr>
                <a:t>42,600</a:t>
              </a:r>
              <a:r>
                <a:rPr kumimoji="1" lang="ja-JP" altLang="en-US" sz="2400" b="1" dirty="0">
                  <a:solidFill>
                    <a:srgbClr val="FF0000"/>
                  </a:solidFill>
                </a:rPr>
                <a:t>円</a:t>
              </a:r>
              <a:endParaRPr kumimoji="1" lang="en-US" altLang="ja-JP" sz="2400" b="1" dirty="0">
                <a:solidFill>
                  <a:srgbClr val="FF0000"/>
                </a:solidFill>
              </a:endParaRPr>
            </a:p>
            <a:p>
              <a:pPr algn="ctr">
                <a:lnSpc>
                  <a:spcPts val="2600"/>
                </a:lnSpc>
              </a:pPr>
              <a:r>
                <a:rPr lang="ja-JP" altLang="en-US" dirty="0"/>
                <a:t>（令和４年度）</a:t>
              </a:r>
              <a:endParaRPr kumimoji="1" lang="ja-JP" altLang="en-US" dirty="0"/>
            </a:p>
          </p:txBody>
        </p:sp>
      </p:grpSp>
      <p:sp>
        <p:nvSpPr>
          <p:cNvPr id="10" name="角丸四角形 9"/>
          <p:cNvSpPr/>
          <p:nvPr/>
        </p:nvSpPr>
        <p:spPr>
          <a:xfrm>
            <a:off x="8686801" y="1035933"/>
            <a:ext cx="3050273" cy="1678503"/>
          </a:xfrm>
          <a:prstGeom prst="roundRect">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警察署・交番・駐在所の数</a:t>
            </a:r>
            <a:endParaRPr kumimoji="1" lang="en-US" altLang="ja-JP" dirty="0">
              <a:solidFill>
                <a:schemeClr val="tx1"/>
              </a:solidFill>
            </a:endParaRPr>
          </a:p>
          <a:p>
            <a:pPr algn="ctr"/>
            <a:r>
              <a:rPr lang="ja-JP" altLang="en-US" dirty="0">
                <a:solidFill>
                  <a:schemeClr val="tx1"/>
                </a:solidFill>
              </a:rPr>
              <a:t>（令和５年４月１日現在）</a:t>
            </a:r>
            <a:endParaRPr lang="en-US" altLang="ja-JP" dirty="0">
              <a:solidFill>
                <a:schemeClr val="tx1"/>
              </a:solidFill>
            </a:endParaRPr>
          </a:p>
          <a:p>
            <a:pPr algn="ctr"/>
            <a:r>
              <a:rPr kumimoji="1" lang="ja-JP" altLang="en-US" dirty="0">
                <a:solidFill>
                  <a:schemeClr val="tx1"/>
                </a:solidFill>
              </a:rPr>
              <a:t>警察署・・・・・・</a:t>
            </a:r>
            <a:r>
              <a:rPr kumimoji="1" lang="en-US" altLang="ja-JP" dirty="0">
                <a:solidFill>
                  <a:schemeClr val="tx1"/>
                </a:solidFill>
                <a:latin typeface="+mn-ea"/>
              </a:rPr>
              <a:t>1,149</a:t>
            </a:r>
          </a:p>
          <a:p>
            <a:pPr algn="ctr"/>
            <a:r>
              <a:rPr kumimoji="1" lang="ja-JP" altLang="en-US" dirty="0">
                <a:solidFill>
                  <a:schemeClr val="tx1"/>
                </a:solidFill>
              </a:rPr>
              <a:t>交　 番・・・・・・</a:t>
            </a:r>
            <a:r>
              <a:rPr kumimoji="1" lang="en-US" altLang="ja-JP" dirty="0">
                <a:solidFill>
                  <a:schemeClr val="tx1"/>
                </a:solidFill>
                <a:latin typeface="+mj-ea"/>
                <a:ea typeface="+mj-ea"/>
              </a:rPr>
              <a:t>6,239</a:t>
            </a:r>
          </a:p>
          <a:p>
            <a:pPr algn="ctr"/>
            <a:r>
              <a:rPr lang="ja-JP" altLang="en-US" dirty="0">
                <a:solidFill>
                  <a:schemeClr val="tx1"/>
                </a:solidFill>
              </a:rPr>
              <a:t>駐在所・・・・・・</a:t>
            </a:r>
            <a:r>
              <a:rPr lang="en-US" altLang="ja-JP" dirty="0">
                <a:solidFill>
                  <a:schemeClr val="tx1"/>
                </a:solidFill>
                <a:latin typeface="+mj-ea"/>
                <a:ea typeface="+mj-ea"/>
              </a:rPr>
              <a:t>6,026</a:t>
            </a:r>
            <a:endParaRPr kumimoji="1" lang="ja-JP" altLang="en-US" dirty="0">
              <a:solidFill>
                <a:schemeClr val="tx1"/>
              </a:solidFill>
              <a:latin typeface="+mj-ea"/>
              <a:ea typeface="+mj-ea"/>
            </a:endParaRPr>
          </a:p>
        </p:txBody>
      </p:sp>
      <p:sp>
        <p:nvSpPr>
          <p:cNvPr id="11" name="角丸四角形 10"/>
          <p:cNvSpPr/>
          <p:nvPr/>
        </p:nvSpPr>
        <p:spPr>
          <a:xfrm>
            <a:off x="4819987" y="4662948"/>
            <a:ext cx="2988860" cy="1774209"/>
          </a:xfrm>
          <a:prstGeom prst="roundRect">
            <a:avLst/>
          </a:prstGeom>
          <a:solidFill>
            <a:srgbClr val="CC99FF"/>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消防署・消防出張所の数</a:t>
            </a:r>
            <a:endParaRPr kumimoji="1" lang="en-US" altLang="ja-JP" dirty="0">
              <a:solidFill>
                <a:schemeClr val="tx1"/>
              </a:solidFill>
            </a:endParaRPr>
          </a:p>
          <a:p>
            <a:pPr algn="ctr"/>
            <a:r>
              <a:rPr lang="ja-JP" altLang="en-US" dirty="0">
                <a:solidFill>
                  <a:schemeClr val="tx1"/>
                </a:solidFill>
              </a:rPr>
              <a:t>（令和５年４月１日現在）</a:t>
            </a:r>
            <a:endParaRPr lang="en-US" altLang="ja-JP" dirty="0">
              <a:solidFill>
                <a:schemeClr val="tx1"/>
              </a:solidFill>
            </a:endParaRPr>
          </a:p>
          <a:p>
            <a:pPr algn="ctr"/>
            <a:r>
              <a:rPr lang="ja-JP" altLang="en-US" dirty="0">
                <a:solidFill>
                  <a:schemeClr val="tx1"/>
                </a:solidFill>
              </a:rPr>
              <a:t>消防本部・・</a:t>
            </a:r>
            <a:r>
              <a:rPr kumimoji="1" lang="ja-JP" altLang="en-US" dirty="0">
                <a:solidFill>
                  <a:schemeClr val="tx1"/>
                </a:solidFill>
              </a:rPr>
              <a:t>・・・・・・</a:t>
            </a:r>
            <a:r>
              <a:rPr lang="en-US" altLang="ja-JP" dirty="0">
                <a:solidFill>
                  <a:schemeClr val="tx1"/>
                </a:solidFill>
                <a:latin typeface="+mj-ea"/>
                <a:ea typeface="+mj-ea"/>
              </a:rPr>
              <a:t>722</a:t>
            </a:r>
            <a:endParaRPr kumimoji="1" lang="en-US" altLang="ja-JP" dirty="0">
              <a:solidFill>
                <a:schemeClr val="tx1"/>
              </a:solidFill>
              <a:latin typeface="+mj-ea"/>
              <a:ea typeface="+mj-ea"/>
            </a:endParaRPr>
          </a:p>
          <a:p>
            <a:pPr algn="ctr"/>
            <a:r>
              <a:rPr kumimoji="1" lang="ja-JP" altLang="en-US" dirty="0">
                <a:solidFill>
                  <a:schemeClr val="tx1"/>
                </a:solidFill>
              </a:rPr>
              <a:t>消　防　署・・・・・・</a:t>
            </a:r>
            <a:r>
              <a:rPr lang="en-US" altLang="ja-JP" dirty="0">
                <a:solidFill>
                  <a:schemeClr val="tx1"/>
                </a:solidFill>
                <a:latin typeface="+mj-ea"/>
                <a:ea typeface="+mj-ea"/>
              </a:rPr>
              <a:t>1,714</a:t>
            </a:r>
            <a:endParaRPr kumimoji="1" lang="en-US" altLang="ja-JP" dirty="0">
              <a:solidFill>
                <a:schemeClr val="tx1"/>
              </a:solidFill>
              <a:latin typeface="+mj-ea"/>
              <a:ea typeface="+mj-ea"/>
            </a:endParaRPr>
          </a:p>
          <a:p>
            <a:pPr algn="ctr"/>
            <a:r>
              <a:rPr lang="ja-JP" altLang="en-US" dirty="0">
                <a:solidFill>
                  <a:schemeClr val="tx1"/>
                </a:solidFill>
              </a:rPr>
              <a:t>消防出張所・・・・・</a:t>
            </a:r>
            <a:r>
              <a:rPr lang="en-US" altLang="ja-JP" dirty="0">
                <a:solidFill>
                  <a:schemeClr val="tx1"/>
                </a:solidFill>
                <a:latin typeface="+mj-ea"/>
                <a:ea typeface="+mj-ea"/>
              </a:rPr>
              <a:t>3,093</a:t>
            </a:r>
            <a:endParaRPr kumimoji="1" lang="ja-JP" altLang="en-US" dirty="0">
              <a:solidFill>
                <a:schemeClr val="tx1"/>
              </a:solidFill>
              <a:latin typeface="+mj-ea"/>
              <a:ea typeface="+mj-ea"/>
            </a:endParaRPr>
          </a:p>
        </p:txBody>
      </p:sp>
      <p:sp>
        <p:nvSpPr>
          <p:cNvPr id="12" name="テキスト ボックス 11"/>
          <p:cNvSpPr txBox="1"/>
          <p:nvPr/>
        </p:nvSpPr>
        <p:spPr>
          <a:xfrm>
            <a:off x="4863340" y="3380513"/>
            <a:ext cx="7037006" cy="1077218"/>
          </a:xfrm>
          <a:prstGeom prst="rect">
            <a:avLst/>
          </a:prstGeom>
          <a:solidFill>
            <a:schemeClr val="bg1"/>
          </a:solid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　もし、税金がなくなって、火事や事故にあっても、消防車や救急車、警察官</a:t>
            </a:r>
            <a:r>
              <a:rPr lang="ja-JP" altLang="en-US" sz="1600" dirty="0">
                <a:latin typeface="BIZ UDPゴシック" panose="020B0400000000000000" pitchFamily="50" charset="-128"/>
                <a:ea typeface="BIZ UDPゴシック" panose="020B0400000000000000" pitchFamily="50" charset="-128"/>
              </a:rPr>
              <a:t>が来てくれないと大変です。</a:t>
            </a:r>
            <a:endParaRPr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税金は、犯罪の防止や社会の安全と秩序の維持など、私たちの生命・身体・財産を</a:t>
            </a:r>
            <a:r>
              <a:rPr lang="ja-JP" altLang="en-US" sz="1600" dirty="0">
                <a:latin typeface="BIZ UDPゴシック" panose="020B0400000000000000" pitchFamily="50" charset="-128"/>
                <a:ea typeface="BIZ UDPゴシック" panose="020B0400000000000000" pitchFamily="50" charset="-128"/>
              </a:rPr>
              <a:t>守ってくれる仕事にも使われています。</a:t>
            </a:r>
            <a:endParaRPr kumimoji="1" lang="ja-JP" altLang="en-US" sz="1600" dirty="0">
              <a:latin typeface="BIZ UDPゴシック" panose="020B0400000000000000" pitchFamily="50" charset="-128"/>
              <a:ea typeface="BIZ UDPゴシック" panose="020B0400000000000000" pitchFamily="50" charset="-128"/>
            </a:endParaRPr>
          </a:p>
        </p:txBody>
      </p:sp>
      <p:grpSp>
        <p:nvGrpSpPr>
          <p:cNvPr id="15" name="グループ化 14"/>
          <p:cNvGrpSpPr/>
          <p:nvPr/>
        </p:nvGrpSpPr>
        <p:grpSpPr>
          <a:xfrm>
            <a:off x="554626" y="119841"/>
            <a:ext cx="8976360" cy="707886"/>
            <a:chOff x="780258" y="363770"/>
            <a:chExt cx="8976360" cy="792422"/>
          </a:xfrm>
        </p:grpSpPr>
        <p:sp>
          <p:nvSpPr>
            <p:cNvPr id="16" name="ホームベース 15"/>
            <p:cNvSpPr/>
            <p:nvPr/>
          </p:nvSpPr>
          <p:spPr>
            <a:xfrm>
              <a:off x="780258" y="513185"/>
              <a:ext cx="8976360" cy="518159"/>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p:nvSpPr>
          <p:spPr>
            <a:xfrm>
              <a:off x="958508" y="363770"/>
              <a:ext cx="5442292" cy="792422"/>
            </a:xfrm>
            <a:prstGeom prst="rect">
              <a:avLst/>
            </a:prstGeom>
            <a:noFill/>
          </p:spPr>
          <p:txBody>
            <a:bodyPr wrap="square" lIns="91440" tIns="45720" rIns="91440" bIns="45720">
              <a:spAutoFit/>
            </a:bodyPr>
            <a:lstStyle/>
            <a:p>
              <a:pPr algn="ctr"/>
              <a:r>
                <a:rPr lang="ja-JP" altLang="en-US" sz="4000" b="1" dirty="0">
                  <a:ln w="10160">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rPr>
                <a:t>身近な税の使いみち②</a:t>
              </a:r>
            </a:p>
          </p:txBody>
        </p:sp>
      </p:grpSp>
      <p:grpSp>
        <p:nvGrpSpPr>
          <p:cNvPr id="18" name="グループ化 17"/>
          <p:cNvGrpSpPr/>
          <p:nvPr/>
        </p:nvGrpSpPr>
        <p:grpSpPr>
          <a:xfrm>
            <a:off x="554626" y="857858"/>
            <a:ext cx="3268074" cy="1336903"/>
            <a:chOff x="354877" y="810653"/>
            <a:chExt cx="4381108" cy="1739030"/>
          </a:xfrm>
        </p:grpSpPr>
        <p:grpSp>
          <p:nvGrpSpPr>
            <p:cNvPr id="19" name="グループ化 18"/>
            <p:cNvGrpSpPr/>
            <p:nvPr/>
          </p:nvGrpSpPr>
          <p:grpSpPr>
            <a:xfrm>
              <a:off x="354877" y="810653"/>
              <a:ext cx="4381108" cy="1739030"/>
              <a:chOff x="354877" y="810653"/>
              <a:chExt cx="4381108" cy="1739030"/>
            </a:xfrm>
          </p:grpSpPr>
          <p:sp>
            <p:nvSpPr>
              <p:cNvPr id="21" name="円/楕円 20"/>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1468909" y="1383030"/>
                <a:ext cx="744630" cy="771635"/>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377557" y="1322598"/>
                <a:ext cx="587957" cy="616777"/>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788052" y="1177437"/>
                <a:ext cx="914400" cy="9144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2029982" y="1167631"/>
                <a:ext cx="914400" cy="9144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858603" y="1059620"/>
              <a:ext cx="3814416" cy="1241093"/>
            </a:xfrm>
            <a:prstGeom prst="rect">
              <a:avLst/>
            </a:prstGeom>
            <a:noFill/>
          </p:spPr>
          <p:txBody>
            <a:bodyPr wrap="square" rtlCol="0">
              <a:spAutoFit/>
            </a:bodyPr>
            <a:lstStyle/>
            <a:p>
              <a:r>
                <a:rPr lang="ja-JP" altLang="en-US" sz="2800" b="1" dirty="0">
                  <a:solidFill>
                    <a:srgbClr val="FF0066"/>
                  </a:solidFill>
                  <a:latin typeface="BIZ UDPゴシック" panose="020B0400000000000000" pitchFamily="50" charset="-128"/>
                  <a:ea typeface="BIZ UDPゴシック" panose="020B0400000000000000" pitchFamily="50" charset="-128"/>
                </a:rPr>
                <a:t>住民の安全を</a:t>
              </a:r>
              <a:endParaRPr lang="en-US" altLang="ja-JP" sz="2800" b="1" dirty="0">
                <a:solidFill>
                  <a:srgbClr val="FF0066"/>
                </a:solidFill>
                <a:latin typeface="BIZ UDPゴシック" panose="020B0400000000000000" pitchFamily="50" charset="-128"/>
                <a:ea typeface="BIZ UDPゴシック" panose="020B0400000000000000" pitchFamily="50" charset="-128"/>
              </a:endParaRPr>
            </a:p>
            <a:p>
              <a:r>
                <a:rPr lang="ja-JP" altLang="en-US" sz="2800" b="1" dirty="0">
                  <a:solidFill>
                    <a:srgbClr val="FF0066"/>
                  </a:solidFill>
                  <a:latin typeface="BIZ UDPゴシック" panose="020B0400000000000000" pitchFamily="50" charset="-128"/>
                  <a:ea typeface="BIZ UDPゴシック" panose="020B0400000000000000" pitchFamily="50" charset="-128"/>
                </a:rPr>
                <a:t>守るために</a:t>
              </a:r>
              <a:endParaRPr kumimoji="1" lang="en-US" altLang="ja-JP" sz="2800" b="1" dirty="0">
                <a:solidFill>
                  <a:srgbClr val="FF0066"/>
                </a:solidFill>
                <a:latin typeface="BIZ UDPゴシック" panose="020B0400000000000000" pitchFamily="50" charset="-128"/>
                <a:ea typeface="BIZ UDPゴシック" panose="020B0400000000000000" pitchFamily="50" charset="-128"/>
              </a:endParaRPr>
            </a:p>
          </p:txBody>
        </p:sp>
      </p:grpSp>
      <p:sp>
        <p:nvSpPr>
          <p:cNvPr id="2" name="テキスト ボックス 1"/>
          <p:cNvSpPr txBox="1"/>
          <p:nvPr/>
        </p:nvSpPr>
        <p:spPr>
          <a:xfrm>
            <a:off x="11862499" y="6488668"/>
            <a:ext cx="341760" cy="369332"/>
          </a:xfrm>
          <a:prstGeom prst="rect">
            <a:avLst/>
          </a:prstGeom>
          <a:noFill/>
        </p:spPr>
        <p:txBody>
          <a:bodyPr wrap="none" rtlCol="0">
            <a:spAutoFit/>
          </a:bodyPr>
          <a:lstStyle/>
          <a:p>
            <a:r>
              <a:rPr kumimoji="1" lang="ja-JP" altLang="en-US" dirty="0"/>
              <a:t>４</a:t>
            </a:r>
          </a:p>
        </p:txBody>
      </p:sp>
      <p:pic>
        <p:nvPicPr>
          <p:cNvPr id="3" name="図 2"/>
          <p:cNvPicPr>
            <a:picLocks noChangeAspect="1"/>
          </p:cNvPicPr>
          <p:nvPr/>
        </p:nvPicPr>
        <p:blipFill>
          <a:blip r:embed="rId6"/>
          <a:stretch>
            <a:fillRect/>
          </a:stretch>
        </p:blipFill>
        <p:spPr>
          <a:xfrm>
            <a:off x="5111375" y="926221"/>
            <a:ext cx="3131873" cy="2065880"/>
          </a:xfrm>
          <a:prstGeom prst="rect">
            <a:avLst/>
          </a:prstGeom>
        </p:spPr>
      </p:pic>
      <p:pic>
        <p:nvPicPr>
          <p:cNvPr id="4" name="図 3"/>
          <p:cNvPicPr>
            <a:picLocks noChangeAspect="1"/>
          </p:cNvPicPr>
          <p:nvPr/>
        </p:nvPicPr>
        <p:blipFill>
          <a:blip r:embed="rId7"/>
          <a:stretch>
            <a:fillRect/>
          </a:stretch>
        </p:blipFill>
        <p:spPr>
          <a:xfrm>
            <a:off x="658446" y="3783474"/>
            <a:ext cx="3164254" cy="2247610"/>
          </a:xfrm>
          <a:prstGeom prst="rect">
            <a:avLst/>
          </a:prstGeom>
        </p:spPr>
      </p:pic>
      <p:sp>
        <p:nvSpPr>
          <p:cNvPr id="26" name="テキスト ボックス 25"/>
          <p:cNvSpPr txBox="1"/>
          <p:nvPr/>
        </p:nvSpPr>
        <p:spPr>
          <a:xfrm>
            <a:off x="6537490" y="3032074"/>
            <a:ext cx="1800493" cy="307777"/>
          </a:xfrm>
          <a:prstGeom prst="rect">
            <a:avLst/>
          </a:prstGeom>
          <a:noFill/>
        </p:spPr>
        <p:txBody>
          <a:bodyPr wrap="none" rtlCol="0">
            <a:spAutoFit/>
          </a:bodyPr>
          <a:lstStyle/>
          <a:p>
            <a:r>
              <a:rPr kumimoji="1" lang="ja-JP" altLang="en-US" sz="1400" b="1" dirty="0"/>
              <a:t>神栖警察署（神栖市）</a:t>
            </a:r>
          </a:p>
        </p:txBody>
      </p:sp>
      <p:sp>
        <p:nvSpPr>
          <p:cNvPr id="27" name="テキスト ボックス 26"/>
          <p:cNvSpPr txBox="1"/>
          <p:nvPr/>
        </p:nvSpPr>
        <p:spPr>
          <a:xfrm>
            <a:off x="8890902" y="2785321"/>
            <a:ext cx="2642070" cy="307777"/>
          </a:xfrm>
          <a:prstGeom prst="rect">
            <a:avLst/>
          </a:prstGeom>
          <a:noFill/>
        </p:spPr>
        <p:txBody>
          <a:bodyPr wrap="none" rtlCol="0">
            <a:spAutoFit/>
          </a:bodyPr>
          <a:lstStyle/>
          <a:p>
            <a:r>
              <a:rPr lang="en-US" altLang="ja-JP" sz="1400" b="1" dirty="0"/>
              <a:t>※</a:t>
            </a:r>
            <a:r>
              <a:rPr lang="ja-JP" altLang="en-US" sz="1400" b="1" dirty="0"/>
              <a:t>警察庁「令和５年版警察白書」</a:t>
            </a:r>
            <a:endParaRPr kumimoji="1" lang="ja-JP" altLang="en-US" sz="1400" b="1" dirty="0"/>
          </a:p>
        </p:txBody>
      </p:sp>
      <p:sp>
        <p:nvSpPr>
          <p:cNvPr id="28" name="テキスト ボックス 27"/>
          <p:cNvSpPr txBox="1"/>
          <p:nvPr/>
        </p:nvSpPr>
        <p:spPr>
          <a:xfrm>
            <a:off x="1730756" y="6067825"/>
            <a:ext cx="2159566" cy="738664"/>
          </a:xfrm>
          <a:prstGeom prst="rect">
            <a:avLst/>
          </a:prstGeom>
          <a:noFill/>
        </p:spPr>
        <p:txBody>
          <a:bodyPr wrap="none" rtlCol="0">
            <a:spAutoFit/>
          </a:bodyPr>
          <a:lstStyle/>
          <a:p>
            <a:pPr algn="r"/>
            <a:r>
              <a:rPr lang="ja-JP" altLang="en-US" sz="1400" b="1" dirty="0"/>
              <a:t>日立南部消防署（日立市）</a:t>
            </a:r>
            <a:endParaRPr lang="en-US" altLang="ja-JP" sz="1400" b="1" dirty="0"/>
          </a:p>
          <a:p>
            <a:pPr algn="r"/>
            <a:r>
              <a:rPr kumimoji="1" lang="ja-JP" altLang="en-US" sz="1400" b="1" dirty="0"/>
              <a:t>令和２年３月完成</a:t>
            </a:r>
            <a:endParaRPr kumimoji="1" lang="en-US" altLang="ja-JP" sz="1400" b="1" dirty="0"/>
          </a:p>
          <a:p>
            <a:pPr algn="r"/>
            <a:r>
              <a:rPr lang="ja-JP" altLang="en-US" sz="1400" b="1" dirty="0"/>
              <a:t>（提供：日立市消防本部）</a:t>
            </a:r>
            <a:endParaRPr kumimoji="1" lang="ja-JP" altLang="en-US" sz="1400" b="1" dirty="0"/>
          </a:p>
        </p:txBody>
      </p:sp>
      <p:sp>
        <p:nvSpPr>
          <p:cNvPr id="29" name="テキスト ボックス 28"/>
          <p:cNvSpPr txBox="1"/>
          <p:nvPr/>
        </p:nvSpPr>
        <p:spPr>
          <a:xfrm>
            <a:off x="4993382" y="6488485"/>
            <a:ext cx="2642070" cy="307777"/>
          </a:xfrm>
          <a:prstGeom prst="rect">
            <a:avLst/>
          </a:prstGeom>
          <a:noFill/>
        </p:spPr>
        <p:txBody>
          <a:bodyPr wrap="none" rtlCol="0">
            <a:spAutoFit/>
          </a:bodyPr>
          <a:lstStyle/>
          <a:p>
            <a:r>
              <a:rPr kumimoji="1" lang="en-US" altLang="ja-JP" sz="1400" b="1" dirty="0"/>
              <a:t>※</a:t>
            </a:r>
            <a:r>
              <a:rPr kumimoji="1" lang="ja-JP" altLang="en-US" sz="1400" b="1" dirty="0"/>
              <a:t>消防庁「令和５年版消防白書」</a:t>
            </a:r>
          </a:p>
        </p:txBody>
      </p:sp>
    </p:spTree>
    <p:extLst>
      <p:ext uri="{BB962C8B-B14F-4D97-AF65-F5344CB8AC3E}">
        <p14:creationId xmlns:p14="http://schemas.microsoft.com/office/powerpoint/2010/main" val="3635321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6" name="テキスト ボックス 5"/>
          <p:cNvSpPr txBox="1"/>
          <p:nvPr/>
        </p:nvSpPr>
        <p:spPr>
          <a:xfrm>
            <a:off x="4664863" y="2355367"/>
            <a:ext cx="7075133" cy="1077218"/>
          </a:xfrm>
          <a:prstGeom prst="rect">
            <a:avLst/>
          </a:prstGeom>
          <a:solidFill>
            <a:schemeClr val="bg1"/>
          </a:solid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　道路や橋、空港など、生活を便利にしてくれるものや美術館や図書館など様々な知識を与えてくれる施設など、公共施設といってもいろいろあります。</a:t>
            </a:r>
            <a:endParaRPr kumimoji="1"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これらを造るにはたくさんのお金がかかりますが、ここにも税金が使われています。</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8" name="図 7"/>
          <p:cNvPicPr/>
          <p:nvPr/>
        </p:nvPicPr>
        <p:blipFill>
          <a:blip r:embed="rId2">
            <a:extLst>
              <a:ext uri="{BEBA8EAE-BF5A-486C-A8C5-ECC9F3942E4B}">
                <a14:imgProps xmlns:a14="http://schemas.microsoft.com/office/drawing/2010/main">
                  <a14:imgLayer r:embed="rId3">
                    <a14:imgEffect>
                      <a14:backgroundRemoval t="3930" b="97817" l="2639" r="97098">
                        <a14:foregroundMark x1="17942" y1="9170" x2="17942" y2="9170"/>
                        <a14:foregroundMark x1="17150" y1="6114" x2="17150" y2="6114"/>
                        <a14:foregroundMark x1="17414" y1="15721" x2="17414" y2="15721"/>
                        <a14:foregroundMark x1="25858" y1="68559" x2="25858" y2="68559"/>
                        <a14:foregroundMark x1="35356" y1="65939" x2="35356" y2="65939"/>
                        <a14:foregroundMark x1="26121" y1="62445" x2="26121" y2="62445"/>
                        <a14:foregroundMark x1="30607" y1="59825" x2="49604" y2="71616"/>
                        <a14:foregroundMark x1="49604" y1="71616" x2="69921" y2="67686"/>
                        <a14:foregroundMark x1="69921" y1="67686" x2="75462" y2="67686"/>
                        <a14:foregroundMark x1="89182" y1="55895" x2="93931" y2="89083"/>
                        <a14:foregroundMark x1="21302" y1="93611" x2="16887" y2="93886"/>
                        <a14:foregroundMark x1="93931" y1="89083" x2="27991" y2="93194"/>
                        <a14:foregroundMark x1="16887" y1="93886" x2="4222" y2="66812"/>
                        <a14:foregroundMark x1="4222" y1="66812" x2="10290" y2="56769"/>
                        <a14:foregroundMark x1="6332" y1="81659" x2="6332" y2="81659"/>
                        <a14:foregroundMark x1="4222" y1="70306" x2="17414" y2="94323"/>
                        <a14:foregroundMark x1="8707" y1="89520" x2="8707" y2="89520"/>
                        <a14:foregroundMark x1="6596" y1="89520" x2="6596" y2="89520"/>
                        <a14:foregroundMark x1="4485" y1="86463" x2="4485" y2="86463"/>
                        <a14:foregroundMark x1="3166" y1="79039" x2="3166" y2="79039"/>
                        <a14:foregroundMark x1="9235" y1="55895" x2="9235" y2="55895"/>
                        <a14:foregroundMark x1="9763" y1="54148" x2="9763" y2="54148"/>
                        <a14:foregroundMark x1="10026" y1="53275" x2="10026" y2="53275"/>
                        <a14:foregroundMark x1="12401" y1="92576" x2="12401" y2="92576"/>
                        <a14:foregroundMark x1="10818" y1="95633" x2="10818" y2="95633"/>
                        <a14:foregroundMark x1="95251" y1="87336" x2="95251" y2="87336"/>
                        <a14:foregroundMark x1="94987" y1="78603" x2="94987" y2="78603"/>
                        <a14:foregroundMark x1="95515" y1="69869" x2="95515" y2="69869"/>
                        <a14:foregroundMark x1="93931" y1="62009" x2="93931" y2="62009"/>
                        <a14:foregroundMark x1="92612" y1="57205" x2="92612" y2="57205"/>
                        <a14:foregroundMark x1="91029" y1="54148" x2="91029" y2="54148"/>
                        <a14:foregroundMark x1="89182" y1="52402" x2="89182" y2="52402"/>
                        <a14:foregroundMark x1="94195" y1="56769" x2="94195" y2="56769"/>
                        <a14:foregroundMark x1="96042" y1="59389" x2="96042" y2="59389"/>
                        <a14:foregroundMark x1="97098" y1="66376" x2="97098" y2="66376"/>
                        <a14:foregroundMark x1="64908" y1="59825" x2="64908" y2="59825"/>
                        <a14:foregroundMark x1="64908" y1="60262" x2="64908" y2="60262"/>
                        <a14:foregroundMark x1="66227" y1="60262" x2="66227" y2="60262"/>
                        <a14:foregroundMark x1="30079" y1="68996" x2="30079" y2="68996"/>
                        <a14:foregroundMark x1="29551" y1="60699" x2="29551" y2="60699"/>
                        <a14:foregroundMark x1="43272" y1="74236" x2="43272" y2="74236"/>
                        <a14:foregroundMark x1="21636" y1="10480" x2="21636" y2="10480"/>
                        <a14:foregroundMark x1="60686" y1="95633" x2="60686" y2="95633"/>
                        <a14:foregroundMark x1="68074" y1="95197" x2="68074" y2="95197"/>
                        <a14:foregroundMark x1="77309" y1="94323" x2="77309" y2="94323"/>
                        <a14:foregroundMark x1="84697" y1="94323" x2="84697" y2="94323"/>
                        <a14:foregroundMark x1="92348" y1="93450" x2="92348" y2="93450"/>
                        <a14:foregroundMark x1="95251" y1="93013" x2="95251" y2="93013"/>
                        <a14:foregroundMark x1="70449" y1="96943" x2="70449" y2="96943"/>
                        <a14:foregroundMark x1="58047" y1="97817" x2="58047" y2="97817"/>
                        <a14:foregroundMark x1="60950" y1="97817" x2="60950" y2="97817"/>
                        <a14:foregroundMark x1="59103" y1="98253" x2="59103" y2="98253"/>
                        <a14:foregroundMark x1="57784" y1="98253" x2="57784" y2="98253"/>
                        <a14:foregroundMark x1="57256" y1="97817" x2="57256" y2="97817"/>
                        <a14:foregroundMark x1="3166" y1="73362" x2="3166" y2="73362"/>
                        <a14:foregroundMark x1="3430" y1="83406" x2="3430" y2="83406"/>
                        <a14:foregroundMark x1="5013" y1="89083" x2="5013" y2="89083"/>
                        <a14:foregroundMark x1="5541" y1="90830" x2="5541" y2="90830"/>
                        <a14:foregroundMark x1="5013" y1="90830" x2="5013" y2="90830"/>
                        <a14:foregroundMark x1="5805" y1="93886" x2="5805" y2="93886"/>
                        <a14:foregroundMark x1="3694" y1="68996" x2="3694" y2="68996"/>
                        <a14:foregroundMark x1="5277" y1="61572" x2="5277" y2="61572"/>
                        <a14:foregroundMark x1="9235" y1="52402" x2="9235" y2="52402"/>
                        <a14:foregroundMark x1="6860" y1="54585" x2="6860" y2="54585"/>
                        <a14:foregroundMark x1="5277" y1="56332" x2="5277" y2="56332"/>
                        <a14:foregroundMark x1="8443" y1="52402" x2="8443" y2="52402"/>
                        <a14:foregroundMark x1="23747" y1="69869" x2="23747" y2="69869"/>
                        <a14:foregroundMark x1="14248" y1="18341" x2="14248" y2="18341"/>
                        <a14:foregroundMark x1="14512" y1="20961" x2="14512" y2="20961"/>
                        <a14:foregroundMark x1="14776" y1="24017" x2="14512" y2="24017"/>
                        <a14:foregroundMark x1="14776" y1="26201" x2="14776" y2="26201"/>
                        <a14:foregroundMark x1="14512" y1="25328" x2="14512" y2="25328"/>
                        <a14:foregroundMark x1="20844" y1="20524" x2="20844" y2="20524"/>
                        <a14:foregroundMark x1="20844" y1="22707" x2="20844" y2="22707"/>
                        <a14:foregroundMark x1="20844" y1="24891" x2="20844" y2="24891"/>
                        <a14:foregroundMark x1="14776" y1="4803" x2="14776" y2="4803"/>
                        <a14:foregroundMark x1="13984" y1="4803" x2="13984" y2="4803"/>
                        <a14:foregroundMark x1="17414" y1="3930" x2="17414" y2="3930"/>
                        <a14:foregroundMark x1="18206" y1="4803" x2="18206" y2="4803"/>
                        <a14:foregroundMark x1="16095" y1="4367" x2="16095" y2="4367"/>
                        <a14:foregroundMark x1="12929" y1="10917" x2="12929" y2="10917"/>
                        <a14:foregroundMark x1="13456" y1="11354" x2="13456" y2="11354"/>
                        <a14:foregroundMark x1="85488" y1="27074" x2="85488" y2="27074"/>
                        <a14:foregroundMark x1="83905" y1="27511" x2="83905" y2="27511"/>
                        <a14:foregroundMark x1="81794" y1="27511" x2="81794" y2="27511"/>
                        <a14:foregroundMark x1="79683" y1="27511" x2="79683" y2="27511"/>
                        <a14:foregroundMark x1="80475" y1="27511" x2="80475" y2="27511"/>
                        <a14:foregroundMark x1="82586" y1="27511" x2="82586" y2="27511"/>
                        <a14:foregroundMark x1="77836" y1="27511" x2="46174" y2="27948"/>
                        <a14:foregroundMark x1="20053" y1="27948" x2="63852" y2="27948"/>
                        <a14:foregroundMark x1="23219" y1="27948" x2="23219" y2="27948"/>
                        <a14:foregroundMark x1="24011" y1="27511" x2="24011" y2="27511"/>
                        <a14:foregroundMark x1="23219" y1="27511" x2="23219" y2="27511"/>
                        <a14:foregroundMark x1="22427" y1="27511" x2="22427" y2="27511"/>
                        <a14:foregroundMark x1="25594" y1="27511" x2="25594" y2="27511"/>
                        <a14:foregroundMark x1="27177" y1="27511" x2="27177" y2="27511"/>
                        <a14:foregroundMark x1="28496" y1="27511" x2="28496" y2="27511"/>
                        <a14:foregroundMark x1="30607" y1="27511" x2="30607" y2="27511"/>
                        <a14:foregroundMark x1="32190" y1="27511" x2="32190" y2="27511"/>
                        <a14:foregroundMark x1="34037" y1="27511" x2="34037" y2="27511"/>
                        <a14:foregroundMark x1="36148" y1="27511" x2="36148" y2="27511"/>
                        <a14:foregroundMark x1="29288" y1="27511" x2="29288" y2="27511"/>
                        <a14:foregroundMark x1="35092" y1="27511" x2="35092" y2="27511"/>
                        <a14:foregroundMark x1="38786" y1="27511" x2="38786" y2="27511"/>
                        <a14:foregroundMark x1="40369" y1="27511" x2="40369" y2="27511"/>
                        <a14:foregroundMark x1="42216" y1="27511" x2="42216" y2="27511"/>
                        <a14:foregroundMark x1="45119" y1="27511" x2="45119" y2="27511"/>
                        <a14:foregroundMark x1="46438" y1="27511" x2="46438" y2="27511"/>
                        <a14:foregroundMark x1="48285" y1="27511" x2="48285" y2="27511"/>
                        <a14:foregroundMark x1="50396" y1="27511" x2="50396" y2="27511"/>
                        <a14:foregroundMark x1="53034" y1="27511" x2="53034" y2="27511"/>
                        <a14:foregroundMark x1="55145" y1="27511" x2="55145" y2="27511"/>
                        <a14:foregroundMark x1="57256" y1="27511" x2="57256" y2="27511"/>
                        <a14:foregroundMark x1="59631" y1="27511" x2="59631" y2="27511"/>
                        <a14:foregroundMark x1="60950" y1="27948" x2="60950" y2="27948"/>
                        <a14:foregroundMark x1="43799" y1="27511" x2="43799" y2="27511"/>
                        <a14:foregroundMark x1="35620" y1="27948" x2="61741" y2="28821"/>
                        <a14:foregroundMark x1="37467" y1="27511" x2="37467" y2="27511"/>
                        <a14:foregroundMark x1="49604" y1="27948" x2="49604" y2="27948"/>
                        <a14:foregroundMark x1="49340" y1="27511" x2="49340" y2="27511"/>
                        <a14:foregroundMark x1="51715" y1="27511" x2="51715" y2="27511"/>
                        <a14:foregroundMark x1="54090" y1="27948" x2="54090" y2="27948"/>
                        <a14:foregroundMark x1="56464" y1="27511" x2="56464" y2="27511"/>
                        <a14:foregroundMark x1="53826" y1="27511" x2="53826" y2="27511"/>
                        <a14:foregroundMark x1="58575" y1="27511" x2="58575" y2="27511"/>
                        <a14:foregroundMark x1="60950" y1="27511" x2="60950" y2="27511"/>
                        <a14:foregroundMark x1="12137" y1="27511" x2="12137" y2="27511"/>
                        <a14:foregroundMark x1="13456" y1="27074" x2="13456" y2="27074"/>
                        <a14:foregroundMark x1="10818" y1="27511" x2="10818" y2="27511"/>
                        <a14:foregroundMark x1="10554" y1="29694" x2="10554" y2="29694"/>
                        <a14:foregroundMark x1="10554" y1="32751" x2="10554" y2="32751"/>
                        <a14:foregroundMark x1="10554" y1="34934" x2="10554" y2="34934"/>
                        <a14:foregroundMark x1="10554" y1="37555" x2="10554" y2="37555"/>
                        <a14:foregroundMark x1="10554" y1="40611" x2="10554" y2="40611"/>
                        <a14:foregroundMark x1="10554" y1="43668" x2="10554" y2="43668"/>
                        <a14:foregroundMark x1="10554" y1="45852" x2="10554" y2="45852"/>
                        <a14:foregroundMark x1="3430" y1="65066" x2="3430" y2="65066"/>
                        <a14:foregroundMark x1="5805" y1="57642" x2="5805" y2="57642"/>
                        <a14:foregroundMark x1="6069" y1="56769" x2="6069" y2="56769"/>
                        <a14:foregroundMark x1="6332" y1="92140" x2="6332" y2="92140"/>
                        <a14:foregroundMark x1="5277" y1="90393" x2="5277" y2="90393"/>
                        <a14:foregroundMark x1="5805" y1="91703" x2="5805" y2="91703"/>
                        <a14:foregroundMark x1="6069" y1="92140" x2="6069" y2="92140"/>
                        <a14:foregroundMark x1="6332" y1="92140" x2="6332" y2="92140"/>
                        <a14:foregroundMark x1="6069" y1="92140" x2="6069" y2="92140"/>
                        <a14:foregroundMark x1="5541" y1="90393" x2="5541" y2="90393"/>
                        <a14:foregroundMark x1="5277" y1="90830" x2="5277" y2="90830"/>
                        <a14:foregroundMark x1="5013" y1="90393" x2="5013" y2="90393"/>
                        <a14:foregroundMark x1="5805" y1="91266" x2="5805" y2="91266"/>
                        <a14:foregroundMark x1="6332" y1="92140" x2="6332" y2="92140"/>
                        <a14:foregroundMark x1="6332" y1="92576" x2="6332" y2="92576"/>
                        <a14:foregroundMark x1="6332" y1="92576" x2="6332" y2="92576"/>
                        <a14:foregroundMark x1="6069" y1="92576" x2="5541" y2="91703"/>
                        <a14:foregroundMark x1="94987" y1="90393" x2="94987" y2="90393"/>
                        <a14:foregroundMark x1="95778" y1="91266" x2="95778" y2="91266"/>
                        <a14:foregroundMark x1="94987" y1="92140" x2="94987" y2="92140"/>
                        <a14:foregroundMark x1="94987" y1="92576" x2="94987" y2="92576"/>
                        <a14:foregroundMark x1="71768" y1="59825" x2="71768" y2="59825"/>
                        <a14:backgroundMark x1="264" y1="69432" x2="264" y2="69432"/>
                        <a14:backgroundMark x1="1055" y1="77293" x2="1055" y2="77293"/>
                        <a14:backgroundMark x1="1055" y1="86026" x2="1055" y2="86026"/>
                        <a14:backgroundMark x1="264" y1="72052" x2="264" y2="72052"/>
                        <a14:backgroundMark x1="2375" y1="92576" x2="2375" y2="92576"/>
                        <a14:backgroundMark x1="12401" y1="98253" x2="12401" y2="98253"/>
                        <a14:backgroundMark x1="17150" y1="98690" x2="17150" y2="98690"/>
                        <a14:backgroundMark x1="13720" y1="98690" x2="13720" y2="98690"/>
                        <a14:backgroundMark x1="19525" y1="99127" x2="19525" y2="99127"/>
                        <a14:backgroundMark x1="22691" y1="99127" x2="22691" y2="99127"/>
                        <a14:backgroundMark x1="19261" y1="98690" x2="27177" y2="99563"/>
                        <a14:backgroundMark x1="29024" y1="99563" x2="54090" y2="99563"/>
                        <a14:backgroundMark x1="55409" y1="98253" x2="98945" y2="99563"/>
                        <a14:backgroundMark x1="99472" y1="68122" x2="99472" y2="68122"/>
                        <a14:backgroundMark x1="99472" y1="69869" x2="99472" y2="69869"/>
                        <a14:backgroundMark x1="99472" y1="75546" x2="99472" y2="75546"/>
                        <a14:backgroundMark x1="99208" y1="81223" x2="99208" y2="81223"/>
                        <a14:backgroundMark x1="8179" y1="52838" x2="8179" y2="52838"/>
                        <a14:backgroundMark x1="6596" y1="53712" x2="6596" y2="53712"/>
                        <a14:backgroundMark x1="5541" y1="56332" x2="5541" y2="56332"/>
                        <a14:backgroundMark x1="5013" y1="56332" x2="5013" y2="56332"/>
                        <a14:backgroundMark x1="8707" y1="52838" x2="8707" y2="52838"/>
                        <a14:backgroundMark x1="6860" y1="54148" x2="6860" y2="54148"/>
                        <a14:backgroundMark x1="6596" y1="55022" x2="6596" y2="55022"/>
                        <a14:backgroundMark x1="9499" y1="51965" x2="9499" y2="51965"/>
                        <a14:backgroundMark x1="8971" y1="51965" x2="8971" y2="51965"/>
                        <a14:backgroundMark x1="5013" y1="92140" x2="5013" y2="92140"/>
                        <a14:backgroundMark x1="4222" y1="90830" x2="4222" y2="90830"/>
                        <a14:backgroundMark x1="3727" y1="91266" x2="3430" y2="90830"/>
                        <a14:backgroundMark x1="4024" y1="91703" x2="3727" y2="91266"/>
                        <a14:backgroundMark x1="4321" y1="92140" x2="4024" y2="91703"/>
                        <a14:backgroundMark x1="4617" y1="92576" x2="4321" y2="92140"/>
                        <a14:backgroundMark x1="5805" y1="94323" x2="4617" y2="92576"/>
                        <a14:backgroundMark x1="95251" y1="93013" x2="95251" y2="93013"/>
                      </a14:backgroundRemoval>
                    </a14:imgEffect>
                  </a14:imgLayer>
                </a14:imgProps>
              </a:ext>
              <a:ext uri="{28A0092B-C50C-407E-A947-70E740481C1C}">
                <a14:useLocalDpi xmlns:a14="http://schemas.microsoft.com/office/drawing/2010/main" val="0"/>
              </a:ext>
            </a:extLst>
          </a:blip>
          <a:srcRect/>
          <a:stretch>
            <a:fillRect/>
          </a:stretch>
        </p:blipFill>
        <p:spPr bwMode="auto">
          <a:xfrm>
            <a:off x="4468776" y="4178105"/>
            <a:ext cx="2842880" cy="1876583"/>
          </a:xfrm>
          <a:prstGeom prst="rect">
            <a:avLst/>
          </a:prstGeom>
          <a:noFill/>
          <a:ln>
            <a:noFill/>
          </a:ln>
        </p:spPr>
      </p:pic>
      <p:grpSp>
        <p:nvGrpSpPr>
          <p:cNvPr id="9" name="グループ化 8"/>
          <p:cNvGrpSpPr/>
          <p:nvPr/>
        </p:nvGrpSpPr>
        <p:grpSpPr>
          <a:xfrm>
            <a:off x="7565259" y="628889"/>
            <a:ext cx="4134025" cy="1619019"/>
            <a:chOff x="354877" y="810653"/>
            <a:chExt cx="4381108" cy="1739030"/>
          </a:xfrm>
        </p:grpSpPr>
        <p:grpSp>
          <p:nvGrpSpPr>
            <p:cNvPr id="10" name="グループ化 9"/>
            <p:cNvGrpSpPr/>
            <p:nvPr/>
          </p:nvGrpSpPr>
          <p:grpSpPr>
            <a:xfrm>
              <a:off x="354877" y="810653"/>
              <a:ext cx="4381108" cy="1739030"/>
              <a:chOff x="354877" y="810653"/>
              <a:chExt cx="4381108" cy="1739030"/>
            </a:xfrm>
          </p:grpSpPr>
          <p:sp>
            <p:nvSpPr>
              <p:cNvPr id="12" name="円/楕円 11"/>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1468909" y="1383030"/>
                <a:ext cx="744630" cy="771635"/>
              </a:xfrm>
              <a:prstGeom prst="ellips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3377557" y="1322598"/>
                <a:ext cx="587957" cy="616777"/>
              </a:xfrm>
              <a:prstGeom prst="ellipse">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788052" y="1177437"/>
                <a:ext cx="914400" cy="914400"/>
              </a:xfrm>
              <a:prstGeom prst="ellipse">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029982" y="1167631"/>
                <a:ext cx="914400" cy="914400"/>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p:cNvSpPr txBox="1"/>
            <p:nvPr/>
          </p:nvSpPr>
          <p:spPr>
            <a:xfrm>
              <a:off x="921569" y="1056103"/>
              <a:ext cx="3814416" cy="1157067"/>
            </a:xfrm>
            <a:prstGeom prst="rect">
              <a:avLst/>
            </a:prstGeom>
            <a:noFill/>
          </p:spPr>
          <p:txBody>
            <a:bodyPr wrap="square" rtlCol="0">
              <a:spAutoFit/>
            </a:bodyPr>
            <a:lstStyle/>
            <a:p>
              <a:r>
                <a:rPr lang="ja-JP" altLang="en-US" sz="3200" b="1" dirty="0">
                  <a:solidFill>
                    <a:srgbClr val="002060"/>
                  </a:solidFill>
                  <a:latin typeface="BIZ UDPゴシック" panose="020B0400000000000000" pitchFamily="50" charset="-128"/>
                  <a:ea typeface="BIZ UDPゴシック" panose="020B0400000000000000" pitchFamily="50" charset="-128"/>
                </a:rPr>
                <a:t>便利で豊かな</a:t>
              </a:r>
              <a:endParaRPr lang="en-US" altLang="ja-JP" sz="3200" b="1" dirty="0">
                <a:solidFill>
                  <a:srgbClr val="002060"/>
                </a:solidFill>
                <a:latin typeface="BIZ UDPゴシック" panose="020B0400000000000000" pitchFamily="50" charset="-128"/>
                <a:ea typeface="BIZ UDPゴシック" panose="020B0400000000000000" pitchFamily="50" charset="-128"/>
              </a:endParaRPr>
            </a:p>
            <a:p>
              <a:r>
                <a:rPr kumimoji="1" lang="ja-JP" altLang="en-US" sz="3200" b="1" dirty="0">
                  <a:solidFill>
                    <a:srgbClr val="002060"/>
                  </a:solidFill>
                  <a:latin typeface="BIZ UDPゴシック" panose="020B0400000000000000" pitchFamily="50" charset="-128"/>
                  <a:ea typeface="BIZ UDPゴシック" panose="020B0400000000000000" pitchFamily="50" charset="-128"/>
                </a:rPr>
                <a:t>暮らしのために</a:t>
              </a:r>
              <a:endParaRPr kumimoji="1" lang="en-US" altLang="ja-JP" sz="3200" b="1" dirty="0">
                <a:solidFill>
                  <a:srgbClr val="002060"/>
                </a:solidFill>
                <a:latin typeface="BIZ UDPゴシック" panose="020B0400000000000000" pitchFamily="50" charset="-128"/>
                <a:ea typeface="BIZ UDPゴシック" panose="020B0400000000000000" pitchFamily="50" charset="-128"/>
              </a:endParaRPr>
            </a:p>
          </p:txBody>
        </p:sp>
      </p:grpSp>
      <p:sp>
        <p:nvSpPr>
          <p:cNvPr id="2" name="テキスト ボックス 1"/>
          <p:cNvSpPr txBox="1"/>
          <p:nvPr/>
        </p:nvSpPr>
        <p:spPr>
          <a:xfrm>
            <a:off x="11850240" y="6488668"/>
            <a:ext cx="341760" cy="369332"/>
          </a:xfrm>
          <a:prstGeom prst="rect">
            <a:avLst/>
          </a:prstGeom>
          <a:noFill/>
        </p:spPr>
        <p:txBody>
          <a:bodyPr wrap="none" rtlCol="0">
            <a:spAutoFit/>
          </a:bodyPr>
          <a:lstStyle/>
          <a:p>
            <a:r>
              <a:rPr kumimoji="1" lang="ja-JP" altLang="en-US" dirty="0"/>
              <a:t>５</a:t>
            </a:r>
          </a:p>
        </p:txBody>
      </p:sp>
      <p:sp>
        <p:nvSpPr>
          <p:cNvPr id="17" name="角丸四角形 16"/>
          <p:cNvSpPr/>
          <p:nvPr/>
        </p:nvSpPr>
        <p:spPr>
          <a:xfrm>
            <a:off x="8202430" y="5107"/>
            <a:ext cx="3997801" cy="516323"/>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－身近な税金の使いみち②－</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18" name="図 17"/>
          <p:cNvPicPr>
            <a:picLocks noChangeAspect="1"/>
          </p:cNvPicPr>
          <p:nvPr/>
        </p:nvPicPr>
        <p:blipFill>
          <a:blip r:embed="rId4"/>
          <a:stretch>
            <a:fillRect/>
          </a:stretch>
        </p:blipFill>
        <p:spPr>
          <a:xfrm>
            <a:off x="557842" y="263268"/>
            <a:ext cx="3517944" cy="2632925"/>
          </a:xfrm>
          <a:prstGeom prst="rect">
            <a:avLst/>
          </a:prstGeom>
        </p:spPr>
      </p:pic>
      <p:pic>
        <p:nvPicPr>
          <p:cNvPr id="19" name="図 18"/>
          <p:cNvPicPr>
            <a:picLocks noChangeAspect="1"/>
          </p:cNvPicPr>
          <p:nvPr/>
        </p:nvPicPr>
        <p:blipFill>
          <a:blip r:embed="rId5"/>
          <a:stretch>
            <a:fillRect/>
          </a:stretch>
        </p:blipFill>
        <p:spPr>
          <a:xfrm>
            <a:off x="393204" y="3782070"/>
            <a:ext cx="3694842" cy="2444988"/>
          </a:xfrm>
          <a:prstGeom prst="rect">
            <a:avLst/>
          </a:prstGeom>
        </p:spPr>
      </p:pic>
      <p:pic>
        <p:nvPicPr>
          <p:cNvPr id="20" name="図 19"/>
          <p:cNvPicPr>
            <a:picLocks noChangeAspect="1"/>
          </p:cNvPicPr>
          <p:nvPr/>
        </p:nvPicPr>
        <p:blipFill>
          <a:blip r:embed="rId6"/>
          <a:stretch>
            <a:fillRect/>
          </a:stretch>
        </p:blipFill>
        <p:spPr>
          <a:xfrm>
            <a:off x="7890110" y="3714087"/>
            <a:ext cx="3849583" cy="2544694"/>
          </a:xfrm>
          <a:prstGeom prst="rect">
            <a:avLst/>
          </a:prstGeom>
        </p:spPr>
      </p:pic>
      <p:sp>
        <p:nvSpPr>
          <p:cNvPr id="21" name="テキスト ボックス 20"/>
          <p:cNvSpPr txBox="1"/>
          <p:nvPr/>
        </p:nvSpPr>
        <p:spPr>
          <a:xfrm>
            <a:off x="922843" y="6227058"/>
            <a:ext cx="2967479" cy="523220"/>
          </a:xfrm>
          <a:prstGeom prst="rect">
            <a:avLst/>
          </a:prstGeom>
          <a:noFill/>
        </p:spPr>
        <p:txBody>
          <a:bodyPr wrap="none" rtlCol="0">
            <a:spAutoFit/>
          </a:bodyPr>
          <a:lstStyle/>
          <a:p>
            <a:pPr algn="r"/>
            <a:r>
              <a:rPr lang="ja-JP" altLang="en-US" sz="1400" b="1" dirty="0"/>
              <a:t>茨城空港（小美玉市）</a:t>
            </a:r>
            <a:endParaRPr lang="en-US" altLang="ja-JP" sz="1400" b="1" dirty="0"/>
          </a:p>
          <a:p>
            <a:pPr algn="r"/>
            <a:r>
              <a:rPr lang="ja-JP" altLang="en-US" sz="1400" b="1" dirty="0"/>
              <a:t>（提供：茨城空港利用促進等協議会）</a:t>
            </a:r>
            <a:endParaRPr kumimoji="1" lang="en-US" altLang="ja-JP" sz="1400" b="1" dirty="0"/>
          </a:p>
        </p:txBody>
      </p:sp>
      <p:sp>
        <p:nvSpPr>
          <p:cNvPr id="22" name="テキスト ボックス 21"/>
          <p:cNvSpPr txBox="1"/>
          <p:nvPr/>
        </p:nvSpPr>
        <p:spPr>
          <a:xfrm>
            <a:off x="1227075" y="2940142"/>
            <a:ext cx="2861681" cy="738664"/>
          </a:xfrm>
          <a:prstGeom prst="rect">
            <a:avLst/>
          </a:prstGeom>
          <a:noFill/>
        </p:spPr>
        <p:txBody>
          <a:bodyPr wrap="none" rtlCol="0">
            <a:spAutoFit/>
          </a:bodyPr>
          <a:lstStyle/>
          <a:p>
            <a:pPr algn="r"/>
            <a:r>
              <a:rPr lang="ja-JP" altLang="en-US" sz="1400" b="1" dirty="0"/>
              <a:t>国道</a:t>
            </a:r>
            <a:r>
              <a:rPr lang="en-US" altLang="ja-JP" sz="1400" b="1" dirty="0">
                <a:latin typeface="+mn-ea"/>
              </a:rPr>
              <a:t>355</a:t>
            </a:r>
            <a:r>
              <a:rPr lang="ja-JP" altLang="en-US" sz="1400" b="1" dirty="0"/>
              <a:t>号　笠間バイパス（笠間市）</a:t>
            </a:r>
            <a:endParaRPr lang="en-US" altLang="ja-JP" sz="1400" b="1" dirty="0"/>
          </a:p>
          <a:p>
            <a:pPr algn="r"/>
            <a:r>
              <a:rPr kumimoji="1" lang="ja-JP" altLang="en-US" sz="1400" b="1" dirty="0"/>
              <a:t>令和元年</a:t>
            </a:r>
            <a:r>
              <a:rPr lang="ja-JP" altLang="en-US" sz="1400" b="1" dirty="0"/>
              <a:t>６</a:t>
            </a:r>
            <a:r>
              <a:rPr kumimoji="1" lang="ja-JP" altLang="en-US" sz="1400" b="1" dirty="0"/>
              <a:t>月開通</a:t>
            </a:r>
            <a:endParaRPr kumimoji="1" lang="en-US" altLang="ja-JP" sz="1400" b="1" dirty="0"/>
          </a:p>
          <a:p>
            <a:pPr algn="r"/>
            <a:r>
              <a:rPr lang="ja-JP" altLang="en-US" sz="1400" b="1" dirty="0"/>
              <a:t>（提供：茨城県水戸土木事務所）</a:t>
            </a:r>
            <a:endParaRPr kumimoji="1" lang="ja-JP" altLang="en-US" sz="1400" b="1" dirty="0"/>
          </a:p>
        </p:txBody>
      </p:sp>
      <p:sp>
        <p:nvSpPr>
          <p:cNvPr id="23" name="テキスト ボックス 22"/>
          <p:cNvSpPr txBox="1"/>
          <p:nvPr/>
        </p:nvSpPr>
        <p:spPr>
          <a:xfrm>
            <a:off x="9449997" y="6251115"/>
            <a:ext cx="2326279" cy="307777"/>
          </a:xfrm>
          <a:prstGeom prst="rect">
            <a:avLst/>
          </a:prstGeom>
          <a:noFill/>
        </p:spPr>
        <p:txBody>
          <a:bodyPr wrap="none" rtlCol="0">
            <a:spAutoFit/>
          </a:bodyPr>
          <a:lstStyle/>
          <a:p>
            <a:pPr algn="r"/>
            <a:r>
              <a:rPr lang="ja-JP" altLang="en-US" sz="1400" b="1" dirty="0"/>
              <a:t>茨城県陶芸美術館（笠間市）</a:t>
            </a:r>
            <a:endParaRPr lang="en-US" altLang="ja-JP" sz="1400" b="1" dirty="0"/>
          </a:p>
        </p:txBody>
      </p:sp>
    </p:spTree>
    <p:extLst>
      <p:ext uri="{BB962C8B-B14F-4D97-AF65-F5344CB8AC3E}">
        <p14:creationId xmlns:p14="http://schemas.microsoft.com/office/powerpoint/2010/main" val="1962036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528183" y="2458845"/>
            <a:ext cx="5433290" cy="1569660"/>
          </a:xfrm>
          <a:prstGeom prst="rect">
            <a:avLst/>
          </a:prstGeom>
          <a:solidFill>
            <a:schemeClr val="bg1"/>
          </a:solid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　私たちが快適に暮らせるように、ゴミの収集や処理にも</a:t>
            </a:r>
            <a:endParaRPr kumimoji="1"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税金が使われています。</a:t>
            </a:r>
            <a:endParaRPr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また、命を守る救急医療をはじめ、健康な生活を送るため</a:t>
            </a:r>
            <a:endParaRPr kumimoji="1"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の健康診断や予防接種、高齢者が安心して豊かに暮らせる</a:t>
            </a:r>
            <a:endParaRPr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ための施設やサービスなどの事業にかかる費用にも、税金が使われています。</a:t>
            </a:r>
          </a:p>
        </p:txBody>
      </p:sp>
      <p:pic>
        <p:nvPicPr>
          <p:cNvPr id="7" name="図 6"/>
          <p:cNvPicPr>
            <a:picLocks noChangeAspect="1"/>
          </p:cNvPicPr>
          <p:nvPr/>
        </p:nvPicPr>
        <p:blipFill>
          <a:blip r:embed="rId2">
            <a:extLst>
              <a:ext uri="{BEBA8EAE-BF5A-486C-A8C5-ECC9F3942E4B}">
                <a14:imgProps xmlns:a14="http://schemas.microsoft.com/office/drawing/2010/main">
                  <a14:imgLayer r:embed="rId3">
                    <a14:imgEffect>
                      <a14:backgroundRemoval t="7813" b="92813" l="3440" r="93366">
                        <a14:foregroundMark x1="9828" y1="47813" x2="9828" y2="47813"/>
                        <a14:foregroundMark x1="6634" y1="51875" x2="6634" y2="51875"/>
                        <a14:foregroundMark x1="3440" y1="58750" x2="3440" y2="58750"/>
                        <a14:foregroundMark x1="16216" y1="58125" x2="16216" y2="58125"/>
                        <a14:foregroundMark x1="21867" y1="56250" x2="21867" y2="56250"/>
                        <a14:foregroundMark x1="14005" y1="58125" x2="14005" y2="58125"/>
                        <a14:foregroundMark x1="15233" y1="57500" x2="15233" y2="57500"/>
                        <a14:foregroundMark x1="58968" y1="72188" x2="58968" y2="72188"/>
                        <a14:foregroundMark x1="63882" y1="81563" x2="63882" y2="81563"/>
                        <a14:foregroundMark x1="59951" y1="84375" x2="56020" y2="82813"/>
                        <a14:foregroundMark x1="62899" y1="76875" x2="62899" y2="76875"/>
                        <a14:foregroundMark x1="62162" y1="68438" x2="62162" y2="68438"/>
                        <a14:foregroundMark x1="67813" y1="76250" x2="67813" y2="76250"/>
                        <a14:foregroundMark x1="62408" y1="70313" x2="62408" y2="70313"/>
                        <a14:foregroundMark x1="74201" y1="76875" x2="74201" y2="76875"/>
                        <a14:foregroundMark x1="60934" y1="76250" x2="60934" y2="76250"/>
                        <a14:foregroundMark x1="57494" y1="80938" x2="57494" y2="80938"/>
                        <a14:foregroundMark x1="57002" y1="73438" x2="57002" y2="73438"/>
                        <a14:foregroundMark x1="57002" y1="7813" x2="57002" y2="7813"/>
                        <a14:foregroundMark x1="56757" y1="77500" x2="56757" y2="77500"/>
                        <a14:foregroundMark x1="7371" y1="47813" x2="7371" y2="47813"/>
                        <a14:foregroundMark x1="5651" y1="50000" x2="5651" y2="50000"/>
                        <a14:foregroundMark x1="7617" y1="47188" x2="6388" y2="71250"/>
                        <a14:foregroundMark x1="5405" y1="54688" x2="5405" y2="54688"/>
                        <a14:foregroundMark x1="3931" y1="60938" x2="3931" y2="60938"/>
                        <a14:foregroundMark x1="7617" y1="74375" x2="7617" y2="74375"/>
                        <a14:foregroundMark x1="9337" y1="70938" x2="9337" y2="70938"/>
                        <a14:foregroundMark x1="5405" y1="70938" x2="32678" y2="87500"/>
                        <a14:foregroundMark x1="13514" y1="80313" x2="13514" y2="80313"/>
                        <a14:foregroundMark x1="10811" y1="75938" x2="10811" y2="75938"/>
                        <a14:foregroundMark x1="16216" y1="81563" x2="16216" y2="81563"/>
                        <a14:foregroundMark x1="17690" y1="83438" x2="17690" y2="83438"/>
                        <a14:foregroundMark x1="20393" y1="84375" x2="20393" y2="84375"/>
                        <a14:foregroundMark x1="22850" y1="86875" x2="22850" y2="86875"/>
                        <a14:foregroundMark x1="25553" y1="87813" x2="25553" y2="87813"/>
                        <a14:foregroundMark x1="30221" y1="89063" x2="30221" y2="89063"/>
                        <a14:foregroundMark x1="32187" y1="90625" x2="32187" y2="90625"/>
                        <a14:foregroundMark x1="35381" y1="90625" x2="35381" y2="90625"/>
                        <a14:foregroundMark x1="33661" y1="90938" x2="33661" y2="90938"/>
                        <a14:foregroundMark x1="34644" y1="89375" x2="34644" y2="89375"/>
                        <a14:foregroundMark x1="38575" y1="92813" x2="38575" y2="92813"/>
                        <a14:foregroundMark x1="36364" y1="92500" x2="36364" y2="92500"/>
                        <a14:foregroundMark x1="38084" y1="92188" x2="38084" y2="92188"/>
                        <a14:foregroundMark x1="26781" y1="79375" x2="26781" y2="79375"/>
                        <a14:foregroundMark x1="19410" y1="72500" x2="19410" y2="72500"/>
                        <a14:foregroundMark x1="12776" y1="63125" x2="26044" y2="72188"/>
                        <a14:foregroundMark x1="30958" y1="71875" x2="30958" y2="71875"/>
                        <a14:foregroundMark x1="32187" y1="66250" x2="33661" y2="76250"/>
                        <a14:foregroundMark x1="36364" y1="70000" x2="36364" y2="70000"/>
                        <a14:foregroundMark x1="41032" y1="67500" x2="41032" y2="67500"/>
                        <a14:foregroundMark x1="47666" y1="62500" x2="47666" y2="62500"/>
                        <a14:foregroundMark x1="42752" y1="62813" x2="42752" y2="62813"/>
                        <a14:foregroundMark x1="43980" y1="61563" x2="43980" y2="61563"/>
                        <a14:foregroundMark x1="46683" y1="65000" x2="46683" y2="65000"/>
                        <a14:foregroundMark x1="48894" y1="59688" x2="48894" y2="59688"/>
                        <a14:foregroundMark x1="50369" y1="65625" x2="50369" y2="65625"/>
                        <a14:foregroundMark x1="50860" y1="59062" x2="50860" y2="59062"/>
                        <a14:foregroundMark x1="55037" y1="58750" x2="55037" y2="58750"/>
                        <a14:foregroundMark x1="59214" y1="56875" x2="59214" y2="56875"/>
                        <a14:foregroundMark x1="58968" y1="55000" x2="58968" y2="55000"/>
                        <a14:foregroundMark x1="61671" y1="73125" x2="61671" y2="73125"/>
                        <a14:foregroundMark x1="88206" y1="49063" x2="88206" y2="49063"/>
                        <a14:foregroundMark x1="83292" y1="40313" x2="76904" y2="80313"/>
                        <a14:foregroundMark x1="76904" y1="80313" x2="72727" y2="84375"/>
                        <a14:foregroundMark x1="79607" y1="55625" x2="79607" y2="55625"/>
                        <a14:foregroundMark x1="78378" y1="54063" x2="78378" y2="54063"/>
                        <a14:foregroundMark x1="86732" y1="51563" x2="86732" y2="51563"/>
                        <a14:foregroundMark x1="85995" y1="43125" x2="85995" y2="43125"/>
                        <a14:foregroundMark x1="83292" y1="37813" x2="83292" y2="37813"/>
                        <a14:foregroundMark x1="85504" y1="40000" x2="85504" y2="40000"/>
                        <a14:foregroundMark x1="86978" y1="43750" x2="86978" y2="43750"/>
                        <a14:foregroundMark x1="88698" y1="45625" x2="88698" y2="45625"/>
                        <a14:foregroundMark x1="88698" y1="44375" x2="88698" y2="44375"/>
                        <a14:foregroundMark x1="90663" y1="49375" x2="90663" y2="49375"/>
                        <a14:foregroundMark x1="89681" y1="46875" x2="89681" y2="46875"/>
                        <a14:foregroundMark x1="92383" y1="50313" x2="92383" y2="50313"/>
                        <a14:foregroundMark x1="93366" y1="54375" x2="93366" y2="54375"/>
                        <a14:foregroundMark x1="62899" y1="77188" x2="62899" y2="77188"/>
                        <a14:foregroundMark x1="57494" y1="67813" x2="56265" y2="69063"/>
                        <a14:foregroundMark x1="60688" y1="71875" x2="64128" y2="81250"/>
                        <a14:foregroundMark x1="58722" y1="64688" x2="66339" y2="80938"/>
                        <a14:foregroundMark x1="62899" y1="7813" x2="62899" y2="7813"/>
                      </a14:backgroundRemoval>
                    </a14:imgEffect>
                  </a14:imgLayer>
                </a14:imgProps>
              </a:ext>
            </a:extLst>
          </a:blip>
          <a:stretch>
            <a:fillRect/>
          </a:stretch>
        </p:blipFill>
        <p:spPr>
          <a:xfrm>
            <a:off x="6008986" y="1134469"/>
            <a:ext cx="2313051" cy="1818614"/>
          </a:xfrm>
          <a:prstGeom prst="rect">
            <a:avLst/>
          </a:prstGeom>
        </p:spPr>
      </p:pic>
      <p:pic>
        <p:nvPicPr>
          <p:cNvPr id="8" name="図 7"/>
          <p:cNvPicPr>
            <a:picLocks noChangeAspect="1"/>
          </p:cNvPicPr>
          <p:nvPr/>
        </p:nvPicPr>
        <p:blipFill>
          <a:blip r:embed="rId4">
            <a:extLst>
              <a:ext uri="{BEBA8EAE-BF5A-486C-A8C5-ECC9F3942E4B}">
                <a14:imgProps xmlns:a14="http://schemas.microsoft.com/office/drawing/2010/main">
                  <a14:imgLayer r:embed="rId5">
                    <a14:imgEffect>
                      <a14:backgroundRemoval t="7239" b="99464" l="6773" r="94422">
                        <a14:foregroundMark x1="56972" y1="7239" x2="56972" y2="7239"/>
                        <a14:foregroundMark x1="56175" y1="22788" x2="56175" y2="22788"/>
                        <a14:foregroundMark x1="65339" y1="22520" x2="65339" y2="22520"/>
                        <a14:foregroundMark x1="66534" y1="23056" x2="66534" y2="23056"/>
                        <a14:foregroundMark x1="63745" y1="22252" x2="63745" y2="22252"/>
                        <a14:foregroundMark x1="6773" y1="37802" x2="6773" y2="37802"/>
                        <a14:foregroundMark x1="47410" y1="63003" x2="47410" y2="63003"/>
                        <a14:foregroundMark x1="47012" y1="75603" x2="47012" y2="75603"/>
                        <a14:foregroundMark x1="40637" y1="49598" x2="47012" y2="82574"/>
                        <a14:foregroundMark x1="47012" y1="82574" x2="44223" y2="93029"/>
                        <a14:foregroundMark x1="37849" y1="97855" x2="70518" y2="95979"/>
                        <a14:foregroundMark x1="76892" y1="96247" x2="70916" y2="85791"/>
                        <a14:foregroundMark x1="81275" y1="99464" x2="71713" y2="67828"/>
                        <a14:foregroundMark x1="76494" y1="54960" x2="76494" y2="54960"/>
                        <a14:foregroundMark x1="78884" y1="66220" x2="78884" y2="66220"/>
                        <a14:foregroundMark x1="74900" y1="67828" x2="78088" y2="50938"/>
                        <a14:foregroundMark x1="88048" y1="53083" x2="84462" y2="82574"/>
                        <a14:foregroundMark x1="84462" y1="82574" x2="84462" y2="82574"/>
                        <a14:foregroundMark x1="73705" y1="44236" x2="73705" y2="44236"/>
                        <a14:foregroundMark x1="74104" y1="47185" x2="74104" y2="47185"/>
                        <a14:foregroundMark x1="70120" y1="56836" x2="70120" y2="56836"/>
                        <a14:foregroundMark x1="67729" y1="58713" x2="67729" y2="58713"/>
                        <a14:foregroundMark x1="68526" y1="50670" x2="68526" y2="50670"/>
                        <a14:foregroundMark x1="63347" y1="47185" x2="63347" y2="47185"/>
                        <a14:foregroundMark x1="65737" y1="42091" x2="65737" y2="42091"/>
                        <a14:foregroundMark x1="49801" y1="42359" x2="49801" y2="42359"/>
                        <a14:foregroundMark x1="52191" y1="42895" x2="52191" y2="42895"/>
                        <a14:foregroundMark x1="53785" y1="47989" x2="53785" y2="47989"/>
                        <a14:foregroundMark x1="49004" y1="49598" x2="49004" y2="49598"/>
                        <a14:foregroundMark x1="48207" y1="56568" x2="48207" y2="56568"/>
                        <a14:foregroundMark x1="43825" y1="43700" x2="43825" y2="43700"/>
                        <a14:foregroundMark x1="49402" y1="56836" x2="49402" y2="56836"/>
                        <a14:foregroundMark x1="43825" y1="46917" x2="43825" y2="46917"/>
                        <a14:foregroundMark x1="33865" y1="47989" x2="33865" y2="47989"/>
                        <a14:foregroundMark x1="32669" y1="52815" x2="32669" y2="52815"/>
                        <a14:foregroundMark x1="24701" y1="58981" x2="24701" y2="58981"/>
                        <a14:foregroundMark x1="21514" y1="53887" x2="21514" y2="53887"/>
                        <a14:foregroundMark x1="23904" y1="68365" x2="23904" y2="68365"/>
                        <a14:foregroundMark x1="28685" y1="74531" x2="28685" y2="74531"/>
                        <a14:foregroundMark x1="30677" y1="65684" x2="31076" y2="72922"/>
                        <a14:foregroundMark x1="27490" y1="58445" x2="27490" y2="58445"/>
                        <a14:foregroundMark x1="94422" y1="70509" x2="94422" y2="70509"/>
                      </a14:backgroundRemoval>
                    </a14:imgEffect>
                  </a14:imgLayer>
                </a14:imgProps>
              </a:ext>
            </a:extLst>
          </a:blip>
          <a:stretch>
            <a:fillRect/>
          </a:stretch>
        </p:blipFill>
        <p:spPr>
          <a:xfrm>
            <a:off x="7145438" y="4514979"/>
            <a:ext cx="1223787" cy="1818614"/>
          </a:xfrm>
          <a:prstGeom prst="rect">
            <a:avLst/>
          </a:prstGeom>
        </p:spPr>
      </p:pic>
      <p:grpSp>
        <p:nvGrpSpPr>
          <p:cNvPr id="9" name="グループ化 8"/>
          <p:cNvGrpSpPr/>
          <p:nvPr/>
        </p:nvGrpSpPr>
        <p:grpSpPr>
          <a:xfrm>
            <a:off x="4162113" y="4404001"/>
            <a:ext cx="2998240" cy="2281938"/>
            <a:chOff x="7540635" y="3996054"/>
            <a:chExt cx="3965565" cy="2360296"/>
          </a:xfrm>
        </p:grpSpPr>
        <p:pic>
          <p:nvPicPr>
            <p:cNvPr id="10" name="図 9"/>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0635" y="3996054"/>
              <a:ext cx="3965565" cy="2360296"/>
            </a:xfrm>
            <a:prstGeom prst="rect">
              <a:avLst/>
            </a:prstGeom>
            <a:noFill/>
            <a:ln>
              <a:noFill/>
            </a:ln>
          </p:spPr>
        </p:pic>
        <p:sp>
          <p:nvSpPr>
            <p:cNvPr id="11" name="テキスト ボックス 10"/>
            <p:cNvSpPr txBox="1"/>
            <p:nvPr/>
          </p:nvSpPr>
          <p:spPr>
            <a:xfrm>
              <a:off x="7901901" y="4486044"/>
              <a:ext cx="3243032" cy="1474999"/>
            </a:xfrm>
            <a:prstGeom prst="rect">
              <a:avLst/>
            </a:prstGeom>
            <a:noFill/>
          </p:spPr>
          <p:txBody>
            <a:bodyPr wrap="square" rtlCol="0">
              <a:spAutoFit/>
            </a:bodyPr>
            <a:lstStyle/>
            <a:p>
              <a:pPr algn="ctr">
                <a:lnSpc>
                  <a:spcPts val="2600"/>
                </a:lnSpc>
              </a:pPr>
              <a:r>
                <a:rPr lang="ja-JP" altLang="en-US" sz="1600" dirty="0"/>
                <a:t>医療費に使われる税金</a:t>
              </a:r>
              <a:endParaRPr lang="en-US" altLang="ja-JP" sz="1600" dirty="0"/>
            </a:p>
            <a:p>
              <a:pPr algn="ctr">
                <a:lnSpc>
                  <a:spcPts val="2600"/>
                </a:lnSpc>
              </a:pPr>
              <a:r>
                <a:rPr lang="ja-JP" altLang="en-US" sz="1600" dirty="0"/>
                <a:t>国民一人あたり（１年間）</a:t>
              </a:r>
              <a:endParaRPr lang="en-US" altLang="ja-JP" sz="1600" dirty="0"/>
            </a:p>
            <a:p>
              <a:pPr algn="ctr">
                <a:lnSpc>
                  <a:spcPts val="2600"/>
                </a:lnSpc>
              </a:pPr>
              <a:r>
                <a:rPr kumimoji="1" lang="ja-JP" altLang="en-US" sz="2400" b="1" dirty="0">
                  <a:solidFill>
                    <a:srgbClr val="FF0000"/>
                  </a:solidFill>
                </a:rPr>
                <a:t>約</a:t>
              </a:r>
              <a:r>
                <a:rPr lang="en-US" altLang="ja-JP" sz="2400" b="1" dirty="0">
                  <a:solidFill>
                    <a:srgbClr val="FF0000"/>
                  </a:solidFill>
                  <a:latin typeface="+mn-ea"/>
                </a:rPr>
                <a:t>136,300</a:t>
              </a:r>
              <a:r>
                <a:rPr kumimoji="1" lang="ja-JP" altLang="en-US" sz="2400" b="1" dirty="0">
                  <a:solidFill>
                    <a:srgbClr val="FF0000"/>
                  </a:solidFill>
                </a:rPr>
                <a:t>円</a:t>
              </a:r>
              <a:endParaRPr kumimoji="1" lang="en-US" altLang="ja-JP" sz="2400" b="1" dirty="0">
                <a:solidFill>
                  <a:srgbClr val="FF0000"/>
                </a:solidFill>
              </a:endParaRPr>
            </a:p>
            <a:p>
              <a:pPr algn="ctr">
                <a:lnSpc>
                  <a:spcPts val="2600"/>
                </a:lnSpc>
              </a:pPr>
              <a:r>
                <a:rPr lang="ja-JP" altLang="en-US" dirty="0"/>
                <a:t>（令和３年度）</a:t>
              </a:r>
              <a:endParaRPr kumimoji="1" lang="ja-JP" altLang="en-US" dirty="0"/>
            </a:p>
          </p:txBody>
        </p:sp>
      </p:grpSp>
      <p:grpSp>
        <p:nvGrpSpPr>
          <p:cNvPr id="12" name="グループ化 11"/>
          <p:cNvGrpSpPr/>
          <p:nvPr/>
        </p:nvGrpSpPr>
        <p:grpSpPr>
          <a:xfrm>
            <a:off x="8809960" y="3464176"/>
            <a:ext cx="3216333" cy="2101606"/>
            <a:chOff x="7540635" y="3996054"/>
            <a:chExt cx="3965565" cy="2360296"/>
          </a:xfrm>
        </p:grpSpPr>
        <p:pic>
          <p:nvPicPr>
            <p:cNvPr id="13" name="図 12"/>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0635" y="3996054"/>
              <a:ext cx="3965565" cy="2360296"/>
            </a:xfrm>
            <a:prstGeom prst="rect">
              <a:avLst/>
            </a:prstGeom>
            <a:noFill/>
            <a:ln>
              <a:noFill/>
            </a:ln>
          </p:spPr>
        </p:pic>
        <p:sp>
          <p:nvSpPr>
            <p:cNvPr id="14" name="テキスト ボックス 13"/>
            <p:cNvSpPr txBox="1"/>
            <p:nvPr/>
          </p:nvSpPr>
          <p:spPr>
            <a:xfrm>
              <a:off x="7859016" y="4454530"/>
              <a:ext cx="3223844" cy="1601565"/>
            </a:xfrm>
            <a:prstGeom prst="rect">
              <a:avLst/>
            </a:prstGeom>
            <a:noFill/>
          </p:spPr>
          <p:txBody>
            <a:bodyPr wrap="square" rtlCol="0">
              <a:spAutoFit/>
            </a:bodyPr>
            <a:lstStyle/>
            <a:p>
              <a:pPr algn="ctr">
                <a:lnSpc>
                  <a:spcPts val="2600"/>
                </a:lnSpc>
              </a:pPr>
              <a:r>
                <a:rPr lang="ja-JP" altLang="en-US" sz="1600" dirty="0"/>
                <a:t>ごみ処理費用にかかる税金</a:t>
              </a:r>
              <a:endParaRPr lang="en-US" altLang="ja-JP" sz="1600" dirty="0"/>
            </a:p>
            <a:p>
              <a:pPr algn="ctr">
                <a:lnSpc>
                  <a:spcPts val="2600"/>
                </a:lnSpc>
              </a:pPr>
              <a:r>
                <a:rPr lang="ja-JP" altLang="en-US" sz="1600" dirty="0"/>
                <a:t>国民一人あたり（１年間）</a:t>
              </a:r>
              <a:endParaRPr lang="en-US" altLang="ja-JP" sz="1600" dirty="0"/>
            </a:p>
            <a:p>
              <a:pPr algn="ctr">
                <a:lnSpc>
                  <a:spcPts val="2600"/>
                </a:lnSpc>
              </a:pPr>
              <a:r>
                <a:rPr kumimoji="1" lang="ja-JP" altLang="en-US" sz="2400" b="1" dirty="0">
                  <a:solidFill>
                    <a:srgbClr val="FF0000"/>
                  </a:solidFill>
                </a:rPr>
                <a:t>約</a:t>
              </a:r>
              <a:r>
                <a:rPr lang="en-US" altLang="ja-JP" sz="2400" b="1" dirty="0">
                  <a:solidFill>
                    <a:srgbClr val="FF0000"/>
                  </a:solidFill>
                  <a:latin typeface="+mn-ea"/>
                </a:rPr>
                <a:t>19</a:t>
              </a:r>
              <a:r>
                <a:rPr kumimoji="1" lang="en-US" altLang="ja-JP" sz="2400" b="1" dirty="0">
                  <a:solidFill>
                    <a:srgbClr val="FF0000"/>
                  </a:solidFill>
                  <a:latin typeface="+mn-ea"/>
                </a:rPr>
                <a:t>,800</a:t>
              </a:r>
              <a:r>
                <a:rPr kumimoji="1" lang="ja-JP" altLang="en-US" sz="2400" b="1" dirty="0">
                  <a:solidFill>
                    <a:srgbClr val="FF0000"/>
                  </a:solidFill>
                </a:rPr>
                <a:t>円</a:t>
              </a:r>
              <a:endParaRPr kumimoji="1" lang="en-US" altLang="ja-JP" sz="2400" b="1" dirty="0">
                <a:solidFill>
                  <a:srgbClr val="FF0000"/>
                </a:solidFill>
              </a:endParaRPr>
            </a:p>
            <a:p>
              <a:pPr algn="ctr">
                <a:lnSpc>
                  <a:spcPts val="2600"/>
                </a:lnSpc>
              </a:pPr>
              <a:r>
                <a:rPr lang="ja-JP" altLang="en-US" dirty="0"/>
                <a:t>（令和４年度）</a:t>
              </a:r>
              <a:endParaRPr kumimoji="1" lang="ja-JP" altLang="en-US" dirty="0"/>
            </a:p>
          </p:txBody>
        </p:sp>
      </p:grpSp>
      <p:grpSp>
        <p:nvGrpSpPr>
          <p:cNvPr id="15" name="グループ化 14"/>
          <p:cNvGrpSpPr/>
          <p:nvPr/>
        </p:nvGrpSpPr>
        <p:grpSpPr>
          <a:xfrm>
            <a:off x="337694" y="34073"/>
            <a:ext cx="8976360" cy="707886"/>
            <a:chOff x="780258" y="363770"/>
            <a:chExt cx="8976360" cy="792422"/>
          </a:xfrm>
        </p:grpSpPr>
        <p:sp>
          <p:nvSpPr>
            <p:cNvPr id="16" name="ホームベース 15"/>
            <p:cNvSpPr/>
            <p:nvPr/>
          </p:nvSpPr>
          <p:spPr>
            <a:xfrm>
              <a:off x="780258" y="513185"/>
              <a:ext cx="8976360" cy="518159"/>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p:nvSpPr>
          <p:spPr>
            <a:xfrm>
              <a:off x="958508" y="363770"/>
              <a:ext cx="5442292" cy="792422"/>
            </a:xfrm>
            <a:prstGeom prst="rect">
              <a:avLst/>
            </a:prstGeom>
            <a:noFill/>
          </p:spPr>
          <p:txBody>
            <a:bodyPr wrap="square" lIns="91440" tIns="45720" rIns="91440" bIns="45720">
              <a:spAutoFit/>
            </a:bodyPr>
            <a:lstStyle/>
            <a:p>
              <a:pPr algn="ctr"/>
              <a:r>
                <a:rPr lang="ja-JP" altLang="en-US" sz="4000" b="1" dirty="0">
                  <a:ln w="10160">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rPr>
                <a:t>身近な税の使いみち③</a:t>
              </a:r>
            </a:p>
          </p:txBody>
        </p:sp>
      </p:grpSp>
      <p:grpSp>
        <p:nvGrpSpPr>
          <p:cNvPr id="18" name="グループ化 17"/>
          <p:cNvGrpSpPr/>
          <p:nvPr/>
        </p:nvGrpSpPr>
        <p:grpSpPr>
          <a:xfrm>
            <a:off x="441443" y="741959"/>
            <a:ext cx="4149114" cy="1619019"/>
            <a:chOff x="354877" y="810653"/>
            <a:chExt cx="4397099" cy="1739030"/>
          </a:xfrm>
        </p:grpSpPr>
        <p:grpSp>
          <p:nvGrpSpPr>
            <p:cNvPr id="19" name="グループ化 18"/>
            <p:cNvGrpSpPr/>
            <p:nvPr/>
          </p:nvGrpSpPr>
          <p:grpSpPr>
            <a:xfrm>
              <a:off x="354877" y="810653"/>
              <a:ext cx="4381108" cy="1739030"/>
              <a:chOff x="354877" y="810653"/>
              <a:chExt cx="4381108" cy="1739030"/>
            </a:xfrm>
          </p:grpSpPr>
          <p:sp>
            <p:nvSpPr>
              <p:cNvPr id="21" name="円/楕円 20"/>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1468909" y="1383030"/>
                <a:ext cx="744630" cy="771635"/>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377557" y="1322598"/>
                <a:ext cx="587957" cy="616777"/>
              </a:xfrm>
              <a:prstGeom prst="ellipse">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788052" y="1177437"/>
                <a:ext cx="914400" cy="914400"/>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2029982" y="1167631"/>
                <a:ext cx="914400" cy="914400"/>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937560" y="1041798"/>
              <a:ext cx="3814416" cy="1157068"/>
            </a:xfrm>
            <a:prstGeom prst="rect">
              <a:avLst/>
            </a:prstGeom>
            <a:noFill/>
          </p:spPr>
          <p:txBody>
            <a:bodyPr wrap="square" rtlCol="0">
              <a:spAutoFit/>
            </a:bodyPr>
            <a:lstStyle/>
            <a:p>
              <a:r>
                <a:rPr lang="ja-JP" altLang="en-US" sz="3200" b="1" dirty="0">
                  <a:solidFill>
                    <a:schemeClr val="accent6">
                      <a:lumMod val="50000"/>
                    </a:schemeClr>
                  </a:solidFill>
                  <a:latin typeface="BIZ UDPゴシック" panose="020B0400000000000000" pitchFamily="50" charset="-128"/>
                  <a:ea typeface="BIZ UDPゴシック" panose="020B0400000000000000" pitchFamily="50" charset="-128"/>
                </a:rPr>
                <a:t>健康で快適な</a:t>
              </a:r>
              <a:endParaRPr lang="en-US" altLang="ja-JP" sz="3200" b="1" dirty="0">
                <a:solidFill>
                  <a:schemeClr val="accent6">
                    <a:lumMod val="50000"/>
                  </a:schemeClr>
                </a:solidFill>
                <a:latin typeface="BIZ UDPゴシック" panose="020B0400000000000000" pitchFamily="50" charset="-128"/>
                <a:ea typeface="BIZ UDPゴシック" panose="020B0400000000000000" pitchFamily="50" charset="-128"/>
              </a:endParaRPr>
            </a:p>
            <a:p>
              <a:r>
                <a:rPr kumimoji="1" lang="ja-JP" altLang="en-US" sz="3200" b="1" dirty="0">
                  <a:solidFill>
                    <a:schemeClr val="accent6">
                      <a:lumMod val="50000"/>
                    </a:schemeClr>
                  </a:solidFill>
                  <a:latin typeface="BIZ UDPゴシック" panose="020B0400000000000000" pitchFamily="50" charset="-128"/>
                  <a:ea typeface="BIZ UDPゴシック" panose="020B0400000000000000" pitchFamily="50" charset="-128"/>
                </a:rPr>
                <a:t>暮らしのために</a:t>
              </a:r>
              <a:endParaRPr kumimoji="1" lang="en-US" altLang="ja-JP" sz="32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grpSp>
      <p:sp>
        <p:nvSpPr>
          <p:cNvPr id="2" name="テキスト ボックス 1"/>
          <p:cNvSpPr txBox="1"/>
          <p:nvPr/>
        </p:nvSpPr>
        <p:spPr>
          <a:xfrm>
            <a:off x="11855413" y="6501273"/>
            <a:ext cx="341760" cy="369332"/>
          </a:xfrm>
          <a:prstGeom prst="rect">
            <a:avLst/>
          </a:prstGeom>
          <a:noFill/>
        </p:spPr>
        <p:txBody>
          <a:bodyPr wrap="none" rtlCol="0">
            <a:spAutoFit/>
          </a:bodyPr>
          <a:lstStyle/>
          <a:p>
            <a:r>
              <a:rPr kumimoji="1" lang="ja-JP" altLang="en-US" dirty="0"/>
              <a:t>６</a:t>
            </a:r>
          </a:p>
        </p:txBody>
      </p:sp>
      <p:pic>
        <p:nvPicPr>
          <p:cNvPr id="3" name="図 2"/>
          <p:cNvPicPr>
            <a:picLocks noChangeAspect="1"/>
          </p:cNvPicPr>
          <p:nvPr/>
        </p:nvPicPr>
        <p:blipFill>
          <a:blip r:embed="rId7"/>
          <a:stretch>
            <a:fillRect/>
          </a:stretch>
        </p:blipFill>
        <p:spPr>
          <a:xfrm>
            <a:off x="8531455" y="757470"/>
            <a:ext cx="3323958" cy="2484623"/>
          </a:xfrm>
          <a:prstGeom prst="rect">
            <a:avLst/>
          </a:prstGeom>
        </p:spPr>
      </p:pic>
      <p:sp>
        <p:nvSpPr>
          <p:cNvPr id="26" name="テキスト ボックス 25"/>
          <p:cNvSpPr txBox="1"/>
          <p:nvPr/>
        </p:nvSpPr>
        <p:spPr>
          <a:xfrm>
            <a:off x="9314054" y="3248173"/>
            <a:ext cx="2571538" cy="307777"/>
          </a:xfrm>
          <a:prstGeom prst="rect">
            <a:avLst/>
          </a:prstGeom>
          <a:noFill/>
        </p:spPr>
        <p:txBody>
          <a:bodyPr wrap="none" rtlCol="0">
            <a:spAutoFit/>
          </a:bodyPr>
          <a:lstStyle/>
          <a:p>
            <a:pPr algn="r"/>
            <a:r>
              <a:rPr lang="ja-JP" altLang="en-US" sz="1400" b="1" dirty="0"/>
              <a:t>エコフロンティアかさま（笠間市）</a:t>
            </a:r>
            <a:endParaRPr lang="en-US" altLang="ja-JP" sz="1400" b="1" dirty="0"/>
          </a:p>
        </p:txBody>
      </p:sp>
      <p:pic>
        <p:nvPicPr>
          <p:cNvPr id="27" name="図 26"/>
          <p:cNvPicPr>
            <a:picLocks noChangeAspect="1"/>
          </p:cNvPicPr>
          <p:nvPr/>
        </p:nvPicPr>
        <p:blipFill>
          <a:blip r:embed="rId8"/>
          <a:stretch>
            <a:fillRect/>
          </a:stretch>
        </p:blipFill>
        <p:spPr>
          <a:xfrm>
            <a:off x="528184" y="4167054"/>
            <a:ext cx="3552498" cy="2358090"/>
          </a:xfrm>
          <a:prstGeom prst="rect">
            <a:avLst/>
          </a:prstGeom>
        </p:spPr>
      </p:pic>
      <p:sp>
        <p:nvSpPr>
          <p:cNvPr id="28" name="テキスト ボックス 27"/>
          <p:cNvSpPr txBox="1"/>
          <p:nvPr/>
        </p:nvSpPr>
        <p:spPr>
          <a:xfrm>
            <a:off x="2468381" y="6509804"/>
            <a:ext cx="1653017" cy="307777"/>
          </a:xfrm>
          <a:prstGeom prst="rect">
            <a:avLst/>
          </a:prstGeom>
          <a:noFill/>
        </p:spPr>
        <p:txBody>
          <a:bodyPr wrap="none" rtlCol="0">
            <a:spAutoFit/>
          </a:bodyPr>
          <a:lstStyle/>
          <a:p>
            <a:pPr algn="r"/>
            <a:r>
              <a:rPr lang="ja-JP" altLang="en-US" sz="1400" b="1" dirty="0"/>
              <a:t>茨城県 ドクターヘリ</a:t>
            </a:r>
            <a:endParaRPr lang="en-US" altLang="ja-JP" sz="1400" b="1" dirty="0"/>
          </a:p>
        </p:txBody>
      </p:sp>
    </p:spTree>
    <p:extLst>
      <p:ext uri="{BB962C8B-B14F-4D97-AF65-F5344CB8AC3E}">
        <p14:creationId xmlns:p14="http://schemas.microsoft.com/office/powerpoint/2010/main" val="1800796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BEBA8EAE-BF5A-486C-A8C5-ECC9F3942E4B}">
                <a14:imgProps xmlns:a14="http://schemas.microsoft.com/office/drawing/2010/main">
                  <a14:imgLayer r:embed="rId3">
                    <a14:imgEffect>
                      <a14:backgroundRemoval t="7605" b="93156" l="418" r="91441">
                        <a14:foregroundMark x1="80585" y1="45627" x2="80585" y2="45627"/>
                        <a14:foregroundMark x1="84342" y1="18251" x2="84342" y2="18251"/>
                        <a14:foregroundMark x1="80585" y1="89354" x2="80585" y2="89354"/>
                        <a14:foregroundMark x1="91858" y1="93536" x2="91858" y2="93536"/>
                        <a14:foregroundMark x1="42797" y1="7605" x2="42797" y2="7605"/>
                        <a14:foregroundMark x1="6263" y1="74525" x2="6263" y2="74525"/>
                        <a14:foregroundMark x1="2296" y1="60837" x2="2296" y2="60837"/>
                        <a14:foregroundMark x1="418" y1="79087" x2="418" y2="79087"/>
                        <a14:foregroundMark x1="41127" y1="22814" x2="41127" y2="22814"/>
                        <a14:foregroundMark x1="40710" y1="18631" x2="40710" y2="18631"/>
                        <a14:foregroundMark x1="39875" y1="20152" x2="39875" y2="20152"/>
                        <a14:foregroundMark x1="46555" y1="21293" x2="46555" y2="21293"/>
                        <a14:foregroundMark x1="47182" y1="19772" x2="47182" y2="19772"/>
                        <a14:foregroundMark x1="55950" y1="21293" x2="55950" y2="21293"/>
                        <a14:foregroundMark x1="54071" y1="30038" x2="54071" y2="30038"/>
                        <a14:foregroundMark x1="53445" y1="18631" x2="53445" y2="18631"/>
                        <a14:foregroundMark x1="81420" y1="37643" x2="81420" y2="37643"/>
                        <a14:foregroundMark x1="83507" y1="51331" x2="83507" y2="51331"/>
                        <a14:foregroundMark x1="86013" y1="60456" x2="86013" y2="60456"/>
                        <a14:foregroundMark x1="88309" y1="73384" x2="88309" y2="73384"/>
                        <a14:foregroundMark x1="76827" y1="59696" x2="76827" y2="59696"/>
                        <a14:foregroundMark x1="36952" y1="93156" x2="36952" y2="93156"/>
                        <a14:foregroundMark x1="54280" y1="23954" x2="54280" y2="23954"/>
                        <a14:foregroundMark x1="83090" y1="39924" x2="83090" y2="39924"/>
                      </a14:backgroundRemoval>
                    </a14:imgEffect>
                  </a14:imgLayer>
                </a14:imgProps>
              </a:ext>
            </a:extLst>
          </a:blip>
          <a:stretch>
            <a:fillRect/>
          </a:stretch>
        </p:blipFill>
        <p:spPr>
          <a:xfrm>
            <a:off x="4913239" y="1545946"/>
            <a:ext cx="2229632" cy="1369847"/>
          </a:xfrm>
          <a:prstGeom prst="rect">
            <a:avLst/>
          </a:prstGeom>
        </p:spPr>
      </p:pic>
      <p:sp>
        <p:nvSpPr>
          <p:cNvPr id="6" name="右矢印 5"/>
          <p:cNvSpPr/>
          <p:nvPr/>
        </p:nvSpPr>
        <p:spPr>
          <a:xfrm>
            <a:off x="5448046" y="3938016"/>
            <a:ext cx="1160018" cy="108677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637718" y="783344"/>
            <a:ext cx="7363782" cy="646331"/>
          </a:xfrm>
          <a:prstGeom prst="rect">
            <a:avLst/>
          </a:prstGeom>
          <a:solidFill>
            <a:schemeClr val="bg1"/>
          </a:solid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　平成</a:t>
            </a:r>
            <a:r>
              <a:rPr kumimoji="1" lang="en-US" altLang="ja-JP" dirty="0">
                <a:latin typeface="BIZ UDPゴシック" panose="020B0400000000000000" pitchFamily="50" charset="-128"/>
                <a:ea typeface="BIZ UDPゴシック" panose="020B0400000000000000" pitchFamily="50" charset="-128"/>
              </a:rPr>
              <a:t>23</a:t>
            </a:r>
            <a:r>
              <a:rPr kumimoji="1" lang="ja-JP" altLang="en-US" dirty="0">
                <a:latin typeface="BIZ UDPゴシック" panose="020B0400000000000000" pitchFamily="50" charset="-128"/>
                <a:ea typeface="BIZ UDPゴシック" panose="020B0400000000000000" pitchFamily="50" charset="-128"/>
              </a:rPr>
              <a:t>年</a:t>
            </a:r>
            <a:r>
              <a:rPr kumimoji="1" lang="en-US" altLang="ja-JP" dirty="0">
                <a:latin typeface="BIZ UDPゴシック" panose="020B0400000000000000" pitchFamily="50" charset="-128"/>
                <a:ea typeface="BIZ UDPゴシック" panose="020B0400000000000000" pitchFamily="50" charset="-128"/>
              </a:rPr>
              <a:t>3</a:t>
            </a:r>
            <a:r>
              <a:rPr kumimoji="1" lang="ja-JP" altLang="en-US" dirty="0">
                <a:latin typeface="BIZ UDPゴシック" panose="020B0400000000000000" pitchFamily="50" charset="-128"/>
                <a:ea typeface="BIZ UDPゴシック" panose="020B0400000000000000" pitchFamily="50" charset="-128"/>
              </a:rPr>
              <a:t>月の宮城県沖を震源とした東日本大震災や、令和元年の台風</a:t>
            </a:r>
            <a:r>
              <a:rPr kumimoji="1" lang="en-US" altLang="ja-JP" dirty="0">
                <a:latin typeface="BIZ UDPゴシック" panose="020B0400000000000000" pitchFamily="50" charset="-128"/>
                <a:ea typeface="BIZ UDPゴシック" panose="020B0400000000000000" pitchFamily="50" charset="-128"/>
              </a:rPr>
              <a:t>15</a:t>
            </a:r>
            <a:r>
              <a:rPr kumimoji="1" lang="ja-JP" altLang="en-US" dirty="0">
                <a:latin typeface="BIZ UDPゴシック" panose="020B0400000000000000" pitchFamily="50" charset="-128"/>
                <a:ea typeface="BIZ UDPゴシック" panose="020B0400000000000000" pitchFamily="50" charset="-128"/>
              </a:rPr>
              <a:t>号、</a:t>
            </a:r>
            <a:r>
              <a:rPr kumimoji="1" lang="en-US" altLang="ja-JP" dirty="0">
                <a:latin typeface="BIZ UDPゴシック" panose="020B0400000000000000" pitchFamily="50" charset="-128"/>
                <a:ea typeface="BIZ UDPゴシック" panose="020B0400000000000000" pitchFamily="50" charset="-128"/>
              </a:rPr>
              <a:t>19</a:t>
            </a:r>
            <a:r>
              <a:rPr kumimoji="1" lang="ja-JP" altLang="en-US" dirty="0">
                <a:latin typeface="BIZ UDPゴシック" panose="020B0400000000000000" pitchFamily="50" charset="-128"/>
                <a:ea typeface="BIZ UDPゴシック" panose="020B0400000000000000" pitchFamily="50" charset="-128"/>
              </a:rPr>
              <a:t>号などの災害復旧や復興のためにも税金は使われています。</a:t>
            </a:r>
          </a:p>
        </p:txBody>
      </p:sp>
      <p:grpSp>
        <p:nvGrpSpPr>
          <p:cNvPr id="8" name="グループ化 7"/>
          <p:cNvGrpSpPr/>
          <p:nvPr/>
        </p:nvGrpSpPr>
        <p:grpSpPr>
          <a:xfrm>
            <a:off x="296484" y="285707"/>
            <a:ext cx="4341234" cy="1619019"/>
            <a:chOff x="354877" y="810653"/>
            <a:chExt cx="4600702" cy="1739030"/>
          </a:xfrm>
        </p:grpSpPr>
        <p:grpSp>
          <p:nvGrpSpPr>
            <p:cNvPr id="9" name="グループ化 8"/>
            <p:cNvGrpSpPr/>
            <p:nvPr/>
          </p:nvGrpSpPr>
          <p:grpSpPr>
            <a:xfrm>
              <a:off x="354877" y="810653"/>
              <a:ext cx="4381108" cy="1739030"/>
              <a:chOff x="354877" y="810653"/>
              <a:chExt cx="4381108" cy="1739030"/>
            </a:xfrm>
          </p:grpSpPr>
          <p:sp>
            <p:nvSpPr>
              <p:cNvPr id="11" name="円/楕円 10"/>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1468909" y="1383030"/>
                <a:ext cx="744630" cy="771635"/>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3377557" y="1322598"/>
                <a:ext cx="587957" cy="616777"/>
              </a:xfrm>
              <a:prstGeom prst="ellipse">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788052" y="1177437"/>
                <a:ext cx="914400" cy="914400"/>
              </a:xfrm>
              <a:prstGeom prst="ellips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2029982" y="1167631"/>
                <a:ext cx="914400" cy="914400"/>
              </a:xfrm>
              <a:prstGeom prst="ellips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1141163" y="1220288"/>
              <a:ext cx="3814416" cy="760359"/>
            </a:xfrm>
            <a:prstGeom prst="rect">
              <a:avLst/>
            </a:prstGeom>
            <a:noFill/>
          </p:spPr>
          <p:txBody>
            <a:bodyPr wrap="square" rtlCol="0">
              <a:spAutoFit/>
            </a:bodyPr>
            <a:lstStyle/>
            <a:p>
              <a:r>
                <a:rPr lang="ja-JP" altLang="en-US" sz="4000" b="1" dirty="0">
                  <a:solidFill>
                    <a:srgbClr val="800080"/>
                  </a:solidFill>
                  <a:latin typeface="BIZ UDPゴシック" panose="020B0400000000000000" pitchFamily="50" charset="-128"/>
                  <a:ea typeface="BIZ UDPゴシック" panose="020B0400000000000000" pitchFamily="50" charset="-128"/>
                </a:rPr>
                <a:t>災害復旧</a:t>
              </a:r>
              <a:endParaRPr lang="en-US" altLang="ja-JP" sz="4000" b="1" dirty="0">
                <a:solidFill>
                  <a:srgbClr val="800080"/>
                </a:solidFill>
                <a:latin typeface="BIZ UDPゴシック" panose="020B0400000000000000" pitchFamily="50" charset="-128"/>
                <a:ea typeface="BIZ UDPゴシック" panose="020B0400000000000000" pitchFamily="50" charset="-128"/>
              </a:endParaRPr>
            </a:p>
          </p:txBody>
        </p:sp>
      </p:grpSp>
      <p:sp>
        <p:nvSpPr>
          <p:cNvPr id="2" name="テキスト ボックス 1"/>
          <p:cNvSpPr txBox="1"/>
          <p:nvPr/>
        </p:nvSpPr>
        <p:spPr>
          <a:xfrm>
            <a:off x="11850240" y="6488668"/>
            <a:ext cx="341760" cy="369332"/>
          </a:xfrm>
          <a:prstGeom prst="rect">
            <a:avLst/>
          </a:prstGeom>
          <a:noFill/>
        </p:spPr>
        <p:txBody>
          <a:bodyPr wrap="none" rtlCol="0">
            <a:spAutoFit/>
          </a:bodyPr>
          <a:lstStyle/>
          <a:p>
            <a:r>
              <a:rPr kumimoji="1" lang="ja-JP" altLang="en-US" dirty="0"/>
              <a:t>７</a:t>
            </a:r>
          </a:p>
        </p:txBody>
      </p:sp>
      <p:sp>
        <p:nvSpPr>
          <p:cNvPr id="16" name="角丸四角形 15"/>
          <p:cNvSpPr/>
          <p:nvPr/>
        </p:nvSpPr>
        <p:spPr>
          <a:xfrm>
            <a:off x="8202430" y="5107"/>
            <a:ext cx="3997801" cy="516323"/>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－身近な税金の使いみち③－</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17" name="図 16"/>
          <p:cNvPicPr>
            <a:picLocks noChangeAspect="1"/>
          </p:cNvPicPr>
          <p:nvPr/>
        </p:nvPicPr>
        <p:blipFill>
          <a:blip r:embed="rId4"/>
          <a:stretch>
            <a:fillRect/>
          </a:stretch>
        </p:blipFill>
        <p:spPr>
          <a:xfrm>
            <a:off x="454873" y="2780790"/>
            <a:ext cx="4355078" cy="3237873"/>
          </a:xfrm>
          <a:prstGeom prst="rect">
            <a:avLst/>
          </a:prstGeom>
        </p:spPr>
      </p:pic>
      <p:pic>
        <p:nvPicPr>
          <p:cNvPr id="18" name="図 17"/>
          <p:cNvPicPr>
            <a:picLocks noChangeAspect="1"/>
          </p:cNvPicPr>
          <p:nvPr/>
        </p:nvPicPr>
        <p:blipFill>
          <a:blip r:embed="rId5"/>
          <a:stretch>
            <a:fillRect/>
          </a:stretch>
        </p:blipFill>
        <p:spPr>
          <a:xfrm>
            <a:off x="7165075" y="2770202"/>
            <a:ext cx="4493337" cy="3333628"/>
          </a:xfrm>
          <a:prstGeom prst="rect">
            <a:avLst/>
          </a:prstGeom>
        </p:spPr>
      </p:pic>
      <p:sp>
        <p:nvSpPr>
          <p:cNvPr id="19" name="テキスト ボックス 18"/>
          <p:cNvSpPr txBox="1"/>
          <p:nvPr/>
        </p:nvSpPr>
        <p:spPr>
          <a:xfrm>
            <a:off x="1941318" y="6103830"/>
            <a:ext cx="1011816" cy="338554"/>
          </a:xfrm>
          <a:prstGeom prst="rect">
            <a:avLst/>
          </a:prstGeom>
          <a:noFill/>
        </p:spPr>
        <p:txBody>
          <a:bodyPr wrap="none" rtlCol="0">
            <a:spAutoFit/>
          </a:bodyPr>
          <a:lstStyle/>
          <a:p>
            <a:pPr algn="r"/>
            <a:r>
              <a:rPr lang="ja-JP" altLang="en-US" sz="1600" b="1" dirty="0"/>
              <a:t>震災直後</a:t>
            </a:r>
            <a:endParaRPr lang="en-US" altLang="ja-JP" sz="1600" b="1" dirty="0"/>
          </a:p>
        </p:txBody>
      </p:sp>
      <p:sp>
        <p:nvSpPr>
          <p:cNvPr id="20" name="テキスト ボックス 19"/>
          <p:cNvSpPr txBox="1"/>
          <p:nvPr/>
        </p:nvSpPr>
        <p:spPr>
          <a:xfrm>
            <a:off x="8884798" y="6178050"/>
            <a:ext cx="1218603" cy="338554"/>
          </a:xfrm>
          <a:prstGeom prst="rect">
            <a:avLst/>
          </a:prstGeom>
          <a:noFill/>
        </p:spPr>
        <p:txBody>
          <a:bodyPr wrap="none" rtlCol="0">
            <a:spAutoFit/>
          </a:bodyPr>
          <a:lstStyle/>
          <a:p>
            <a:pPr algn="r"/>
            <a:r>
              <a:rPr lang="ja-JP" altLang="en-US" sz="1600" b="1" dirty="0"/>
              <a:t>復興工事後</a:t>
            </a:r>
            <a:endParaRPr lang="en-US" altLang="ja-JP" sz="1600" b="1" dirty="0"/>
          </a:p>
        </p:txBody>
      </p:sp>
      <p:sp>
        <p:nvSpPr>
          <p:cNvPr id="21" name="テキスト ボックス 20"/>
          <p:cNvSpPr txBox="1"/>
          <p:nvPr/>
        </p:nvSpPr>
        <p:spPr>
          <a:xfrm>
            <a:off x="199231" y="2442236"/>
            <a:ext cx="4748416" cy="338554"/>
          </a:xfrm>
          <a:prstGeom prst="rect">
            <a:avLst/>
          </a:prstGeom>
          <a:noFill/>
        </p:spPr>
        <p:txBody>
          <a:bodyPr wrap="none" rtlCol="0">
            <a:spAutoFit/>
          </a:bodyPr>
          <a:lstStyle/>
          <a:p>
            <a:pPr algn="r"/>
            <a:r>
              <a:rPr lang="ja-JP" altLang="en-US" sz="1600" b="1" dirty="0"/>
              <a:t>平成</a:t>
            </a:r>
            <a:r>
              <a:rPr lang="en-US" altLang="ja-JP" sz="1600" b="1" dirty="0">
                <a:latin typeface="+mj-ea"/>
                <a:ea typeface="+mj-ea"/>
              </a:rPr>
              <a:t>23</a:t>
            </a:r>
            <a:r>
              <a:rPr lang="ja-JP" altLang="en-US" sz="1600" b="1" dirty="0"/>
              <a:t>年３月東日本大震災の様子</a:t>
            </a:r>
            <a:r>
              <a:rPr lang="ja-JP" altLang="en-US" sz="1400" b="1" dirty="0"/>
              <a:t>（提供：潮来市役所）</a:t>
            </a:r>
            <a:endParaRPr lang="en-US" altLang="ja-JP" sz="1400" b="1" dirty="0"/>
          </a:p>
        </p:txBody>
      </p:sp>
    </p:spTree>
    <p:extLst>
      <p:ext uri="{BB962C8B-B14F-4D97-AF65-F5344CB8AC3E}">
        <p14:creationId xmlns:p14="http://schemas.microsoft.com/office/powerpoint/2010/main" val="280126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9723643" y="5193692"/>
            <a:ext cx="2020230" cy="1396221"/>
          </a:xfrm>
          <a:prstGeom prst="rect">
            <a:avLst/>
          </a:prstGeom>
        </p:spPr>
      </p:pic>
      <p:grpSp>
        <p:nvGrpSpPr>
          <p:cNvPr id="24" name="グループ化 23"/>
          <p:cNvGrpSpPr/>
          <p:nvPr/>
        </p:nvGrpSpPr>
        <p:grpSpPr>
          <a:xfrm>
            <a:off x="530061" y="692196"/>
            <a:ext cx="11109278" cy="914400"/>
            <a:chOff x="559558" y="515091"/>
            <a:chExt cx="11109278" cy="914400"/>
          </a:xfrm>
        </p:grpSpPr>
        <p:sp>
          <p:nvSpPr>
            <p:cNvPr id="20" name="円/楕円 19"/>
            <p:cNvSpPr/>
            <p:nvPr/>
          </p:nvSpPr>
          <p:spPr>
            <a:xfrm>
              <a:off x="559558" y="515091"/>
              <a:ext cx="914400" cy="9144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920726" y="750662"/>
              <a:ext cx="3587842" cy="461665"/>
            </a:xfrm>
            <a:prstGeom prst="rect">
              <a:avLst/>
            </a:prstGeom>
            <a:noFill/>
          </p:spPr>
          <p:txBody>
            <a:bodyPr wrap="none" rtlCol="0">
              <a:spAutoFit/>
            </a:bodyPr>
            <a:lstStyle/>
            <a:p>
              <a:r>
                <a:rPr kumimoji="1" lang="ja-JP" altLang="en-US" sz="2400" b="1" dirty="0">
                  <a:solidFill>
                    <a:srgbClr val="CC00CC"/>
                  </a:solidFill>
                  <a:latin typeface="HG丸ｺﾞｼｯｸM-PRO" panose="020F0600000000000000" pitchFamily="50" charset="-128"/>
                  <a:ea typeface="HG丸ｺﾞｼｯｸM-PRO" panose="020F0600000000000000" pitchFamily="50" charset="-128"/>
                </a:rPr>
                <a:t>国民の義務としての納税</a:t>
              </a:r>
            </a:p>
          </p:txBody>
        </p:sp>
        <p:cxnSp>
          <p:nvCxnSpPr>
            <p:cNvPr id="22" name="直線コネクタ 21"/>
            <p:cNvCxnSpPr/>
            <p:nvPr/>
          </p:nvCxnSpPr>
          <p:spPr>
            <a:xfrm>
              <a:off x="655093" y="1243930"/>
              <a:ext cx="11013743" cy="0"/>
            </a:xfrm>
            <a:prstGeom prst="line">
              <a:avLst/>
            </a:prstGeom>
            <a:ln w="38100">
              <a:solidFill>
                <a:srgbClr val="CC0099"/>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p:nvGrpSpPr>
        <p:grpSpPr>
          <a:xfrm>
            <a:off x="-170843" y="46369"/>
            <a:ext cx="9836021" cy="707886"/>
            <a:chOff x="-79403" y="322186"/>
            <a:chExt cx="9836021" cy="831427"/>
          </a:xfrm>
        </p:grpSpPr>
        <p:sp>
          <p:nvSpPr>
            <p:cNvPr id="15" name="ホームベース 14"/>
            <p:cNvSpPr/>
            <p:nvPr/>
          </p:nvSpPr>
          <p:spPr>
            <a:xfrm>
              <a:off x="780258" y="513185"/>
              <a:ext cx="8976360" cy="518290"/>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正方形/長方形 15"/>
            <p:cNvSpPr/>
            <p:nvPr/>
          </p:nvSpPr>
          <p:spPr>
            <a:xfrm>
              <a:off x="-79403" y="322186"/>
              <a:ext cx="5442292" cy="831427"/>
            </a:xfrm>
            <a:prstGeom prst="rect">
              <a:avLst/>
            </a:prstGeom>
            <a:noFill/>
          </p:spPr>
          <p:txBody>
            <a:bodyPr wrap="square" lIns="91440" tIns="45720" rIns="91440" bIns="45720">
              <a:spAutoFit/>
            </a:bodyPr>
            <a:lstStyle/>
            <a:p>
              <a:pPr algn="ctr"/>
              <a:r>
                <a:rPr lang="ja-JP" altLang="en-US" sz="4000" b="1" dirty="0">
                  <a:ln w="10160">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rPr>
                <a:t>納税と財政</a:t>
              </a:r>
            </a:p>
          </p:txBody>
        </p:sp>
      </p:grpSp>
      <p:sp>
        <p:nvSpPr>
          <p:cNvPr id="2" name="正方形/長方形 1"/>
          <p:cNvSpPr/>
          <p:nvPr/>
        </p:nvSpPr>
        <p:spPr>
          <a:xfrm>
            <a:off x="588959" y="1711150"/>
            <a:ext cx="5381504" cy="1491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33CC33"/>
                </a:solidFill>
              </a:rPr>
              <a:t>■</a:t>
            </a:r>
            <a:r>
              <a:rPr kumimoji="1" lang="ja-JP" altLang="en-US" b="1" dirty="0">
                <a:solidFill>
                  <a:schemeClr val="tx1"/>
                </a:solidFill>
              </a:rPr>
              <a:t>国民の義務</a:t>
            </a:r>
            <a:endParaRPr kumimoji="1" lang="en-US" altLang="ja-JP" b="1" dirty="0">
              <a:solidFill>
                <a:schemeClr val="tx1"/>
              </a:solidFill>
            </a:endParaRPr>
          </a:p>
          <a:p>
            <a:r>
              <a:rPr lang="ja-JP" altLang="en-US" b="1" dirty="0">
                <a:solidFill>
                  <a:schemeClr val="tx1"/>
                </a:solidFill>
              </a:rPr>
              <a:t>　 </a:t>
            </a:r>
            <a:r>
              <a:rPr lang="ja-JP" altLang="en-US" sz="1400" dirty="0">
                <a:solidFill>
                  <a:schemeClr val="tx1"/>
                </a:solidFill>
              </a:rPr>
              <a:t>税は、国を維持し、発展させていくために欠かせないものですから、憲法でも、税を納めること（納税）を国民の義務と定めています。</a:t>
            </a:r>
            <a:endParaRPr lang="en-US" altLang="ja-JP" sz="1400" dirty="0">
              <a:solidFill>
                <a:schemeClr val="tx1"/>
              </a:solidFill>
            </a:endParaRPr>
          </a:p>
          <a:p>
            <a:r>
              <a:rPr kumimoji="1" lang="ja-JP" altLang="en-US" sz="1400" b="1" dirty="0">
                <a:solidFill>
                  <a:schemeClr val="tx1"/>
                </a:solidFill>
              </a:rPr>
              <a:t>　 </a:t>
            </a:r>
            <a:r>
              <a:rPr kumimoji="1" lang="ja-JP" altLang="en-US" sz="1400" dirty="0">
                <a:solidFill>
                  <a:schemeClr val="tx1"/>
                </a:solidFill>
              </a:rPr>
              <a:t>この納税の義務は、勤労の義務、普通教育を受けさせる義務と並んで国民の三大義務の１つとされています。</a:t>
            </a:r>
            <a:endParaRPr kumimoji="1" lang="ja-JP" altLang="en-US" sz="1400" b="1" dirty="0">
              <a:solidFill>
                <a:schemeClr val="accent6">
                  <a:lumMod val="50000"/>
                </a:schemeClr>
              </a:solidFill>
            </a:endParaRPr>
          </a:p>
        </p:txBody>
      </p:sp>
      <p:sp>
        <p:nvSpPr>
          <p:cNvPr id="3" name="正方形/長方形 2"/>
          <p:cNvSpPr/>
          <p:nvPr/>
        </p:nvSpPr>
        <p:spPr>
          <a:xfrm>
            <a:off x="571792" y="3270769"/>
            <a:ext cx="5381504" cy="69810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j-ea"/>
                <a:ea typeface="+mj-ea"/>
              </a:rPr>
              <a:t>日本国憲法第</a:t>
            </a:r>
            <a:r>
              <a:rPr lang="en-US" altLang="ja-JP" sz="1400" b="1" dirty="0">
                <a:solidFill>
                  <a:schemeClr val="tx1"/>
                </a:solidFill>
                <a:latin typeface="+mj-ea"/>
                <a:ea typeface="+mj-ea"/>
              </a:rPr>
              <a:t>30</a:t>
            </a:r>
            <a:r>
              <a:rPr lang="ja-JP" altLang="en-US" sz="1400" b="1" dirty="0">
                <a:solidFill>
                  <a:schemeClr val="tx1"/>
                </a:solidFill>
                <a:latin typeface="+mj-ea"/>
                <a:ea typeface="+mj-ea"/>
              </a:rPr>
              <a:t>条</a:t>
            </a:r>
            <a:endParaRPr lang="en-US" altLang="ja-JP" sz="1400" b="1" dirty="0">
              <a:solidFill>
                <a:schemeClr val="tx1"/>
              </a:solidFill>
              <a:latin typeface="+mj-ea"/>
              <a:ea typeface="+mj-ea"/>
            </a:endParaRPr>
          </a:p>
          <a:p>
            <a:r>
              <a:rPr kumimoji="1" lang="ja-JP" altLang="en-US" sz="1400" b="1" dirty="0">
                <a:solidFill>
                  <a:schemeClr val="tx1"/>
                </a:solidFill>
                <a:latin typeface="+mj-ea"/>
                <a:ea typeface="+mj-ea"/>
              </a:rPr>
              <a:t>「国民は、法律の定めるところにより、納税の義務を負ふ（負う）。」</a:t>
            </a:r>
          </a:p>
        </p:txBody>
      </p:sp>
      <p:grpSp>
        <p:nvGrpSpPr>
          <p:cNvPr id="19" name="グループ化 18"/>
          <p:cNvGrpSpPr/>
          <p:nvPr/>
        </p:nvGrpSpPr>
        <p:grpSpPr>
          <a:xfrm>
            <a:off x="688818" y="4073198"/>
            <a:ext cx="4810281" cy="1871777"/>
            <a:chOff x="1056401" y="4357961"/>
            <a:chExt cx="4026851" cy="1514189"/>
          </a:xfrm>
        </p:grpSpPr>
        <p:pic>
          <p:nvPicPr>
            <p:cNvPr id="4" name="図 3"/>
            <p:cNvPicPr>
              <a:picLocks noChangeAspect="1"/>
            </p:cNvPicPr>
            <p:nvPr/>
          </p:nvPicPr>
          <p:blipFill>
            <a:blip r:embed="rId3">
              <a:extLst>
                <a:ext uri="{BEBA8EAE-BF5A-486C-A8C5-ECC9F3942E4B}">
                  <a14:imgProps xmlns:a14="http://schemas.microsoft.com/office/drawing/2010/main">
                    <a14:imgLayer r:embed="rId4">
                      <a14:imgEffect>
                        <a14:backgroundRemoval t="5200" b="95600" l="6748" r="89571">
                          <a14:foregroundMark x1="61350" y1="5600" x2="61350" y2="5600"/>
                          <a14:foregroundMark x1="68712" y1="61600" x2="68712" y2="61600"/>
                          <a14:foregroundMark x1="80368" y1="79200" x2="80368" y2="79200"/>
                          <a14:foregroundMark x1="68712" y1="95600" x2="68712" y2="95600"/>
                          <a14:foregroundMark x1="6748" y1="82800" x2="6748" y2="82800"/>
                          <a14:foregroundMark x1="46626" y1="57200" x2="46626" y2="57200"/>
                          <a14:foregroundMark x1="45399" y1="58800" x2="45399" y2="58800"/>
                          <a14:foregroundMark x1="45399" y1="60800" x2="45399" y2="60800"/>
                          <a14:foregroundMark x1="50920" y1="61600" x2="50920" y2="61600"/>
                          <a14:foregroundMark x1="54601" y1="58400" x2="54601" y2="58400"/>
                          <a14:foregroundMark x1="59509" y1="49600" x2="59509" y2="49600"/>
                          <a14:foregroundMark x1="53988" y1="52800" x2="53988" y2="52800"/>
                          <a14:foregroundMark x1="38650" y1="49600" x2="38650" y2="49600"/>
                        </a14:backgroundRemoval>
                      </a14:imgEffect>
                    </a14:imgLayer>
                  </a14:imgProps>
                </a:ext>
              </a:extLst>
            </a:blip>
            <a:stretch>
              <a:fillRect/>
            </a:stretch>
          </p:blipFill>
          <p:spPr>
            <a:xfrm>
              <a:off x="1056401" y="4767095"/>
              <a:ext cx="720496" cy="1105055"/>
            </a:xfrm>
            <a:prstGeom prst="rect">
              <a:avLst/>
            </a:prstGeom>
          </p:spPr>
        </p:pic>
        <p:pic>
          <p:nvPicPr>
            <p:cNvPr id="8" name="図 7"/>
            <p:cNvPicPr>
              <a:picLocks noChangeAspect="1"/>
            </p:cNvPicPr>
            <p:nvPr/>
          </p:nvPicPr>
          <p:blipFill>
            <a:blip r:embed="rId5">
              <a:extLst>
                <a:ext uri="{BEBA8EAE-BF5A-486C-A8C5-ECC9F3942E4B}">
                  <a14:imgProps xmlns:a14="http://schemas.microsoft.com/office/drawing/2010/main">
                    <a14:imgLayer r:embed="rId6">
                      <a14:imgEffect>
                        <a14:backgroundRemoval t="2682" b="97318" l="7500" r="95625">
                          <a14:foregroundMark x1="46875" y1="8046" x2="46875" y2="8046"/>
                          <a14:foregroundMark x1="38125" y1="14943" x2="38125" y2="14943"/>
                          <a14:foregroundMark x1="48750" y1="7280" x2="48750" y2="7280"/>
                          <a14:foregroundMark x1="50000" y1="3831" x2="50000" y2="3831"/>
                          <a14:foregroundMark x1="63125" y1="29119" x2="63125" y2="29119"/>
                          <a14:foregroundMark x1="75625" y1="31418" x2="75625" y2="31418"/>
                          <a14:foregroundMark x1="51875" y1="37165" x2="51875" y2="37165"/>
                          <a14:foregroundMark x1="47500" y1="35632" x2="47500" y2="35632"/>
                          <a14:foregroundMark x1="21875" y1="29885" x2="21875" y2="29885"/>
                          <a14:foregroundMark x1="48750" y1="47510" x2="48750" y2="47510"/>
                          <a14:foregroundMark x1="53750" y1="54406" x2="55625" y2="54023"/>
                          <a14:foregroundMark x1="57500" y1="50575" x2="57500" y2="50575"/>
                          <a14:foregroundMark x1="61250" y1="28352" x2="61250" y2="28352"/>
                          <a14:foregroundMark x1="45625" y1="31418" x2="45625" y2="31418"/>
                          <a14:foregroundMark x1="53125" y1="17241" x2="53125" y2="17241"/>
                          <a14:foregroundMark x1="50000" y1="16858" x2="50000" y2="16858"/>
                          <a14:foregroundMark x1="32500" y1="51341" x2="32500" y2="51341"/>
                          <a14:foregroundMark x1="43750" y1="51724" x2="43750" y2="51724"/>
                          <a14:foregroundMark x1="35000" y1="56322" x2="35000" y2="56322"/>
                          <a14:foregroundMark x1="33125" y1="62835" x2="33125" y2="62835"/>
                          <a14:foregroundMark x1="45625" y1="62452" x2="45625" y2="62452"/>
                          <a14:foregroundMark x1="68125" y1="55556" x2="68125" y2="55556"/>
                          <a14:foregroundMark x1="80000" y1="62835" x2="80000" y2="62835"/>
                          <a14:foregroundMark x1="87500" y1="73563" x2="87500" y2="73563"/>
                          <a14:foregroundMark x1="65625" y1="77011" x2="65625" y2="77011"/>
                          <a14:foregroundMark x1="55000" y1="88889" x2="55000" y2="88889"/>
                          <a14:foregroundMark x1="30000" y1="88889" x2="30000" y2="88889"/>
                          <a14:foregroundMark x1="15000" y1="81992" x2="15000" y2="81992"/>
                          <a14:foregroundMark x1="17500" y1="63985" x2="17500" y2="63985"/>
                          <a14:foregroundMark x1="7500" y1="80843" x2="7500" y2="80843"/>
                          <a14:foregroundMark x1="45000" y1="94636" x2="45000" y2="94636"/>
                          <a14:foregroundMark x1="62500" y1="97701" x2="62500" y2="97701"/>
                          <a14:foregroundMark x1="95625" y1="78544" x2="95625" y2="78544"/>
                        </a14:backgroundRemoval>
                      </a14:imgEffect>
                    </a14:imgLayer>
                  </a14:imgProps>
                </a:ext>
              </a:extLst>
            </a:blip>
            <a:stretch>
              <a:fillRect/>
            </a:stretch>
          </p:blipFill>
          <p:spPr>
            <a:xfrm>
              <a:off x="2456557" y="4696643"/>
              <a:ext cx="712241" cy="1161842"/>
            </a:xfrm>
            <a:prstGeom prst="rect">
              <a:avLst/>
            </a:prstGeom>
          </p:spPr>
        </p:pic>
        <p:pic>
          <p:nvPicPr>
            <p:cNvPr id="17" name="図 16"/>
            <p:cNvPicPr>
              <a:picLocks noChangeAspect="1"/>
            </p:cNvPicPr>
            <p:nvPr/>
          </p:nvPicPr>
          <p:blipFill>
            <a:blip r:embed="rId7">
              <a:extLst>
                <a:ext uri="{BEBA8EAE-BF5A-486C-A8C5-ECC9F3942E4B}">
                  <a14:imgProps xmlns:a14="http://schemas.microsoft.com/office/drawing/2010/main">
                    <a14:imgLayer r:embed="rId8">
                      <a14:imgEffect>
                        <a14:backgroundRemoval t="7813" b="96875" l="4268" r="92683">
                          <a14:foregroundMark x1="41463" y1="12891" x2="41463" y2="12891"/>
                          <a14:foregroundMark x1="46341" y1="9766" x2="46341" y2="9766"/>
                          <a14:foregroundMark x1="40244" y1="7813" x2="40244" y2="7813"/>
                          <a14:foregroundMark x1="57927" y1="66406" x2="57927" y2="66406"/>
                          <a14:foregroundMark x1="65244" y1="77734" x2="65244" y2="77734"/>
                          <a14:foregroundMark x1="31098" y1="78906" x2="31098" y2="78906"/>
                          <a14:foregroundMark x1="28049" y1="69922" x2="28049" y2="69922"/>
                          <a14:foregroundMark x1="15244" y1="90625" x2="15244" y2="90625"/>
                          <a14:foregroundMark x1="21951" y1="94922" x2="21951" y2="94922"/>
                          <a14:foregroundMark x1="37195" y1="96875" x2="37195" y2="96875"/>
                          <a14:foregroundMark x1="92683" y1="80469" x2="92683" y2="80469"/>
                          <a14:foregroundMark x1="51829" y1="56250" x2="51829" y2="56250"/>
                          <a14:foregroundMark x1="53659" y1="52734" x2="53659" y2="52734"/>
                          <a14:foregroundMark x1="40854" y1="53516" x2="40854" y2="53516"/>
                          <a14:foregroundMark x1="39024" y1="58594" x2="39024" y2="58594"/>
                          <a14:foregroundMark x1="54878" y1="58594" x2="54878" y2="58594"/>
                          <a14:foregroundMark x1="58537" y1="63672" x2="58537" y2="63672"/>
                          <a14:foregroundMark x1="62195" y1="66797" x2="63415" y2="70703"/>
                          <a14:foregroundMark x1="62805" y1="74219" x2="62805" y2="82422"/>
                          <a14:foregroundMark x1="36585" y1="78125" x2="36585" y2="78125"/>
                          <a14:foregroundMark x1="29268" y1="66406" x2="32927" y2="82422"/>
                          <a14:foregroundMark x1="47561" y1="89453" x2="47561" y2="89453"/>
                          <a14:foregroundMark x1="42683" y1="85938" x2="46951" y2="67578"/>
                          <a14:foregroundMark x1="52439" y1="64844" x2="52439" y2="84375"/>
                          <a14:foregroundMark x1="50000" y1="67578" x2="50000" y2="67578"/>
                          <a14:foregroundMark x1="55488" y1="66797" x2="55488" y2="66797"/>
                          <a14:foregroundMark x1="4268" y1="83984" x2="4268" y2="83984"/>
                        </a14:backgroundRemoval>
                      </a14:imgEffect>
                    </a14:imgLayer>
                  </a14:imgProps>
                </a:ext>
              </a:extLst>
            </a:blip>
            <a:stretch>
              <a:fillRect/>
            </a:stretch>
          </p:blipFill>
          <p:spPr>
            <a:xfrm>
              <a:off x="3847316" y="4753430"/>
              <a:ext cx="692273" cy="1080621"/>
            </a:xfrm>
            <a:prstGeom prst="rect">
              <a:avLst/>
            </a:prstGeom>
          </p:spPr>
        </p:pic>
        <p:sp>
          <p:nvSpPr>
            <p:cNvPr id="18" name="円/楕円 17"/>
            <p:cNvSpPr/>
            <p:nvPr/>
          </p:nvSpPr>
          <p:spPr>
            <a:xfrm>
              <a:off x="1628136" y="4357961"/>
              <a:ext cx="695204" cy="722037"/>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教育</a:t>
              </a:r>
            </a:p>
          </p:txBody>
        </p:sp>
        <p:sp>
          <p:nvSpPr>
            <p:cNvPr id="25" name="円/楕円 24"/>
            <p:cNvSpPr/>
            <p:nvPr/>
          </p:nvSpPr>
          <p:spPr>
            <a:xfrm>
              <a:off x="3036030" y="4387787"/>
              <a:ext cx="710470" cy="692213"/>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勤労</a:t>
              </a:r>
              <a:endParaRPr kumimoji="1" lang="ja-JP" altLang="en-US" sz="1400" dirty="0">
                <a:solidFill>
                  <a:schemeClr val="tx1"/>
                </a:solidFill>
              </a:endParaRPr>
            </a:p>
          </p:txBody>
        </p:sp>
        <p:sp>
          <p:nvSpPr>
            <p:cNvPr id="26" name="円/楕円 25"/>
            <p:cNvSpPr/>
            <p:nvPr/>
          </p:nvSpPr>
          <p:spPr>
            <a:xfrm>
              <a:off x="4385325" y="4387786"/>
              <a:ext cx="697927" cy="692213"/>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納税</a:t>
              </a:r>
              <a:endParaRPr kumimoji="1" lang="ja-JP" altLang="en-US" sz="1400" dirty="0">
                <a:solidFill>
                  <a:schemeClr val="tx1"/>
                </a:solidFill>
              </a:endParaRPr>
            </a:p>
          </p:txBody>
        </p:sp>
      </p:grpSp>
      <p:sp>
        <p:nvSpPr>
          <p:cNvPr id="21" name="正方形/長方形 20"/>
          <p:cNvSpPr/>
          <p:nvPr/>
        </p:nvSpPr>
        <p:spPr>
          <a:xfrm>
            <a:off x="6086596" y="1670164"/>
            <a:ext cx="5809925" cy="2620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33CC33"/>
                </a:solidFill>
              </a:rPr>
              <a:t>■</a:t>
            </a:r>
            <a:r>
              <a:rPr kumimoji="1" lang="ja-JP" altLang="en-US" b="1" dirty="0">
                <a:solidFill>
                  <a:schemeClr val="tx1"/>
                </a:solidFill>
              </a:rPr>
              <a:t>国民主権のもとでの税</a:t>
            </a:r>
            <a:endParaRPr lang="en-US" altLang="ja-JP" b="1" dirty="0">
              <a:solidFill>
                <a:schemeClr val="tx1"/>
              </a:solidFill>
            </a:endParaRPr>
          </a:p>
          <a:p>
            <a:r>
              <a:rPr kumimoji="1" lang="ja-JP" altLang="en-US" sz="1600" b="1" dirty="0">
                <a:solidFill>
                  <a:schemeClr val="tx1"/>
                </a:solidFill>
              </a:rPr>
              <a:t>　</a:t>
            </a:r>
            <a:r>
              <a:rPr kumimoji="1" lang="ja-JP" altLang="en-US" sz="1400" b="1" dirty="0">
                <a:solidFill>
                  <a:schemeClr val="tx1"/>
                </a:solidFill>
              </a:rPr>
              <a:t> </a:t>
            </a:r>
            <a:r>
              <a:rPr kumimoji="1" lang="ja-JP" altLang="en-US" sz="1400" dirty="0">
                <a:solidFill>
                  <a:schemeClr val="tx1"/>
                </a:solidFill>
              </a:rPr>
              <a:t>税は、国や地方公共団体が公共サービスを行うのに必要</a:t>
            </a:r>
            <a:r>
              <a:rPr lang="ja-JP" altLang="en-US" sz="1400" dirty="0">
                <a:solidFill>
                  <a:schemeClr val="tx1"/>
                </a:solidFill>
              </a:rPr>
              <a:t>な費用をまかなうために、国民に負担を求めるものです。</a:t>
            </a:r>
            <a:endParaRPr lang="en-US" altLang="ja-JP" sz="1400" dirty="0">
              <a:solidFill>
                <a:schemeClr val="tx1"/>
              </a:solidFill>
            </a:endParaRPr>
          </a:p>
          <a:p>
            <a:r>
              <a:rPr lang="ja-JP" altLang="en-US" sz="1400" dirty="0">
                <a:solidFill>
                  <a:schemeClr val="tx1"/>
                </a:solidFill>
              </a:rPr>
              <a:t>　 民主主義国家である日本では、これらの税に関する法律は国会によって定められます。つまり、税は国民の代表である国会議員により国会でのみ決定されるのです。</a:t>
            </a:r>
            <a:endParaRPr lang="en-US" altLang="ja-JP" sz="1400" dirty="0">
              <a:solidFill>
                <a:schemeClr val="tx1"/>
              </a:solidFill>
            </a:endParaRPr>
          </a:p>
          <a:p>
            <a:r>
              <a:rPr kumimoji="1" lang="ja-JP" altLang="en-US" sz="1400" dirty="0">
                <a:solidFill>
                  <a:schemeClr val="tx1"/>
                </a:solidFill>
              </a:rPr>
              <a:t> 　これが税についての民主</a:t>
            </a:r>
            <a:r>
              <a:rPr lang="ja-JP" altLang="en-US" sz="1400" dirty="0">
                <a:solidFill>
                  <a:schemeClr val="tx1"/>
                </a:solidFill>
              </a:rPr>
              <a:t>主義の基本原則です。</a:t>
            </a:r>
            <a:endParaRPr lang="en-US" altLang="ja-JP" sz="1400" dirty="0">
              <a:solidFill>
                <a:schemeClr val="tx1"/>
              </a:solidFill>
            </a:endParaRPr>
          </a:p>
          <a:p>
            <a:r>
              <a:rPr kumimoji="1" lang="ja-JP" altLang="en-US" sz="1400" dirty="0">
                <a:solidFill>
                  <a:schemeClr val="tx1"/>
                </a:solidFill>
              </a:rPr>
              <a:t>　 地方公共団体の税金である地方税についても同様です。地方税法という法律や、地方公共団体の議会が定める条例で、そのしくみが決められています。</a:t>
            </a:r>
          </a:p>
        </p:txBody>
      </p:sp>
      <p:sp>
        <p:nvSpPr>
          <p:cNvPr id="27" name="正方形/長方形 26"/>
          <p:cNvSpPr/>
          <p:nvPr/>
        </p:nvSpPr>
        <p:spPr>
          <a:xfrm>
            <a:off x="6086595" y="4352496"/>
            <a:ext cx="5809925" cy="69810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j-ea"/>
                <a:ea typeface="+mj-ea"/>
              </a:rPr>
              <a:t>日本国憲法第</a:t>
            </a:r>
            <a:r>
              <a:rPr lang="en-US" altLang="ja-JP" sz="1400" b="1" dirty="0">
                <a:solidFill>
                  <a:schemeClr val="tx1"/>
                </a:solidFill>
                <a:latin typeface="+mj-ea"/>
                <a:ea typeface="+mj-ea"/>
              </a:rPr>
              <a:t>84</a:t>
            </a:r>
            <a:r>
              <a:rPr lang="ja-JP" altLang="en-US" sz="1400" b="1" dirty="0">
                <a:solidFill>
                  <a:schemeClr val="tx1"/>
                </a:solidFill>
                <a:latin typeface="+mj-ea"/>
                <a:ea typeface="+mj-ea"/>
              </a:rPr>
              <a:t>条</a:t>
            </a:r>
            <a:endParaRPr lang="en-US" altLang="ja-JP" sz="1400" b="1" dirty="0">
              <a:solidFill>
                <a:schemeClr val="tx1"/>
              </a:solidFill>
              <a:latin typeface="+mj-ea"/>
              <a:ea typeface="+mj-ea"/>
            </a:endParaRPr>
          </a:p>
          <a:p>
            <a:r>
              <a:rPr kumimoji="1" lang="ja-JP" altLang="en-US" sz="1400" b="1" dirty="0">
                <a:solidFill>
                  <a:schemeClr val="tx1"/>
                </a:solidFill>
                <a:latin typeface="+mj-ea"/>
                <a:ea typeface="+mj-ea"/>
              </a:rPr>
              <a:t>「</a:t>
            </a:r>
            <a:r>
              <a:rPr lang="ja-JP" altLang="en-US" sz="1400" b="1" dirty="0">
                <a:solidFill>
                  <a:schemeClr val="tx1"/>
                </a:solidFill>
                <a:latin typeface="+mj-ea"/>
                <a:ea typeface="+mj-ea"/>
              </a:rPr>
              <a:t>あらたに租税を課し、又は現行の租税を変更するには、法律又は法律の定める条件によることを必要とする。</a:t>
            </a:r>
            <a:r>
              <a:rPr kumimoji="1" lang="ja-JP" altLang="en-US" sz="1400" b="1" dirty="0">
                <a:solidFill>
                  <a:schemeClr val="tx1"/>
                </a:solidFill>
                <a:latin typeface="+mj-ea"/>
                <a:ea typeface="+mj-ea"/>
              </a:rPr>
              <a:t>」</a:t>
            </a:r>
          </a:p>
        </p:txBody>
      </p:sp>
      <p:grpSp>
        <p:nvGrpSpPr>
          <p:cNvPr id="31" name="グループ化 30"/>
          <p:cNvGrpSpPr/>
          <p:nvPr/>
        </p:nvGrpSpPr>
        <p:grpSpPr>
          <a:xfrm>
            <a:off x="4938629" y="5193692"/>
            <a:ext cx="4632368" cy="1508487"/>
            <a:chOff x="2835232" y="1506921"/>
            <a:chExt cx="6156325" cy="2156666"/>
          </a:xfrm>
        </p:grpSpPr>
        <p:pic>
          <p:nvPicPr>
            <p:cNvPr id="28" name="図 27"/>
            <p:cNvPicPr/>
            <p:nvPr/>
          </p:nvPicPr>
          <p:blipFill>
            <a:blip r:embed="rId9">
              <a:extLst>
                <a:ext uri="{28A0092B-C50C-407E-A947-70E740481C1C}">
                  <a14:useLocalDpi xmlns:a14="http://schemas.microsoft.com/office/drawing/2010/main" val="0"/>
                </a:ext>
              </a:extLst>
            </a:blip>
            <a:srcRect/>
            <a:stretch>
              <a:fillRect/>
            </a:stretch>
          </p:blipFill>
          <p:spPr bwMode="auto">
            <a:xfrm>
              <a:off x="2835232" y="1506921"/>
              <a:ext cx="6156325" cy="2156666"/>
            </a:xfrm>
            <a:prstGeom prst="rect">
              <a:avLst/>
            </a:prstGeom>
            <a:noFill/>
            <a:ln>
              <a:noFill/>
            </a:ln>
          </p:spPr>
        </p:pic>
        <p:sp>
          <p:nvSpPr>
            <p:cNvPr id="29" name="テキスト ボックス 28"/>
            <p:cNvSpPr txBox="1"/>
            <p:nvPr/>
          </p:nvSpPr>
          <p:spPr>
            <a:xfrm>
              <a:off x="2853847" y="1873852"/>
              <a:ext cx="2337430" cy="858047"/>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税に関する法律や</a:t>
              </a:r>
              <a:endParaRPr kumimoji="1"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税の使いみちについて</a:t>
              </a:r>
              <a:endParaRPr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話し合っているんだよね。</a:t>
              </a:r>
            </a:p>
          </p:txBody>
        </p:sp>
        <p:sp>
          <p:nvSpPr>
            <p:cNvPr id="30" name="テキスト ボックス 29"/>
            <p:cNvSpPr txBox="1"/>
            <p:nvPr/>
          </p:nvSpPr>
          <p:spPr>
            <a:xfrm>
              <a:off x="7478739" y="1722974"/>
              <a:ext cx="1353203" cy="858047"/>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国民として</a:t>
              </a:r>
              <a:endParaRPr kumimoji="1"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税金について</a:t>
              </a:r>
              <a:endParaRPr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考えないと。</a:t>
              </a:r>
              <a:endParaRPr kumimoji="1" lang="en-US" altLang="ja-JP" sz="1100" dirty="0">
                <a:latin typeface="BIZ UDPゴシック" panose="020B0400000000000000" pitchFamily="50" charset="-128"/>
                <a:ea typeface="BIZ UDPゴシック" panose="020B0400000000000000" pitchFamily="50" charset="-128"/>
              </a:endParaRPr>
            </a:p>
          </p:txBody>
        </p:sp>
      </p:grpSp>
      <p:sp>
        <p:nvSpPr>
          <p:cNvPr id="5" name="テキスト ボックス 4"/>
          <p:cNvSpPr txBox="1"/>
          <p:nvPr/>
        </p:nvSpPr>
        <p:spPr>
          <a:xfrm>
            <a:off x="11850240" y="6488668"/>
            <a:ext cx="341760" cy="369332"/>
          </a:xfrm>
          <a:prstGeom prst="rect">
            <a:avLst/>
          </a:prstGeom>
          <a:noFill/>
        </p:spPr>
        <p:txBody>
          <a:bodyPr wrap="none" rtlCol="0">
            <a:spAutoFit/>
          </a:bodyPr>
          <a:lstStyle/>
          <a:p>
            <a:r>
              <a:rPr kumimoji="1" lang="ja-JP" altLang="en-US" dirty="0"/>
              <a:t>８</a:t>
            </a:r>
          </a:p>
        </p:txBody>
      </p:sp>
      <p:sp>
        <p:nvSpPr>
          <p:cNvPr id="32" name="テキスト ボックス 31"/>
          <p:cNvSpPr txBox="1"/>
          <p:nvPr/>
        </p:nvSpPr>
        <p:spPr>
          <a:xfrm>
            <a:off x="9923279" y="6579119"/>
            <a:ext cx="1620957" cy="307777"/>
          </a:xfrm>
          <a:prstGeom prst="rect">
            <a:avLst/>
          </a:prstGeom>
          <a:noFill/>
        </p:spPr>
        <p:txBody>
          <a:bodyPr wrap="none" rtlCol="0">
            <a:spAutoFit/>
          </a:bodyPr>
          <a:lstStyle/>
          <a:p>
            <a:pPr algn="r"/>
            <a:r>
              <a:rPr lang="ja-JP" altLang="en-US" sz="1400" b="1" dirty="0"/>
              <a:t>茨城県議会の様子</a:t>
            </a:r>
            <a:endParaRPr lang="en-US" altLang="ja-JP" sz="1400" b="1" dirty="0"/>
          </a:p>
        </p:txBody>
      </p:sp>
    </p:spTree>
    <p:extLst>
      <p:ext uri="{BB962C8B-B14F-4D97-AF65-F5344CB8AC3E}">
        <p14:creationId xmlns:p14="http://schemas.microsoft.com/office/powerpoint/2010/main" val="383766708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ang_comu xmlns="7d6b25b9-ae0f-4385-a3df-20997d5ac333">ja</Lang_comu>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AFC5547F55CA2746B7C264C5F7800C4F" ma:contentTypeVersion="15" ma:contentTypeDescription="新しいドキュメントを作成します。" ma:contentTypeScope="" ma:versionID="4064bc279d6e1e97cc8106676a7a375c">
  <xsd:schema xmlns:xsd="http://www.w3.org/2001/XMLSchema" xmlns:xs="http://www.w3.org/2001/XMLSchema" xmlns:p="http://schemas.microsoft.com/office/2006/metadata/properties" xmlns:ns2="a456da31-8cf0-4e48-ba72-77d76edf3643" xmlns:ns3="7d6b25b9-ae0f-4385-a3df-20997d5ac333" targetNamespace="http://schemas.microsoft.com/office/2006/metadata/properties" ma:root="true" ma:fieldsID="1ba088c91aa512233eb66ce268025984" ns2:_="" ns3:_="">
    <xsd:import namespace="a456da31-8cf0-4e48-ba72-77d76edf3643"/>
    <xsd:import namespace="7d6b25b9-ae0f-4385-a3df-20997d5ac333"/>
    <xsd:element name="properties">
      <xsd:complexType>
        <xsd:sequence>
          <xsd:element name="documentManagement">
            <xsd:complexType>
              <xsd:all>
                <xsd:element ref="ns2:SharedWithUsers" minOccurs="0"/>
                <xsd:element ref="ns2:SharedWithDetails" minOccurs="0"/>
                <xsd:element ref="ns3:Lang_comu"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56da31-8cf0-4e48-ba72-77d76edf3643"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6b25b9-ae0f-4385-a3df-20997d5ac333" elementFormDefault="qualified">
    <xsd:import namespace="http://schemas.microsoft.com/office/2006/documentManagement/types"/>
    <xsd:import namespace="http://schemas.microsoft.com/office/infopath/2007/PartnerControls"/>
    <xsd:element name="Lang_comu" ma:index="10" nillable="true" ma:displayName="Lang_comu" ma:default="ja" ma:hidden="true" ma:internalName="Lang_comu"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94E814-1D9E-4B5D-B267-7D7E49D5E243}">
  <ds:schemaRefs>
    <ds:schemaRef ds:uri="http://schemas.microsoft.com/office/2006/metadata/properties"/>
    <ds:schemaRef ds:uri="http://purl.org/dc/dcmitype/"/>
    <ds:schemaRef ds:uri="http://purl.org/dc/terms/"/>
    <ds:schemaRef ds:uri="a456da31-8cf0-4e48-ba72-77d76edf3643"/>
    <ds:schemaRef ds:uri="http://purl.org/dc/elements/1.1/"/>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7d6b25b9-ae0f-4385-a3df-20997d5ac333"/>
  </ds:schemaRefs>
</ds:datastoreItem>
</file>

<file path=customXml/itemProps2.xml><?xml version="1.0" encoding="utf-8"?>
<ds:datastoreItem xmlns:ds="http://schemas.openxmlformats.org/officeDocument/2006/customXml" ds:itemID="{C14BDC9A-021B-4AFF-BCBC-B15AFAB75D89}">
  <ds:schemaRefs>
    <ds:schemaRef ds:uri="http://schemas.microsoft.com/sharepoint/v3/contenttype/forms"/>
  </ds:schemaRefs>
</ds:datastoreItem>
</file>

<file path=customXml/itemProps3.xml><?xml version="1.0" encoding="utf-8"?>
<ds:datastoreItem xmlns:ds="http://schemas.openxmlformats.org/officeDocument/2006/customXml" ds:itemID="{95A0718F-773C-432A-A465-99CED2A1F1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56da31-8cf0-4e48-ba72-77d76edf3643"/>
    <ds:schemaRef ds:uri="7d6b25b9-ae0f-4385-a3df-20997d5ac3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2538</TotalTime>
  <Words>4059</Words>
  <Application>Microsoft Office PowerPoint</Application>
  <PresentationFormat>ワイド画面</PresentationFormat>
  <Paragraphs>417</Paragraphs>
  <Slides>23</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23</vt:i4>
      </vt:variant>
    </vt:vector>
  </HeadingPairs>
  <TitlesOfParts>
    <vt:vector size="37" baseType="lpstr">
      <vt:lpstr>Calibri</vt:lpstr>
      <vt:lpstr>HGP創英角ｺﾞｼｯｸUB</vt:lpstr>
      <vt:lpstr>Arial</vt:lpstr>
      <vt:lpstr>BIZ UDPゴシック</vt:lpstr>
      <vt:lpstr>メイリオ</vt:lpstr>
      <vt:lpstr>ＭＳ Ｐゴシック</vt:lpstr>
      <vt:lpstr>ＭＳ ゴシック</vt:lpstr>
      <vt:lpstr>HGP創英角ﾎﾟｯﾌﾟ体</vt:lpstr>
      <vt:lpstr>Calibri Light</vt:lpstr>
      <vt:lpstr>HG丸ｺﾞｼｯｸM-PRO</vt:lpstr>
      <vt:lpstr>Office テーマ</vt:lpstr>
      <vt:lpstr>2_Office テーマ</vt:lpstr>
      <vt:lpstr>7_Office テーマ</vt:lpstr>
      <vt:lpstr>3_Office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波多 恵美</dc:creator>
  <cp:lastModifiedBy>広報官　定延（内線218）</cp:lastModifiedBy>
  <cp:revision>127</cp:revision>
  <cp:lastPrinted>2023-06-09T09:11:04Z</cp:lastPrinted>
  <dcterms:created xsi:type="dcterms:W3CDTF">2022-02-28T04:19:16Z</dcterms:created>
  <dcterms:modified xsi:type="dcterms:W3CDTF">2024-06-27T02:08:57Z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0x010100AFC5547F55CA2746B7C264C5F7800C4F</vt:lpwstr>
  </property>
</Properties>
</file>