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5.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1"/>
  </p:notesMasterIdLst>
  <p:handoutMasterIdLst>
    <p:handoutMasterId r:id="rId32"/>
  </p:handoutMasterIdLst>
  <p:sldIdLst>
    <p:sldId id="256" r:id="rId5"/>
    <p:sldId id="1169" r:id="rId6"/>
    <p:sldId id="305" r:id="rId7"/>
    <p:sldId id="1172" r:id="rId8"/>
    <p:sldId id="1176" r:id="rId9"/>
    <p:sldId id="1183" r:id="rId10"/>
    <p:sldId id="340" r:id="rId11"/>
    <p:sldId id="1170" r:id="rId12"/>
    <p:sldId id="483" r:id="rId13"/>
    <p:sldId id="1174" r:id="rId14"/>
    <p:sldId id="1175" r:id="rId15"/>
    <p:sldId id="303" r:id="rId16"/>
    <p:sldId id="1178" r:id="rId17"/>
    <p:sldId id="1129" r:id="rId18"/>
    <p:sldId id="1177" r:id="rId19"/>
    <p:sldId id="1132" r:id="rId20"/>
    <p:sldId id="1179" r:id="rId21"/>
    <p:sldId id="1165" r:id="rId22"/>
    <p:sldId id="1180" r:id="rId23"/>
    <p:sldId id="1167" r:id="rId24"/>
    <p:sldId id="1182" r:id="rId25"/>
    <p:sldId id="1185" r:id="rId26"/>
    <p:sldId id="339" r:id="rId27"/>
    <p:sldId id="1184" r:id="rId28"/>
    <p:sldId id="328" r:id="rId29"/>
    <p:sldId id="1173" r:id="rId30"/>
  </p:sldIdLst>
  <p:sldSz cx="9144000" cy="6858000" type="screen4x3"/>
  <p:notesSz cx="7104063" cy="10234613"/>
  <p:embeddedFontLst>
    <p:embeddedFont>
      <p:font typeface="HGPｺﾞｼｯｸE" panose="020B0900000000000000" pitchFamily="50" charset="-128"/>
      <p:regular r:id="rId33"/>
    </p:embeddedFont>
    <p:embeddedFont>
      <p:font typeface="HGPｺﾞｼｯｸM" panose="020B0600000000000000" pitchFamily="50" charset="-128"/>
      <p:regular r:id="rId34"/>
    </p:embeddedFont>
    <p:embeddedFont>
      <p:font typeface="HGP創英角ｺﾞｼｯｸUB" panose="020B0900000000000000" pitchFamily="50" charset="-128"/>
      <p:regular r:id="rId35"/>
    </p:embeddedFont>
    <p:embeddedFont>
      <p:font typeface="Meiryo UI" panose="020B0604030504040204" pitchFamily="50" charset="-128"/>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858"/>
    <a:srgbClr val="E4B212"/>
    <a:srgbClr val="E3986F"/>
    <a:srgbClr val="BA5A24"/>
    <a:srgbClr val="C85116"/>
    <a:srgbClr val="943C10"/>
    <a:srgbClr val="B44914"/>
    <a:srgbClr val="9B4D0D"/>
    <a:srgbClr val="FF66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A75D8-0056-4A24-9AE4-40427B45E613}" v="37" dt="2025-01-10T02:07:14.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416" y="96"/>
      </p:cViewPr>
      <p:guideLst>
        <p:guide orient="horz"/>
        <p:guide pos="57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ln>
              <a:solidFill>
                <a:srgbClr val="D63636"/>
              </a:solidFill>
            </a:ln>
          </c:spPr>
          <c:dPt>
            <c:idx val="0"/>
            <c:bubble3D val="0"/>
            <c:spPr>
              <a:solidFill>
                <a:srgbClr val="B7CDDA"/>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DBE7ED"/>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DBE7ED"/>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B7CDDA"/>
              </a:solidFill>
              <a:ln w="19050">
                <a:noFill/>
              </a:ln>
              <a:effectLst/>
            </c:spPr>
            <c:extLst>
              <c:ext xmlns:c16="http://schemas.microsoft.com/office/drawing/2014/chart" uri="{C3380CC4-5D6E-409C-BE32-E72D297353CC}">
                <c16:uniqueId val="{00000003-98DC-4E53-811C-2513A90EFCF3}"/>
              </c:ext>
            </c:extLst>
          </c:dPt>
          <c:dPt>
            <c:idx val="5"/>
            <c:bubble3D val="0"/>
            <c:spPr>
              <a:noFill/>
              <a:ln w="28575">
                <a:solidFill>
                  <a:srgbClr val="D63636"/>
                </a:solidFill>
                <a:prstDash val="sysDash"/>
              </a:ln>
              <a:effectLst/>
            </c:spPr>
            <c:extLst>
              <c:ext xmlns:c16="http://schemas.microsoft.com/office/drawing/2014/chart" uri="{C3380CC4-5D6E-409C-BE32-E72D297353CC}">
                <c16:uniqueId val="{00000001-98DC-4E53-811C-2513A90EFCF3}"/>
              </c:ext>
            </c:extLst>
          </c:dPt>
          <c:cat>
            <c:strRef>
              <c:f>Sheet1!$A$2:$A$7</c:f>
              <c:strCache>
                <c:ptCount val="6"/>
                <c:pt idx="0">
                  <c:v>所得税</c:v>
                </c:pt>
                <c:pt idx="1">
                  <c:v>法人税</c:v>
                </c:pt>
                <c:pt idx="2">
                  <c:v>消費税</c:v>
                </c:pt>
                <c:pt idx="3">
                  <c:v>その他税収</c:v>
                </c:pt>
                <c:pt idx="4">
                  <c:v>その他収入</c:v>
                </c:pt>
                <c:pt idx="5">
                  <c:v>公債金</c:v>
                </c:pt>
              </c:strCache>
            </c:strRef>
          </c:cat>
          <c:val>
            <c:numRef>
              <c:f>Sheet1!$B$2:$B$7</c:f>
              <c:numCache>
                <c:formatCode>General</c:formatCode>
                <c:ptCount val="6"/>
                <c:pt idx="0">
                  <c:v>15.9</c:v>
                </c:pt>
                <c:pt idx="1">
                  <c:v>15.1</c:v>
                </c:pt>
                <c:pt idx="2">
                  <c:v>21.2</c:v>
                </c:pt>
                <c:pt idx="3">
                  <c:v>9.6</c:v>
                </c:pt>
                <c:pt idx="4">
                  <c:v>6.7</c:v>
                </c:pt>
                <c:pt idx="5">
                  <c:v>31.5</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ln w="6350">
              <a:solidFill>
                <a:schemeClr val="bg1"/>
              </a:solidFill>
            </a:ln>
          </c:spPr>
          <c:dPt>
            <c:idx val="0"/>
            <c:bubble3D val="0"/>
            <c:spPr>
              <a:solidFill>
                <a:srgbClr val="009E47"/>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A6A6A6"/>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B5B5B6"/>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C9CACA"/>
              </a:solidFill>
              <a:ln w="6350">
                <a:solidFill>
                  <a:schemeClr val="bg1"/>
                </a:solidFill>
              </a:ln>
              <a:effectLst/>
            </c:spPr>
            <c:extLst>
              <c:ext xmlns:c16="http://schemas.microsoft.com/office/drawing/2014/chart" uri="{C3380CC4-5D6E-409C-BE32-E72D297353CC}">
                <c16:uniqueId val="{00000003-98DC-4E53-811C-2513A90EFCF3}"/>
              </c:ext>
            </c:extLst>
          </c:dPt>
          <c:dPt>
            <c:idx val="5"/>
            <c:bubble3D val="0"/>
            <c:spPr>
              <a:solidFill>
                <a:srgbClr val="EAEAEA"/>
              </a:solidFill>
              <a:ln w="6350">
                <a:solidFill>
                  <a:schemeClr val="bg1"/>
                </a:solidFill>
              </a:ln>
              <a:effectLst/>
            </c:spPr>
            <c:extLst>
              <c:ext xmlns:c16="http://schemas.microsoft.com/office/drawing/2014/chart" uri="{C3380CC4-5D6E-409C-BE32-E72D297353CC}">
                <c16:uniqueId val="{00000001-98DC-4E53-811C-2513A90EFCF3}"/>
              </c:ext>
            </c:extLst>
          </c:dPt>
          <c:dPt>
            <c:idx val="6"/>
            <c:bubble3D val="0"/>
            <c:spPr>
              <a:solidFill>
                <a:srgbClr val="EE6E6E"/>
              </a:solidFill>
              <a:ln w="6350">
                <a:solidFill>
                  <a:schemeClr val="bg1"/>
                </a:solidFill>
                <a:prstDash val="sysDash"/>
              </a:ln>
              <a:effectLst/>
            </c:spPr>
            <c:extLst>
              <c:ext xmlns:c16="http://schemas.microsoft.com/office/drawing/2014/chart" uri="{C3380CC4-5D6E-409C-BE32-E72D297353CC}">
                <c16:uniqueId val="{0000000D-3FC0-4ECE-B320-88B986DE3DFE}"/>
              </c:ext>
            </c:extLst>
          </c:dPt>
          <c:cat>
            <c:strRef>
              <c:f>Sheet1!$A$2:$A$8</c:f>
              <c:strCache>
                <c:ptCount val="7"/>
                <c:pt idx="0">
                  <c:v>社会保障</c:v>
                </c:pt>
                <c:pt idx="1">
                  <c:v>地方交付税  交付金等</c:v>
                </c:pt>
                <c:pt idx="2">
                  <c:v>防衛</c:v>
                </c:pt>
                <c:pt idx="3">
                  <c:v>公共事業</c:v>
                </c:pt>
                <c:pt idx="4">
                  <c:v>文教及び
科学振興</c:v>
                </c:pt>
                <c:pt idx="5">
                  <c:v>その他</c:v>
                </c:pt>
                <c:pt idx="6">
                  <c:v>国債費</c:v>
                </c:pt>
              </c:strCache>
            </c:strRef>
          </c:cat>
          <c:val>
            <c:numRef>
              <c:f>Sheet1!$B$2:$B$8</c:f>
              <c:numCache>
                <c:formatCode>General</c:formatCode>
                <c:ptCount val="7"/>
                <c:pt idx="0">
                  <c:v>33.5</c:v>
                </c:pt>
                <c:pt idx="1">
                  <c:v>15.8</c:v>
                </c:pt>
                <c:pt idx="2">
                  <c:v>7</c:v>
                </c:pt>
                <c:pt idx="3">
                  <c:v>5.4</c:v>
                </c:pt>
                <c:pt idx="4">
                  <c:v>4.9000000000000004</c:v>
                </c:pt>
                <c:pt idx="5">
                  <c:v>9.4</c:v>
                </c:pt>
                <c:pt idx="6">
                  <c:v>24</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77.099999999999994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35.4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37.700000000000003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17.8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27</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2023</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25366982760967E-2"/>
          <c:y val="6.4945177808925433E-2"/>
          <c:w val="0.88054353310429279"/>
          <c:h val="0.83406244976279487"/>
        </c:manualLayout>
      </c:layout>
      <c:lineChart>
        <c:grouping val="standard"/>
        <c:varyColors val="0"/>
        <c:ser>
          <c:idx val="0"/>
          <c:order val="0"/>
          <c:spPr>
            <a:ln w="22225" cap="rnd">
              <a:solidFill>
                <a:srgbClr val="EB4F4F"/>
              </a:solidFill>
              <a:round/>
            </a:ln>
            <a:effectLst/>
          </c:spPr>
          <c:marker>
            <c:symbol val="circle"/>
            <c:size val="5"/>
            <c:spPr>
              <a:solidFill>
                <a:srgbClr val="EB4F4F"/>
              </a:solidFill>
              <a:ln w="9525">
                <a:solidFill>
                  <a:srgbClr val="EB4F4F"/>
                </a:solidFill>
              </a:ln>
              <a:effectLst/>
            </c:spPr>
          </c:marker>
          <c:val>
            <c:numRef>
              <c:f>'[230728_デンマーク・スイス入り_【BD】8.【R5.4】02 高齢化率の国際比較（R4人口推計・UN2022）.xlsx]高齢化データ（R5.5）'!$C$67:$C$79</c:f>
              <c:numCache>
                <c:formatCode>0.0_ </c:formatCode>
                <c:ptCount val="13"/>
                <c:pt idx="0">
                  <c:v>12.076595125029325</c:v>
                </c:pt>
                <c:pt idx="1">
                  <c:v>14.555228159592259</c:v>
                </c:pt>
                <c:pt idx="2">
                  <c:v>17.365236436979028</c:v>
                </c:pt>
                <c:pt idx="3">
                  <c:v>20.162325464905141</c:v>
                </c:pt>
                <c:pt idx="4">
                  <c:v>23.024122070640416</c:v>
                </c:pt>
                <c:pt idx="5">
                  <c:v>26.647783154333371</c:v>
                </c:pt>
                <c:pt idx="6">
                  <c:v>28.559764082888083</c:v>
                </c:pt>
                <c:pt idx="7">
                  <c:v>29.635060468700086</c:v>
                </c:pt>
                <c:pt idx="8">
                  <c:v>30.771931881056759</c:v>
                </c:pt>
                <c:pt idx="9">
                  <c:v>32.349547217535132</c:v>
                </c:pt>
                <c:pt idx="10">
                  <c:v>34.815569358405575</c:v>
                </c:pt>
                <c:pt idx="11">
                  <c:v>36.260116247282582</c:v>
                </c:pt>
                <c:pt idx="12">
                  <c:v>37.137804254828445</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高齢化率の国際比較（R4人口推計・UN2022）.xlsx]高齢化データ（R5.5）'!$C$66</c15:sqref>
                        </c15:formulaRef>
                      </c:ext>
                    </c:extLst>
                    <c:strCache>
                      <c:ptCount val="1"/>
                      <c:pt idx="0">
                        <c:v>日本</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0-0837-4795-93FC-9E2AC958FC1F}"/>
            </c:ext>
          </c:extLst>
        </c:ser>
        <c:ser>
          <c:idx val="1"/>
          <c:order val="1"/>
          <c:spPr>
            <a:ln w="15875" cap="rnd">
              <a:solidFill>
                <a:srgbClr val="EEC92E"/>
              </a:solidFill>
              <a:round/>
            </a:ln>
            <a:effectLst/>
          </c:spPr>
          <c:marker>
            <c:symbol val="star"/>
            <c:size val="5"/>
            <c:spPr>
              <a:noFill/>
              <a:ln w="9525">
                <a:solidFill>
                  <a:srgbClr val="EEC92E"/>
                </a:solidFill>
              </a:ln>
              <a:effectLst/>
            </c:spPr>
          </c:marker>
          <c:val>
            <c:numRef>
              <c:f>'[230728_デンマーク・スイス入り_【BD】8.【R5.4】02 高齢化率の国際比較（R4人口推計・UN2022）.xlsx]高齢化データ（R5.5）'!$D$67:$D$79</c:f>
              <c:numCache>
                <c:formatCode>0.0_ </c:formatCode>
                <c:ptCount val="13"/>
                <c:pt idx="0">
                  <c:v>14.899410100990556</c:v>
                </c:pt>
                <c:pt idx="1">
                  <c:v>15.479100708012075</c:v>
                </c:pt>
                <c:pt idx="2">
                  <c:v>16.432277045633285</c:v>
                </c:pt>
                <c:pt idx="3">
                  <c:v>18.993049169676151</c:v>
                </c:pt>
                <c:pt idx="4">
                  <c:v>20.454498728498177</c:v>
                </c:pt>
                <c:pt idx="5">
                  <c:v>20.950472934986131</c:v>
                </c:pt>
                <c:pt idx="6">
                  <c:v>21.963734408749414</c:v>
                </c:pt>
                <c:pt idx="7">
                  <c:v>23.618258134485515</c:v>
                </c:pt>
                <c:pt idx="8">
                  <c:v>26.388684715732762</c:v>
                </c:pt>
                <c:pt idx="9">
                  <c:v>28.767671958016862</c:v>
                </c:pt>
                <c:pt idx="10">
                  <c:v>29.452510457570312</c:v>
                </c:pt>
                <c:pt idx="11">
                  <c:v>29.868322444475005</c:v>
                </c:pt>
                <c:pt idx="12">
                  <c:v>30.479655280983582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高齢化率の国際比較（R4人口推計・UN2022）.xlsx]高齢化データ（R5.5）'!$D$66</c15:sqref>
                        </c15:formulaRef>
                      </c:ext>
                    </c:extLst>
                    <c:strCache>
                      <c:ptCount val="1"/>
                      <c:pt idx="0">
                        <c:v>ドイツ</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1-0837-4795-93FC-9E2AC958FC1F}"/>
            </c:ext>
          </c:extLst>
        </c:ser>
        <c:ser>
          <c:idx val="2"/>
          <c:order val="2"/>
          <c:spPr>
            <a:ln w="15875" cap="rnd">
              <a:solidFill>
                <a:srgbClr val="FF66CC"/>
              </a:solidFill>
              <a:round/>
            </a:ln>
            <a:effectLst/>
          </c:spPr>
          <c:marker>
            <c:symbol val="diamond"/>
            <c:size val="5"/>
            <c:spPr>
              <a:solidFill>
                <a:srgbClr val="FF66CC"/>
              </a:solidFill>
              <a:ln w="9525">
                <a:solidFill>
                  <a:srgbClr val="FF66CC"/>
                </a:solidFill>
              </a:ln>
              <a:effectLst/>
            </c:spPr>
          </c:marker>
          <c:val>
            <c:numRef>
              <c:f>'[230728_デンマーク・スイス入り_【BD】8.【R5.4】02 高齢化率の国際比較（R4人口推計・UN2022）.xlsx]高齢化データ（R5.5）'!$E$67:$E$79</c:f>
              <c:numCache>
                <c:formatCode>0.0_ </c:formatCode>
                <c:ptCount val="13"/>
                <c:pt idx="0">
                  <c:v>14.096354597779298</c:v>
                </c:pt>
                <c:pt idx="1">
                  <c:v>15.25436259065906</c:v>
                </c:pt>
                <c:pt idx="2">
                  <c:v>16.155123697757862</c:v>
                </c:pt>
                <c:pt idx="3">
                  <c:v>16.575830973747106</c:v>
                </c:pt>
                <c:pt idx="4">
                  <c:v>16.98227885862352</c:v>
                </c:pt>
                <c:pt idx="5">
                  <c:v>19.105064461211263</c:v>
                </c:pt>
                <c:pt idx="6">
                  <c:v>21.009547712375479</c:v>
                </c:pt>
                <c:pt idx="7">
                  <c:v>22.685935263662092</c:v>
                </c:pt>
                <c:pt idx="8">
                  <c:v>24.420639880085655</c:v>
                </c:pt>
                <c:pt idx="9">
                  <c:v>25.922711735642579</c:v>
                </c:pt>
                <c:pt idx="10">
                  <c:v>27.249654694840654</c:v>
                </c:pt>
                <c:pt idx="11">
                  <c:v>27.838621311323607</c:v>
                </c:pt>
                <c:pt idx="12">
                  <c:v>28.545646083119113</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高齢化率の国際比較（R4人口推計・UN2022）.xlsx]高齢化データ（R5.5）'!$E$66</c15:sqref>
                        </c15:formulaRef>
                      </c:ext>
                    </c:extLst>
                    <c:strCache>
                      <c:ptCount val="1"/>
                      <c:pt idx="0">
                        <c:v>フランス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2-0837-4795-93FC-9E2AC958FC1F}"/>
            </c:ext>
          </c:extLst>
        </c:ser>
        <c:ser>
          <c:idx val="3"/>
          <c:order val="3"/>
          <c:spPr>
            <a:ln w="15875" cap="rnd">
              <a:solidFill>
                <a:srgbClr val="5394E3"/>
              </a:solidFill>
              <a:round/>
            </a:ln>
            <a:effectLst/>
          </c:spPr>
          <c:marker>
            <c:symbol val="triangle"/>
            <c:size val="5"/>
            <c:spPr>
              <a:solidFill>
                <a:srgbClr val="5394E3"/>
              </a:solidFill>
              <a:ln w="9525">
                <a:solidFill>
                  <a:srgbClr val="5394E3"/>
                </a:solidFill>
              </a:ln>
              <a:effectLst/>
            </c:spPr>
          </c:marker>
          <c:val>
            <c:numRef>
              <c:f>'[230728_デンマーク・スイス入り_【BD】8.【R5.4】02 高齢化率の国際比較（R4人口推計・UN2022）.xlsx]高齢化データ（R5.5）'!$F$67:$F$79</c:f>
              <c:numCache>
                <c:formatCode>0.0_ </c:formatCode>
                <c:ptCount val="13"/>
                <c:pt idx="0">
                  <c:v>15.715649289026217</c:v>
                </c:pt>
                <c:pt idx="1">
                  <c:v>15.805484149901078</c:v>
                </c:pt>
                <c:pt idx="2">
                  <c:v>15.718921261290147</c:v>
                </c:pt>
                <c:pt idx="3">
                  <c:v>15.83729454724166</c:v>
                </c:pt>
                <c:pt idx="4">
                  <c:v>16.342941695295483</c:v>
                </c:pt>
                <c:pt idx="5">
                  <c:v>17.798661095415206</c:v>
                </c:pt>
                <c:pt idx="6">
                  <c:v>18.722511900406495</c:v>
                </c:pt>
                <c:pt idx="7">
                  <c:v>20.0860983846792</c:v>
                </c:pt>
                <c:pt idx="8">
                  <c:v>22.024138654329398</c:v>
                </c:pt>
                <c:pt idx="9">
                  <c:v>23.758117689018718</c:v>
                </c:pt>
                <c:pt idx="10">
                  <c:v>24.756827485585173</c:v>
                </c:pt>
                <c:pt idx="11">
                  <c:v>25.290960279454271</c:v>
                </c:pt>
                <c:pt idx="12">
                  <c:v>26.145552793772346</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高齢化率の国際比較（R4人口推計・UN2022）.xlsx]高齢化データ（R5.5）'!$F$66</c15:sqref>
                        </c15:formulaRef>
                      </c:ext>
                    </c:extLst>
                    <c:strCache>
                      <c:ptCount val="1"/>
                      <c:pt idx="0">
                        <c:v>イギリス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3-0837-4795-93FC-9E2AC958FC1F}"/>
            </c:ext>
          </c:extLst>
        </c:ser>
        <c:ser>
          <c:idx val="4"/>
          <c:order val="4"/>
          <c:spPr>
            <a:ln w="15875" cap="rnd">
              <a:solidFill>
                <a:srgbClr val="7030A0"/>
              </a:solidFill>
              <a:round/>
            </a:ln>
            <a:effectLst/>
          </c:spPr>
          <c:marker>
            <c:symbol val="square"/>
            <c:size val="4"/>
            <c:spPr>
              <a:solidFill>
                <a:srgbClr val="7030A0"/>
              </a:solidFill>
              <a:ln w="9525">
                <a:solidFill>
                  <a:srgbClr val="7030A0"/>
                </a:solidFill>
              </a:ln>
              <a:effectLst/>
            </c:spPr>
          </c:marker>
          <c:val>
            <c:numRef>
              <c:f>'[230728_デンマーク・スイス入り_【BD】8.【R5.4】02 高齢化率の国際比較（R4人口推計・UN2022）.xlsx]高齢化データ（R5.5）'!$G$67:$G$79</c:f>
              <c:numCache>
                <c:formatCode>0.0_ </c:formatCode>
                <c:ptCount val="13"/>
                <c:pt idx="0">
                  <c:v>12.284476194513232</c:v>
                </c:pt>
                <c:pt idx="1">
                  <c:v>12.543633524096883</c:v>
                </c:pt>
                <c:pt idx="2">
                  <c:v>12.317629643386912</c:v>
                </c:pt>
                <c:pt idx="3">
                  <c:v>12.360162876853249</c:v>
                </c:pt>
                <c:pt idx="4">
                  <c:v>13.02817849743613</c:v>
                </c:pt>
                <c:pt idx="5">
                  <c:v>14.32775409802913</c:v>
                </c:pt>
                <c:pt idx="6">
                  <c:v>16.22340015007978</c:v>
                </c:pt>
                <c:pt idx="7">
                  <c:v>18.543798271777007</c:v>
                </c:pt>
                <c:pt idx="8">
                  <c:v>20.529391787453136</c:v>
                </c:pt>
                <c:pt idx="9">
                  <c:v>21.734878925800103</c:v>
                </c:pt>
                <c:pt idx="10">
                  <c:v>22.425989261176735</c:v>
                </c:pt>
                <c:pt idx="11">
                  <c:v>22.927291659462451</c:v>
                </c:pt>
                <c:pt idx="12">
                  <c:v>23.628123630910192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高齢化率の国際比較（R4人口推計・UN2022）.xlsx]高齢化データ（R5.5）'!$G$66</c15:sqref>
                        </c15:formulaRef>
                      </c:ext>
                    </c:extLst>
                    <c:strCache>
                      <c:ptCount val="1"/>
                      <c:pt idx="0">
                        <c:v>アメリカ</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4-0837-4795-93FC-9E2AC958FC1F}"/>
            </c:ext>
          </c:extLst>
        </c:ser>
        <c:dLbls>
          <c:showLegendKey val="0"/>
          <c:showVal val="0"/>
          <c:showCatName val="0"/>
          <c:showSerName val="0"/>
          <c:showPercent val="0"/>
          <c:showBubbleSize val="0"/>
        </c:dLbls>
        <c:marker val="1"/>
        <c:smooth val="0"/>
        <c:axId val="715847792"/>
        <c:axId val="671022976"/>
      </c:lineChart>
      <c:catAx>
        <c:axId val="715847792"/>
        <c:scaling>
          <c:orientation val="minMax"/>
        </c:scaling>
        <c:delete val="0"/>
        <c:axPos val="b"/>
        <c:numFmt formatCode="0_ "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ja-JP" sz="900" b="1" i="0" u="none" strike="noStrike" kern="1200" baseline="0">
                <a:noFill/>
                <a:latin typeface="Arial" panose="020B0604020202020204" pitchFamily="34" charset="0"/>
                <a:ea typeface="Meiryo UI" panose="020B0604030504040204" pitchFamily="50" charset="-128"/>
                <a:cs typeface="Arial" panose="020B0604020202020204" pitchFamily="34" charset="0"/>
              </a:defRPr>
            </a:pPr>
            <a:endParaRPr lang="ja-JP"/>
          </a:p>
        </c:txPr>
        <c:crossAx val="671022976"/>
        <c:crosses val="autoZero"/>
        <c:auto val="1"/>
        <c:lblAlgn val="ctr"/>
        <c:lblOffset val="100"/>
        <c:noMultiLvlLbl val="0"/>
      </c:catAx>
      <c:valAx>
        <c:axId val="671022976"/>
        <c:scaling>
          <c:orientation val="minMax"/>
          <c:max val="40"/>
        </c:scaling>
        <c:delete val="0"/>
        <c:axPos val="l"/>
        <c:numFmt formatCode="@"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lang="ja-JP" sz="1050" b="1"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crossAx val="71584779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681818181818"/>
          <c:y val="4.3109638625640906E-2"/>
          <c:w val="0.79082853535353537"/>
          <c:h val="0.90390519252868773"/>
        </c:manualLayout>
      </c:layout>
      <c:barChart>
        <c:barDir val="col"/>
        <c:grouping val="clustered"/>
        <c:varyColors val="0"/>
        <c:ser>
          <c:idx val="0"/>
          <c:order val="0"/>
          <c:tx>
            <c:strRef>
              <c:f>Sheet1!$B$1</c:f>
              <c:strCache>
                <c:ptCount val="1"/>
                <c:pt idx="0">
                  <c:v>年度末</c:v>
                </c:pt>
              </c:strCache>
            </c:strRef>
          </c:tx>
          <c:spPr>
            <a:solidFill>
              <a:srgbClr val="FF7C80"/>
            </a:solidFill>
            <a:ln>
              <a:noFill/>
            </a:ln>
            <a:effectLst/>
          </c:spPr>
          <c:invertIfNegative val="0"/>
          <c:dPt>
            <c:idx val="59"/>
            <c:invertIfNegative val="0"/>
            <c:bubble3D val="0"/>
            <c:spPr>
              <a:solidFill>
                <a:srgbClr val="FF0000"/>
              </a:solidFill>
              <a:ln>
                <a:noFill/>
              </a:ln>
              <a:effectLst/>
            </c:spPr>
            <c:extLst>
              <c:ext xmlns:c16="http://schemas.microsoft.com/office/drawing/2014/chart" uri="{C3380CC4-5D6E-409C-BE32-E72D297353CC}">
                <c16:uniqueId val="{00000000-2D90-472F-8E26-03B6E5E92B21}"/>
              </c:ext>
            </c:extLst>
          </c:dPt>
          <c:cat>
            <c:numRef>
              <c:f>Sheet1!$A$2:$A$61</c:f>
              <c:numCache>
                <c:formatCode>General</c:formatCode>
                <c:ptCount val="6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numCache>
            </c:numRef>
          </c:cat>
          <c:val>
            <c:numRef>
              <c:f>Sheet1!$B$2:$B$61</c:f>
              <c:numCache>
                <c:formatCode>General</c:formatCode>
                <c:ptCount val="60"/>
                <c:pt idx="0">
                  <c:v>0</c:v>
                </c:pt>
                <c:pt idx="1">
                  <c:v>0</c:v>
                </c:pt>
                <c:pt idx="2">
                  <c:v>0</c:v>
                </c:pt>
                <c:pt idx="3">
                  <c:v>0</c:v>
                </c:pt>
                <c:pt idx="4">
                  <c:v>0</c:v>
                </c:pt>
                <c:pt idx="5">
                  <c:v>0</c:v>
                </c:pt>
                <c:pt idx="6">
                  <c:v>5</c:v>
                </c:pt>
                <c:pt idx="7">
                  <c:v>8</c:v>
                </c:pt>
                <c:pt idx="8">
                  <c:v>9</c:v>
                </c:pt>
                <c:pt idx="9">
                  <c:v>10</c:v>
                </c:pt>
                <c:pt idx="10">
                  <c:v>17</c:v>
                </c:pt>
                <c:pt idx="11">
                  <c:v>21</c:v>
                </c:pt>
                <c:pt idx="12">
                  <c:v>30</c:v>
                </c:pt>
                <c:pt idx="13">
                  <c:v>43</c:v>
                </c:pt>
                <c:pt idx="14">
                  <c:v>57</c:v>
                </c:pt>
                <c:pt idx="15">
                  <c:v>70</c:v>
                </c:pt>
                <c:pt idx="16">
                  <c:v>80</c:v>
                </c:pt>
                <c:pt idx="17">
                  <c:v>95</c:v>
                </c:pt>
                <c:pt idx="18">
                  <c:v>110</c:v>
                </c:pt>
                <c:pt idx="19">
                  <c:v>123</c:v>
                </c:pt>
                <c:pt idx="20">
                  <c:v>135</c:v>
                </c:pt>
                <c:pt idx="21">
                  <c:v>143</c:v>
                </c:pt>
                <c:pt idx="22">
                  <c:v>150</c:v>
                </c:pt>
                <c:pt idx="23">
                  <c:v>155</c:v>
                </c:pt>
                <c:pt idx="24">
                  <c:v>157</c:v>
                </c:pt>
                <c:pt idx="25">
                  <c:v>165</c:v>
                </c:pt>
                <c:pt idx="26">
                  <c:v>170</c:v>
                </c:pt>
                <c:pt idx="27">
                  <c:v>178</c:v>
                </c:pt>
                <c:pt idx="28">
                  <c:v>190</c:v>
                </c:pt>
                <c:pt idx="29">
                  <c:v>205</c:v>
                </c:pt>
                <c:pt idx="30">
                  <c:v>220</c:v>
                </c:pt>
                <c:pt idx="31">
                  <c:v>240</c:v>
                </c:pt>
                <c:pt idx="32">
                  <c:v>258</c:v>
                </c:pt>
                <c:pt idx="33">
                  <c:v>290</c:v>
                </c:pt>
                <c:pt idx="34">
                  <c:v>330</c:v>
                </c:pt>
                <c:pt idx="35">
                  <c:v>365</c:v>
                </c:pt>
                <c:pt idx="36">
                  <c:v>390</c:v>
                </c:pt>
                <c:pt idx="37">
                  <c:v>420</c:v>
                </c:pt>
                <c:pt idx="38">
                  <c:v>455</c:v>
                </c:pt>
                <c:pt idx="39">
                  <c:v>495</c:v>
                </c:pt>
                <c:pt idx="40">
                  <c:v>520</c:v>
                </c:pt>
                <c:pt idx="41">
                  <c:v>527</c:v>
                </c:pt>
                <c:pt idx="42">
                  <c:v>540</c:v>
                </c:pt>
                <c:pt idx="43">
                  <c:v>545</c:v>
                </c:pt>
                <c:pt idx="44">
                  <c:v>590</c:v>
                </c:pt>
                <c:pt idx="45">
                  <c:v>635</c:v>
                </c:pt>
                <c:pt idx="46">
                  <c:v>665</c:v>
                </c:pt>
                <c:pt idx="47">
                  <c:v>700</c:v>
                </c:pt>
                <c:pt idx="48">
                  <c:v>740</c:v>
                </c:pt>
                <c:pt idx="49">
                  <c:v>765</c:v>
                </c:pt>
                <c:pt idx="50">
                  <c:v>800</c:v>
                </c:pt>
                <c:pt idx="51">
                  <c:v>825</c:v>
                </c:pt>
                <c:pt idx="52">
                  <c:v>845</c:v>
                </c:pt>
                <c:pt idx="53">
                  <c:v>870</c:v>
                </c:pt>
                <c:pt idx="54">
                  <c:v>885</c:v>
                </c:pt>
                <c:pt idx="55">
                  <c:v>935</c:v>
                </c:pt>
                <c:pt idx="56">
                  <c:v>987</c:v>
                </c:pt>
                <c:pt idx="57">
                  <c:v>1020</c:v>
                </c:pt>
                <c:pt idx="58">
                  <c:v>1073</c:v>
                </c:pt>
                <c:pt idx="59">
                  <c:v>1105</c:v>
                </c:pt>
              </c:numCache>
            </c:numRef>
          </c:val>
          <c:extLst>
            <c:ext xmlns:c16="http://schemas.microsoft.com/office/drawing/2014/chart" uri="{C3380CC4-5D6E-409C-BE32-E72D297353CC}">
              <c16:uniqueId val="{00000000-A622-4FE4-8DA7-C2EFE1B7537E}"/>
            </c:ext>
          </c:extLst>
        </c:ser>
        <c:dLbls>
          <c:showLegendKey val="0"/>
          <c:showVal val="0"/>
          <c:showCatName val="0"/>
          <c:showSerName val="0"/>
          <c:showPercent val="0"/>
          <c:showBubbleSize val="0"/>
        </c:dLbls>
        <c:gapWidth val="0"/>
        <c:axId val="1163601176"/>
        <c:axId val="1163600816"/>
      </c:barChart>
      <c:catAx>
        <c:axId val="1163601176"/>
        <c:scaling>
          <c:orientation val="minMax"/>
        </c:scaling>
        <c:delete val="0"/>
        <c:axPos val="b"/>
        <c:numFmt formatCode="General"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600" b="1" i="0" u="none" strike="noStrike" kern="1200" baseline="0">
                <a:solidFill>
                  <a:schemeClr val="tx1"/>
                </a:solidFill>
                <a:latin typeface="+mn-lt"/>
                <a:ea typeface="+mn-ea"/>
                <a:cs typeface="+mn-cs"/>
              </a:defRPr>
            </a:pPr>
            <a:endParaRPr lang="ja-JP"/>
          </a:p>
        </c:txPr>
        <c:crossAx val="1163600816"/>
        <c:crosses val="autoZero"/>
        <c:auto val="1"/>
        <c:lblAlgn val="ctr"/>
        <c:lblOffset val="100"/>
        <c:tickLblSkip val="5"/>
        <c:tickMarkSkip val="1"/>
        <c:noMultiLvlLbl val="0"/>
      </c:catAx>
      <c:valAx>
        <c:axId val="1163600816"/>
        <c:scaling>
          <c:orientation val="minMax"/>
          <c:min val="0"/>
        </c:scaling>
        <c:delete val="0"/>
        <c:axPos val="l"/>
        <c:numFmt formatCode="#,##0_);[Red]\(#,##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1197" b="1" i="0" u="none" strike="noStrike" kern="1200" baseline="0">
                <a:solidFill>
                  <a:schemeClr val="tx1"/>
                </a:solidFill>
                <a:latin typeface="+mn-lt"/>
                <a:ea typeface="+mn-ea"/>
                <a:cs typeface="+mn-cs"/>
              </a:defRPr>
            </a:pPr>
            <a:endParaRPr lang="ja-JP"/>
          </a:p>
        </c:txPr>
        <c:crossAx val="1163601176"/>
        <c:crosses val="autoZero"/>
        <c:crossBetween val="between"/>
        <c:majorUnit val="100"/>
        <c:min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911365564038"/>
          <c:y val="3.2953056165972064E-2"/>
          <c:w val="0.79647751985989612"/>
          <c:h val="0.84618872076094431"/>
        </c:manualLayout>
      </c:layout>
      <c:lineChart>
        <c:grouping val="standard"/>
        <c:varyColors val="0"/>
        <c:ser>
          <c:idx val="0"/>
          <c:order val="0"/>
          <c:tx>
            <c:strRef>
              <c:f>Sheet1!$B$1</c:f>
              <c:strCache>
                <c:ptCount val="1"/>
                <c:pt idx="0">
                  <c:v>日本</c:v>
                </c:pt>
              </c:strCache>
            </c:strRef>
          </c:tx>
          <c:spPr>
            <a:ln w="28575" cap="rnd">
              <a:solidFill>
                <a:srgbClr val="E83030">
                  <a:alpha val="86000"/>
                </a:srgbClr>
              </a:solidFill>
              <a:round/>
            </a:ln>
            <a:effectLst/>
          </c:spPr>
          <c:marker>
            <c:symbol val="circle"/>
            <c:size val="5"/>
            <c:spPr>
              <a:solidFill>
                <a:srgbClr val="E83030"/>
              </a:solidFill>
              <a:ln w="9525">
                <a:solidFill>
                  <a:srgbClr val="E83030"/>
                </a:solidFill>
              </a:ln>
              <a:effectLst/>
            </c:spPr>
          </c:marker>
          <c:dLbls>
            <c:dLbl>
              <c:idx val="13"/>
              <c:layout>
                <c:manualLayout>
                  <c:x val="-6.2316846904156065E-2"/>
                  <c:y val="-3.1747214912425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26-4972-B662-9C3FA696F975}"/>
                </c:ext>
              </c:extLst>
            </c:dLbl>
            <c:dLbl>
              <c:idx val="14"/>
              <c:layout>
                <c:manualLayout>
                  <c:x val="-5.9104234762527422E-2"/>
                  <c:y val="-4.6725876806049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26-4972-B662-9C3FA696F975}"/>
                </c:ext>
              </c:extLst>
            </c:dLbl>
            <c:dLbl>
              <c:idx val="15"/>
              <c:layout>
                <c:manualLayout>
                  <c:x val="-5.221824639525021E-2"/>
                  <c:y val="-3.4742947291150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26-4972-B662-9C3FA696F975}"/>
                </c:ext>
              </c:extLst>
            </c:dLbl>
            <c:dLbl>
              <c:idx val="16"/>
              <c:layout>
                <c:manualLayout>
                  <c:x val="-4.2615012596548454E-3"/>
                  <c:y val="7.1973060109959616E-3"/>
                </c:manualLayout>
              </c:layout>
              <c:spPr>
                <a:noFill/>
                <a:ln>
                  <a:noFill/>
                </a:ln>
                <a:effectLst/>
              </c:spPr>
              <c:txPr>
                <a:bodyPr rot="0" spcFirstLastPara="1" vertOverflow="ellipsis" vert="horz" wrap="square" lIns="38100" tIns="19050" rIns="38100" bIns="19050" anchor="ctr" anchorCtr="1">
                  <a:spAutoFit/>
                </a:bodyPr>
                <a:lstStyle/>
                <a:p>
                  <a:pPr>
                    <a:defRPr lang="ja-JP" sz="950" b="1" i="0" u="none" strike="noStrike" kern="1200" baseline="0">
                      <a:solidFill>
                        <a:srgbClr val="E83030"/>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26-4972-B662-9C3FA696F975}"/>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rgbClr val="E8303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Sheet1!$B$2:$B$18</c:f>
              <c:numCache>
                <c:formatCode>General</c:formatCode>
                <c:ptCount val="17"/>
                <c:pt idx="0">
                  <c:v>180</c:v>
                </c:pt>
                <c:pt idx="1">
                  <c:v>199</c:v>
                </c:pt>
                <c:pt idx="2">
                  <c:v>207</c:v>
                </c:pt>
                <c:pt idx="3">
                  <c:v>220</c:v>
                </c:pt>
                <c:pt idx="4">
                  <c:v>225</c:v>
                </c:pt>
                <c:pt idx="5">
                  <c:v>230</c:v>
                </c:pt>
                <c:pt idx="6">
                  <c:v>234</c:v>
                </c:pt>
                <c:pt idx="7">
                  <c:v>228</c:v>
                </c:pt>
                <c:pt idx="8">
                  <c:v>233</c:v>
                </c:pt>
                <c:pt idx="9">
                  <c:v>233</c:v>
                </c:pt>
                <c:pt idx="10">
                  <c:v>234</c:v>
                </c:pt>
                <c:pt idx="11">
                  <c:v>236</c:v>
                </c:pt>
                <c:pt idx="12">
                  <c:v>258</c:v>
                </c:pt>
                <c:pt idx="13">
                  <c:v>255.1</c:v>
                </c:pt>
                <c:pt idx="14">
                  <c:v>260.10000000000002</c:v>
                </c:pt>
                <c:pt idx="15">
                  <c:v>255.2</c:v>
                </c:pt>
                <c:pt idx="16">
                  <c:v>251.9</c:v>
                </c:pt>
              </c:numCache>
            </c:numRef>
          </c:val>
          <c:smooth val="0"/>
          <c:extLst>
            <c:ext xmlns:c16="http://schemas.microsoft.com/office/drawing/2014/chart" uri="{C3380CC4-5D6E-409C-BE32-E72D297353CC}">
              <c16:uniqueId val="{00000000-83C6-4879-8DBF-85215AB243F7}"/>
            </c:ext>
          </c:extLst>
        </c:ser>
        <c:ser>
          <c:idx val="1"/>
          <c:order val="1"/>
          <c:tx>
            <c:strRef>
              <c:f>Sheet1!$C$1</c:f>
              <c:strCache>
                <c:ptCount val="1"/>
                <c:pt idx="0">
                  <c:v>イタリア</c:v>
                </c:pt>
              </c:strCache>
            </c:strRef>
          </c:tx>
          <c:spPr>
            <a:ln w="28575" cap="rnd">
              <a:solidFill>
                <a:srgbClr val="00B050">
                  <a:alpha val="97000"/>
                </a:srgbClr>
              </a:solidFill>
              <a:round/>
            </a:ln>
            <a:effectLst/>
          </c:spPr>
          <c:marker>
            <c:symbol val="circle"/>
            <c:size val="5"/>
            <c:spPr>
              <a:solidFill>
                <a:srgbClr val="00B050"/>
              </a:solidFill>
              <a:ln w="9525">
                <a:solidFill>
                  <a:srgbClr val="00B050"/>
                </a:solidFill>
              </a:ln>
              <a:effectLst/>
            </c:spPr>
          </c:marker>
          <c:dLbls>
            <c:dLbl>
              <c:idx val="16"/>
              <c:layout>
                <c:manualLayout>
                  <c:x val="2.3374255989083918E-4"/>
                  <c:y val="-8.5266091800562591E-2"/>
                </c:manualLayout>
              </c:layout>
              <c:tx>
                <c:rich>
                  <a:bodyPr rot="0" spcFirstLastPara="1" vertOverflow="ellipsis" vert="horz" wrap="square" lIns="38100" tIns="19050" rIns="38100" bIns="19050" anchor="ctr" anchorCtr="1">
                    <a:spAutoFit/>
                  </a:bodyPr>
                  <a:lstStyle/>
                  <a:p>
                    <a:pPr>
                      <a:defRPr lang="ja-JP" sz="800" b="1" i="0" u="none" strike="noStrike" kern="1200" baseline="0">
                        <a:solidFill>
                          <a:schemeClr val="tx1">
                            <a:lumMod val="75000"/>
                            <a:lumOff val="25000"/>
                          </a:schemeClr>
                        </a:solidFill>
                        <a:latin typeface="+mn-lt"/>
                        <a:ea typeface="+mn-ea"/>
                        <a:cs typeface="+mn-cs"/>
                      </a:defRPr>
                    </a:pPr>
                    <a:fld id="{0114C03A-2706-4C00-823A-2681DC54D21F}" type="VALUE">
                      <a:rPr lang="en-US" altLang="ja-JP" sz="800">
                        <a:solidFill>
                          <a:srgbClr val="00B050"/>
                        </a:solidFill>
                      </a:rPr>
                      <a:pPr>
                        <a:defRPr lang="ja-JP" sz="8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326-4972-B662-9C3FA696F975}"/>
                </c:ext>
              </c:extLst>
            </c:dLbl>
            <c:spPr>
              <a:noFill/>
              <a:ln>
                <a:noFill/>
              </a:ln>
              <a:effectLst/>
            </c:spPr>
            <c:txPr>
              <a:bodyPr rot="0" spcFirstLastPara="1" vertOverflow="ellipsis" vert="horz" wrap="square" lIns="38100" tIns="19050" rIns="38100" bIns="19050" anchor="ctr" anchorCtr="1">
                <a:spAutoFit/>
              </a:bodyPr>
              <a:lstStyle/>
              <a:p>
                <a:pPr>
                  <a:defRPr lang="ja-JP" sz="95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Sheet1!$C$2:$C$18</c:f>
              <c:numCache>
                <c:formatCode>General</c:formatCode>
                <c:ptCount val="17"/>
                <c:pt idx="0">
                  <c:v>108</c:v>
                </c:pt>
                <c:pt idx="1">
                  <c:v>117</c:v>
                </c:pt>
                <c:pt idx="2">
                  <c:v>120</c:v>
                </c:pt>
                <c:pt idx="3">
                  <c:v>121</c:v>
                </c:pt>
                <c:pt idx="4">
                  <c:v>128</c:v>
                </c:pt>
                <c:pt idx="5">
                  <c:v>134</c:v>
                </c:pt>
                <c:pt idx="6">
                  <c:v>137</c:v>
                </c:pt>
                <c:pt idx="7">
                  <c:v>136</c:v>
                </c:pt>
                <c:pt idx="8">
                  <c:v>135</c:v>
                </c:pt>
                <c:pt idx="9">
                  <c:v>135</c:v>
                </c:pt>
                <c:pt idx="10">
                  <c:v>135</c:v>
                </c:pt>
                <c:pt idx="11">
                  <c:v>135</c:v>
                </c:pt>
                <c:pt idx="12">
                  <c:v>155</c:v>
                </c:pt>
                <c:pt idx="13">
                  <c:v>150</c:v>
                </c:pt>
                <c:pt idx="14">
                  <c:v>145</c:v>
                </c:pt>
                <c:pt idx="15">
                  <c:v>144</c:v>
                </c:pt>
                <c:pt idx="16">
                  <c:v>143.19999999999999</c:v>
                </c:pt>
              </c:numCache>
            </c:numRef>
          </c:val>
          <c:smooth val="0"/>
          <c:extLst>
            <c:ext xmlns:c16="http://schemas.microsoft.com/office/drawing/2014/chart" uri="{C3380CC4-5D6E-409C-BE32-E72D297353CC}">
              <c16:uniqueId val="{00000001-83C6-4879-8DBF-85215AB243F7}"/>
            </c:ext>
          </c:extLst>
        </c:ser>
        <c:ser>
          <c:idx val="2"/>
          <c:order val="2"/>
          <c:tx>
            <c:strRef>
              <c:f>Sheet1!$D$1</c:f>
              <c:strCache>
                <c:ptCount val="1"/>
                <c:pt idx="0">
                  <c:v>米国</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16"/>
              <c:layout>
                <c:manualLayout>
                  <c:x val="0"/>
                  <c:y val="-4.9317303255865738E-2"/>
                </c:manualLayout>
              </c:layout>
              <c:tx>
                <c:rich>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fld id="{C4ADD3A2-DF78-4801-9D1F-7317EC8BA0CA}" type="VALUE">
                      <a:rPr lang="en-US" altLang="ja-JP" sz="800" b="1" i="0" u="none" strike="noStrike" kern="1200" baseline="0">
                        <a:solidFill>
                          <a:srgbClr val="7030A0"/>
                        </a:solidFill>
                        <a:latin typeface="+mn-lt"/>
                        <a:ea typeface="+mn-ea"/>
                        <a:cs typeface="+mn-cs"/>
                      </a:rPr>
                      <a:pPr>
                        <a:defRPr lang="ja-JP"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326-4972-B662-9C3FA696F97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Sheet1!$D$2:$D$18</c:f>
              <c:numCache>
                <c:formatCode>General</c:formatCode>
                <c:ptCount val="17"/>
                <c:pt idx="0">
                  <c:v>75</c:v>
                </c:pt>
                <c:pt idx="1">
                  <c:v>90</c:v>
                </c:pt>
                <c:pt idx="2">
                  <c:v>98</c:v>
                </c:pt>
                <c:pt idx="3">
                  <c:v>100</c:v>
                </c:pt>
                <c:pt idx="4">
                  <c:v>105</c:v>
                </c:pt>
                <c:pt idx="5">
                  <c:v>106</c:v>
                </c:pt>
                <c:pt idx="6">
                  <c:v>106</c:v>
                </c:pt>
                <c:pt idx="7">
                  <c:v>107</c:v>
                </c:pt>
                <c:pt idx="8">
                  <c:v>108</c:v>
                </c:pt>
                <c:pt idx="9">
                  <c:v>107</c:v>
                </c:pt>
                <c:pt idx="10">
                  <c:v>108</c:v>
                </c:pt>
                <c:pt idx="11">
                  <c:v>109</c:v>
                </c:pt>
                <c:pt idx="12">
                  <c:v>136</c:v>
                </c:pt>
                <c:pt idx="13">
                  <c:v>127</c:v>
                </c:pt>
                <c:pt idx="14">
                  <c:v>121</c:v>
                </c:pt>
                <c:pt idx="15">
                  <c:v>124</c:v>
                </c:pt>
                <c:pt idx="16">
                  <c:v>126.9</c:v>
                </c:pt>
              </c:numCache>
            </c:numRef>
          </c:val>
          <c:smooth val="0"/>
          <c:extLst>
            <c:ext xmlns:c16="http://schemas.microsoft.com/office/drawing/2014/chart" uri="{C3380CC4-5D6E-409C-BE32-E72D297353CC}">
              <c16:uniqueId val="{00000002-83C6-4879-8DBF-85215AB243F7}"/>
            </c:ext>
          </c:extLst>
        </c:ser>
        <c:ser>
          <c:idx val="3"/>
          <c:order val="3"/>
          <c:tx>
            <c:strRef>
              <c:f>Sheet1!$E$1</c:f>
              <c:strCache>
                <c:ptCount val="1"/>
                <c:pt idx="0">
                  <c:v>フランス</c:v>
                </c:pt>
              </c:strCache>
            </c:strRef>
          </c:tx>
          <c:spPr>
            <a:ln w="28575" cap="rnd">
              <a:solidFill>
                <a:srgbClr val="FF66CC"/>
              </a:solidFill>
              <a:round/>
            </a:ln>
            <a:effectLst/>
          </c:spPr>
          <c:marker>
            <c:symbol val="circle"/>
            <c:size val="5"/>
            <c:spPr>
              <a:solidFill>
                <a:srgbClr val="FF66CC"/>
              </a:solidFill>
              <a:ln w="9525">
                <a:solidFill>
                  <a:srgbClr val="FF66CC"/>
                </a:solidFill>
              </a:ln>
              <a:effectLst/>
            </c:spPr>
          </c:marker>
          <c:dPt>
            <c:idx val="16"/>
            <c:marker>
              <c:symbol val="circle"/>
              <c:size val="5"/>
              <c:spPr>
                <a:solidFill>
                  <a:srgbClr val="FF66CC"/>
                </a:solidFill>
                <a:ln w="9525">
                  <a:solidFill>
                    <a:srgbClr val="FF66CC"/>
                  </a:solidFill>
                </a:ln>
                <a:effectLst/>
              </c:spPr>
            </c:marker>
            <c:bubble3D val="0"/>
            <c:spPr>
              <a:ln w="28575" cap="rnd">
                <a:solidFill>
                  <a:srgbClr val="FF66CC"/>
                </a:solidFill>
                <a:round/>
              </a:ln>
              <a:effectLst/>
            </c:spPr>
            <c:extLst>
              <c:ext xmlns:c16="http://schemas.microsoft.com/office/drawing/2014/chart" uri="{C3380CC4-5D6E-409C-BE32-E72D297353CC}">
                <c16:uniqueId val="{00000007-83C6-4879-8DBF-85215AB243F7}"/>
              </c:ext>
            </c:extLst>
          </c:dPt>
          <c:dLbls>
            <c:dLbl>
              <c:idx val="16"/>
              <c:layout>
                <c:manualLayout>
                  <c:x val="2.3374255989083918E-4"/>
                  <c:y val="-2.235571184734314E-2"/>
                </c:manualLayout>
              </c:layout>
              <c:tx>
                <c:rich>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fld id="{CAA1C9DC-3E2F-4BEA-A247-757F7FE23787}" type="VALUE">
                      <a:rPr lang="en-US" altLang="ja-JP" sz="800" b="1" i="0" u="none" strike="noStrike" kern="1200" baseline="0">
                        <a:solidFill>
                          <a:srgbClr val="FF66CC"/>
                        </a:solidFill>
                        <a:latin typeface="+mn-lt"/>
                        <a:ea typeface="+mn-ea"/>
                        <a:cs typeface="+mn-cs"/>
                      </a:rPr>
                      <a:pPr>
                        <a:defRPr lang="ja-JP"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C6-4879-8DBF-85215AB243F7}"/>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Sheet1!$E$2:$E$18</c:f>
              <c:numCache>
                <c:formatCode>General</c:formatCode>
                <c:ptCount val="17"/>
                <c:pt idx="0">
                  <c:v>70</c:v>
                </c:pt>
                <c:pt idx="1">
                  <c:v>83</c:v>
                </c:pt>
                <c:pt idx="2">
                  <c:v>84</c:v>
                </c:pt>
                <c:pt idx="3">
                  <c:v>87</c:v>
                </c:pt>
                <c:pt idx="4">
                  <c:v>90</c:v>
                </c:pt>
                <c:pt idx="5">
                  <c:v>93</c:v>
                </c:pt>
                <c:pt idx="6">
                  <c:v>94</c:v>
                </c:pt>
                <c:pt idx="7">
                  <c:v>96</c:v>
                </c:pt>
                <c:pt idx="8">
                  <c:v>98</c:v>
                </c:pt>
                <c:pt idx="9">
                  <c:v>98</c:v>
                </c:pt>
                <c:pt idx="10">
                  <c:v>97</c:v>
                </c:pt>
                <c:pt idx="11">
                  <c:v>97</c:v>
                </c:pt>
                <c:pt idx="12">
                  <c:v>115</c:v>
                </c:pt>
                <c:pt idx="13">
                  <c:v>113</c:v>
                </c:pt>
                <c:pt idx="14">
                  <c:v>112</c:v>
                </c:pt>
                <c:pt idx="15">
                  <c:v>111</c:v>
                </c:pt>
                <c:pt idx="16">
                  <c:v>110.5</c:v>
                </c:pt>
              </c:numCache>
            </c:numRef>
          </c:val>
          <c:smooth val="0"/>
          <c:extLst>
            <c:ext xmlns:c16="http://schemas.microsoft.com/office/drawing/2014/chart" uri="{C3380CC4-5D6E-409C-BE32-E72D297353CC}">
              <c16:uniqueId val="{00000003-83C6-4879-8DBF-85215AB243F7}"/>
            </c:ext>
          </c:extLst>
        </c:ser>
        <c:ser>
          <c:idx val="4"/>
          <c:order val="4"/>
          <c:tx>
            <c:strRef>
              <c:f>Sheet1!$F$1</c:f>
              <c:strCache>
                <c:ptCount val="1"/>
                <c:pt idx="0">
                  <c:v>英国</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16"/>
              <c:layout>
                <c:manualLayout>
                  <c:x val="-1.6465696129106843E-3"/>
                  <c:y val="4.0150362176968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26-4972-B662-9C3FA696F975}"/>
                </c:ext>
              </c:extLst>
            </c:dLbl>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Sheet1!$F$2:$F$18</c:f>
              <c:numCache>
                <c:formatCode>General</c:formatCode>
                <c:ptCount val="17"/>
                <c:pt idx="0">
                  <c:v>49</c:v>
                </c:pt>
                <c:pt idx="1">
                  <c:v>65</c:v>
                </c:pt>
                <c:pt idx="2">
                  <c:v>75</c:v>
                </c:pt>
                <c:pt idx="3">
                  <c:v>80</c:v>
                </c:pt>
                <c:pt idx="4">
                  <c:v>84</c:v>
                </c:pt>
                <c:pt idx="5">
                  <c:v>85</c:v>
                </c:pt>
                <c:pt idx="6">
                  <c:v>85</c:v>
                </c:pt>
                <c:pt idx="7">
                  <c:v>86</c:v>
                </c:pt>
                <c:pt idx="8">
                  <c:v>86</c:v>
                </c:pt>
                <c:pt idx="9">
                  <c:v>86</c:v>
                </c:pt>
                <c:pt idx="10">
                  <c:v>86</c:v>
                </c:pt>
                <c:pt idx="11">
                  <c:v>86</c:v>
                </c:pt>
                <c:pt idx="12">
                  <c:v>106</c:v>
                </c:pt>
                <c:pt idx="13">
                  <c:v>107</c:v>
                </c:pt>
                <c:pt idx="14">
                  <c:v>102</c:v>
                </c:pt>
                <c:pt idx="15">
                  <c:v>105</c:v>
                </c:pt>
                <c:pt idx="16">
                  <c:v>105.9</c:v>
                </c:pt>
              </c:numCache>
            </c:numRef>
          </c:val>
          <c:smooth val="0"/>
          <c:extLst>
            <c:ext xmlns:c16="http://schemas.microsoft.com/office/drawing/2014/chart" uri="{C3380CC4-5D6E-409C-BE32-E72D297353CC}">
              <c16:uniqueId val="{00000004-83C6-4879-8DBF-85215AB243F7}"/>
            </c:ext>
          </c:extLst>
        </c:ser>
        <c:ser>
          <c:idx val="5"/>
          <c:order val="5"/>
          <c:tx>
            <c:strRef>
              <c:f>Sheet1!$G$1</c:f>
              <c:strCache>
                <c:ptCount val="1"/>
                <c:pt idx="0">
                  <c:v>カナダ</c:v>
                </c:pt>
              </c:strCache>
            </c:strRef>
          </c:tx>
          <c:spPr>
            <a:ln w="28575" cap="rnd">
              <a:solidFill>
                <a:srgbClr val="9B4D0D"/>
              </a:solidFill>
              <a:round/>
            </a:ln>
            <a:effectLst/>
          </c:spPr>
          <c:marker>
            <c:symbol val="circle"/>
            <c:size val="5"/>
            <c:spPr>
              <a:solidFill>
                <a:srgbClr val="9B4D0D"/>
              </a:solidFill>
              <a:ln w="9525">
                <a:solidFill>
                  <a:srgbClr val="9B4D0D"/>
                </a:solidFill>
              </a:ln>
              <a:effectLst/>
            </c:spPr>
          </c:marker>
          <c:dLbls>
            <c:dLbl>
              <c:idx val="16"/>
              <c:layout>
                <c:manualLayout>
                  <c:x val="4.9860020080610826E-4"/>
                  <c:y val="0.10521012114081263"/>
                </c:manualLayout>
              </c:layout>
              <c:tx>
                <c:rich>
                  <a:bodyPr/>
                  <a:lstStyle/>
                  <a:p>
                    <a:fld id="{DA0754AA-C518-4C2F-94F9-11AE9D9B6A76}" type="VALUE">
                      <a:rPr lang="en-US" altLang="ja-JP" sz="800" b="1" i="0" u="none" strike="noStrike" kern="1200" baseline="0">
                        <a:solidFill>
                          <a:srgbClr val="9B4D0D"/>
                        </a:solidFill>
                        <a:latin typeface="+mn-lt"/>
                        <a:ea typeface="+mn-ea"/>
                        <a:cs typeface="+mn-cs"/>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326-4972-B662-9C3FA696F97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Sheet1!$G$2:$G$18</c:f>
              <c:numCache>
                <c:formatCode>General</c:formatCode>
                <c:ptCount val="17"/>
                <c:pt idx="0">
                  <c:v>69</c:v>
                </c:pt>
                <c:pt idx="1">
                  <c:v>80</c:v>
                </c:pt>
                <c:pt idx="2">
                  <c:v>83</c:v>
                </c:pt>
                <c:pt idx="3">
                  <c:v>85</c:v>
                </c:pt>
                <c:pt idx="4">
                  <c:v>88</c:v>
                </c:pt>
                <c:pt idx="5">
                  <c:v>89</c:v>
                </c:pt>
                <c:pt idx="6">
                  <c:v>85</c:v>
                </c:pt>
                <c:pt idx="7">
                  <c:v>92</c:v>
                </c:pt>
                <c:pt idx="8">
                  <c:v>93</c:v>
                </c:pt>
                <c:pt idx="9">
                  <c:v>92</c:v>
                </c:pt>
                <c:pt idx="10">
                  <c:v>92</c:v>
                </c:pt>
                <c:pt idx="11">
                  <c:v>92</c:v>
                </c:pt>
                <c:pt idx="12">
                  <c:v>119</c:v>
                </c:pt>
                <c:pt idx="13">
                  <c:v>115</c:v>
                </c:pt>
                <c:pt idx="14">
                  <c:v>109</c:v>
                </c:pt>
                <c:pt idx="15">
                  <c:v>107</c:v>
                </c:pt>
                <c:pt idx="16">
                  <c:v>103.3</c:v>
                </c:pt>
              </c:numCache>
            </c:numRef>
          </c:val>
          <c:smooth val="0"/>
          <c:extLst>
            <c:ext xmlns:c16="http://schemas.microsoft.com/office/drawing/2014/chart" uri="{C3380CC4-5D6E-409C-BE32-E72D297353CC}">
              <c16:uniqueId val="{00000005-83C6-4879-8DBF-85215AB243F7}"/>
            </c:ext>
          </c:extLst>
        </c:ser>
        <c:ser>
          <c:idx val="6"/>
          <c:order val="6"/>
          <c:tx>
            <c:strRef>
              <c:f>Sheet1!$H$1</c:f>
              <c:strCache>
                <c:ptCount val="1"/>
                <c:pt idx="0">
                  <c:v>ドイツ</c:v>
                </c:pt>
              </c:strCache>
            </c:strRef>
          </c:tx>
          <c:spPr>
            <a:ln w="28575" cap="rnd">
              <a:solidFill>
                <a:srgbClr val="E4B212"/>
              </a:solidFill>
              <a:round/>
            </a:ln>
            <a:effectLst/>
          </c:spPr>
          <c:marker>
            <c:symbol val="circle"/>
            <c:size val="5"/>
            <c:spPr>
              <a:solidFill>
                <a:srgbClr val="E4B212"/>
              </a:solidFill>
              <a:ln w="9525">
                <a:solidFill>
                  <a:srgbClr val="E4B212"/>
                </a:solidFill>
              </a:ln>
              <a:effectLst/>
            </c:spPr>
          </c:marker>
          <c:dLbls>
            <c:dLbl>
              <c:idx val="16"/>
              <c:layout>
                <c:manualLayout>
                  <c:x val="1.5235259103880607E-2"/>
                  <c:y val="6.6265600217391099E-2"/>
                </c:manualLayout>
              </c:layout>
              <c:tx>
                <c:rich>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fld id="{D021BD91-89C6-4337-9E94-5CBFB37B6ED6}" type="VALUE">
                      <a:rPr lang="en-US" altLang="ja-JP" sz="800" b="1" i="0" u="none" strike="noStrike" kern="1200" baseline="0">
                        <a:solidFill>
                          <a:srgbClr val="E4B212"/>
                        </a:solidFill>
                        <a:latin typeface="+mn-lt"/>
                        <a:ea typeface="+mn-ea"/>
                        <a:cs typeface="+mn-cs"/>
                      </a:rPr>
                      <a:pPr>
                        <a:defRPr lang="ja-JP"/>
                      </a:pPr>
                      <a:t>[値]</a:t>
                    </a:fld>
                    <a:endParaRPr lang="ja-JP" altLang="en-US"/>
                  </a:p>
                </c:rich>
              </c:tx>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326-4972-B662-9C3FA696F97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Sheet1!$H$2:$H$18</c:f>
              <c:numCache>
                <c:formatCode>General</c:formatCode>
                <c:ptCount val="17"/>
                <c:pt idx="0">
                  <c:v>66</c:v>
                </c:pt>
                <c:pt idx="1">
                  <c:v>73</c:v>
                </c:pt>
                <c:pt idx="2">
                  <c:v>81</c:v>
                </c:pt>
                <c:pt idx="3">
                  <c:v>82</c:v>
                </c:pt>
                <c:pt idx="4">
                  <c:v>80</c:v>
                </c:pt>
                <c:pt idx="5">
                  <c:v>78</c:v>
                </c:pt>
                <c:pt idx="6">
                  <c:v>76</c:v>
                </c:pt>
                <c:pt idx="7">
                  <c:v>73</c:v>
                </c:pt>
                <c:pt idx="8">
                  <c:v>70</c:v>
                </c:pt>
                <c:pt idx="9">
                  <c:v>66</c:v>
                </c:pt>
                <c:pt idx="10">
                  <c:v>62</c:v>
                </c:pt>
                <c:pt idx="11">
                  <c:v>59</c:v>
                </c:pt>
                <c:pt idx="12">
                  <c:v>69</c:v>
                </c:pt>
                <c:pt idx="13">
                  <c:v>69</c:v>
                </c:pt>
                <c:pt idx="14">
                  <c:v>67</c:v>
                </c:pt>
                <c:pt idx="15">
                  <c:v>66</c:v>
                </c:pt>
                <c:pt idx="16">
                  <c:v>64</c:v>
                </c:pt>
              </c:numCache>
            </c:numRef>
          </c:val>
          <c:smooth val="0"/>
          <c:extLst>
            <c:ext xmlns:c16="http://schemas.microsoft.com/office/drawing/2014/chart" uri="{C3380CC4-5D6E-409C-BE32-E72D297353CC}">
              <c16:uniqueId val="{00000006-83C6-4879-8DBF-85215AB243F7}"/>
            </c:ext>
          </c:extLst>
        </c:ser>
        <c:dLbls>
          <c:showLegendKey val="0"/>
          <c:showVal val="0"/>
          <c:showCatName val="0"/>
          <c:showSerName val="0"/>
          <c:showPercent val="0"/>
          <c:showBubbleSize val="0"/>
        </c:dLbls>
        <c:marker val="1"/>
        <c:smooth val="0"/>
        <c:axId val="704673200"/>
        <c:axId val="704673560"/>
      </c:lineChart>
      <c:catAx>
        <c:axId val="7046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600" b="1" i="0" u="none" strike="noStrike" kern="1200" baseline="0">
                <a:solidFill>
                  <a:schemeClr val="tx1"/>
                </a:solidFill>
                <a:latin typeface="+mn-lt"/>
                <a:ea typeface="+mn-ea"/>
                <a:cs typeface="+mn-cs"/>
              </a:defRPr>
            </a:pPr>
            <a:endParaRPr lang="ja-JP"/>
          </a:p>
        </c:txPr>
        <c:crossAx val="704673560"/>
        <c:crosses val="autoZero"/>
        <c:auto val="1"/>
        <c:lblAlgn val="ctr"/>
        <c:lblOffset val="100"/>
        <c:noMultiLvlLbl val="0"/>
      </c:catAx>
      <c:valAx>
        <c:axId val="704673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crossAx val="70467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6350">
              <a:solidFill>
                <a:schemeClr val="bg1"/>
              </a:solidFill>
            </a:ln>
          </c:spPr>
          <c:dPt>
            <c:idx val="0"/>
            <c:bubble3D val="0"/>
            <c:spPr>
              <a:solidFill>
                <a:srgbClr val="6AE2FE"/>
              </a:solidFill>
              <a:ln w="6350">
                <a:solidFill>
                  <a:schemeClr val="bg1"/>
                </a:solidFill>
              </a:ln>
              <a:effectLst/>
            </c:spPr>
            <c:extLst>
              <c:ext xmlns:c16="http://schemas.microsoft.com/office/drawing/2014/chart" uri="{C3380CC4-5D6E-409C-BE32-E72D297353CC}">
                <c16:uniqueId val="{00000001-A9E6-476F-90A2-C07BA28CEACB}"/>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A9E6-476F-90A2-C07BA28CEACB}"/>
              </c:ext>
            </c:extLst>
          </c:dPt>
          <c:dPt>
            <c:idx val="2"/>
            <c:bubble3D val="0"/>
            <c:spPr>
              <a:solidFill>
                <a:schemeClr val="accent6">
                  <a:lumMod val="60000"/>
                  <a:lumOff val="40000"/>
                </a:schemeClr>
              </a:solidFill>
              <a:ln w="6350">
                <a:solidFill>
                  <a:schemeClr val="bg1"/>
                </a:solidFill>
              </a:ln>
              <a:effectLst/>
            </c:spPr>
            <c:extLst>
              <c:ext xmlns:c16="http://schemas.microsoft.com/office/drawing/2014/chart" uri="{C3380CC4-5D6E-409C-BE32-E72D297353CC}">
                <c16:uniqueId val="{00000005-A9E6-476F-90A2-C07BA28CEACB}"/>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A9E6-476F-90A2-C07BA28CEACB}"/>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A9E6-476F-90A2-C07BA28CEACB}"/>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A9E6-476F-90A2-C07BA28CEACB}"/>
              </c:ext>
            </c:extLst>
          </c:dPt>
          <c:dPt>
            <c:idx val="6"/>
            <c:bubble3D val="0"/>
            <c:spPr>
              <a:solidFill>
                <a:schemeClr val="accent1">
                  <a:lumMod val="60000"/>
                </a:schemeClr>
              </a:solidFill>
              <a:ln w="6350">
                <a:solidFill>
                  <a:schemeClr val="bg1"/>
                </a:solidFill>
              </a:ln>
              <a:effectLst/>
            </c:spPr>
            <c:extLst>
              <c:ext xmlns:c16="http://schemas.microsoft.com/office/drawing/2014/chart" uri="{C3380CC4-5D6E-409C-BE32-E72D297353CC}">
                <c16:uniqueId val="{0000000D-A9E6-476F-90A2-C07BA28CEACB}"/>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A9E6-476F-90A2-C07BA28CEACB}"/>
              </c:ext>
            </c:extLst>
          </c:dPt>
          <c:val>
            <c:numRef>
              <c:f>Sheet1!$B$2:$B$7</c:f>
              <c:numCache>
                <c:formatCode>General</c:formatCode>
                <c:ptCount val="6"/>
                <c:pt idx="0">
                  <c:v>33.299999999999997</c:v>
                </c:pt>
                <c:pt idx="1">
                  <c:v>26.1</c:v>
                </c:pt>
                <c:pt idx="2">
                  <c:v>18</c:v>
                </c:pt>
                <c:pt idx="3">
                  <c:v>10.8</c:v>
                </c:pt>
                <c:pt idx="4">
                  <c:v>6.1</c:v>
                </c:pt>
                <c:pt idx="5">
                  <c:v>5.7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県税</c:v>
                      </c:pt>
                      <c:pt idx="1">
                        <c:v>その他</c:v>
                      </c:pt>
                      <c:pt idx="2">
                        <c:v>地方交付税</c:v>
                      </c:pt>
                      <c:pt idx="3">
                        <c:v>国庫支出金</c:v>
                      </c:pt>
                      <c:pt idx="4">
                        <c:v>県債</c:v>
                      </c:pt>
                      <c:pt idx="5">
                        <c:v>地方譲与税・その他</c:v>
                      </c:pt>
                    </c:strCache>
                  </c:strRef>
                </c15:cat>
              </c15:filteredCategoryTitle>
            </c:ext>
            <c:ext xmlns:c16="http://schemas.microsoft.com/office/drawing/2014/chart" uri="{C3380CC4-5D6E-409C-BE32-E72D297353CC}">
              <c16:uniqueId val="{00000010-A9E6-476F-90A2-C07BA28CEACB}"/>
            </c:ext>
          </c:extLst>
        </c:ser>
        <c:dLbls>
          <c:showLegendKey val="0"/>
          <c:showVal val="0"/>
          <c:showCatName val="0"/>
          <c:showSerName val="0"/>
          <c:showPercent val="0"/>
          <c:showBubbleSize val="0"/>
          <c:showLeaderLines val="1"/>
        </c:dLbls>
        <c:firstSliceAng val="0"/>
        <c:holeSize val="3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6AE2FE"/>
              </a:solidFill>
              <a:ln w="6350">
                <a:solidFill>
                  <a:schemeClr val="bg1"/>
                </a:solidFill>
              </a:ln>
              <a:effectLst/>
            </c:spPr>
            <c:extLst>
              <c:ext xmlns:c16="http://schemas.microsoft.com/office/drawing/2014/chart" uri="{C3380CC4-5D6E-409C-BE32-E72D297353CC}">
                <c16:uniqueId val="{00000002-85F1-490A-A4E4-E8979E124498}"/>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85F1-490A-A4E4-E8979E124498}"/>
              </c:ext>
            </c:extLst>
          </c:dPt>
          <c:dPt>
            <c:idx val="2"/>
            <c:bubble3D val="0"/>
            <c:spPr>
              <a:solidFill>
                <a:srgbClr val="009E47"/>
              </a:solidFill>
              <a:ln w="6350">
                <a:solidFill>
                  <a:schemeClr val="bg1"/>
                </a:solidFill>
              </a:ln>
              <a:effectLst/>
            </c:spPr>
            <c:extLst>
              <c:ext xmlns:c16="http://schemas.microsoft.com/office/drawing/2014/chart" uri="{C3380CC4-5D6E-409C-BE32-E72D297353CC}">
                <c16:uniqueId val="{00000001-85F1-490A-A4E4-E8979E124498}"/>
              </c:ext>
            </c:extLst>
          </c:dPt>
          <c:dPt>
            <c:idx val="3"/>
            <c:bubble3D val="0"/>
            <c:spPr>
              <a:solidFill>
                <a:srgbClr val="99CC00"/>
              </a:solidFill>
              <a:ln w="6350">
                <a:solidFill>
                  <a:schemeClr val="bg1"/>
                </a:solidFill>
              </a:ln>
              <a:effectLst/>
            </c:spPr>
            <c:extLst>
              <c:ext xmlns:c16="http://schemas.microsoft.com/office/drawing/2014/chart" uri="{C3380CC4-5D6E-409C-BE32-E72D297353CC}">
                <c16:uniqueId val="{00000004-85F1-490A-A4E4-E8979E124498}"/>
              </c:ext>
            </c:extLst>
          </c:dPt>
          <c:dPt>
            <c:idx val="4"/>
            <c:bubble3D val="0"/>
            <c:spPr>
              <a:solidFill>
                <a:srgbClr val="FFCCCC"/>
              </a:solidFill>
              <a:ln w="6350">
                <a:solidFill>
                  <a:schemeClr val="bg1"/>
                </a:solidFill>
              </a:ln>
              <a:effectLst/>
            </c:spPr>
            <c:extLst>
              <c:ext xmlns:c16="http://schemas.microsoft.com/office/drawing/2014/chart" uri="{C3380CC4-5D6E-409C-BE32-E72D297353CC}">
                <c16:uniqueId val="{00000005-85F1-490A-A4E4-E8979E124498}"/>
              </c:ext>
            </c:extLst>
          </c:dPt>
          <c:dPt>
            <c:idx val="5"/>
            <c:bubble3D val="0"/>
            <c:spPr>
              <a:solidFill>
                <a:srgbClr val="FF9966"/>
              </a:solidFill>
              <a:ln w="6350">
                <a:solidFill>
                  <a:schemeClr val="bg1"/>
                </a:solidFill>
              </a:ln>
              <a:effectLst/>
            </c:spPr>
            <c:extLst>
              <c:ext xmlns:c16="http://schemas.microsoft.com/office/drawing/2014/chart" uri="{C3380CC4-5D6E-409C-BE32-E72D297353CC}">
                <c16:uniqueId val="{00000006-85F1-490A-A4E4-E8979E124498}"/>
              </c:ext>
            </c:extLst>
          </c:dPt>
          <c:dPt>
            <c:idx val="6"/>
            <c:bubble3D val="0"/>
            <c:spPr>
              <a:solidFill>
                <a:srgbClr val="A79CD8"/>
              </a:solidFill>
              <a:ln w="6350">
                <a:solidFill>
                  <a:schemeClr val="bg1"/>
                </a:solidFill>
              </a:ln>
              <a:effectLst/>
            </c:spPr>
            <c:extLst>
              <c:ext xmlns:c16="http://schemas.microsoft.com/office/drawing/2014/chart" uri="{C3380CC4-5D6E-409C-BE32-E72D297353CC}">
                <c16:uniqueId val="{00000007-85F1-490A-A4E4-E8979E124498}"/>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8-85F1-490A-A4E4-E8979E124498}"/>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6E06-4EA2-AE31-1456B746CA58}"/>
              </c:ext>
            </c:extLst>
          </c:dPt>
          <c:dPt>
            <c:idx val="9"/>
            <c:bubble3D val="0"/>
            <c:spPr>
              <a:solidFill>
                <a:schemeClr val="accent4">
                  <a:lumMod val="60000"/>
                </a:schemeClr>
              </a:solidFill>
              <a:ln w="6350">
                <a:solidFill>
                  <a:schemeClr val="bg1"/>
                </a:solidFill>
              </a:ln>
              <a:effectLst/>
            </c:spPr>
            <c:extLst>
              <c:ext xmlns:c16="http://schemas.microsoft.com/office/drawing/2014/chart" uri="{C3380CC4-5D6E-409C-BE32-E72D297353CC}">
                <c16:uniqueId val="{00000013-6E06-4EA2-AE31-1456B746CA58}"/>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5-6E06-4EA2-AE31-1456B746CA58}"/>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7-6E06-4EA2-AE31-1456B746CA58}"/>
              </c:ext>
            </c:extLst>
          </c:dPt>
          <c:dPt>
            <c:idx val="12"/>
            <c:bubble3D val="0"/>
            <c:spPr>
              <a:solidFill>
                <a:schemeClr val="accent1">
                  <a:lumMod val="80000"/>
                  <a:lumOff val="20000"/>
                </a:schemeClr>
              </a:solidFill>
              <a:ln w="6350">
                <a:solidFill>
                  <a:schemeClr val="bg1"/>
                </a:solidFill>
              </a:ln>
              <a:effectLst/>
            </c:spPr>
            <c:extLst>
              <c:ext xmlns:c16="http://schemas.microsoft.com/office/drawing/2014/chart" uri="{C3380CC4-5D6E-409C-BE32-E72D297353CC}">
                <c16:uniqueId val="{00000019-6E06-4EA2-AE31-1456B746CA58}"/>
              </c:ext>
            </c:extLst>
          </c:dPt>
          <c:val>
            <c:numRef>
              <c:f>Sheet1!$B$2:$B$14</c:f>
              <c:numCache>
                <c:formatCode>General</c:formatCode>
                <c:ptCount val="13"/>
                <c:pt idx="0">
                  <c:v>21.3</c:v>
                </c:pt>
                <c:pt idx="1">
                  <c:v>18.5</c:v>
                </c:pt>
                <c:pt idx="2">
                  <c:v>12.5</c:v>
                </c:pt>
                <c:pt idx="3">
                  <c:v>8.4</c:v>
                </c:pt>
                <c:pt idx="4">
                  <c:v>5.9</c:v>
                </c:pt>
                <c:pt idx="5">
                  <c:v>5.5</c:v>
                </c:pt>
                <c:pt idx="6">
                  <c:v>4</c:v>
                </c:pt>
                <c:pt idx="7">
                  <c:v>23.9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Sheet1!$A$2:$A$14</c15:sqref>
                        </c15:formulaRef>
                      </c:ext>
                    </c:extLst>
                    <c:strCache>
                      <c:ptCount val="13"/>
                      <c:pt idx="0">
                        <c:v>教育費</c:v>
                      </c:pt>
                      <c:pt idx="1">
                        <c:v>健康福祉費</c:v>
                      </c:pt>
                      <c:pt idx="2">
                        <c:v>公債費</c:v>
                      </c:pt>
                      <c:pt idx="3">
                        <c:v>県土整備費</c:v>
                      </c:pt>
                      <c:pt idx="4">
                        <c:v>警察費</c:v>
                      </c:pt>
                      <c:pt idx="5">
                        <c:v>生活子ども費</c:v>
                      </c:pt>
                      <c:pt idx="6">
                        <c:v>総務費</c:v>
                      </c:pt>
                      <c:pt idx="7">
                        <c:v>農政費</c:v>
                      </c:pt>
                      <c:pt idx="8">
                        <c:v>環境森林費</c:v>
                      </c:pt>
                      <c:pt idx="9">
                        <c:v>産業経済費・労働費</c:v>
                      </c:pt>
                      <c:pt idx="10">
                        <c:v>知事戦略費</c:v>
                      </c:pt>
                      <c:pt idx="11">
                        <c:v>地域創生費</c:v>
                      </c:pt>
                      <c:pt idx="12">
                        <c:v>その他</c:v>
                      </c:pt>
                    </c:strCache>
                  </c:strRef>
                </c15:cat>
              </c15:filteredCategoryTitle>
            </c:ext>
            <c:ext xmlns:c16="http://schemas.microsoft.com/office/drawing/2014/chart" uri="{C3380CC4-5D6E-409C-BE32-E72D297353CC}">
              <c16:uniqueId val="{00000000-85F1-490A-A4E4-E8979E1244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kumimoji="1" lang="ja-JP" altLang="en-US">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4023991" y="0"/>
            <a:ext cx="3078428" cy="513508"/>
          </a:xfrm>
          <a:prstGeom prst="rect">
            <a:avLst/>
          </a:prstGeom>
        </p:spPr>
        <p:txBody>
          <a:bodyPr vert="horz" lIns="95491" tIns="47745" rIns="95491" bIns="47745" rtlCol="0"/>
          <a:lstStyle>
            <a:lvl1pPr algn="r">
              <a:defRPr sz="13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2025/2/28</a:t>
            </a:fld>
            <a:endParaRPr kumimoji="1" lang="ja-JP" altLang="en-US">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721107"/>
            <a:ext cx="3078428" cy="513507"/>
          </a:xfrm>
          <a:prstGeom prst="rect">
            <a:avLst/>
          </a:prstGeom>
        </p:spPr>
        <p:txBody>
          <a:bodyPr vert="horz" lIns="95491" tIns="47745" rIns="95491" bIns="47745" rtlCol="0" anchor="b"/>
          <a:lstStyle>
            <a:lvl1pPr algn="l">
              <a:defRPr sz="13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4023991" y="9721107"/>
            <a:ext cx="3078428" cy="513507"/>
          </a:xfrm>
          <a:prstGeom prst="rect">
            <a:avLst/>
          </a:prstGeom>
        </p:spPr>
        <p:txBody>
          <a:bodyPr vert="horz" lIns="95491" tIns="47745" rIns="95491" bIns="47745" rtlCol="0" anchor="b"/>
          <a:lstStyle>
            <a:lvl1pPr algn="r">
              <a:defRPr sz="13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atin typeface="HGPｺﾞｼｯｸE" panose="020B0900000000000000" pitchFamily="50" charset="-128"/>
                <a:ea typeface="HGPｺﾞｼｯｸE" panose="020B0900000000000000" pitchFamily="50" charset="-128"/>
              </a:defRPr>
            </a:lvl1pPr>
          </a:lstStyle>
          <a:p>
            <a:endParaRPr kumimoji="1" lang="ja-JP" altLang="en-US"/>
          </a:p>
        </p:txBody>
      </p:sp>
      <p:sp>
        <p:nvSpPr>
          <p:cNvPr id="3" name="日付プレースホルダー 2"/>
          <p:cNvSpPr>
            <a:spLocks noGrp="1"/>
          </p:cNvSpPr>
          <p:nvPr>
            <p:ph type="dt" idx="1"/>
          </p:nvPr>
        </p:nvSpPr>
        <p:spPr>
          <a:xfrm>
            <a:off x="4023991" y="0"/>
            <a:ext cx="3078428" cy="513508"/>
          </a:xfrm>
          <a:prstGeom prst="rect">
            <a:avLst/>
          </a:prstGeom>
        </p:spPr>
        <p:txBody>
          <a:bodyPr vert="horz" lIns="95491" tIns="47745" rIns="95491" bIns="47745" rtlCol="0"/>
          <a:lstStyle>
            <a:lvl1pPr algn="r">
              <a:defRPr sz="13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2025/2/28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2813"/>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5491" tIns="47745" rIns="95491" bIns="47745" rtlCol="0" anchor="b"/>
          <a:lstStyle>
            <a:lvl1pPr algn="l">
              <a:defRPr sz="1300">
                <a:latin typeface="HGPｺﾞｼｯｸE" panose="020B0900000000000000" pitchFamily="50" charset="-128"/>
                <a:ea typeface="HGPｺﾞｼｯｸE" panose="020B0900000000000000"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4023991" y="9721107"/>
            <a:ext cx="3078428" cy="513507"/>
          </a:xfrm>
          <a:prstGeom prst="rect">
            <a:avLst/>
          </a:prstGeom>
        </p:spPr>
        <p:txBody>
          <a:bodyPr vert="horz" lIns="95491" tIns="47745" rIns="95491" bIns="47745" rtlCol="0" anchor="b"/>
          <a:lstStyle>
            <a:lvl1pPr algn="r">
              <a:defRPr sz="13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6443">
              <a:defRPr/>
            </a:pPr>
            <a:fld id="{A8676293-4F36-4916-A6F1-B94D1E49EEF1}" type="slidenum">
              <a:rPr lang="ja-JP" altLang="en-US">
                <a:solidFill>
                  <a:prstClr val="black"/>
                </a:solidFill>
                <a:ea typeface="ＭＳ Ｐゴシック" panose="020B0600070205080204" pitchFamily="50" charset="-128"/>
              </a:rPr>
              <a:pPr defTabSz="946443">
                <a:defRPr/>
              </a:pPr>
              <a:t>18</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0995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E140-B2C8-C5F8-8213-0B12B4C4D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1398C6-DF53-3557-F0A4-F776C58FC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1C598-42A7-2026-39F1-2871D5C8EA3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76EAB0D-8E86-0159-4479-C1C8BD559465}"/>
              </a:ext>
            </a:extLst>
          </p:cNvPr>
          <p:cNvSpPr>
            <a:spLocks noGrp="1"/>
          </p:cNvSpPr>
          <p:nvPr>
            <p:ph type="sldNum" sz="quarter" idx="5"/>
          </p:nvPr>
        </p:nvSpPr>
        <p:spPr/>
        <p:txBody>
          <a:bodyPr/>
          <a:lstStyle/>
          <a:p>
            <a:pPr defTabSz="946443">
              <a:defRPr/>
            </a:pPr>
            <a:fld id="{A8676293-4F36-4916-A6F1-B94D1E49EEF1}" type="slidenum">
              <a:rPr lang="ja-JP" altLang="en-US">
                <a:solidFill>
                  <a:prstClr val="black"/>
                </a:solidFill>
                <a:ea typeface="ＭＳ Ｐゴシック" panose="020B0600070205080204" pitchFamily="50" charset="-128"/>
              </a:rPr>
              <a:pPr defTabSz="946443">
                <a:defRPr/>
              </a:pPr>
              <a:t>19</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70736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6443">
              <a:defRPr/>
            </a:pPr>
            <a:fld id="{A8676293-4F36-4916-A6F1-B94D1E49EEF1}" type="slidenum">
              <a:rPr lang="ja-JP" altLang="en-US">
                <a:solidFill>
                  <a:prstClr val="black"/>
                </a:solidFill>
                <a:ea typeface="ＭＳ Ｐゴシック" panose="020B0600070205080204" pitchFamily="50" charset="-128"/>
              </a:rPr>
              <a:pPr defTabSz="946443">
                <a:defRPr/>
              </a:pPr>
              <a:t>20</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5229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46443">
              <a:defRPr/>
            </a:pPr>
            <a:fld id="{A8676293-4F36-4916-A6F1-B94D1E49EEF1}" type="slidenum">
              <a:rPr lang="ja-JP" altLang="en-US">
                <a:solidFill>
                  <a:prstClr val="black"/>
                </a:solidFill>
                <a:ea typeface="ＭＳ Ｐゴシック" panose="020B0600070205080204" pitchFamily="50" charset="-128"/>
              </a:rPr>
              <a:pPr defTabSz="946443">
                <a:defRPr/>
              </a:pPr>
              <a:t>21</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97556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3788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24</a:t>
            </a:fld>
            <a:endParaRPr lang="en-US" altLang="ja-JP"/>
          </a:p>
        </p:txBody>
      </p:sp>
    </p:spTree>
    <p:extLst>
      <p:ext uri="{BB962C8B-B14F-4D97-AF65-F5344CB8AC3E}">
        <p14:creationId xmlns:p14="http://schemas.microsoft.com/office/powerpoint/2010/main" val="21920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823913" y="615950"/>
            <a:ext cx="5664200" cy="4248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4137883" y="10764385"/>
            <a:ext cx="3163652" cy="567122"/>
          </a:xfrm>
        </p:spPr>
        <p:txBody>
          <a:bodyPr/>
          <a:lstStyle/>
          <a:p>
            <a:pPr defTabSz="473264">
              <a:defRPr/>
            </a:pPr>
            <a:fld id="{4374078C-8597-4BCE-AD2D-AB8AAB46821F}" type="slidenum">
              <a:rPr lang="ja-JP" altLang="en-US" sz="1100">
                <a:solidFill>
                  <a:prstClr val="black"/>
                </a:solidFill>
              </a:rPr>
              <a:pPr defTabSz="473264">
                <a:defRPr/>
              </a:pPr>
              <a:t>9</a:t>
            </a:fld>
            <a:endParaRPr lang="en-US" altLang="ja-JP" sz="110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823913" y="615950"/>
            <a:ext cx="5664200" cy="4248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4137883" y="10764385"/>
            <a:ext cx="3163652" cy="567122"/>
          </a:xfrm>
        </p:spPr>
        <p:txBody>
          <a:bodyPr/>
          <a:lstStyle/>
          <a:p>
            <a:pPr defTabSz="473264">
              <a:defRPr/>
            </a:pPr>
            <a:fld id="{4374078C-8597-4BCE-AD2D-AB8AAB46821F}" type="slidenum">
              <a:rPr lang="ja-JP" altLang="en-US" sz="1100">
                <a:solidFill>
                  <a:prstClr val="black"/>
                </a:solidFill>
              </a:rPr>
              <a:pPr defTabSz="473264">
                <a:defRPr/>
              </a:pPr>
              <a:t>13</a:t>
            </a:fld>
            <a:endParaRPr lang="en-US" altLang="ja-JP" sz="110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9964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345042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411965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256922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solidFill>
                  <a:srgbClr val="005BAD"/>
                </a:solidFill>
                <a:effectLst/>
                <a:latin typeface="+mn-ea"/>
                <a:ea typeface="+mn-ea"/>
              </a:rPr>
              <a:t>討議</a:t>
            </a:r>
            <a:r>
              <a:rPr kumimoji="1" lang="ja-JP" altLang="en-US" sz="1300" b="0" i="0" u="none" strike="noStrike" cap="none" normalizeH="0" baseline="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みなさんはメタバタウンの住人です。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行き来には渡し船を使っていますが、</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今回、</a:t>
            </a:r>
            <a:r>
              <a:rPr kumimoji="1" lang="ja-JP" altLang="en-US" sz="1100" kern="1200">
                <a:solidFill>
                  <a:srgbClr val="C00000"/>
                </a:solidFill>
                <a:latin typeface="+mn-ea"/>
                <a:ea typeface="+mn-ea"/>
                <a:cs typeface="+mn-cs"/>
              </a:rPr>
              <a:t> メタバタウンの全ての住人の希望 </a:t>
            </a:r>
            <a:r>
              <a:rPr kumimoji="1" lang="ja-JP" altLang="en-US" sz="1100" kern="1200">
                <a:solidFill>
                  <a:schemeClr val="tx1"/>
                </a:solidFill>
                <a:latin typeface="+mn-ea"/>
                <a:ea typeface="+mn-ea"/>
                <a:cs typeface="+mn-cs"/>
              </a:rPr>
              <a:t>により</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橋の建設費用は</a:t>
            </a:r>
            <a:r>
              <a:rPr kumimoji="1" lang="en-US" altLang="ja-JP" sz="1100" kern="1200">
                <a:solidFill>
                  <a:schemeClr val="tx1"/>
                </a:solidFill>
                <a:latin typeface="+mn-ea"/>
                <a:ea typeface="+mn-ea"/>
                <a:cs typeface="+mn-cs"/>
              </a:rPr>
              <a:t>400</a:t>
            </a:r>
            <a:r>
              <a:rPr kumimoji="1" lang="ja-JP" altLang="en-US" sz="1100" kern="1200">
                <a:solidFill>
                  <a:schemeClr val="tx1"/>
                </a:solidFill>
                <a:latin typeface="+mn-ea"/>
                <a:ea typeface="+mn-ea"/>
                <a:cs typeface="+mn-cs"/>
              </a:rPr>
              <a:t>万円です。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各家の家族構成・所得金額・使用回数が同じ場合</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a:solidFill>
                  <a:schemeClr val="tx1"/>
                </a:solidFill>
                <a:latin typeface="+mn-ea"/>
                <a:ea typeface="+mn-ea"/>
                <a:cs typeface="+mn-cs"/>
              </a:rPr>
              <a:t>ヒント</a:t>
            </a:r>
            <a:endParaRPr kumimoji="1" lang="en-US" altLang="ja-JP" sz="1100" b="1"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a:solidFill>
                  <a:schemeClr val="tx1"/>
                </a:solidFill>
                <a:latin typeface="+mn-ea"/>
                <a:ea typeface="+mn-ea"/>
                <a:cs typeface="+mn-cs"/>
              </a:rPr>
              <a:t>    ４軒とも同じ条件だから、</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a:solidFill>
                  <a:schemeClr val="tx1"/>
                </a:solidFill>
                <a:latin typeface="+mn-ea"/>
                <a:ea typeface="+mn-ea"/>
                <a:cs typeface="+mn-cs"/>
              </a:rPr>
              <a:t>    </a:t>
            </a:r>
            <a:r>
              <a:rPr kumimoji="1" lang="ja-JP" altLang="en-US" sz="1100" kern="1200">
                <a:solidFill>
                  <a:schemeClr val="tx1"/>
                </a:solidFill>
                <a:latin typeface="+mn-ea"/>
                <a:ea typeface="+mn-ea"/>
                <a:cs typeface="+mn-cs"/>
              </a:rPr>
              <a:t>公平に負担すると</a:t>
            </a:r>
            <a:r>
              <a:rPr kumimoji="1" lang="en-US" altLang="ja-JP" sz="1100" kern="1200">
                <a:solidFill>
                  <a:schemeClr val="tx1"/>
                </a:solidFill>
                <a:latin typeface="+mn-ea"/>
                <a:ea typeface="+mn-ea"/>
                <a:cs typeface="+mn-cs"/>
              </a:rPr>
              <a:t>…</a:t>
            </a:r>
            <a:endParaRPr kumimoji="1" lang="ja-JP" altLang="en-US" sz="1100" kern="120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a:effectLst/>
                        </a:rPr>
                        <a:t>所得金額</a:t>
                      </a:r>
                      <a:endParaRPr kumimoji="1" lang="ja-JP" altLang="en-US" sz="1100" b="0"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1,000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月１</a:t>
                      </a:r>
                      <a:r>
                        <a:rPr kumimoji="1" lang="en-US" altLang="ja-JP" sz="1200" b="1">
                          <a:effectLst/>
                          <a:latin typeface="HGPｺﾞｼｯｸM" panose="020B0600000000000000" pitchFamily="50" charset="-128"/>
                          <a:ea typeface="HGPｺﾞｼｯｸM" panose="020B0600000000000000" pitchFamily="50" charset="-128"/>
                        </a:rPr>
                        <a:t>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600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a:t>
                      </a:r>
                      <a:r>
                        <a:rPr kumimoji="1" lang="en-US" altLang="ja-JP" sz="1200" b="1">
                          <a:effectLst/>
                          <a:latin typeface="HGPｺﾞｼｯｸM" panose="020B0600000000000000" pitchFamily="50" charset="-128"/>
                          <a:ea typeface="HGPｺﾞｼｯｸM" panose="020B0600000000000000" pitchFamily="50" charset="-128"/>
                        </a:rPr>
                        <a:t>10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300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a:t>
                      </a:r>
                      <a:r>
                        <a:rPr kumimoji="1" lang="en-US" altLang="ja-JP" sz="1200" b="1">
                          <a:effectLst/>
                          <a:latin typeface="HGPｺﾞｼｯｸM" panose="020B0600000000000000" pitchFamily="50" charset="-128"/>
                          <a:ea typeface="HGPｺﾞｼｯｸM" panose="020B0600000000000000" pitchFamily="50" charset="-128"/>
                        </a:rPr>
                        <a:t>10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100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月１</a:t>
                      </a:r>
                      <a:r>
                        <a:rPr kumimoji="1" lang="en-US" altLang="ja-JP" sz="1200" b="1">
                          <a:effectLst/>
                          <a:latin typeface="HGPｺﾞｼｯｸM" panose="020B0600000000000000" pitchFamily="50" charset="-128"/>
                          <a:ea typeface="HGPｺﾞｼｯｸM" panose="020B0600000000000000" pitchFamily="50" charset="-128"/>
                        </a:rPr>
                        <a:t>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a:effectLst/>
                          <a:latin typeface="HGPｺﾞｼｯｸM" panose="020B0600000000000000" pitchFamily="50" charset="-128"/>
                          <a:ea typeface="HGPｺﾞｼｯｸM" panose="020B0600000000000000" pitchFamily="50" charset="-128"/>
                        </a:rPr>
                        <a:t>400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a:solidFill>
                  <a:schemeClr val="tx1"/>
                </a:solidFill>
                <a:latin typeface="+mn-ea"/>
                <a:ea typeface="+mn-ea"/>
                <a:cs typeface="+mn-cs"/>
              </a:rPr>
              <a:t>   所得金額によって</a:t>
            </a:r>
            <a:endParaRPr kumimoji="1" lang="en-US" altLang="ja-JP" sz="12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a:solidFill>
                  <a:schemeClr val="tx1"/>
                </a:solidFill>
                <a:latin typeface="+mn-ea"/>
                <a:ea typeface="+mn-ea"/>
                <a:cs typeface="+mn-cs"/>
              </a:rPr>
              <a:t>   </a:t>
            </a:r>
            <a:r>
              <a:rPr kumimoji="1" lang="ja-JP" altLang="en-US" sz="1200" kern="120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a:solidFill>
                  <a:srgbClr val="005BAD"/>
                </a:solidFill>
                <a:latin typeface="+mn-ea"/>
                <a:ea typeface="+mn-ea"/>
                <a:cs typeface="+mn-cs"/>
              </a:rPr>
              <a:t>各家の所得金額</a:t>
            </a:r>
            <a:r>
              <a:rPr kumimoji="1" lang="ja-JP" altLang="en-US" sz="1400" kern="1200">
                <a:solidFill>
                  <a:srgbClr val="005BAD"/>
                </a:solidFill>
                <a:latin typeface="+mn-ea"/>
                <a:ea typeface="+mn-ea"/>
                <a:cs typeface="+mn-cs"/>
              </a:rPr>
              <a:t>（もうけ）</a:t>
            </a:r>
            <a:r>
              <a:rPr kumimoji="1" lang="ja-JP" altLang="en-US" sz="1600" kern="120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a:solidFill>
                    <a:srgbClr val="EBFFFC"/>
                  </a:solidFill>
                  <a:latin typeface="+mn-ea"/>
                  <a:ea typeface="+mn-ea"/>
                  <a:cs typeface="+mn-cs"/>
                </a:rPr>
                <a:t>メタバ</a:t>
              </a:r>
              <a:endParaRPr kumimoji="1" lang="en-US" altLang="ja-JP" sz="1400" kern="1200">
                <a:solidFill>
                  <a:srgbClr val="EBFFFC"/>
                </a:solidFill>
                <a:latin typeface="+mn-ea"/>
                <a:ea typeface="+mn-ea"/>
                <a:cs typeface="+mn-cs"/>
              </a:endParaRPr>
            </a:p>
            <a:p>
              <a:r>
                <a:rPr kumimoji="1" lang="ja-JP" altLang="en-US" sz="1400" kern="120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パターン１</a:t>
            </a:r>
            <a:r>
              <a:rPr kumimoji="1" lang="ja-JP" altLang="en-US" sz="1200" b="0" i="0" u="none" strike="noStrike" cap="none" normalizeH="0" baseline="0">
                <a:ln>
                  <a:noFill/>
                </a:ln>
                <a:effectLst/>
                <a:latin typeface="+mn-ea"/>
                <a:ea typeface="+mn-ea"/>
              </a:rPr>
              <a:t>（参考）</a:t>
            </a:r>
            <a:endParaRPr kumimoji="1" lang="ja-JP" altLang="en-US" sz="1300" b="0" i="0" u="none" strike="noStrike" cap="none" normalizeH="0" baseline="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所得金額</a:t>
                      </a:r>
                      <a:endParaRPr kumimoji="1" lang="ja-JP" altLang="en-US" sz="700" b="0"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400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solidFill>
                  <a:srgbClr val="005BAD"/>
                </a:solidFill>
                <a:effectLst/>
                <a:latin typeface="+mn-ea"/>
                <a:ea typeface="+mn-ea"/>
              </a:rPr>
              <a:t>討議</a:t>
            </a:r>
            <a:r>
              <a:rPr kumimoji="1" lang="ja-JP" altLang="en-US" sz="1300" b="0" i="0" u="none" strike="noStrike" cap="none" normalizeH="0" baseline="0">
                <a:ln>
                  <a:noFill/>
                </a:ln>
                <a:effectLst/>
                <a:latin typeface="+mn-ea"/>
                <a:ea typeface="+mn-ea"/>
              </a:rPr>
              <a:t>　パターン３　</a:t>
            </a:r>
            <a:r>
              <a:rPr kumimoji="1" lang="en-US" altLang="ja-JP" sz="1300" b="0" i="0" u="none" strike="noStrike" cap="none" normalizeH="0" baseline="0">
                <a:ln>
                  <a:noFill/>
                </a:ln>
                <a:effectLst/>
                <a:latin typeface="+mn-ea"/>
                <a:ea typeface="+mn-ea"/>
              </a:rPr>
              <a:t>※</a:t>
            </a:r>
            <a:r>
              <a:rPr kumimoji="1" lang="ja-JP" altLang="en-US" sz="1300" b="0" i="0" u="none" strike="noStrike" cap="none" normalizeH="0" baseline="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みなさんはメタバタウンの住人です。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行き来には渡し船を使っていますが、</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今回、</a:t>
            </a:r>
            <a:r>
              <a:rPr kumimoji="1" lang="ja-JP" altLang="en-US" sz="1100" kern="1200">
                <a:solidFill>
                  <a:srgbClr val="C00000"/>
                </a:solidFill>
                <a:latin typeface="+mn-ea"/>
                <a:ea typeface="+mn-ea"/>
                <a:cs typeface="+mn-cs"/>
              </a:rPr>
              <a:t> メタバタウンの全ての住人の希望 </a:t>
            </a:r>
            <a:r>
              <a:rPr kumimoji="1" lang="ja-JP" altLang="en-US" sz="1100" kern="1200">
                <a:solidFill>
                  <a:schemeClr val="tx1"/>
                </a:solidFill>
                <a:latin typeface="+mn-ea"/>
                <a:ea typeface="+mn-ea"/>
                <a:cs typeface="+mn-cs"/>
              </a:rPr>
              <a:t>により</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橋の建設費用は</a:t>
            </a:r>
            <a:r>
              <a:rPr kumimoji="1" lang="en-US" altLang="ja-JP" sz="1100" kern="1200">
                <a:solidFill>
                  <a:schemeClr val="tx1"/>
                </a:solidFill>
                <a:latin typeface="+mn-ea"/>
                <a:ea typeface="+mn-ea"/>
                <a:cs typeface="+mn-cs"/>
              </a:rPr>
              <a:t>400</a:t>
            </a:r>
            <a:r>
              <a:rPr kumimoji="1" lang="ja-JP" altLang="en-US" sz="1100" kern="1200">
                <a:solidFill>
                  <a:schemeClr val="tx1"/>
                </a:solidFill>
                <a:latin typeface="+mn-ea"/>
                <a:ea typeface="+mn-ea"/>
                <a:cs typeface="+mn-cs"/>
              </a:rPr>
              <a:t>万円です。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各家の家族構成・所得金額・使用回数が同じ場合</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a:solidFill>
                  <a:schemeClr val="tx1"/>
                </a:solidFill>
                <a:latin typeface="+mn-ea"/>
                <a:ea typeface="+mn-ea"/>
                <a:cs typeface="+mn-cs"/>
              </a:rPr>
              <a:t>ヒント</a:t>
            </a:r>
            <a:endParaRPr kumimoji="1" lang="en-US" altLang="ja-JP" sz="1100" b="1"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a:solidFill>
                  <a:schemeClr val="tx1"/>
                </a:solidFill>
                <a:latin typeface="+mn-ea"/>
                <a:ea typeface="+mn-ea"/>
                <a:cs typeface="+mn-cs"/>
              </a:rPr>
              <a:t>    ４軒とも同じ条件だから、</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a:solidFill>
                  <a:schemeClr val="tx1"/>
                </a:solidFill>
                <a:latin typeface="+mn-ea"/>
                <a:ea typeface="+mn-ea"/>
                <a:cs typeface="+mn-cs"/>
              </a:rPr>
              <a:t>    </a:t>
            </a:r>
            <a:r>
              <a:rPr kumimoji="1" lang="ja-JP" altLang="en-US" sz="1100" kern="1200">
                <a:solidFill>
                  <a:schemeClr val="tx1"/>
                </a:solidFill>
                <a:latin typeface="+mn-ea"/>
                <a:ea typeface="+mn-ea"/>
                <a:cs typeface="+mn-cs"/>
              </a:rPr>
              <a:t>公平に負担すると</a:t>
            </a:r>
            <a:r>
              <a:rPr kumimoji="1" lang="en-US" altLang="ja-JP" sz="1100" kern="1200">
                <a:solidFill>
                  <a:schemeClr val="tx1"/>
                </a:solidFill>
                <a:latin typeface="+mn-ea"/>
                <a:ea typeface="+mn-ea"/>
                <a:cs typeface="+mn-cs"/>
              </a:rPr>
              <a:t>…</a:t>
            </a:r>
            <a:endParaRPr kumimoji="1" lang="ja-JP" altLang="en-US" sz="1100" kern="120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a:effectLst/>
                        </a:rPr>
                        <a:t>所得金額</a:t>
                      </a:r>
                      <a:endParaRPr kumimoji="1" lang="ja-JP" altLang="en-US" sz="900" b="1"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1,000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600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10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300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10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100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20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a:effectLst/>
                          <a:latin typeface="HGPｺﾞｼｯｸM" panose="020B0600000000000000" pitchFamily="50" charset="-128"/>
                          <a:ea typeface="HGPｺﾞｼｯｸM" panose="020B0600000000000000" pitchFamily="50" charset="-128"/>
                        </a:rPr>
                        <a:t>400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a:solidFill>
                  <a:schemeClr val="tx1"/>
                </a:solidFill>
                <a:latin typeface="+mn-ea"/>
                <a:ea typeface="+mn-ea"/>
                <a:cs typeface="+mn-cs"/>
              </a:rPr>
              <a:t>  </a:t>
            </a:r>
            <a:r>
              <a:rPr kumimoji="1" lang="ja-JP" altLang="en-US" sz="1200" kern="0" spc="100" baseline="0">
                <a:solidFill>
                  <a:schemeClr val="tx1"/>
                </a:solidFill>
                <a:latin typeface="+mn-ea"/>
                <a:ea typeface="+mn-ea"/>
                <a:cs typeface="+mn-cs"/>
              </a:rPr>
              <a:t> </a:t>
            </a:r>
            <a:r>
              <a:rPr kumimoji="1" lang="ja-JP" altLang="en-US" sz="1200" kern="1200">
                <a:solidFill>
                  <a:schemeClr val="tx1"/>
                </a:solidFill>
                <a:latin typeface="+mn-ea"/>
                <a:ea typeface="+mn-ea"/>
                <a:cs typeface="+mn-cs"/>
              </a:rPr>
              <a:t>いくつかの負担方法を組み合わせる</a:t>
            </a:r>
            <a:endParaRPr kumimoji="1" lang="en-US" altLang="ja-JP" sz="12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a:solidFill>
                  <a:schemeClr val="tx1"/>
                </a:solidFill>
                <a:latin typeface="+mn-ea"/>
                <a:ea typeface="+mn-ea"/>
                <a:cs typeface="+mn-cs"/>
              </a:rPr>
              <a:t>   </a:t>
            </a:r>
            <a:r>
              <a:rPr kumimoji="1" lang="ja-JP" altLang="en-US" sz="1200" kern="120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a:solidFill>
                  <a:srgbClr val="005BAD"/>
                </a:solidFill>
                <a:latin typeface="+mn-ea"/>
                <a:ea typeface="+mn-ea"/>
                <a:cs typeface="+mn-cs"/>
              </a:rPr>
              <a:t>各家の所得金額</a:t>
            </a:r>
            <a:r>
              <a:rPr kumimoji="1" lang="ja-JP" altLang="en-US" sz="1400" kern="1200">
                <a:solidFill>
                  <a:srgbClr val="005BAD"/>
                </a:solidFill>
                <a:latin typeface="+mn-ea"/>
                <a:ea typeface="+mn-ea"/>
                <a:cs typeface="+mn-cs"/>
              </a:rPr>
              <a:t>（もうけ）</a:t>
            </a:r>
            <a:r>
              <a:rPr kumimoji="1" lang="ja-JP" altLang="en-US" sz="1600" kern="1200">
                <a:solidFill>
                  <a:srgbClr val="005BAD"/>
                </a:solidFill>
                <a:latin typeface="+mn-ea"/>
                <a:ea typeface="+mn-ea"/>
                <a:cs typeface="+mn-cs"/>
              </a:rPr>
              <a:t>と</a:t>
            </a:r>
            <a:endParaRPr kumimoji="1" lang="en-US" altLang="ja-JP" sz="1600" kern="120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パターン１</a:t>
            </a:r>
            <a:r>
              <a:rPr kumimoji="1" lang="ja-JP" altLang="en-US" sz="1200" b="0" i="0" u="none" strike="noStrike" cap="none" normalizeH="0" baseline="0">
                <a:ln>
                  <a:noFill/>
                </a:ln>
                <a:effectLst/>
                <a:latin typeface="+mn-ea"/>
                <a:ea typeface="+mn-ea"/>
              </a:rPr>
              <a:t>（参考）</a:t>
            </a:r>
            <a:endParaRPr kumimoji="1" lang="ja-JP" altLang="en-US" sz="1300" b="0" i="0" u="none" strike="noStrike" cap="none" normalizeH="0" baseline="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a:solidFill>
                  <a:srgbClr val="005BAD"/>
                </a:solidFill>
                <a:latin typeface="+mn-ea"/>
                <a:ea typeface="+mn-ea"/>
                <a:cs typeface="+mn-cs"/>
              </a:rPr>
              <a:t>※</a:t>
            </a:r>
            <a:r>
              <a:rPr kumimoji="1" lang="ja-JP" altLang="en-US" sz="1050" kern="1200">
                <a:solidFill>
                  <a:srgbClr val="005BAD"/>
                </a:solidFill>
                <a:latin typeface="+mn-ea"/>
                <a:ea typeface="+mn-ea"/>
                <a:cs typeface="+mn-cs"/>
              </a:rPr>
              <a:t>グループの意見を集約し、「負担金額」を</a:t>
            </a:r>
            <a:endParaRPr kumimoji="1" lang="en-US" altLang="ja-JP" sz="1050" kern="120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a:solidFill>
                  <a:srgbClr val="005BAD"/>
                </a:solidFill>
                <a:latin typeface="+mn-ea"/>
                <a:ea typeface="+mn-ea"/>
                <a:cs typeface="+mn-cs"/>
              </a:rPr>
              <a:t>   </a:t>
            </a:r>
            <a:r>
              <a:rPr kumimoji="1" lang="ja-JP" altLang="en-US" sz="1050" kern="120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a:solidFill>
                  <a:srgbClr val="005BAD"/>
                </a:solidFill>
                <a:latin typeface="+mn-ea"/>
                <a:ea typeface="+mn-ea"/>
                <a:cs typeface="+mn-cs"/>
              </a:rPr>
              <a:t>※</a:t>
            </a:r>
            <a:r>
              <a:rPr kumimoji="1" lang="ja-JP" altLang="en-US" sz="900" kern="120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所得金額</a:t>
                      </a:r>
                      <a:endParaRPr kumimoji="1" lang="ja-JP" altLang="en-US" sz="700" b="0"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400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chart" Target="../charts/chart5.xml"/><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youtube.com/watch?v=sVKTluQsCEs" TargetMode="External"/><Relationship Id="rId7" Type="http://schemas.openxmlformats.org/officeDocument/2006/relationships/image" Target="../media/image60.png"/><Relationship Id="rId12"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63.gif"/><Relationship Id="rId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chart" Target="../charts/chart6.xml"/><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3.png"/><Relationship Id="rId5" Type="http://schemas.openxmlformats.org/officeDocument/2006/relationships/chart" Target="../charts/chart8.xml"/><Relationship Id="rId4" Type="http://schemas.openxmlformats.org/officeDocument/2006/relationships/image" Target="../media/image65.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66.svg"/><Relationship Id="rId5" Type="http://schemas.openxmlformats.org/officeDocument/2006/relationships/image" Target="../media/image64.png"/><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15.xml"/><Relationship Id="rId7"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9463" y="6139381"/>
            <a:ext cx="3338414" cy="330860"/>
          </a:xfrm>
          <a:prstGeom prst="rect">
            <a:avLst/>
          </a:prstGeom>
          <a:noFill/>
        </p:spPr>
        <p:txBody>
          <a:bodyPr vert="horz" wrap="none" rtlCol="0">
            <a:spAutoFit/>
          </a:bodyPr>
          <a:lstStyle/>
          <a:p>
            <a:r>
              <a:rPr lang="ja-JP" altLang="en-US" sz="1550" spc="-10">
                <a:solidFill>
                  <a:srgbClr val="005BAD"/>
                </a:solidFill>
                <a:latin typeface="+mn-ea"/>
                <a:ea typeface="+mn-ea"/>
              </a:rPr>
              <a:t>令和７年度版 </a:t>
            </a:r>
            <a:r>
              <a:rPr kumimoji="1" lang="ja-JP" altLang="en-US" sz="1550" spc="-10" dirty="0">
                <a:solidFill>
                  <a:srgbClr val="005BAD"/>
                </a:solidFill>
                <a:latin typeface="+mn-ea"/>
                <a:ea typeface="+mn-ea"/>
              </a:rPr>
              <a:t>中学生用租税教育教材</a:t>
            </a:r>
          </a:p>
        </p:txBody>
      </p:sp>
    </p:spTree>
    <p:extLst>
      <p:ext uri="{BB962C8B-B14F-4D97-AF65-F5344CB8AC3E}">
        <p14:creationId xmlns:p14="http://schemas.microsoft.com/office/powerpoint/2010/main" val="215638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1598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217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29384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3213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3040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7585731" cy="477054"/>
          </a:xfrm>
          <a:prstGeom prst="rect">
            <a:avLst/>
          </a:prstGeom>
          <a:noFill/>
        </p:spPr>
        <p:txBody>
          <a:bodyPr wrap="none" rtlCol="0">
            <a:spAutoFit/>
          </a:bodyPr>
          <a:lstStyle/>
          <a:p>
            <a:r>
              <a:rPr kumimoji="1" lang="ja-JP" altLang="en-US">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a:latin typeface="Arial" panose="020B0604020202020204" pitchFamily="34" charset="0"/>
                <a:cs typeface="Arial" panose="020B0604020202020204" pitchFamily="34" charset="0"/>
              </a:rPr>
              <a:t>  </a:t>
            </a:r>
            <a:r>
              <a:rPr kumimoji="1" lang="ja-JP" altLang="en-US" sz="100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a:solidFill>
                  <a:prstClr val="black"/>
                </a:solidFill>
                <a:latin typeface="HGPｺﾞｼｯｸM" panose="020B0600000000000000" pitchFamily="50" charset="-128"/>
                <a:ea typeface="HGPｺﾞｼｯｸM" panose="020B0600000000000000" pitchFamily="50" charset="-128"/>
              </a:rPr>
              <a:t>（予算）</a:t>
            </a:r>
            <a:r>
              <a:rPr lang="ja-JP" altLang="en-US" sz="1500" b="1">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a:solidFill>
                  <a:srgbClr val="005BAD"/>
                </a:solidFill>
                <a:latin typeface="+mj-ea"/>
                <a:ea typeface="+mj-ea"/>
              </a:rPr>
              <a:t>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都道府県知事・市区町村長</a:t>
              </a:r>
              <a:endParaRPr kumimoji="1" lang="ja-JP" altLang="en-US" sz="1200" b="0" i="0" u="none" strike="noStrike" cap="none" normalizeH="0" baseline="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国会の話し合いで予算が決まります。</a:t>
              </a:r>
              <a:endParaRPr lang="en-US" altLang="ja-JP" sz="120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議会の話し合いで予算が決まります。</a:t>
              </a:r>
              <a:endParaRPr lang="en-US" altLang="ja-JP" sz="120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a:solidFill>
                    <a:srgbClr val="DB920F"/>
                  </a:solidFill>
                  <a:latin typeface="HGPｺﾞｼｯｸE" panose="020B0900000000000000" pitchFamily="50" charset="-128"/>
                  <a:ea typeface="HGPｺﾞｼｯｸE" panose="020B0900000000000000" pitchFamily="50" charset="-128"/>
                </a:rPr>
                <a:t>選挙</a:t>
              </a:r>
              <a:endParaRPr lang="en-US" altLang="ja-JP" sz="140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国民の代表である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国会議員を選びます</a:t>
              </a:r>
              <a:endParaRPr lang="en-US" altLang="ja-JP" sz="90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a:solidFill>
                    <a:srgbClr val="DB920F"/>
                  </a:solidFill>
                  <a:latin typeface="HGPｺﾞｼｯｸE" panose="020B0900000000000000" pitchFamily="50" charset="-128"/>
                  <a:ea typeface="HGPｺﾞｼｯｸE" panose="020B0900000000000000" pitchFamily="50" charset="-128"/>
                </a:rPr>
                <a:t>選挙</a:t>
              </a:r>
              <a:endParaRPr lang="en-US" altLang="ja-JP" sz="140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住民の代表である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都道府県・</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市区町村議会</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議員を選びます</a:t>
              </a:r>
              <a:endParaRPr lang="en-US" altLang="ja-JP" sz="90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a:solidFill>
                    <a:srgbClr val="DB920F"/>
                  </a:solidFill>
                  <a:latin typeface="HGPｺﾞｼｯｸE" panose="020B0900000000000000" pitchFamily="50" charset="-128"/>
                  <a:ea typeface="HGPｺﾞｼｯｸE" panose="020B0900000000000000" pitchFamily="50" charset="-128"/>
                </a:rPr>
                <a:t>選挙</a:t>
              </a:r>
              <a:endParaRPr lang="en-US" altLang="ja-JP" sz="140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住民の代表である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都道府県知事・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市区町村長</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を選びます</a:t>
              </a:r>
              <a:endParaRPr lang="en-US" altLang="ja-JP" sz="90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a:solidFill>
                  <a:srgbClr val="6BA42C"/>
                </a:solidFill>
                <a:latin typeface="HGPｺﾞｼｯｸE" panose="020B0900000000000000" pitchFamily="50" charset="-128"/>
                <a:ea typeface="HGPｺﾞｼｯｸE" panose="020B0900000000000000" pitchFamily="50" charset="-128"/>
              </a:rPr>
              <a:t>税金</a:t>
            </a:r>
            <a:endParaRPr lang="en-US" altLang="ja-JP" sz="140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a:solidFill>
                  <a:srgbClr val="6BA42C"/>
                </a:solidFill>
                <a:latin typeface="HGPｺﾞｼｯｸE" panose="020B0900000000000000" pitchFamily="50" charset="-128"/>
                <a:ea typeface="HGPｺﾞｼｯｸE" panose="020B0900000000000000" pitchFamily="50" charset="-128"/>
              </a:rPr>
              <a:t>（国税）</a:t>
            </a:r>
            <a:endParaRPr lang="en-US" altLang="ja-JP" sz="120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a:solidFill>
                  <a:srgbClr val="1F7EA9"/>
                </a:solidFill>
                <a:latin typeface="HGPｺﾞｼｯｸE" panose="020B0900000000000000" pitchFamily="50" charset="-128"/>
                <a:ea typeface="HGPｺﾞｼｯｸE" panose="020B0900000000000000" pitchFamily="50" charset="-128"/>
              </a:rPr>
              <a:t>税金</a:t>
            </a:r>
            <a:endParaRPr lang="en-US" altLang="ja-JP" sz="140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a:solidFill>
                  <a:srgbClr val="1F7EA9"/>
                </a:solidFill>
                <a:latin typeface="HGPｺﾞｼｯｸE" panose="020B0900000000000000" pitchFamily="50" charset="-128"/>
                <a:ea typeface="HGPｺﾞｼｯｸE" panose="020B0900000000000000" pitchFamily="50" charset="-128"/>
              </a:rPr>
              <a:t>（地方税）</a:t>
            </a:r>
            <a:endParaRPr lang="en-US" altLang="ja-JP" sz="120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都道府県・市区町村の議会</a:t>
              </a:r>
              <a:endParaRPr kumimoji="1" lang="ja-JP" altLang="en-US" sz="1200" b="0" i="0" u="none" strike="noStrike" cap="none" normalizeH="0" baseline="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a:solidFill>
                    <a:schemeClr val="bg1"/>
                  </a:solidFill>
                  <a:latin typeface="+mn-ea"/>
                  <a:ea typeface="+mn-ea"/>
                </a:rPr>
                <a:t>国　民</a:t>
              </a:r>
              <a:endParaRPr kumimoji="1" lang="ja-JP" altLang="en-US" sz="1150" i="0" u="none" strike="noStrike" cap="none" normalizeH="0" baseline="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a:latin typeface="+mn-ea"/>
              </a:rPr>
              <a:t>2024</a:t>
            </a:r>
            <a:r>
              <a:rPr kumimoji="1" lang="ja-JP" altLang="en-US" sz="1700">
                <a:latin typeface="+mn-ea"/>
                <a:ea typeface="+mn-ea"/>
              </a:rPr>
              <a:t>年度（令和６年度）予算の国の一般会計歳出</a:t>
            </a:r>
            <a:r>
              <a:rPr kumimoji="1" lang="en-US" altLang="ja-JP" sz="2000">
                <a:solidFill>
                  <a:srgbClr val="005BAD"/>
                </a:solidFill>
                <a:latin typeface="+mn-ea"/>
                <a:ea typeface="+mn-ea"/>
              </a:rPr>
              <a:t>112.6</a:t>
            </a:r>
            <a:r>
              <a:rPr kumimoji="1" lang="ja-JP" altLang="en-US" sz="2000">
                <a:solidFill>
                  <a:srgbClr val="005BAD"/>
                </a:solidFill>
                <a:latin typeface="+mn-ea"/>
                <a:ea typeface="+mn-ea"/>
              </a:rPr>
              <a:t>兆円</a:t>
            </a:r>
            <a:r>
              <a:rPr kumimoji="1" lang="ja-JP" altLang="en-US" sz="1700">
                <a:latin typeface="+mn-ea"/>
                <a:ea typeface="+mn-ea"/>
              </a:rPr>
              <a:t>は、主に、</a:t>
            </a:r>
            <a:r>
              <a:rPr kumimoji="1" lang="ja-JP" altLang="en-US" sz="2000">
                <a:solidFill>
                  <a:srgbClr val="005BAD"/>
                </a:solidFill>
                <a:latin typeface="+mn-ea"/>
                <a:ea typeface="+mn-ea"/>
              </a:rPr>
              <a:t>①社会保障、</a:t>
            </a:r>
            <a:endParaRPr kumimoji="1" lang="en-US" altLang="ja-JP" sz="2000">
              <a:solidFill>
                <a:srgbClr val="005BAD"/>
              </a:solidFill>
              <a:latin typeface="+mn-ea"/>
              <a:ea typeface="+mn-ea"/>
            </a:endParaRPr>
          </a:p>
          <a:p>
            <a:pPr>
              <a:lnSpc>
                <a:spcPct val="110000"/>
              </a:lnSpc>
              <a:spcBef>
                <a:spcPts val="0"/>
              </a:spcBef>
              <a:buClr>
                <a:srgbClr val="005BAD"/>
              </a:buClr>
            </a:pPr>
            <a:r>
              <a:rPr lang="en-US" altLang="ja-JP" sz="2000">
                <a:solidFill>
                  <a:srgbClr val="005BAD"/>
                </a:solidFill>
                <a:latin typeface="+mn-ea"/>
                <a:ea typeface="+mn-ea"/>
              </a:rPr>
              <a:t>   </a:t>
            </a:r>
            <a:r>
              <a:rPr kumimoji="1" lang="ja-JP" altLang="en-US" sz="2000">
                <a:solidFill>
                  <a:srgbClr val="005BAD"/>
                </a:solidFill>
                <a:latin typeface="+mn-ea"/>
                <a:ea typeface="+mn-ea"/>
              </a:rPr>
              <a:t>②国債費、③地方交付税交付金等に使われており、これらで約</a:t>
            </a:r>
            <a:r>
              <a:rPr kumimoji="1" lang="en-US" altLang="ja-JP" sz="2000">
                <a:solidFill>
                  <a:srgbClr val="005BAD"/>
                </a:solidFill>
                <a:latin typeface="+mn-ea"/>
                <a:ea typeface="+mn-ea"/>
              </a:rPr>
              <a:t>3/</a:t>
            </a:r>
            <a:r>
              <a:rPr lang="en-US" altLang="ja-JP" sz="2000">
                <a:solidFill>
                  <a:srgbClr val="005BAD"/>
                </a:solidFill>
                <a:latin typeface="+mn-ea"/>
              </a:rPr>
              <a:t>4</a:t>
            </a:r>
            <a:endParaRPr lang="en-US" altLang="ja-JP" sz="2000">
              <a:solidFill>
                <a:srgbClr val="005BAD"/>
              </a:solidFill>
              <a:latin typeface="+mn-ea"/>
              <a:ea typeface="+mn-ea"/>
            </a:endParaRPr>
          </a:p>
          <a:p>
            <a:pPr>
              <a:lnSpc>
                <a:spcPct val="110000"/>
              </a:lnSpc>
              <a:spcBef>
                <a:spcPts val="0"/>
              </a:spcBef>
              <a:buClr>
                <a:srgbClr val="005BAD"/>
              </a:buClr>
            </a:pPr>
            <a:r>
              <a:rPr kumimoji="1" lang="en-US" altLang="ja-JP" sz="2000">
                <a:solidFill>
                  <a:srgbClr val="005BAD"/>
                </a:solidFill>
                <a:latin typeface="+mn-ea"/>
                <a:ea typeface="+mn-ea"/>
              </a:rPr>
              <a:t>   </a:t>
            </a:r>
            <a:r>
              <a:rPr kumimoji="1" lang="ja-JP" altLang="en-US" sz="1700">
                <a:latin typeface="+mn-ea"/>
                <a:ea typeface="+mn-ea"/>
              </a:rPr>
              <a:t>を</a:t>
            </a:r>
            <a:r>
              <a:rPr kumimoji="1" lang="ja-JP" altLang="en-US" sz="1700">
                <a:latin typeface="+mn-ea"/>
              </a:rPr>
              <a:t>占めています</a:t>
            </a:r>
            <a:r>
              <a:rPr kumimoji="1" lang="ja-JP" altLang="en-US" sz="1700">
                <a:latin typeface="+mn-ea"/>
                <a:ea typeface="+mn-ea"/>
              </a:rPr>
              <a:t>。</a:t>
            </a:r>
          </a:p>
          <a:p>
            <a:pPr marL="252000" indent="-252000">
              <a:lnSpc>
                <a:spcPct val="110000"/>
              </a:lnSpc>
              <a:spcBef>
                <a:spcPts val="1800"/>
              </a:spcBef>
              <a:buClr>
                <a:srgbClr val="005BAD"/>
              </a:buClr>
              <a:buFont typeface="Wingdings" panose="05000000000000000000" pitchFamily="2" charset="2"/>
              <a:buChar char="l"/>
            </a:pPr>
            <a:r>
              <a:rPr kumimoji="1" lang="en-US" altLang="ja-JP" sz="1700">
                <a:latin typeface="+mn-ea"/>
                <a:ea typeface="+mn-ea"/>
              </a:rPr>
              <a:t>2024</a:t>
            </a:r>
            <a:r>
              <a:rPr kumimoji="1" lang="ja-JP" altLang="en-US" sz="1700">
                <a:latin typeface="+mn-ea"/>
                <a:ea typeface="+mn-ea"/>
              </a:rPr>
              <a:t>年度（令和６年度）予算の国の一般会計歳入</a:t>
            </a:r>
            <a:r>
              <a:rPr kumimoji="1" lang="en-US" altLang="ja-JP">
                <a:solidFill>
                  <a:srgbClr val="005BAD"/>
                </a:solidFill>
                <a:latin typeface="+mn-ea"/>
                <a:ea typeface="+mn-ea"/>
              </a:rPr>
              <a:t>112.6</a:t>
            </a:r>
            <a:r>
              <a:rPr kumimoji="1" lang="ja-JP" altLang="en-US">
                <a:solidFill>
                  <a:srgbClr val="005BAD"/>
                </a:solidFill>
                <a:latin typeface="+mn-ea"/>
                <a:ea typeface="+mn-ea"/>
              </a:rPr>
              <a:t>兆円は、</a:t>
            </a:r>
            <a:endParaRPr kumimoji="1" lang="en-US" altLang="ja-JP">
              <a:solidFill>
                <a:srgbClr val="005BAD"/>
              </a:solidFill>
              <a:latin typeface="+mn-ea"/>
              <a:ea typeface="+mn-ea"/>
            </a:endParaRPr>
          </a:p>
          <a:p>
            <a:pPr>
              <a:lnSpc>
                <a:spcPct val="110000"/>
              </a:lnSpc>
              <a:spcBef>
                <a:spcPts val="0"/>
              </a:spcBef>
              <a:buClr>
                <a:srgbClr val="005BAD"/>
              </a:buClr>
            </a:pPr>
            <a:r>
              <a:rPr lang="en-US" altLang="ja-JP">
                <a:solidFill>
                  <a:srgbClr val="005BAD"/>
                </a:solidFill>
                <a:latin typeface="+mn-ea"/>
                <a:ea typeface="+mn-ea"/>
              </a:rPr>
              <a:t>   </a:t>
            </a:r>
            <a:r>
              <a:rPr kumimoji="1" lang="ja-JP" altLang="en-US">
                <a:solidFill>
                  <a:srgbClr val="005BAD"/>
                </a:solidFill>
                <a:latin typeface="+mn-ea"/>
                <a:ea typeface="+mn-ea"/>
              </a:rPr>
              <a:t>税収等と公債金（借金）で構成</a:t>
            </a:r>
            <a:r>
              <a:rPr kumimoji="1" lang="ja-JP" altLang="en-US" sz="170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a:latin typeface="+mn-ea"/>
                <a:ea typeface="+mn-ea"/>
              </a:rPr>
              <a:t>現在、</a:t>
            </a:r>
            <a:r>
              <a:rPr kumimoji="1" lang="ja-JP" altLang="en-US">
                <a:solidFill>
                  <a:srgbClr val="005BAD"/>
                </a:solidFill>
                <a:latin typeface="+mn-ea"/>
                <a:ea typeface="+mn-ea"/>
              </a:rPr>
              <a:t>税収等では歳出全体の約</a:t>
            </a:r>
            <a:r>
              <a:rPr kumimoji="1" lang="en-US" altLang="ja-JP">
                <a:solidFill>
                  <a:srgbClr val="005BAD"/>
                </a:solidFill>
                <a:latin typeface="+mn-ea"/>
                <a:ea typeface="+mn-ea"/>
              </a:rPr>
              <a:t>2/</a:t>
            </a:r>
            <a:r>
              <a:rPr lang="en-US" altLang="ja-JP">
                <a:solidFill>
                  <a:srgbClr val="005BAD"/>
                </a:solidFill>
                <a:latin typeface="+mn-ea"/>
                <a:ea typeface="+mn-ea"/>
              </a:rPr>
              <a:t>3</a:t>
            </a:r>
            <a:r>
              <a:rPr kumimoji="1" lang="ja-JP" altLang="en-US">
                <a:solidFill>
                  <a:srgbClr val="005BAD"/>
                </a:solidFill>
                <a:latin typeface="+mn-ea"/>
                <a:ea typeface="+mn-ea"/>
              </a:rPr>
              <a:t>しか賄えておらず、</a:t>
            </a:r>
            <a:endParaRPr lang="en-US" altLang="ja-JP">
              <a:solidFill>
                <a:srgbClr val="005BAD"/>
              </a:solidFill>
              <a:latin typeface="+mn-ea"/>
              <a:ea typeface="+mn-ea"/>
            </a:endParaRPr>
          </a:p>
          <a:p>
            <a:pPr>
              <a:lnSpc>
                <a:spcPct val="110000"/>
              </a:lnSpc>
              <a:spcBef>
                <a:spcPts val="0"/>
              </a:spcBef>
              <a:buClr>
                <a:srgbClr val="005BAD"/>
              </a:buClr>
            </a:pPr>
            <a:r>
              <a:rPr kumimoji="1" lang="ja-JP" altLang="en-US">
                <a:solidFill>
                  <a:srgbClr val="005BAD"/>
                </a:solidFill>
                <a:latin typeface="+mn-ea"/>
                <a:ea typeface="+mn-ea"/>
              </a:rPr>
              <a:t> </a:t>
            </a:r>
            <a:r>
              <a:rPr kumimoji="1" lang="ja-JP" altLang="en-US" spc="100">
                <a:solidFill>
                  <a:srgbClr val="005BAD"/>
                </a:solidFill>
                <a:latin typeface="+mn-ea"/>
                <a:ea typeface="+mn-ea"/>
              </a:rPr>
              <a:t> </a:t>
            </a:r>
            <a:r>
              <a:rPr kumimoji="1" lang="ja-JP" altLang="en-US">
                <a:solidFill>
                  <a:srgbClr val="005BAD"/>
                </a:solidFill>
                <a:latin typeface="+mn-ea"/>
                <a:ea typeface="+mn-ea"/>
              </a:rPr>
              <a:t>残りの約</a:t>
            </a:r>
            <a:r>
              <a:rPr kumimoji="1" lang="en-US" altLang="ja-JP">
                <a:solidFill>
                  <a:srgbClr val="005BAD"/>
                </a:solidFill>
                <a:latin typeface="+mn-ea"/>
                <a:ea typeface="+mn-ea"/>
              </a:rPr>
              <a:t>1/</a:t>
            </a:r>
            <a:r>
              <a:rPr lang="en-US" altLang="ja-JP">
                <a:solidFill>
                  <a:srgbClr val="005BAD"/>
                </a:solidFill>
                <a:latin typeface="+mn-ea"/>
                <a:ea typeface="+mn-ea"/>
              </a:rPr>
              <a:t>3</a:t>
            </a:r>
            <a:r>
              <a:rPr kumimoji="1" lang="ja-JP" altLang="en-US">
                <a:solidFill>
                  <a:srgbClr val="005BAD"/>
                </a:solidFill>
                <a:latin typeface="+mn-ea"/>
                <a:ea typeface="+mn-ea"/>
              </a:rPr>
              <a:t>は公債金（借金）に依存</a:t>
            </a:r>
            <a:r>
              <a:rPr kumimoji="1" lang="ja-JP" altLang="en-US" sz="1700">
                <a:latin typeface="+mn-ea"/>
                <a:ea typeface="+mn-ea"/>
              </a:rPr>
              <a:t>しています。</a:t>
            </a:r>
            <a:endParaRPr kumimoji="1" lang="en-US" altLang="ja-JP" sz="1700">
              <a:latin typeface="+mn-ea"/>
              <a:ea typeface="+mn-ea"/>
            </a:endParaRPr>
          </a:p>
          <a:p>
            <a:pPr marL="252000" indent="-252000">
              <a:lnSpc>
                <a:spcPct val="110000"/>
              </a:lnSpc>
              <a:spcBef>
                <a:spcPts val="0"/>
              </a:spcBef>
              <a:buClr>
                <a:srgbClr val="005BAD"/>
              </a:buClr>
            </a:pPr>
            <a:r>
              <a:rPr kumimoji="1" lang="ja-JP" altLang="en-US" sz="1700">
                <a:latin typeface="+mn-ea"/>
                <a:ea typeface="+mn-ea"/>
              </a:rPr>
              <a:t>  </a:t>
            </a:r>
            <a:r>
              <a:rPr kumimoji="1" lang="ja-JP" altLang="en-US" sz="1700" spc="100">
                <a:latin typeface="+mn-ea"/>
                <a:ea typeface="+mn-ea"/>
              </a:rPr>
              <a:t> </a:t>
            </a:r>
            <a:r>
              <a:rPr kumimoji="1" lang="ja-JP" altLang="en-US" sz="1700">
                <a:latin typeface="+mn-ea"/>
                <a:ea typeface="+mn-ea"/>
              </a:rPr>
              <a:t>この借金の返済には将来世代の税収等が充てられることになるため、</a:t>
            </a:r>
            <a:endParaRPr kumimoji="1" lang="en-US" altLang="ja-JP" sz="1700">
              <a:latin typeface="+mn-ea"/>
              <a:ea typeface="+mn-ea"/>
            </a:endParaRPr>
          </a:p>
          <a:p>
            <a:pPr marL="252000" indent="-252000">
              <a:lnSpc>
                <a:spcPct val="110000"/>
              </a:lnSpc>
              <a:spcBef>
                <a:spcPts val="0"/>
              </a:spcBef>
              <a:buClr>
                <a:srgbClr val="005BAD"/>
              </a:buClr>
            </a:pPr>
            <a:r>
              <a:rPr lang="en-US" altLang="ja-JP" sz="1700">
                <a:latin typeface="+mn-ea"/>
                <a:ea typeface="+mn-ea"/>
              </a:rPr>
              <a:t>   </a:t>
            </a:r>
            <a:r>
              <a:rPr kumimoji="1" lang="ja-JP" altLang="en-US" sz="1700">
                <a:latin typeface="+mn-ea"/>
                <a:ea typeface="+mn-ea"/>
              </a:rPr>
              <a:t>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a:latin typeface="+mn-ea"/>
                <a:ea typeface="+mn-ea"/>
              </a:rPr>
              <a:t>1</a:t>
            </a:r>
            <a:r>
              <a:rPr kumimoji="1" lang="ja-JP" altLang="en-US" sz="1800">
                <a:latin typeface="+mn-ea"/>
                <a:ea typeface="+mn-ea"/>
              </a:rPr>
              <a:t>年間に得た国の収入を「歳入」、支出を「歳出」といい、</a:t>
            </a:r>
          </a:p>
          <a:p>
            <a:r>
              <a:rPr kumimoji="1" lang="ja-JP" altLang="en-US" sz="180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0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1700"/>
                                        <p:tgtEl>
                                          <p:spTgt spid="18">
                                            <p:txEl>
                                              <p:pRg st="1" end="1"/>
                                            </p:txEl>
                                          </p:spTgt>
                                        </p:tgtEl>
                                      </p:cBhvr>
                                    </p:animEffect>
                                  </p:childTnLst>
                                </p:cTn>
                              </p:par>
                            </p:childTnLst>
                          </p:cTn>
                        </p:par>
                        <p:par>
                          <p:cTn id="26" fill="hold">
                            <p:stCondLst>
                              <p:cond delay="345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75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1700"/>
                                        <p:tgtEl>
                                          <p:spTgt spid="18">
                                            <p:txEl>
                                              <p:pRg st="3" end="3"/>
                                            </p:txEl>
                                          </p:spTgt>
                                        </p:tgtEl>
                                      </p:cBhvr>
                                    </p:animEffect>
                                  </p:childTnLst>
                                </p:cTn>
                              </p:par>
                            </p:childTnLst>
                          </p:cTn>
                        </p:par>
                        <p:par>
                          <p:cTn id="35" fill="hold">
                            <p:stCondLst>
                              <p:cond delay="1700"/>
                            </p:stCondLst>
                            <p:childTnLst>
                              <p:par>
                                <p:cTn id="36" presetID="22" presetClass="entr" presetSubtype="8"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wipe(left)">
                                      <p:cBhvr>
                                        <p:cTn id="38" dur="165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wipe(left)">
                                      <p:cBhvr>
                                        <p:cTn id="43" dur="1750"/>
                                        <p:tgtEl>
                                          <p:spTgt spid="18">
                                            <p:txEl>
                                              <p:pRg st="5" end="5"/>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left)">
                                      <p:cBhvr>
                                        <p:cTn id="47" dur="1650"/>
                                        <p:tgtEl>
                                          <p:spTgt spid="18">
                                            <p:txEl>
                                              <p:pRg st="6" end="6"/>
                                            </p:txEl>
                                          </p:spTgt>
                                        </p:tgtEl>
                                      </p:cBhvr>
                                    </p:animEffect>
                                  </p:childTnLst>
                                </p:cTn>
                              </p:par>
                            </p:childTnLst>
                          </p:cTn>
                        </p:par>
                        <p:par>
                          <p:cTn id="48" fill="hold">
                            <p:stCondLst>
                              <p:cond delay="3400"/>
                            </p:stCondLst>
                            <p:childTnLst>
                              <p:par>
                                <p:cTn id="49" presetID="22" presetClass="entr" presetSubtype="8" fill="hold" nodeType="afterEffect">
                                  <p:stCondLst>
                                    <p:cond delay="0"/>
                                  </p:stCondLst>
                                  <p:childTnLst>
                                    <p:set>
                                      <p:cBhvr>
                                        <p:cTn id="50" dur="1" fill="hold">
                                          <p:stCondLst>
                                            <p:cond delay="0"/>
                                          </p:stCondLst>
                                        </p:cTn>
                                        <p:tgtEl>
                                          <p:spTgt spid="18">
                                            <p:txEl>
                                              <p:pRg st="7" end="7"/>
                                            </p:txEl>
                                          </p:spTgt>
                                        </p:tgtEl>
                                        <p:attrNameLst>
                                          <p:attrName>style.visibility</p:attrName>
                                        </p:attrNameLst>
                                      </p:cBhvr>
                                      <p:to>
                                        <p:strVal val="visible"/>
                                      </p:to>
                                    </p:set>
                                    <p:animEffect transition="in" filter="wipe(left)">
                                      <p:cBhvr>
                                        <p:cTn id="51" dur="1700"/>
                                        <p:tgtEl>
                                          <p:spTgt spid="18">
                                            <p:txEl>
                                              <p:pRg st="7" end="7"/>
                                            </p:txEl>
                                          </p:spTgt>
                                        </p:tgtEl>
                                      </p:cBhvr>
                                    </p:animEffect>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Effect transition="in" filter="wipe(left)">
                                      <p:cBhvr>
                                        <p:cTn id="55"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12" name="object 66">
            <a:extLst>
              <a:ext uri="{FF2B5EF4-FFF2-40B4-BE49-F238E27FC236}">
                <a16:creationId xmlns:a16="http://schemas.microsoft.com/office/drawing/2014/main" id="{8E01C08E-4CD8-B14B-169A-09D425518F73}"/>
              </a:ext>
            </a:extLst>
          </p:cNvPr>
          <p:cNvSpPr txBox="1"/>
          <p:nvPr/>
        </p:nvSpPr>
        <p:spPr>
          <a:xfrm>
            <a:off x="3637722" y="6353729"/>
            <a:ext cx="5168982" cy="123111"/>
          </a:xfrm>
          <a:prstGeom prst="rect">
            <a:avLst/>
          </a:prstGeom>
        </p:spPr>
        <p:txBody>
          <a:bodyPr vert="horz" wrap="square" lIns="0" tIns="0" rIns="0" bIns="0" rtlCol="0" anchor="ctr">
            <a:spAutoFit/>
          </a:bodyPr>
          <a:lstStyle/>
          <a:p>
            <a:pPr marL="11723" defTabSz="844083">
              <a:defRPr/>
            </a:pPr>
            <a:r>
              <a:rPr lang="en-US" altLang="ja-JP" sz="800">
                <a:solidFill>
                  <a:prstClr val="black"/>
                </a:solidFill>
                <a:latin typeface="+mn-ea"/>
                <a:ea typeface="+mn-ea"/>
                <a:cs typeface="Yu Gothic"/>
              </a:rPr>
              <a:t>※</a:t>
            </a:r>
            <a:r>
              <a:rPr lang="ja-JP" altLang="en-US" sz="800">
                <a:solidFill>
                  <a:prstClr val="black"/>
                </a:solidFill>
                <a:latin typeface="+mn-ea"/>
                <a:cs typeface="Yu Gothic"/>
              </a:rPr>
              <a:t>歳出の「その他」には、原油価格・物価高騰対策及び賃上げ促進環境整備対応予備費（</a:t>
            </a:r>
            <a:r>
              <a:rPr lang="en-US" altLang="ja-JP" sz="800">
                <a:solidFill>
                  <a:prstClr val="black"/>
                </a:solidFill>
                <a:latin typeface="+mn-ea"/>
                <a:cs typeface="Yu Gothic"/>
              </a:rPr>
              <a:t>0.9%</a:t>
            </a:r>
            <a:r>
              <a:rPr lang="ja-JP" altLang="en-US" sz="800">
                <a:solidFill>
                  <a:prstClr val="black"/>
                </a:solidFill>
                <a:latin typeface="+mn-ea"/>
                <a:cs typeface="Yu Gothic"/>
              </a:rPr>
              <a:t>（</a:t>
            </a:r>
            <a:r>
              <a:rPr lang="en-US" altLang="ja-JP" sz="800">
                <a:solidFill>
                  <a:prstClr val="black"/>
                </a:solidFill>
                <a:latin typeface="+mn-ea"/>
                <a:cs typeface="Yu Gothic"/>
              </a:rPr>
              <a:t>1.0</a:t>
            </a:r>
            <a:r>
              <a:rPr lang="ja-JP" altLang="en-US" sz="800">
                <a:solidFill>
                  <a:prstClr val="black"/>
                </a:solidFill>
                <a:latin typeface="+mn-ea"/>
                <a:cs typeface="Yu Gothic"/>
              </a:rPr>
              <a:t>兆円））が含まれる。</a:t>
            </a:r>
            <a:endParaRPr lang="en-US" altLang="ja-JP" sz="800">
              <a:solidFill>
                <a:prstClr val="black"/>
              </a:solidFill>
              <a:latin typeface="+mn-ea"/>
              <a:ea typeface="+mn-ea"/>
              <a:cs typeface="Yu Gothic"/>
            </a:endParaRPr>
          </a:p>
        </p:txBody>
      </p:sp>
      <p:grpSp>
        <p:nvGrpSpPr>
          <p:cNvPr id="114" name="グループ化 113">
            <a:extLst>
              <a:ext uri="{FF2B5EF4-FFF2-40B4-BE49-F238E27FC236}">
                <a16:creationId xmlns:a16="http://schemas.microsoft.com/office/drawing/2014/main" id="{0EE97873-FA72-5C30-8988-A0CAAEDB387F}"/>
              </a:ext>
            </a:extLst>
          </p:cNvPr>
          <p:cNvGrpSpPr/>
          <p:nvPr/>
        </p:nvGrpSpPr>
        <p:grpSpPr>
          <a:xfrm>
            <a:off x="216015" y="1755669"/>
            <a:ext cx="3954581" cy="3744192"/>
            <a:chOff x="216015" y="1755669"/>
            <a:chExt cx="3954581" cy="3744192"/>
          </a:xfrm>
        </p:grpSpPr>
        <p:graphicFrame>
          <p:nvGraphicFramePr>
            <p:cNvPr id="89" name="グラフ 88">
              <a:extLst>
                <a:ext uri="{FF2B5EF4-FFF2-40B4-BE49-F238E27FC236}">
                  <a16:creationId xmlns:a16="http://schemas.microsoft.com/office/drawing/2014/main" id="{7926C9D9-8DF9-BD76-6E31-97CBFE226325}"/>
                </a:ext>
              </a:extLst>
            </p:cNvPr>
            <p:cNvGraphicFramePr/>
            <p:nvPr>
              <p:extLst>
                <p:ext uri="{D42A27DB-BD31-4B8C-83A1-F6EECF244321}">
                  <p14:modId xmlns:p14="http://schemas.microsoft.com/office/powerpoint/2010/main" val="317429704"/>
                </p:ext>
              </p:extLst>
            </p:nvPr>
          </p:nvGraphicFramePr>
          <p:xfrm>
            <a:off x="426404" y="1755669"/>
            <a:ext cx="3744192" cy="3744192"/>
          </p:xfrm>
          <a:graphic>
            <a:graphicData uri="http://schemas.openxmlformats.org/drawingml/2006/chart">
              <c:chart xmlns:c="http://schemas.openxmlformats.org/drawingml/2006/chart" xmlns:r="http://schemas.openxmlformats.org/officeDocument/2006/relationships" r:id="rId3"/>
            </a:graphicData>
          </a:graphic>
        </p:graphicFrame>
        <p:sp>
          <p:nvSpPr>
            <p:cNvPr id="46" name="パイ 25">
              <a:extLst>
                <a:ext uri="{FF2B5EF4-FFF2-40B4-BE49-F238E27FC236}">
                  <a16:creationId xmlns:a16="http://schemas.microsoft.com/office/drawing/2014/main" id="{EC940DA2-9303-631B-1960-9556415FD2A4}"/>
                </a:ext>
              </a:extLst>
            </p:cNvPr>
            <p:cNvSpPr/>
            <p:nvPr/>
          </p:nvSpPr>
          <p:spPr>
            <a:xfrm rot="16200000">
              <a:off x="572727" y="1884792"/>
              <a:ext cx="3444474" cy="3470848"/>
            </a:xfrm>
            <a:prstGeom prst="pie">
              <a:avLst>
                <a:gd name="adj1" fmla="val 54202"/>
                <a:gd name="adj2" fmla="val 14791083"/>
              </a:avLst>
            </a:prstGeom>
            <a:noFill/>
            <a:ln w="34925">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a:solidFill>
                  <a:prstClr val="black"/>
                </a:solidFill>
                <a:latin typeface="HGPｺﾞｼｯｸE" panose="020B0900000000000000" pitchFamily="50" charset="-128"/>
                <a:ea typeface="ＭＳ Ｐゴシック" panose="020B0600070205080204" pitchFamily="50" charset="-128"/>
              </a:endParaRPr>
            </a:p>
          </p:txBody>
        </p:sp>
        <p:sp>
          <p:nvSpPr>
            <p:cNvPr id="49" name="object 14">
              <a:extLst>
                <a:ext uri="{FF2B5EF4-FFF2-40B4-BE49-F238E27FC236}">
                  <a16:creationId xmlns:a16="http://schemas.microsoft.com/office/drawing/2014/main" id="{568D2A14-B3F0-AA34-B3D3-BCC6CDFF6241}"/>
                </a:ext>
              </a:extLst>
            </p:cNvPr>
            <p:cNvSpPr txBox="1"/>
            <p:nvPr/>
          </p:nvSpPr>
          <p:spPr>
            <a:xfrm>
              <a:off x="2359160" y="2253877"/>
              <a:ext cx="1099638"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err="1">
                  <a:solidFill>
                    <a:srgbClr val="231916"/>
                  </a:solidFill>
                  <a:latin typeface="+mn-ea"/>
                  <a:ea typeface="+mn-ea"/>
                  <a:cs typeface="Meiryo"/>
                </a:rPr>
                <a:t>所得</a:t>
              </a:r>
              <a:r>
                <a:rPr lang="ja-JP" altLang="en-US" sz="1400" spc="74">
                  <a:solidFill>
                    <a:srgbClr val="231916"/>
                  </a:solidFill>
                  <a:latin typeface="+mn-ea"/>
                  <a:ea typeface="+mn-ea"/>
                  <a:cs typeface="Meiryo"/>
                </a:rPr>
                <a:t>税</a:t>
              </a:r>
              <a:endParaRPr sz="140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a:solidFill>
                    <a:srgbClr val="231916"/>
                  </a:solidFill>
                  <a:latin typeface="+mn-ea"/>
                  <a:ea typeface="+mn-ea"/>
                  <a:cs typeface="Meiryo"/>
                </a:rPr>
                <a:t>15.9</a:t>
              </a:r>
              <a:r>
                <a:rPr lang="ja-JP" altLang="en-US" sz="1050" spc="69">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a:solidFill>
                    <a:srgbClr val="231916"/>
                  </a:solidFill>
                  <a:latin typeface="+mn-ea"/>
                  <a:ea typeface="+mn-ea"/>
                  <a:cs typeface="Meiryo"/>
                </a:rPr>
                <a:t>（</a:t>
              </a:r>
              <a:r>
                <a:rPr lang="en-US" altLang="ja-JP" sz="1050" spc="69">
                  <a:solidFill>
                    <a:srgbClr val="231916"/>
                  </a:solidFill>
                  <a:latin typeface="+mn-ea"/>
                  <a:ea typeface="+mn-ea"/>
                  <a:cs typeface="Meiryo"/>
                </a:rPr>
                <a:t>17.9</a:t>
              </a:r>
              <a:r>
                <a:rPr lang="ja-JP" altLang="en-US" sz="1050" spc="69">
                  <a:solidFill>
                    <a:srgbClr val="231916"/>
                  </a:solidFill>
                  <a:latin typeface="+mn-ea"/>
                  <a:ea typeface="+mn-ea"/>
                  <a:cs typeface="Meiryo"/>
                </a:rPr>
                <a:t>兆円）</a:t>
              </a:r>
            </a:p>
          </p:txBody>
        </p:sp>
        <p:sp>
          <p:nvSpPr>
            <p:cNvPr id="62" name="object 15">
              <a:extLst>
                <a:ext uri="{FF2B5EF4-FFF2-40B4-BE49-F238E27FC236}">
                  <a16:creationId xmlns:a16="http://schemas.microsoft.com/office/drawing/2014/main" id="{2F3942B5-6B8D-1E25-3E07-5BAA87FA45CB}"/>
                </a:ext>
              </a:extLst>
            </p:cNvPr>
            <p:cNvSpPr txBox="1"/>
            <p:nvPr/>
          </p:nvSpPr>
          <p:spPr>
            <a:xfrm>
              <a:off x="3087886" y="3335054"/>
              <a:ext cx="854662"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a:solidFill>
                    <a:srgbClr val="231916"/>
                  </a:solidFill>
                  <a:latin typeface="+mn-ea"/>
                  <a:ea typeface="+mn-ea"/>
                  <a:cs typeface="Meiryo"/>
                </a:rPr>
                <a:t>法人税</a:t>
              </a:r>
              <a:endParaRPr sz="140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a:solidFill>
                    <a:srgbClr val="231916"/>
                  </a:solidFill>
                  <a:latin typeface="+mn-ea"/>
                  <a:ea typeface="+mn-ea"/>
                  <a:cs typeface="Meiryo"/>
                </a:rPr>
                <a:t>15.1</a:t>
              </a:r>
              <a:r>
                <a:rPr lang="ja-JP" altLang="en-US" sz="1050" spc="69">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a:solidFill>
                    <a:srgbClr val="231916"/>
                  </a:solidFill>
                  <a:latin typeface="+mn-ea"/>
                  <a:ea typeface="+mn-ea"/>
                  <a:cs typeface="Meiryo"/>
                </a:rPr>
                <a:t>（</a:t>
              </a:r>
              <a:r>
                <a:rPr lang="en-US" altLang="ja-JP" sz="1050" spc="69">
                  <a:solidFill>
                    <a:srgbClr val="231916"/>
                  </a:solidFill>
                  <a:latin typeface="+mn-ea"/>
                  <a:ea typeface="+mn-ea"/>
                  <a:cs typeface="Meiryo"/>
                </a:rPr>
                <a:t>17.0</a:t>
              </a:r>
              <a:r>
                <a:rPr lang="ja-JP" altLang="en-US" sz="1050" spc="69">
                  <a:solidFill>
                    <a:srgbClr val="231916"/>
                  </a:solidFill>
                  <a:latin typeface="+mn-ea"/>
                  <a:ea typeface="+mn-ea"/>
                  <a:cs typeface="Meiryo"/>
                </a:rPr>
                <a:t>兆円）</a:t>
              </a:r>
            </a:p>
          </p:txBody>
        </p:sp>
        <p:sp>
          <p:nvSpPr>
            <p:cNvPr id="63" name="object 16">
              <a:extLst>
                <a:ext uri="{FF2B5EF4-FFF2-40B4-BE49-F238E27FC236}">
                  <a16:creationId xmlns:a16="http://schemas.microsoft.com/office/drawing/2014/main" id="{B02D8FB1-0349-1837-7DFA-981229F4292C}"/>
                </a:ext>
              </a:extLst>
            </p:cNvPr>
            <p:cNvSpPr txBox="1"/>
            <p:nvPr/>
          </p:nvSpPr>
          <p:spPr>
            <a:xfrm>
              <a:off x="2290452" y="4388540"/>
              <a:ext cx="1243519"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a:latin typeface="+mn-ea"/>
                  <a:ea typeface="+mn-ea"/>
                  <a:cs typeface="Meiryo"/>
                </a:rPr>
                <a:t>消費税</a:t>
              </a:r>
              <a:endParaRPr sz="1400">
                <a:latin typeface="+mn-ea"/>
                <a:ea typeface="+mn-ea"/>
                <a:cs typeface="Meiryo"/>
              </a:endParaRPr>
            </a:p>
            <a:p>
              <a:pPr algn="ctr" defTabSz="844083" eaLnBrk="1" fontAlgn="auto" hangingPunct="1">
                <a:spcBef>
                  <a:spcPts val="65"/>
                </a:spcBef>
                <a:spcAft>
                  <a:spcPts val="0"/>
                </a:spcAft>
                <a:defRPr/>
              </a:pPr>
              <a:r>
                <a:rPr lang="en-US" altLang="ja-JP" sz="1050" spc="69">
                  <a:latin typeface="+mn-ea"/>
                  <a:ea typeface="+mn-ea"/>
                  <a:cs typeface="Meiryo"/>
                </a:rPr>
                <a:t>21.2</a:t>
              </a:r>
              <a:r>
                <a:rPr lang="ja-JP" altLang="en-US" sz="1050" spc="69">
                  <a:latin typeface="+mn-ea"/>
                  <a:ea typeface="+mn-ea"/>
                  <a:cs typeface="Meiryo"/>
                </a:rPr>
                <a:t>％</a:t>
              </a:r>
            </a:p>
            <a:p>
              <a:pPr algn="ctr" defTabSz="844083" eaLnBrk="1" fontAlgn="auto" hangingPunct="1">
                <a:spcBef>
                  <a:spcPts val="65"/>
                </a:spcBef>
                <a:spcAft>
                  <a:spcPts val="0"/>
                </a:spcAft>
                <a:defRPr/>
              </a:pPr>
              <a:r>
                <a:rPr lang="ja-JP" altLang="en-US" sz="1050" spc="69">
                  <a:latin typeface="+mn-ea"/>
                  <a:ea typeface="+mn-ea"/>
                  <a:cs typeface="Meiryo"/>
                </a:rPr>
                <a:t>（</a:t>
              </a:r>
              <a:r>
                <a:rPr lang="en-US" altLang="ja-JP" sz="1050" spc="69">
                  <a:latin typeface="+mn-ea"/>
                  <a:ea typeface="+mn-ea"/>
                  <a:cs typeface="Meiryo"/>
                </a:rPr>
                <a:t>23.8</a:t>
              </a:r>
              <a:r>
                <a:rPr lang="ja-JP" altLang="en-US" sz="1050" spc="69">
                  <a:latin typeface="+mn-ea"/>
                  <a:ea typeface="+mn-ea"/>
                  <a:cs typeface="Meiryo"/>
                </a:rPr>
                <a:t>兆円）</a:t>
              </a:r>
            </a:p>
          </p:txBody>
        </p:sp>
        <p:sp>
          <p:nvSpPr>
            <p:cNvPr id="64" name="object 17">
              <a:extLst>
                <a:ext uri="{FF2B5EF4-FFF2-40B4-BE49-F238E27FC236}">
                  <a16:creationId xmlns:a16="http://schemas.microsoft.com/office/drawing/2014/main" id="{290B8C2C-A1C8-6D78-1749-B261EF1D8A1B}"/>
                </a:ext>
              </a:extLst>
            </p:cNvPr>
            <p:cNvSpPr txBox="1"/>
            <p:nvPr/>
          </p:nvSpPr>
          <p:spPr>
            <a:xfrm>
              <a:off x="1388494" y="4620726"/>
              <a:ext cx="736714" cy="384721"/>
            </a:xfrm>
            <a:prstGeom prst="rect">
              <a:avLst/>
            </a:prstGeom>
          </p:spPr>
          <p:txBody>
            <a:bodyPr vert="horz" wrap="square" lIns="0" tIns="0" rIns="0" bIns="0" rtlCol="0">
              <a:spAutoFit/>
            </a:bodyPr>
            <a:lstStyle/>
            <a:p>
              <a:pPr algn="ctr" defTabSz="844083" eaLnBrk="1" fontAlgn="auto" hangingPunct="1">
                <a:spcBef>
                  <a:spcPts val="0"/>
                </a:spcBef>
                <a:spcAft>
                  <a:spcPts val="0"/>
                </a:spcAft>
                <a:defRPr/>
              </a:pPr>
              <a:r>
                <a:rPr sz="1000" spc="51">
                  <a:solidFill>
                    <a:srgbClr val="231916"/>
                  </a:solidFill>
                  <a:latin typeface="+mn-ea"/>
                  <a:ea typeface="+mn-ea"/>
                  <a:cs typeface="Meiryo"/>
                </a:rPr>
                <a:t>その他税収</a:t>
              </a:r>
              <a:endParaRPr sz="1000">
                <a:solidFill>
                  <a:prstClr val="black"/>
                </a:solidFill>
                <a:latin typeface="+mn-ea"/>
                <a:ea typeface="+mn-ea"/>
                <a:cs typeface="Meiryo"/>
              </a:endParaRPr>
            </a:p>
            <a:p>
              <a:pPr algn="ctr" defTabSz="844083" eaLnBrk="1" fontAlgn="auto" hangingPunct="1">
                <a:lnSpc>
                  <a:spcPts val="923"/>
                </a:lnSpc>
                <a:spcBef>
                  <a:spcPts val="0"/>
                </a:spcBef>
                <a:spcAft>
                  <a:spcPts val="0"/>
                </a:spcAft>
                <a:defRPr/>
              </a:pPr>
              <a:r>
                <a:rPr lang="en-US" sz="831" spc="51">
                  <a:solidFill>
                    <a:srgbClr val="231916"/>
                  </a:solidFill>
                  <a:latin typeface="+mn-ea"/>
                  <a:ea typeface="+mn-ea"/>
                  <a:cs typeface="Meiryo"/>
                </a:rPr>
                <a:t>9.6</a:t>
              </a:r>
              <a:r>
                <a:rPr sz="831" spc="51">
                  <a:solidFill>
                    <a:srgbClr val="231916"/>
                  </a:solidFill>
                  <a:latin typeface="+mn-ea"/>
                  <a:ea typeface="+mn-ea"/>
                  <a:cs typeface="Meiryo"/>
                </a:rPr>
                <a:t>％</a:t>
              </a:r>
              <a:endParaRPr lang="en-US" sz="831" spc="51">
                <a:solidFill>
                  <a:srgbClr val="231916"/>
                </a:solidFill>
                <a:latin typeface="+mn-ea"/>
                <a:ea typeface="+mn-ea"/>
                <a:cs typeface="Meiryo"/>
              </a:endParaRPr>
            </a:p>
            <a:p>
              <a:pPr algn="ctr" defTabSz="844083" eaLnBrk="1" fontAlgn="auto" hangingPunct="1">
                <a:lnSpc>
                  <a:spcPts val="923"/>
                </a:lnSpc>
                <a:spcBef>
                  <a:spcPts val="0"/>
                </a:spcBef>
                <a:spcAft>
                  <a:spcPts val="0"/>
                </a:spcAft>
                <a:defRPr/>
              </a:pPr>
              <a:r>
                <a:rPr lang="ja-JP" altLang="en-US" sz="831" spc="42">
                  <a:solidFill>
                    <a:srgbClr val="231916"/>
                  </a:solidFill>
                  <a:latin typeface="+mn-ea"/>
                  <a:ea typeface="+mn-ea"/>
                  <a:cs typeface="Meiryo"/>
                </a:rPr>
                <a:t>（</a:t>
              </a:r>
              <a:r>
                <a:rPr lang="en-US" altLang="ja-JP" sz="831" spc="42">
                  <a:solidFill>
                    <a:srgbClr val="231916"/>
                  </a:solidFill>
                  <a:latin typeface="+mn-ea"/>
                  <a:ea typeface="+mn-ea"/>
                  <a:cs typeface="Meiryo"/>
                </a:rPr>
                <a:t>10.</a:t>
              </a:r>
              <a:r>
                <a:rPr lang="en-US" altLang="ja-JP" sz="831" spc="42">
                  <a:solidFill>
                    <a:srgbClr val="231916"/>
                  </a:solidFill>
                  <a:latin typeface="+mn-ea"/>
                  <a:cs typeface="Meiryo"/>
                </a:rPr>
                <a:t>8</a:t>
              </a:r>
              <a:r>
                <a:rPr lang="ja-JP" altLang="en-US" sz="831" spc="42">
                  <a:solidFill>
                    <a:srgbClr val="231916"/>
                  </a:solidFill>
                  <a:latin typeface="+mn-ea"/>
                  <a:ea typeface="+mn-ea"/>
                  <a:cs typeface="Meiryo"/>
                </a:rPr>
                <a:t>兆円）</a:t>
              </a:r>
              <a:endParaRPr lang="ja-JP" altLang="en-US" sz="831">
                <a:solidFill>
                  <a:prstClr val="black"/>
                </a:solidFill>
                <a:latin typeface="+mn-ea"/>
                <a:ea typeface="+mn-ea"/>
                <a:cs typeface="Meiryo"/>
              </a:endParaRPr>
            </a:p>
          </p:txBody>
        </p:sp>
        <p:sp>
          <p:nvSpPr>
            <p:cNvPr id="67" name="object 5">
              <a:extLst>
                <a:ext uri="{FF2B5EF4-FFF2-40B4-BE49-F238E27FC236}">
                  <a16:creationId xmlns:a16="http://schemas.microsoft.com/office/drawing/2014/main" id="{79AC4ECE-48B8-BDD0-B1C2-592E33552808}"/>
                </a:ext>
              </a:extLst>
            </p:cNvPr>
            <p:cNvSpPr txBox="1"/>
            <p:nvPr/>
          </p:nvSpPr>
          <p:spPr>
            <a:xfrm>
              <a:off x="774553" y="4275993"/>
              <a:ext cx="771909" cy="384721"/>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000" spc="51" err="1">
                  <a:solidFill>
                    <a:srgbClr val="231916"/>
                  </a:solidFill>
                  <a:latin typeface="+mn-ea"/>
                  <a:ea typeface="+mn-ea"/>
                </a:rPr>
                <a:t>その他</a:t>
              </a:r>
              <a:r>
                <a:rPr lang="ja-JP" altLang="en-US" sz="1000" spc="51">
                  <a:solidFill>
                    <a:srgbClr val="231916"/>
                  </a:solidFill>
                  <a:latin typeface="+mn-ea"/>
                  <a:ea typeface="+mn-ea"/>
                </a:rPr>
                <a:t>収</a:t>
              </a:r>
              <a:r>
                <a:rPr sz="1000" spc="51">
                  <a:solidFill>
                    <a:srgbClr val="231916"/>
                  </a:solidFill>
                  <a:latin typeface="+mn-ea"/>
                  <a:ea typeface="+mn-ea"/>
                </a:rPr>
                <a:t>入</a:t>
              </a:r>
            </a:p>
            <a:p>
              <a:pPr marL="11723" algn="ctr" defTabSz="844083" eaLnBrk="1" fontAlgn="auto" hangingPunct="1">
                <a:lnSpc>
                  <a:spcPts val="923"/>
                </a:lnSpc>
                <a:spcBef>
                  <a:spcPts val="0"/>
                </a:spcBef>
                <a:spcAft>
                  <a:spcPts val="0"/>
                </a:spcAft>
                <a:defRPr/>
              </a:pPr>
              <a:r>
                <a:rPr lang="en-US" altLang="ja-JP" sz="923" spc="51">
                  <a:solidFill>
                    <a:srgbClr val="231916"/>
                  </a:solidFill>
                  <a:latin typeface="+mn-ea"/>
                  <a:ea typeface="+mn-ea"/>
                </a:rPr>
                <a:t>6.7</a:t>
              </a:r>
              <a:r>
                <a:rPr lang="ja-JP" altLang="en-US" sz="923" spc="51">
                  <a:solidFill>
                    <a:srgbClr val="231916"/>
                  </a:solidFill>
                  <a:latin typeface="+mn-ea"/>
                  <a:ea typeface="+mn-ea"/>
                </a:rPr>
                <a:t>％</a:t>
              </a:r>
            </a:p>
            <a:p>
              <a:pPr marL="11723" algn="ctr" defTabSz="844083" eaLnBrk="1" fontAlgn="auto" hangingPunct="1">
                <a:lnSpc>
                  <a:spcPts val="923"/>
                </a:lnSpc>
                <a:spcBef>
                  <a:spcPts val="0"/>
                </a:spcBef>
                <a:spcAft>
                  <a:spcPts val="0"/>
                </a:spcAft>
                <a:defRPr/>
              </a:pPr>
              <a:r>
                <a:rPr lang="ja-JP" altLang="en-US" sz="923" spc="51">
                  <a:solidFill>
                    <a:srgbClr val="231916"/>
                  </a:solidFill>
                  <a:latin typeface="+mn-ea"/>
                  <a:ea typeface="+mn-ea"/>
                </a:rPr>
                <a:t>（</a:t>
              </a:r>
              <a:r>
                <a:rPr lang="en-US" altLang="ja-JP" sz="923" spc="51">
                  <a:solidFill>
                    <a:srgbClr val="231916"/>
                  </a:solidFill>
                  <a:latin typeface="+mn-ea"/>
                  <a:ea typeface="+mn-ea"/>
                </a:rPr>
                <a:t>7.5</a:t>
              </a:r>
              <a:r>
                <a:rPr lang="ja-JP" altLang="en-US" sz="923" spc="51">
                  <a:solidFill>
                    <a:srgbClr val="231916"/>
                  </a:solidFill>
                  <a:latin typeface="+mn-ea"/>
                  <a:ea typeface="+mn-ea"/>
                </a:rPr>
                <a:t>兆円）</a:t>
              </a:r>
            </a:p>
          </p:txBody>
        </p:sp>
        <p:sp>
          <p:nvSpPr>
            <p:cNvPr id="35" name="object 18">
              <a:extLst>
                <a:ext uri="{FF2B5EF4-FFF2-40B4-BE49-F238E27FC236}">
                  <a16:creationId xmlns:a16="http://schemas.microsoft.com/office/drawing/2014/main" id="{DBE00184-D3E5-CBD8-8011-FD392DAA2EAD}"/>
                </a:ext>
              </a:extLst>
            </p:cNvPr>
            <p:cNvSpPr txBox="1"/>
            <p:nvPr/>
          </p:nvSpPr>
          <p:spPr>
            <a:xfrm>
              <a:off x="637550" y="2531142"/>
              <a:ext cx="1099638" cy="879728"/>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lang="en-US" sz="1400" spc="74">
                  <a:solidFill>
                    <a:srgbClr val="D63636"/>
                  </a:solidFill>
                  <a:latin typeface="+mn-ea"/>
                  <a:ea typeface="+mn-ea"/>
                  <a:cs typeface="Meiryo"/>
                </a:rPr>
                <a:t>     </a:t>
              </a:r>
              <a:r>
                <a:rPr sz="1400" spc="74" err="1">
                  <a:solidFill>
                    <a:srgbClr val="D63636"/>
                  </a:solidFill>
                  <a:latin typeface="+mn-ea"/>
                  <a:ea typeface="+mn-ea"/>
                  <a:cs typeface="Meiryo"/>
                </a:rPr>
                <a:t>公債金</a:t>
              </a:r>
              <a:endParaRPr lang="en-US" sz="1400" spc="74">
                <a:solidFill>
                  <a:srgbClr val="D63636"/>
                </a:solidFill>
                <a:latin typeface="+mn-ea"/>
                <a:ea typeface="+mn-ea"/>
                <a:cs typeface="Meiryo"/>
              </a:endParaRPr>
            </a:p>
            <a:p>
              <a:pPr algn="ctr" defTabSz="844083" eaLnBrk="1" fontAlgn="auto" hangingPunct="1">
                <a:lnSpc>
                  <a:spcPts val="1809"/>
                </a:lnSpc>
                <a:spcBef>
                  <a:spcPts val="0"/>
                </a:spcBef>
                <a:spcAft>
                  <a:spcPts val="0"/>
                </a:spcAft>
                <a:defRPr/>
              </a:pPr>
              <a:r>
                <a:rPr lang="ja-JP" altLang="en-US" sz="1400" spc="74">
                  <a:solidFill>
                    <a:srgbClr val="D63636"/>
                  </a:solidFill>
                  <a:latin typeface="+mn-ea"/>
                  <a:ea typeface="+mn-ea"/>
                  <a:cs typeface="Meiryo"/>
                </a:rPr>
                <a:t>     （借金）</a:t>
              </a:r>
              <a:endParaRPr lang="en-US" altLang="ja-JP" sz="1400" spc="74">
                <a:solidFill>
                  <a:srgbClr val="D63636"/>
                </a:solidFill>
                <a:latin typeface="+mn-ea"/>
                <a:ea typeface="+mn-ea"/>
                <a:cs typeface="Meiryo"/>
              </a:endParaRPr>
            </a:p>
            <a:p>
              <a:pPr algn="ctr" defTabSz="844083" eaLnBrk="1" fontAlgn="auto" hangingPunct="1">
                <a:lnSpc>
                  <a:spcPct val="30000"/>
                </a:lnSpc>
                <a:spcBef>
                  <a:spcPts val="0"/>
                </a:spcBef>
                <a:spcAft>
                  <a:spcPts val="0"/>
                </a:spcAft>
                <a:defRPr/>
              </a:pPr>
              <a:endParaRPr sz="1500">
                <a:solidFill>
                  <a:srgbClr val="D63636"/>
                </a:solidFill>
                <a:latin typeface="+mn-ea"/>
                <a:ea typeface="+mn-ea"/>
                <a:cs typeface="Meiryo"/>
              </a:endParaRPr>
            </a:p>
            <a:p>
              <a:pPr algn="ctr" defTabSz="844083" eaLnBrk="1" fontAlgn="auto" hangingPunct="1">
                <a:spcBef>
                  <a:spcPts val="65"/>
                </a:spcBef>
                <a:spcAft>
                  <a:spcPts val="0"/>
                </a:spcAft>
                <a:defRPr/>
              </a:pPr>
              <a:r>
                <a:rPr lang="en-US" altLang="ja-JP" sz="1050" spc="69">
                  <a:solidFill>
                    <a:srgbClr val="D63636"/>
                  </a:solidFill>
                  <a:latin typeface="+mn-ea"/>
                  <a:ea typeface="+mn-ea"/>
                  <a:cs typeface="Meiryo"/>
                </a:rPr>
                <a:t>31.5</a:t>
              </a:r>
              <a:r>
                <a:rPr lang="ja-JP" altLang="en-US" sz="1050" spc="69">
                  <a:solidFill>
                    <a:srgbClr val="D63636"/>
                  </a:solidFill>
                  <a:latin typeface="+mn-ea"/>
                  <a:ea typeface="+mn-ea"/>
                  <a:cs typeface="Meiryo"/>
                </a:rPr>
                <a:t>％</a:t>
              </a:r>
            </a:p>
            <a:p>
              <a:pPr algn="ctr" defTabSz="844083" eaLnBrk="1" fontAlgn="auto" hangingPunct="1">
                <a:spcBef>
                  <a:spcPts val="65"/>
                </a:spcBef>
                <a:spcAft>
                  <a:spcPts val="0"/>
                </a:spcAft>
                <a:defRPr/>
              </a:pPr>
              <a:r>
                <a:rPr lang="ja-JP" altLang="en-US" sz="1050" spc="69">
                  <a:solidFill>
                    <a:srgbClr val="D63636"/>
                  </a:solidFill>
                  <a:latin typeface="+mn-ea"/>
                  <a:ea typeface="+mn-ea"/>
                  <a:cs typeface="Meiryo"/>
                </a:rPr>
                <a:t>（</a:t>
              </a:r>
              <a:r>
                <a:rPr lang="en-US" altLang="ja-JP" sz="1050" spc="69">
                  <a:solidFill>
                    <a:srgbClr val="D63636"/>
                  </a:solidFill>
                  <a:latin typeface="+mn-ea"/>
                  <a:ea typeface="+mn-ea"/>
                  <a:cs typeface="Meiryo"/>
                </a:rPr>
                <a:t>35.4</a:t>
              </a:r>
              <a:r>
                <a:rPr lang="ja-JP" altLang="en-US" sz="1050" spc="69">
                  <a:solidFill>
                    <a:srgbClr val="D63636"/>
                  </a:solidFill>
                  <a:latin typeface="+mn-ea"/>
                  <a:ea typeface="+mn-ea"/>
                  <a:cs typeface="Meiryo"/>
                </a:rPr>
                <a:t>兆円）</a:t>
              </a:r>
            </a:p>
          </p:txBody>
        </p:sp>
        <p:sp>
          <p:nvSpPr>
            <p:cNvPr id="19" name="楕円 18">
              <a:extLst>
                <a:ext uri="{FF2B5EF4-FFF2-40B4-BE49-F238E27FC236}">
                  <a16:creationId xmlns:a16="http://schemas.microsoft.com/office/drawing/2014/main" id="{AC2EF63B-1EA7-3B5D-7878-477F51834180}"/>
                </a:ext>
              </a:extLst>
            </p:cNvPr>
            <p:cNvSpPr/>
            <p:nvPr/>
          </p:nvSpPr>
          <p:spPr bwMode="auto">
            <a:xfrm>
              <a:off x="1560530" y="2887898"/>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48" name="object 11">
              <a:extLst>
                <a:ext uri="{FF2B5EF4-FFF2-40B4-BE49-F238E27FC236}">
                  <a16:creationId xmlns:a16="http://schemas.microsoft.com/office/drawing/2014/main" id="{23B01379-6E0A-D125-D792-578025B293EC}"/>
                </a:ext>
              </a:extLst>
            </p:cNvPr>
            <p:cNvSpPr txBox="1"/>
            <p:nvPr/>
          </p:nvSpPr>
          <p:spPr>
            <a:xfrm>
              <a:off x="1711264" y="3264178"/>
              <a:ext cx="1157094" cy="843180"/>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err="1">
                  <a:solidFill>
                    <a:srgbClr val="231916"/>
                  </a:solidFill>
                  <a:latin typeface="+mn-ea"/>
                  <a:ea typeface="+mn-ea"/>
                  <a:cs typeface="Meiryo"/>
                </a:rPr>
                <a:t>一般会計</a:t>
              </a:r>
              <a:endParaRPr lang="en-US" sz="1800" spc="51">
                <a:solidFill>
                  <a:srgbClr val="231916"/>
                </a:solidFill>
                <a:latin typeface="+mn-ea"/>
                <a:ea typeface="+mn-ea"/>
                <a:cs typeface="Meiryo"/>
              </a:endParaRPr>
            </a:p>
            <a:p>
              <a:pPr marL="11723" marR="4689" algn="ctr" defTabSz="844083" eaLnBrk="1" fontAlgn="auto" hangingPunct="1">
                <a:lnSpc>
                  <a:spcPct val="110500"/>
                </a:lnSpc>
                <a:spcBef>
                  <a:spcPts val="0"/>
                </a:spcBef>
                <a:spcAft>
                  <a:spcPts val="0"/>
                </a:spcAft>
                <a:defRPr/>
              </a:pPr>
              <a:r>
                <a:rPr lang="ja-JP" altLang="en-US" sz="1800" spc="51">
                  <a:solidFill>
                    <a:srgbClr val="231916"/>
                  </a:solidFill>
                  <a:latin typeface="+mn-ea"/>
                  <a:ea typeface="+mn-ea"/>
                  <a:cs typeface="Meiryo"/>
                </a:rPr>
                <a:t>歳入</a:t>
              </a:r>
              <a:r>
                <a:rPr sz="1800" spc="51" err="1">
                  <a:solidFill>
                    <a:srgbClr val="231916"/>
                  </a:solidFill>
                  <a:latin typeface="+mn-ea"/>
                  <a:ea typeface="+mn-ea"/>
                  <a:cs typeface="Meiryo"/>
                </a:rPr>
                <a:t>総額</a:t>
              </a:r>
              <a:endParaRPr sz="180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a:solidFill>
                    <a:srgbClr val="231916"/>
                  </a:solidFill>
                  <a:latin typeface="+mn-ea"/>
                  <a:ea typeface="+mn-ea"/>
                  <a:cs typeface="Meiryo"/>
                </a:rPr>
                <a:t>(112.6</a:t>
              </a:r>
              <a:r>
                <a:rPr lang="ja-JP" altLang="en-US" sz="1200" spc="51">
                  <a:solidFill>
                    <a:srgbClr val="231916"/>
                  </a:solidFill>
                  <a:latin typeface="+mn-ea"/>
                  <a:ea typeface="+mn-ea"/>
                  <a:cs typeface="Meiryo"/>
                </a:rPr>
                <a:t>兆円</a:t>
              </a:r>
              <a:r>
                <a:rPr lang="en-US" altLang="ja-JP" sz="1200" spc="51">
                  <a:solidFill>
                    <a:srgbClr val="231916"/>
                  </a:solidFill>
                  <a:latin typeface="+mn-ea"/>
                  <a:ea typeface="+mn-ea"/>
                  <a:cs typeface="Meiryo"/>
                </a:rPr>
                <a:t>)</a:t>
              </a:r>
            </a:p>
          </p:txBody>
        </p:sp>
        <p:grpSp>
          <p:nvGrpSpPr>
            <p:cNvPr id="22" name="グループ化 21">
              <a:extLst>
                <a:ext uri="{FF2B5EF4-FFF2-40B4-BE49-F238E27FC236}">
                  <a16:creationId xmlns:a16="http://schemas.microsoft.com/office/drawing/2014/main" id="{78FE59C7-19D9-6866-51EC-03689BFA1DC2}"/>
                </a:ext>
              </a:extLst>
            </p:cNvPr>
            <p:cNvGrpSpPr/>
            <p:nvPr/>
          </p:nvGrpSpPr>
          <p:grpSpPr>
            <a:xfrm>
              <a:off x="216015" y="1963479"/>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入</a:t>
                </a:r>
                <a:endParaRPr sz="150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grpSp>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grpSp>
        <p:nvGrpSpPr>
          <p:cNvPr id="113" name="グループ化 112">
            <a:extLst>
              <a:ext uri="{FF2B5EF4-FFF2-40B4-BE49-F238E27FC236}">
                <a16:creationId xmlns:a16="http://schemas.microsoft.com/office/drawing/2014/main" id="{2C5B276F-7488-E724-31F8-3C10F14742D4}"/>
              </a:ext>
            </a:extLst>
          </p:cNvPr>
          <p:cNvGrpSpPr/>
          <p:nvPr/>
        </p:nvGrpSpPr>
        <p:grpSpPr>
          <a:xfrm>
            <a:off x="4599702" y="1755669"/>
            <a:ext cx="4177821" cy="4022629"/>
            <a:chOff x="4599702" y="1755669"/>
            <a:chExt cx="4177821" cy="4022629"/>
          </a:xfrm>
        </p:grpSpPr>
        <p:graphicFrame>
          <p:nvGraphicFramePr>
            <p:cNvPr id="92" name="グラフ 91">
              <a:extLst>
                <a:ext uri="{FF2B5EF4-FFF2-40B4-BE49-F238E27FC236}">
                  <a16:creationId xmlns:a16="http://schemas.microsoft.com/office/drawing/2014/main" id="{28E961AA-5EAE-DC76-DC44-821C9DFEA102}"/>
                </a:ext>
              </a:extLst>
            </p:cNvPr>
            <p:cNvGraphicFramePr/>
            <p:nvPr>
              <p:extLst>
                <p:ext uri="{D42A27DB-BD31-4B8C-83A1-F6EECF244321}">
                  <p14:modId xmlns:p14="http://schemas.microsoft.com/office/powerpoint/2010/main" val="4144620177"/>
                </p:ext>
              </p:extLst>
            </p:nvPr>
          </p:nvGraphicFramePr>
          <p:xfrm>
            <a:off x="5033331" y="1755669"/>
            <a:ext cx="3744192" cy="3744192"/>
          </p:xfrm>
          <a:graphic>
            <a:graphicData uri="http://schemas.openxmlformats.org/drawingml/2006/chart">
              <c:chart xmlns:c="http://schemas.openxmlformats.org/drawingml/2006/chart" xmlns:r="http://schemas.openxmlformats.org/officeDocument/2006/relationships" r:id="rId4"/>
            </a:graphicData>
          </a:graphic>
        </p:graphicFrame>
        <p:sp>
          <p:nvSpPr>
            <p:cNvPr id="73" name="object 10">
              <a:extLst>
                <a:ext uri="{FF2B5EF4-FFF2-40B4-BE49-F238E27FC236}">
                  <a16:creationId xmlns:a16="http://schemas.microsoft.com/office/drawing/2014/main" id="{15341539-1CB6-E9E5-C795-7B3CEA6738BF}"/>
                </a:ext>
              </a:extLst>
            </p:cNvPr>
            <p:cNvSpPr txBox="1"/>
            <p:nvPr/>
          </p:nvSpPr>
          <p:spPr>
            <a:xfrm>
              <a:off x="7589462" y="2956595"/>
              <a:ext cx="986676" cy="282129"/>
            </a:xfrm>
            <a:prstGeom prst="rect">
              <a:avLst/>
            </a:prstGeom>
          </p:spPr>
          <p:txBody>
            <a:bodyPr vert="horz" wrap="square" lIns="0" tIns="0" rIns="0" bIns="0" rtlCol="0">
              <a:spAutoFit/>
            </a:bodyPr>
            <a:lstStyle/>
            <a:p>
              <a:pPr marR="39859" algn="ctr" defTabSz="844083" eaLnBrk="1" fontAlgn="auto" hangingPunct="1">
                <a:lnSpc>
                  <a:spcPts val="1140"/>
                </a:lnSpc>
                <a:spcBef>
                  <a:spcPts val="0"/>
                </a:spcBef>
                <a:spcAft>
                  <a:spcPts val="0"/>
                </a:spcAft>
                <a:defRPr/>
              </a:pPr>
              <a:r>
                <a:rPr lang="en-US" altLang="ja-JP" sz="1050" spc="60">
                  <a:latin typeface="+mn-ea"/>
                  <a:ea typeface="+mn-ea"/>
                  <a:cs typeface="Meiryo"/>
                </a:rPr>
                <a:t>33.5</a:t>
              </a:r>
              <a:r>
                <a:rPr lang="ja-JP" altLang="en-US" sz="1050" spc="60">
                  <a:latin typeface="+mn-ea"/>
                  <a:ea typeface="+mn-ea"/>
                  <a:cs typeface="Meiryo"/>
                </a:rPr>
                <a:t>％</a:t>
              </a:r>
            </a:p>
            <a:p>
              <a:pPr marR="39859" algn="ctr" defTabSz="844083" eaLnBrk="1" fontAlgn="auto" hangingPunct="1">
                <a:lnSpc>
                  <a:spcPts val="1140"/>
                </a:lnSpc>
                <a:spcBef>
                  <a:spcPts val="0"/>
                </a:spcBef>
                <a:spcAft>
                  <a:spcPts val="0"/>
                </a:spcAft>
                <a:defRPr/>
              </a:pPr>
              <a:r>
                <a:rPr lang="ja-JP" altLang="en-US" sz="1050" spc="60">
                  <a:latin typeface="+mn-ea"/>
                  <a:ea typeface="+mn-ea"/>
                  <a:cs typeface="Meiryo"/>
                </a:rPr>
                <a:t>（</a:t>
              </a:r>
              <a:r>
                <a:rPr lang="en-US" altLang="ja-JP" sz="1050" spc="60">
                  <a:latin typeface="+mn-ea"/>
                  <a:ea typeface="+mn-ea"/>
                  <a:cs typeface="Meiryo"/>
                </a:rPr>
                <a:t>37.7</a:t>
              </a:r>
              <a:r>
                <a:rPr lang="ja-JP" altLang="en-US" sz="1050" spc="60">
                  <a:latin typeface="+mn-ea"/>
                  <a:ea typeface="+mn-ea"/>
                  <a:cs typeface="Meiryo"/>
                </a:rPr>
                <a:t>兆円）</a:t>
              </a:r>
            </a:p>
          </p:txBody>
        </p:sp>
        <p:sp>
          <p:nvSpPr>
            <p:cNvPr id="74" name="object 12">
              <a:extLst>
                <a:ext uri="{FF2B5EF4-FFF2-40B4-BE49-F238E27FC236}">
                  <a16:creationId xmlns:a16="http://schemas.microsoft.com/office/drawing/2014/main" id="{87E03747-696D-4453-9F24-88159B084067}"/>
                </a:ext>
              </a:extLst>
            </p:cNvPr>
            <p:cNvSpPr txBox="1"/>
            <p:nvPr/>
          </p:nvSpPr>
          <p:spPr>
            <a:xfrm>
              <a:off x="7036755" y="4825173"/>
              <a:ext cx="820460" cy="320601"/>
            </a:xfrm>
            <a:prstGeom prst="rect">
              <a:avLst/>
            </a:prstGeom>
          </p:spPr>
          <p:txBody>
            <a:bodyPr vert="horz" wrap="square" lIns="0" tIns="0" rIns="0" bIns="0" rtlCol="0">
              <a:spAutoFit/>
            </a:bodyPr>
            <a:lstStyle/>
            <a:p>
              <a:pPr algn="ctr" defTabSz="844083" eaLnBrk="1" fontAlgn="auto" hangingPunct="1">
                <a:spcBef>
                  <a:spcPts val="55"/>
                </a:spcBef>
                <a:spcAft>
                  <a:spcPts val="0"/>
                </a:spcAft>
                <a:defRPr/>
              </a:pPr>
              <a:r>
                <a:rPr lang="en-US" altLang="ja-JP" sz="1000" spc="-28">
                  <a:latin typeface="+mn-ea"/>
                  <a:ea typeface="+mn-ea"/>
                  <a:cs typeface="Meiryo"/>
                </a:rPr>
                <a:t>15.8</a:t>
              </a:r>
              <a:r>
                <a:rPr lang="ja-JP" altLang="en-US" sz="1000" spc="-28">
                  <a:latin typeface="+mn-ea"/>
                  <a:ea typeface="+mn-ea"/>
                  <a:cs typeface="Meiryo"/>
                </a:rPr>
                <a:t>％</a:t>
              </a:r>
            </a:p>
            <a:p>
              <a:pPr algn="ctr" defTabSz="844083" eaLnBrk="1" fontAlgn="auto" hangingPunct="1">
                <a:spcBef>
                  <a:spcPts val="55"/>
                </a:spcBef>
                <a:spcAft>
                  <a:spcPts val="0"/>
                </a:spcAft>
                <a:defRPr/>
              </a:pPr>
              <a:r>
                <a:rPr lang="ja-JP" altLang="en-US" sz="1000" spc="-28">
                  <a:latin typeface="+mn-ea"/>
                  <a:ea typeface="+mn-ea"/>
                  <a:cs typeface="Meiryo"/>
                </a:rPr>
                <a:t>（</a:t>
              </a:r>
              <a:r>
                <a:rPr lang="en-US" altLang="ja-JP" sz="1000" spc="-28">
                  <a:latin typeface="+mn-ea"/>
                  <a:ea typeface="+mn-ea"/>
                  <a:cs typeface="Meiryo"/>
                </a:rPr>
                <a:t>17.8</a:t>
              </a:r>
              <a:r>
                <a:rPr lang="ja-JP" altLang="en-US" sz="1000" spc="-28">
                  <a:latin typeface="+mn-ea"/>
                  <a:ea typeface="+mn-ea"/>
                  <a:cs typeface="Meiryo"/>
                </a:rPr>
                <a:t>兆円）</a:t>
              </a:r>
            </a:p>
          </p:txBody>
        </p:sp>
        <p:sp>
          <p:nvSpPr>
            <p:cNvPr id="76" name="object 14">
              <a:extLst>
                <a:ext uri="{FF2B5EF4-FFF2-40B4-BE49-F238E27FC236}">
                  <a16:creationId xmlns:a16="http://schemas.microsoft.com/office/drawing/2014/main" id="{4BA1ACAE-A08E-090A-ACEA-338A1370C0A7}"/>
                </a:ext>
              </a:extLst>
            </p:cNvPr>
            <p:cNvSpPr txBox="1"/>
            <p:nvPr/>
          </p:nvSpPr>
          <p:spPr>
            <a:xfrm>
              <a:off x="5315752" y="5281752"/>
              <a:ext cx="718402"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a:solidFill>
                    <a:srgbClr val="231916"/>
                  </a:solidFill>
                  <a:latin typeface="+mn-ea"/>
                  <a:ea typeface="+mn-ea"/>
                  <a:cs typeface="Meiryo"/>
                </a:rPr>
                <a:t>公共事業</a:t>
              </a:r>
              <a:endParaRPr sz="130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a:solidFill>
                    <a:srgbClr val="231916"/>
                  </a:solidFill>
                  <a:latin typeface="+mn-ea"/>
                  <a:ea typeface="+mn-ea"/>
                  <a:cs typeface="Meiryo"/>
                </a:rPr>
                <a:t>5.4</a:t>
              </a:r>
              <a:r>
                <a:rPr lang="ja-JP" altLang="en-US" sz="1000" spc="37">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a:solidFill>
                    <a:srgbClr val="231916"/>
                  </a:solidFill>
                  <a:latin typeface="+mn-ea"/>
                  <a:ea typeface="+mn-ea"/>
                  <a:cs typeface="Meiryo"/>
                </a:rPr>
                <a:t>（</a:t>
              </a:r>
              <a:r>
                <a:rPr lang="en-US" altLang="ja-JP" sz="1000" spc="37">
                  <a:solidFill>
                    <a:srgbClr val="231916"/>
                  </a:solidFill>
                  <a:latin typeface="+mn-ea"/>
                  <a:ea typeface="+mn-ea"/>
                  <a:cs typeface="Meiryo"/>
                </a:rPr>
                <a:t>6.1</a:t>
              </a:r>
              <a:r>
                <a:rPr lang="ja-JP" altLang="en-US" sz="1000" spc="37">
                  <a:solidFill>
                    <a:srgbClr val="231916"/>
                  </a:solidFill>
                  <a:latin typeface="+mn-ea"/>
                  <a:ea typeface="+mn-ea"/>
                  <a:cs typeface="Meiryo"/>
                </a:rPr>
                <a:t>兆円）</a:t>
              </a:r>
            </a:p>
          </p:txBody>
        </p:sp>
        <p:sp>
          <p:nvSpPr>
            <p:cNvPr id="77" name="object 15">
              <a:extLst>
                <a:ext uri="{FF2B5EF4-FFF2-40B4-BE49-F238E27FC236}">
                  <a16:creationId xmlns:a16="http://schemas.microsoft.com/office/drawing/2014/main" id="{B69C233F-AD02-4877-E3B7-4A584722E88E}"/>
                </a:ext>
              </a:extLst>
            </p:cNvPr>
            <p:cNvSpPr txBox="1"/>
            <p:nvPr/>
          </p:nvSpPr>
          <p:spPr>
            <a:xfrm>
              <a:off x="4599702" y="4576597"/>
              <a:ext cx="762364" cy="717184"/>
            </a:xfrm>
            <a:prstGeom prst="rect">
              <a:avLst/>
            </a:prstGeom>
          </p:spPr>
          <p:txBody>
            <a:bodyPr vert="horz" wrap="square" lIns="0" tIns="0" rIns="0" bIns="0" rtlCol="0">
              <a:spAutoFit/>
            </a:bodyPr>
            <a:lstStyle/>
            <a:p>
              <a:pPr marL="11723" marR="4689" algn="ctr" defTabSz="844083" eaLnBrk="1" fontAlgn="auto" hangingPunct="1">
                <a:lnSpc>
                  <a:spcPct val="102000"/>
                </a:lnSpc>
                <a:spcBef>
                  <a:spcPts val="0"/>
                </a:spcBef>
                <a:spcAft>
                  <a:spcPts val="0"/>
                </a:spcAft>
                <a:defRPr/>
              </a:pPr>
              <a:r>
                <a:rPr sz="1300" spc="-9" err="1">
                  <a:solidFill>
                    <a:srgbClr val="231916"/>
                  </a:solidFill>
                  <a:latin typeface="+mn-ea"/>
                  <a:ea typeface="+mn-ea"/>
                  <a:cs typeface="Meiryo"/>
                </a:rPr>
                <a:t>文教及び</a:t>
              </a:r>
              <a:endParaRPr lang="en-US" sz="1300" spc="-9">
                <a:solidFill>
                  <a:srgbClr val="231916"/>
                </a:solidFill>
                <a:latin typeface="+mn-ea"/>
                <a:ea typeface="+mn-ea"/>
                <a:cs typeface="Meiryo"/>
              </a:endParaRPr>
            </a:p>
            <a:p>
              <a:pPr marL="11723" marR="4689" algn="ctr" defTabSz="844083" eaLnBrk="1" fontAlgn="auto" hangingPunct="1">
                <a:lnSpc>
                  <a:spcPct val="102000"/>
                </a:lnSpc>
                <a:spcBef>
                  <a:spcPts val="0"/>
                </a:spcBef>
                <a:spcAft>
                  <a:spcPts val="100"/>
                </a:spcAft>
                <a:defRPr/>
              </a:pPr>
              <a:r>
                <a:rPr sz="1300" spc="-9" err="1">
                  <a:solidFill>
                    <a:srgbClr val="231916"/>
                  </a:solidFill>
                  <a:latin typeface="+mn-ea"/>
                  <a:ea typeface="+mn-ea"/>
                  <a:cs typeface="Meiryo"/>
                </a:rPr>
                <a:t>科学振興</a:t>
              </a:r>
              <a:endParaRPr lang="en-US" sz="1300" spc="-9">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en-US" altLang="ja-JP" sz="1000" spc="37">
                  <a:solidFill>
                    <a:srgbClr val="231916"/>
                  </a:solidFill>
                  <a:latin typeface="+mn-ea"/>
                  <a:ea typeface="+mn-ea"/>
                  <a:cs typeface="Meiryo"/>
                </a:rPr>
                <a:t>4.9</a:t>
              </a:r>
              <a:r>
                <a:rPr lang="ja-JP" altLang="en-US" sz="1000" spc="37">
                  <a:solidFill>
                    <a:srgbClr val="231916"/>
                  </a:solidFill>
                  <a:latin typeface="+mn-ea"/>
                  <a:ea typeface="+mn-ea"/>
                  <a:cs typeface="Meiryo"/>
                </a:rPr>
                <a:t>％</a:t>
              </a:r>
            </a:p>
            <a:p>
              <a:pPr marL="11723" marR="4689" algn="ctr" defTabSz="844083" eaLnBrk="1" fontAlgn="auto" hangingPunct="1">
                <a:lnSpc>
                  <a:spcPct val="102000"/>
                </a:lnSpc>
                <a:spcBef>
                  <a:spcPts val="0"/>
                </a:spcBef>
                <a:spcAft>
                  <a:spcPts val="0"/>
                </a:spcAft>
                <a:defRPr/>
              </a:pPr>
              <a:r>
                <a:rPr lang="ja-JP" altLang="en-US" sz="1000" spc="37">
                  <a:solidFill>
                    <a:srgbClr val="231916"/>
                  </a:solidFill>
                  <a:latin typeface="+mn-ea"/>
                  <a:ea typeface="+mn-ea"/>
                  <a:cs typeface="Meiryo"/>
                </a:rPr>
                <a:t>（</a:t>
              </a:r>
              <a:r>
                <a:rPr lang="en-US" altLang="ja-JP" sz="1000" spc="37">
                  <a:solidFill>
                    <a:srgbClr val="231916"/>
                  </a:solidFill>
                  <a:latin typeface="+mn-ea"/>
                  <a:ea typeface="+mn-ea"/>
                  <a:cs typeface="Meiryo"/>
                </a:rPr>
                <a:t>5.5</a:t>
              </a:r>
              <a:r>
                <a:rPr lang="ja-JP" altLang="en-US" sz="1000" spc="37">
                  <a:solidFill>
                    <a:srgbClr val="231916"/>
                  </a:solidFill>
                  <a:latin typeface="+mn-ea"/>
                  <a:ea typeface="+mn-ea"/>
                  <a:cs typeface="Meiryo"/>
                </a:rPr>
                <a:t>兆円）</a:t>
              </a:r>
            </a:p>
          </p:txBody>
        </p:sp>
        <p:sp>
          <p:nvSpPr>
            <p:cNvPr id="79" name="object 17">
              <a:extLst>
                <a:ext uri="{FF2B5EF4-FFF2-40B4-BE49-F238E27FC236}">
                  <a16:creationId xmlns:a16="http://schemas.microsoft.com/office/drawing/2014/main" id="{82CF297B-B7DC-6D4F-4DAD-C64CE34ED9C2}"/>
                </a:ext>
              </a:extLst>
            </p:cNvPr>
            <p:cNvSpPr txBox="1"/>
            <p:nvPr/>
          </p:nvSpPr>
          <p:spPr>
            <a:xfrm>
              <a:off x="5257997" y="3656332"/>
              <a:ext cx="750342" cy="501099"/>
            </a:xfrm>
            <a:prstGeom prst="rect">
              <a:avLst/>
            </a:prstGeom>
          </p:spPr>
          <p:txBody>
            <a:bodyPr vert="horz" wrap="square" lIns="0" tIns="0" rIns="0" bIns="0" rtlCol="0">
              <a:spAutoFit/>
            </a:bodyPr>
            <a:lstStyle/>
            <a:p>
              <a:pPr marL="11723" algn="ctr" defTabSz="844083" eaLnBrk="1" fontAlgn="auto" hangingPunct="1">
                <a:lnSpc>
                  <a:spcPct val="110000"/>
                </a:lnSpc>
                <a:spcBef>
                  <a:spcPts val="0"/>
                </a:spcBef>
                <a:spcAft>
                  <a:spcPts val="0"/>
                </a:spcAft>
                <a:defRPr/>
              </a:pPr>
              <a:r>
                <a:rPr sz="1300" spc="-9" err="1">
                  <a:solidFill>
                    <a:srgbClr val="231916"/>
                  </a:solidFill>
                  <a:latin typeface="+mn-ea"/>
                  <a:ea typeface="+mn-ea"/>
                  <a:cs typeface="Meiryo"/>
                </a:rPr>
                <a:t>その他</a:t>
              </a:r>
              <a:endParaRPr sz="1300">
                <a:solidFill>
                  <a:prstClr val="black"/>
                </a:solidFill>
                <a:latin typeface="+mn-ea"/>
                <a:ea typeface="+mn-ea"/>
                <a:cs typeface="Meiryo"/>
              </a:endParaRPr>
            </a:p>
            <a:p>
              <a:pPr marL="11723" algn="ctr" defTabSz="844083" eaLnBrk="1" fontAlgn="auto" hangingPunct="1">
                <a:lnSpc>
                  <a:spcPct val="110000"/>
                </a:lnSpc>
                <a:spcBef>
                  <a:spcPts val="0"/>
                </a:spcBef>
                <a:spcAft>
                  <a:spcPts val="0"/>
                </a:spcAft>
                <a:defRPr/>
              </a:pPr>
              <a:r>
                <a:rPr lang="en-US" altLang="ja-JP" sz="831" spc="37">
                  <a:solidFill>
                    <a:srgbClr val="231916"/>
                  </a:solidFill>
                  <a:latin typeface="+mn-ea"/>
                  <a:ea typeface="+mn-ea"/>
                  <a:cs typeface="Meiryo"/>
                </a:rPr>
                <a:t>9.4</a:t>
              </a:r>
              <a:r>
                <a:rPr lang="ja-JP" altLang="en-US" sz="831" spc="37">
                  <a:solidFill>
                    <a:srgbClr val="231916"/>
                  </a:solidFill>
                  <a:latin typeface="+mn-ea"/>
                  <a:ea typeface="+mn-ea"/>
                  <a:cs typeface="Meiryo"/>
                </a:rPr>
                <a:t>％</a:t>
              </a:r>
            </a:p>
            <a:p>
              <a:pPr marL="11723" algn="ctr" defTabSz="844083" eaLnBrk="1" fontAlgn="auto" hangingPunct="1">
                <a:lnSpc>
                  <a:spcPct val="110000"/>
                </a:lnSpc>
                <a:spcBef>
                  <a:spcPts val="0"/>
                </a:spcBef>
                <a:spcAft>
                  <a:spcPts val="0"/>
                </a:spcAft>
                <a:defRPr/>
              </a:pPr>
              <a:r>
                <a:rPr lang="ja-JP" altLang="en-US" sz="831" spc="37">
                  <a:solidFill>
                    <a:srgbClr val="231916"/>
                  </a:solidFill>
                  <a:latin typeface="+mn-ea"/>
                  <a:ea typeface="+mn-ea"/>
                  <a:cs typeface="Meiryo"/>
                </a:rPr>
                <a:t>（</a:t>
              </a:r>
              <a:r>
                <a:rPr lang="en-US" altLang="ja-JP" sz="831" spc="37">
                  <a:solidFill>
                    <a:srgbClr val="231916"/>
                  </a:solidFill>
                  <a:latin typeface="+mn-ea"/>
                  <a:ea typeface="+mn-ea"/>
                  <a:cs typeface="Meiryo"/>
                </a:rPr>
                <a:t>10.6</a:t>
              </a:r>
              <a:r>
                <a:rPr lang="ja-JP" altLang="en-US" sz="831" spc="37">
                  <a:solidFill>
                    <a:srgbClr val="231916"/>
                  </a:solidFill>
                  <a:latin typeface="+mn-ea"/>
                  <a:ea typeface="+mn-ea"/>
                  <a:cs typeface="Meiryo"/>
                </a:rPr>
                <a:t>兆円）</a:t>
              </a:r>
              <a:endParaRPr lang="ja-JP" altLang="en-US" sz="831">
                <a:solidFill>
                  <a:prstClr val="black"/>
                </a:solidFill>
                <a:latin typeface="+mn-ea"/>
                <a:ea typeface="+mn-ea"/>
                <a:cs typeface="Meiryo"/>
              </a:endParaRPr>
            </a:p>
          </p:txBody>
        </p:sp>
        <p:sp>
          <p:nvSpPr>
            <p:cNvPr id="83" name="パイ 44">
              <a:extLst>
                <a:ext uri="{FF2B5EF4-FFF2-40B4-BE49-F238E27FC236}">
                  <a16:creationId xmlns:a16="http://schemas.microsoft.com/office/drawing/2014/main" id="{B7EE07C8-916E-80E5-5388-D2487A7CD973}"/>
                </a:ext>
              </a:extLst>
            </p:cNvPr>
            <p:cNvSpPr/>
            <p:nvPr/>
          </p:nvSpPr>
          <p:spPr>
            <a:xfrm rot="11220000">
              <a:off x="5193645" y="1892290"/>
              <a:ext cx="3457384" cy="3453774"/>
            </a:xfrm>
            <a:prstGeom prst="pie">
              <a:avLst>
                <a:gd name="adj1" fmla="val 21341788"/>
                <a:gd name="adj2" fmla="val 15659774"/>
              </a:avLst>
            </a:prstGeom>
            <a:noFill/>
            <a:ln w="38100">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a:solidFill>
                  <a:prstClr val="black"/>
                </a:solidFill>
                <a:latin typeface="HGPｺﾞｼｯｸE" panose="020B0900000000000000" pitchFamily="50" charset="-128"/>
                <a:ea typeface="ＭＳ Ｐゴシック" panose="020B0600070205080204" pitchFamily="50" charset="-128"/>
              </a:endParaRPr>
            </a:p>
          </p:txBody>
        </p:sp>
        <p:sp>
          <p:nvSpPr>
            <p:cNvPr id="34" name="object 13">
              <a:extLst>
                <a:ext uri="{FF2B5EF4-FFF2-40B4-BE49-F238E27FC236}">
                  <a16:creationId xmlns:a16="http://schemas.microsoft.com/office/drawing/2014/main" id="{B07B75F9-DA58-E5C8-8D5D-AE950295370A}"/>
                </a:ext>
              </a:extLst>
            </p:cNvPr>
            <p:cNvSpPr txBox="1"/>
            <p:nvPr/>
          </p:nvSpPr>
          <p:spPr>
            <a:xfrm>
              <a:off x="5524136" y="2156195"/>
              <a:ext cx="1534295" cy="584775"/>
            </a:xfrm>
            <a:prstGeom prst="rect">
              <a:avLst/>
            </a:prstGeom>
          </p:spPr>
          <p:txBody>
            <a:bodyPr vert="horz" wrap="square" lIns="0" tIns="0" rIns="0" bIns="0" rtlCol="0">
              <a:spAutoFit/>
            </a:bodyPr>
            <a:lstStyle/>
            <a:p>
              <a:pPr marL="22861" algn="ctr" defTabSz="844083" eaLnBrk="1" fontAlgn="auto" hangingPunct="1">
                <a:spcBef>
                  <a:spcPts val="0"/>
                </a:spcBef>
                <a:spcAft>
                  <a:spcPts val="0"/>
                </a:spcAft>
                <a:defRPr/>
              </a:pPr>
              <a:r>
                <a:rPr sz="1400" spc="46" err="1">
                  <a:latin typeface="+mn-ea"/>
                  <a:ea typeface="+mn-ea"/>
                  <a:cs typeface="Meiryo"/>
                </a:rPr>
                <a:t>国債費</a:t>
              </a:r>
              <a:endParaRPr lang="en-US" sz="1400" spc="46">
                <a:latin typeface="+mn-ea"/>
                <a:ea typeface="+mn-ea"/>
                <a:cs typeface="Meiryo"/>
              </a:endParaRPr>
            </a:p>
            <a:p>
              <a:pPr marL="22861" algn="ctr" defTabSz="844083" eaLnBrk="1" fontAlgn="auto" hangingPunct="1">
                <a:spcBef>
                  <a:spcPts val="0"/>
                </a:spcBef>
                <a:spcAft>
                  <a:spcPts val="0"/>
                </a:spcAft>
                <a:defRPr/>
              </a:pPr>
              <a:r>
                <a:rPr lang="ja-JP" altLang="en-US" sz="1200" spc="46">
                  <a:latin typeface="+mn-ea"/>
                  <a:ea typeface="+mn-ea"/>
                  <a:cs typeface="Meiryo"/>
                </a:rPr>
                <a:t>（過去の借金の</a:t>
              </a:r>
              <a:endParaRPr lang="en-US" altLang="ja-JP" sz="1200" spc="46">
                <a:latin typeface="+mn-ea"/>
                <a:ea typeface="+mn-ea"/>
                <a:cs typeface="Meiryo"/>
              </a:endParaRPr>
            </a:p>
            <a:p>
              <a:pPr marL="22861" algn="ctr" defTabSz="844083" eaLnBrk="1" fontAlgn="auto" hangingPunct="1">
                <a:spcBef>
                  <a:spcPts val="0"/>
                </a:spcBef>
                <a:spcAft>
                  <a:spcPts val="0"/>
                </a:spcAft>
                <a:defRPr/>
              </a:pPr>
              <a:r>
                <a:rPr lang="ja-JP" altLang="en-US" sz="1200" spc="46">
                  <a:latin typeface="+mn-ea"/>
                  <a:ea typeface="+mn-ea"/>
                  <a:cs typeface="Meiryo"/>
                </a:rPr>
                <a:t>返済と利息）</a:t>
              </a:r>
              <a:endParaRPr lang="en-US" altLang="ja-JP" sz="1200" spc="46">
                <a:latin typeface="+mn-ea"/>
                <a:ea typeface="+mn-ea"/>
                <a:cs typeface="Meiryo"/>
              </a:endParaRPr>
            </a:p>
          </p:txBody>
        </p:sp>
        <p:sp>
          <p:nvSpPr>
            <p:cNvPr id="11" name="object 16">
              <a:extLst>
                <a:ext uri="{FF2B5EF4-FFF2-40B4-BE49-F238E27FC236}">
                  <a16:creationId xmlns:a16="http://schemas.microsoft.com/office/drawing/2014/main" id="{448020D1-0909-03CD-535B-10786C9F7595}"/>
                </a:ext>
              </a:extLst>
            </p:cNvPr>
            <p:cNvSpPr txBox="1"/>
            <p:nvPr/>
          </p:nvSpPr>
          <p:spPr>
            <a:xfrm>
              <a:off x="6256588" y="4771163"/>
              <a:ext cx="817800"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err="1">
                  <a:solidFill>
                    <a:srgbClr val="231916"/>
                  </a:solidFill>
                  <a:latin typeface="+mn-ea"/>
                  <a:ea typeface="+mn-ea"/>
                  <a:cs typeface="Meiryo"/>
                </a:rPr>
                <a:t>防衛</a:t>
              </a:r>
              <a:endParaRPr sz="1100" baseline="3000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a:solidFill>
                    <a:srgbClr val="231916"/>
                  </a:solidFill>
                  <a:latin typeface="+mn-ea"/>
                  <a:ea typeface="+mn-ea"/>
                  <a:cs typeface="Meiryo"/>
                </a:rPr>
                <a:t>7.0</a:t>
              </a:r>
              <a:r>
                <a:rPr lang="ja-JP" altLang="en-US" sz="1000" spc="37">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a:solidFill>
                    <a:srgbClr val="231916"/>
                  </a:solidFill>
                  <a:latin typeface="+mn-ea"/>
                  <a:ea typeface="+mn-ea"/>
                  <a:cs typeface="Meiryo"/>
                </a:rPr>
                <a:t>（</a:t>
              </a:r>
              <a:r>
                <a:rPr lang="en-US" altLang="ja-JP" sz="1000" spc="37">
                  <a:solidFill>
                    <a:srgbClr val="231916"/>
                  </a:solidFill>
                  <a:latin typeface="+mn-ea"/>
                  <a:ea typeface="+mn-ea"/>
                  <a:cs typeface="Meiryo"/>
                </a:rPr>
                <a:t>7.9</a:t>
              </a:r>
              <a:r>
                <a:rPr lang="ja-JP" altLang="en-US" sz="1000" spc="37">
                  <a:solidFill>
                    <a:srgbClr val="231916"/>
                  </a:solidFill>
                  <a:latin typeface="+mn-ea"/>
                  <a:ea typeface="+mn-ea"/>
                  <a:cs typeface="Meiryo"/>
                </a:rPr>
                <a:t>兆円）</a:t>
              </a:r>
            </a:p>
          </p:txBody>
        </p:sp>
        <p:grpSp>
          <p:nvGrpSpPr>
            <p:cNvPr id="23" name="グループ化 22">
              <a:extLst>
                <a:ext uri="{FF2B5EF4-FFF2-40B4-BE49-F238E27FC236}">
                  <a16:creationId xmlns:a16="http://schemas.microsoft.com/office/drawing/2014/main" id="{B75CCE71-0210-8549-A1D2-7452FA490A52}"/>
                </a:ext>
              </a:extLst>
            </p:cNvPr>
            <p:cNvGrpSpPr/>
            <p:nvPr/>
          </p:nvGrpSpPr>
          <p:grpSpPr>
            <a:xfrm>
              <a:off x="4695917" y="189797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出</a:t>
                </a:r>
                <a:endParaRPr sz="150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26" name="楕円 25">
              <a:extLst>
                <a:ext uri="{FF2B5EF4-FFF2-40B4-BE49-F238E27FC236}">
                  <a16:creationId xmlns:a16="http://schemas.microsoft.com/office/drawing/2014/main" id="{A5ABCC07-74F6-473B-B134-92BC8CA7354F}"/>
                </a:ext>
              </a:extLst>
            </p:cNvPr>
            <p:cNvSpPr/>
            <p:nvPr/>
          </p:nvSpPr>
          <p:spPr bwMode="auto">
            <a:xfrm>
              <a:off x="6160188" y="2905791"/>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85" name="object 11">
              <a:extLst>
                <a:ext uri="{FF2B5EF4-FFF2-40B4-BE49-F238E27FC236}">
                  <a16:creationId xmlns:a16="http://schemas.microsoft.com/office/drawing/2014/main" id="{3ACEBC82-0FA0-5836-9444-5D6C83AEC8ED}"/>
                </a:ext>
              </a:extLst>
            </p:cNvPr>
            <p:cNvSpPr txBox="1"/>
            <p:nvPr/>
          </p:nvSpPr>
          <p:spPr>
            <a:xfrm>
              <a:off x="6369013" y="3264178"/>
              <a:ext cx="1050388" cy="812402"/>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err="1">
                  <a:solidFill>
                    <a:srgbClr val="231916"/>
                  </a:solidFill>
                  <a:latin typeface="+mn-ea"/>
                  <a:ea typeface="+mn-ea"/>
                  <a:cs typeface="Meiryo"/>
                </a:rPr>
                <a:t>一般会計</a:t>
              </a:r>
              <a:r>
                <a:rPr sz="1800" spc="51">
                  <a:solidFill>
                    <a:srgbClr val="231916"/>
                  </a:solidFill>
                  <a:latin typeface="+mn-ea"/>
                  <a:ea typeface="+mn-ea"/>
                  <a:cs typeface="Meiryo"/>
                </a:rPr>
                <a:t> 歳出総額</a:t>
              </a:r>
              <a:endParaRPr sz="180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a:solidFill>
                    <a:srgbClr val="231916"/>
                  </a:solidFill>
                  <a:latin typeface="+mn-ea"/>
                  <a:ea typeface="+mn-ea"/>
                  <a:cs typeface="Meiryo"/>
                </a:rPr>
                <a:t>(112.6</a:t>
              </a:r>
              <a:r>
                <a:rPr lang="ja-JP" altLang="en-US" sz="1200" spc="51">
                  <a:solidFill>
                    <a:srgbClr val="231916"/>
                  </a:solidFill>
                  <a:latin typeface="+mn-ea"/>
                  <a:ea typeface="+mn-ea"/>
                  <a:cs typeface="Meiryo"/>
                </a:rPr>
                <a:t>兆円</a:t>
              </a:r>
              <a:r>
                <a:rPr lang="en-US" altLang="ja-JP" sz="1200" spc="51">
                  <a:solidFill>
                    <a:srgbClr val="231916"/>
                  </a:solidFill>
                  <a:latin typeface="+mn-ea"/>
                  <a:ea typeface="+mn-ea"/>
                  <a:cs typeface="Meiryo"/>
                </a:rPr>
                <a:t>)</a:t>
              </a:r>
            </a:p>
          </p:txBody>
        </p:sp>
        <p:sp>
          <p:nvSpPr>
            <p:cNvPr id="37" name="object 13">
              <a:extLst>
                <a:ext uri="{FF2B5EF4-FFF2-40B4-BE49-F238E27FC236}">
                  <a16:creationId xmlns:a16="http://schemas.microsoft.com/office/drawing/2014/main" id="{D677CB07-BC85-F128-DA2F-21696B36788E}"/>
                </a:ext>
              </a:extLst>
            </p:cNvPr>
            <p:cNvSpPr txBox="1"/>
            <p:nvPr/>
          </p:nvSpPr>
          <p:spPr>
            <a:xfrm>
              <a:off x="5445774" y="2789360"/>
              <a:ext cx="873425" cy="333746"/>
            </a:xfrm>
            <a:prstGeom prst="rect">
              <a:avLst/>
            </a:prstGeom>
          </p:spPr>
          <p:txBody>
            <a:bodyPr vert="horz" wrap="square" lIns="0" tIns="0" rIns="0" bIns="0" rtlCol="0">
              <a:spAutoFit/>
            </a:bodyPr>
            <a:lstStyle/>
            <a:p>
              <a:pPr algn="ctr" defTabSz="844083" eaLnBrk="1" fontAlgn="auto" hangingPunct="1">
                <a:lnSpc>
                  <a:spcPct val="110000"/>
                </a:lnSpc>
                <a:spcBef>
                  <a:spcPts val="0"/>
                </a:spcBef>
                <a:spcAft>
                  <a:spcPts val="0"/>
                </a:spcAft>
                <a:defRPr/>
              </a:pPr>
              <a:r>
                <a:rPr lang="en-US" altLang="ja-JP" sz="1050" spc="88">
                  <a:latin typeface="+mn-ea"/>
                  <a:ea typeface="+mn-ea"/>
                  <a:cs typeface="Meiryo"/>
                </a:rPr>
                <a:t>24.0</a:t>
              </a:r>
              <a:r>
                <a:rPr lang="ja-JP" altLang="en-US" sz="1050" spc="88">
                  <a:latin typeface="+mn-ea"/>
                  <a:ea typeface="+mn-ea"/>
                  <a:cs typeface="Meiryo"/>
                </a:rPr>
                <a:t>％</a:t>
              </a:r>
            </a:p>
            <a:p>
              <a:pPr algn="ctr" defTabSz="844083" eaLnBrk="1" fontAlgn="auto" hangingPunct="1">
                <a:lnSpc>
                  <a:spcPct val="110000"/>
                </a:lnSpc>
                <a:spcBef>
                  <a:spcPts val="0"/>
                </a:spcBef>
                <a:spcAft>
                  <a:spcPts val="0"/>
                </a:spcAft>
                <a:defRPr/>
              </a:pPr>
              <a:r>
                <a:rPr lang="ja-JP" altLang="en-US" sz="1050" spc="88">
                  <a:latin typeface="+mn-ea"/>
                  <a:ea typeface="+mn-ea"/>
                  <a:cs typeface="Meiryo"/>
                </a:rPr>
                <a:t>（</a:t>
              </a:r>
              <a:r>
                <a:rPr lang="en-US" altLang="ja-JP" sz="1050" spc="88">
                  <a:latin typeface="+mn-ea"/>
                  <a:ea typeface="+mn-ea"/>
                  <a:cs typeface="Meiryo"/>
                </a:rPr>
                <a:t>27.0</a:t>
              </a:r>
              <a:r>
                <a:rPr lang="ja-JP" altLang="en-US" sz="1050" spc="88">
                  <a:latin typeface="+mn-ea"/>
                  <a:ea typeface="+mn-ea"/>
                  <a:cs typeface="Meiryo"/>
                </a:rPr>
                <a:t>兆円）</a:t>
              </a:r>
            </a:p>
          </p:txBody>
        </p:sp>
        <p:sp>
          <p:nvSpPr>
            <p:cNvPr id="38" name="object 12">
              <a:extLst>
                <a:ext uri="{FF2B5EF4-FFF2-40B4-BE49-F238E27FC236}">
                  <a16:creationId xmlns:a16="http://schemas.microsoft.com/office/drawing/2014/main" id="{0E5EB5C4-A594-DD6D-AA12-D27B183DA3D3}"/>
                </a:ext>
              </a:extLst>
            </p:cNvPr>
            <p:cNvSpPr txBox="1"/>
            <p:nvPr/>
          </p:nvSpPr>
          <p:spPr>
            <a:xfrm>
              <a:off x="7074388" y="4376605"/>
              <a:ext cx="1050388" cy="400110"/>
            </a:xfrm>
            <a:prstGeom prst="rect">
              <a:avLst/>
            </a:prstGeom>
          </p:spPr>
          <p:txBody>
            <a:bodyPr vert="horz" wrap="square" lIns="0" tIns="0" rIns="0" bIns="0" rtlCol="0">
              <a:spAutoFit/>
            </a:bodyPr>
            <a:lstStyle/>
            <a:p>
              <a:pPr marL="11723" marR="4689" algn="ctr" defTabSz="844083" eaLnBrk="1" fontAlgn="auto" hangingPunct="1">
                <a:spcBef>
                  <a:spcPts val="0"/>
                </a:spcBef>
                <a:spcAft>
                  <a:spcPts val="0"/>
                </a:spcAft>
                <a:defRPr/>
              </a:pPr>
              <a:r>
                <a:rPr sz="1300" spc="46" err="1">
                  <a:latin typeface="+mn-ea"/>
                  <a:ea typeface="+mn-ea"/>
                  <a:cs typeface="Meiryo"/>
                </a:rPr>
                <a:t>地方交付税</a:t>
              </a:r>
              <a:r>
                <a:rPr sz="1300" spc="46">
                  <a:latin typeface="+mn-ea"/>
                  <a:ea typeface="+mn-ea"/>
                  <a:cs typeface="Meiryo"/>
                </a:rPr>
                <a:t>  </a:t>
              </a:r>
              <a:r>
                <a:rPr sz="1300" spc="46" err="1">
                  <a:latin typeface="+mn-ea"/>
                  <a:ea typeface="+mn-ea"/>
                  <a:cs typeface="Meiryo"/>
                </a:rPr>
                <a:t>交付金等</a:t>
              </a:r>
              <a:endParaRPr sz="1300">
                <a:latin typeface="+mn-ea"/>
                <a:ea typeface="+mn-ea"/>
                <a:cs typeface="Meiryo"/>
              </a:endParaRPr>
            </a:p>
          </p:txBody>
        </p:sp>
        <p:cxnSp>
          <p:nvCxnSpPr>
            <p:cNvPr id="59" name="直線コネクタ 58">
              <a:extLst>
                <a:ext uri="{FF2B5EF4-FFF2-40B4-BE49-F238E27FC236}">
                  <a16:creationId xmlns:a16="http://schemas.microsoft.com/office/drawing/2014/main" id="{C71AD05A-ECE9-0E9B-0F1B-5CC5A809A3DC}"/>
                </a:ext>
              </a:extLst>
            </p:cNvPr>
            <p:cNvCxnSpPr>
              <a:cxnSpLocks/>
            </p:cNvCxnSpPr>
            <p:nvPr/>
          </p:nvCxnSpPr>
          <p:spPr bwMode="auto">
            <a:xfrm flipV="1">
              <a:off x="5393623" y="4584365"/>
              <a:ext cx="353939" cy="117016"/>
            </a:xfrm>
            <a:prstGeom prst="line">
              <a:avLst/>
            </a:prstGeom>
            <a:noFill/>
            <a:ln w="9525" cap="flat" cmpd="sng" algn="ctr">
              <a:solidFill>
                <a:schemeClr val="tx1"/>
              </a:solidFill>
              <a:prstDash val="solid"/>
              <a:round/>
              <a:headEnd type="none" w="med" len="med"/>
              <a:tailEnd type="oval" w="med" len="med"/>
            </a:ln>
            <a:effectLst/>
          </p:spPr>
        </p:cxnSp>
        <p:sp>
          <p:nvSpPr>
            <p:cNvPr id="70" name="object 10">
              <a:extLst>
                <a:ext uri="{FF2B5EF4-FFF2-40B4-BE49-F238E27FC236}">
                  <a16:creationId xmlns:a16="http://schemas.microsoft.com/office/drawing/2014/main" id="{C2D41203-FECF-2D97-4A43-DE984F8907C4}"/>
                </a:ext>
              </a:extLst>
            </p:cNvPr>
            <p:cNvSpPr txBox="1"/>
            <p:nvPr/>
          </p:nvSpPr>
          <p:spPr>
            <a:xfrm>
              <a:off x="7227706" y="2657129"/>
              <a:ext cx="986676" cy="213072"/>
            </a:xfrm>
            <a:prstGeom prst="rect">
              <a:avLst/>
            </a:prstGeom>
          </p:spPr>
          <p:txBody>
            <a:bodyPr vert="horz" wrap="square" lIns="0" tIns="0" rIns="0" bIns="0" rtlCol="0">
              <a:spAutoFit/>
            </a:bodyPr>
            <a:lstStyle/>
            <a:p>
              <a:pPr algn="ctr" defTabSz="844083" eaLnBrk="1" fontAlgn="auto" hangingPunct="1">
                <a:lnSpc>
                  <a:spcPts val="1859"/>
                </a:lnSpc>
                <a:spcBef>
                  <a:spcPts val="0"/>
                </a:spcBef>
                <a:spcAft>
                  <a:spcPts val="0"/>
                </a:spcAft>
                <a:defRPr/>
              </a:pPr>
              <a:r>
                <a:rPr sz="1400" spc="46" err="1">
                  <a:latin typeface="+mn-ea"/>
                  <a:ea typeface="+mn-ea"/>
                  <a:cs typeface="Meiryo"/>
                </a:rPr>
                <a:t>社会保障</a:t>
              </a:r>
              <a:endParaRPr sz="1400">
                <a:latin typeface="+mn-ea"/>
                <a:ea typeface="+mn-ea"/>
                <a:cs typeface="Meiryo"/>
              </a:endParaRPr>
            </a:p>
          </p:txBody>
        </p:sp>
        <p:cxnSp>
          <p:nvCxnSpPr>
            <p:cNvPr id="106" name="直線コネクタ 105">
              <a:extLst>
                <a:ext uri="{FF2B5EF4-FFF2-40B4-BE49-F238E27FC236}">
                  <a16:creationId xmlns:a16="http://schemas.microsoft.com/office/drawing/2014/main" id="{92D8BD32-F40E-9886-1651-2733180558F6}"/>
                </a:ext>
              </a:extLst>
            </p:cNvPr>
            <p:cNvCxnSpPr>
              <a:cxnSpLocks/>
            </p:cNvCxnSpPr>
            <p:nvPr/>
          </p:nvCxnSpPr>
          <p:spPr bwMode="auto">
            <a:xfrm flipV="1">
              <a:off x="5810250" y="4935189"/>
              <a:ext cx="257112" cy="351462"/>
            </a:xfrm>
            <a:prstGeom prst="line">
              <a:avLst/>
            </a:prstGeom>
            <a:noFill/>
            <a:ln w="9525" cap="flat" cmpd="sng" algn="ctr">
              <a:solidFill>
                <a:schemeClr val="tx1"/>
              </a:solidFill>
              <a:prstDash val="solid"/>
              <a:round/>
              <a:headEnd type="none" w="med" len="med"/>
              <a:tailEnd type="oval" w="med" len="med"/>
            </a:ln>
            <a:effectLst/>
          </p:spPr>
        </p:cxnSp>
      </p:grpSp>
    </p:spTree>
    <p:extLst>
      <p:ext uri="{BB962C8B-B14F-4D97-AF65-F5344CB8AC3E}">
        <p14:creationId xmlns:p14="http://schemas.microsoft.com/office/powerpoint/2010/main" val="38693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1000"/>
                                        <p:tgtEl>
                                          <p:spTgt spid="113"/>
                                        </p:tgtEl>
                                      </p:cBhvr>
                                    </p:animEffect>
                                    <p:anim calcmode="lin" valueType="num">
                                      <p:cBhvr>
                                        <p:cTn id="15" dur="1000" fill="hold"/>
                                        <p:tgtEl>
                                          <p:spTgt spid="113"/>
                                        </p:tgtEl>
                                        <p:attrNameLst>
                                          <p:attrName>ppt_x</p:attrName>
                                        </p:attrNameLst>
                                      </p:cBhvr>
                                      <p:tavLst>
                                        <p:tav tm="0">
                                          <p:val>
                                            <p:strVal val="#ppt_x"/>
                                          </p:val>
                                        </p:tav>
                                        <p:tav tm="100000">
                                          <p:val>
                                            <p:strVal val="#ppt_x"/>
                                          </p:val>
                                        </p:tav>
                                      </p:tavLst>
                                    </p:anim>
                                    <p:anim calcmode="lin" valueType="num">
                                      <p:cBhvr>
                                        <p:cTn id="16" dur="1000" fill="hold"/>
                                        <p:tgtEl>
                                          <p:spTgt spid="1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479945" cy="270765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a:latin typeface="+mn-ea"/>
                <a:ea typeface="+mn-ea"/>
              </a:rPr>
              <a:t>1990</a:t>
            </a:r>
            <a:r>
              <a:rPr kumimoji="1" lang="ja-JP" altLang="en-US" sz="1700">
                <a:latin typeface="+mn-ea"/>
                <a:ea typeface="+mn-ea"/>
              </a:rPr>
              <a:t>年度（平成２年度）と現在の歳出を比較すると、</a:t>
            </a:r>
            <a:r>
              <a:rPr kumimoji="1" lang="ja-JP" altLang="en-US" sz="2000">
                <a:solidFill>
                  <a:srgbClr val="005BAD"/>
                </a:solidFill>
                <a:latin typeface="+mn-ea"/>
                <a:ea typeface="+mn-ea"/>
              </a:rPr>
              <a:t>社会保障関係費や国債費が</a:t>
            </a:r>
            <a:endParaRPr kumimoji="1" lang="en-US" altLang="ja-JP" sz="2000">
              <a:solidFill>
                <a:srgbClr val="005BAD"/>
              </a:solidFill>
              <a:latin typeface="+mn-ea"/>
              <a:ea typeface="+mn-ea"/>
            </a:endParaRPr>
          </a:p>
          <a:p>
            <a:pPr>
              <a:lnSpc>
                <a:spcPct val="110000"/>
              </a:lnSpc>
              <a:spcBef>
                <a:spcPts val="0"/>
              </a:spcBef>
              <a:buClr>
                <a:srgbClr val="005BAD"/>
              </a:buClr>
            </a:pPr>
            <a:r>
              <a:rPr lang="en-US" altLang="ja-JP" sz="2000">
                <a:solidFill>
                  <a:srgbClr val="005BAD"/>
                </a:solidFill>
                <a:latin typeface="+mn-ea"/>
                <a:ea typeface="+mn-ea"/>
              </a:rPr>
              <a:t>   </a:t>
            </a:r>
            <a:r>
              <a:rPr kumimoji="1" lang="ja-JP" altLang="en-US" sz="2000">
                <a:solidFill>
                  <a:srgbClr val="005BAD"/>
                </a:solidFill>
                <a:latin typeface="+mn-ea"/>
                <a:ea typeface="+mn-ea"/>
              </a:rPr>
              <a:t>大きく伸びて</a:t>
            </a:r>
            <a:r>
              <a:rPr kumimoji="1" lang="ja-JP" altLang="en-US" sz="1700">
                <a:latin typeface="+mn-ea"/>
                <a:ea typeface="+mn-ea"/>
              </a:rPr>
              <a:t>います。特に社会保障は、</a:t>
            </a:r>
            <a:r>
              <a:rPr lang="ja-JP" altLang="en-US" sz="1800">
                <a:solidFill>
                  <a:srgbClr val="005BAD"/>
                </a:solidFill>
                <a:latin typeface="+mn-ea"/>
                <a:ea typeface="+mn-ea"/>
              </a:rPr>
              <a:t>年金、医療、介護、こども・子育て</a:t>
            </a:r>
            <a:r>
              <a:rPr kumimoji="1" lang="ja-JP" altLang="en-US" sz="1700">
                <a:latin typeface="+mn-ea"/>
                <a:ea typeface="+mn-ea"/>
              </a:rPr>
              <a:t>などの</a:t>
            </a:r>
            <a:endParaRPr kumimoji="1" lang="en-US" altLang="ja-JP" sz="1700">
              <a:latin typeface="+mn-ea"/>
              <a:ea typeface="+mn-ea"/>
            </a:endParaRPr>
          </a:p>
          <a:p>
            <a:pPr>
              <a:lnSpc>
                <a:spcPct val="110000"/>
              </a:lnSpc>
              <a:spcBef>
                <a:spcPts val="0"/>
              </a:spcBef>
              <a:buClr>
                <a:srgbClr val="005BAD"/>
              </a:buClr>
            </a:pPr>
            <a:r>
              <a:rPr lang="en-US" altLang="ja-JP" sz="1700">
                <a:latin typeface="+mn-ea"/>
                <a:ea typeface="+mn-ea"/>
              </a:rPr>
              <a:t>  </a:t>
            </a:r>
            <a:r>
              <a:rPr lang="en-US" altLang="ja-JP" sz="1700" spc="200">
                <a:latin typeface="+mn-ea"/>
                <a:ea typeface="+mn-ea"/>
              </a:rPr>
              <a:t> </a:t>
            </a:r>
            <a:r>
              <a:rPr kumimoji="1" lang="ja-JP" altLang="en-US" sz="1700">
                <a:latin typeface="+mn-ea"/>
                <a:ea typeface="+mn-ea"/>
              </a:rPr>
              <a:t>分野に分けられ、</a:t>
            </a:r>
            <a:r>
              <a:rPr lang="ja-JP" altLang="en-US" sz="2000">
                <a:solidFill>
                  <a:srgbClr val="005BAD"/>
                </a:solidFill>
                <a:latin typeface="+mn-ea"/>
                <a:ea typeface="+mn-ea"/>
              </a:rPr>
              <a:t>国の一般会計歳出の約</a:t>
            </a:r>
            <a:r>
              <a:rPr lang="en-US" altLang="ja-JP" sz="2000">
                <a:solidFill>
                  <a:srgbClr val="005BAD"/>
                </a:solidFill>
                <a:latin typeface="+mn-ea"/>
                <a:ea typeface="+mn-ea"/>
              </a:rPr>
              <a:t>1/3</a:t>
            </a:r>
            <a:r>
              <a:rPr kumimoji="1" lang="ja-JP" altLang="en-US" sz="1700">
                <a:latin typeface="+mn-ea"/>
                <a:ea typeface="+mn-ea"/>
              </a:rPr>
              <a:t>を占める</a:t>
            </a:r>
            <a:endParaRPr kumimoji="1" lang="en-US" altLang="ja-JP" sz="1700">
              <a:latin typeface="+mn-ea"/>
              <a:ea typeface="+mn-ea"/>
            </a:endParaRPr>
          </a:p>
          <a:p>
            <a:pPr>
              <a:lnSpc>
                <a:spcPct val="110000"/>
              </a:lnSpc>
              <a:spcBef>
                <a:spcPts val="0"/>
              </a:spcBef>
              <a:buClr>
                <a:srgbClr val="005BAD"/>
              </a:buClr>
            </a:pPr>
            <a:r>
              <a:rPr lang="en-US" altLang="ja-JP" sz="1700">
                <a:latin typeface="+mn-ea"/>
                <a:ea typeface="+mn-ea"/>
              </a:rPr>
              <a:t>  </a:t>
            </a:r>
            <a:r>
              <a:rPr lang="en-US" altLang="ja-JP" sz="1700" spc="200">
                <a:latin typeface="+mn-ea"/>
                <a:ea typeface="+mn-ea"/>
              </a:rPr>
              <a:t> </a:t>
            </a:r>
            <a:r>
              <a:rPr kumimoji="1" lang="ja-JP" altLang="en-US" sz="1700">
                <a:latin typeface="+mn-ea"/>
                <a:ea typeface="+mn-ea"/>
              </a:rPr>
              <a:t>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a:latin typeface="+mn-ea"/>
                <a:ea typeface="+mn-ea"/>
              </a:rPr>
              <a:t>歳出の増加に対し歳入は、経済成長の停滞などが影響して</a:t>
            </a:r>
            <a:endParaRPr lang="en-US" altLang="ja-JP" sz="1700">
              <a:latin typeface="+mn-ea"/>
              <a:ea typeface="+mn-ea"/>
            </a:endParaRPr>
          </a:p>
          <a:p>
            <a:pPr>
              <a:lnSpc>
                <a:spcPct val="110000"/>
              </a:lnSpc>
              <a:spcBef>
                <a:spcPts val="0"/>
              </a:spcBef>
              <a:buClr>
                <a:srgbClr val="005BAD"/>
              </a:buClr>
            </a:pPr>
            <a:r>
              <a:rPr lang="ja-JP" altLang="en-US" sz="2000">
                <a:solidFill>
                  <a:srgbClr val="005BAD"/>
                </a:solidFill>
                <a:latin typeface="+mn-ea"/>
                <a:ea typeface="+mn-ea"/>
              </a:rPr>
              <a:t>  </a:t>
            </a:r>
            <a:r>
              <a:rPr lang="ja-JP" altLang="en-US" sz="2000" spc="-200">
                <a:solidFill>
                  <a:srgbClr val="005BAD"/>
                </a:solidFill>
                <a:latin typeface="+mn-ea"/>
                <a:ea typeface="+mn-ea"/>
              </a:rPr>
              <a:t> </a:t>
            </a:r>
            <a:r>
              <a:rPr lang="ja-JP" altLang="en-US" sz="2000">
                <a:solidFill>
                  <a:srgbClr val="005BAD"/>
                </a:solidFill>
                <a:latin typeface="+mn-ea"/>
                <a:ea typeface="+mn-ea"/>
              </a:rPr>
              <a:t>税収の伸びが見合っておらず、不足分を借金に頼っている</a:t>
            </a:r>
            <a:r>
              <a:rPr kumimoji="1" lang="ja-JP" altLang="en-US" sz="1700">
                <a:latin typeface="+mn-ea"/>
                <a:ea typeface="+mn-ea"/>
              </a:rPr>
              <a:t>ため、</a:t>
            </a:r>
            <a:endParaRPr kumimoji="1" lang="en-US" altLang="ja-JP" sz="1700">
              <a:latin typeface="+mn-ea"/>
              <a:ea typeface="+mn-ea"/>
            </a:endParaRPr>
          </a:p>
          <a:p>
            <a:pPr>
              <a:lnSpc>
                <a:spcPct val="110000"/>
              </a:lnSpc>
              <a:spcBef>
                <a:spcPts val="0"/>
              </a:spcBef>
              <a:buClr>
                <a:srgbClr val="005BAD"/>
              </a:buClr>
            </a:pPr>
            <a:r>
              <a:rPr lang="en-US" altLang="ja-JP" sz="1700">
                <a:latin typeface="+mn-ea"/>
                <a:ea typeface="+mn-ea"/>
              </a:rPr>
              <a:t>   </a:t>
            </a:r>
            <a:r>
              <a:rPr kumimoji="1" lang="ja-JP" altLang="en-US" sz="1700">
                <a:latin typeface="+mn-ea"/>
                <a:ea typeface="+mn-ea"/>
              </a:rPr>
              <a:t>公債金は約６倍と大幅に増加しています。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5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1780"/>
                                        <p:tgtEl>
                                          <p:spTgt spid="19">
                                            <p:txEl>
                                              <p:pRg st="1" end="1"/>
                                            </p:txEl>
                                          </p:spTgt>
                                        </p:tgtEl>
                                      </p:cBhvr>
                                    </p:animEffect>
                                  </p:childTnLst>
                                </p:cTn>
                              </p:par>
                            </p:childTnLst>
                          </p:cTn>
                        </p:par>
                        <p:par>
                          <p:cTn id="23" fill="hold">
                            <p:stCondLst>
                              <p:cond delay="353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1650"/>
                                        <p:tgtEl>
                                          <p:spTgt spid="19">
                                            <p:txEl>
                                              <p:pRg st="2" end="2"/>
                                            </p:txEl>
                                          </p:spTgt>
                                        </p:tgtEl>
                                      </p:cBhvr>
                                    </p:animEffect>
                                  </p:childTnLst>
                                </p:cTn>
                              </p:par>
                            </p:childTnLst>
                          </p:cTn>
                        </p:par>
                        <p:par>
                          <p:cTn id="27" fill="hold">
                            <p:stCondLst>
                              <p:cond delay="518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13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1650"/>
                                        <p:tgtEl>
                                          <p:spTgt spid="19">
                                            <p:txEl>
                                              <p:pRg st="4" end="4"/>
                                            </p:txEl>
                                          </p:spTgt>
                                        </p:tgtEl>
                                      </p:cBhvr>
                                    </p:animEffect>
                                  </p:childTnLst>
                                </p:cTn>
                              </p:par>
                            </p:childTnLst>
                          </p:cTn>
                        </p:par>
                        <p:par>
                          <p:cTn id="36" fill="hold">
                            <p:stCondLst>
                              <p:cond delay="165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1690"/>
                                        <p:tgtEl>
                                          <p:spTgt spid="19">
                                            <p:txEl>
                                              <p:pRg st="5" end="5"/>
                                            </p:txEl>
                                          </p:spTgt>
                                        </p:tgtEl>
                                      </p:cBhvr>
                                    </p:animEffect>
                                  </p:childTnLst>
                                </p:cTn>
                              </p:par>
                            </p:childTnLst>
                          </p:cTn>
                        </p:par>
                        <p:par>
                          <p:cTn id="40" fill="hold">
                            <p:stCondLst>
                              <p:cond delay="334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01" name="object 66">
            <a:extLst>
              <a:ext uri="{FF2B5EF4-FFF2-40B4-BE49-F238E27FC236}">
                <a16:creationId xmlns:a16="http://schemas.microsoft.com/office/drawing/2014/main" id="{66FD0DF4-74B2-3446-F7EC-6DEA3DD8DBA5}"/>
              </a:ext>
            </a:extLst>
          </p:cNvPr>
          <p:cNvSpPr txBox="1"/>
          <p:nvPr/>
        </p:nvSpPr>
        <p:spPr>
          <a:xfrm>
            <a:off x="804437" y="6304175"/>
            <a:ext cx="5483077" cy="137345"/>
          </a:xfrm>
          <a:prstGeom prst="rect">
            <a:avLst/>
          </a:prstGeom>
        </p:spPr>
        <p:txBody>
          <a:bodyPr vert="horz" wrap="square" lIns="0" tIns="0" rIns="0" bIns="0" rtlCol="0" anchor="ctr">
            <a:spAutoFit/>
          </a:bodyPr>
          <a:lstStyle/>
          <a:p>
            <a:pPr marL="11723" defTabSz="844083">
              <a:lnSpc>
                <a:spcPct val="130000"/>
              </a:lnSpc>
              <a:defRPr/>
            </a:pPr>
            <a:r>
              <a:rPr lang="en-US" altLang="ja-JP" sz="800">
                <a:latin typeface="+mn-ea"/>
                <a:ea typeface="+mn-ea"/>
              </a:rPr>
              <a:t>※</a:t>
            </a:r>
            <a:r>
              <a:rPr lang="ja-JP" altLang="en-US" sz="800">
                <a:latin typeface="+mn-ea"/>
                <a:ea typeface="+mn-ea"/>
              </a:rPr>
              <a:t>当初予算ベース。</a:t>
            </a:r>
            <a:r>
              <a:rPr lang="en-US" altLang="ja-JP" sz="800">
                <a:latin typeface="+mn-ea"/>
                <a:ea typeface="+mn-ea"/>
              </a:rPr>
              <a:t>2024</a:t>
            </a:r>
            <a:r>
              <a:rPr lang="ja-JP" altLang="en-US" sz="800">
                <a:latin typeface="+mn-ea"/>
                <a:ea typeface="+mn-ea"/>
              </a:rPr>
              <a:t>年度は予算。</a:t>
            </a:r>
            <a:endParaRPr lang="en-US" altLang="ja-JP" sz="800">
              <a:latin typeface="+mn-ea"/>
              <a:ea typeface="+mn-ea"/>
            </a:endParaRPr>
          </a:p>
        </p:txBody>
      </p:sp>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1045399"/>
            <a:ext cx="3960000" cy="5167043"/>
            <a:chOff x="4527724" y="1207262"/>
            <a:chExt cx="3960000" cy="5167043"/>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extLst>
                  <p:ext uri="{D42A27DB-BD31-4B8C-83A1-F6EECF244321}">
                    <p14:modId xmlns:p14="http://schemas.microsoft.com/office/powerpoint/2010/main" val="3957435524"/>
                  </p:ext>
                </p:extLst>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494729"/>
              <a:chOff x="4781156" y="1879576"/>
              <a:chExt cx="3198787" cy="4494729"/>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a:latin typeface="+mn-ea"/>
                    <a:ea typeface="+mn-ea"/>
                  </a:rPr>
                  <a:t>税収などの収入</a:t>
                </a:r>
                <a:endParaRPr kumimoji="1" lang="en-US" altLang="ja-JP" sz="1100" kern="0">
                  <a:latin typeface="+mn-ea"/>
                  <a:ea typeface="+mn-ea"/>
                </a:endParaRPr>
              </a:p>
              <a:p>
                <a:pPr algn="ctr">
                  <a:lnSpc>
                    <a:spcPct val="105000"/>
                  </a:lnSpc>
                </a:pPr>
                <a:r>
                  <a:rPr kumimoji="1" lang="en-US" altLang="ja-JP" sz="1050" kern="0">
                    <a:latin typeface="+mn-ea"/>
                    <a:ea typeface="+mn-ea"/>
                  </a:rPr>
                  <a:t>60.6</a:t>
                </a:r>
                <a:r>
                  <a:rPr kumimoji="1" lang="ja-JP" altLang="en-US" sz="1050" kern="0">
                    <a:latin typeface="+mn-ea"/>
                    <a:ea typeface="+mn-ea"/>
                  </a:rPr>
                  <a:t>兆円</a:t>
                </a:r>
                <a:endParaRPr kumimoji="1" lang="zh-CN" altLang="en-US" sz="1050" kern="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a:latin typeface="+mn-ea"/>
                    <a:ea typeface="+mn-ea"/>
                  </a:rPr>
                  <a:t>税収などの収入</a:t>
                </a:r>
                <a:endParaRPr kumimoji="1" lang="en-US" altLang="ja-JP" sz="1100" kern="0">
                  <a:latin typeface="+mn-ea"/>
                  <a:ea typeface="+mn-ea"/>
                </a:endParaRPr>
              </a:p>
              <a:p>
                <a:pPr algn="ctr">
                  <a:lnSpc>
                    <a:spcPct val="105000"/>
                  </a:lnSpc>
                </a:pPr>
                <a:r>
                  <a:rPr kumimoji="1" lang="en-US" altLang="ja-JP" sz="1050" kern="0">
                    <a:latin typeface="+mn-ea"/>
                  </a:rPr>
                  <a:t>77.1</a:t>
                </a:r>
                <a:r>
                  <a:rPr kumimoji="1" lang="ja-JP" altLang="en-US" sz="1050" kern="0">
                    <a:latin typeface="+mn-ea"/>
                    <a:ea typeface="+mn-ea"/>
                  </a:rPr>
                  <a:t>兆円</a:t>
                </a:r>
                <a:endParaRPr kumimoji="1" lang="zh-CN" altLang="en-US" sz="1050" kern="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20086094">
                <a:off x="6097946" y="4767925"/>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31659" y="4976987"/>
                <a:ext cx="752129" cy="246221"/>
              </a:xfrm>
              <a:prstGeom prst="rect">
                <a:avLst/>
              </a:prstGeom>
              <a:noFill/>
            </p:spPr>
            <p:txBody>
              <a:bodyPr wrap="none" rtlCol="0">
                <a:spAutoFit/>
              </a:bodyPr>
              <a:lstStyle/>
              <a:p>
                <a:r>
                  <a:rPr lang="en-US" altLang="ja-JP" sz="1000" b="1">
                    <a:solidFill>
                      <a:srgbClr val="216FCD"/>
                    </a:solidFill>
                    <a:latin typeface="+mn-ea"/>
                    <a:ea typeface="+mn-ea"/>
                  </a:rPr>
                  <a:t>+</a:t>
                </a:r>
                <a:r>
                  <a:rPr kumimoji="1" lang="en-US" altLang="ja-JP" sz="1000" b="1">
                    <a:solidFill>
                      <a:srgbClr val="216FCD"/>
                    </a:solidFill>
                    <a:latin typeface="+mn-ea"/>
                  </a:rPr>
                  <a:t>16.5</a:t>
                </a:r>
                <a:r>
                  <a:rPr kumimoji="1" lang="ja-JP" altLang="en-US" sz="1000" b="1">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54014" y="2150858"/>
                <a:ext cx="954108" cy="420051"/>
              </a:xfrm>
              <a:prstGeom prst="rect">
                <a:avLst/>
              </a:prstGeom>
              <a:noFill/>
            </p:spPr>
            <p:txBody>
              <a:bodyPr wrap="none" rtlCol="0">
                <a:spAutoFit/>
              </a:bodyPr>
              <a:lstStyle/>
              <a:p>
                <a:pPr algn="ctr">
                  <a:lnSpc>
                    <a:spcPct val="105000"/>
                  </a:lnSpc>
                </a:pPr>
                <a:r>
                  <a:rPr kumimoji="1" lang="zh-TW" altLang="en-US" sz="1100" kern="0">
                    <a:solidFill>
                      <a:srgbClr val="EA5050"/>
                    </a:solidFill>
                    <a:latin typeface="+mn-ea"/>
                    <a:ea typeface="+mn-ea"/>
                  </a:rPr>
                  <a:t>公債金</a:t>
                </a:r>
                <a:r>
                  <a:rPr kumimoji="1" lang="zh-TW" altLang="en-US" sz="900" kern="0">
                    <a:solidFill>
                      <a:srgbClr val="EA5050"/>
                    </a:solidFill>
                    <a:latin typeface="+mn-ea"/>
                    <a:ea typeface="+mn-ea"/>
                  </a:rPr>
                  <a:t>（借金）</a:t>
                </a:r>
                <a:endParaRPr kumimoji="1" lang="en-US" altLang="zh-TW" sz="900" kern="0">
                  <a:solidFill>
                    <a:srgbClr val="EA5050"/>
                  </a:solidFill>
                  <a:latin typeface="+mn-ea"/>
                  <a:ea typeface="+mn-ea"/>
                </a:endParaRPr>
              </a:p>
              <a:p>
                <a:pPr algn="ctr">
                  <a:lnSpc>
                    <a:spcPct val="105000"/>
                  </a:lnSpc>
                </a:pPr>
                <a:r>
                  <a:rPr kumimoji="1" lang="en-US" altLang="zh-TW" sz="1050" kern="0">
                    <a:solidFill>
                      <a:srgbClr val="EA5050"/>
                    </a:solidFill>
                    <a:latin typeface="+mn-ea"/>
                    <a:ea typeface="+mn-ea"/>
                  </a:rPr>
                  <a:t>35.</a:t>
                </a:r>
                <a:r>
                  <a:rPr kumimoji="1" lang="en-US" altLang="ja-JP" sz="1050" kern="0">
                    <a:solidFill>
                      <a:srgbClr val="EA5050"/>
                    </a:solidFill>
                    <a:latin typeface="+mn-ea"/>
                    <a:ea typeface="+mn-ea"/>
                  </a:rPr>
                  <a:t>4</a:t>
                </a:r>
                <a:r>
                  <a:rPr kumimoji="1" lang="zh-TW" altLang="en-US" sz="1050" kern="0">
                    <a:solidFill>
                      <a:srgbClr val="EA5050"/>
                    </a:solidFill>
                    <a:latin typeface="+mn-ea"/>
                    <a:ea typeface="+mn-ea"/>
                  </a:rPr>
                  <a:t>兆円</a:t>
                </a:r>
                <a:endParaRPr kumimoji="1" lang="zh-CN" altLang="en-US" sz="1050" kern="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77588" y="5751057"/>
                <a:ext cx="856645" cy="461665"/>
              </a:xfrm>
              <a:prstGeom prst="rect">
                <a:avLst/>
              </a:prstGeom>
              <a:noFill/>
            </p:spPr>
            <p:txBody>
              <a:bodyPr wrap="none" rtlCol="0">
                <a:spAutoFit/>
              </a:bodyPr>
              <a:lstStyle/>
              <a:p>
                <a:pPr algn="ctr"/>
                <a:r>
                  <a:rPr kumimoji="1" lang="en-US" altLang="ja-JP" sz="1200" kern="0" spc="40">
                    <a:latin typeface="+mn-ea"/>
                    <a:ea typeface="+mn-ea"/>
                  </a:rPr>
                  <a:t>1990</a:t>
                </a:r>
                <a:r>
                  <a:rPr kumimoji="1" lang="ja-JP" altLang="en-US" sz="1200" kern="0" spc="40">
                    <a:latin typeface="+mn-ea"/>
                    <a:ea typeface="+mn-ea"/>
                  </a:rPr>
                  <a:t>年度</a:t>
                </a:r>
                <a:endParaRPr kumimoji="1" lang="en-US" altLang="ja-JP" sz="1200" kern="0" spc="40">
                  <a:latin typeface="+mn-ea"/>
                  <a:ea typeface="+mn-ea"/>
                </a:endParaRPr>
              </a:p>
              <a:p>
                <a:pPr algn="ctr"/>
                <a:r>
                  <a:rPr kumimoji="1" lang="en-US" altLang="ja-JP" sz="1200" kern="0" spc="40">
                    <a:latin typeface="+mn-ea"/>
                    <a:ea typeface="+mn-ea"/>
                  </a:rPr>
                  <a:t>66.2</a:t>
                </a:r>
                <a:r>
                  <a:rPr kumimoji="1" lang="ja-JP" altLang="en-US" sz="1200" kern="0" spc="4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1705" y="5751057"/>
                <a:ext cx="980398" cy="623248"/>
              </a:xfrm>
              <a:prstGeom prst="rect">
                <a:avLst/>
              </a:prstGeom>
              <a:noFill/>
            </p:spPr>
            <p:txBody>
              <a:bodyPr wrap="none" rtlCol="0">
                <a:spAutoFit/>
              </a:bodyPr>
              <a:lstStyle/>
              <a:p>
                <a:pPr algn="ctr"/>
                <a:r>
                  <a:rPr lang="en-US" altLang="ja-JP" sz="1200" kern="0" spc="40">
                    <a:latin typeface="+mn-ea"/>
                    <a:ea typeface="+mn-ea"/>
                  </a:rPr>
                  <a:t>2024</a:t>
                </a:r>
                <a:r>
                  <a:rPr kumimoji="1" lang="ja-JP" altLang="en-US" sz="1200" kern="0" spc="40">
                    <a:latin typeface="+mn-ea"/>
                    <a:ea typeface="+mn-ea"/>
                  </a:rPr>
                  <a:t>年度</a:t>
                </a:r>
                <a:endParaRPr kumimoji="1" lang="en-US" altLang="ja-JP" sz="1200" kern="0" spc="40">
                  <a:latin typeface="+mn-ea"/>
                  <a:ea typeface="+mn-ea"/>
                </a:endParaRPr>
              </a:p>
              <a:p>
                <a:pPr algn="ctr"/>
                <a:r>
                  <a:rPr lang="ja-JP" altLang="en-US" sz="1050" kern="0" spc="40">
                    <a:latin typeface="+mn-ea"/>
                    <a:ea typeface="+mn-ea"/>
                  </a:rPr>
                  <a:t>（令和６年度）</a:t>
                </a:r>
                <a:endParaRPr kumimoji="1" lang="en-US" altLang="ja-JP" sz="1050" kern="0" spc="40">
                  <a:latin typeface="+mn-ea"/>
                  <a:ea typeface="+mn-ea"/>
                </a:endParaRPr>
              </a:p>
              <a:p>
                <a:pPr algn="ctr"/>
                <a:r>
                  <a:rPr lang="en-US" altLang="ja-JP" sz="1200" kern="0" spc="40">
                    <a:latin typeface="+mn-ea"/>
                    <a:ea typeface="+mn-ea"/>
                  </a:rPr>
                  <a:t>112.6</a:t>
                </a:r>
                <a:r>
                  <a:rPr kumimoji="1" lang="ja-JP" altLang="en-US" sz="1200" kern="0" spc="4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589377" y="3090648"/>
                <a:ext cx="49750" cy="271198"/>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31659" y="3612271"/>
                <a:ext cx="752129" cy="246221"/>
              </a:xfrm>
              <a:prstGeom prst="rect">
                <a:avLst/>
              </a:prstGeom>
              <a:noFill/>
            </p:spPr>
            <p:txBody>
              <a:bodyPr wrap="none" rtlCol="0">
                <a:spAutoFit/>
              </a:bodyPr>
              <a:lstStyle/>
              <a:p>
                <a:r>
                  <a:rPr kumimoji="1" lang="en-US" altLang="ja-JP" sz="1000" b="1">
                    <a:solidFill>
                      <a:srgbClr val="EA5050"/>
                    </a:solidFill>
                    <a:latin typeface="+mn-ea"/>
                    <a:ea typeface="+mn-ea"/>
                  </a:rPr>
                  <a:t>+</a:t>
                </a:r>
                <a:r>
                  <a:rPr kumimoji="1" lang="en-US" altLang="ja-JP" sz="1000" b="1">
                    <a:solidFill>
                      <a:srgbClr val="EA5050"/>
                    </a:solidFill>
                    <a:latin typeface="+mn-ea"/>
                  </a:rPr>
                  <a:t>29.8</a:t>
                </a:r>
                <a:r>
                  <a:rPr kumimoji="1" lang="ja-JP" altLang="en-US" sz="1000" b="1">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5032696" y="2670597"/>
                <a:ext cx="1123559" cy="421633"/>
                <a:chOff x="4962297" y="3363000"/>
                <a:chExt cx="1123559" cy="421633"/>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962297" y="3363000"/>
                  <a:ext cx="1123559" cy="420051"/>
                </a:xfrm>
                <a:prstGeom prst="rect">
                  <a:avLst/>
                </a:prstGeom>
                <a:noFill/>
              </p:spPr>
              <p:txBody>
                <a:bodyPr wrap="square" rtlCol="0">
                  <a:spAutoFit/>
                </a:bodyPr>
                <a:lstStyle/>
                <a:p>
                  <a:pPr algn="ctr">
                    <a:lnSpc>
                      <a:spcPct val="105000"/>
                    </a:lnSpc>
                  </a:pPr>
                  <a:r>
                    <a:rPr kumimoji="1" lang="zh-TW" altLang="en-US" sz="1100" kern="0">
                      <a:solidFill>
                        <a:srgbClr val="EA5050"/>
                      </a:solidFill>
                      <a:latin typeface="+mn-ea"/>
                      <a:ea typeface="+mn-ea"/>
                    </a:rPr>
                    <a:t>公債金</a:t>
                  </a:r>
                  <a:r>
                    <a:rPr kumimoji="1" lang="zh-TW" altLang="en-US" sz="900" kern="0">
                      <a:solidFill>
                        <a:srgbClr val="EA5050"/>
                      </a:solidFill>
                      <a:latin typeface="+mn-ea"/>
                      <a:ea typeface="+mn-ea"/>
                    </a:rPr>
                    <a:t>（借金）</a:t>
                  </a:r>
                  <a:endParaRPr kumimoji="1" lang="en-US" altLang="zh-TW" sz="900" kern="0">
                    <a:solidFill>
                      <a:srgbClr val="EA5050"/>
                    </a:solidFill>
                    <a:latin typeface="+mn-ea"/>
                    <a:ea typeface="+mn-ea"/>
                  </a:endParaRPr>
                </a:p>
                <a:p>
                  <a:pPr algn="ctr">
                    <a:lnSpc>
                      <a:spcPct val="105000"/>
                    </a:lnSpc>
                  </a:pPr>
                  <a:r>
                    <a:rPr kumimoji="1" lang="en-US" altLang="zh-TW" sz="1050" kern="0">
                      <a:solidFill>
                        <a:srgbClr val="EA5050"/>
                      </a:solidFill>
                      <a:latin typeface="+mn-ea"/>
                      <a:ea typeface="+mn-ea"/>
                    </a:rPr>
                    <a:t>5.6</a:t>
                  </a:r>
                  <a:r>
                    <a:rPr kumimoji="1" lang="zh-TW" altLang="en-US" sz="1050" kern="0">
                      <a:solidFill>
                        <a:srgbClr val="EA5050"/>
                      </a:solidFill>
                      <a:latin typeface="+mn-ea"/>
                      <a:ea typeface="+mn-ea"/>
                    </a:rPr>
                    <a:t>兆円</a:t>
                  </a:r>
                  <a:endParaRPr kumimoji="1" lang="zh-CN" altLang="en-US" sz="1050" kern="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5093877" y="3368119"/>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7000520" y="2163979"/>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417420">
                <a:off x="5961665" y="3222360"/>
                <a:ext cx="1049581"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入</a:t>
                  </a:r>
                  <a:endParaRPr sz="150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1011418"/>
            <a:ext cx="4517039" cy="5166099"/>
            <a:chOff x="323850" y="1200511"/>
            <a:chExt cx="4517039" cy="5166099"/>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extLst>
                  <p:ext uri="{D42A27DB-BD31-4B8C-83A1-F6EECF244321}">
                    <p14:modId xmlns:p14="http://schemas.microsoft.com/office/powerpoint/2010/main" val="3146276666"/>
                  </p:ext>
                </p:extLst>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76403" y="5751057"/>
              <a:ext cx="856645" cy="461665"/>
            </a:xfrm>
            <a:prstGeom prst="rect">
              <a:avLst/>
            </a:prstGeom>
            <a:noFill/>
          </p:spPr>
          <p:txBody>
            <a:bodyPr wrap="none" rtlCol="0">
              <a:spAutoFit/>
            </a:bodyPr>
            <a:lstStyle/>
            <a:p>
              <a:pPr algn="ctr"/>
              <a:r>
                <a:rPr kumimoji="1" lang="en-US" altLang="ja-JP" sz="1200" kern="0" spc="40">
                  <a:latin typeface="+mn-ea"/>
                  <a:ea typeface="+mn-ea"/>
                </a:rPr>
                <a:t>1990</a:t>
              </a:r>
              <a:r>
                <a:rPr kumimoji="1" lang="ja-JP" altLang="en-US" sz="1200" kern="0" spc="40">
                  <a:latin typeface="+mn-ea"/>
                  <a:ea typeface="+mn-ea"/>
                </a:rPr>
                <a:t>年度</a:t>
              </a:r>
              <a:endParaRPr kumimoji="1" lang="en-US" altLang="ja-JP" sz="1200" kern="0" spc="40">
                <a:latin typeface="+mn-ea"/>
                <a:ea typeface="+mn-ea"/>
              </a:endParaRPr>
            </a:p>
            <a:p>
              <a:pPr algn="ctr"/>
              <a:r>
                <a:rPr kumimoji="1" lang="en-US" altLang="ja-JP" sz="1200" kern="0" spc="40">
                  <a:latin typeface="+mn-ea"/>
                  <a:ea typeface="+mn-ea"/>
                </a:rPr>
                <a:t>66.2</a:t>
              </a:r>
              <a:r>
                <a:rPr kumimoji="1" lang="ja-JP" altLang="en-US" sz="1200" kern="0" spc="4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42985" y="5751057"/>
              <a:ext cx="945131" cy="615553"/>
            </a:xfrm>
            <a:prstGeom prst="rect">
              <a:avLst/>
            </a:prstGeom>
            <a:noFill/>
          </p:spPr>
          <p:txBody>
            <a:bodyPr wrap="none" rtlCol="0">
              <a:spAutoFit/>
            </a:bodyPr>
            <a:lstStyle/>
            <a:p>
              <a:pPr algn="ctr"/>
              <a:r>
                <a:rPr lang="en-US" altLang="ja-JP" sz="1200" kern="0" spc="40">
                  <a:latin typeface="+mn-ea"/>
                  <a:ea typeface="+mn-ea"/>
                </a:rPr>
                <a:t>2024</a:t>
              </a:r>
              <a:r>
                <a:rPr kumimoji="1" lang="ja-JP" altLang="en-US" sz="1200" kern="0" spc="40">
                  <a:latin typeface="+mn-ea"/>
                  <a:ea typeface="+mn-ea"/>
                </a:rPr>
                <a:t>年度</a:t>
              </a:r>
              <a:endParaRPr kumimoji="1" lang="en-US" altLang="ja-JP" sz="1200" kern="0" spc="40">
                <a:latin typeface="+mn-ea"/>
                <a:ea typeface="+mn-ea"/>
              </a:endParaRPr>
            </a:p>
            <a:p>
              <a:pPr algn="ctr"/>
              <a:r>
                <a:rPr lang="ja-JP" altLang="en-US" sz="1000" kern="0" spc="40">
                  <a:latin typeface="+mn-ea"/>
                  <a:ea typeface="+mn-ea"/>
                </a:rPr>
                <a:t>（令和６年度）</a:t>
              </a:r>
              <a:endParaRPr kumimoji="1" lang="en-US" altLang="ja-JP" sz="1000" kern="0" spc="40">
                <a:latin typeface="+mn-ea"/>
                <a:ea typeface="+mn-ea"/>
              </a:endParaRPr>
            </a:p>
            <a:p>
              <a:pPr algn="ctr"/>
              <a:r>
                <a:rPr lang="en-US" altLang="ja-JP" sz="1200" kern="0" spc="40">
                  <a:latin typeface="+mn-ea"/>
                  <a:ea typeface="+mn-ea"/>
                </a:rPr>
                <a:t>112.6</a:t>
              </a:r>
              <a:r>
                <a:rPr kumimoji="1" lang="ja-JP" altLang="en-US" sz="1200" kern="0" spc="40">
                  <a:latin typeface="+mn-ea"/>
                  <a:ea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a:latin typeface="+mn-ea"/>
                  <a:ea typeface="+mn-ea"/>
                </a:rPr>
                <a:t>公共事業、教育、</a:t>
              </a:r>
              <a:endParaRPr kumimoji="1" lang="en-US" altLang="ja-JP" sz="1100" kern="0">
                <a:latin typeface="+mn-ea"/>
                <a:ea typeface="+mn-ea"/>
              </a:endParaRPr>
            </a:p>
            <a:p>
              <a:pPr algn="ctr">
                <a:lnSpc>
                  <a:spcPct val="105000"/>
                </a:lnSpc>
              </a:pPr>
              <a:r>
                <a:rPr kumimoji="1" lang="ja-JP" altLang="en-US" sz="1100" kern="0">
                  <a:latin typeface="+mn-ea"/>
                  <a:ea typeface="+mn-ea"/>
                </a:rPr>
                <a:t>防衛など</a:t>
              </a:r>
              <a:endParaRPr kumimoji="1" lang="en-US" altLang="ja-JP" sz="1100" kern="0">
                <a:latin typeface="+mn-ea"/>
                <a:ea typeface="+mn-ea"/>
              </a:endParaRPr>
            </a:p>
            <a:p>
              <a:pPr algn="ctr">
                <a:lnSpc>
                  <a:spcPct val="105000"/>
                </a:lnSpc>
              </a:pPr>
              <a:r>
                <a:rPr kumimoji="1" lang="en-US" altLang="ja-JP" sz="1050" kern="0">
                  <a:latin typeface="+mn-ea"/>
                </a:rPr>
                <a:t>29.1</a:t>
              </a:r>
              <a:r>
                <a:rPr kumimoji="1" lang="ja-JP" altLang="en-US" sz="1050" kern="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94421" cy="246221"/>
            </a:xfrm>
            <a:prstGeom prst="rect">
              <a:avLst/>
            </a:prstGeom>
            <a:noFill/>
          </p:spPr>
          <p:txBody>
            <a:bodyPr wrap="none" rtlCol="0">
              <a:spAutoFit/>
            </a:bodyPr>
            <a:lstStyle/>
            <a:p>
              <a:r>
                <a:rPr kumimoji="1" lang="en-US" altLang="ja-JP" sz="1000" b="1">
                  <a:solidFill>
                    <a:schemeClr val="tx1">
                      <a:lumMod val="75000"/>
                      <a:lumOff val="25000"/>
                    </a:schemeClr>
                  </a:solidFill>
                  <a:latin typeface="+mn-ea"/>
                  <a:ea typeface="+mn-ea"/>
                </a:rPr>
                <a:t>+4.0</a:t>
              </a:r>
              <a:r>
                <a:rPr kumimoji="1" lang="ja-JP" altLang="en-US" sz="1000" b="1">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64953" cy="246221"/>
              </a:xfrm>
              <a:prstGeom prst="rect">
                <a:avLst/>
              </a:prstGeom>
              <a:noFill/>
            </p:spPr>
            <p:txBody>
              <a:bodyPr wrap="none" rtlCol="0">
                <a:spAutoFit/>
              </a:bodyPr>
              <a:lstStyle/>
              <a:p>
                <a:r>
                  <a:rPr kumimoji="1" lang="en-US" altLang="ja-JP" sz="1000" b="1">
                    <a:solidFill>
                      <a:srgbClr val="EA5050"/>
                    </a:solidFill>
                    <a:latin typeface="+mn-ea"/>
                    <a:ea typeface="+mn-ea"/>
                  </a:rPr>
                  <a:t>+46.3</a:t>
                </a:r>
                <a:r>
                  <a:rPr kumimoji="1" lang="ja-JP" altLang="en-US" sz="1000" b="1">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725199" cy="246221"/>
            </a:xfrm>
            <a:prstGeom prst="rect">
              <a:avLst/>
            </a:prstGeom>
            <a:noFill/>
          </p:spPr>
          <p:txBody>
            <a:bodyPr wrap="none" rtlCol="0">
              <a:spAutoFit/>
            </a:bodyPr>
            <a:lstStyle/>
            <a:p>
              <a:r>
                <a:rPr kumimoji="1" lang="en-US" altLang="ja-JP" sz="1000" b="1" kern="0" spc="-30">
                  <a:solidFill>
                    <a:srgbClr val="009E47"/>
                  </a:solidFill>
                  <a:latin typeface="+mn-ea"/>
                  <a:ea typeface="+mn-ea"/>
                </a:rPr>
                <a:t>+26.1</a:t>
              </a:r>
              <a:r>
                <a:rPr kumimoji="1" lang="ja-JP" altLang="en-US" sz="1000" b="1" kern="0" spc="-3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94421" cy="246221"/>
            </a:xfrm>
            <a:prstGeom prst="rect">
              <a:avLst/>
            </a:prstGeom>
            <a:noFill/>
          </p:spPr>
          <p:txBody>
            <a:bodyPr wrap="none" rtlCol="0">
              <a:spAutoFit/>
            </a:bodyPr>
            <a:lstStyle/>
            <a:p>
              <a:r>
                <a:rPr lang="en-US" altLang="ja-JP" sz="1000" b="1">
                  <a:solidFill>
                    <a:srgbClr val="AE900E"/>
                  </a:solidFill>
                  <a:effectLst>
                    <a:glow rad="63500">
                      <a:schemeClr val="bg1">
                        <a:alpha val="80000"/>
                      </a:schemeClr>
                    </a:glow>
                  </a:effectLst>
                  <a:latin typeface="+mn-ea"/>
                  <a:ea typeface="+mn-ea"/>
                </a:rPr>
                <a:t>+2</a:t>
              </a:r>
              <a:r>
                <a:rPr kumimoji="1" lang="en-US" altLang="ja-JP" sz="1000" b="1">
                  <a:solidFill>
                    <a:srgbClr val="AE900E"/>
                  </a:solidFill>
                  <a:effectLst>
                    <a:glow rad="63500">
                      <a:schemeClr val="bg1">
                        <a:alpha val="80000"/>
                      </a:schemeClr>
                    </a:glow>
                  </a:effectLst>
                  <a:latin typeface="+mn-ea"/>
                  <a:ea typeface="+mn-ea"/>
                </a:rPr>
                <a:t>.5</a:t>
              </a:r>
              <a:r>
                <a:rPr kumimoji="1" lang="ja-JP" altLang="en-US" sz="1000" b="1">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64953" cy="246221"/>
            </a:xfrm>
            <a:prstGeom prst="rect">
              <a:avLst/>
            </a:prstGeom>
            <a:noFill/>
          </p:spPr>
          <p:txBody>
            <a:bodyPr wrap="none" rtlCol="0">
              <a:spAutoFit/>
            </a:bodyPr>
            <a:lstStyle/>
            <a:p>
              <a:r>
                <a:rPr kumimoji="1" lang="en-US" altLang="ja-JP" sz="1000" b="1">
                  <a:solidFill>
                    <a:srgbClr val="EA5050"/>
                  </a:solidFill>
                  <a:latin typeface="+mn-ea"/>
                  <a:ea typeface="+mn-ea"/>
                </a:rPr>
                <a:t>+12.7</a:t>
              </a:r>
              <a:r>
                <a:rPr kumimoji="1" lang="ja-JP" altLang="en-US" sz="1000" b="1">
                  <a:solidFill>
                    <a:srgbClr val="EA5050"/>
                  </a:solidFill>
                  <a:latin typeface="+mn-ea"/>
                  <a:ea typeface="+mn-ea"/>
                </a:rPr>
                <a:t>兆円</a:t>
              </a:r>
            </a:p>
          </p:txBody>
        </p:sp>
        <p:sp>
          <p:nvSpPr>
            <p:cNvPr id="78" name="テキスト ボックス 77">
              <a:extLst>
                <a:ext uri="{FF2B5EF4-FFF2-40B4-BE49-F238E27FC236}">
                  <a16:creationId xmlns:a16="http://schemas.microsoft.com/office/drawing/2014/main" id="{6E642CBD-BCB2-DE2F-675B-2433062C3575}"/>
                </a:ext>
              </a:extLst>
            </p:cNvPr>
            <p:cNvSpPr txBox="1">
              <a:spLocks/>
            </p:cNvSpPr>
            <p:nvPr/>
          </p:nvSpPr>
          <p:spPr>
            <a:xfrm>
              <a:off x="3955711" y="4327358"/>
              <a:ext cx="885178" cy="558294"/>
            </a:xfrm>
            <a:prstGeom prst="rect">
              <a:avLst/>
            </a:prstGeom>
            <a:noFill/>
          </p:spPr>
          <p:txBody>
            <a:bodyPr wrap="none" rtlCol="0">
              <a:spAutoFit/>
            </a:bodyPr>
            <a:lstStyle/>
            <a:p>
              <a:pPr algn="ctr">
                <a:lnSpc>
                  <a:spcPct val="105000"/>
                </a:lnSpc>
              </a:pPr>
              <a:r>
                <a:rPr kumimoji="1" lang="ja-JP" altLang="en-US" sz="1000" kern="0">
                  <a:latin typeface="+mn-ea"/>
                </a:rPr>
                <a:t>物価・賃上げ</a:t>
              </a:r>
              <a:endParaRPr kumimoji="1" lang="en-US" altLang="ja-JP" sz="1000" kern="0">
                <a:latin typeface="+mn-ea"/>
              </a:endParaRPr>
            </a:p>
            <a:p>
              <a:pPr algn="ctr">
                <a:lnSpc>
                  <a:spcPct val="105000"/>
                </a:lnSpc>
              </a:pPr>
              <a:r>
                <a:rPr kumimoji="1" lang="ja-JP" altLang="en-US" sz="1000" kern="0">
                  <a:latin typeface="+mn-ea"/>
                  <a:ea typeface="+mn-ea"/>
                </a:rPr>
                <a:t>促進予備費</a:t>
              </a:r>
              <a:endParaRPr kumimoji="1" lang="en-US" altLang="ja-JP" sz="1000" kern="0">
                <a:latin typeface="+mn-ea"/>
                <a:ea typeface="+mn-ea"/>
              </a:endParaRPr>
            </a:p>
            <a:p>
              <a:pPr algn="ctr">
                <a:lnSpc>
                  <a:spcPct val="105000"/>
                </a:lnSpc>
              </a:pPr>
              <a:r>
                <a:rPr kumimoji="1" lang="ja-JP" altLang="en-US" sz="1000" kern="0">
                  <a:latin typeface="+mn-ea"/>
                  <a:ea typeface="+mn-ea"/>
                </a:rPr>
                <a:t>１</a:t>
              </a:r>
              <a:r>
                <a:rPr kumimoji="1" lang="ja-JP" altLang="en-US" sz="900" kern="0">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50681" y="4399891"/>
              <a:ext cx="1259960" cy="249427"/>
            </a:xfrm>
            <a:prstGeom prst="rect">
              <a:avLst/>
            </a:prstGeom>
            <a:noFill/>
            <a:ln w="15875">
              <a:noFill/>
            </a:ln>
          </p:spPr>
          <p:txBody>
            <a:bodyPr wrap="none" rtlCol="0">
              <a:spAutoFit/>
            </a:bodyPr>
            <a:lstStyle/>
            <a:p>
              <a:pPr algn="ctr">
                <a:lnSpc>
                  <a:spcPct val="105000"/>
                </a:lnSpc>
              </a:pPr>
              <a:r>
                <a:rPr kumimoji="1" lang="zh-CN" altLang="en-US" sz="1100" kern="0" spc="-40">
                  <a:latin typeface="+mn-ea"/>
                  <a:ea typeface="+mn-ea"/>
                </a:rPr>
                <a:t>社会保障</a:t>
              </a:r>
              <a:r>
                <a:rPr lang="en-US" altLang="zh-CN" sz="1100" kern="0" spc="-40">
                  <a:latin typeface="+mn-ea"/>
                  <a:ea typeface="+mn-ea"/>
                </a:rPr>
                <a:t> </a:t>
              </a:r>
              <a:r>
                <a:rPr kumimoji="1" lang="en-US" altLang="zh-CN" sz="1050" kern="0" spc="-40">
                  <a:latin typeface="+mn-ea"/>
                  <a:ea typeface="+mn-ea"/>
                </a:rPr>
                <a:t>11.6</a:t>
              </a:r>
              <a:r>
                <a:rPr kumimoji="1" lang="zh-CN" altLang="en-US" sz="1050" kern="0" spc="-4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33688" y="3873195"/>
              <a:ext cx="1293944" cy="427168"/>
            </a:xfrm>
            <a:prstGeom prst="rect">
              <a:avLst/>
            </a:prstGeom>
            <a:noFill/>
          </p:spPr>
          <p:txBody>
            <a:bodyPr wrap="square" rtlCol="0">
              <a:spAutoFit/>
            </a:bodyPr>
            <a:lstStyle/>
            <a:p>
              <a:pPr algn="ctr">
                <a:lnSpc>
                  <a:spcPct val="105000"/>
                </a:lnSpc>
              </a:pPr>
              <a:r>
                <a:rPr kumimoji="1" lang="zh-CN" altLang="en-US" sz="1100" kern="0" spc="-30">
                  <a:latin typeface="+mn-ea"/>
                  <a:ea typeface="+mn-ea"/>
                </a:rPr>
                <a:t>地方交付税</a:t>
              </a:r>
              <a:endParaRPr kumimoji="1" lang="en-US" altLang="zh-CN" sz="1100" kern="0" spc="-30">
                <a:latin typeface="+mn-ea"/>
                <a:ea typeface="+mn-ea"/>
              </a:endParaRPr>
            </a:p>
            <a:p>
              <a:pPr algn="ctr">
                <a:lnSpc>
                  <a:spcPct val="105000"/>
                </a:lnSpc>
              </a:pPr>
              <a:r>
                <a:rPr kumimoji="1" lang="zh-CN" altLang="en-US" sz="1100" kern="0" spc="-30">
                  <a:latin typeface="+mn-ea"/>
                  <a:ea typeface="+mn-ea"/>
                </a:rPr>
                <a:t>交付金等</a:t>
              </a:r>
              <a:r>
                <a:rPr kumimoji="1" lang="en-US" altLang="zh-CN" sz="1050" kern="0" spc="-30">
                  <a:latin typeface="+mn-ea"/>
                  <a:ea typeface="+mn-ea"/>
                </a:rPr>
                <a:t>15.3</a:t>
              </a:r>
              <a:r>
                <a:rPr kumimoji="1" lang="zh-CN" altLang="en-US" sz="1050" kern="0" spc="-30">
                  <a:latin typeface="+mn-ea"/>
                  <a:ea typeface="+mn-ea"/>
                </a:rPr>
                <a:t>兆円</a:t>
              </a:r>
              <a:endParaRPr kumimoji="1" lang="ja-JP" altLang="en-US" sz="1050" kern="0" spc="-3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73762" y="1732321"/>
              <a:ext cx="883575" cy="710900"/>
            </a:xfrm>
            <a:prstGeom prst="rect">
              <a:avLst/>
            </a:prstGeom>
            <a:noFill/>
          </p:spPr>
          <p:txBody>
            <a:bodyPr wrap="none" rtlCol="0">
              <a:spAutoFit/>
            </a:bodyPr>
            <a:lstStyle/>
            <a:p>
              <a:pPr algn="ctr">
                <a:lnSpc>
                  <a:spcPct val="105000"/>
                </a:lnSpc>
              </a:pPr>
              <a:r>
                <a:rPr kumimoji="1" lang="ja-JP" altLang="en-US" sz="1100" kern="0">
                  <a:latin typeface="+mn-ea"/>
                  <a:ea typeface="+mn-ea"/>
                </a:rPr>
                <a:t>国債費</a:t>
              </a:r>
              <a:endParaRPr kumimoji="1" lang="en-US" altLang="ja-JP" sz="1100" kern="0">
                <a:latin typeface="+mn-ea"/>
                <a:ea typeface="+mn-ea"/>
              </a:endParaRPr>
            </a:p>
            <a:p>
              <a:pPr algn="ctr">
                <a:lnSpc>
                  <a:spcPct val="105000"/>
                </a:lnSpc>
              </a:pPr>
              <a:r>
                <a:rPr kumimoji="1" lang="ja-JP" altLang="en-US" sz="900" kern="0" spc="-50">
                  <a:latin typeface="+mn-ea"/>
                  <a:ea typeface="+mn-ea"/>
                </a:rPr>
                <a:t>（過去の借金の</a:t>
              </a:r>
              <a:endParaRPr kumimoji="1" lang="en-US" altLang="ja-JP" sz="900" kern="0" spc="-50">
                <a:latin typeface="+mn-ea"/>
                <a:ea typeface="+mn-ea"/>
              </a:endParaRPr>
            </a:p>
            <a:p>
              <a:pPr algn="ctr">
                <a:lnSpc>
                  <a:spcPct val="105000"/>
                </a:lnSpc>
              </a:pPr>
              <a:r>
                <a:rPr kumimoji="1" lang="ja-JP" altLang="en-US" sz="900" kern="0" spc="-50">
                  <a:latin typeface="+mn-ea"/>
                  <a:ea typeface="+mn-ea"/>
                </a:rPr>
                <a:t>返済と利息）</a:t>
              </a:r>
              <a:endParaRPr kumimoji="1" lang="en-US" altLang="ja-JP" sz="900" kern="0" spc="-50">
                <a:latin typeface="+mn-ea"/>
                <a:ea typeface="+mn-ea"/>
              </a:endParaRPr>
            </a:p>
            <a:p>
              <a:pPr algn="ctr">
                <a:lnSpc>
                  <a:spcPct val="105000"/>
                </a:lnSpc>
              </a:pPr>
              <a:r>
                <a:rPr kumimoji="1" lang="en-US" altLang="ja-JP" sz="1050" kern="0">
                  <a:latin typeface="+mn-ea"/>
                </a:rPr>
                <a:t>27.0</a:t>
              </a:r>
              <a:r>
                <a:rPr kumimoji="1" lang="ja-JP" altLang="en-US" sz="1050" kern="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839464" y="2683970"/>
              <a:ext cx="1231427" cy="427168"/>
            </a:xfrm>
            <a:prstGeom prst="rect">
              <a:avLst/>
            </a:prstGeom>
            <a:noFill/>
          </p:spPr>
          <p:txBody>
            <a:bodyPr wrap="none" rtlCol="0">
              <a:spAutoFit/>
            </a:bodyPr>
            <a:lstStyle/>
            <a:p>
              <a:pPr algn="ctr">
                <a:lnSpc>
                  <a:spcPct val="105000"/>
                </a:lnSpc>
              </a:pPr>
              <a:r>
                <a:rPr lang="zh-CN" altLang="en-US" sz="1100" kern="0" spc="-30">
                  <a:latin typeface="+mn-ea"/>
                  <a:ea typeface="+mn-ea"/>
                </a:rPr>
                <a:t>地方交付税</a:t>
              </a:r>
              <a:endParaRPr lang="en-US" altLang="zh-CN" sz="1100" kern="0" spc="-30">
                <a:latin typeface="+mn-ea"/>
                <a:ea typeface="+mn-ea"/>
              </a:endParaRPr>
            </a:p>
            <a:p>
              <a:pPr algn="ctr">
                <a:lnSpc>
                  <a:spcPct val="105000"/>
                </a:lnSpc>
              </a:pPr>
              <a:r>
                <a:rPr lang="zh-CN" altLang="en-US" sz="1100" kern="0" spc="-30">
                  <a:latin typeface="+mn-ea"/>
                  <a:ea typeface="+mn-ea"/>
                </a:rPr>
                <a:t>交付金等</a:t>
              </a:r>
              <a:r>
                <a:rPr lang="en-US" altLang="ja-JP" sz="1050" kern="0" spc="-30">
                  <a:latin typeface="+mn-ea"/>
                </a:rPr>
                <a:t>17.8</a:t>
              </a:r>
              <a:r>
                <a:rPr lang="zh-CN" altLang="en-US" sz="1050" kern="0" spc="-30">
                  <a:latin typeface="+mn-ea"/>
                  <a:ea typeface="+mn-ea"/>
                </a:rPr>
                <a:t>兆円</a:t>
              </a:r>
              <a:endParaRPr lang="ja-JP" altLang="en-US" sz="1050" kern="0" spc="-3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487853" y="2501979"/>
              <a:ext cx="1469313" cy="565476"/>
            </a:xfrm>
            <a:prstGeom prst="rect">
              <a:avLst/>
            </a:prstGeom>
            <a:noFill/>
          </p:spPr>
          <p:txBody>
            <a:bodyPr wrap="none" rtlCol="0">
              <a:spAutoFit/>
            </a:bodyPr>
            <a:lstStyle/>
            <a:p>
              <a:pPr algn="ctr">
                <a:lnSpc>
                  <a:spcPct val="105000"/>
                </a:lnSpc>
              </a:pPr>
              <a:r>
                <a:rPr kumimoji="1" lang="ja-JP" altLang="en-US" sz="1100" kern="0">
                  <a:latin typeface="+mn-ea"/>
                  <a:ea typeface="+mn-ea"/>
                </a:rPr>
                <a:t>国債費</a:t>
              </a:r>
              <a:endParaRPr kumimoji="1" lang="en-US" altLang="ja-JP" sz="1100" kern="0">
                <a:latin typeface="+mn-ea"/>
                <a:ea typeface="+mn-ea"/>
              </a:endParaRPr>
            </a:p>
            <a:p>
              <a:pPr algn="ctr">
                <a:lnSpc>
                  <a:spcPct val="105000"/>
                </a:lnSpc>
              </a:pPr>
              <a:r>
                <a:rPr kumimoji="1" lang="ja-JP" altLang="en-US" sz="900" kern="0" spc="-40">
                  <a:latin typeface="+mn-ea"/>
                  <a:ea typeface="+mn-ea"/>
                </a:rPr>
                <a:t>（過去の借金の返済と利息）</a:t>
              </a:r>
              <a:endParaRPr kumimoji="1" lang="en-US" altLang="ja-JP" sz="900" kern="0" spc="-40">
                <a:latin typeface="+mn-ea"/>
                <a:ea typeface="+mn-ea"/>
              </a:endParaRPr>
            </a:p>
            <a:p>
              <a:pPr algn="ctr">
                <a:lnSpc>
                  <a:spcPct val="105000"/>
                </a:lnSpc>
              </a:pPr>
              <a:r>
                <a:rPr kumimoji="1" lang="en-US" altLang="ja-JP" sz="1050" kern="0">
                  <a:latin typeface="+mn-ea"/>
                  <a:ea typeface="+mn-ea"/>
                </a:rPr>
                <a:t>14.3</a:t>
              </a:r>
              <a:r>
                <a:rPr kumimoji="1" lang="ja-JP" altLang="en-US" sz="1050" kern="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474610" y="3027130"/>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73547" y="3685930"/>
              <a:ext cx="1284006" cy="249427"/>
            </a:xfrm>
            <a:prstGeom prst="rect">
              <a:avLst/>
            </a:prstGeom>
            <a:noFill/>
          </p:spPr>
          <p:txBody>
            <a:bodyPr wrap="square" rtlCol="0">
              <a:spAutoFit/>
            </a:bodyPr>
            <a:lstStyle/>
            <a:p>
              <a:pPr algn="ctr">
                <a:lnSpc>
                  <a:spcPct val="105000"/>
                </a:lnSpc>
              </a:pPr>
              <a:r>
                <a:rPr kumimoji="1" lang="zh-CN" altLang="en-US" sz="1100" kern="0" spc="-50">
                  <a:latin typeface="+mn-ea"/>
                  <a:ea typeface="+mn-ea"/>
                </a:rPr>
                <a:t>社会保障</a:t>
              </a:r>
              <a:r>
                <a:rPr lang="ja-JP" altLang="en-US" sz="1100" kern="0" spc="-50">
                  <a:latin typeface="+mn-ea"/>
                  <a:ea typeface="+mn-ea"/>
                </a:rPr>
                <a:t> </a:t>
              </a:r>
              <a:r>
                <a:rPr kumimoji="1" lang="en-US" altLang="zh-CN" sz="1050" kern="0" spc="-50">
                  <a:latin typeface="+mn-ea"/>
                  <a:ea typeface="+mn-ea"/>
                </a:rPr>
                <a:t>3</a:t>
              </a:r>
              <a:r>
                <a:rPr kumimoji="1" lang="en-US" altLang="ja-JP" sz="1050" kern="0" spc="-50">
                  <a:latin typeface="+mn-ea"/>
                  <a:ea typeface="+mn-ea"/>
                </a:rPr>
                <a:t>7</a:t>
              </a:r>
              <a:r>
                <a:rPr kumimoji="1" lang="en-US" altLang="zh-CN" sz="1050" kern="0" spc="-50">
                  <a:latin typeface="+mn-ea"/>
                  <a:ea typeface="+mn-ea"/>
                </a:rPr>
                <a:t>.</a:t>
              </a:r>
              <a:r>
                <a:rPr kumimoji="1" lang="en-US" altLang="ja-JP" sz="1050" kern="0" spc="-50">
                  <a:latin typeface="+mn-ea"/>
                  <a:ea typeface="+mn-ea"/>
                </a:rPr>
                <a:t>7</a:t>
              </a:r>
              <a:r>
                <a:rPr kumimoji="1" lang="zh-CN" altLang="en-US" sz="1050" kern="0" spc="-50">
                  <a:latin typeface="+mn-ea"/>
                  <a:ea typeface="+mn-ea"/>
                </a:rPr>
                <a:t>兆円</a:t>
              </a:r>
              <a:endParaRPr kumimoji="1" lang="ja-JP" altLang="en-US" sz="1050" kern="0" spc="-5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78367" y="3698885"/>
              <a:ext cx="109468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a:latin typeface="+mn-ea"/>
                  <a:ea typeface="+mn-ea"/>
                </a:rPr>
                <a:t>公共事業、教育、</a:t>
              </a:r>
              <a:endParaRPr kumimoji="1" lang="en-US" altLang="ja-JP" sz="1100" kern="0">
                <a:latin typeface="+mn-ea"/>
                <a:ea typeface="+mn-ea"/>
              </a:endParaRPr>
            </a:p>
            <a:p>
              <a:pPr algn="ctr">
                <a:lnSpc>
                  <a:spcPct val="105000"/>
                </a:lnSpc>
              </a:pPr>
              <a:r>
                <a:rPr kumimoji="1" lang="ja-JP" altLang="en-US" sz="1100" kern="0">
                  <a:latin typeface="+mn-ea"/>
                  <a:ea typeface="+mn-ea"/>
                </a:rPr>
                <a:t>防衛など</a:t>
              </a:r>
              <a:endParaRPr kumimoji="1" lang="en-US" altLang="ja-JP" sz="1100" kern="0">
                <a:latin typeface="+mn-ea"/>
                <a:ea typeface="+mn-ea"/>
              </a:endParaRPr>
            </a:p>
            <a:p>
              <a:pPr algn="ctr">
                <a:lnSpc>
                  <a:spcPct val="105000"/>
                </a:lnSpc>
              </a:pPr>
              <a:r>
                <a:rPr kumimoji="1" lang="en-US" altLang="ja-JP" sz="1050" kern="0">
                  <a:latin typeface="+mn-ea"/>
                  <a:ea typeface="+mn-ea"/>
                </a:rPr>
                <a:t>25.1</a:t>
              </a:r>
              <a:r>
                <a:rPr kumimoji="1" lang="ja-JP" altLang="en-US" sz="1050" kern="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30451" y="440879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出</a:t>
                </a:r>
                <a:endParaRPr sz="150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grpSp>
      <p:cxnSp>
        <p:nvCxnSpPr>
          <p:cNvPr id="3" name="直線コネクタ 2">
            <a:extLst>
              <a:ext uri="{FF2B5EF4-FFF2-40B4-BE49-F238E27FC236}">
                <a16:creationId xmlns:a16="http://schemas.microsoft.com/office/drawing/2014/main" id="{56B76291-59CA-409C-B70B-28614D59E74E}"/>
              </a:ext>
            </a:extLst>
          </p:cNvPr>
          <p:cNvCxnSpPr/>
          <p:nvPr/>
        </p:nvCxnSpPr>
        <p:spPr>
          <a:xfrm flipV="1">
            <a:off x="8187432" y="4401133"/>
            <a:ext cx="185960" cy="32559"/>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53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40205" y="2792501"/>
            <a:ext cx="8479945"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1700">
                <a:latin typeface="+mn-ea"/>
                <a:ea typeface="+mn-ea"/>
              </a:rPr>
              <a:t>日本は、他国に類をみない速度で高齢化が進んでいます。今後、高齢化はさらに進展し、</a:t>
            </a:r>
            <a:endParaRPr kumimoji="1" lang="en-US" altLang="ja-JP" sz="1700">
              <a:latin typeface="+mn-ea"/>
              <a:ea typeface="+mn-ea"/>
            </a:endParaRPr>
          </a:p>
          <a:p>
            <a:pPr>
              <a:lnSpc>
                <a:spcPct val="110000"/>
              </a:lnSpc>
              <a:spcBef>
                <a:spcPts val="0"/>
              </a:spcBef>
              <a:buClr>
                <a:srgbClr val="005BAD"/>
              </a:buClr>
            </a:pPr>
            <a:r>
              <a:rPr kumimoji="1" lang="en-US" altLang="ja-JP" sz="1700">
                <a:latin typeface="+mn-ea"/>
                <a:ea typeface="+mn-ea"/>
              </a:rPr>
              <a:t>   2025</a:t>
            </a:r>
            <a:r>
              <a:rPr kumimoji="1" lang="ja-JP" altLang="en-US" sz="1700">
                <a:latin typeface="+mn-ea"/>
                <a:ea typeface="+mn-ea"/>
              </a:rPr>
              <a:t>年（令和７年）には</a:t>
            </a:r>
            <a:r>
              <a:rPr lang="ja-JP" altLang="en-US" sz="2000">
                <a:solidFill>
                  <a:srgbClr val="005BAD"/>
                </a:solidFill>
                <a:latin typeface="+mn-ea"/>
                <a:ea typeface="+mn-ea"/>
              </a:rPr>
              <a:t>いわゆる「団塊の世代」の全員が後期高齢者である</a:t>
            </a:r>
            <a:endParaRPr lang="en-US" altLang="ja-JP" sz="2000">
              <a:solidFill>
                <a:srgbClr val="005BAD"/>
              </a:solidFill>
              <a:latin typeface="+mn-ea"/>
              <a:ea typeface="+mn-ea"/>
            </a:endParaRPr>
          </a:p>
          <a:p>
            <a:pPr>
              <a:lnSpc>
                <a:spcPct val="110000"/>
              </a:lnSpc>
              <a:spcBef>
                <a:spcPts val="0"/>
              </a:spcBef>
              <a:buClr>
                <a:srgbClr val="005BAD"/>
              </a:buClr>
            </a:pPr>
            <a:r>
              <a:rPr lang="en-US" altLang="ja-JP" sz="2000">
                <a:solidFill>
                  <a:srgbClr val="005BAD"/>
                </a:solidFill>
                <a:latin typeface="+mn-ea"/>
                <a:ea typeface="+mn-ea"/>
              </a:rPr>
              <a:t>   75</a:t>
            </a:r>
            <a:r>
              <a:rPr lang="ja-JP" altLang="en-US" sz="2000">
                <a:solidFill>
                  <a:srgbClr val="005BAD"/>
                </a:solidFill>
                <a:latin typeface="+mn-ea"/>
                <a:ea typeface="+mn-ea"/>
              </a:rPr>
              <a:t>歳以上となり</a:t>
            </a:r>
            <a:r>
              <a:rPr kumimoji="1" lang="ja-JP" altLang="en-US" sz="1700">
                <a:latin typeface="+mn-ea"/>
                <a:ea typeface="+mn-ea"/>
              </a:rPr>
              <a:t>ます。</a:t>
            </a:r>
            <a:endParaRPr lang="en-US" altLang="ja-JP" sz="1700">
              <a:latin typeface="+mn-ea"/>
              <a:ea typeface="+mn-ea"/>
            </a:endParaRPr>
          </a:p>
          <a:p>
            <a:pPr>
              <a:lnSpc>
                <a:spcPct val="110000"/>
              </a:lnSpc>
              <a:spcBef>
                <a:spcPts val="0"/>
              </a:spcBef>
              <a:buClr>
                <a:srgbClr val="005BAD"/>
              </a:buClr>
            </a:pPr>
            <a:r>
              <a:rPr kumimoji="1" lang="en-US" altLang="ja-JP" sz="1700">
                <a:latin typeface="+mn-ea"/>
                <a:ea typeface="+mn-ea"/>
              </a:rPr>
              <a:t>   ※</a:t>
            </a:r>
            <a:r>
              <a:rPr kumimoji="1" lang="ja-JP" altLang="en-US" sz="1700">
                <a:latin typeface="+mn-ea"/>
                <a:ea typeface="+mn-ea"/>
              </a:rPr>
              <a:t>「団塊の世代」とは、出生率の高かった昭和</a:t>
            </a:r>
            <a:r>
              <a:rPr kumimoji="1" lang="en-US" altLang="ja-JP" sz="1700">
                <a:latin typeface="+mn-ea"/>
                <a:ea typeface="+mn-ea"/>
              </a:rPr>
              <a:t>22</a:t>
            </a:r>
            <a:r>
              <a:rPr kumimoji="1" lang="ja-JP" altLang="en-US" sz="1700">
                <a:latin typeface="+mn-ea"/>
                <a:ea typeface="+mn-ea"/>
              </a:rPr>
              <a:t>年から昭和</a:t>
            </a:r>
            <a:r>
              <a:rPr kumimoji="1" lang="en-US" altLang="ja-JP" sz="1700">
                <a:latin typeface="+mn-ea"/>
                <a:ea typeface="+mn-ea"/>
              </a:rPr>
              <a:t>24</a:t>
            </a:r>
            <a:r>
              <a:rPr kumimoji="1" lang="ja-JP" altLang="en-US" sz="1700">
                <a:latin typeface="+mn-ea"/>
                <a:ea typeface="+mn-ea"/>
              </a:rPr>
              <a:t>年に生まれた世代</a:t>
            </a:r>
          </a:p>
          <a:p>
            <a:pPr marL="252000" indent="-252000">
              <a:lnSpc>
                <a:spcPct val="110000"/>
              </a:lnSpc>
              <a:spcBef>
                <a:spcPts val="1800"/>
              </a:spcBef>
              <a:buClr>
                <a:srgbClr val="005BAD"/>
              </a:buClr>
              <a:buSzPct val="85000"/>
              <a:buFont typeface="Wingdings" panose="05000000000000000000" pitchFamily="2" charset="2"/>
              <a:buChar char="l"/>
            </a:pPr>
            <a:r>
              <a:rPr lang="en-US" altLang="ja-JP" sz="2000">
                <a:solidFill>
                  <a:srgbClr val="005BAD"/>
                </a:solidFill>
                <a:latin typeface="+mn-ea"/>
                <a:ea typeface="+mn-ea"/>
              </a:rPr>
              <a:t>75</a:t>
            </a:r>
            <a:r>
              <a:rPr lang="ja-JP" altLang="en-US" sz="2000">
                <a:solidFill>
                  <a:srgbClr val="005BAD"/>
                </a:solidFill>
                <a:latin typeface="+mn-ea"/>
                <a:ea typeface="+mn-ea"/>
              </a:rPr>
              <a:t>歳以上になると、１人当たりの医療や介護の費用は急増</a:t>
            </a:r>
            <a:r>
              <a:rPr kumimoji="1" lang="ja-JP" altLang="en-US" sz="1700">
                <a:latin typeface="+mn-ea"/>
                <a:ea typeface="+mn-ea"/>
              </a:rPr>
              <a:t>することから、</a:t>
            </a:r>
            <a:endParaRPr lang="en-US" altLang="ja-JP" sz="1700">
              <a:latin typeface="+mn-ea"/>
              <a:ea typeface="+mn-ea"/>
            </a:endParaRPr>
          </a:p>
          <a:p>
            <a:pPr>
              <a:lnSpc>
                <a:spcPct val="110000"/>
              </a:lnSpc>
              <a:spcBef>
                <a:spcPts val="0"/>
              </a:spcBef>
              <a:buClr>
                <a:srgbClr val="005BAD"/>
              </a:buClr>
            </a:pPr>
            <a:r>
              <a:rPr kumimoji="1" lang="ja-JP" altLang="en-US" sz="1700">
                <a:latin typeface="+mn-ea"/>
                <a:ea typeface="+mn-ea"/>
              </a:rPr>
              <a:t>   持続可能な社会保障制度を作るために残された時間はわずかです。</a:t>
            </a: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8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1750"/>
                                        <p:tgtEl>
                                          <p:spTgt spid="132">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Effect transition="in" filter="wipe(left)">
                                      <p:cBhvr>
                                        <p:cTn id="22" dur="1700"/>
                                        <p:tgtEl>
                                          <p:spTgt spid="132">
                                            <p:txEl>
                                              <p:pRg st="1" end="1"/>
                                            </p:txEl>
                                          </p:spTgt>
                                        </p:tgtEl>
                                      </p:cBhvr>
                                    </p:animEffect>
                                  </p:childTnLst>
                                </p:cTn>
                              </p:par>
                            </p:childTnLst>
                          </p:cTn>
                        </p:par>
                        <p:par>
                          <p:cTn id="23" fill="hold">
                            <p:stCondLst>
                              <p:cond delay="3450"/>
                            </p:stCondLst>
                            <p:childTnLst>
                              <p:par>
                                <p:cTn id="24" presetID="22" presetClass="entr" presetSubtype="8" fill="hold" nodeType="afterEffect">
                                  <p:stCondLst>
                                    <p:cond delay="0"/>
                                  </p:stCondLst>
                                  <p:childTnLst>
                                    <p:set>
                                      <p:cBhvr>
                                        <p:cTn id="25" dur="1" fill="hold">
                                          <p:stCondLst>
                                            <p:cond delay="0"/>
                                          </p:stCondLst>
                                        </p:cTn>
                                        <p:tgtEl>
                                          <p:spTgt spid="132">
                                            <p:txEl>
                                              <p:pRg st="2" end="2"/>
                                            </p:txEl>
                                          </p:spTgt>
                                        </p:tgtEl>
                                        <p:attrNameLst>
                                          <p:attrName>style.visibility</p:attrName>
                                        </p:attrNameLst>
                                      </p:cBhvr>
                                      <p:to>
                                        <p:strVal val="visible"/>
                                      </p:to>
                                    </p:set>
                                    <p:animEffect transition="in" filter="wipe(left)">
                                      <p:cBhvr>
                                        <p:cTn id="26" dur="750"/>
                                        <p:tgtEl>
                                          <p:spTgt spid="132">
                                            <p:txEl>
                                              <p:pRg st="2" end="2"/>
                                            </p:txEl>
                                          </p:spTgt>
                                        </p:tgtEl>
                                      </p:cBhvr>
                                    </p:animEffect>
                                  </p:childTnLst>
                                </p:cTn>
                              </p:par>
                            </p:childTnLst>
                          </p:cTn>
                        </p:par>
                        <p:par>
                          <p:cTn id="27" fill="hold">
                            <p:stCondLst>
                              <p:cond delay="4200"/>
                            </p:stCondLst>
                            <p:childTnLst>
                              <p:par>
                                <p:cTn id="28" presetID="22" presetClass="entr" presetSubtype="8" fill="hold" nodeType="afterEffect">
                                  <p:stCondLst>
                                    <p:cond delay="0"/>
                                  </p:stCondLst>
                                  <p:childTnLst>
                                    <p:set>
                                      <p:cBhvr>
                                        <p:cTn id="29" dur="1" fill="hold">
                                          <p:stCondLst>
                                            <p:cond delay="0"/>
                                          </p:stCondLst>
                                        </p:cTn>
                                        <p:tgtEl>
                                          <p:spTgt spid="132">
                                            <p:txEl>
                                              <p:pRg st="3" end="3"/>
                                            </p:txEl>
                                          </p:spTgt>
                                        </p:tgtEl>
                                        <p:attrNameLst>
                                          <p:attrName>style.visibility</p:attrName>
                                        </p:attrNameLst>
                                      </p:cBhvr>
                                      <p:to>
                                        <p:strVal val="visible"/>
                                      </p:to>
                                    </p:set>
                                    <p:animEffect transition="in" filter="wipe(left)">
                                      <p:cBhvr>
                                        <p:cTn id="30" dur="1700"/>
                                        <p:tgtEl>
                                          <p:spTgt spid="13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2">
                                            <p:txEl>
                                              <p:pRg st="4" end="4"/>
                                            </p:txEl>
                                          </p:spTgt>
                                        </p:tgtEl>
                                        <p:attrNameLst>
                                          <p:attrName>style.visibility</p:attrName>
                                        </p:attrNameLst>
                                      </p:cBhvr>
                                      <p:to>
                                        <p:strVal val="visible"/>
                                      </p:to>
                                    </p:set>
                                    <p:animEffect transition="in" filter="wipe(left)">
                                      <p:cBhvr>
                                        <p:cTn id="35" dur="1700"/>
                                        <p:tgtEl>
                                          <p:spTgt spid="132">
                                            <p:txEl>
                                              <p:pRg st="4" end="4"/>
                                            </p:txEl>
                                          </p:spTgt>
                                        </p:tgtEl>
                                      </p:cBhvr>
                                    </p:animEffect>
                                  </p:childTnLst>
                                </p:cTn>
                              </p:par>
                            </p:childTnLst>
                          </p:cTn>
                        </p:par>
                        <p:par>
                          <p:cTn id="36" fill="hold">
                            <p:stCondLst>
                              <p:cond delay="1700"/>
                            </p:stCondLst>
                            <p:childTnLst>
                              <p:par>
                                <p:cTn id="37" presetID="22" presetClass="entr" presetSubtype="8" fill="hold" nodeType="afterEffect">
                                  <p:stCondLst>
                                    <p:cond delay="0"/>
                                  </p:stCondLst>
                                  <p:childTnLst>
                                    <p:set>
                                      <p:cBhvr>
                                        <p:cTn id="38" dur="1" fill="hold">
                                          <p:stCondLst>
                                            <p:cond delay="0"/>
                                          </p:stCondLst>
                                        </p:cTn>
                                        <p:tgtEl>
                                          <p:spTgt spid="132">
                                            <p:txEl>
                                              <p:pRg st="5" end="5"/>
                                            </p:txEl>
                                          </p:spTgt>
                                        </p:tgtEl>
                                        <p:attrNameLst>
                                          <p:attrName>style.visibility</p:attrName>
                                        </p:attrNameLst>
                                      </p:cBhvr>
                                      <p:to>
                                        <p:strVal val="visible"/>
                                      </p:to>
                                    </p:set>
                                    <p:animEffect transition="in" filter="wipe(left)">
                                      <p:cBhvr>
                                        <p:cTn id="39" dur="1670"/>
                                        <p:tgtEl>
                                          <p:spTgt spid="1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EC2B-E521-600A-C522-4F4DAF2EFEFE}"/>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2652B125-C681-F4B4-BE20-F15848F9B01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28" name="スライド番号プレースホルダー 27">
            <a:extLst>
              <a:ext uri="{FF2B5EF4-FFF2-40B4-BE49-F238E27FC236}">
                <a16:creationId xmlns:a16="http://schemas.microsoft.com/office/drawing/2014/main" id="{70CF10C6-B9A2-44B6-234F-21CB150AFBF8}"/>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a:p>
        </p:txBody>
      </p:sp>
      <p:grpSp>
        <p:nvGrpSpPr>
          <p:cNvPr id="228" name="グループ化 227">
            <a:extLst>
              <a:ext uri="{FF2B5EF4-FFF2-40B4-BE49-F238E27FC236}">
                <a16:creationId xmlns:a16="http://schemas.microsoft.com/office/drawing/2014/main" id="{A0077614-F3B5-CD49-A8D8-DFEBC374019D}"/>
              </a:ext>
            </a:extLst>
          </p:cNvPr>
          <p:cNvGrpSpPr/>
          <p:nvPr/>
        </p:nvGrpSpPr>
        <p:grpSpPr>
          <a:xfrm>
            <a:off x="306265" y="1174782"/>
            <a:ext cx="4604035" cy="259668"/>
            <a:chOff x="643082" y="2567207"/>
            <a:chExt cx="4604035" cy="259668"/>
          </a:xfrm>
        </p:grpSpPr>
        <p:sp>
          <p:nvSpPr>
            <p:cNvPr id="229" name="object 131">
              <a:extLst>
                <a:ext uri="{FF2B5EF4-FFF2-40B4-BE49-F238E27FC236}">
                  <a16:creationId xmlns:a16="http://schemas.microsoft.com/office/drawing/2014/main" id="{C9766F24-6EA4-B77A-D3ED-EA3F36122067}"/>
                </a:ext>
              </a:extLst>
            </p:cNvPr>
            <p:cNvSpPr txBox="1"/>
            <p:nvPr/>
          </p:nvSpPr>
          <p:spPr>
            <a:xfrm>
              <a:off x="643082" y="2567207"/>
              <a:ext cx="1490036"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err="1">
                  <a:solidFill>
                    <a:srgbClr val="231916"/>
                  </a:solidFill>
                  <a:latin typeface="+mn-ea"/>
                  <a:ea typeface="+mn-ea"/>
                </a:rPr>
                <a:t>日本の高齢化率</a:t>
              </a:r>
              <a:endParaRPr sz="1500" spc="32">
                <a:solidFill>
                  <a:srgbClr val="231916"/>
                </a:solidFill>
                <a:latin typeface="+mn-ea"/>
                <a:ea typeface="+mn-ea"/>
              </a:endParaRPr>
            </a:p>
          </p:txBody>
        </p:sp>
        <p:sp>
          <p:nvSpPr>
            <p:cNvPr id="230" name="テキスト ボックス 229">
              <a:extLst>
                <a:ext uri="{FF2B5EF4-FFF2-40B4-BE49-F238E27FC236}">
                  <a16:creationId xmlns:a16="http://schemas.microsoft.com/office/drawing/2014/main" id="{27C5C2F1-7D66-55AC-0398-239BD8209689}"/>
                </a:ext>
              </a:extLst>
            </p:cNvPr>
            <p:cNvSpPr txBox="1"/>
            <p:nvPr/>
          </p:nvSpPr>
          <p:spPr>
            <a:xfrm>
              <a:off x="2091518" y="2572959"/>
              <a:ext cx="3155599" cy="253916"/>
            </a:xfrm>
            <a:prstGeom prst="rect">
              <a:avLst/>
            </a:prstGeom>
            <a:noFill/>
          </p:spPr>
          <p:txBody>
            <a:bodyPr wrap="square" rtlCol="0">
              <a:spAutoFit/>
            </a:bodyPr>
            <a:lstStyle/>
            <a:p>
              <a:pPr marL="325324" indent="-325324" defTabSz="844083" eaLnBrk="1" fontAlgn="auto" hangingPunct="1">
                <a:spcBef>
                  <a:spcPts val="0"/>
                </a:spcBef>
                <a:spcAft>
                  <a:spcPts val="0"/>
                </a:spcAft>
                <a:defRPr/>
              </a:pPr>
              <a:r>
                <a:rPr kumimoji="0" lang="en-US" altLang="ja-JP" sz="1050" kern="0">
                  <a:solidFill>
                    <a:prstClr val="black"/>
                  </a:solidFill>
                  <a:latin typeface="+mn-ea"/>
                  <a:ea typeface="+mn-ea"/>
                </a:rPr>
                <a:t>(</a:t>
              </a:r>
              <a:r>
                <a:rPr kumimoji="0" lang="ja-JP" altLang="en-US" sz="1050" kern="0">
                  <a:solidFill>
                    <a:prstClr val="black"/>
                  </a:solidFill>
                  <a:latin typeface="+mn-ea"/>
                  <a:ea typeface="+mn-ea"/>
                </a:rPr>
                <a:t>高齢化率＝総人口に占める</a:t>
              </a:r>
              <a:r>
                <a:rPr kumimoji="0" lang="en-US" altLang="ja-JP" sz="1050" kern="0">
                  <a:solidFill>
                    <a:prstClr val="black"/>
                  </a:solidFill>
                  <a:latin typeface="+mn-ea"/>
                  <a:ea typeface="+mn-ea"/>
                </a:rPr>
                <a:t>65</a:t>
              </a:r>
              <a:r>
                <a:rPr kumimoji="0" lang="ja-JP" altLang="en-US" sz="1050" kern="0">
                  <a:solidFill>
                    <a:prstClr val="black"/>
                  </a:solidFill>
                  <a:latin typeface="+mn-ea"/>
                  <a:ea typeface="+mn-ea"/>
                </a:rPr>
                <a:t>歳以上人口の割合</a:t>
              </a:r>
              <a:r>
                <a:rPr kumimoji="0" lang="en-US" altLang="ja-JP" sz="1050" kern="0">
                  <a:solidFill>
                    <a:prstClr val="black"/>
                  </a:solidFill>
                  <a:latin typeface="+mn-ea"/>
                  <a:ea typeface="+mn-ea"/>
                </a:rPr>
                <a:t>)</a:t>
              </a:r>
            </a:p>
          </p:txBody>
        </p:sp>
      </p:grpSp>
      <p:grpSp>
        <p:nvGrpSpPr>
          <p:cNvPr id="8" name="グループ化 7">
            <a:extLst>
              <a:ext uri="{FF2B5EF4-FFF2-40B4-BE49-F238E27FC236}">
                <a16:creationId xmlns:a16="http://schemas.microsoft.com/office/drawing/2014/main" id="{6CB53CB5-8C41-F5F0-9946-E272BFFD61A1}"/>
              </a:ext>
            </a:extLst>
          </p:cNvPr>
          <p:cNvGrpSpPr/>
          <p:nvPr/>
        </p:nvGrpSpPr>
        <p:grpSpPr>
          <a:xfrm>
            <a:off x="-108642" y="1497731"/>
            <a:ext cx="9081537" cy="4121313"/>
            <a:chOff x="-108642" y="1497731"/>
            <a:chExt cx="9081537" cy="4121313"/>
          </a:xfrm>
        </p:grpSpPr>
        <p:grpSp>
          <p:nvGrpSpPr>
            <p:cNvPr id="5" name="グループ化 4">
              <a:extLst>
                <a:ext uri="{FF2B5EF4-FFF2-40B4-BE49-F238E27FC236}">
                  <a16:creationId xmlns:a16="http://schemas.microsoft.com/office/drawing/2014/main" id="{8C2372C3-4A81-E575-461A-2C5F04495B42}"/>
                </a:ext>
              </a:extLst>
            </p:cNvPr>
            <p:cNvGrpSpPr/>
            <p:nvPr/>
          </p:nvGrpSpPr>
          <p:grpSpPr>
            <a:xfrm>
              <a:off x="-108642" y="1497731"/>
              <a:ext cx="8797874" cy="4121313"/>
              <a:chOff x="-108642" y="1497731"/>
              <a:chExt cx="8797874" cy="4121313"/>
            </a:xfrm>
          </p:grpSpPr>
          <p:graphicFrame>
            <p:nvGraphicFramePr>
              <p:cNvPr id="6" name="グラフ 5">
                <a:extLst>
                  <a:ext uri="{FF2B5EF4-FFF2-40B4-BE49-F238E27FC236}">
                    <a16:creationId xmlns:a16="http://schemas.microsoft.com/office/drawing/2014/main" id="{3B23B92A-4177-A594-537D-64B6298D9F2E}"/>
                  </a:ext>
                </a:extLst>
              </p:cNvPr>
              <p:cNvGraphicFramePr>
                <a:graphicFrameLocks/>
              </p:cNvGraphicFramePr>
              <p:nvPr>
                <p:extLst>
                  <p:ext uri="{D42A27DB-BD31-4B8C-83A1-F6EECF244321}">
                    <p14:modId xmlns:p14="http://schemas.microsoft.com/office/powerpoint/2010/main" val="968034190"/>
                  </p:ext>
                </p:extLst>
              </p:nvPr>
            </p:nvGraphicFramePr>
            <p:xfrm>
              <a:off x="-108642" y="1525962"/>
              <a:ext cx="8696830" cy="409308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グループ化 3">
                <a:extLst>
                  <a:ext uri="{FF2B5EF4-FFF2-40B4-BE49-F238E27FC236}">
                    <a16:creationId xmlns:a16="http://schemas.microsoft.com/office/drawing/2014/main" id="{010DF5F2-92E9-5316-794D-89100D1A5F74}"/>
                  </a:ext>
                </a:extLst>
              </p:cNvPr>
              <p:cNvGrpSpPr/>
              <p:nvPr/>
            </p:nvGrpSpPr>
            <p:grpSpPr>
              <a:xfrm>
                <a:off x="1040313" y="5199602"/>
                <a:ext cx="7305103" cy="415500"/>
                <a:chOff x="1040313" y="5199602"/>
                <a:chExt cx="7305103" cy="415500"/>
              </a:xfrm>
            </p:grpSpPr>
            <p:sp>
              <p:nvSpPr>
                <p:cNvPr id="250" name="テキスト ボックス 249">
                  <a:extLst>
                    <a:ext uri="{FF2B5EF4-FFF2-40B4-BE49-F238E27FC236}">
                      <a16:creationId xmlns:a16="http://schemas.microsoft.com/office/drawing/2014/main" id="{3CCD5354-3AA7-4E9F-A80B-D2A34917AC5E}"/>
                    </a:ext>
                  </a:extLst>
                </p:cNvPr>
                <p:cNvSpPr txBox="1"/>
                <p:nvPr/>
              </p:nvSpPr>
              <p:spPr>
                <a:xfrm rot="18653614">
                  <a:off x="940286" y="5299629"/>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1990</a:t>
                  </a:r>
                  <a:endParaRPr kumimoji="1" lang="ja-JP" altLang="en-US" sz="800" b="1">
                    <a:latin typeface="Arial" panose="020B0604020202020204" pitchFamily="34" charset="0"/>
                    <a:cs typeface="Arial" panose="020B0604020202020204" pitchFamily="34" charset="0"/>
                  </a:endParaRPr>
                </a:p>
              </p:txBody>
            </p:sp>
            <p:sp>
              <p:nvSpPr>
                <p:cNvPr id="251" name="テキスト ボックス 250">
                  <a:extLst>
                    <a:ext uri="{FF2B5EF4-FFF2-40B4-BE49-F238E27FC236}">
                      <a16:creationId xmlns:a16="http://schemas.microsoft.com/office/drawing/2014/main" id="{92724207-F9F8-44C0-6DA0-C5ED81EFA222}"/>
                    </a:ext>
                  </a:extLst>
                </p:cNvPr>
                <p:cNvSpPr txBox="1"/>
                <p:nvPr/>
              </p:nvSpPr>
              <p:spPr>
                <a:xfrm rot="18653614">
                  <a:off x="8029945" y="5299631"/>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2050</a:t>
                  </a:r>
                  <a:endParaRPr kumimoji="1" lang="ja-JP" altLang="en-US" sz="800" b="1">
                    <a:latin typeface="Arial" panose="020B0604020202020204" pitchFamily="34" charset="0"/>
                    <a:cs typeface="Arial" panose="020B0604020202020204" pitchFamily="34" charset="0"/>
                  </a:endParaRPr>
                </a:p>
              </p:txBody>
            </p:sp>
            <p:sp>
              <p:nvSpPr>
                <p:cNvPr id="252" name="テキスト ボックス 251">
                  <a:extLst>
                    <a:ext uri="{FF2B5EF4-FFF2-40B4-BE49-F238E27FC236}">
                      <a16:creationId xmlns:a16="http://schemas.microsoft.com/office/drawing/2014/main" id="{755F2419-551A-19A7-3077-D0630CBCE6EC}"/>
                    </a:ext>
                  </a:extLst>
                </p:cNvPr>
                <p:cNvSpPr txBox="1"/>
                <p:nvPr/>
              </p:nvSpPr>
              <p:spPr>
                <a:xfrm rot="18653614">
                  <a:off x="7439141" y="5299631"/>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2045</a:t>
                  </a:r>
                  <a:endParaRPr kumimoji="1" lang="ja-JP" altLang="en-US" sz="800" b="1">
                    <a:latin typeface="Arial" panose="020B0604020202020204" pitchFamily="34" charset="0"/>
                    <a:cs typeface="Arial" panose="020B0604020202020204" pitchFamily="34" charset="0"/>
                  </a:endParaRPr>
                </a:p>
              </p:txBody>
            </p:sp>
            <p:sp>
              <p:nvSpPr>
                <p:cNvPr id="253" name="テキスト ボックス 252">
                  <a:extLst>
                    <a:ext uri="{FF2B5EF4-FFF2-40B4-BE49-F238E27FC236}">
                      <a16:creationId xmlns:a16="http://schemas.microsoft.com/office/drawing/2014/main" id="{788BAF43-AD75-B6A9-DCD4-338EF0D1B8EB}"/>
                    </a:ext>
                  </a:extLst>
                </p:cNvPr>
                <p:cNvSpPr txBox="1"/>
                <p:nvPr/>
              </p:nvSpPr>
              <p:spPr>
                <a:xfrm rot="18653614">
                  <a:off x="6848336" y="5299631"/>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2040</a:t>
                  </a:r>
                  <a:endParaRPr kumimoji="1" lang="ja-JP" altLang="en-US" sz="800" b="1">
                    <a:latin typeface="Arial" panose="020B0604020202020204" pitchFamily="34" charset="0"/>
                    <a:cs typeface="Arial" panose="020B0604020202020204" pitchFamily="34" charset="0"/>
                  </a:endParaRPr>
                </a:p>
              </p:txBody>
            </p:sp>
            <p:sp>
              <p:nvSpPr>
                <p:cNvPr id="254" name="テキスト ボックス 253">
                  <a:extLst>
                    <a:ext uri="{FF2B5EF4-FFF2-40B4-BE49-F238E27FC236}">
                      <a16:creationId xmlns:a16="http://schemas.microsoft.com/office/drawing/2014/main" id="{8FC17FD1-B333-C4D7-2B2F-1A433ABFCA1C}"/>
                    </a:ext>
                  </a:extLst>
                </p:cNvPr>
                <p:cNvSpPr txBox="1"/>
                <p:nvPr/>
              </p:nvSpPr>
              <p:spPr>
                <a:xfrm rot="18653614">
                  <a:off x="6257531" y="5299631"/>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2035</a:t>
                  </a:r>
                </a:p>
              </p:txBody>
            </p:sp>
            <p:sp>
              <p:nvSpPr>
                <p:cNvPr id="255" name="テキスト ボックス 254">
                  <a:extLst>
                    <a:ext uri="{FF2B5EF4-FFF2-40B4-BE49-F238E27FC236}">
                      <a16:creationId xmlns:a16="http://schemas.microsoft.com/office/drawing/2014/main" id="{B0A8119F-F7D4-EAD9-D2CF-8888B2615EF6}"/>
                    </a:ext>
                  </a:extLst>
                </p:cNvPr>
                <p:cNvSpPr txBox="1"/>
                <p:nvPr/>
              </p:nvSpPr>
              <p:spPr>
                <a:xfrm rot="18653614">
                  <a:off x="5666726" y="5299631"/>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2030</a:t>
                  </a:r>
                </a:p>
              </p:txBody>
            </p:sp>
            <p:sp>
              <p:nvSpPr>
                <p:cNvPr id="132" name="テキスト ボックス 131">
                  <a:extLst>
                    <a:ext uri="{FF2B5EF4-FFF2-40B4-BE49-F238E27FC236}">
                      <a16:creationId xmlns:a16="http://schemas.microsoft.com/office/drawing/2014/main" id="{F9E6A7DC-D192-1CD5-22DE-6386B2BD789A}"/>
                    </a:ext>
                  </a:extLst>
                </p:cNvPr>
                <p:cNvSpPr txBox="1"/>
                <p:nvPr/>
              </p:nvSpPr>
              <p:spPr>
                <a:xfrm rot="18653614">
                  <a:off x="5075921" y="5299631"/>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2025</a:t>
                  </a:r>
                </a:p>
              </p:txBody>
            </p:sp>
            <p:sp>
              <p:nvSpPr>
                <p:cNvPr id="133" name="テキスト ボックス 132">
                  <a:extLst>
                    <a:ext uri="{FF2B5EF4-FFF2-40B4-BE49-F238E27FC236}">
                      <a16:creationId xmlns:a16="http://schemas.microsoft.com/office/drawing/2014/main" id="{C4CE4A79-4B9B-E060-E732-81B690570137}"/>
                    </a:ext>
                  </a:extLst>
                </p:cNvPr>
                <p:cNvSpPr txBox="1"/>
                <p:nvPr/>
              </p:nvSpPr>
              <p:spPr>
                <a:xfrm rot="18653614">
                  <a:off x="4485116" y="5299631"/>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2020</a:t>
                  </a:r>
                </a:p>
              </p:txBody>
            </p:sp>
            <p:sp>
              <p:nvSpPr>
                <p:cNvPr id="134" name="テキスト ボックス 133">
                  <a:extLst>
                    <a:ext uri="{FF2B5EF4-FFF2-40B4-BE49-F238E27FC236}">
                      <a16:creationId xmlns:a16="http://schemas.microsoft.com/office/drawing/2014/main" id="{7616E1C2-6B8C-520D-ADB7-740C2D80FFD2}"/>
                    </a:ext>
                  </a:extLst>
                </p:cNvPr>
                <p:cNvSpPr txBox="1"/>
                <p:nvPr/>
              </p:nvSpPr>
              <p:spPr>
                <a:xfrm rot="18653614">
                  <a:off x="3894311" y="5299630"/>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2015</a:t>
                  </a:r>
                </a:p>
              </p:txBody>
            </p:sp>
            <p:sp>
              <p:nvSpPr>
                <p:cNvPr id="135" name="テキスト ボックス 134">
                  <a:extLst>
                    <a:ext uri="{FF2B5EF4-FFF2-40B4-BE49-F238E27FC236}">
                      <a16:creationId xmlns:a16="http://schemas.microsoft.com/office/drawing/2014/main" id="{05068B2A-CC2C-C3C8-E141-B9C30A2D97E4}"/>
                    </a:ext>
                  </a:extLst>
                </p:cNvPr>
                <p:cNvSpPr txBox="1"/>
                <p:nvPr/>
              </p:nvSpPr>
              <p:spPr>
                <a:xfrm rot="18653614">
                  <a:off x="3303506" y="5299630"/>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2010</a:t>
                  </a:r>
                </a:p>
              </p:txBody>
            </p:sp>
            <p:sp>
              <p:nvSpPr>
                <p:cNvPr id="136" name="テキスト ボックス 135">
                  <a:extLst>
                    <a:ext uri="{FF2B5EF4-FFF2-40B4-BE49-F238E27FC236}">
                      <a16:creationId xmlns:a16="http://schemas.microsoft.com/office/drawing/2014/main" id="{FA5693A3-23DA-ADD5-44DD-0631F8B177DE}"/>
                    </a:ext>
                  </a:extLst>
                </p:cNvPr>
                <p:cNvSpPr txBox="1"/>
                <p:nvPr/>
              </p:nvSpPr>
              <p:spPr>
                <a:xfrm rot="18653614">
                  <a:off x="2712701" y="5299630"/>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2005</a:t>
                  </a:r>
                </a:p>
              </p:txBody>
            </p:sp>
            <p:sp>
              <p:nvSpPr>
                <p:cNvPr id="137" name="テキスト ボックス 136">
                  <a:extLst>
                    <a:ext uri="{FF2B5EF4-FFF2-40B4-BE49-F238E27FC236}">
                      <a16:creationId xmlns:a16="http://schemas.microsoft.com/office/drawing/2014/main" id="{72EA4DFC-80EA-6FEB-3684-D71C6E9A791F}"/>
                    </a:ext>
                  </a:extLst>
                </p:cNvPr>
                <p:cNvSpPr txBox="1"/>
                <p:nvPr/>
              </p:nvSpPr>
              <p:spPr>
                <a:xfrm rot="18653614">
                  <a:off x="2121896" y="5299629"/>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2000</a:t>
                  </a:r>
                </a:p>
              </p:txBody>
            </p:sp>
            <p:sp>
              <p:nvSpPr>
                <p:cNvPr id="138" name="テキスト ボックス 137">
                  <a:extLst>
                    <a:ext uri="{FF2B5EF4-FFF2-40B4-BE49-F238E27FC236}">
                      <a16:creationId xmlns:a16="http://schemas.microsoft.com/office/drawing/2014/main" id="{34315AB0-8054-C50F-2C56-36D34D368D89}"/>
                    </a:ext>
                  </a:extLst>
                </p:cNvPr>
                <p:cNvSpPr txBox="1"/>
                <p:nvPr/>
              </p:nvSpPr>
              <p:spPr>
                <a:xfrm rot="18653614">
                  <a:off x="1531091" y="5299630"/>
                  <a:ext cx="415498" cy="215444"/>
                </a:xfrm>
                <a:prstGeom prst="rect">
                  <a:avLst/>
                </a:prstGeom>
                <a:noFill/>
              </p:spPr>
              <p:txBody>
                <a:bodyPr wrap="none" rtlCol="0">
                  <a:spAutoFit/>
                </a:bodyPr>
                <a:lstStyle/>
                <a:p>
                  <a:r>
                    <a:rPr lang="en-US" altLang="ja-JP" sz="800" b="1">
                      <a:latin typeface="Arial" panose="020B0604020202020204" pitchFamily="34" charset="0"/>
                      <a:cs typeface="Arial" panose="020B0604020202020204" pitchFamily="34" charset="0"/>
                    </a:rPr>
                    <a:t>1995</a:t>
                  </a:r>
                </a:p>
              </p:txBody>
            </p:sp>
          </p:grpSp>
          <p:sp>
            <p:nvSpPr>
              <p:cNvPr id="233" name="object 66">
                <a:extLst>
                  <a:ext uri="{FF2B5EF4-FFF2-40B4-BE49-F238E27FC236}">
                    <a16:creationId xmlns:a16="http://schemas.microsoft.com/office/drawing/2014/main" id="{FAB67E35-21CC-E023-50B1-BAB97E6156EE}"/>
                  </a:ext>
                </a:extLst>
              </p:cNvPr>
              <p:cNvSpPr txBox="1"/>
              <p:nvPr/>
            </p:nvSpPr>
            <p:spPr>
              <a:xfrm>
                <a:off x="8385811" y="5120938"/>
                <a:ext cx="303421"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a:solidFill>
                      <a:srgbClr val="231916"/>
                    </a:solidFill>
                    <a:latin typeface="+mn-ea"/>
                    <a:ea typeface="+mn-ea"/>
                    <a:cs typeface="Yu Gothic"/>
                  </a:rPr>
                  <a:t>（年）</a:t>
                </a:r>
                <a:endParaRPr sz="1000">
                  <a:solidFill>
                    <a:prstClr val="black"/>
                  </a:solidFill>
                  <a:latin typeface="+mn-ea"/>
                  <a:ea typeface="+mn-ea"/>
                  <a:cs typeface="Yu Gothic"/>
                </a:endParaRPr>
              </a:p>
            </p:txBody>
          </p:sp>
          <p:sp>
            <p:nvSpPr>
              <p:cNvPr id="231" name="object 66">
                <a:extLst>
                  <a:ext uri="{FF2B5EF4-FFF2-40B4-BE49-F238E27FC236}">
                    <a16:creationId xmlns:a16="http://schemas.microsoft.com/office/drawing/2014/main" id="{DFDD8E47-62F5-ED9D-7417-C7D71B25132D}"/>
                  </a:ext>
                </a:extLst>
              </p:cNvPr>
              <p:cNvSpPr txBox="1"/>
              <p:nvPr/>
            </p:nvSpPr>
            <p:spPr>
              <a:xfrm>
                <a:off x="345859" y="1497731"/>
                <a:ext cx="262293"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a:solidFill>
                      <a:srgbClr val="231916"/>
                    </a:solidFill>
                    <a:latin typeface="+mn-ea"/>
                    <a:ea typeface="+mn-ea"/>
                    <a:cs typeface="Arial" panose="020B0604020202020204" pitchFamily="34" charset="0"/>
                  </a:rPr>
                  <a:t>（</a:t>
                </a:r>
                <a:r>
                  <a:rPr lang="en-US" altLang="ja-JP" sz="1000" b="1">
                    <a:solidFill>
                      <a:srgbClr val="231916"/>
                    </a:solidFill>
                    <a:latin typeface="Arial" panose="020B0604020202020204" pitchFamily="34" charset="0"/>
                    <a:ea typeface="Meiryo UI"/>
                    <a:cs typeface="Arial" panose="020B0604020202020204" pitchFamily="34" charset="0"/>
                  </a:rPr>
                  <a:t>%</a:t>
                </a:r>
                <a:r>
                  <a:rPr lang="ja-JP" altLang="en-US" sz="1000">
                    <a:solidFill>
                      <a:srgbClr val="231916"/>
                    </a:solidFill>
                    <a:latin typeface="+mn-ea"/>
                    <a:ea typeface="+mn-ea"/>
                    <a:cs typeface="Arial" panose="020B0604020202020204" pitchFamily="34" charset="0"/>
                  </a:rPr>
                  <a:t>）</a:t>
                </a:r>
                <a:endParaRPr sz="1000">
                  <a:solidFill>
                    <a:prstClr val="black"/>
                  </a:solidFill>
                  <a:latin typeface="+mn-ea"/>
                  <a:ea typeface="+mn-ea"/>
                  <a:cs typeface="Arial" panose="020B0604020202020204" pitchFamily="34" charset="0"/>
                </a:endParaRPr>
              </a:p>
            </p:txBody>
          </p:sp>
        </p:grpSp>
        <p:grpSp>
          <p:nvGrpSpPr>
            <p:cNvPr id="10" name="グループ化 9">
              <a:extLst>
                <a:ext uri="{FF2B5EF4-FFF2-40B4-BE49-F238E27FC236}">
                  <a16:creationId xmlns:a16="http://schemas.microsoft.com/office/drawing/2014/main" id="{D518CF20-EEC5-0140-0622-78BD8F9B6242}"/>
                </a:ext>
              </a:extLst>
            </p:cNvPr>
            <p:cNvGrpSpPr/>
            <p:nvPr/>
          </p:nvGrpSpPr>
          <p:grpSpPr>
            <a:xfrm>
              <a:off x="8192236" y="1909131"/>
              <a:ext cx="780659" cy="1344679"/>
              <a:chOff x="2753405" y="2717737"/>
              <a:chExt cx="780659" cy="1344679"/>
            </a:xfrm>
          </p:grpSpPr>
          <p:pic>
            <p:nvPicPr>
              <p:cNvPr id="14" name="Picture 151" descr="アメリカ合衆国">
                <a:extLst>
                  <a:ext uri="{FF2B5EF4-FFF2-40B4-BE49-F238E27FC236}">
                    <a16:creationId xmlns:a16="http://schemas.microsoft.com/office/drawing/2014/main" id="{6D2C43E1-A909-620C-1A3B-7973BAB1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0064" y="3879490"/>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2" descr="英国">
                <a:extLst>
                  <a:ext uri="{FF2B5EF4-FFF2-40B4-BE49-F238E27FC236}">
                    <a16:creationId xmlns:a16="http://schemas.microsoft.com/office/drawing/2014/main" id="{D372FD3C-595B-AF6C-E4B6-1DE148C96E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064" y="368484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3" descr="ドイツ">
                <a:extLst>
                  <a:ext uri="{FF2B5EF4-FFF2-40B4-BE49-F238E27FC236}">
                    <a16:creationId xmlns:a16="http://schemas.microsoft.com/office/drawing/2014/main" id="{27A50D69-6503-21A6-AFBE-F22BECAC95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087" y="3340274"/>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54" descr="フランス">
                <a:extLst>
                  <a:ext uri="{FF2B5EF4-FFF2-40B4-BE49-F238E27FC236}">
                    <a16:creationId xmlns:a16="http://schemas.microsoft.com/office/drawing/2014/main" id="{4D6B98CA-27A4-8213-0280-CB85665FBB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087" y="351258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55" descr="日本">
                <a:extLst>
                  <a:ext uri="{FF2B5EF4-FFF2-40B4-BE49-F238E27FC236}">
                    <a16:creationId xmlns:a16="http://schemas.microsoft.com/office/drawing/2014/main" id="{36714415-CDE2-5D4B-ECDF-7F89E38782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3405" y="2761529"/>
                <a:ext cx="223770" cy="138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158">
                <a:extLst>
                  <a:ext uri="{FF2B5EF4-FFF2-40B4-BE49-F238E27FC236}">
                    <a16:creationId xmlns:a16="http://schemas.microsoft.com/office/drawing/2014/main" id="{F48A468E-1E4D-0906-5DE2-ADAB609470CF}"/>
                  </a:ext>
                </a:extLst>
              </p:cNvPr>
              <p:cNvSpPr txBox="1">
                <a:spLocks noChangeArrowheads="1"/>
              </p:cNvSpPr>
              <p:nvPr/>
            </p:nvSpPr>
            <p:spPr bwMode="auto">
              <a:xfrm>
                <a:off x="2936613" y="2717737"/>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a:solidFill>
                      <a:srgbClr val="E83030"/>
                    </a:solidFill>
                    <a:latin typeface="+mn-ea"/>
                    <a:ea typeface="+mn-ea"/>
                  </a:rPr>
                  <a:t>日本</a:t>
                </a:r>
              </a:p>
            </p:txBody>
          </p:sp>
          <p:sp>
            <p:nvSpPr>
              <p:cNvPr id="22" name="Text Box 159">
                <a:extLst>
                  <a:ext uri="{FF2B5EF4-FFF2-40B4-BE49-F238E27FC236}">
                    <a16:creationId xmlns:a16="http://schemas.microsoft.com/office/drawing/2014/main" id="{5A4A129C-5280-EC10-9C7E-6AFD0712C091}"/>
                  </a:ext>
                </a:extLst>
              </p:cNvPr>
              <p:cNvSpPr txBox="1">
                <a:spLocks noChangeArrowheads="1"/>
              </p:cNvSpPr>
              <p:nvPr/>
            </p:nvSpPr>
            <p:spPr bwMode="auto">
              <a:xfrm>
                <a:off x="2952230" y="3296062"/>
                <a:ext cx="45866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a:solidFill>
                      <a:srgbClr val="EAB200"/>
                    </a:solidFill>
                    <a:latin typeface="+mn-ea"/>
                    <a:ea typeface="+mn-ea"/>
                  </a:rPr>
                  <a:t>ドイツ</a:t>
                </a:r>
              </a:p>
            </p:txBody>
          </p:sp>
          <p:sp>
            <p:nvSpPr>
              <p:cNvPr id="23" name="Text Box 160">
                <a:extLst>
                  <a:ext uri="{FF2B5EF4-FFF2-40B4-BE49-F238E27FC236}">
                    <a16:creationId xmlns:a16="http://schemas.microsoft.com/office/drawing/2014/main" id="{01E0EE88-FB7F-FD35-08F4-D850A54F46F2}"/>
                  </a:ext>
                </a:extLst>
              </p:cNvPr>
              <p:cNvSpPr txBox="1">
                <a:spLocks noChangeArrowheads="1"/>
              </p:cNvSpPr>
              <p:nvPr/>
            </p:nvSpPr>
            <p:spPr bwMode="auto">
              <a:xfrm>
                <a:off x="2947164" y="3467768"/>
                <a:ext cx="58690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a:solidFill>
                      <a:srgbClr val="FF66CC"/>
                    </a:solidFill>
                    <a:latin typeface="+mn-ea"/>
                    <a:ea typeface="+mn-ea"/>
                  </a:rPr>
                  <a:t>フランス</a:t>
                </a:r>
              </a:p>
            </p:txBody>
          </p:sp>
          <p:sp>
            <p:nvSpPr>
              <p:cNvPr id="26" name="Text Box 161">
                <a:extLst>
                  <a:ext uri="{FF2B5EF4-FFF2-40B4-BE49-F238E27FC236}">
                    <a16:creationId xmlns:a16="http://schemas.microsoft.com/office/drawing/2014/main" id="{7D32C56E-4F53-3031-6284-4FC5D6D182BF}"/>
                  </a:ext>
                </a:extLst>
              </p:cNvPr>
              <p:cNvSpPr txBox="1">
                <a:spLocks noChangeArrowheads="1"/>
              </p:cNvSpPr>
              <p:nvPr/>
            </p:nvSpPr>
            <p:spPr bwMode="auto">
              <a:xfrm>
                <a:off x="2946980" y="3643304"/>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a:solidFill>
                      <a:srgbClr val="2B7CDD"/>
                    </a:solidFill>
                    <a:latin typeface="+mn-ea"/>
                    <a:ea typeface="+mn-ea"/>
                  </a:rPr>
                  <a:t>英国</a:t>
                </a:r>
              </a:p>
            </p:txBody>
          </p:sp>
          <p:sp>
            <p:nvSpPr>
              <p:cNvPr id="227" name="Text Box 162">
                <a:extLst>
                  <a:ext uri="{FF2B5EF4-FFF2-40B4-BE49-F238E27FC236}">
                    <a16:creationId xmlns:a16="http://schemas.microsoft.com/office/drawing/2014/main" id="{4A515006-83EF-F146-0989-B2411795A848}"/>
                  </a:ext>
                </a:extLst>
              </p:cNvPr>
              <p:cNvSpPr txBox="1">
                <a:spLocks noChangeArrowheads="1"/>
              </p:cNvSpPr>
              <p:nvPr/>
            </p:nvSpPr>
            <p:spPr bwMode="auto">
              <a:xfrm>
                <a:off x="2946980" y="3835333"/>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a:solidFill>
                      <a:srgbClr val="7030A0"/>
                    </a:solidFill>
                    <a:latin typeface="+mn-ea"/>
                    <a:ea typeface="+mn-ea"/>
                  </a:rPr>
                  <a:t>米国</a:t>
                </a:r>
              </a:p>
            </p:txBody>
          </p:sp>
        </p:grpSp>
        <p:sp>
          <p:nvSpPr>
            <p:cNvPr id="232" name="object 34">
              <a:extLst>
                <a:ext uri="{FF2B5EF4-FFF2-40B4-BE49-F238E27FC236}">
                  <a16:creationId xmlns:a16="http://schemas.microsoft.com/office/drawing/2014/main" id="{B4B88D8D-3087-EE19-6246-A90367564669}"/>
                </a:ext>
              </a:extLst>
            </p:cNvPr>
            <p:cNvSpPr txBox="1"/>
            <p:nvPr/>
          </p:nvSpPr>
          <p:spPr>
            <a:xfrm>
              <a:off x="4463054" y="2230495"/>
              <a:ext cx="820616" cy="301173"/>
            </a:xfrm>
            <a:prstGeom prst="rect">
              <a:avLst/>
            </a:prstGeom>
          </p:spPr>
          <p:txBody>
            <a:bodyPr vert="horz" wrap="square" lIns="0" tIns="0" rIns="0" bIns="0" rtlCol="0">
              <a:spAutoFit/>
            </a:bodyPr>
            <a:lstStyle/>
            <a:p>
              <a:pPr marL="196953" marR="4689" indent="-185815" defTabSz="844083" eaLnBrk="1" fontAlgn="auto" hangingPunct="1">
                <a:lnSpc>
                  <a:spcPct val="101499"/>
                </a:lnSpc>
                <a:spcBef>
                  <a:spcPts val="0"/>
                </a:spcBef>
                <a:spcAft>
                  <a:spcPts val="0"/>
                </a:spcAft>
                <a:defRPr/>
              </a:pPr>
              <a:r>
                <a:rPr sz="1000" b="1" spc="46">
                  <a:solidFill>
                    <a:prstClr val="black"/>
                  </a:solidFill>
                  <a:latin typeface="Arial" panose="020B0604020202020204" pitchFamily="34" charset="0"/>
                  <a:ea typeface="Meiryo UI"/>
                  <a:cs typeface="Arial" panose="020B0604020202020204" pitchFamily="34" charset="0"/>
                </a:rPr>
                <a:t>（20</a:t>
              </a:r>
              <a:r>
                <a:rPr lang="en-US" sz="1000" b="1" spc="46">
                  <a:solidFill>
                    <a:prstClr val="black"/>
                  </a:solidFill>
                  <a:latin typeface="Arial" panose="020B0604020202020204" pitchFamily="34" charset="0"/>
                  <a:ea typeface="Meiryo UI"/>
                  <a:cs typeface="Arial" panose="020B0604020202020204" pitchFamily="34" charset="0"/>
                </a:rPr>
                <a:t>2</a:t>
              </a:r>
              <a:r>
                <a:rPr lang="en-US" altLang="ja-JP" sz="1000" b="1" spc="46">
                  <a:solidFill>
                    <a:prstClr val="black"/>
                  </a:solidFill>
                  <a:latin typeface="Arial" panose="020B0604020202020204" pitchFamily="34" charset="0"/>
                  <a:ea typeface="Meiryo UI"/>
                  <a:cs typeface="Arial" panose="020B0604020202020204" pitchFamily="34" charset="0"/>
                </a:rPr>
                <a:t>4</a:t>
              </a:r>
              <a:r>
                <a:rPr sz="1000" b="1" spc="46">
                  <a:solidFill>
                    <a:prstClr val="black"/>
                  </a:solidFill>
                  <a:latin typeface="Arial" panose="020B0604020202020204" pitchFamily="34" charset="0"/>
                  <a:ea typeface="Meiryo UI"/>
                  <a:cs typeface="Arial" panose="020B0604020202020204" pitchFamily="34" charset="0"/>
                </a:rPr>
                <a:t>年）  </a:t>
              </a:r>
              <a:r>
                <a:rPr sz="1000" b="1" spc="55">
                  <a:solidFill>
                    <a:prstClr val="black"/>
                  </a:solidFill>
                  <a:latin typeface="Arial" panose="020B0604020202020204" pitchFamily="34" charset="0"/>
                  <a:ea typeface="Meiryo UI"/>
                  <a:cs typeface="Arial" panose="020B0604020202020204" pitchFamily="34" charset="0"/>
                </a:rPr>
                <a:t>2</a:t>
              </a:r>
              <a:r>
                <a:rPr lang="en-US" sz="1000" b="1" spc="55">
                  <a:solidFill>
                    <a:prstClr val="black"/>
                  </a:solidFill>
                  <a:latin typeface="Arial" panose="020B0604020202020204" pitchFamily="34" charset="0"/>
                  <a:ea typeface="Meiryo UI"/>
                  <a:cs typeface="Arial" panose="020B0604020202020204" pitchFamily="34" charset="0"/>
                </a:rPr>
                <a:t>9</a:t>
              </a:r>
              <a:r>
                <a:rPr sz="1000" b="1" spc="55">
                  <a:solidFill>
                    <a:prstClr val="black"/>
                  </a:solidFill>
                  <a:latin typeface="Arial" panose="020B0604020202020204" pitchFamily="34" charset="0"/>
                  <a:ea typeface="Meiryo UI"/>
                  <a:cs typeface="Arial" panose="020B0604020202020204" pitchFamily="34" charset="0"/>
                </a:rPr>
                <a:t>.</a:t>
              </a:r>
              <a:r>
                <a:rPr lang="en-US" altLang="ja-JP" sz="1000" b="1" spc="55">
                  <a:solidFill>
                    <a:prstClr val="black"/>
                  </a:solidFill>
                  <a:latin typeface="Arial" panose="020B0604020202020204" pitchFamily="34" charset="0"/>
                  <a:ea typeface="Meiryo UI"/>
                  <a:cs typeface="Arial" panose="020B0604020202020204" pitchFamily="34" charset="0"/>
                </a:rPr>
                <a:t>4</a:t>
              </a:r>
              <a:endParaRPr sz="1000">
                <a:solidFill>
                  <a:prstClr val="black"/>
                </a:solidFill>
                <a:latin typeface="Arial" panose="020B0604020202020204" pitchFamily="34" charset="0"/>
                <a:ea typeface="Meiryo UI"/>
                <a:cs typeface="Arial" panose="020B0604020202020204" pitchFamily="34" charset="0"/>
              </a:endParaRPr>
            </a:p>
          </p:txBody>
        </p:sp>
      </p:grpSp>
      <p:sp>
        <p:nvSpPr>
          <p:cNvPr id="234" name="object 66">
            <a:extLst>
              <a:ext uri="{FF2B5EF4-FFF2-40B4-BE49-F238E27FC236}">
                <a16:creationId xmlns:a16="http://schemas.microsoft.com/office/drawing/2014/main" id="{744F3D33-A1FC-D990-6C19-FBCB74882C34}"/>
              </a:ext>
            </a:extLst>
          </p:cNvPr>
          <p:cNvSpPr txBox="1"/>
          <p:nvPr/>
        </p:nvSpPr>
        <p:spPr>
          <a:xfrm>
            <a:off x="562605" y="5781724"/>
            <a:ext cx="8330570" cy="246221"/>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800">
                <a:solidFill>
                  <a:prstClr val="black"/>
                </a:solidFill>
                <a:latin typeface="+mn-ea"/>
                <a:ea typeface="+mn-ea"/>
              </a:rPr>
              <a:t>出所 ：</a:t>
            </a:r>
            <a:r>
              <a:rPr lang="ja-JP" altLang="en-US" sz="800" spc="-50">
                <a:solidFill>
                  <a:prstClr val="black"/>
                </a:solidFill>
                <a:latin typeface="+mn-ea"/>
                <a:ea typeface="+mn-ea"/>
              </a:rPr>
              <a:t> </a:t>
            </a:r>
            <a:r>
              <a:rPr lang="ja-JP" altLang="en-US" sz="800">
                <a:solidFill>
                  <a:prstClr val="black"/>
                </a:solidFill>
                <a:latin typeface="+mn-ea"/>
                <a:ea typeface="+mn-ea"/>
              </a:rPr>
              <a:t>日本：総務省「人口推計」、国立社会保障・人口問題研究所　「日本の将来推計人口（令和５年推計）」（出生中位・死亡中位仮定）</a:t>
            </a:r>
            <a:endParaRPr lang="en-US" altLang="ja-JP" sz="800">
              <a:solidFill>
                <a:prstClr val="black"/>
              </a:solidFill>
              <a:latin typeface="+mn-ea"/>
              <a:ea typeface="+mn-ea"/>
            </a:endParaRPr>
          </a:p>
          <a:p>
            <a:pPr marL="11723" defTabSz="844083" eaLnBrk="1" fontAlgn="auto" hangingPunct="1">
              <a:spcBef>
                <a:spcPts val="0"/>
              </a:spcBef>
              <a:spcAft>
                <a:spcPts val="0"/>
              </a:spcAft>
              <a:defRPr/>
            </a:pPr>
            <a:r>
              <a:rPr lang="ja-JP" altLang="en-US" sz="800">
                <a:solidFill>
                  <a:prstClr val="black"/>
                </a:solidFill>
                <a:latin typeface="+mn-ea"/>
                <a:ea typeface="+mn-ea"/>
              </a:rPr>
              <a:t>　　　　</a:t>
            </a:r>
            <a:r>
              <a:rPr lang="ja-JP" altLang="en-US" sz="800" spc="80">
                <a:solidFill>
                  <a:prstClr val="black"/>
                </a:solidFill>
                <a:latin typeface="+mn-ea"/>
                <a:ea typeface="+mn-ea"/>
              </a:rPr>
              <a:t> </a:t>
            </a:r>
            <a:r>
              <a:rPr lang="ja-JP" altLang="en-US" sz="800">
                <a:solidFill>
                  <a:prstClr val="black"/>
                </a:solidFill>
                <a:latin typeface="+mn-ea"/>
                <a:ea typeface="+mn-ea"/>
              </a:rPr>
              <a:t>諸外国：国連</a:t>
            </a:r>
            <a:r>
              <a:rPr lang="en-US" altLang="ja-JP" sz="800">
                <a:solidFill>
                  <a:prstClr val="black"/>
                </a:solidFill>
                <a:latin typeface="+mn-ea"/>
                <a:ea typeface="+mn-ea"/>
              </a:rPr>
              <a:t>“World Population Prospects 2022”</a:t>
            </a:r>
          </a:p>
        </p:txBody>
      </p:sp>
    </p:spTree>
    <p:extLst>
      <p:ext uri="{BB962C8B-B14F-4D97-AF65-F5344CB8AC3E}">
        <p14:creationId xmlns:p14="http://schemas.microsoft.com/office/powerpoint/2010/main" val="35938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left)">
                                      <p:cBhvr>
                                        <p:cTn id="7" dur="128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4"/>
                                        </p:tgtEl>
                                        <p:attrNameLst>
                                          <p:attrName>style.visibility</p:attrName>
                                        </p:attrNameLst>
                                      </p:cBhvr>
                                      <p:to>
                                        <p:strVal val="visible"/>
                                      </p:to>
                                    </p:set>
                                    <p:animEffect transition="in" filter="fade">
                                      <p:cBhvr>
                                        <p:cTn id="18"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a:solidFill>
                  <a:srgbClr val="005BAD"/>
                </a:solidFill>
                <a:latin typeface="ＭＳ Ｐゴシック" panose="020B0600070205080204" pitchFamily="50" charset="-128"/>
                <a:ea typeface="ＭＳ Ｐゴシック" panose="020B0600070205080204" pitchFamily="50" charset="-128"/>
              </a:rPr>
              <a:t>　</a:t>
            </a:r>
            <a:r>
              <a:rPr kumimoji="1" lang="en-US" altLang="ja-JP" sz="11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財務省</a:t>
            </a:r>
            <a:r>
              <a:rPr kumimoji="1" lang="en-US" altLang="ja-JP" sz="1000">
                <a:latin typeface="ＭＳ Ｐゴシック" panose="020B0600070205080204" pitchFamily="50" charset="-128"/>
                <a:ea typeface="ＭＳ Ｐゴシック" panose="020B0600070205080204" pitchFamily="50" charset="-128"/>
              </a:rPr>
              <a:t>HP</a:t>
            </a:r>
            <a:r>
              <a:rPr lang="ja-JP" altLang="en-US" sz="1000">
                <a:latin typeface="ＭＳ Ｐゴシック" panose="020B0600070205080204" pitchFamily="50" charset="-128"/>
                <a:ea typeface="ＭＳ Ｐゴシック" panose="020B0600070205080204" pitchFamily="50" charset="-128"/>
              </a:rPr>
              <a:t>）</a:t>
            </a:r>
            <a:endParaRPr lang="ja-JP" altLang="en-US" sz="110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a:solidFill>
                    <a:schemeClr val="bg1"/>
                  </a:solidFill>
                  <a:latin typeface="+mj-ea"/>
                  <a:ea typeface="+mj-ea"/>
                </a:rPr>
                <a:t>起床</a:t>
              </a:r>
              <a:endParaRPr kumimoji="1" lang="ja-JP" altLang="en-US" sz="180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400" b="0" i="0" u="none" strike="noStrike" cap="none" normalizeH="0" baseline="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所得税</a:t>
                </a:r>
                <a:r>
                  <a:rPr lang="en-US" altLang="ja-JP" sz="1600">
                    <a:solidFill>
                      <a:srgbClr val="005BAD"/>
                    </a:solidFill>
                    <a:latin typeface="HGPｺﾞｼｯｸE" panose="020B0900000000000000" pitchFamily="50" charset="-128"/>
                    <a:ea typeface="HGPｺﾞｼｯｸE" panose="020B0900000000000000" pitchFamily="50" charset="-128"/>
                  </a:rPr>
                  <a:t>(</a:t>
                </a:r>
                <a:r>
                  <a:rPr lang="ja-JP" altLang="en-US" sz="1600">
                    <a:solidFill>
                      <a:srgbClr val="005BAD"/>
                    </a:solidFill>
                    <a:latin typeface="HGPｺﾞｼｯｸE" panose="020B0900000000000000" pitchFamily="50" charset="-128"/>
                    <a:ea typeface="HGPｺﾞｼｯｸE" panose="020B0900000000000000" pitchFamily="50" charset="-128"/>
                  </a:rPr>
                  <a:t>給料</a:t>
                </a:r>
                <a:r>
                  <a:rPr lang="en-US" altLang="ja-JP" sz="1600">
                    <a:solidFill>
                      <a:srgbClr val="005BAD"/>
                    </a:solidFill>
                    <a:latin typeface="HGPｺﾞｼｯｸE" panose="020B0900000000000000" pitchFamily="50" charset="-128"/>
                    <a:ea typeface="HGPｺﾞｼｯｸE" panose="020B0900000000000000" pitchFamily="50" charset="-128"/>
                  </a:rPr>
                  <a:t>)</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入湯税</a:t>
                </a:r>
                <a:r>
                  <a:rPr lang="ja-JP" altLang="en-US" sz="1600">
                    <a:solidFill>
                      <a:srgbClr val="005BAD"/>
                    </a:solidFill>
                    <a:latin typeface="HGPｺﾞｼｯｸE" panose="020B0900000000000000" pitchFamily="50" charset="-128"/>
                    <a:ea typeface="HGPｺﾞｼｯｸE" panose="020B0900000000000000" pitchFamily="50" charset="-128"/>
                  </a:rPr>
                  <a:t>（温泉）</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消費税</a:t>
                </a:r>
                <a:r>
                  <a:rPr lang="en-US" altLang="ja-JP" sz="1600">
                    <a:solidFill>
                      <a:srgbClr val="005BAD"/>
                    </a:solidFill>
                    <a:latin typeface="HGPｺﾞｼｯｸE" panose="020B0900000000000000" pitchFamily="50" charset="-128"/>
                    <a:ea typeface="HGPｺﾞｼｯｸE" panose="020B0900000000000000" pitchFamily="50" charset="-128"/>
                  </a:rPr>
                  <a:t>(</a:t>
                </a:r>
                <a:r>
                  <a:rPr lang="ja-JP" altLang="en-US" sz="1600">
                    <a:solidFill>
                      <a:srgbClr val="005BAD"/>
                    </a:solidFill>
                    <a:latin typeface="HGPｺﾞｼｯｸE" panose="020B0900000000000000" pitchFamily="50" charset="-128"/>
                    <a:ea typeface="HGPｺﾞｼｯｸE" panose="020B0900000000000000" pitchFamily="50" charset="-128"/>
                  </a:rPr>
                  <a:t>買い物</a:t>
                </a:r>
                <a:r>
                  <a:rPr lang="en-US" altLang="ja-JP" sz="1600">
                    <a:solidFill>
                      <a:srgbClr val="005BAD"/>
                    </a:solidFill>
                    <a:latin typeface="HGPｺﾞｼｯｸE" panose="020B0900000000000000" pitchFamily="50" charset="-128"/>
                    <a:ea typeface="HGPｺﾞｼｯｸE" panose="020B0900000000000000" pitchFamily="50" charset="-128"/>
                  </a:rPr>
                  <a:t>)</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揮発油税</a:t>
                </a:r>
                <a:r>
                  <a:rPr lang="ja-JP" altLang="en-US" sz="160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a:solidFill>
                  <a:srgbClr val="005BAD"/>
                </a:solidFill>
                <a:latin typeface="+mj-ea"/>
                <a:ea typeface="+mj-ea"/>
              </a:rPr>
              <a:t> </a:t>
            </a:r>
            <a:r>
              <a:rPr kumimoji="1" lang="ja-JP" altLang="en-US" sz="1100" b="1">
                <a:solidFill>
                  <a:srgbClr val="005BAD"/>
                </a:solidFill>
                <a:latin typeface="+mj-ea"/>
                <a:ea typeface="+mj-ea"/>
              </a:rPr>
              <a:t>：</a:t>
            </a:r>
            <a:r>
              <a:rPr lang="ja-JP" altLang="en-US" sz="1100" b="1" spc="-150">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a:latin typeface="Arial" panose="020B0604020202020204" pitchFamily="34" charset="0"/>
                <a:cs typeface="Arial" panose="020B0604020202020204" pitchFamily="34" charset="0"/>
              </a:rPr>
              <a:t>（財務省作成動画）</a:t>
            </a:r>
            <a:endParaRPr kumimoji="1" lang="ja-JP" altLang="en-US" sz="110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340205" y="2409000"/>
            <a:ext cx="8670827"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1700">
                <a:latin typeface="+mn-ea"/>
                <a:ea typeface="+mn-ea"/>
              </a:rPr>
              <a:t>普通国債残高は、累増の一途をたどり、</a:t>
            </a:r>
            <a:r>
              <a:rPr kumimoji="1" lang="en-US" altLang="ja-JP" sz="1700">
                <a:latin typeface="+mn-ea"/>
                <a:ea typeface="+mn-ea"/>
              </a:rPr>
              <a:t>2024</a:t>
            </a:r>
            <a:r>
              <a:rPr kumimoji="1" lang="ja-JP" altLang="en-US" sz="1700">
                <a:latin typeface="+mn-ea"/>
                <a:ea typeface="+mn-ea"/>
              </a:rPr>
              <a:t>年度末には</a:t>
            </a:r>
            <a:r>
              <a:rPr kumimoji="1" lang="en-US" altLang="ja-JP" sz="1700">
                <a:latin typeface="+mn-ea"/>
                <a:ea typeface="+mn-ea"/>
              </a:rPr>
              <a:t>1,105</a:t>
            </a:r>
            <a:r>
              <a:rPr kumimoji="1" lang="ja-JP" altLang="en-US" sz="1700">
                <a:latin typeface="+mn-ea"/>
                <a:ea typeface="+mn-ea"/>
              </a:rPr>
              <a:t>兆円に上ると</a:t>
            </a:r>
            <a:endParaRPr kumimoji="1" lang="en-US" altLang="ja-JP" sz="1700">
              <a:latin typeface="+mn-ea"/>
              <a:ea typeface="+mn-ea"/>
            </a:endParaRPr>
          </a:p>
          <a:p>
            <a:pPr>
              <a:lnSpc>
                <a:spcPct val="110000"/>
              </a:lnSpc>
              <a:spcBef>
                <a:spcPts val="0"/>
              </a:spcBef>
              <a:buClr>
                <a:srgbClr val="005BAD"/>
              </a:buClr>
            </a:pPr>
            <a:r>
              <a:rPr kumimoji="1" lang="ja-JP" altLang="en-US" sz="1700">
                <a:latin typeface="+mn-ea"/>
                <a:ea typeface="+mn-ea"/>
              </a:rPr>
              <a:t>  </a:t>
            </a:r>
            <a:r>
              <a:rPr kumimoji="1" lang="ja-JP" altLang="en-US" sz="1700" spc="300">
                <a:latin typeface="+mn-ea"/>
                <a:ea typeface="+mn-ea"/>
              </a:rPr>
              <a:t> </a:t>
            </a:r>
            <a:r>
              <a:rPr kumimoji="1" lang="ja-JP" altLang="en-US" sz="1700">
                <a:latin typeface="+mn-ea"/>
                <a:ea typeface="+mn-ea"/>
              </a:rPr>
              <a:t>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1700">
                <a:latin typeface="+mn-ea"/>
                <a:ea typeface="+mn-ea"/>
              </a:rPr>
              <a:t>また、財政の持続可能性を見る上では、税収を生み出す元となる国の経済規模（</a:t>
            </a:r>
            <a:r>
              <a:rPr lang="en-US" altLang="ja-JP" sz="1700">
                <a:latin typeface="+mn-ea"/>
                <a:ea typeface="+mn-ea"/>
              </a:rPr>
              <a:t>GDP</a:t>
            </a:r>
            <a:r>
              <a:rPr lang="ja-JP" altLang="en-US" sz="1700">
                <a:latin typeface="+mn-ea"/>
                <a:ea typeface="+mn-ea"/>
              </a:rPr>
              <a:t>）に</a:t>
            </a:r>
            <a:endParaRPr lang="en-US" altLang="ja-JP" sz="1700">
              <a:latin typeface="+mn-ea"/>
              <a:ea typeface="+mn-ea"/>
            </a:endParaRPr>
          </a:p>
          <a:p>
            <a:pPr>
              <a:lnSpc>
                <a:spcPct val="110000"/>
              </a:lnSpc>
              <a:spcBef>
                <a:spcPts val="0"/>
              </a:spcBef>
              <a:buClr>
                <a:srgbClr val="005BAD"/>
              </a:buClr>
            </a:pPr>
            <a:r>
              <a:rPr lang="ja-JP" altLang="en-US" sz="1700">
                <a:latin typeface="+mn-ea"/>
                <a:ea typeface="+mn-ea"/>
              </a:rPr>
              <a:t>   対して、総額でどのぐらいの借金をしているかが重要です。</a:t>
            </a:r>
            <a:endParaRPr lang="en-US" altLang="ja-JP" sz="1700">
              <a:latin typeface="+mn-ea"/>
              <a:ea typeface="+mn-ea"/>
            </a:endParaRPr>
          </a:p>
          <a:p>
            <a:pPr>
              <a:lnSpc>
                <a:spcPct val="110000"/>
              </a:lnSpc>
              <a:spcBef>
                <a:spcPts val="0"/>
              </a:spcBef>
              <a:buClr>
                <a:srgbClr val="005BAD"/>
              </a:buClr>
            </a:pPr>
            <a:r>
              <a:rPr lang="ja-JP" altLang="en-US" sz="1700">
                <a:solidFill>
                  <a:srgbClr val="005BAD"/>
                </a:solidFill>
                <a:latin typeface="+mn-ea"/>
                <a:ea typeface="+mn-ea"/>
              </a:rPr>
              <a:t>   </a:t>
            </a:r>
            <a:r>
              <a:rPr lang="ja-JP" altLang="en-US" sz="2000">
                <a:solidFill>
                  <a:srgbClr val="005BAD"/>
                </a:solidFill>
                <a:latin typeface="+mn-ea"/>
                <a:ea typeface="+mn-ea"/>
              </a:rPr>
              <a:t>日本の債務残高は</a:t>
            </a:r>
            <a:r>
              <a:rPr lang="en-US" altLang="ja-JP" sz="2000">
                <a:solidFill>
                  <a:srgbClr val="005BAD"/>
                </a:solidFill>
                <a:latin typeface="+mn-ea"/>
                <a:ea typeface="+mn-ea"/>
              </a:rPr>
              <a:t>GDP</a:t>
            </a:r>
            <a:r>
              <a:rPr lang="ja-JP" altLang="en-US" sz="2000">
                <a:solidFill>
                  <a:srgbClr val="005BAD"/>
                </a:solidFill>
                <a:latin typeface="+mn-ea"/>
                <a:ea typeface="+mn-ea"/>
              </a:rPr>
              <a:t>の２倍を超えており、主要先進国の中で最も高い水準　　　</a:t>
            </a:r>
            <a:endParaRPr lang="en-US" altLang="ja-JP" sz="2000">
              <a:solidFill>
                <a:srgbClr val="005BAD"/>
              </a:solidFill>
              <a:latin typeface="+mn-ea"/>
              <a:ea typeface="+mn-ea"/>
            </a:endParaRPr>
          </a:p>
          <a:p>
            <a:pPr>
              <a:lnSpc>
                <a:spcPct val="110000"/>
              </a:lnSpc>
              <a:spcBef>
                <a:spcPts val="0"/>
              </a:spcBef>
              <a:buClr>
                <a:srgbClr val="005BAD"/>
              </a:buClr>
            </a:pPr>
            <a:r>
              <a:rPr lang="en-US" altLang="ja-JP" sz="2000">
                <a:solidFill>
                  <a:srgbClr val="005BAD"/>
                </a:solidFill>
                <a:latin typeface="+mn-ea"/>
                <a:ea typeface="+mn-ea"/>
              </a:rPr>
              <a:t>   </a:t>
            </a:r>
            <a:r>
              <a:rPr lang="ja-JP" altLang="en-US" sz="1700">
                <a:latin typeface="+mn-ea"/>
                <a:ea typeface="+mn-ea"/>
              </a:rPr>
              <a:t>にあります。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19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left)">
                                      <p:cBhvr>
                                        <p:cTn id="27" dur="1800"/>
                                        <p:tgtEl>
                                          <p:spTgt spid="23">
                                            <p:txEl>
                                              <p:pRg st="2" end="2"/>
                                            </p:txEl>
                                          </p:spTgt>
                                        </p:tgtEl>
                                      </p:cBhvr>
                                    </p:animEffect>
                                  </p:childTnLst>
                                </p:cTn>
                              </p:par>
                            </p:childTnLst>
                          </p:cTn>
                        </p:par>
                        <p:par>
                          <p:cTn id="28" fill="hold">
                            <p:stCondLst>
                              <p:cond delay="1800"/>
                            </p:stCondLst>
                            <p:childTnLst>
                              <p:par>
                                <p:cTn id="29" presetID="22" presetClass="entr" presetSubtype="8" fill="hold" nodeType="after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Effect transition="in" filter="wipe(left)">
                                      <p:cBhvr>
                                        <p:cTn id="31" dur="1470"/>
                                        <p:tgtEl>
                                          <p:spTgt spid="23">
                                            <p:txEl>
                                              <p:pRg st="3" end="3"/>
                                            </p:txEl>
                                          </p:spTgt>
                                        </p:tgtEl>
                                      </p:cBhvr>
                                    </p:animEffect>
                                  </p:childTnLst>
                                </p:cTn>
                              </p:par>
                            </p:childTnLst>
                          </p:cTn>
                        </p:par>
                        <p:par>
                          <p:cTn id="32" fill="hold">
                            <p:stCondLst>
                              <p:cond delay="3270"/>
                            </p:stCondLst>
                            <p:childTnLst>
                              <p:par>
                                <p:cTn id="33" presetID="22" presetClass="entr" presetSubtype="8" fill="hold" nodeType="after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wipe(left)">
                                      <p:cBhvr>
                                        <p:cTn id="35" dur="1750"/>
                                        <p:tgtEl>
                                          <p:spTgt spid="23">
                                            <p:txEl>
                                              <p:pRg st="4" end="4"/>
                                            </p:txEl>
                                          </p:spTgt>
                                        </p:tgtEl>
                                      </p:cBhvr>
                                    </p:animEffect>
                                  </p:childTnLst>
                                </p:cTn>
                              </p:par>
                            </p:childTnLst>
                          </p:cTn>
                        </p:par>
                        <p:par>
                          <p:cTn id="36" fill="hold">
                            <p:stCondLst>
                              <p:cond delay="5020"/>
                            </p:stCondLst>
                            <p:childTnLst>
                              <p:par>
                                <p:cTn id="37" presetID="22" presetClass="entr" presetSubtype="8" fill="hold" nodeType="afterEffect">
                                  <p:stCondLst>
                                    <p:cond delay="0"/>
                                  </p:stCondLst>
                                  <p:childTnLst>
                                    <p:set>
                                      <p:cBhvr>
                                        <p:cTn id="38" dur="1" fill="hold">
                                          <p:stCondLst>
                                            <p:cond delay="0"/>
                                          </p:stCondLst>
                                        </p:cTn>
                                        <p:tgtEl>
                                          <p:spTgt spid="23">
                                            <p:txEl>
                                              <p:pRg st="5" end="5"/>
                                            </p:txEl>
                                          </p:spTgt>
                                        </p:tgtEl>
                                        <p:attrNameLst>
                                          <p:attrName>style.visibility</p:attrName>
                                        </p:attrNameLst>
                                      </p:cBhvr>
                                      <p:to>
                                        <p:strVal val="visible"/>
                                      </p:to>
                                    </p:set>
                                    <p:animEffect transition="in" filter="wipe(left)">
                                      <p:cBhvr>
                                        <p:cTn id="39"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a:solidFill>
                  <a:srgbClr val="005BAD"/>
                </a:solidFill>
                <a:latin typeface="+mj-ea"/>
                <a:ea typeface="+mj-ea"/>
              </a:rPr>
              <a:t> </a:t>
            </a:r>
            <a:r>
              <a:rPr kumimoji="1" lang="ja-JP" altLang="en-US" sz="1100" b="1">
                <a:solidFill>
                  <a:srgbClr val="005BAD"/>
                </a:solidFill>
                <a:latin typeface="+mj-ea"/>
                <a:ea typeface="+mj-ea"/>
              </a:rPr>
              <a:t>：</a:t>
            </a:r>
            <a:r>
              <a:rPr lang="ja-JP" altLang="en-US" sz="1100" b="1" spc="-150">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a:latin typeface="Arial" panose="020B0604020202020204" pitchFamily="34" charset="0"/>
                <a:cs typeface="Arial" panose="020B0604020202020204" pitchFamily="34" charset="0"/>
              </a:rPr>
              <a:t>（財務省作成動画）</a:t>
            </a:r>
            <a:endParaRPr kumimoji="1" lang="ja-JP" altLang="en-US" sz="110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122" name="object 23">
            <a:extLst>
              <a:ext uri="{FF2B5EF4-FFF2-40B4-BE49-F238E27FC236}">
                <a16:creationId xmlns:a16="http://schemas.microsoft.com/office/drawing/2014/main" id="{CE1CF444-CF31-E4FD-9E9D-39651D5CA851}"/>
              </a:ext>
            </a:extLst>
          </p:cNvPr>
          <p:cNvSpPr txBox="1"/>
          <p:nvPr/>
        </p:nvSpPr>
        <p:spPr>
          <a:xfrm>
            <a:off x="4787892" y="1174782"/>
            <a:ext cx="3801869"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a:solidFill>
                  <a:srgbClr val="231916"/>
                </a:solidFill>
                <a:latin typeface="+mn-ea"/>
                <a:ea typeface="+mn-ea"/>
              </a:rPr>
              <a:t>主な国の債務残高（対</a:t>
            </a:r>
            <a:r>
              <a:rPr lang="en-US" altLang="ja-JP" sz="1500" spc="32">
                <a:solidFill>
                  <a:srgbClr val="231916"/>
                </a:solidFill>
                <a:latin typeface="+mn-ea"/>
                <a:ea typeface="+mn-ea"/>
              </a:rPr>
              <a:t>GDP</a:t>
            </a:r>
            <a:r>
              <a:rPr lang="ja-JP" altLang="en-US" sz="1500" spc="32">
                <a:solidFill>
                  <a:srgbClr val="231916"/>
                </a:solidFill>
                <a:latin typeface="+mn-ea"/>
                <a:ea typeface="+mn-ea"/>
              </a:rPr>
              <a:t>比）</a:t>
            </a:r>
            <a:endParaRPr sz="1500" spc="32">
              <a:solidFill>
                <a:srgbClr val="231916"/>
              </a:solidFill>
              <a:latin typeface="+mn-ea"/>
              <a:ea typeface="+mn-ea"/>
            </a:endParaRPr>
          </a:p>
        </p:txBody>
      </p:sp>
      <p:sp>
        <p:nvSpPr>
          <p:cNvPr id="126" name="object 66">
            <a:extLst>
              <a:ext uri="{FF2B5EF4-FFF2-40B4-BE49-F238E27FC236}">
                <a16:creationId xmlns:a16="http://schemas.microsoft.com/office/drawing/2014/main" id="{72377939-7CF0-5FF2-A3C5-B80BFDA2A9B0}"/>
              </a:ext>
            </a:extLst>
          </p:cNvPr>
          <p:cNvSpPr txBox="1"/>
          <p:nvPr/>
        </p:nvSpPr>
        <p:spPr>
          <a:xfrm>
            <a:off x="4648717" y="5850463"/>
            <a:ext cx="4437989" cy="340671"/>
          </a:xfrm>
          <a:prstGeom prst="rect">
            <a:avLst/>
          </a:prstGeom>
        </p:spPr>
        <p:txBody>
          <a:bodyPr vert="horz" wrap="square" lIns="0" tIns="0" rIns="0" bIns="0" rtlCol="0" anchor="ctr">
            <a:spAutoFit/>
          </a:bodyPr>
          <a:lstStyle/>
          <a:p>
            <a:pPr marL="132926" indent="-422041" defTabSz="844083" eaLnBrk="1" fontAlgn="auto" hangingPunct="1">
              <a:spcBef>
                <a:spcPts val="0"/>
              </a:spcBef>
              <a:spcAft>
                <a:spcPts val="0"/>
              </a:spcAft>
              <a:defRPr/>
            </a:pPr>
            <a:r>
              <a:rPr lang="ja-JP" altLang="en-US" sz="738">
                <a:solidFill>
                  <a:prstClr val="black"/>
                </a:solidFill>
                <a:latin typeface="+mn-ea"/>
                <a:ea typeface="+mn-ea"/>
              </a:rPr>
              <a:t>出所 </a:t>
            </a:r>
            <a:r>
              <a:rPr lang="ja-JP" altLang="en-US" sz="700">
                <a:solidFill>
                  <a:schemeClr val="tx1"/>
                </a:solidFill>
                <a:latin typeface="+mn-ea"/>
                <a:ea typeface="+mn-ea"/>
              </a:rPr>
              <a:t>： </a:t>
            </a:r>
            <a:r>
              <a:rPr lang="en-US" altLang="ja-JP" sz="738">
                <a:solidFill>
                  <a:prstClr val="black"/>
                </a:solidFill>
                <a:latin typeface="+mn-ea"/>
                <a:ea typeface="+mn-ea"/>
              </a:rPr>
              <a:t>IMF “World Economic Outlook” (2023</a:t>
            </a:r>
            <a:r>
              <a:rPr lang="ja-JP" altLang="en-US" sz="738">
                <a:solidFill>
                  <a:prstClr val="black"/>
                </a:solidFill>
                <a:latin typeface="+mn-ea"/>
                <a:ea typeface="+mn-ea"/>
              </a:rPr>
              <a:t>年</a:t>
            </a:r>
            <a:r>
              <a:rPr lang="en-US" altLang="ja-JP" sz="738">
                <a:solidFill>
                  <a:prstClr val="black"/>
                </a:solidFill>
                <a:latin typeface="+mn-ea"/>
              </a:rPr>
              <a:t>10</a:t>
            </a:r>
            <a:r>
              <a:rPr lang="ja-JP" altLang="en-US" sz="738">
                <a:solidFill>
                  <a:prstClr val="black"/>
                </a:solidFill>
                <a:latin typeface="+mn-ea"/>
                <a:ea typeface="+mn-ea"/>
              </a:rPr>
              <a:t>月）</a:t>
            </a:r>
          </a:p>
          <a:p>
            <a:pPr marL="132926" indent="-422041" defTabSz="844083" eaLnBrk="1" fontAlgn="auto" hangingPunct="1">
              <a:spcBef>
                <a:spcPts val="0"/>
              </a:spcBef>
              <a:spcAft>
                <a:spcPts val="0"/>
              </a:spcAft>
              <a:defRPr/>
            </a:pPr>
            <a:r>
              <a:rPr lang="en-US" altLang="ja-JP" sz="738">
                <a:solidFill>
                  <a:prstClr val="black"/>
                </a:solidFill>
                <a:latin typeface="+mn-ea"/>
                <a:ea typeface="+mn-ea"/>
              </a:rPr>
              <a:t>※</a:t>
            </a:r>
            <a:r>
              <a:rPr lang="ja-JP" altLang="en-US" sz="738">
                <a:solidFill>
                  <a:prstClr val="black"/>
                </a:solidFill>
                <a:latin typeface="+mn-ea"/>
                <a:ea typeface="+mn-ea"/>
              </a:rPr>
              <a:t>１　数値は一般政府（中央政府、地方政府、社会保障基金を合わせたもの）ベース。</a:t>
            </a:r>
          </a:p>
          <a:p>
            <a:pPr marL="132926" indent="-422041" defTabSz="844083" eaLnBrk="1" fontAlgn="auto" hangingPunct="1">
              <a:spcBef>
                <a:spcPts val="0"/>
              </a:spcBef>
              <a:spcAft>
                <a:spcPts val="0"/>
              </a:spcAft>
              <a:defRPr/>
            </a:pPr>
            <a:r>
              <a:rPr lang="en-US" altLang="ja-JP" sz="738">
                <a:solidFill>
                  <a:prstClr val="black"/>
                </a:solidFill>
                <a:latin typeface="+mn-ea"/>
                <a:ea typeface="+mn-ea"/>
              </a:rPr>
              <a:t>※</a:t>
            </a:r>
            <a:r>
              <a:rPr lang="ja-JP" altLang="en-US" sz="738">
                <a:solidFill>
                  <a:prstClr val="black"/>
                </a:solidFill>
                <a:latin typeface="+mn-ea"/>
                <a:ea typeface="+mn-ea"/>
              </a:rPr>
              <a:t>２　日本は、</a:t>
            </a:r>
            <a:r>
              <a:rPr lang="en-US" altLang="ja-JP" sz="738">
                <a:solidFill>
                  <a:prstClr val="black"/>
                </a:solidFill>
                <a:latin typeface="+mn-ea"/>
                <a:ea typeface="+mn-ea"/>
              </a:rPr>
              <a:t>2022</a:t>
            </a:r>
            <a:r>
              <a:rPr lang="ja-JP" altLang="en-US" sz="738">
                <a:solidFill>
                  <a:prstClr val="black"/>
                </a:solidFill>
                <a:latin typeface="+mn-ea"/>
                <a:ea typeface="+mn-ea"/>
              </a:rPr>
              <a:t>年から</a:t>
            </a:r>
            <a:r>
              <a:rPr lang="en-US" altLang="ja-JP" sz="738">
                <a:solidFill>
                  <a:prstClr val="black"/>
                </a:solidFill>
                <a:latin typeface="+mn-ea"/>
                <a:ea typeface="+mn-ea"/>
              </a:rPr>
              <a:t>2024</a:t>
            </a:r>
            <a:r>
              <a:rPr lang="ja-JP" altLang="en-US" sz="738">
                <a:solidFill>
                  <a:prstClr val="black"/>
                </a:solidFill>
                <a:latin typeface="+mn-ea"/>
                <a:ea typeface="+mn-ea"/>
              </a:rPr>
              <a:t>年が推計値。それ以外の国は、</a:t>
            </a:r>
            <a:r>
              <a:rPr lang="en-US" altLang="ja-JP" sz="738">
                <a:solidFill>
                  <a:prstClr val="black"/>
                </a:solidFill>
                <a:latin typeface="+mn-ea"/>
                <a:ea typeface="+mn-ea"/>
              </a:rPr>
              <a:t>2023</a:t>
            </a:r>
            <a:r>
              <a:rPr lang="ja-JP" altLang="en-US" sz="738">
                <a:solidFill>
                  <a:prstClr val="black"/>
                </a:solidFill>
                <a:latin typeface="+mn-ea"/>
                <a:ea typeface="+mn-ea"/>
              </a:rPr>
              <a:t>年及び</a:t>
            </a:r>
            <a:r>
              <a:rPr lang="en-US" altLang="ja-JP" sz="738">
                <a:solidFill>
                  <a:prstClr val="black"/>
                </a:solidFill>
                <a:latin typeface="+mn-ea"/>
                <a:ea typeface="+mn-ea"/>
              </a:rPr>
              <a:t>2024</a:t>
            </a:r>
            <a:r>
              <a:rPr lang="ja-JP" altLang="en-US" sz="738">
                <a:solidFill>
                  <a:prstClr val="black"/>
                </a:solidFill>
                <a:latin typeface="+mn-ea"/>
                <a:ea typeface="+mn-ea"/>
              </a:rPr>
              <a:t>年が推計値。</a:t>
            </a:r>
          </a:p>
        </p:txBody>
      </p:sp>
      <p:sp>
        <p:nvSpPr>
          <p:cNvPr id="130" name="object 23">
            <a:extLst>
              <a:ext uri="{FF2B5EF4-FFF2-40B4-BE49-F238E27FC236}">
                <a16:creationId xmlns:a16="http://schemas.microsoft.com/office/drawing/2014/main" id="{E6D3C259-7C10-BB44-4E48-072460E97262}"/>
              </a:ext>
            </a:extLst>
          </p:cNvPr>
          <p:cNvSpPr txBox="1"/>
          <p:nvPr/>
        </p:nvSpPr>
        <p:spPr>
          <a:xfrm>
            <a:off x="708001" y="1174782"/>
            <a:ext cx="3256977"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a:solidFill>
                  <a:srgbClr val="231916"/>
                </a:solidFill>
                <a:latin typeface="+mn-ea"/>
                <a:ea typeface="+mn-ea"/>
                <a:cs typeface="Meiryo"/>
              </a:rPr>
              <a:t>日本の普通国債残高の推移</a:t>
            </a:r>
            <a:endParaRPr sz="1500">
              <a:solidFill>
                <a:prstClr val="black"/>
              </a:solidFill>
              <a:latin typeface="+mn-ea"/>
              <a:ea typeface="+mn-ea"/>
              <a:cs typeface="Yu Gothic"/>
            </a:endParaRPr>
          </a:p>
        </p:txBody>
      </p:sp>
      <p:sp>
        <p:nvSpPr>
          <p:cNvPr id="127" name="object 66">
            <a:extLst>
              <a:ext uri="{FF2B5EF4-FFF2-40B4-BE49-F238E27FC236}">
                <a16:creationId xmlns:a16="http://schemas.microsoft.com/office/drawing/2014/main" id="{18B48F62-7CCA-AFDD-DD10-761EBF8CC033}"/>
              </a:ext>
            </a:extLst>
          </p:cNvPr>
          <p:cNvSpPr txBox="1"/>
          <p:nvPr/>
        </p:nvSpPr>
        <p:spPr>
          <a:xfrm>
            <a:off x="324064" y="5850027"/>
            <a:ext cx="4062222" cy="113557"/>
          </a:xfrm>
          <a:prstGeom prst="rect">
            <a:avLst/>
          </a:prstGeom>
        </p:spPr>
        <p:txBody>
          <a:bodyPr vert="horz" wrap="square" lIns="0" tIns="0" rIns="0" bIns="0" rtlCol="0" anchor="ctr">
            <a:spAutoFit/>
          </a:bodyPr>
          <a:lstStyle/>
          <a:p>
            <a:pPr marL="132926" indent="-398779" defTabSz="844083">
              <a:defRPr/>
            </a:pPr>
            <a:r>
              <a:rPr lang="en-US" altLang="ja-JP" sz="738">
                <a:solidFill>
                  <a:prstClr val="black"/>
                </a:solidFill>
                <a:latin typeface="+mn-ea"/>
                <a:ea typeface="+mn-ea"/>
                <a:cs typeface="Yu Gothic"/>
              </a:rPr>
              <a:t>※</a:t>
            </a:r>
            <a:r>
              <a:rPr lang="en-US" altLang="ja-JP" sz="738">
                <a:solidFill>
                  <a:prstClr val="black"/>
                </a:solidFill>
                <a:latin typeface="+mn-ea"/>
                <a:cs typeface="Yu Gothic"/>
              </a:rPr>
              <a:t>2022</a:t>
            </a:r>
            <a:r>
              <a:rPr lang="ja-JP" altLang="en-US" sz="738">
                <a:solidFill>
                  <a:prstClr val="black"/>
                </a:solidFill>
                <a:latin typeface="+mn-ea"/>
                <a:cs typeface="Yu Gothic"/>
              </a:rPr>
              <a:t>年度までは実績、</a:t>
            </a:r>
            <a:r>
              <a:rPr lang="en-US" altLang="ja-JP" sz="738">
                <a:solidFill>
                  <a:prstClr val="black"/>
                </a:solidFill>
                <a:latin typeface="+mn-ea"/>
                <a:cs typeface="Yu Gothic"/>
              </a:rPr>
              <a:t>2023</a:t>
            </a:r>
            <a:r>
              <a:rPr lang="ja-JP" altLang="en-US" sz="738">
                <a:solidFill>
                  <a:prstClr val="black"/>
                </a:solidFill>
                <a:latin typeface="+mn-ea"/>
                <a:cs typeface="Yu Gothic"/>
              </a:rPr>
              <a:t>年度は補正後予算、</a:t>
            </a:r>
            <a:r>
              <a:rPr lang="en-US" altLang="ja-JP" sz="738">
                <a:solidFill>
                  <a:prstClr val="black"/>
                </a:solidFill>
                <a:latin typeface="+mn-ea"/>
                <a:cs typeface="Yu Gothic"/>
              </a:rPr>
              <a:t>2024</a:t>
            </a:r>
            <a:r>
              <a:rPr lang="ja-JP" altLang="en-US" sz="738">
                <a:solidFill>
                  <a:prstClr val="black"/>
                </a:solidFill>
                <a:latin typeface="+mn-ea"/>
                <a:cs typeface="Yu Gothic"/>
              </a:rPr>
              <a:t>年度は予算に基づく見込み。</a:t>
            </a:r>
            <a:endParaRPr lang="en-US" altLang="ja-JP" sz="738">
              <a:solidFill>
                <a:prstClr val="black"/>
              </a:solidFill>
              <a:latin typeface="+mn-ea"/>
              <a:ea typeface="+mn-ea"/>
              <a:cs typeface="Yu Gothic"/>
            </a:endParaRPr>
          </a:p>
        </p:txBody>
      </p:sp>
      <p:grpSp>
        <p:nvGrpSpPr>
          <p:cNvPr id="271" name="グループ化 270">
            <a:extLst>
              <a:ext uri="{FF2B5EF4-FFF2-40B4-BE49-F238E27FC236}">
                <a16:creationId xmlns:a16="http://schemas.microsoft.com/office/drawing/2014/main" id="{CEDE91CB-E495-6B7D-4303-A263A5764169}"/>
              </a:ext>
            </a:extLst>
          </p:cNvPr>
          <p:cNvGrpSpPr/>
          <p:nvPr/>
        </p:nvGrpSpPr>
        <p:grpSpPr>
          <a:xfrm>
            <a:off x="253595" y="1431966"/>
            <a:ext cx="4107787" cy="4442475"/>
            <a:chOff x="253595" y="1431966"/>
            <a:chExt cx="4107787" cy="4442475"/>
          </a:xfrm>
        </p:grpSpPr>
        <p:graphicFrame>
          <p:nvGraphicFramePr>
            <p:cNvPr id="11" name="グラフ 10">
              <a:extLst>
                <a:ext uri="{FF2B5EF4-FFF2-40B4-BE49-F238E27FC236}">
                  <a16:creationId xmlns:a16="http://schemas.microsoft.com/office/drawing/2014/main" id="{FCD79B10-0711-E87B-777E-4D29A1F0D7D7}"/>
                </a:ext>
              </a:extLst>
            </p:cNvPr>
            <p:cNvGraphicFramePr/>
            <p:nvPr>
              <p:extLst>
                <p:ext uri="{D42A27DB-BD31-4B8C-83A1-F6EECF244321}">
                  <p14:modId xmlns:p14="http://schemas.microsoft.com/office/powerpoint/2010/main" val="2691703102"/>
                </p:ext>
              </p:extLst>
            </p:nvPr>
          </p:nvGraphicFramePr>
          <p:xfrm>
            <a:off x="253595" y="1644814"/>
            <a:ext cx="3960000" cy="4031581"/>
          </p:xfrm>
          <a:graphic>
            <a:graphicData uri="http://schemas.openxmlformats.org/drawingml/2006/chart">
              <c:chart xmlns:c="http://schemas.openxmlformats.org/drawingml/2006/chart" xmlns:r="http://schemas.openxmlformats.org/officeDocument/2006/relationships" r:id="rId4"/>
            </a:graphicData>
          </a:graphic>
        </p:graphicFrame>
        <p:sp>
          <p:nvSpPr>
            <p:cNvPr id="128" name="テキスト ボックス 127">
              <a:extLst>
                <a:ext uri="{FF2B5EF4-FFF2-40B4-BE49-F238E27FC236}">
                  <a16:creationId xmlns:a16="http://schemas.microsoft.com/office/drawing/2014/main" id="{A2C7C2AC-D264-6954-3A90-B759C2F7EE7A}"/>
                </a:ext>
              </a:extLst>
            </p:cNvPr>
            <p:cNvSpPr txBox="1"/>
            <p:nvPr/>
          </p:nvSpPr>
          <p:spPr>
            <a:xfrm>
              <a:off x="333967" y="1431966"/>
              <a:ext cx="728226" cy="26007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1000">
                  <a:solidFill>
                    <a:prstClr val="black"/>
                  </a:solidFill>
                  <a:latin typeface="+mn-ea"/>
                  <a:ea typeface="+mn-ea"/>
                  <a:cs typeface="Arial" panose="020B0604020202020204" pitchFamily="34" charset="0"/>
                </a:rPr>
                <a:t>（兆円）</a:t>
              </a:r>
            </a:p>
          </p:txBody>
        </p:sp>
        <p:sp>
          <p:nvSpPr>
            <p:cNvPr id="129" name="テキスト ボックス 50">
              <a:extLst>
                <a:ext uri="{FF2B5EF4-FFF2-40B4-BE49-F238E27FC236}">
                  <a16:creationId xmlns:a16="http://schemas.microsoft.com/office/drawing/2014/main" id="{0A75CB81-3AE5-9AE1-C7C3-7D9D7A60E24F}"/>
                </a:ext>
              </a:extLst>
            </p:cNvPr>
            <p:cNvSpPr txBox="1">
              <a:spLocks noChangeArrowheads="1"/>
            </p:cNvSpPr>
            <p:nvPr/>
          </p:nvSpPr>
          <p:spPr bwMode="auto">
            <a:xfrm>
              <a:off x="3639147" y="5612253"/>
              <a:ext cx="671196" cy="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07" eaLnBrk="1" fontAlgn="auto" hangingPunct="1">
                <a:lnSpc>
                  <a:spcPts val="1477"/>
                </a:lnSpc>
                <a:spcBef>
                  <a:spcPts val="0"/>
                </a:spcBef>
                <a:spcAft>
                  <a:spcPts val="0"/>
                </a:spcAft>
                <a:buNone/>
                <a:defRPr/>
              </a:pPr>
              <a:r>
                <a:rPr lang="ja-JP" altLang="en-US" sz="920" b="1">
                  <a:solidFill>
                    <a:prstClr val="black"/>
                  </a:solidFill>
                  <a:ea typeface="+mn-ea"/>
                  <a:cs typeface="Arial" panose="020B0604020202020204" pitchFamily="34" charset="0"/>
                </a:rPr>
                <a:t>（</a:t>
              </a:r>
              <a:r>
                <a:rPr lang="ja-JP" altLang="en-US" sz="920">
                  <a:solidFill>
                    <a:prstClr val="black"/>
                  </a:solidFill>
                  <a:latin typeface="+mn-ea"/>
                  <a:ea typeface="+mn-ea"/>
                  <a:cs typeface="Arial" panose="020B0604020202020204" pitchFamily="34" charset="0"/>
                </a:rPr>
                <a:t>年度末</a:t>
              </a:r>
              <a:r>
                <a:rPr lang="ja-JP" altLang="en-US" sz="920" b="1">
                  <a:solidFill>
                    <a:prstClr val="black"/>
                  </a:solidFill>
                  <a:ea typeface="+mn-ea"/>
                  <a:cs typeface="Arial" panose="020B0604020202020204" pitchFamily="34" charset="0"/>
                </a:rPr>
                <a:t>）</a:t>
              </a:r>
              <a:endParaRPr lang="en-US" altLang="ja-JP" sz="920" b="1">
                <a:solidFill>
                  <a:prstClr val="black"/>
                </a:solidFill>
                <a:ea typeface="+mn-ea"/>
                <a:cs typeface="Arial" panose="020B0604020202020204" pitchFamily="34" charset="0"/>
              </a:endParaRPr>
            </a:p>
          </p:txBody>
        </p:sp>
        <p:sp>
          <p:nvSpPr>
            <p:cNvPr id="146" name="テキスト ボックス 1">
              <a:extLst>
                <a:ext uri="{FF2B5EF4-FFF2-40B4-BE49-F238E27FC236}">
                  <a16:creationId xmlns:a16="http://schemas.microsoft.com/office/drawing/2014/main" id="{61116485-2CD6-CB86-81B7-4ADCFF132C07}"/>
                </a:ext>
              </a:extLst>
            </p:cNvPr>
            <p:cNvSpPr txBox="1"/>
            <p:nvPr/>
          </p:nvSpPr>
          <p:spPr>
            <a:xfrm>
              <a:off x="3639006" y="5385374"/>
              <a:ext cx="722376" cy="2599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lnSpc>
                  <a:spcPts val="1477"/>
                </a:lnSpc>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2024</a:t>
              </a:r>
            </a:p>
          </p:txBody>
        </p:sp>
        <p:sp>
          <p:nvSpPr>
            <p:cNvPr id="147" name="テキスト ボックス 1">
              <a:extLst>
                <a:ext uri="{FF2B5EF4-FFF2-40B4-BE49-F238E27FC236}">
                  <a16:creationId xmlns:a16="http://schemas.microsoft.com/office/drawing/2014/main" id="{4AD4B069-32F1-B2E8-F75B-F031A9438AB9}"/>
                </a:ext>
              </a:extLst>
            </p:cNvPr>
            <p:cNvSpPr txBox="1"/>
            <p:nvPr/>
          </p:nvSpPr>
          <p:spPr>
            <a:xfrm>
              <a:off x="3794849"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(R6)</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2" name="テキスト ボックス 1">
              <a:extLst>
                <a:ext uri="{FF2B5EF4-FFF2-40B4-BE49-F238E27FC236}">
                  <a16:creationId xmlns:a16="http://schemas.microsoft.com/office/drawing/2014/main" id="{ABA7E262-51C0-C105-F042-1434E44AB0A4}"/>
                </a:ext>
              </a:extLst>
            </p:cNvPr>
            <p:cNvSpPr txBox="1"/>
            <p:nvPr/>
          </p:nvSpPr>
          <p:spPr>
            <a:xfrm>
              <a:off x="3577117"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(R2)</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3" name="テキスト ボックス 1">
              <a:extLst>
                <a:ext uri="{FF2B5EF4-FFF2-40B4-BE49-F238E27FC236}">
                  <a16:creationId xmlns:a16="http://schemas.microsoft.com/office/drawing/2014/main" id="{9C952779-100B-B57B-54FB-B31AFAC93E5B}"/>
                </a:ext>
              </a:extLst>
            </p:cNvPr>
            <p:cNvSpPr txBox="1"/>
            <p:nvPr/>
          </p:nvSpPr>
          <p:spPr>
            <a:xfrm>
              <a:off x="33154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(H27)</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4" name="テキスト ボックス 1">
              <a:extLst>
                <a:ext uri="{FF2B5EF4-FFF2-40B4-BE49-F238E27FC236}">
                  <a16:creationId xmlns:a16="http://schemas.microsoft.com/office/drawing/2014/main" id="{42311829-EBE4-3795-E395-437D8FF840E4}"/>
                </a:ext>
              </a:extLst>
            </p:cNvPr>
            <p:cNvSpPr txBox="1"/>
            <p:nvPr/>
          </p:nvSpPr>
          <p:spPr>
            <a:xfrm>
              <a:off x="30537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(H22)</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5" name="テキスト ボックス 1">
              <a:extLst>
                <a:ext uri="{FF2B5EF4-FFF2-40B4-BE49-F238E27FC236}">
                  <a16:creationId xmlns:a16="http://schemas.microsoft.com/office/drawing/2014/main" id="{87F26719-4689-6416-FDA9-E71309401FB7}"/>
                </a:ext>
              </a:extLst>
            </p:cNvPr>
            <p:cNvSpPr txBox="1"/>
            <p:nvPr/>
          </p:nvSpPr>
          <p:spPr>
            <a:xfrm>
              <a:off x="27921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(H17)</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6" name="テキスト ボックス 1">
              <a:extLst>
                <a:ext uri="{FF2B5EF4-FFF2-40B4-BE49-F238E27FC236}">
                  <a16:creationId xmlns:a16="http://schemas.microsoft.com/office/drawing/2014/main" id="{E8AB4984-6359-C475-9915-ECDFA0C62496}"/>
                </a:ext>
              </a:extLst>
            </p:cNvPr>
            <p:cNvSpPr txBox="1"/>
            <p:nvPr/>
          </p:nvSpPr>
          <p:spPr>
            <a:xfrm>
              <a:off x="25304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(H12)</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7" name="テキスト ボックス 1">
              <a:extLst>
                <a:ext uri="{FF2B5EF4-FFF2-40B4-BE49-F238E27FC236}">
                  <a16:creationId xmlns:a16="http://schemas.microsoft.com/office/drawing/2014/main" id="{4BAE7060-CE85-8FEB-1A1E-4ED818D1C5EF}"/>
                </a:ext>
              </a:extLst>
            </p:cNvPr>
            <p:cNvSpPr txBox="1"/>
            <p:nvPr/>
          </p:nvSpPr>
          <p:spPr>
            <a:xfrm>
              <a:off x="22688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(H7)</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8" name="テキスト ボックス 1">
              <a:extLst>
                <a:ext uri="{FF2B5EF4-FFF2-40B4-BE49-F238E27FC236}">
                  <a16:creationId xmlns:a16="http://schemas.microsoft.com/office/drawing/2014/main" id="{DD6C41C3-2773-BDF6-80D3-5EEB862D49AA}"/>
                </a:ext>
              </a:extLst>
            </p:cNvPr>
            <p:cNvSpPr txBox="1"/>
            <p:nvPr/>
          </p:nvSpPr>
          <p:spPr>
            <a:xfrm>
              <a:off x="20071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(H2)</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9" name="テキスト ボックス 1">
              <a:extLst>
                <a:ext uri="{FF2B5EF4-FFF2-40B4-BE49-F238E27FC236}">
                  <a16:creationId xmlns:a16="http://schemas.microsoft.com/office/drawing/2014/main" id="{660891E5-4770-F909-08A9-A0E9E93F62BE}"/>
                </a:ext>
              </a:extLst>
            </p:cNvPr>
            <p:cNvSpPr txBox="1"/>
            <p:nvPr/>
          </p:nvSpPr>
          <p:spPr>
            <a:xfrm>
              <a:off x="17454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(S60)</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30" name="テキスト ボックス 1">
              <a:extLst>
                <a:ext uri="{FF2B5EF4-FFF2-40B4-BE49-F238E27FC236}">
                  <a16:creationId xmlns:a16="http://schemas.microsoft.com/office/drawing/2014/main" id="{81296CBB-1196-280D-21E8-31EF246EDFCE}"/>
                </a:ext>
              </a:extLst>
            </p:cNvPr>
            <p:cNvSpPr txBox="1"/>
            <p:nvPr/>
          </p:nvSpPr>
          <p:spPr>
            <a:xfrm>
              <a:off x="14838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(S55)</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31" name="テキスト ボックス 1">
              <a:extLst>
                <a:ext uri="{FF2B5EF4-FFF2-40B4-BE49-F238E27FC236}">
                  <a16:creationId xmlns:a16="http://schemas.microsoft.com/office/drawing/2014/main" id="{6CEA3FA5-B4F6-A673-5CBA-C52D0F63C440}"/>
                </a:ext>
              </a:extLst>
            </p:cNvPr>
            <p:cNvSpPr txBox="1"/>
            <p:nvPr/>
          </p:nvSpPr>
          <p:spPr>
            <a:xfrm>
              <a:off x="12221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(S50)</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24" name="テキスト ボックス 1">
              <a:extLst>
                <a:ext uri="{FF2B5EF4-FFF2-40B4-BE49-F238E27FC236}">
                  <a16:creationId xmlns:a16="http://schemas.microsoft.com/office/drawing/2014/main" id="{719B2ECD-FCC9-C9BE-FD30-9C78C1E8F4D9}"/>
                </a:ext>
              </a:extLst>
            </p:cNvPr>
            <p:cNvSpPr txBox="1"/>
            <p:nvPr/>
          </p:nvSpPr>
          <p:spPr>
            <a:xfrm>
              <a:off x="9605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(S45)</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25" name="テキスト ボックス 1">
              <a:extLst>
                <a:ext uri="{FF2B5EF4-FFF2-40B4-BE49-F238E27FC236}">
                  <a16:creationId xmlns:a16="http://schemas.microsoft.com/office/drawing/2014/main" id="{4B1C37DE-9085-D90A-978F-26B3F2BAD85D}"/>
                </a:ext>
              </a:extLst>
            </p:cNvPr>
            <p:cNvSpPr txBox="1"/>
            <p:nvPr/>
          </p:nvSpPr>
          <p:spPr>
            <a:xfrm>
              <a:off x="6988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b="1">
                  <a:solidFill>
                    <a:prstClr val="black"/>
                  </a:solidFill>
                  <a:latin typeface="Arial" panose="020B0604020202020204" pitchFamily="34" charset="0"/>
                  <a:ea typeface="HGPｺﾞｼｯｸE" panose="020B0900000000000000" pitchFamily="50" charset="-128"/>
                  <a:cs typeface="Arial" panose="020B0604020202020204" pitchFamily="34" charset="0"/>
                </a:rPr>
                <a:t>(S40)</a:t>
              </a:r>
              <a:endParaRPr lang="ja-JP" altLang="en-US" sz="600" b="1">
                <a:solidFill>
                  <a:prstClr val="black"/>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70" name="テキスト ボックス 1">
              <a:extLst>
                <a:ext uri="{FF2B5EF4-FFF2-40B4-BE49-F238E27FC236}">
                  <a16:creationId xmlns:a16="http://schemas.microsoft.com/office/drawing/2014/main" id="{AC95B64B-AEF1-3382-BCFD-ABED0E1665A7}"/>
                </a:ext>
              </a:extLst>
            </p:cNvPr>
            <p:cNvSpPr txBox="1"/>
            <p:nvPr/>
          </p:nvSpPr>
          <p:spPr>
            <a:xfrm>
              <a:off x="3613557" y="1865552"/>
              <a:ext cx="722376" cy="2846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a:lnSpc>
                  <a:spcPts val="1477"/>
                </a:lnSpc>
                <a:defRPr/>
              </a:pPr>
              <a:r>
                <a:rPr lang="en-US" altLang="ja-JP" sz="1400" b="1">
                  <a:ea typeface="Meiryo UI" panose="020B0604030504040204" pitchFamily="50" charset="-128"/>
                </a:rPr>
                <a:t>1,105</a:t>
              </a:r>
              <a:endParaRPr lang="ja-JP" altLang="en-US" sz="1400" b="1">
                <a:ea typeface="Meiryo UI" panose="020B0604030504040204" pitchFamily="50" charset="-128"/>
              </a:endParaRPr>
            </a:p>
          </p:txBody>
        </p:sp>
      </p:grpSp>
      <p:grpSp>
        <p:nvGrpSpPr>
          <p:cNvPr id="152" name="グループ化 151">
            <a:extLst>
              <a:ext uri="{FF2B5EF4-FFF2-40B4-BE49-F238E27FC236}">
                <a16:creationId xmlns:a16="http://schemas.microsoft.com/office/drawing/2014/main" id="{89C609E8-FBCB-9A38-F04A-D75E1EE43524}"/>
              </a:ext>
            </a:extLst>
          </p:cNvPr>
          <p:cNvGrpSpPr/>
          <p:nvPr/>
        </p:nvGrpSpPr>
        <p:grpSpPr>
          <a:xfrm>
            <a:off x="4148067" y="1448934"/>
            <a:ext cx="4679541" cy="4497180"/>
            <a:chOff x="4148067" y="1448934"/>
            <a:chExt cx="4679541" cy="4497180"/>
          </a:xfrm>
        </p:grpSpPr>
        <p:grpSp>
          <p:nvGrpSpPr>
            <p:cNvPr id="263" name="グループ化 262">
              <a:extLst>
                <a:ext uri="{FF2B5EF4-FFF2-40B4-BE49-F238E27FC236}">
                  <a16:creationId xmlns:a16="http://schemas.microsoft.com/office/drawing/2014/main" id="{01EA0865-771A-6550-FC4C-8A054973EB13}"/>
                </a:ext>
              </a:extLst>
            </p:cNvPr>
            <p:cNvGrpSpPr/>
            <p:nvPr/>
          </p:nvGrpSpPr>
          <p:grpSpPr>
            <a:xfrm>
              <a:off x="4734244" y="5580403"/>
              <a:ext cx="3187614" cy="108000"/>
              <a:chOff x="4734244" y="5580403"/>
              <a:chExt cx="3187614" cy="108000"/>
            </a:xfrm>
          </p:grpSpPr>
          <p:sp>
            <p:nvSpPr>
              <p:cNvPr id="213" name="テキスト ボックス 212">
                <a:extLst>
                  <a:ext uri="{FF2B5EF4-FFF2-40B4-BE49-F238E27FC236}">
                    <a16:creationId xmlns:a16="http://schemas.microsoft.com/office/drawing/2014/main" id="{955C66DF-ED83-49C4-6871-0F69A765E9CE}"/>
                  </a:ext>
                </a:extLst>
              </p:cNvPr>
              <p:cNvSpPr txBox="1"/>
              <p:nvPr/>
            </p:nvSpPr>
            <p:spPr>
              <a:xfrm>
                <a:off x="473424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H20</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0" name="テキスト ボックス 229">
                <a:extLst>
                  <a:ext uri="{FF2B5EF4-FFF2-40B4-BE49-F238E27FC236}">
                    <a16:creationId xmlns:a16="http://schemas.microsoft.com/office/drawing/2014/main" id="{D8AF3253-AD25-8BA6-75B3-5B121ED75CB0}"/>
                  </a:ext>
                </a:extLst>
              </p:cNvPr>
              <p:cNvSpPr txBox="1"/>
              <p:nvPr/>
            </p:nvSpPr>
            <p:spPr>
              <a:xfrm>
                <a:off x="492040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H21</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1" name="テキスト ボックス 230">
                <a:extLst>
                  <a:ext uri="{FF2B5EF4-FFF2-40B4-BE49-F238E27FC236}">
                    <a16:creationId xmlns:a16="http://schemas.microsoft.com/office/drawing/2014/main" id="{BBA8C023-6D72-7088-669E-F17FFD2D9045}"/>
                  </a:ext>
                </a:extLst>
              </p:cNvPr>
              <p:cNvSpPr txBox="1"/>
              <p:nvPr/>
            </p:nvSpPr>
            <p:spPr>
              <a:xfrm>
                <a:off x="510655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H22</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2" name="テキスト ボックス 231">
                <a:extLst>
                  <a:ext uri="{FF2B5EF4-FFF2-40B4-BE49-F238E27FC236}">
                    <a16:creationId xmlns:a16="http://schemas.microsoft.com/office/drawing/2014/main" id="{3A2EC433-37EF-6F66-6D64-23A45D9F764B}"/>
                  </a:ext>
                </a:extLst>
              </p:cNvPr>
              <p:cNvSpPr txBox="1"/>
              <p:nvPr/>
            </p:nvSpPr>
            <p:spPr>
              <a:xfrm>
                <a:off x="529271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H23</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3" name="テキスト ボックス 232">
                <a:extLst>
                  <a:ext uri="{FF2B5EF4-FFF2-40B4-BE49-F238E27FC236}">
                    <a16:creationId xmlns:a16="http://schemas.microsoft.com/office/drawing/2014/main" id="{659B3709-FE73-152A-487A-5173C09D1A66}"/>
                  </a:ext>
                </a:extLst>
              </p:cNvPr>
              <p:cNvSpPr txBox="1"/>
              <p:nvPr/>
            </p:nvSpPr>
            <p:spPr>
              <a:xfrm>
                <a:off x="547886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H24</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4" name="テキスト ボックス 233">
                <a:extLst>
                  <a:ext uri="{FF2B5EF4-FFF2-40B4-BE49-F238E27FC236}">
                    <a16:creationId xmlns:a16="http://schemas.microsoft.com/office/drawing/2014/main" id="{50BDA083-B2E9-41E1-4DAA-6FB1F67749D5}"/>
                  </a:ext>
                </a:extLst>
              </p:cNvPr>
              <p:cNvSpPr txBox="1"/>
              <p:nvPr/>
            </p:nvSpPr>
            <p:spPr>
              <a:xfrm>
                <a:off x="566502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H25</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5" name="テキスト ボックス 234">
                <a:extLst>
                  <a:ext uri="{FF2B5EF4-FFF2-40B4-BE49-F238E27FC236}">
                    <a16:creationId xmlns:a16="http://schemas.microsoft.com/office/drawing/2014/main" id="{75D12488-3DB6-7816-4E98-223309E059E7}"/>
                  </a:ext>
                </a:extLst>
              </p:cNvPr>
              <p:cNvSpPr txBox="1"/>
              <p:nvPr/>
            </p:nvSpPr>
            <p:spPr>
              <a:xfrm>
                <a:off x="585118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H26</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6" name="テキスト ボックス 235">
                <a:extLst>
                  <a:ext uri="{FF2B5EF4-FFF2-40B4-BE49-F238E27FC236}">
                    <a16:creationId xmlns:a16="http://schemas.microsoft.com/office/drawing/2014/main" id="{24E55FFD-CECC-2E9F-3F1C-B506623DE65E}"/>
                  </a:ext>
                </a:extLst>
              </p:cNvPr>
              <p:cNvSpPr txBox="1"/>
              <p:nvPr/>
            </p:nvSpPr>
            <p:spPr>
              <a:xfrm>
                <a:off x="603733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H27</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7" name="テキスト ボックス 236">
                <a:extLst>
                  <a:ext uri="{FF2B5EF4-FFF2-40B4-BE49-F238E27FC236}">
                    <a16:creationId xmlns:a16="http://schemas.microsoft.com/office/drawing/2014/main" id="{B966995B-68D2-9082-12B9-CFECBE672F6D}"/>
                  </a:ext>
                </a:extLst>
              </p:cNvPr>
              <p:cNvSpPr txBox="1"/>
              <p:nvPr/>
            </p:nvSpPr>
            <p:spPr>
              <a:xfrm>
                <a:off x="622349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H28</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8" name="テキスト ボックス 237">
                <a:extLst>
                  <a:ext uri="{FF2B5EF4-FFF2-40B4-BE49-F238E27FC236}">
                    <a16:creationId xmlns:a16="http://schemas.microsoft.com/office/drawing/2014/main" id="{BC16F958-6181-9031-C546-0FEB690C15B5}"/>
                  </a:ext>
                </a:extLst>
              </p:cNvPr>
              <p:cNvSpPr txBox="1"/>
              <p:nvPr/>
            </p:nvSpPr>
            <p:spPr>
              <a:xfrm>
                <a:off x="640964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H29</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39" name="テキスト ボックス 238">
                <a:extLst>
                  <a:ext uri="{FF2B5EF4-FFF2-40B4-BE49-F238E27FC236}">
                    <a16:creationId xmlns:a16="http://schemas.microsoft.com/office/drawing/2014/main" id="{605D384D-1C4C-13A6-5190-731E8A14BAB3}"/>
                  </a:ext>
                </a:extLst>
              </p:cNvPr>
              <p:cNvSpPr txBox="1"/>
              <p:nvPr/>
            </p:nvSpPr>
            <p:spPr>
              <a:xfrm>
                <a:off x="659580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H30</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43" name="テキスト ボックス 242">
                <a:extLst>
                  <a:ext uri="{FF2B5EF4-FFF2-40B4-BE49-F238E27FC236}">
                    <a16:creationId xmlns:a16="http://schemas.microsoft.com/office/drawing/2014/main" id="{A777F292-8A5C-71AC-F4D4-8488D4DFDC6E}"/>
                  </a:ext>
                </a:extLst>
              </p:cNvPr>
              <p:cNvSpPr txBox="1"/>
              <p:nvPr/>
            </p:nvSpPr>
            <p:spPr>
              <a:xfrm>
                <a:off x="678196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R1</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44" name="テキスト ボックス 243">
                <a:extLst>
                  <a:ext uri="{FF2B5EF4-FFF2-40B4-BE49-F238E27FC236}">
                    <a16:creationId xmlns:a16="http://schemas.microsoft.com/office/drawing/2014/main" id="{F1EAA72D-3131-258F-2F57-DC8984D01552}"/>
                  </a:ext>
                </a:extLst>
              </p:cNvPr>
              <p:cNvSpPr txBox="1"/>
              <p:nvPr/>
            </p:nvSpPr>
            <p:spPr>
              <a:xfrm>
                <a:off x="696811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R2</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45" name="テキスト ボックス 244">
                <a:extLst>
                  <a:ext uri="{FF2B5EF4-FFF2-40B4-BE49-F238E27FC236}">
                    <a16:creationId xmlns:a16="http://schemas.microsoft.com/office/drawing/2014/main" id="{532E8C78-6481-2737-0A93-57BCC732CF58}"/>
                  </a:ext>
                </a:extLst>
              </p:cNvPr>
              <p:cNvSpPr txBox="1"/>
              <p:nvPr/>
            </p:nvSpPr>
            <p:spPr>
              <a:xfrm>
                <a:off x="715427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R3</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46" name="テキスト ボックス 245">
                <a:extLst>
                  <a:ext uri="{FF2B5EF4-FFF2-40B4-BE49-F238E27FC236}">
                    <a16:creationId xmlns:a16="http://schemas.microsoft.com/office/drawing/2014/main" id="{3DE94418-C7EE-04D5-0FB8-F6C238C7FC9C}"/>
                  </a:ext>
                </a:extLst>
              </p:cNvPr>
              <p:cNvSpPr txBox="1"/>
              <p:nvPr/>
            </p:nvSpPr>
            <p:spPr>
              <a:xfrm>
                <a:off x="734042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R4</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247" name="テキスト ボックス 246">
                <a:extLst>
                  <a:ext uri="{FF2B5EF4-FFF2-40B4-BE49-F238E27FC236}">
                    <a16:creationId xmlns:a16="http://schemas.microsoft.com/office/drawing/2014/main" id="{F9ED527F-2E92-8D0D-6E16-41A984F8FD8D}"/>
                  </a:ext>
                </a:extLst>
              </p:cNvPr>
              <p:cNvSpPr txBox="1"/>
              <p:nvPr/>
            </p:nvSpPr>
            <p:spPr>
              <a:xfrm>
                <a:off x="771274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R6</a:t>
                </a:r>
                <a:r>
                  <a:rPr kumimoji="0" lang="ja-JP" altLang="en-US" sz="600" b="1" i="0" u="none" strike="noStrike" kern="0" cap="none" spc="-30" normalizeH="0" noProof="0">
                    <a:ln>
                      <a:noFill/>
                    </a:ln>
                    <a:solidFill>
                      <a:prstClr val="black"/>
                    </a:solidFill>
                    <a:effectLst/>
                    <a:uLnTx/>
                    <a:uFillTx/>
                    <a:ea typeface="Meiryo UI"/>
                    <a:cs typeface="+mn-cs"/>
                  </a:rPr>
                  <a:t>）</a:t>
                </a:r>
              </a:p>
            </p:txBody>
          </p:sp>
          <p:sp>
            <p:nvSpPr>
              <p:cNvPr id="8" name="テキスト ボックス 7">
                <a:extLst>
                  <a:ext uri="{FF2B5EF4-FFF2-40B4-BE49-F238E27FC236}">
                    <a16:creationId xmlns:a16="http://schemas.microsoft.com/office/drawing/2014/main" id="{79ED0CF8-C722-ABAF-2641-3DF73310AA35}"/>
                  </a:ext>
                </a:extLst>
              </p:cNvPr>
              <p:cNvSpPr txBox="1"/>
              <p:nvPr/>
            </p:nvSpPr>
            <p:spPr>
              <a:xfrm>
                <a:off x="752658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30" normalizeH="0" noProof="0">
                    <a:ln>
                      <a:noFill/>
                    </a:ln>
                    <a:solidFill>
                      <a:prstClr val="black"/>
                    </a:solidFill>
                    <a:effectLst/>
                    <a:uLnTx/>
                    <a:uFillTx/>
                    <a:ea typeface="Meiryo UI"/>
                    <a:cs typeface="+mn-cs"/>
                  </a:rPr>
                  <a:t>（</a:t>
                </a:r>
                <a:r>
                  <a:rPr kumimoji="0" lang="en-US" altLang="ja-JP" sz="600" b="1" i="0" u="none" strike="noStrike" kern="0" cap="none" spc="-30" normalizeH="0" noProof="0">
                    <a:ln>
                      <a:noFill/>
                    </a:ln>
                    <a:solidFill>
                      <a:prstClr val="black"/>
                    </a:solidFill>
                    <a:effectLst/>
                    <a:uLnTx/>
                    <a:uFillTx/>
                    <a:ea typeface="Meiryo UI"/>
                    <a:cs typeface="+mn-cs"/>
                  </a:rPr>
                  <a:t>R5</a:t>
                </a:r>
                <a:r>
                  <a:rPr kumimoji="0" lang="ja-JP" altLang="en-US" sz="600" b="1" i="0" u="none" strike="noStrike" kern="0" cap="none" spc="-30" normalizeH="0" noProof="0">
                    <a:ln>
                      <a:noFill/>
                    </a:ln>
                    <a:solidFill>
                      <a:prstClr val="black"/>
                    </a:solidFill>
                    <a:effectLst/>
                    <a:uLnTx/>
                    <a:uFillTx/>
                    <a:ea typeface="Meiryo UI"/>
                    <a:cs typeface="+mn-cs"/>
                  </a:rPr>
                  <a:t>）</a:t>
                </a:r>
              </a:p>
            </p:txBody>
          </p:sp>
        </p:grpSp>
        <p:sp>
          <p:nvSpPr>
            <p:cNvPr id="248" name="テキスト ボックス 247">
              <a:extLst>
                <a:ext uri="{FF2B5EF4-FFF2-40B4-BE49-F238E27FC236}">
                  <a16:creationId xmlns:a16="http://schemas.microsoft.com/office/drawing/2014/main" id="{A71BCCF3-DCAC-9F0F-5EAB-2382B5D06220}"/>
                </a:ext>
              </a:extLst>
            </p:cNvPr>
            <p:cNvSpPr txBox="1"/>
            <p:nvPr/>
          </p:nvSpPr>
          <p:spPr>
            <a:xfrm>
              <a:off x="7751804" y="5286766"/>
              <a:ext cx="728226" cy="25539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920">
                  <a:solidFill>
                    <a:prstClr val="black"/>
                  </a:solidFill>
                  <a:latin typeface="+mn-ea"/>
                  <a:ea typeface="+mn-ea"/>
                  <a:cs typeface="Arial" panose="020B0604020202020204" pitchFamily="34" charset="0"/>
                </a:rPr>
                <a:t>（暦年）</a:t>
              </a:r>
            </a:p>
          </p:txBody>
        </p:sp>
        <p:sp>
          <p:nvSpPr>
            <p:cNvPr id="253" name="Text Box 3">
              <a:extLst>
                <a:ext uri="{FF2B5EF4-FFF2-40B4-BE49-F238E27FC236}">
                  <a16:creationId xmlns:a16="http://schemas.microsoft.com/office/drawing/2014/main" id="{98185166-F43B-E2DD-35A5-7621ED506403}"/>
                </a:ext>
              </a:extLst>
            </p:cNvPr>
            <p:cNvSpPr txBox="1">
              <a:spLocks noChangeArrowheads="1"/>
            </p:cNvSpPr>
            <p:nvPr/>
          </p:nvSpPr>
          <p:spPr bwMode="auto">
            <a:xfrm>
              <a:off x="8031836" y="2361824"/>
              <a:ext cx="498452"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a:solidFill>
                    <a:srgbClr val="E83030"/>
                  </a:solidFill>
                  <a:latin typeface="+mn-ea"/>
                </a:rPr>
                <a:t>日本</a:t>
              </a:r>
            </a:p>
          </p:txBody>
        </p:sp>
        <p:grpSp>
          <p:nvGrpSpPr>
            <p:cNvPr id="144" name="グループ化 143">
              <a:extLst>
                <a:ext uri="{FF2B5EF4-FFF2-40B4-BE49-F238E27FC236}">
                  <a16:creationId xmlns:a16="http://schemas.microsoft.com/office/drawing/2014/main" id="{3FC1DA54-F306-27C0-AC31-D2B2B7115E08}"/>
                </a:ext>
              </a:extLst>
            </p:cNvPr>
            <p:cNvGrpSpPr/>
            <p:nvPr/>
          </p:nvGrpSpPr>
          <p:grpSpPr>
            <a:xfrm>
              <a:off x="8173015" y="3259856"/>
              <a:ext cx="654593" cy="198354"/>
              <a:chOff x="8173015" y="3141262"/>
              <a:chExt cx="654593" cy="198354"/>
            </a:xfrm>
          </p:grpSpPr>
          <p:pic>
            <p:nvPicPr>
              <p:cNvPr id="251" name="図 250" descr="イタリアの国旗-国旗など">
                <a:extLst>
                  <a:ext uri="{FF2B5EF4-FFF2-40B4-BE49-F238E27FC236}">
                    <a16:creationId xmlns:a16="http://schemas.microsoft.com/office/drawing/2014/main" id="{E5A19FAE-2A00-33F7-5BE7-4E7E636F0E55}"/>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8377" y="3151443"/>
                <a:ext cx="249231" cy="166154"/>
              </a:xfrm>
              <a:prstGeom prst="rect">
                <a:avLst/>
              </a:prstGeom>
              <a:noFill/>
              <a:ln w="3175">
                <a:solidFill>
                  <a:schemeClr val="tx1"/>
                </a:solidFill>
              </a:ln>
            </p:spPr>
          </p:pic>
          <p:sp>
            <p:nvSpPr>
              <p:cNvPr id="254" name="Text Box 4">
                <a:extLst>
                  <a:ext uri="{FF2B5EF4-FFF2-40B4-BE49-F238E27FC236}">
                    <a16:creationId xmlns:a16="http://schemas.microsoft.com/office/drawing/2014/main" id="{C3A044CC-E5E2-4435-B0CE-B1AB46EB76E4}"/>
                  </a:ext>
                </a:extLst>
              </p:cNvPr>
              <p:cNvSpPr txBox="1">
                <a:spLocks noChangeArrowheads="1"/>
              </p:cNvSpPr>
              <p:nvPr/>
            </p:nvSpPr>
            <p:spPr bwMode="auto">
              <a:xfrm>
                <a:off x="8173015" y="3141262"/>
                <a:ext cx="350580" cy="1983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a:solidFill>
                      <a:srgbClr val="00B050"/>
                    </a:solidFill>
                    <a:latin typeface="+mn-ea"/>
                  </a:rPr>
                  <a:t>イタリア</a:t>
                </a:r>
              </a:p>
            </p:txBody>
          </p:sp>
        </p:grpSp>
        <p:grpSp>
          <p:nvGrpSpPr>
            <p:cNvPr id="145" name="グループ化 144">
              <a:extLst>
                <a:ext uri="{FF2B5EF4-FFF2-40B4-BE49-F238E27FC236}">
                  <a16:creationId xmlns:a16="http://schemas.microsoft.com/office/drawing/2014/main" id="{2E85C065-9099-3833-0CD2-991BCBCEC8E5}"/>
                </a:ext>
              </a:extLst>
            </p:cNvPr>
            <p:cNvGrpSpPr/>
            <p:nvPr/>
          </p:nvGrpSpPr>
          <p:grpSpPr>
            <a:xfrm>
              <a:off x="8161689" y="3605931"/>
              <a:ext cx="658232" cy="166154"/>
              <a:chOff x="8161689" y="3569628"/>
              <a:chExt cx="658232" cy="166154"/>
            </a:xfrm>
          </p:grpSpPr>
          <p:pic>
            <p:nvPicPr>
              <p:cNvPr id="131" name="Picture 20" descr="アメリカ">
                <a:extLst>
                  <a:ext uri="{FF2B5EF4-FFF2-40B4-BE49-F238E27FC236}">
                    <a16:creationId xmlns:a16="http://schemas.microsoft.com/office/drawing/2014/main" id="{7A4A675B-1AF4-BB2B-FCAD-3EA355207A27}"/>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1588" y="3569628"/>
                <a:ext cx="248333" cy="16615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5" name="Text Box 6">
                <a:extLst>
                  <a:ext uri="{FF2B5EF4-FFF2-40B4-BE49-F238E27FC236}">
                    <a16:creationId xmlns:a16="http://schemas.microsoft.com/office/drawing/2014/main" id="{82E695CE-E0B6-F1DC-6DEA-6DFFAB7FCE2B}"/>
                  </a:ext>
                </a:extLst>
              </p:cNvPr>
              <p:cNvSpPr txBox="1">
                <a:spLocks noChangeArrowheads="1"/>
              </p:cNvSpPr>
              <p:nvPr/>
            </p:nvSpPr>
            <p:spPr bwMode="auto">
              <a:xfrm>
                <a:off x="8161689" y="357493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a:solidFill>
                      <a:srgbClr val="7030A0"/>
                    </a:solidFill>
                    <a:latin typeface="+mn-ea"/>
                  </a:rPr>
                  <a:t>米国</a:t>
                </a:r>
              </a:p>
            </p:txBody>
          </p:sp>
        </p:grpSp>
        <p:grpSp>
          <p:nvGrpSpPr>
            <p:cNvPr id="148" name="グループ化 147">
              <a:extLst>
                <a:ext uri="{FF2B5EF4-FFF2-40B4-BE49-F238E27FC236}">
                  <a16:creationId xmlns:a16="http://schemas.microsoft.com/office/drawing/2014/main" id="{C35843D2-18C5-2FEA-909A-110AC293E98F}"/>
                </a:ext>
              </a:extLst>
            </p:cNvPr>
            <p:cNvGrpSpPr/>
            <p:nvPr/>
          </p:nvGrpSpPr>
          <p:grpSpPr>
            <a:xfrm>
              <a:off x="8158941" y="3919806"/>
              <a:ext cx="660980" cy="166154"/>
              <a:chOff x="8158941" y="3905623"/>
              <a:chExt cx="660980" cy="166154"/>
            </a:xfrm>
          </p:grpSpPr>
          <p:pic>
            <p:nvPicPr>
              <p:cNvPr id="135" name="Picture 75" descr="フランス">
                <a:extLst>
                  <a:ext uri="{FF2B5EF4-FFF2-40B4-BE49-F238E27FC236}">
                    <a16:creationId xmlns:a16="http://schemas.microsoft.com/office/drawing/2014/main" id="{1A34A235-A39F-124E-7F4C-DDF15D82AACA}"/>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0690" y="3905623"/>
                <a:ext cx="249231" cy="16615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6" name="Text Box 5">
                <a:extLst>
                  <a:ext uri="{FF2B5EF4-FFF2-40B4-BE49-F238E27FC236}">
                    <a16:creationId xmlns:a16="http://schemas.microsoft.com/office/drawing/2014/main" id="{41ED4C3E-C8A2-6FEE-DFE8-846840798FD2}"/>
                  </a:ext>
                </a:extLst>
              </p:cNvPr>
              <p:cNvSpPr txBox="1">
                <a:spLocks noChangeArrowheads="1"/>
              </p:cNvSpPr>
              <p:nvPr/>
            </p:nvSpPr>
            <p:spPr bwMode="auto">
              <a:xfrm>
                <a:off x="8158941" y="3910928"/>
                <a:ext cx="37483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spc="-90">
                    <a:solidFill>
                      <a:srgbClr val="FF66CC"/>
                    </a:solidFill>
                    <a:latin typeface="+mn-ea"/>
                  </a:rPr>
                  <a:t>フランス</a:t>
                </a:r>
              </a:p>
            </p:txBody>
          </p:sp>
        </p:grpSp>
        <p:grpSp>
          <p:nvGrpSpPr>
            <p:cNvPr id="149" name="グループ化 148">
              <a:extLst>
                <a:ext uri="{FF2B5EF4-FFF2-40B4-BE49-F238E27FC236}">
                  <a16:creationId xmlns:a16="http://schemas.microsoft.com/office/drawing/2014/main" id="{302ABAA0-6E7C-1BF2-2B02-9ADE98D318DE}"/>
                </a:ext>
              </a:extLst>
            </p:cNvPr>
            <p:cNvGrpSpPr/>
            <p:nvPr/>
          </p:nvGrpSpPr>
          <p:grpSpPr>
            <a:xfrm>
              <a:off x="8151778" y="4233681"/>
              <a:ext cx="668143" cy="166787"/>
              <a:chOff x="8151778" y="4203992"/>
              <a:chExt cx="668143" cy="166787"/>
            </a:xfrm>
          </p:grpSpPr>
          <p:pic>
            <p:nvPicPr>
              <p:cNvPr id="132" name="Picture 28" descr="イギリス">
                <a:extLst>
                  <a:ext uri="{FF2B5EF4-FFF2-40B4-BE49-F238E27FC236}">
                    <a16:creationId xmlns:a16="http://schemas.microsoft.com/office/drawing/2014/main" id="{E36C74EA-16A1-09C3-00D4-0E8712ABBE81}"/>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0690" y="4203992"/>
                <a:ext cx="249231" cy="166787"/>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7" name="Text Box 8">
                <a:extLst>
                  <a:ext uri="{FF2B5EF4-FFF2-40B4-BE49-F238E27FC236}">
                    <a16:creationId xmlns:a16="http://schemas.microsoft.com/office/drawing/2014/main" id="{EFAB5A7A-90D4-7739-13B5-40210C3884FA}"/>
                  </a:ext>
                </a:extLst>
              </p:cNvPr>
              <p:cNvSpPr txBox="1">
                <a:spLocks noChangeArrowheads="1"/>
              </p:cNvSpPr>
              <p:nvPr/>
            </p:nvSpPr>
            <p:spPr bwMode="auto">
              <a:xfrm>
                <a:off x="8151778" y="420961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a:solidFill>
                      <a:srgbClr val="0070C0"/>
                    </a:solidFill>
                    <a:latin typeface="+mn-ea"/>
                  </a:rPr>
                  <a:t>英国</a:t>
                </a:r>
              </a:p>
            </p:txBody>
          </p:sp>
        </p:grpSp>
        <p:grpSp>
          <p:nvGrpSpPr>
            <p:cNvPr id="150" name="グループ化 149">
              <a:extLst>
                <a:ext uri="{FF2B5EF4-FFF2-40B4-BE49-F238E27FC236}">
                  <a16:creationId xmlns:a16="http://schemas.microsoft.com/office/drawing/2014/main" id="{A144E55E-E8DE-CD21-7595-296B69CEE423}"/>
                </a:ext>
              </a:extLst>
            </p:cNvPr>
            <p:cNvGrpSpPr/>
            <p:nvPr/>
          </p:nvGrpSpPr>
          <p:grpSpPr>
            <a:xfrm>
              <a:off x="8139204" y="4548189"/>
              <a:ext cx="688404" cy="166154"/>
              <a:chOff x="8139204" y="4480523"/>
              <a:chExt cx="688404" cy="166154"/>
            </a:xfrm>
          </p:grpSpPr>
          <p:pic>
            <p:nvPicPr>
              <p:cNvPr id="252" name="図 251">
                <a:extLst>
                  <a:ext uri="{FF2B5EF4-FFF2-40B4-BE49-F238E27FC236}">
                    <a16:creationId xmlns:a16="http://schemas.microsoft.com/office/drawing/2014/main" id="{776D6C4D-D68B-9C2A-D356-34C4B0DC2D7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78377" y="4480523"/>
                <a:ext cx="249231" cy="166154"/>
              </a:xfrm>
              <a:prstGeom prst="rect">
                <a:avLst/>
              </a:prstGeom>
              <a:ln>
                <a:solidFill>
                  <a:schemeClr val="tx1"/>
                </a:solidFill>
              </a:ln>
            </p:spPr>
          </p:pic>
          <p:sp>
            <p:nvSpPr>
              <p:cNvPr id="258" name="Text Box 7">
                <a:extLst>
                  <a:ext uri="{FF2B5EF4-FFF2-40B4-BE49-F238E27FC236}">
                    <a16:creationId xmlns:a16="http://schemas.microsoft.com/office/drawing/2014/main" id="{2D9ABB93-2FEE-E1EA-8999-EB68B1536BFF}"/>
                  </a:ext>
                </a:extLst>
              </p:cNvPr>
              <p:cNvSpPr txBox="1">
                <a:spLocks noChangeArrowheads="1"/>
              </p:cNvSpPr>
              <p:nvPr/>
            </p:nvSpPr>
            <p:spPr bwMode="auto">
              <a:xfrm>
                <a:off x="8139204" y="4485828"/>
                <a:ext cx="37498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a:solidFill>
                      <a:srgbClr val="9B4D0D"/>
                    </a:solidFill>
                    <a:latin typeface="+mn-ea"/>
                  </a:rPr>
                  <a:t>カナダ</a:t>
                </a:r>
              </a:p>
            </p:txBody>
          </p:sp>
        </p:grpSp>
        <p:grpSp>
          <p:nvGrpSpPr>
            <p:cNvPr id="151" name="グループ化 150">
              <a:extLst>
                <a:ext uri="{FF2B5EF4-FFF2-40B4-BE49-F238E27FC236}">
                  <a16:creationId xmlns:a16="http://schemas.microsoft.com/office/drawing/2014/main" id="{508F8C4F-19B8-C371-12D6-DA80E42C7CA0}"/>
                </a:ext>
              </a:extLst>
            </p:cNvPr>
            <p:cNvGrpSpPr/>
            <p:nvPr/>
          </p:nvGrpSpPr>
          <p:grpSpPr>
            <a:xfrm>
              <a:off x="8124542" y="4862066"/>
              <a:ext cx="703066" cy="166154"/>
              <a:chOff x="8124542" y="4879274"/>
              <a:chExt cx="703066" cy="166154"/>
            </a:xfrm>
          </p:grpSpPr>
          <p:pic>
            <p:nvPicPr>
              <p:cNvPr id="250" name="Picture 18" descr="ドイツ">
                <a:extLst>
                  <a:ext uri="{FF2B5EF4-FFF2-40B4-BE49-F238E27FC236}">
                    <a16:creationId xmlns:a16="http://schemas.microsoft.com/office/drawing/2014/main" id="{E99F2227-1588-ACA3-6D7B-6385CE386D1A}"/>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78377" y="4879274"/>
                <a:ext cx="249231" cy="166154"/>
              </a:xfrm>
              <a:prstGeom prst="rect">
                <a:avLst/>
              </a:prstGeom>
              <a:noFill/>
              <a:ln w="31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59" name="Text Box 9">
                <a:extLst>
                  <a:ext uri="{FF2B5EF4-FFF2-40B4-BE49-F238E27FC236}">
                    <a16:creationId xmlns:a16="http://schemas.microsoft.com/office/drawing/2014/main" id="{FA2FAF37-628B-417A-5587-0095F785D9AE}"/>
                  </a:ext>
                </a:extLst>
              </p:cNvPr>
              <p:cNvSpPr txBox="1">
                <a:spLocks noChangeArrowheads="1"/>
              </p:cNvSpPr>
              <p:nvPr/>
            </p:nvSpPr>
            <p:spPr bwMode="auto">
              <a:xfrm>
                <a:off x="8124542" y="4884579"/>
                <a:ext cx="397477"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a:solidFill>
                      <a:srgbClr val="E4B212"/>
                    </a:solidFill>
                    <a:latin typeface="+mn-ea"/>
                  </a:rPr>
                  <a:t>ドイツ</a:t>
                </a:r>
              </a:p>
            </p:txBody>
          </p:sp>
        </p:grpSp>
        <p:pic>
          <p:nvPicPr>
            <p:cNvPr id="260" name="Picture 2" descr="日の丸">
              <a:extLst>
                <a:ext uri="{FF2B5EF4-FFF2-40B4-BE49-F238E27FC236}">
                  <a16:creationId xmlns:a16="http://schemas.microsoft.com/office/drawing/2014/main" id="{A099B640-DCB4-DF47-5A70-32F58CA21A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8377" y="2373300"/>
              <a:ext cx="249231" cy="16615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229" name="テキスト ボックス 228">
              <a:extLst>
                <a:ext uri="{FF2B5EF4-FFF2-40B4-BE49-F238E27FC236}">
                  <a16:creationId xmlns:a16="http://schemas.microsoft.com/office/drawing/2014/main" id="{21B1D31E-EE62-B6C4-FD66-34657932011D}"/>
                </a:ext>
              </a:extLst>
            </p:cNvPr>
            <p:cNvSpPr txBox="1"/>
            <p:nvPr/>
          </p:nvSpPr>
          <p:spPr>
            <a:xfrm>
              <a:off x="4148067" y="1448934"/>
              <a:ext cx="798105" cy="246221"/>
            </a:xfrm>
            <a:prstGeom prst="rect">
              <a:avLst/>
            </a:prstGeom>
            <a:noFill/>
          </p:spPr>
          <p:txBody>
            <a:bodyPr wrap="square" rtlCol="0">
              <a:spAutoFit/>
            </a:bodyPr>
            <a:lstStyle/>
            <a:p>
              <a:pPr algn="ctr" defTabSz="844007" eaLnBrk="1" fontAlgn="auto" hangingPunct="1">
                <a:spcBef>
                  <a:spcPts val="0"/>
                </a:spcBef>
                <a:spcAft>
                  <a:spcPts val="0"/>
                </a:spcAft>
                <a:defRPr/>
              </a:pPr>
              <a:r>
                <a:rPr lang="ja-JP" altLang="en-US" sz="1000">
                  <a:solidFill>
                    <a:prstClr val="black"/>
                  </a:solidFill>
                  <a:latin typeface="+mn-ea"/>
                  <a:ea typeface="+mn-ea"/>
                  <a:cs typeface="Arial" panose="020B0604020202020204" pitchFamily="34" charset="0"/>
                </a:rPr>
                <a:t>（</a:t>
              </a:r>
              <a:r>
                <a:rPr lang="en-US" altLang="ja-JP" sz="1000" b="1">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000">
                  <a:solidFill>
                    <a:prstClr val="black"/>
                  </a:solidFill>
                  <a:latin typeface="+mn-ea"/>
                  <a:ea typeface="+mn-ea"/>
                  <a:cs typeface="Arial" panose="020B0604020202020204" pitchFamily="34" charset="0"/>
                </a:rPr>
                <a:t>）</a:t>
              </a:r>
            </a:p>
          </p:txBody>
        </p:sp>
        <p:graphicFrame>
          <p:nvGraphicFramePr>
            <p:cNvPr id="275" name="グラフ 274">
              <a:extLst>
                <a:ext uri="{FF2B5EF4-FFF2-40B4-BE49-F238E27FC236}">
                  <a16:creationId xmlns:a16="http://schemas.microsoft.com/office/drawing/2014/main" id="{70ACF472-5A0E-3024-FB5B-BCCA23C0E53E}"/>
                </a:ext>
              </a:extLst>
            </p:cNvPr>
            <p:cNvGraphicFramePr/>
            <p:nvPr>
              <p:extLst>
                <p:ext uri="{D42A27DB-BD31-4B8C-83A1-F6EECF244321}">
                  <p14:modId xmlns:p14="http://schemas.microsoft.com/office/powerpoint/2010/main" val="4012547317"/>
                </p:ext>
              </p:extLst>
            </p:nvPr>
          </p:nvGraphicFramePr>
          <p:xfrm>
            <a:off x="4244286" y="1706750"/>
            <a:ext cx="3953067" cy="4239364"/>
          </p:xfrm>
          <a:graphic>
            <a:graphicData uri="http://schemas.openxmlformats.org/drawingml/2006/chart">
              <c:chart xmlns:c="http://schemas.openxmlformats.org/drawingml/2006/chart" xmlns:r="http://schemas.openxmlformats.org/officeDocument/2006/relationships" r:id="rId12"/>
            </a:graphicData>
          </a:graphic>
        </p:graphicFrame>
      </p:grpSp>
    </p:spTree>
    <p:extLst>
      <p:ext uri="{BB962C8B-B14F-4D97-AF65-F5344CB8AC3E}">
        <p14:creationId xmlns:p14="http://schemas.microsoft.com/office/powerpoint/2010/main" val="232088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500"/>
                                        <p:tgtEl>
                                          <p:spTgt spid="1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left)">
                                      <p:cBhvr>
                                        <p:cTn id="23" dur="12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fade">
                                      <p:cBhvr>
                                        <p:cTn id="28" dur="1000"/>
                                        <p:tgtEl>
                                          <p:spTgt spid="152"/>
                                        </p:tgtEl>
                                      </p:cBhvr>
                                    </p:animEffect>
                                    <p:anim calcmode="lin" valueType="num">
                                      <p:cBhvr>
                                        <p:cTn id="29" dur="1000" fill="hold"/>
                                        <p:tgtEl>
                                          <p:spTgt spid="152"/>
                                        </p:tgtEl>
                                        <p:attrNameLst>
                                          <p:attrName>ppt_x</p:attrName>
                                        </p:attrNameLst>
                                      </p:cBhvr>
                                      <p:tavLst>
                                        <p:tav tm="0">
                                          <p:val>
                                            <p:strVal val="#ppt_x"/>
                                          </p:val>
                                        </p:tav>
                                        <p:tav tm="100000">
                                          <p:val>
                                            <p:strVal val="#ppt_x"/>
                                          </p:val>
                                        </p:tav>
                                      </p:tavLst>
                                    </p:anim>
                                    <p:anim calcmode="lin" valueType="num">
                                      <p:cBhvr>
                                        <p:cTn id="30" dur="1000" fill="hold"/>
                                        <p:tgtEl>
                                          <p:spTgt spid="15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6" grpId="0"/>
      <p:bldP spid="130" grpId="0"/>
      <p:bldP spid="1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8" name="グラフィックス 114697">
            <a:extLst>
              <a:ext uri="{FF2B5EF4-FFF2-40B4-BE49-F238E27FC236}">
                <a16:creationId xmlns:a16="http://schemas.microsoft.com/office/drawing/2014/main" id="{ECEB022E-2694-858B-86BA-29CB3FF0E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7207" y="2727240"/>
            <a:ext cx="276225" cy="1284282"/>
          </a:xfrm>
          <a:prstGeom prst="rect">
            <a:avLst/>
          </a:prstGeom>
        </p:spPr>
      </p:pic>
      <p:grpSp>
        <p:nvGrpSpPr>
          <p:cNvPr id="14" name="グループ化 13">
            <a:extLst>
              <a:ext uri="{FF2B5EF4-FFF2-40B4-BE49-F238E27FC236}">
                <a16:creationId xmlns:a16="http://schemas.microsoft.com/office/drawing/2014/main" id="{FD20E4D3-069C-65C3-59B8-91CD60BDA4E6}"/>
              </a:ext>
            </a:extLst>
          </p:cNvPr>
          <p:cNvGrpSpPr/>
          <p:nvPr/>
        </p:nvGrpSpPr>
        <p:grpSpPr>
          <a:xfrm>
            <a:off x="323851" y="1085670"/>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40205" y="1322213"/>
              <a:ext cx="5420516" cy="353943"/>
            </a:xfrm>
            <a:prstGeom prst="rect">
              <a:avLst/>
            </a:prstGeom>
            <a:noFill/>
          </p:spPr>
          <p:txBody>
            <a:bodyPr wrap="square" rtlCol="0">
              <a:spAutoFit/>
            </a:bodyPr>
            <a:lstStyle/>
            <a:p>
              <a:r>
                <a:rPr kumimoji="1" lang="ja-JP" altLang="en-US" sz="1700" dirty="0">
                  <a:latin typeface="+mn-ea"/>
                  <a:ea typeface="+mn-ea"/>
                </a:rPr>
                <a:t>国の歳入と同じく</a:t>
              </a:r>
              <a:r>
                <a:rPr lang="ja-JP" altLang="en-US" sz="1700" dirty="0">
                  <a:latin typeface="+mn-ea"/>
                  <a:ea typeface="+mn-ea"/>
                </a:rPr>
                <a:t>税金</a:t>
              </a:r>
              <a:r>
                <a:rPr kumimoji="1" lang="ja-JP" altLang="en-US" sz="1700" dirty="0">
                  <a:latin typeface="+mn-ea"/>
                  <a:ea typeface="+mn-ea"/>
                </a:rPr>
                <a:t>が群馬県の財政を支えています。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2615762" y="2365867"/>
            <a:ext cx="3522118"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a:solidFill>
                  <a:srgbClr val="000000"/>
                </a:solidFill>
                <a:latin typeface="+mn-ea"/>
                <a:ea typeface="+mn-ea"/>
                <a:cs typeface="メイリオ" panose="020B0604030504040204" pitchFamily="50" charset="-128"/>
              </a:rPr>
              <a:t>群馬県の歳入の内訳（令和６年度当初予算）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群馬県の財政−①歳入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323851" y="2051288"/>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1886407" y="2009544"/>
            <a:ext cx="4451860" cy="353943"/>
          </a:xfrm>
          <a:prstGeom prst="rect">
            <a:avLst/>
          </a:prstGeom>
          <a:noFill/>
        </p:spPr>
        <p:txBody>
          <a:bodyPr wrap="none" rtlCol="0">
            <a:spAutoFit/>
          </a:bodyPr>
          <a:lstStyle/>
          <a:p>
            <a:r>
              <a:rPr lang="ja-JP" altLang="en-US" sz="1700" dirty="0">
                <a:solidFill>
                  <a:srgbClr val="005BAD"/>
                </a:solidFill>
                <a:latin typeface="+mj-ea"/>
                <a:ea typeface="+mj-ea"/>
              </a:rPr>
              <a:t>県の歳入の多くは県税と国からの交付金です。</a:t>
            </a:r>
          </a:p>
        </p:txBody>
      </p:sp>
      <p:grpSp>
        <p:nvGrpSpPr>
          <p:cNvPr id="27" name="グループ化 26">
            <a:extLst>
              <a:ext uri="{FF2B5EF4-FFF2-40B4-BE49-F238E27FC236}">
                <a16:creationId xmlns:a16="http://schemas.microsoft.com/office/drawing/2014/main" id="{EA523FEF-DE96-0A2E-9EFC-47A507B69A91}"/>
              </a:ext>
            </a:extLst>
          </p:cNvPr>
          <p:cNvGrpSpPr/>
          <p:nvPr/>
        </p:nvGrpSpPr>
        <p:grpSpPr>
          <a:xfrm>
            <a:off x="5513026" y="5570764"/>
            <a:ext cx="3260916" cy="231027"/>
            <a:chOff x="5428482" y="4811877"/>
            <a:chExt cx="3260916" cy="231027"/>
          </a:xfrm>
        </p:grpSpPr>
        <p:sp>
          <p:nvSpPr>
            <p:cNvPr id="114713" name="Rectangle 78">
              <a:extLst>
                <a:ext uri="{FF2B5EF4-FFF2-40B4-BE49-F238E27FC236}">
                  <a16:creationId xmlns:a16="http://schemas.microsoft.com/office/drawing/2014/main" id="{05D369C8-3231-A3F3-A17B-5BE3BF223131}"/>
                </a:ext>
              </a:extLst>
            </p:cNvPr>
            <p:cNvSpPr>
              <a:spLocks noChangeArrowheads="1"/>
            </p:cNvSpPr>
            <p:nvPr/>
          </p:nvSpPr>
          <p:spPr bwMode="auto">
            <a:xfrm>
              <a:off x="6067667" y="4811877"/>
              <a:ext cx="3590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県債</a:t>
              </a:r>
              <a:endParaRPr lang="ja-JP" altLang="en-US" sz="1400">
                <a:solidFill>
                  <a:srgbClr val="000000"/>
                </a:solidFill>
                <a:latin typeface="+mn-ea"/>
                <a:ea typeface="+mn-ea"/>
                <a:cs typeface="メイリオ" panose="020B0604030504040204" pitchFamily="50" charset="-128"/>
              </a:endParaRPr>
            </a:p>
          </p:txBody>
        </p:sp>
        <p:sp>
          <p:nvSpPr>
            <p:cNvPr id="114714" name="Rectangle 87">
              <a:extLst>
                <a:ext uri="{FF2B5EF4-FFF2-40B4-BE49-F238E27FC236}">
                  <a16:creationId xmlns:a16="http://schemas.microsoft.com/office/drawing/2014/main" id="{F9E7F137-AA7E-90E7-65D4-B37A826ABD19}"/>
                </a:ext>
              </a:extLst>
            </p:cNvPr>
            <p:cNvSpPr>
              <a:spLocks noChangeArrowheads="1"/>
            </p:cNvSpPr>
            <p:nvPr/>
          </p:nvSpPr>
          <p:spPr bwMode="auto">
            <a:xfrm>
              <a:off x="5428482" y="4811877"/>
              <a:ext cx="464098" cy="231027"/>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15" name="Rectangle 78">
              <a:extLst>
                <a:ext uri="{FF2B5EF4-FFF2-40B4-BE49-F238E27FC236}">
                  <a16:creationId xmlns:a16="http://schemas.microsoft.com/office/drawing/2014/main" id="{95418FC4-F00A-F37E-29F1-10D01717100E}"/>
                </a:ext>
              </a:extLst>
            </p:cNvPr>
            <p:cNvSpPr>
              <a:spLocks noChangeArrowheads="1"/>
            </p:cNvSpPr>
            <p:nvPr/>
          </p:nvSpPr>
          <p:spPr bwMode="auto">
            <a:xfrm>
              <a:off x="7206981" y="4811877"/>
              <a:ext cx="148241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a:solidFill>
                    <a:srgbClr val="000000"/>
                  </a:solidFill>
                  <a:effectLst/>
                  <a:latin typeface="+mn-ea"/>
                  <a:ea typeface="+mn-ea"/>
                </a:rPr>
                <a:t>４７５億１，４００万</a:t>
              </a:r>
              <a:r>
                <a:rPr lang="ja-JP" altLang="en-US" sz="1400">
                  <a:solidFill>
                    <a:srgbClr val="000000"/>
                  </a:solidFill>
                  <a:latin typeface="+mn-ea"/>
                  <a:ea typeface="+mn-ea"/>
                  <a:cs typeface="メイリオ" panose="020B0604030504040204" pitchFamily="50" charset="-128"/>
                </a:rPr>
                <a:t>円</a:t>
              </a:r>
            </a:p>
          </p:txBody>
        </p:sp>
      </p:grpSp>
      <p:grpSp>
        <p:nvGrpSpPr>
          <p:cNvPr id="28" name="グループ化 27">
            <a:extLst>
              <a:ext uri="{FF2B5EF4-FFF2-40B4-BE49-F238E27FC236}">
                <a16:creationId xmlns:a16="http://schemas.microsoft.com/office/drawing/2014/main" id="{06EBB279-5016-27F1-288E-E01833D508D1}"/>
              </a:ext>
            </a:extLst>
          </p:cNvPr>
          <p:cNvGrpSpPr/>
          <p:nvPr/>
        </p:nvGrpSpPr>
        <p:grpSpPr>
          <a:xfrm>
            <a:off x="5513024" y="4809704"/>
            <a:ext cx="3289771" cy="231027"/>
            <a:chOff x="5422350" y="4407069"/>
            <a:chExt cx="3289771" cy="231027"/>
          </a:xfrm>
        </p:grpSpPr>
        <p:sp>
          <p:nvSpPr>
            <p:cNvPr id="114710" name="Rectangle 53">
              <a:extLst>
                <a:ext uri="{FF2B5EF4-FFF2-40B4-BE49-F238E27FC236}">
                  <a16:creationId xmlns:a16="http://schemas.microsoft.com/office/drawing/2014/main" id="{08DF9BD3-EDA1-CCDC-8119-DC39E0258C16}"/>
                </a:ext>
              </a:extLst>
            </p:cNvPr>
            <p:cNvSpPr>
              <a:spLocks noChangeArrowheads="1"/>
            </p:cNvSpPr>
            <p:nvPr/>
          </p:nvSpPr>
          <p:spPr bwMode="auto">
            <a:xfrm>
              <a:off x="6061535" y="4407069"/>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国庫支出金</a:t>
              </a:r>
              <a:endParaRPr lang="ja-JP" altLang="en-US" sz="1400">
                <a:solidFill>
                  <a:srgbClr val="000000"/>
                </a:solidFill>
                <a:latin typeface="+mn-ea"/>
                <a:ea typeface="+mn-ea"/>
                <a:cs typeface="メイリオ" panose="020B0604030504040204" pitchFamily="50" charset="-128"/>
              </a:endParaRPr>
            </a:p>
          </p:txBody>
        </p:sp>
        <p:sp>
          <p:nvSpPr>
            <p:cNvPr id="114711" name="Rectangle 86">
              <a:extLst>
                <a:ext uri="{FF2B5EF4-FFF2-40B4-BE49-F238E27FC236}">
                  <a16:creationId xmlns:a16="http://schemas.microsoft.com/office/drawing/2014/main" id="{449B3FA8-F3EC-BCBA-C721-51223E443614}"/>
                </a:ext>
              </a:extLst>
            </p:cNvPr>
            <p:cNvSpPr>
              <a:spLocks noChangeArrowheads="1"/>
            </p:cNvSpPr>
            <p:nvPr/>
          </p:nvSpPr>
          <p:spPr bwMode="auto">
            <a:xfrm>
              <a:off x="5422350" y="4407069"/>
              <a:ext cx="464097" cy="23102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12" name="Rectangle 53">
              <a:extLst>
                <a:ext uri="{FF2B5EF4-FFF2-40B4-BE49-F238E27FC236}">
                  <a16:creationId xmlns:a16="http://schemas.microsoft.com/office/drawing/2014/main" id="{E2C428E5-10C9-F030-C2AA-CB022B7397EB}"/>
                </a:ext>
              </a:extLst>
            </p:cNvPr>
            <p:cNvSpPr>
              <a:spLocks noChangeArrowheads="1"/>
            </p:cNvSpPr>
            <p:nvPr/>
          </p:nvSpPr>
          <p:spPr bwMode="auto">
            <a:xfrm>
              <a:off x="7246976" y="4407069"/>
              <a:ext cx="1465145"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８４４億１，７９０万</a:t>
              </a:r>
              <a:r>
                <a:rPr lang="ja-JP" altLang="en-US" sz="1400">
                  <a:solidFill>
                    <a:srgbClr val="000000"/>
                  </a:solidFill>
                  <a:latin typeface="+mn-ea"/>
                  <a:ea typeface="+mn-ea"/>
                  <a:cs typeface="メイリオ" panose="020B0604030504040204" pitchFamily="50" charset="-128"/>
                </a:rPr>
                <a:t>円</a:t>
              </a:r>
            </a:p>
          </p:txBody>
        </p:sp>
      </p:grpSp>
      <p:grpSp>
        <p:nvGrpSpPr>
          <p:cNvPr id="29" name="グループ化 28">
            <a:extLst>
              <a:ext uri="{FF2B5EF4-FFF2-40B4-BE49-F238E27FC236}">
                <a16:creationId xmlns:a16="http://schemas.microsoft.com/office/drawing/2014/main" id="{682652E8-6159-F0C6-C6E0-72D3F66C63F4}"/>
              </a:ext>
            </a:extLst>
          </p:cNvPr>
          <p:cNvGrpSpPr/>
          <p:nvPr/>
        </p:nvGrpSpPr>
        <p:grpSpPr>
          <a:xfrm>
            <a:off x="5518030" y="4121717"/>
            <a:ext cx="3251863" cy="231027"/>
            <a:chOff x="5424394" y="4022706"/>
            <a:chExt cx="3251863" cy="231027"/>
          </a:xfrm>
        </p:grpSpPr>
        <p:sp>
          <p:nvSpPr>
            <p:cNvPr id="114707" name="Rectangle 48">
              <a:extLst>
                <a:ext uri="{FF2B5EF4-FFF2-40B4-BE49-F238E27FC236}">
                  <a16:creationId xmlns:a16="http://schemas.microsoft.com/office/drawing/2014/main" id="{29B9CF19-7947-7ADF-7178-1DB3E964207D}"/>
                </a:ext>
              </a:extLst>
            </p:cNvPr>
            <p:cNvSpPr>
              <a:spLocks noChangeArrowheads="1"/>
            </p:cNvSpPr>
            <p:nvPr/>
          </p:nvSpPr>
          <p:spPr bwMode="auto">
            <a:xfrm>
              <a:off x="6063579" y="4022706"/>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地方交付税</a:t>
              </a:r>
            </a:p>
          </p:txBody>
        </p:sp>
        <p:sp>
          <p:nvSpPr>
            <p:cNvPr id="114708" name="Rectangle 85">
              <a:extLst>
                <a:ext uri="{FF2B5EF4-FFF2-40B4-BE49-F238E27FC236}">
                  <a16:creationId xmlns:a16="http://schemas.microsoft.com/office/drawing/2014/main" id="{900A5BEC-2303-F6C3-F090-582337819701}"/>
                </a:ext>
              </a:extLst>
            </p:cNvPr>
            <p:cNvSpPr>
              <a:spLocks noChangeArrowheads="1"/>
            </p:cNvSpPr>
            <p:nvPr/>
          </p:nvSpPr>
          <p:spPr bwMode="auto">
            <a:xfrm>
              <a:off x="5424394" y="4022706"/>
              <a:ext cx="464098" cy="231027"/>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09" name="Rectangle 48">
              <a:extLst>
                <a:ext uri="{FF2B5EF4-FFF2-40B4-BE49-F238E27FC236}">
                  <a16:creationId xmlns:a16="http://schemas.microsoft.com/office/drawing/2014/main" id="{10ACAEB9-F7DF-FA37-92ED-816C0281DFD2}"/>
                </a:ext>
              </a:extLst>
            </p:cNvPr>
            <p:cNvSpPr>
              <a:spLocks noChangeArrowheads="1"/>
            </p:cNvSpPr>
            <p:nvPr/>
          </p:nvSpPr>
          <p:spPr bwMode="auto">
            <a:xfrm>
              <a:off x="7466350" y="4022706"/>
              <a:ext cx="120990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a:solidFill>
                    <a:srgbClr val="000000"/>
                  </a:solidFill>
                  <a:latin typeface="+mn-ea"/>
                  <a:ea typeface="+mn-ea"/>
                  <a:cs typeface="メイリオ" panose="020B0604030504040204" pitchFamily="50" charset="-128"/>
                </a:rPr>
                <a:t>  　１，４０４億円</a:t>
              </a:r>
            </a:p>
          </p:txBody>
        </p:sp>
      </p:grpSp>
      <p:grpSp>
        <p:nvGrpSpPr>
          <p:cNvPr id="30" name="グループ化 29">
            <a:extLst>
              <a:ext uri="{FF2B5EF4-FFF2-40B4-BE49-F238E27FC236}">
                <a16:creationId xmlns:a16="http://schemas.microsoft.com/office/drawing/2014/main" id="{CC022D7C-4F64-4384-C3CC-EE46977131D9}"/>
              </a:ext>
            </a:extLst>
          </p:cNvPr>
          <p:cNvGrpSpPr/>
          <p:nvPr/>
        </p:nvGrpSpPr>
        <p:grpSpPr>
          <a:xfrm>
            <a:off x="5498695" y="2873837"/>
            <a:ext cx="3238475" cy="233071"/>
            <a:chOff x="5428481" y="3219821"/>
            <a:chExt cx="3238475" cy="233071"/>
          </a:xfrm>
        </p:grpSpPr>
        <p:sp>
          <p:nvSpPr>
            <p:cNvPr id="114704" name="Rectangle 43">
              <a:extLst>
                <a:ext uri="{FF2B5EF4-FFF2-40B4-BE49-F238E27FC236}">
                  <a16:creationId xmlns:a16="http://schemas.microsoft.com/office/drawing/2014/main" id="{5E6EAFD9-4104-08A4-A6B3-46800A043362}"/>
                </a:ext>
              </a:extLst>
            </p:cNvPr>
            <p:cNvSpPr>
              <a:spLocks noChangeArrowheads="1"/>
            </p:cNvSpPr>
            <p:nvPr/>
          </p:nvSpPr>
          <p:spPr bwMode="auto">
            <a:xfrm>
              <a:off x="6067666" y="3228634"/>
              <a:ext cx="3590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県</a:t>
              </a:r>
              <a:r>
                <a:rPr lang="ja-JP" altLang="en-US" sz="1400">
                  <a:solidFill>
                    <a:srgbClr val="000000"/>
                  </a:solidFill>
                  <a:latin typeface="+mn-ea"/>
                  <a:ea typeface="+mn-ea"/>
                  <a:cs typeface="メイリオ" panose="020B0604030504040204" pitchFamily="50" charset="-128"/>
                </a:rPr>
                <a:t>税</a:t>
              </a:r>
            </a:p>
          </p:txBody>
        </p:sp>
        <p:sp>
          <p:nvSpPr>
            <p:cNvPr id="114705" name="Rectangle 83">
              <a:extLst>
                <a:ext uri="{FF2B5EF4-FFF2-40B4-BE49-F238E27FC236}">
                  <a16:creationId xmlns:a16="http://schemas.microsoft.com/office/drawing/2014/main" id="{60A805E1-117E-CFC0-80B1-5A06A55B42CF}"/>
                </a:ext>
              </a:extLst>
            </p:cNvPr>
            <p:cNvSpPr>
              <a:spLocks noChangeArrowheads="1"/>
            </p:cNvSpPr>
            <p:nvPr/>
          </p:nvSpPr>
          <p:spPr bwMode="auto">
            <a:xfrm>
              <a:off x="5428481" y="3219821"/>
              <a:ext cx="464098" cy="233071"/>
            </a:xfrm>
            <a:prstGeom prst="rect">
              <a:avLst/>
            </a:prstGeom>
            <a:solidFill>
              <a:srgbClr val="6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06" name="Rectangle 43">
              <a:extLst>
                <a:ext uri="{FF2B5EF4-FFF2-40B4-BE49-F238E27FC236}">
                  <a16:creationId xmlns:a16="http://schemas.microsoft.com/office/drawing/2014/main" id="{C4B0CE86-FB9A-C721-55D6-A8B7ECA544B4}"/>
                </a:ext>
              </a:extLst>
            </p:cNvPr>
            <p:cNvSpPr>
              <a:spLocks noChangeArrowheads="1"/>
            </p:cNvSpPr>
            <p:nvPr/>
          </p:nvSpPr>
          <p:spPr bwMode="auto">
            <a:xfrm>
              <a:off x="7253107" y="3228634"/>
              <a:ext cx="141384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　 　　 ２，６００</a:t>
              </a:r>
              <a:r>
                <a:rPr lang="ja-JP" altLang="en-US" sz="1400">
                  <a:solidFill>
                    <a:srgbClr val="000000"/>
                  </a:solidFill>
                  <a:latin typeface="+mn-ea"/>
                  <a:ea typeface="+mn-ea"/>
                  <a:cs typeface="メイリオ" panose="020B0604030504040204" pitchFamily="50" charset="-128"/>
                </a:rPr>
                <a:t>億円</a:t>
              </a:r>
            </a:p>
          </p:txBody>
        </p:sp>
      </p:grpSp>
      <p:grpSp>
        <p:nvGrpSpPr>
          <p:cNvPr id="31" name="グループ化 30">
            <a:extLst>
              <a:ext uri="{FF2B5EF4-FFF2-40B4-BE49-F238E27FC236}">
                <a16:creationId xmlns:a16="http://schemas.microsoft.com/office/drawing/2014/main" id="{7F085248-66BD-5310-1A60-F5E20884CE01}"/>
              </a:ext>
            </a:extLst>
          </p:cNvPr>
          <p:cNvGrpSpPr/>
          <p:nvPr/>
        </p:nvGrpSpPr>
        <p:grpSpPr>
          <a:xfrm>
            <a:off x="5498695" y="3163897"/>
            <a:ext cx="3251863" cy="231027"/>
            <a:chOff x="5424394" y="3597454"/>
            <a:chExt cx="3251863" cy="231027"/>
          </a:xfrm>
        </p:grpSpPr>
        <p:sp>
          <p:nvSpPr>
            <p:cNvPr id="114701" name="Rectangle 84">
              <a:extLst>
                <a:ext uri="{FF2B5EF4-FFF2-40B4-BE49-F238E27FC236}">
                  <a16:creationId xmlns:a16="http://schemas.microsoft.com/office/drawing/2014/main" id="{A4B49B8E-7309-A6C5-F210-71D810F9F817}"/>
                </a:ext>
              </a:extLst>
            </p:cNvPr>
            <p:cNvSpPr>
              <a:spLocks noChangeArrowheads="1"/>
            </p:cNvSpPr>
            <p:nvPr/>
          </p:nvSpPr>
          <p:spPr bwMode="auto">
            <a:xfrm>
              <a:off x="5424394" y="3597454"/>
              <a:ext cx="464098" cy="231027"/>
            </a:xfrm>
            <a:prstGeom prst="rect">
              <a:avLst/>
            </a:prstGeom>
            <a:solidFill>
              <a:srgbClr val="EEC9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02" name="Rectangle 58">
              <a:extLst>
                <a:ext uri="{FF2B5EF4-FFF2-40B4-BE49-F238E27FC236}">
                  <a16:creationId xmlns:a16="http://schemas.microsoft.com/office/drawing/2014/main" id="{EC7372B5-9BE7-57E8-D1B7-9CE9BA473A73}"/>
                </a:ext>
              </a:extLst>
            </p:cNvPr>
            <p:cNvSpPr>
              <a:spLocks noChangeArrowheads="1"/>
            </p:cNvSpPr>
            <p:nvPr/>
          </p:nvSpPr>
          <p:spPr bwMode="auto">
            <a:xfrm>
              <a:off x="6063579" y="3597454"/>
              <a:ext cx="976968"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dirty="0">
                  <a:solidFill>
                    <a:srgbClr val="000000"/>
                  </a:solidFill>
                  <a:latin typeface="+mn-ea"/>
                  <a:ea typeface="+mn-ea"/>
                  <a:cs typeface="メイリオ" panose="020B0604030504040204" pitchFamily="50" charset="-128"/>
                </a:rPr>
                <a:t>その他</a:t>
              </a:r>
            </a:p>
          </p:txBody>
        </p:sp>
        <p:sp>
          <p:nvSpPr>
            <p:cNvPr id="114703" name="Rectangle 58">
              <a:extLst>
                <a:ext uri="{FF2B5EF4-FFF2-40B4-BE49-F238E27FC236}">
                  <a16:creationId xmlns:a16="http://schemas.microsoft.com/office/drawing/2014/main" id="{5F0A06DA-B798-9CA5-7554-017400D456C0}"/>
                </a:ext>
              </a:extLst>
            </p:cNvPr>
            <p:cNvSpPr>
              <a:spLocks noChangeArrowheads="1"/>
            </p:cNvSpPr>
            <p:nvPr/>
          </p:nvSpPr>
          <p:spPr bwMode="auto">
            <a:xfrm>
              <a:off x="6975590" y="3597454"/>
              <a:ext cx="170066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a:solidFill>
                    <a:srgbClr val="000000"/>
                  </a:solidFill>
                  <a:effectLst/>
                  <a:latin typeface="+mn-ea"/>
                  <a:ea typeface="+mn-ea"/>
                </a:rPr>
                <a:t>２，０４１億６，８１０万</a:t>
              </a:r>
              <a:r>
                <a:rPr lang="ja-JP" altLang="en-US" sz="1400">
                  <a:solidFill>
                    <a:srgbClr val="000000"/>
                  </a:solidFill>
                  <a:latin typeface="+mn-ea"/>
                  <a:ea typeface="+mn-ea"/>
                  <a:cs typeface="メイリオ" panose="020B0604030504040204" pitchFamily="50" charset="-128"/>
                </a:rPr>
                <a:t>円</a:t>
              </a:r>
            </a:p>
          </p:txBody>
        </p:sp>
      </p:grpSp>
      <p:grpSp>
        <p:nvGrpSpPr>
          <p:cNvPr id="114689" name="グループ化 114688">
            <a:extLst>
              <a:ext uri="{FF2B5EF4-FFF2-40B4-BE49-F238E27FC236}">
                <a16:creationId xmlns:a16="http://schemas.microsoft.com/office/drawing/2014/main" id="{1912B9C9-C802-4B15-A2AB-472CE1578804}"/>
              </a:ext>
            </a:extLst>
          </p:cNvPr>
          <p:cNvGrpSpPr/>
          <p:nvPr/>
        </p:nvGrpSpPr>
        <p:grpSpPr>
          <a:xfrm>
            <a:off x="5498695" y="5895149"/>
            <a:ext cx="3300992" cy="233071"/>
            <a:chOff x="5420305" y="5194196"/>
            <a:chExt cx="3300992" cy="233071"/>
          </a:xfrm>
        </p:grpSpPr>
        <p:sp>
          <p:nvSpPr>
            <p:cNvPr id="114694" name="Rectangle 68">
              <a:extLst>
                <a:ext uri="{FF2B5EF4-FFF2-40B4-BE49-F238E27FC236}">
                  <a16:creationId xmlns:a16="http://schemas.microsoft.com/office/drawing/2014/main" id="{4C432F48-3BEF-4AF1-06BD-8568FB257688}"/>
                </a:ext>
              </a:extLst>
            </p:cNvPr>
            <p:cNvSpPr>
              <a:spLocks noChangeArrowheads="1"/>
            </p:cNvSpPr>
            <p:nvPr/>
          </p:nvSpPr>
          <p:spPr bwMode="auto">
            <a:xfrm>
              <a:off x="6059490" y="5194196"/>
              <a:ext cx="1292020" cy="184666"/>
            </a:xfrm>
            <a:prstGeom prst="rect">
              <a:avLst/>
            </a:prstGeom>
            <a:noFill/>
            <a:ln w="9525">
              <a:noFill/>
              <a:miter lim="800000"/>
              <a:headEnd/>
              <a:tailEnd/>
            </a:ln>
          </p:spPr>
          <p:txBody>
            <a:bodyPr wrap="none" lIns="0" tIns="0" rIns="0" bIns="0">
              <a:spAutoFit/>
            </a:bodyPr>
            <a:lstStyle/>
            <a:p>
              <a:pPr eaLnBrk="1" hangingPunct="1">
                <a:defRPr/>
              </a:pPr>
              <a:r>
                <a:rPr lang="ja-JP" altLang="en-US" sz="1200">
                  <a:solidFill>
                    <a:srgbClr val="000000"/>
                  </a:solidFill>
                  <a:latin typeface="+mn-ea"/>
                  <a:cs typeface="メイリオ" panose="020B0604030504040204" pitchFamily="50" charset="-128"/>
                </a:rPr>
                <a:t>地方譲与税・その他</a:t>
              </a:r>
              <a:endParaRPr lang="ja-JP" altLang="en-US" sz="1100">
                <a:solidFill>
                  <a:srgbClr val="000000"/>
                </a:solidFill>
                <a:latin typeface="+mn-ea"/>
                <a:ea typeface="+mn-ea"/>
                <a:cs typeface="メイリオ" panose="020B0604030504040204" pitchFamily="50" charset="-128"/>
              </a:endParaRPr>
            </a:p>
          </p:txBody>
        </p:sp>
        <p:sp>
          <p:nvSpPr>
            <p:cNvPr id="114696" name="Rectangle 88">
              <a:extLst>
                <a:ext uri="{FF2B5EF4-FFF2-40B4-BE49-F238E27FC236}">
                  <a16:creationId xmlns:a16="http://schemas.microsoft.com/office/drawing/2014/main" id="{A5688121-0FD1-1E4A-F82F-77E710A78172}"/>
                </a:ext>
              </a:extLst>
            </p:cNvPr>
            <p:cNvSpPr>
              <a:spLocks noChangeArrowheads="1"/>
            </p:cNvSpPr>
            <p:nvPr/>
          </p:nvSpPr>
          <p:spPr bwMode="auto">
            <a:xfrm>
              <a:off x="5420305" y="5194196"/>
              <a:ext cx="464098" cy="233071"/>
            </a:xfrm>
            <a:prstGeom prst="rect">
              <a:avLst/>
            </a:prstGeom>
            <a:solidFill>
              <a:srgbClr val="A79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697" name="Rectangle 68">
              <a:extLst>
                <a:ext uri="{FF2B5EF4-FFF2-40B4-BE49-F238E27FC236}">
                  <a16:creationId xmlns:a16="http://schemas.microsoft.com/office/drawing/2014/main" id="{AA9A72F7-E230-67EE-DB80-0BFA5BB8E003}"/>
                </a:ext>
              </a:extLst>
            </p:cNvPr>
            <p:cNvSpPr>
              <a:spLocks noChangeArrowheads="1"/>
            </p:cNvSpPr>
            <p:nvPr/>
          </p:nvSpPr>
          <p:spPr bwMode="auto">
            <a:xfrm>
              <a:off x="7244931" y="5194196"/>
              <a:ext cx="1476366"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　　　　   　４５１</a:t>
              </a:r>
              <a:r>
                <a:rPr lang="ja-JP" altLang="en-US" sz="1400">
                  <a:solidFill>
                    <a:srgbClr val="000000"/>
                  </a:solidFill>
                  <a:latin typeface="+mn-ea"/>
                  <a:ea typeface="+mn-ea"/>
                  <a:cs typeface="メイリオ" panose="020B0604030504040204" pitchFamily="50" charset="-128"/>
                </a:rPr>
                <a:t>億円</a:t>
              </a:r>
            </a:p>
          </p:txBody>
        </p:sp>
      </p:gr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a:p>
        </p:txBody>
      </p:sp>
      <p:grpSp>
        <p:nvGrpSpPr>
          <p:cNvPr id="15" name="グループ化 14">
            <a:extLst>
              <a:ext uri="{FF2B5EF4-FFF2-40B4-BE49-F238E27FC236}">
                <a16:creationId xmlns:a16="http://schemas.microsoft.com/office/drawing/2014/main" id="{4D5AF31D-09FB-E228-D6F8-3035019F5FA9}"/>
              </a:ext>
            </a:extLst>
          </p:cNvPr>
          <p:cNvGrpSpPr/>
          <p:nvPr/>
        </p:nvGrpSpPr>
        <p:grpSpPr>
          <a:xfrm>
            <a:off x="-282807" y="2532773"/>
            <a:ext cx="4756231" cy="4280360"/>
            <a:chOff x="-105196" y="2665496"/>
            <a:chExt cx="4528345" cy="3973008"/>
          </a:xfrm>
        </p:grpSpPr>
        <p:graphicFrame>
          <p:nvGraphicFramePr>
            <p:cNvPr id="10" name="グラフ 9">
              <a:extLst>
                <a:ext uri="{FF2B5EF4-FFF2-40B4-BE49-F238E27FC236}">
                  <a16:creationId xmlns:a16="http://schemas.microsoft.com/office/drawing/2014/main" id="{C17BA96D-F769-A48D-7682-35C0C2D35497}"/>
                </a:ext>
              </a:extLst>
            </p:cNvPr>
            <p:cNvGraphicFramePr/>
            <p:nvPr>
              <p:extLst>
                <p:ext uri="{D42A27DB-BD31-4B8C-83A1-F6EECF244321}">
                  <p14:modId xmlns:p14="http://schemas.microsoft.com/office/powerpoint/2010/main" val="2906269510"/>
                </p:ext>
              </p:extLst>
            </p:nvPr>
          </p:nvGraphicFramePr>
          <p:xfrm>
            <a:off x="-105196" y="2768972"/>
            <a:ext cx="4528345" cy="3869532"/>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20">
              <a:extLst>
                <a:ext uri="{FF2B5EF4-FFF2-40B4-BE49-F238E27FC236}">
                  <a16:creationId xmlns:a16="http://schemas.microsoft.com/office/drawing/2014/main" id="{1A8A0772-DBB9-D363-DA1C-32D99C448605}"/>
                </a:ext>
              </a:extLst>
            </p:cNvPr>
            <p:cNvSpPr txBox="1"/>
            <p:nvPr/>
          </p:nvSpPr>
          <p:spPr>
            <a:xfrm>
              <a:off x="1563298" y="4425745"/>
              <a:ext cx="1191352" cy="538096"/>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dirty="0">
                  <a:solidFill>
                    <a:srgbClr val="000000"/>
                  </a:solidFill>
                  <a:effectLst/>
                  <a:latin typeface="+mn-ea"/>
                  <a:ea typeface="+mn-ea"/>
                </a:rPr>
                <a:t>歳入総額</a:t>
              </a:r>
              <a:endParaRPr lang="en-US" altLang="zh-TW" sz="1600" i="0" u="none" strike="noStrike" dirty="0">
                <a:solidFill>
                  <a:srgbClr val="000000"/>
                </a:solidFill>
                <a:effectLst/>
                <a:latin typeface="+mn-ea"/>
                <a:ea typeface="+mn-ea"/>
              </a:endParaRPr>
            </a:p>
            <a:p>
              <a:pPr algn="ctr" rtl="0">
                <a:lnSpc>
                  <a:spcPct val="80000"/>
                </a:lnSpc>
                <a:spcBef>
                  <a:spcPts val="0"/>
                </a:spcBef>
                <a:spcAft>
                  <a:spcPts val="500"/>
                </a:spcAft>
              </a:pPr>
              <a:r>
                <a:rPr lang="ja-JP" altLang="en-US" sz="1500" i="0" u="none" strike="noStrike" dirty="0">
                  <a:solidFill>
                    <a:srgbClr val="000000"/>
                  </a:solidFill>
                  <a:effectLst/>
                  <a:latin typeface="+mn-ea"/>
                  <a:ea typeface="+mn-ea"/>
                </a:rPr>
                <a:t>７，８１６</a:t>
              </a:r>
              <a:r>
                <a:rPr lang="zh-TW" altLang="en-US" sz="1500" i="0" u="none" strike="noStrike" dirty="0">
                  <a:solidFill>
                    <a:srgbClr val="000000"/>
                  </a:solidFill>
                  <a:effectLst/>
                  <a:latin typeface="+mn-ea"/>
                  <a:ea typeface="+mn-ea"/>
                </a:rPr>
                <a:t>億円</a:t>
              </a:r>
              <a:endParaRPr lang="zh-TW" altLang="en-US" sz="1500" dirty="0">
                <a:effectLst/>
                <a:latin typeface="+mn-ea"/>
                <a:ea typeface="+mn-ea"/>
              </a:endParaRPr>
            </a:p>
          </p:txBody>
        </p:sp>
        <p:sp>
          <p:nvSpPr>
            <p:cNvPr id="12" name="テキスト ボックス 11">
              <a:extLst>
                <a:ext uri="{FF2B5EF4-FFF2-40B4-BE49-F238E27FC236}">
                  <a16:creationId xmlns:a16="http://schemas.microsoft.com/office/drawing/2014/main" id="{BDFD7D88-C668-6BA1-9A00-E3E72329752B}"/>
                </a:ext>
              </a:extLst>
            </p:cNvPr>
            <p:cNvSpPr txBox="1"/>
            <p:nvPr/>
          </p:nvSpPr>
          <p:spPr>
            <a:xfrm>
              <a:off x="2032527" y="5617482"/>
              <a:ext cx="742038" cy="514218"/>
            </a:xfrm>
            <a:prstGeom prst="rect">
              <a:avLst/>
            </a:prstGeom>
            <a:noFill/>
          </p:spPr>
          <p:txBody>
            <a:bodyPr wrap="none" rtlCol="0">
              <a:spAutoFit/>
            </a:bodyPr>
            <a:lstStyle/>
            <a:p>
              <a:pPr algn="ctr"/>
              <a:r>
                <a:rPr lang="ja-JP" altLang="en-US" sz="1600" b="0" i="0" u="none" strike="noStrike" dirty="0">
                  <a:solidFill>
                    <a:srgbClr val="000000"/>
                  </a:solidFill>
                  <a:effectLst/>
                  <a:latin typeface="+mn-ea"/>
                  <a:ea typeface="+mn-ea"/>
                </a:rPr>
                <a:t>その他</a:t>
              </a:r>
              <a:endParaRPr lang="en-US" altLang="ja-JP" sz="1600" b="0" i="0" u="none" strike="noStrike" dirty="0">
                <a:solidFill>
                  <a:srgbClr val="000000"/>
                </a:solidFill>
                <a:effectLst/>
                <a:latin typeface="+mn-ea"/>
                <a:ea typeface="+mn-ea"/>
              </a:endParaRPr>
            </a:p>
            <a:p>
              <a:pPr algn="ctr"/>
              <a:r>
                <a:rPr lang="ja-JP" altLang="en-US" sz="1400" b="0" i="0" u="none" strike="noStrike" dirty="0">
                  <a:solidFill>
                    <a:srgbClr val="000000"/>
                  </a:solidFill>
                  <a:effectLst/>
                  <a:latin typeface="+mn-ea"/>
                  <a:ea typeface="+mn-ea"/>
                </a:rPr>
                <a:t>２６．１</a:t>
              </a:r>
              <a:r>
                <a:rPr lang="en-US" altLang="ja-JP" sz="1400" b="0" i="0" u="none" strike="noStrike" dirty="0">
                  <a:solidFill>
                    <a:srgbClr val="000000"/>
                  </a:solidFill>
                  <a:effectLst/>
                  <a:latin typeface="+mn-ea"/>
                  <a:ea typeface="+mn-ea"/>
                </a:rPr>
                <a:t>%</a:t>
              </a:r>
              <a:endParaRPr kumimoji="1" lang="ja-JP" altLang="en-US" dirty="0">
                <a:latin typeface="+mn-ea"/>
                <a:ea typeface="+mn-ea"/>
              </a:endParaRPr>
            </a:p>
          </p:txBody>
        </p:sp>
        <p:sp>
          <p:nvSpPr>
            <p:cNvPr id="17" name="テキスト ボックス 16">
              <a:extLst>
                <a:ext uri="{FF2B5EF4-FFF2-40B4-BE49-F238E27FC236}">
                  <a16:creationId xmlns:a16="http://schemas.microsoft.com/office/drawing/2014/main" id="{82BE217D-8CFD-94B0-E207-D1C78CCAF320}"/>
                </a:ext>
              </a:extLst>
            </p:cNvPr>
            <p:cNvSpPr txBox="1"/>
            <p:nvPr/>
          </p:nvSpPr>
          <p:spPr>
            <a:xfrm>
              <a:off x="1049864" y="3170505"/>
              <a:ext cx="639843" cy="543053"/>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県債</a:t>
              </a:r>
            </a:p>
            <a:p>
              <a:pPr algn="ctr"/>
              <a:r>
                <a:rPr lang="ja-JP" altLang="en-US" sz="1200" dirty="0">
                  <a:solidFill>
                    <a:srgbClr val="000000"/>
                  </a:solidFill>
                  <a:latin typeface="+mn-ea"/>
                </a:rPr>
                <a:t>６．１</a:t>
              </a:r>
              <a:r>
                <a:rPr lang="en-US" altLang="ja-JP" sz="1200" b="0" i="0" u="none" strike="noStrike" dirty="0">
                  <a:solidFill>
                    <a:srgbClr val="000000"/>
                  </a:solidFill>
                  <a:effectLst/>
                  <a:latin typeface="+mn-ea"/>
                  <a:ea typeface="+mn-ea"/>
                </a:rPr>
                <a:t>%</a:t>
              </a:r>
              <a:endParaRPr kumimoji="1" lang="ja-JP" altLang="en-US" sz="1600" dirty="0">
                <a:latin typeface="+mn-ea"/>
                <a:ea typeface="+mn-ea"/>
              </a:endParaRPr>
            </a:p>
          </p:txBody>
        </p:sp>
        <p:sp>
          <p:nvSpPr>
            <p:cNvPr id="18" name="テキスト ボックス 17">
              <a:extLst>
                <a:ext uri="{FF2B5EF4-FFF2-40B4-BE49-F238E27FC236}">
                  <a16:creationId xmlns:a16="http://schemas.microsoft.com/office/drawing/2014/main" id="{20706B96-1422-1821-9FFA-071571C94B22}"/>
                </a:ext>
              </a:extLst>
            </p:cNvPr>
            <p:cNvSpPr txBox="1"/>
            <p:nvPr/>
          </p:nvSpPr>
          <p:spPr>
            <a:xfrm>
              <a:off x="427102" y="4925268"/>
              <a:ext cx="1152585" cy="514218"/>
            </a:xfrm>
            <a:prstGeom prst="rect">
              <a:avLst/>
            </a:prstGeom>
            <a:noFill/>
          </p:spPr>
          <p:txBody>
            <a:bodyPr wrap="none" rtlCol="0">
              <a:spAutoFit/>
            </a:bodyPr>
            <a:lstStyle/>
            <a:p>
              <a:pPr algn="ctr"/>
              <a:r>
                <a:rPr lang="ja-JP" altLang="en-US" sz="1600" dirty="0">
                  <a:latin typeface="+mn-ea"/>
                  <a:ea typeface="+mn-ea"/>
                </a:rPr>
                <a:t>地方交付税</a:t>
              </a:r>
            </a:p>
            <a:p>
              <a:pPr algn="ctr"/>
              <a:r>
                <a:rPr lang="ja-JP" altLang="en-US" sz="1400" b="0" i="0" u="none" strike="noStrike" dirty="0">
                  <a:solidFill>
                    <a:srgbClr val="000000"/>
                  </a:solidFill>
                  <a:effectLst/>
                  <a:latin typeface="+mn-ea"/>
                  <a:ea typeface="+mn-ea"/>
                </a:rPr>
                <a:t>１８．０</a:t>
              </a:r>
              <a:r>
                <a:rPr lang="en-US" altLang="ja-JP" sz="1400" b="0" i="0" u="none" strike="noStrike" dirty="0">
                  <a:solidFill>
                    <a:srgbClr val="000000"/>
                  </a:solidFill>
                  <a:effectLst/>
                  <a:latin typeface="+mn-ea"/>
                  <a:ea typeface="+mn-ea"/>
                </a:rPr>
                <a:t>%</a:t>
              </a:r>
              <a:endParaRPr kumimoji="1" lang="ja-JP" altLang="en-US" dirty="0">
                <a:latin typeface="+mn-ea"/>
                <a:ea typeface="+mn-ea"/>
              </a:endParaRPr>
            </a:p>
          </p:txBody>
        </p:sp>
        <p:sp>
          <p:nvSpPr>
            <p:cNvPr id="32" name="テキスト ボックス 31">
              <a:extLst>
                <a:ext uri="{FF2B5EF4-FFF2-40B4-BE49-F238E27FC236}">
                  <a16:creationId xmlns:a16="http://schemas.microsoft.com/office/drawing/2014/main" id="{4703F55E-A8CD-D429-2302-F31C9B115A78}"/>
                </a:ext>
              </a:extLst>
            </p:cNvPr>
            <p:cNvSpPr txBox="1"/>
            <p:nvPr/>
          </p:nvSpPr>
          <p:spPr>
            <a:xfrm>
              <a:off x="1172686" y="2665496"/>
              <a:ext cx="1405933" cy="428515"/>
            </a:xfrm>
            <a:prstGeom prst="rect">
              <a:avLst/>
            </a:prstGeom>
            <a:noFill/>
          </p:spPr>
          <p:txBody>
            <a:bodyPr wrap="none" rtlCol="0">
              <a:spAutoFit/>
            </a:bodyPr>
            <a:lstStyle/>
            <a:p>
              <a:pPr algn="ctr"/>
              <a:r>
                <a:rPr kumimoji="1" lang="ja-JP" altLang="en-US" sz="1200" dirty="0">
                  <a:latin typeface="+mn-ea"/>
                  <a:ea typeface="+mn-ea"/>
                </a:rPr>
                <a:t>地方譲与税・その他</a:t>
              </a:r>
              <a:endParaRPr kumimoji="1" lang="en-US" altLang="ja-JP" sz="1200" dirty="0">
                <a:latin typeface="+mn-ea"/>
                <a:ea typeface="+mn-ea"/>
              </a:endParaRPr>
            </a:p>
            <a:p>
              <a:pPr algn="ctr"/>
              <a:r>
                <a:rPr lang="ja-JP" altLang="en-US" sz="1200" b="0" i="0" u="none" strike="noStrike" dirty="0">
                  <a:solidFill>
                    <a:srgbClr val="000000"/>
                  </a:solidFill>
                  <a:effectLst/>
                  <a:latin typeface="+mn-ea"/>
                  <a:ea typeface="+mn-ea"/>
                </a:rPr>
                <a:t>５．７</a:t>
              </a:r>
              <a:r>
                <a:rPr lang="en-US" altLang="ja-JP" sz="1200" b="0" i="0" u="none" strike="noStrike" dirty="0">
                  <a:solidFill>
                    <a:srgbClr val="000000"/>
                  </a:solidFill>
                  <a:effectLst/>
                  <a:latin typeface="+mn-ea"/>
                  <a:ea typeface="+mn-ea"/>
                </a:rPr>
                <a:t>%</a:t>
              </a:r>
              <a:endParaRPr kumimoji="1" lang="ja-JP" altLang="en-US" sz="1600" dirty="0">
                <a:latin typeface="+mn-ea"/>
                <a:ea typeface="+mn-ea"/>
              </a:endParaRPr>
            </a:p>
          </p:txBody>
        </p:sp>
        <p:sp>
          <p:nvSpPr>
            <p:cNvPr id="55" name="テキスト ボックス 54">
              <a:extLst>
                <a:ext uri="{FF2B5EF4-FFF2-40B4-BE49-F238E27FC236}">
                  <a16:creationId xmlns:a16="http://schemas.microsoft.com/office/drawing/2014/main" id="{CE79B933-636C-49E8-2A96-B5DEBD728E03}"/>
                </a:ext>
              </a:extLst>
            </p:cNvPr>
            <p:cNvSpPr txBox="1"/>
            <p:nvPr/>
          </p:nvSpPr>
          <p:spPr>
            <a:xfrm>
              <a:off x="424437" y="3858246"/>
              <a:ext cx="1152585" cy="514218"/>
            </a:xfrm>
            <a:prstGeom prst="rect">
              <a:avLst/>
            </a:prstGeom>
            <a:noFill/>
          </p:spPr>
          <p:txBody>
            <a:bodyPr wrap="none" rtlCol="0">
              <a:spAutoFit/>
            </a:bodyPr>
            <a:lstStyle/>
            <a:p>
              <a:pPr algn="ctr"/>
              <a:r>
                <a:rPr lang="ja-JP" altLang="en-US" sz="1600" dirty="0">
                  <a:latin typeface="+mn-ea"/>
                  <a:ea typeface="+mn-ea"/>
                </a:rPr>
                <a:t>国庫支出金</a:t>
              </a:r>
              <a:endParaRPr lang="en-US" altLang="ja-JP" sz="1600" dirty="0">
                <a:latin typeface="+mn-ea"/>
                <a:ea typeface="+mn-ea"/>
              </a:endParaRPr>
            </a:p>
            <a:p>
              <a:pPr algn="ctr"/>
              <a:r>
                <a:rPr lang="ja-JP" altLang="en-US" sz="1400" b="0" i="0" u="none" strike="noStrike" dirty="0">
                  <a:solidFill>
                    <a:srgbClr val="000000"/>
                  </a:solidFill>
                  <a:effectLst/>
                  <a:latin typeface="+mn-ea"/>
                  <a:ea typeface="+mn-ea"/>
                </a:rPr>
                <a:t>１０．８</a:t>
              </a:r>
              <a:r>
                <a:rPr lang="en-US" altLang="ja-JP" sz="1400" b="0" i="0" u="none" strike="noStrike" dirty="0">
                  <a:solidFill>
                    <a:srgbClr val="000000"/>
                  </a:solidFill>
                  <a:effectLst/>
                  <a:latin typeface="+mn-ea"/>
                  <a:ea typeface="+mn-ea"/>
                </a:rPr>
                <a:t>%</a:t>
              </a:r>
              <a:endParaRPr kumimoji="1" lang="ja-JP" altLang="en-US" dirty="0">
                <a:latin typeface="+mn-ea"/>
                <a:ea typeface="+mn-ea"/>
              </a:endParaRPr>
            </a:p>
          </p:txBody>
        </p:sp>
        <p:sp>
          <p:nvSpPr>
            <p:cNvPr id="56" name="テキスト ボックス 55">
              <a:extLst>
                <a:ext uri="{FF2B5EF4-FFF2-40B4-BE49-F238E27FC236}">
                  <a16:creationId xmlns:a16="http://schemas.microsoft.com/office/drawing/2014/main" id="{2A406DCB-2088-A055-D9DF-C58115DDF226}"/>
                </a:ext>
              </a:extLst>
            </p:cNvPr>
            <p:cNvSpPr txBox="1"/>
            <p:nvPr/>
          </p:nvSpPr>
          <p:spPr>
            <a:xfrm>
              <a:off x="2814343" y="3820014"/>
              <a:ext cx="711514" cy="514218"/>
            </a:xfrm>
            <a:prstGeom prst="rect">
              <a:avLst/>
            </a:prstGeom>
            <a:noFill/>
          </p:spPr>
          <p:txBody>
            <a:bodyPr wrap="none" rtlCol="0">
              <a:spAutoFit/>
            </a:bodyPr>
            <a:lstStyle/>
            <a:p>
              <a:pPr algn="ctr"/>
              <a:r>
                <a:rPr lang="ja-JP" altLang="en-US" sz="1600" dirty="0">
                  <a:latin typeface="+mn-ea"/>
                  <a:ea typeface="+mn-ea"/>
                </a:rPr>
                <a:t>県税</a:t>
              </a:r>
              <a:endParaRPr lang="en-US" altLang="ja-JP" sz="1600" dirty="0">
                <a:latin typeface="+mn-ea"/>
                <a:ea typeface="+mn-ea"/>
              </a:endParaRPr>
            </a:p>
            <a:p>
              <a:pPr algn="ctr"/>
              <a:r>
                <a:rPr lang="ja-JP" altLang="en-US" sz="1400" b="0" i="0" u="none" strike="noStrike" dirty="0">
                  <a:solidFill>
                    <a:srgbClr val="000000"/>
                  </a:solidFill>
                  <a:effectLst/>
                  <a:latin typeface="+mn-ea"/>
                  <a:ea typeface="+mn-ea"/>
                </a:rPr>
                <a:t>３３．３</a:t>
              </a:r>
              <a:r>
                <a:rPr lang="en-US" altLang="ja-JP" sz="1400" b="0" i="0" u="none" strike="noStrike" dirty="0">
                  <a:solidFill>
                    <a:srgbClr val="000000"/>
                  </a:solidFill>
                  <a:effectLst/>
                  <a:latin typeface="+mn-ea"/>
                  <a:ea typeface="+mn-ea"/>
                </a:rPr>
                <a:t>%</a:t>
              </a:r>
              <a:endParaRPr kumimoji="1" lang="ja-JP" altLang="en-US" dirty="0">
                <a:latin typeface="+mn-ea"/>
                <a:ea typeface="+mn-ea"/>
              </a:endParaRPr>
            </a:p>
          </p:txBody>
        </p:sp>
      </p:grpSp>
      <p:sp>
        <p:nvSpPr>
          <p:cNvPr id="4" name="object 66">
            <a:extLst>
              <a:ext uri="{FF2B5EF4-FFF2-40B4-BE49-F238E27FC236}">
                <a16:creationId xmlns:a16="http://schemas.microsoft.com/office/drawing/2014/main" id="{1BA00DC3-B3A9-5077-4AC9-F2EE62B27AA0}"/>
              </a:ext>
            </a:extLst>
          </p:cNvPr>
          <p:cNvSpPr txBox="1"/>
          <p:nvPr/>
        </p:nvSpPr>
        <p:spPr>
          <a:xfrm>
            <a:off x="5517087" y="4380933"/>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地方交付税</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ja-JP" altLang="en-US" sz="800">
                <a:solidFill>
                  <a:prstClr val="black"/>
                </a:solidFill>
                <a:latin typeface="+mn-ea"/>
                <a:ea typeface="+mn-ea"/>
              </a:rPr>
              <a:t>住民がどの地域に住んでいても一定の水準の公共サービスを受けられる</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ja-JP" altLang="en-US" sz="800">
                <a:solidFill>
                  <a:prstClr val="black"/>
                </a:solidFill>
                <a:latin typeface="+mn-ea"/>
                <a:ea typeface="+mn-ea"/>
              </a:rPr>
              <a:t>ように、国が各地方公共団体の財政力を調整するために交付するもの。</a:t>
            </a:r>
          </a:p>
        </p:txBody>
      </p:sp>
      <p:sp>
        <p:nvSpPr>
          <p:cNvPr id="16" name="object 66">
            <a:extLst>
              <a:ext uri="{FF2B5EF4-FFF2-40B4-BE49-F238E27FC236}">
                <a16:creationId xmlns:a16="http://schemas.microsoft.com/office/drawing/2014/main" id="{CE32CDD8-BDF4-4650-F973-CCB9BE2263A6}"/>
              </a:ext>
            </a:extLst>
          </p:cNvPr>
          <p:cNvSpPr txBox="1"/>
          <p:nvPr/>
        </p:nvSpPr>
        <p:spPr>
          <a:xfrm>
            <a:off x="5517087" y="5119906"/>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国庫支出金</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ja-JP" altLang="en-US" sz="800">
                <a:solidFill>
                  <a:prstClr val="black"/>
                </a:solidFill>
                <a:latin typeface="+mn-ea"/>
                <a:ea typeface="+mn-ea"/>
              </a:rPr>
              <a:t> </a:t>
            </a:r>
            <a:r>
              <a:rPr lang="ja-JP" altLang="en-US" sz="800" spc="300">
                <a:solidFill>
                  <a:prstClr val="black"/>
                </a:solidFill>
                <a:latin typeface="+mn-ea"/>
                <a:ea typeface="+mn-ea"/>
              </a:rPr>
              <a:t> </a:t>
            </a:r>
            <a:r>
              <a:rPr lang="ja-JP" altLang="en-US" sz="800">
                <a:solidFill>
                  <a:prstClr val="black"/>
                </a:solidFill>
                <a:latin typeface="+mn-ea"/>
                <a:ea typeface="+mn-ea"/>
              </a:rPr>
              <a:t>国と地方公共団体が協力して行う事業の財源にあてるため、国が補助金・</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en-US" altLang="ja-JP" sz="800" spc="300">
                <a:solidFill>
                  <a:prstClr val="black"/>
                </a:solidFill>
                <a:latin typeface="+mn-ea"/>
                <a:ea typeface="+mn-ea"/>
              </a:rPr>
              <a:t> </a:t>
            </a:r>
            <a:r>
              <a:rPr lang="ja-JP" altLang="en-US" sz="800">
                <a:solidFill>
                  <a:prstClr val="black"/>
                </a:solidFill>
                <a:latin typeface="+mn-ea"/>
                <a:ea typeface="+mn-ea"/>
              </a:rPr>
              <a:t>負担金として支出するもの。</a:t>
            </a:r>
          </a:p>
        </p:txBody>
      </p:sp>
      <p:sp>
        <p:nvSpPr>
          <p:cNvPr id="24" name="object 66">
            <a:extLst>
              <a:ext uri="{FF2B5EF4-FFF2-40B4-BE49-F238E27FC236}">
                <a16:creationId xmlns:a16="http://schemas.microsoft.com/office/drawing/2014/main" id="{52319509-41CD-844A-2E1C-6AF7D7C48759}"/>
              </a:ext>
            </a:extLst>
          </p:cNvPr>
          <p:cNvSpPr txBox="1"/>
          <p:nvPr/>
        </p:nvSpPr>
        <p:spPr>
          <a:xfrm>
            <a:off x="5516065" y="3503865"/>
            <a:ext cx="3426169"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その他自主財源</a:t>
            </a:r>
          </a:p>
          <a:p>
            <a:pPr defTabSz="844083" eaLnBrk="1" fontAlgn="auto" hangingPunct="1">
              <a:spcBef>
                <a:spcPts val="0"/>
              </a:spcBef>
              <a:spcAft>
                <a:spcPts val="0"/>
              </a:spcAft>
              <a:buClr>
                <a:srgbClr val="005BAD"/>
              </a:buClr>
              <a:defRPr/>
            </a:pPr>
            <a:r>
              <a:rPr lang="ja-JP" altLang="en-US" sz="800">
                <a:solidFill>
                  <a:prstClr val="black"/>
                </a:solidFill>
                <a:latin typeface="+mn-ea"/>
                <a:ea typeface="+mn-ea"/>
              </a:rPr>
              <a:t>   県が融資したお金の返済や宝くじの運営による諸収入、特別会計や基金から　</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ja-JP" altLang="en-US" sz="800" spc="200">
                <a:solidFill>
                  <a:prstClr val="black"/>
                </a:solidFill>
                <a:latin typeface="+mn-ea"/>
                <a:ea typeface="+mn-ea"/>
              </a:rPr>
              <a:t>　</a:t>
            </a:r>
            <a:r>
              <a:rPr lang="ja-JP" altLang="en-US" sz="800">
                <a:solidFill>
                  <a:prstClr val="black"/>
                </a:solidFill>
                <a:latin typeface="+mn-ea"/>
                <a:ea typeface="+mn-ea"/>
              </a:rPr>
              <a:t>の繰入金、使用料・手数料などがある。</a:t>
            </a:r>
            <a:endParaRPr lang="en-US" altLang="ja-JP" sz="800">
              <a:solidFill>
                <a:prstClr val="black"/>
              </a:solidFill>
              <a:latin typeface="+mn-ea"/>
              <a:ea typeface="+mn-ea"/>
            </a:endParaRPr>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bject 66">
            <a:extLst>
              <a:ext uri="{FF2B5EF4-FFF2-40B4-BE49-F238E27FC236}">
                <a16:creationId xmlns:a16="http://schemas.microsoft.com/office/drawing/2014/main" id="{1F3692F9-3D1B-4935-B546-D39DDED35122}"/>
              </a:ext>
            </a:extLst>
          </p:cNvPr>
          <p:cNvSpPr txBox="1"/>
          <p:nvPr/>
        </p:nvSpPr>
        <p:spPr>
          <a:xfrm>
            <a:off x="5452934" y="6151080"/>
            <a:ext cx="3677182"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地方譲与税</a:t>
            </a:r>
          </a:p>
          <a:p>
            <a:pPr defTabSz="844083" eaLnBrk="1" fontAlgn="auto" hangingPunct="1">
              <a:spcBef>
                <a:spcPts val="0"/>
              </a:spcBef>
              <a:spcAft>
                <a:spcPts val="0"/>
              </a:spcAft>
              <a:buClr>
                <a:srgbClr val="005BAD"/>
              </a:buClr>
              <a:defRPr/>
            </a:pPr>
            <a:r>
              <a:rPr lang="ja-JP" altLang="en-US" sz="800">
                <a:solidFill>
                  <a:prstClr val="black"/>
                </a:solidFill>
                <a:latin typeface="+mn-ea"/>
                <a:ea typeface="+mn-ea"/>
              </a:rPr>
              <a:t>   手続上、国税として納税されている税金、その全部又は一部が地方公共団体</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ja-JP" altLang="en-US" sz="800">
                <a:solidFill>
                  <a:prstClr val="black"/>
                </a:solidFill>
                <a:latin typeface="+mn-ea"/>
                <a:ea typeface="+mn-ea"/>
              </a:rPr>
              <a:t>に譲与されるもの。特別法人事業譲与</a:t>
            </a:r>
            <a:r>
              <a:rPr lang="ja-JP" altLang="en-US" sz="800">
                <a:solidFill>
                  <a:prstClr val="black"/>
                </a:solidFill>
                <a:latin typeface="+mn-ea"/>
              </a:rPr>
              <a:t>税</a:t>
            </a:r>
            <a:r>
              <a:rPr lang="ja-JP" altLang="en-US" sz="800">
                <a:solidFill>
                  <a:prstClr val="black"/>
                </a:solidFill>
                <a:latin typeface="+mn-ea"/>
                <a:ea typeface="+mn-ea"/>
              </a:rPr>
              <a:t>、地方揮発油譲与税などがある。</a:t>
            </a:r>
          </a:p>
        </p:txBody>
      </p:sp>
      <p:sp>
        <p:nvSpPr>
          <p:cNvPr id="114691" name="テキスト ボックス 55">
            <a:extLst>
              <a:ext uri="{FF2B5EF4-FFF2-40B4-BE49-F238E27FC236}">
                <a16:creationId xmlns:a16="http://schemas.microsoft.com/office/drawing/2014/main" id="{0DC2D012-2CDD-156F-7497-BB5A7EF0C5AF}"/>
              </a:ext>
            </a:extLst>
          </p:cNvPr>
          <p:cNvSpPr txBox="1"/>
          <p:nvPr/>
        </p:nvSpPr>
        <p:spPr>
          <a:xfrm>
            <a:off x="4089185" y="3211281"/>
            <a:ext cx="1039836" cy="58506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a:latin typeface="+mn-ea"/>
              </a:rPr>
              <a:t>自主財源</a:t>
            </a:r>
            <a:endParaRPr lang="en-US" altLang="ja-JP" sz="1600" dirty="0">
              <a:latin typeface="+mn-ea"/>
            </a:endParaRPr>
          </a:p>
          <a:p>
            <a:pPr algn="ctr"/>
            <a:r>
              <a:rPr lang="ja-JP" altLang="en-US" sz="1400" dirty="0">
                <a:latin typeface="+mn-ea"/>
              </a:rPr>
              <a:t>５９．４％</a:t>
            </a:r>
            <a:endParaRPr lang="en-US" altLang="ja-JP" sz="1400" dirty="0">
              <a:latin typeface="+mn-ea"/>
            </a:endParaRPr>
          </a:p>
        </p:txBody>
      </p:sp>
      <p:sp>
        <p:nvSpPr>
          <p:cNvPr id="114693" name="テキスト ボックス 55">
            <a:extLst>
              <a:ext uri="{FF2B5EF4-FFF2-40B4-BE49-F238E27FC236}">
                <a16:creationId xmlns:a16="http://schemas.microsoft.com/office/drawing/2014/main" id="{4C96A733-64D0-D0AB-F879-9C7DE16A57F3}"/>
              </a:ext>
            </a:extLst>
          </p:cNvPr>
          <p:cNvSpPr txBox="1"/>
          <p:nvPr/>
        </p:nvSpPr>
        <p:spPr>
          <a:xfrm>
            <a:off x="4112337" y="5150684"/>
            <a:ext cx="1039836" cy="62164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a:latin typeface="+mn-ea"/>
              </a:rPr>
              <a:t>依存財源</a:t>
            </a:r>
            <a:endParaRPr lang="en-US" altLang="ja-JP" sz="1600" dirty="0">
              <a:latin typeface="+mn-ea"/>
            </a:endParaRPr>
          </a:p>
          <a:p>
            <a:pPr algn="ctr"/>
            <a:r>
              <a:rPr lang="ja-JP" altLang="en-US" sz="1400" dirty="0">
                <a:latin typeface="+mn-ea"/>
              </a:rPr>
              <a:t>４０．６％</a:t>
            </a:r>
            <a:endParaRPr lang="en-US" altLang="ja-JP" sz="1400" dirty="0">
              <a:latin typeface="+mn-ea"/>
            </a:endParaRPr>
          </a:p>
        </p:txBody>
      </p:sp>
      <p:pic>
        <p:nvPicPr>
          <p:cNvPr id="114699" name="グラフィックス 114698">
            <a:extLst>
              <a:ext uri="{FF2B5EF4-FFF2-40B4-BE49-F238E27FC236}">
                <a16:creationId xmlns:a16="http://schemas.microsoft.com/office/drawing/2014/main" id="{B058C49F-B953-5444-20B4-7D379D029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6709" y="4056333"/>
            <a:ext cx="276225" cy="2542429"/>
          </a:xfrm>
          <a:prstGeom prst="rect">
            <a:avLst/>
          </a:prstGeom>
        </p:spPr>
      </p:pic>
    </p:spTree>
    <p:custDataLst>
      <p:tags r:id="rId1"/>
    </p:custDataLst>
    <p:extLst>
      <p:ext uri="{BB962C8B-B14F-4D97-AF65-F5344CB8AC3E}">
        <p14:creationId xmlns:p14="http://schemas.microsoft.com/office/powerpoint/2010/main" val="6086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600"/>
                                        <p:tgtEl>
                                          <p:spTgt spid="26"/>
                                        </p:tgtEl>
                                      </p:cBhvr>
                                    </p:animEffect>
                                    <p:anim calcmode="lin" valueType="num">
                                      <p:cBhvr>
                                        <p:cTn id="12" dur="600" fill="hold"/>
                                        <p:tgtEl>
                                          <p:spTgt spid="26"/>
                                        </p:tgtEl>
                                        <p:attrNameLst>
                                          <p:attrName>ppt_x</p:attrName>
                                        </p:attrNameLst>
                                      </p:cBhvr>
                                      <p:tavLst>
                                        <p:tav tm="0">
                                          <p:val>
                                            <p:strVal val="#ppt_x"/>
                                          </p:val>
                                        </p:tav>
                                        <p:tav tm="100000">
                                          <p:val>
                                            <p:strVal val="#ppt_x"/>
                                          </p:val>
                                        </p:tav>
                                      </p:tavLst>
                                    </p:anim>
                                    <p:anim calcmode="lin" valueType="num">
                                      <p:cBhvr>
                                        <p:cTn id="13" dur="6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left)">
                                      <p:cBhvr>
                                        <p:cTn id="22" dur="1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0"/>
                                  </p:stCondLst>
                                  <p:childTnLst>
                                    <p:set>
                                      <p:cBhvr>
                                        <p:cTn id="55" dur="1" fill="hold">
                                          <p:stCondLst>
                                            <p:cond delay="0"/>
                                          </p:stCondLst>
                                        </p:cTn>
                                        <p:tgtEl>
                                          <p:spTgt spid="114689"/>
                                        </p:tgtEl>
                                        <p:attrNameLst>
                                          <p:attrName>style.visibility</p:attrName>
                                        </p:attrNameLst>
                                      </p:cBhvr>
                                      <p:to>
                                        <p:strVal val="visible"/>
                                      </p:to>
                                    </p:set>
                                    <p:animEffect transition="in" filter="fade">
                                      <p:cBhvr>
                                        <p:cTn id="56" dur="500"/>
                                        <p:tgtEl>
                                          <p:spTgt spid="1146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nodeType="withEffect">
                                  <p:stCondLst>
                                    <p:cond delay="0"/>
                                  </p:stCondLst>
                                  <p:childTnLst>
                                    <p:set>
                                      <p:cBhvr>
                                        <p:cTn id="67" dur="1" fill="hold">
                                          <p:stCondLst>
                                            <p:cond delay="0"/>
                                          </p:stCondLst>
                                        </p:cTn>
                                        <p:tgtEl>
                                          <p:spTgt spid="114698"/>
                                        </p:tgtEl>
                                        <p:attrNameLst>
                                          <p:attrName>style.visibility</p:attrName>
                                        </p:attrNameLst>
                                      </p:cBhvr>
                                      <p:to>
                                        <p:strVal val="visible"/>
                                      </p:to>
                                    </p:set>
                                    <p:animEffect transition="in" filter="fade">
                                      <p:cBhvr>
                                        <p:cTn id="68" dur="500"/>
                                        <p:tgtEl>
                                          <p:spTgt spid="114698"/>
                                        </p:tgtEl>
                                      </p:cBhvr>
                                    </p:animEffect>
                                  </p:childTnLst>
                                </p:cTn>
                              </p:par>
                              <p:par>
                                <p:cTn id="69" presetID="10" presetClass="entr" presetSubtype="0" fill="hold" nodeType="withEffect">
                                  <p:stCondLst>
                                    <p:cond delay="0"/>
                                  </p:stCondLst>
                                  <p:childTnLst>
                                    <p:set>
                                      <p:cBhvr>
                                        <p:cTn id="70" dur="1" fill="hold">
                                          <p:stCondLst>
                                            <p:cond delay="0"/>
                                          </p:stCondLst>
                                        </p:cTn>
                                        <p:tgtEl>
                                          <p:spTgt spid="114699"/>
                                        </p:tgtEl>
                                        <p:attrNameLst>
                                          <p:attrName>style.visibility</p:attrName>
                                        </p:attrNameLst>
                                      </p:cBhvr>
                                      <p:to>
                                        <p:strVal val="visible"/>
                                      </p:to>
                                    </p:set>
                                    <p:animEffect transition="in" filter="fade">
                                      <p:cBhvr>
                                        <p:cTn id="71" dur="500"/>
                                        <p:tgtEl>
                                          <p:spTgt spid="11469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4691"/>
                                        </p:tgtEl>
                                        <p:attrNameLst>
                                          <p:attrName>style.visibility</p:attrName>
                                        </p:attrNameLst>
                                      </p:cBhvr>
                                      <p:to>
                                        <p:strVal val="visible"/>
                                      </p:to>
                                    </p:set>
                                    <p:animEffect transition="in" filter="fade">
                                      <p:cBhvr>
                                        <p:cTn id="76" dur="500"/>
                                        <p:tgtEl>
                                          <p:spTgt spid="11469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4693"/>
                                        </p:tgtEl>
                                        <p:attrNameLst>
                                          <p:attrName>style.visibility</p:attrName>
                                        </p:attrNameLst>
                                      </p:cBhvr>
                                      <p:to>
                                        <p:strVal val="visible"/>
                                      </p:to>
                                    </p:set>
                                    <p:animEffect transition="in" filter="fade">
                                      <p:cBhvr>
                                        <p:cTn id="81"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4" grpId="0"/>
      <p:bldP spid="16" grpId="0"/>
      <p:bldP spid="24" grpId="0"/>
      <p:bldP spid="58" grpId="0"/>
      <p:bldP spid="114691" grpId="0"/>
      <p:bldP spid="1146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23851" y="1085670"/>
            <a:ext cx="8519134" cy="827030"/>
            <a:chOff x="323851" y="1085670"/>
            <a:chExt cx="8519134" cy="827030"/>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4" y="1196892"/>
              <a:ext cx="6125251" cy="615553"/>
            </a:xfrm>
            <a:prstGeom prst="rect">
              <a:avLst/>
            </a:prstGeom>
            <a:noFill/>
          </p:spPr>
          <p:txBody>
            <a:bodyPr wrap="square" rtlCol="0">
              <a:spAutoFit/>
            </a:bodyPr>
            <a:lstStyle/>
            <a:p>
              <a:r>
                <a:rPr kumimoji="1" lang="ja-JP" altLang="en-US" sz="1700" dirty="0">
                  <a:latin typeface="+mn-ea"/>
                  <a:ea typeface="+mn-ea"/>
                </a:rPr>
                <a:t>群馬県は、私たちのふだんの暮らしに結びついた公共サービスを行っています。</a:t>
              </a:r>
            </a:p>
          </p:txBody>
        </p:sp>
      </p:grpSp>
      <p:grpSp>
        <p:nvGrpSpPr>
          <p:cNvPr id="21508" name="グループ化 21507">
            <a:extLst>
              <a:ext uri="{FF2B5EF4-FFF2-40B4-BE49-F238E27FC236}">
                <a16:creationId xmlns:a16="http://schemas.microsoft.com/office/drawing/2014/main" id="{C33DE6FA-EEFE-EB3B-DBF3-E856FBA2777F}"/>
              </a:ext>
            </a:extLst>
          </p:cNvPr>
          <p:cNvGrpSpPr>
            <a:grpSpLocks/>
          </p:cNvGrpSpPr>
          <p:nvPr/>
        </p:nvGrpSpPr>
        <p:grpSpPr>
          <a:xfrm>
            <a:off x="331501" y="2768973"/>
            <a:ext cx="4893527" cy="3869531"/>
            <a:chOff x="317743" y="2829133"/>
            <a:chExt cx="4893527" cy="3869531"/>
          </a:xfrm>
        </p:grpSpPr>
        <p:graphicFrame>
          <p:nvGraphicFramePr>
            <p:cNvPr id="13" name="グラフ 12">
              <a:extLst>
                <a:ext uri="{FF2B5EF4-FFF2-40B4-BE49-F238E27FC236}">
                  <a16:creationId xmlns:a16="http://schemas.microsoft.com/office/drawing/2014/main" id="{E6B5E072-4025-764F-02B6-3258A5234B1A}"/>
                </a:ext>
              </a:extLst>
            </p:cNvPr>
            <p:cNvGraphicFramePr>
              <a:graphicFrameLocks/>
            </p:cNvGraphicFramePr>
            <p:nvPr>
              <p:extLst>
                <p:ext uri="{D42A27DB-BD31-4B8C-83A1-F6EECF244321}">
                  <p14:modId xmlns:p14="http://schemas.microsoft.com/office/powerpoint/2010/main" val="2709319583"/>
                </p:ext>
              </p:extLst>
            </p:nvPr>
          </p:nvGraphicFramePr>
          <p:xfrm>
            <a:off x="317743" y="2829133"/>
            <a:ext cx="4893527" cy="386953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2">
              <a:extLst>
                <a:ext uri="{FF2B5EF4-FFF2-40B4-BE49-F238E27FC236}">
                  <a16:creationId xmlns:a16="http://schemas.microsoft.com/office/drawing/2014/main" id="{1ECFCD1D-C4B3-4DD7-EA94-33FFB19B2301}"/>
                </a:ext>
              </a:extLst>
            </p:cNvPr>
            <p:cNvGrpSpPr>
              <a:grpSpLocks/>
            </p:cNvGrpSpPr>
            <p:nvPr/>
          </p:nvGrpSpPr>
          <p:grpSpPr>
            <a:xfrm>
              <a:off x="2019230" y="4018622"/>
              <a:ext cx="1490552" cy="1490552"/>
              <a:chOff x="1974616" y="3951980"/>
              <a:chExt cx="1490552" cy="1490552"/>
            </a:xfrm>
          </p:grpSpPr>
          <p:sp>
            <p:nvSpPr>
              <p:cNvPr id="14" name="楕円 13">
                <a:extLst>
                  <a:ext uri="{FF2B5EF4-FFF2-40B4-BE49-F238E27FC236}">
                    <a16:creationId xmlns:a16="http://schemas.microsoft.com/office/drawing/2014/main" id="{8AE0112F-E534-A228-B729-8D53F8438E9B}"/>
                  </a:ext>
                </a:extLst>
              </p:cNvPr>
              <p:cNvSpPr>
                <a:spLocks/>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 name="テキスト ボックス 1">
                <a:extLst>
                  <a:ext uri="{FF2B5EF4-FFF2-40B4-BE49-F238E27FC236}">
                    <a16:creationId xmlns:a16="http://schemas.microsoft.com/office/drawing/2014/main" id="{03A1ADBE-23BE-5A0D-76F8-C9BDD1107C30}"/>
                  </a:ext>
                </a:extLst>
              </p:cNvPr>
              <p:cNvSpPr txBox="1">
                <a:spLocks/>
              </p:cNvSpPr>
              <p:nvPr/>
            </p:nvSpPr>
            <p:spPr>
              <a:xfrm>
                <a:off x="2100972" y="4419263"/>
                <a:ext cx="1237839" cy="550407"/>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a:solidFill>
                      <a:srgbClr val="000000"/>
                    </a:solidFill>
                    <a:effectLst/>
                    <a:latin typeface="+mn-ea"/>
                    <a:ea typeface="+mn-ea"/>
                  </a:rPr>
                  <a:t>歳出総額</a:t>
                </a:r>
                <a:endParaRPr lang="zh-TW" altLang="en-US" sz="1600">
                  <a:effectLst/>
                  <a:latin typeface="+mn-ea"/>
                  <a:ea typeface="+mn-ea"/>
                </a:endParaRPr>
              </a:p>
              <a:p>
                <a:pPr algn="ctr" rtl="0">
                  <a:lnSpc>
                    <a:spcPct val="80000"/>
                  </a:lnSpc>
                  <a:spcBef>
                    <a:spcPts val="0"/>
                  </a:spcBef>
                  <a:spcAft>
                    <a:spcPts val="500"/>
                  </a:spcAft>
                </a:pPr>
                <a:r>
                  <a:rPr lang="ja-JP" altLang="en-US" sz="1600">
                    <a:solidFill>
                      <a:srgbClr val="000000"/>
                    </a:solidFill>
                    <a:latin typeface="+mn-ea"/>
                  </a:rPr>
                  <a:t>７，８１６</a:t>
                </a:r>
                <a:r>
                  <a:rPr lang="zh-TW" altLang="en-US" sz="1500" i="0" u="none" strike="noStrike">
                    <a:solidFill>
                      <a:srgbClr val="000000"/>
                    </a:solidFill>
                    <a:effectLst/>
                    <a:latin typeface="+mn-ea"/>
                    <a:ea typeface="+mn-ea"/>
                  </a:rPr>
                  <a:t>億円</a:t>
                </a:r>
                <a:endParaRPr lang="zh-TW" altLang="en-US" sz="1500">
                  <a:effectLst/>
                  <a:latin typeface="+mn-ea"/>
                  <a:ea typeface="+mn-ea"/>
                </a:endParaRPr>
              </a:p>
            </p:txBody>
          </p:sp>
        </p:grpSp>
        <p:sp>
          <p:nvSpPr>
            <p:cNvPr id="12" name="テキスト ボックス 11">
              <a:extLst>
                <a:ext uri="{FF2B5EF4-FFF2-40B4-BE49-F238E27FC236}">
                  <a16:creationId xmlns:a16="http://schemas.microsoft.com/office/drawing/2014/main" id="{5EC500FC-AADD-3315-08E3-574CC40D6FB8}"/>
                </a:ext>
              </a:extLst>
            </p:cNvPr>
            <p:cNvSpPr txBox="1">
              <a:spLocks/>
            </p:cNvSpPr>
            <p:nvPr/>
          </p:nvSpPr>
          <p:spPr>
            <a:xfrm>
              <a:off x="741784" y="4625874"/>
              <a:ext cx="697627" cy="461665"/>
            </a:xfrm>
            <a:prstGeom prst="rect">
              <a:avLst/>
            </a:prstGeom>
            <a:noFill/>
          </p:spPr>
          <p:txBody>
            <a:bodyPr wrap="none" rtlCol="0">
              <a:spAutoFit/>
            </a:bodyPr>
            <a:lstStyle/>
            <a:p>
              <a:pPr algn="ctr"/>
              <a:r>
                <a:rPr lang="ja-JP" altLang="en-US" sz="1200">
                  <a:solidFill>
                    <a:srgbClr val="000000"/>
                  </a:solidFill>
                  <a:latin typeface="+mn-ea"/>
                </a:rPr>
                <a:t>総務</a:t>
              </a:r>
              <a:r>
                <a:rPr lang="ja-JP" altLang="en-US" sz="1200" b="0" i="0" u="none" strike="noStrike">
                  <a:solidFill>
                    <a:srgbClr val="000000"/>
                  </a:solidFill>
                  <a:effectLst/>
                  <a:latin typeface="+mn-ea"/>
                  <a:ea typeface="+mn-ea"/>
                </a:rPr>
                <a:t>費 </a:t>
              </a:r>
              <a:endParaRPr lang="en-US" altLang="ja-JP" sz="1200" b="0" i="0" u="none" strike="noStrike">
                <a:solidFill>
                  <a:srgbClr val="000000"/>
                </a:solidFill>
                <a:effectLst/>
                <a:latin typeface="+mn-ea"/>
                <a:ea typeface="+mn-ea"/>
              </a:endParaRPr>
            </a:p>
            <a:p>
              <a:pPr algn="ctr"/>
              <a:r>
                <a:rPr lang="ja-JP" altLang="en-US" sz="1200">
                  <a:solidFill>
                    <a:srgbClr val="000000"/>
                  </a:solidFill>
                  <a:latin typeface="+mn-ea"/>
                </a:rPr>
                <a:t>４．０</a:t>
              </a:r>
              <a:r>
                <a:rPr lang="en-US" altLang="ja-JP" sz="1200" b="0" i="0" u="none" strike="noStrike">
                  <a:solidFill>
                    <a:srgbClr val="000000"/>
                  </a:solidFill>
                  <a:effectLst/>
                  <a:latin typeface="+mn-ea"/>
                  <a:ea typeface="+mn-ea"/>
                </a:rPr>
                <a:t>%</a:t>
              </a:r>
            </a:p>
          </p:txBody>
        </p:sp>
        <p:sp>
          <p:nvSpPr>
            <p:cNvPr id="15" name="テキスト ボックス 14">
              <a:extLst>
                <a:ext uri="{FF2B5EF4-FFF2-40B4-BE49-F238E27FC236}">
                  <a16:creationId xmlns:a16="http://schemas.microsoft.com/office/drawing/2014/main" id="{68915BB6-BAF9-E2DA-98BC-852ACE552EE1}"/>
                </a:ext>
              </a:extLst>
            </p:cNvPr>
            <p:cNvSpPr txBox="1">
              <a:spLocks/>
            </p:cNvSpPr>
            <p:nvPr/>
          </p:nvSpPr>
          <p:spPr>
            <a:xfrm>
              <a:off x="802627" y="5081660"/>
              <a:ext cx="1026242" cy="461665"/>
            </a:xfrm>
            <a:prstGeom prst="rect">
              <a:avLst/>
            </a:prstGeom>
            <a:noFill/>
          </p:spPr>
          <p:txBody>
            <a:bodyPr wrap="none" rtlCol="0">
              <a:spAutoFit/>
            </a:bodyPr>
            <a:lstStyle/>
            <a:p>
              <a:pPr algn="ctr"/>
              <a:r>
                <a:rPr lang="ja-JP" altLang="en-US" sz="1200">
                  <a:solidFill>
                    <a:srgbClr val="000000"/>
                  </a:solidFill>
                  <a:latin typeface="+mn-ea"/>
                </a:rPr>
                <a:t>生活こども</a:t>
              </a:r>
              <a:r>
                <a:rPr lang="ja-JP" altLang="en-US" sz="1200" b="0" i="0" u="none" strike="noStrike">
                  <a:solidFill>
                    <a:srgbClr val="000000"/>
                  </a:solidFill>
                  <a:effectLst/>
                  <a:latin typeface="+mn-ea"/>
                  <a:ea typeface="+mn-ea"/>
                </a:rPr>
                <a:t>費</a:t>
              </a:r>
              <a:endParaRPr lang="en-US" altLang="ja-JP" sz="1200" b="0" i="0" u="none" strike="noStrike">
                <a:solidFill>
                  <a:srgbClr val="000000"/>
                </a:solidFill>
                <a:effectLst/>
                <a:latin typeface="+mn-ea"/>
                <a:ea typeface="+mn-ea"/>
              </a:endParaRPr>
            </a:p>
            <a:p>
              <a:pPr algn="ctr"/>
              <a:r>
                <a:rPr lang="ja-JP" altLang="en-US" sz="1200">
                  <a:solidFill>
                    <a:srgbClr val="000000"/>
                  </a:solidFill>
                  <a:latin typeface="+mn-ea"/>
                </a:rPr>
                <a:t>５．５</a:t>
              </a:r>
              <a:r>
                <a:rPr lang="en-US" altLang="ja-JP" sz="1200" b="0" i="0" u="none" strike="noStrike">
                  <a:solidFill>
                    <a:srgbClr val="000000"/>
                  </a:solidFill>
                  <a:effectLst/>
                  <a:latin typeface="+mn-ea"/>
                  <a:ea typeface="+mn-ea"/>
                </a:rPr>
                <a:t>%</a:t>
              </a:r>
            </a:p>
          </p:txBody>
        </p:sp>
        <p:sp>
          <p:nvSpPr>
            <p:cNvPr id="16" name="テキスト ボックス 15">
              <a:extLst>
                <a:ext uri="{FF2B5EF4-FFF2-40B4-BE49-F238E27FC236}">
                  <a16:creationId xmlns:a16="http://schemas.microsoft.com/office/drawing/2014/main" id="{967B4CCC-D984-8D85-222B-0C29C8B54023}"/>
                </a:ext>
              </a:extLst>
            </p:cNvPr>
            <p:cNvSpPr txBox="1">
              <a:spLocks/>
            </p:cNvSpPr>
            <p:nvPr/>
          </p:nvSpPr>
          <p:spPr>
            <a:xfrm>
              <a:off x="1282864" y="5554734"/>
              <a:ext cx="646331" cy="461665"/>
            </a:xfrm>
            <a:prstGeom prst="rect">
              <a:avLst/>
            </a:prstGeom>
            <a:noFill/>
          </p:spPr>
          <p:txBody>
            <a:bodyPr wrap="none" rtlCol="0">
              <a:spAutoFit/>
            </a:bodyPr>
            <a:lstStyle/>
            <a:p>
              <a:pPr algn="ctr"/>
              <a:r>
                <a:rPr lang="ja-JP" altLang="en-US" sz="1200">
                  <a:solidFill>
                    <a:srgbClr val="000000"/>
                  </a:solidFill>
                  <a:latin typeface="+mn-ea"/>
                </a:rPr>
                <a:t>警察</a:t>
              </a:r>
              <a:r>
                <a:rPr lang="ja-JP" altLang="en-US" sz="1200" b="0" i="0" u="none" strike="noStrike">
                  <a:solidFill>
                    <a:srgbClr val="000000"/>
                  </a:solidFill>
                  <a:effectLst/>
                  <a:latin typeface="+mn-ea"/>
                  <a:ea typeface="+mn-ea"/>
                </a:rPr>
                <a:t>費</a:t>
              </a:r>
              <a:endParaRPr lang="en-US" altLang="ja-JP" sz="1200" b="0" i="0" u="none" strike="noStrike">
                <a:solidFill>
                  <a:srgbClr val="000000"/>
                </a:solidFill>
                <a:effectLst/>
                <a:latin typeface="+mn-ea"/>
                <a:ea typeface="+mn-ea"/>
              </a:endParaRPr>
            </a:p>
            <a:p>
              <a:pPr algn="ctr"/>
              <a:r>
                <a:rPr lang="ja-JP" altLang="en-US" sz="1200">
                  <a:solidFill>
                    <a:srgbClr val="000000"/>
                  </a:solidFill>
                  <a:latin typeface="+mn-ea"/>
                </a:rPr>
                <a:t>５．９</a:t>
              </a:r>
              <a:r>
                <a:rPr lang="en-US" altLang="ja-JP" sz="1200" b="0" i="0" u="none" strike="noStrike">
                  <a:solidFill>
                    <a:srgbClr val="000000"/>
                  </a:solidFill>
                  <a:effectLst/>
                  <a:latin typeface="+mn-ea"/>
                  <a:ea typeface="+mn-ea"/>
                </a:rPr>
                <a:t>%</a:t>
              </a:r>
            </a:p>
          </p:txBody>
        </p:sp>
        <p:sp>
          <p:nvSpPr>
            <p:cNvPr id="17" name="テキスト ボックス 16">
              <a:extLst>
                <a:ext uri="{FF2B5EF4-FFF2-40B4-BE49-F238E27FC236}">
                  <a16:creationId xmlns:a16="http://schemas.microsoft.com/office/drawing/2014/main" id="{47F65C42-C91D-523D-4A72-58BBEA7DF976}"/>
                </a:ext>
              </a:extLst>
            </p:cNvPr>
            <p:cNvSpPr txBox="1">
              <a:spLocks/>
            </p:cNvSpPr>
            <p:nvPr/>
          </p:nvSpPr>
          <p:spPr>
            <a:xfrm>
              <a:off x="1585200" y="3560255"/>
              <a:ext cx="704039" cy="492443"/>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その他</a:t>
              </a:r>
              <a:endParaRPr lang="en-US" altLang="ja-JP" sz="1400" b="0" i="0" u="none" strike="noStrike" dirty="0">
                <a:solidFill>
                  <a:srgbClr val="000000"/>
                </a:solidFill>
                <a:effectLst/>
                <a:latin typeface="+mn-ea"/>
                <a:ea typeface="+mn-ea"/>
              </a:endParaRPr>
            </a:p>
            <a:p>
              <a:pPr algn="ctr"/>
              <a:r>
                <a:rPr lang="ja-JP" altLang="en-US" sz="1200" b="0" i="0" u="none" strike="noStrike" dirty="0">
                  <a:solidFill>
                    <a:srgbClr val="000000"/>
                  </a:solidFill>
                  <a:effectLst/>
                  <a:latin typeface="+mn-ea"/>
                  <a:ea typeface="+mn-ea"/>
                </a:rPr>
                <a:t>２３．９</a:t>
              </a:r>
              <a:r>
                <a:rPr lang="en-US" altLang="ja-JP" sz="1200" b="0" i="0" u="none" strike="noStrike" dirty="0">
                  <a:solidFill>
                    <a:srgbClr val="000000"/>
                  </a:solidFill>
                  <a:effectLst/>
                  <a:latin typeface="+mn-ea"/>
                  <a:ea typeface="+mn-ea"/>
                </a:rPr>
                <a:t>%</a:t>
              </a:r>
              <a:endParaRPr kumimoji="1" lang="ja-JP" altLang="en-US" sz="1600" dirty="0">
                <a:latin typeface="+mn-ea"/>
                <a:ea typeface="+mn-ea"/>
              </a:endParaRPr>
            </a:p>
          </p:txBody>
        </p:sp>
        <p:sp>
          <p:nvSpPr>
            <p:cNvPr id="18" name="テキスト ボックス 17">
              <a:extLst>
                <a:ext uri="{FF2B5EF4-FFF2-40B4-BE49-F238E27FC236}">
                  <a16:creationId xmlns:a16="http://schemas.microsoft.com/office/drawing/2014/main" id="{8625D8F8-9220-A8A7-5B83-553B344E0DCD}"/>
                </a:ext>
              </a:extLst>
            </p:cNvPr>
            <p:cNvSpPr txBox="1">
              <a:spLocks/>
            </p:cNvSpPr>
            <p:nvPr/>
          </p:nvSpPr>
          <p:spPr>
            <a:xfrm>
              <a:off x="3148150" y="3523610"/>
              <a:ext cx="723275" cy="492443"/>
            </a:xfrm>
            <a:prstGeom prst="rect">
              <a:avLst/>
            </a:prstGeom>
            <a:noFill/>
          </p:spPr>
          <p:txBody>
            <a:bodyPr wrap="none" rtlCol="0">
              <a:spAutoFit/>
            </a:bodyPr>
            <a:lstStyle/>
            <a:p>
              <a:pPr algn="ctr"/>
              <a:r>
                <a:rPr lang="ja-JP" altLang="en-US" sz="1400">
                  <a:solidFill>
                    <a:srgbClr val="000000"/>
                  </a:solidFill>
                  <a:latin typeface="+mn-ea"/>
                </a:rPr>
                <a:t>教育</a:t>
              </a:r>
              <a:r>
                <a:rPr lang="ja-JP" altLang="en-US" sz="1400" b="0" i="0" u="none" strike="noStrike">
                  <a:solidFill>
                    <a:srgbClr val="000000"/>
                  </a:solidFill>
                  <a:effectLst/>
                  <a:latin typeface="+mn-ea"/>
                  <a:ea typeface="+mn-ea"/>
                </a:rPr>
                <a:t>費</a:t>
              </a:r>
            </a:p>
            <a:p>
              <a:pPr algn="ctr"/>
              <a:r>
                <a:rPr lang="ja-JP" altLang="en-US" sz="1200" b="0" i="0" u="none" strike="noStrike">
                  <a:solidFill>
                    <a:srgbClr val="000000"/>
                  </a:solidFill>
                  <a:effectLst/>
                  <a:latin typeface="+mn-ea"/>
                  <a:ea typeface="+mn-ea"/>
                </a:rPr>
                <a:t>２１．３</a:t>
              </a:r>
              <a:r>
                <a:rPr lang="en-US" altLang="ja-JP" sz="1200" b="0" i="0" u="none" strike="noStrike">
                  <a:solidFill>
                    <a:srgbClr val="000000"/>
                  </a:solidFill>
                  <a:effectLst/>
                  <a:latin typeface="+mn-ea"/>
                  <a:ea typeface="+mn-ea"/>
                </a:rPr>
                <a:t>%</a:t>
              </a:r>
            </a:p>
          </p:txBody>
        </p:sp>
        <p:sp>
          <p:nvSpPr>
            <p:cNvPr id="19" name="テキスト ボックス 18">
              <a:extLst>
                <a:ext uri="{FF2B5EF4-FFF2-40B4-BE49-F238E27FC236}">
                  <a16:creationId xmlns:a16="http://schemas.microsoft.com/office/drawing/2014/main" id="{27A7283A-032C-AB26-8203-48F138BEBC15}"/>
                </a:ext>
              </a:extLst>
            </p:cNvPr>
            <p:cNvSpPr txBox="1">
              <a:spLocks/>
            </p:cNvSpPr>
            <p:nvPr/>
          </p:nvSpPr>
          <p:spPr>
            <a:xfrm>
              <a:off x="3432865" y="4918508"/>
              <a:ext cx="1082348" cy="492443"/>
            </a:xfrm>
            <a:prstGeom prst="rect">
              <a:avLst/>
            </a:prstGeom>
            <a:noFill/>
          </p:spPr>
          <p:txBody>
            <a:bodyPr wrap="none" rtlCol="0">
              <a:spAutoFit/>
            </a:bodyPr>
            <a:lstStyle/>
            <a:p>
              <a:pPr algn="ctr"/>
              <a:r>
                <a:rPr lang="ja-JP" altLang="en-US" sz="1400" b="0" i="0" u="none" strike="noStrike" dirty="0">
                  <a:solidFill>
                    <a:srgbClr val="000000"/>
                  </a:solidFill>
                  <a:effectLst/>
                  <a:latin typeface="+mn-ea"/>
                  <a:ea typeface="+mn-ea"/>
                </a:rPr>
                <a:t>健康福祉費</a:t>
              </a:r>
            </a:p>
            <a:p>
              <a:pPr algn="ctr"/>
              <a:r>
                <a:rPr lang="ja-JP" altLang="en-US" sz="1200" b="0" i="0" u="none" strike="noStrike" dirty="0">
                  <a:solidFill>
                    <a:srgbClr val="000000"/>
                  </a:solidFill>
                  <a:effectLst/>
                  <a:latin typeface="+mn-ea"/>
                  <a:ea typeface="+mn-ea"/>
                </a:rPr>
                <a:t>１８．５</a:t>
              </a:r>
              <a:r>
                <a:rPr lang="en-US" altLang="ja-JP" sz="1200" b="0" i="0" u="none" strike="noStrike" dirty="0">
                  <a:solidFill>
                    <a:srgbClr val="000000"/>
                  </a:solidFill>
                  <a:effectLst/>
                  <a:latin typeface="+mn-ea"/>
                  <a:ea typeface="+mn-ea"/>
                </a:rPr>
                <a:t>%</a:t>
              </a:r>
            </a:p>
          </p:txBody>
        </p:sp>
        <p:sp>
          <p:nvSpPr>
            <p:cNvPr id="20" name="テキスト ボックス 19">
              <a:extLst>
                <a:ext uri="{FF2B5EF4-FFF2-40B4-BE49-F238E27FC236}">
                  <a16:creationId xmlns:a16="http://schemas.microsoft.com/office/drawing/2014/main" id="{93A21735-4BF7-3602-BBFB-B843BB32F385}"/>
                </a:ext>
              </a:extLst>
            </p:cNvPr>
            <p:cNvSpPr txBox="1">
              <a:spLocks/>
            </p:cNvSpPr>
            <p:nvPr/>
          </p:nvSpPr>
          <p:spPr>
            <a:xfrm>
              <a:off x="2751326" y="5842309"/>
              <a:ext cx="723275" cy="492443"/>
            </a:xfrm>
            <a:prstGeom prst="rect">
              <a:avLst/>
            </a:prstGeom>
            <a:noFill/>
          </p:spPr>
          <p:txBody>
            <a:bodyPr wrap="none" rtlCol="0">
              <a:spAutoFit/>
            </a:bodyPr>
            <a:lstStyle/>
            <a:p>
              <a:pPr algn="ctr"/>
              <a:r>
                <a:rPr lang="ja-JP" altLang="en-US" sz="1400" b="0" i="0" u="none" strike="noStrike">
                  <a:solidFill>
                    <a:srgbClr val="000000"/>
                  </a:solidFill>
                  <a:effectLst/>
                  <a:latin typeface="+mn-ea"/>
                  <a:ea typeface="+mn-ea"/>
                </a:rPr>
                <a:t>公債費</a:t>
              </a:r>
            </a:p>
            <a:p>
              <a:pPr algn="ctr"/>
              <a:r>
                <a:rPr lang="ja-JP" altLang="en-US" sz="1200">
                  <a:solidFill>
                    <a:srgbClr val="000000"/>
                  </a:solidFill>
                  <a:latin typeface="+mn-ea"/>
                </a:rPr>
                <a:t>１２．５</a:t>
              </a:r>
              <a:r>
                <a:rPr lang="en-US" altLang="ja-JP" sz="1200" b="0" i="0" u="none" strike="noStrike">
                  <a:solidFill>
                    <a:srgbClr val="000000"/>
                  </a:solidFill>
                  <a:effectLst/>
                  <a:latin typeface="+mn-ea"/>
                  <a:ea typeface="+mn-ea"/>
                </a:rPr>
                <a:t>%</a:t>
              </a:r>
            </a:p>
          </p:txBody>
        </p:sp>
        <p:sp>
          <p:nvSpPr>
            <p:cNvPr id="21" name="テキスト ボックス 20">
              <a:extLst>
                <a:ext uri="{FF2B5EF4-FFF2-40B4-BE49-F238E27FC236}">
                  <a16:creationId xmlns:a16="http://schemas.microsoft.com/office/drawing/2014/main" id="{CCB85CB8-8641-50D7-1D4F-43D21CA13C0D}"/>
                </a:ext>
              </a:extLst>
            </p:cNvPr>
            <p:cNvSpPr txBox="1">
              <a:spLocks/>
            </p:cNvSpPr>
            <p:nvPr/>
          </p:nvSpPr>
          <p:spPr>
            <a:xfrm>
              <a:off x="1673588" y="5948249"/>
              <a:ext cx="954107" cy="461665"/>
            </a:xfrm>
            <a:prstGeom prst="rect">
              <a:avLst/>
            </a:prstGeom>
            <a:noFill/>
          </p:spPr>
          <p:txBody>
            <a:bodyPr wrap="none" rtlCol="0">
              <a:spAutoFit/>
            </a:bodyPr>
            <a:lstStyle/>
            <a:p>
              <a:pPr algn="ctr"/>
              <a:r>
                <a:rPr lang="ja-JP" altLang="en-US" sz="1200">
                  <a:solidFill>
                    <a:srgbClr val="000000"/>
                  </a:solidFill>
                  <a:latin typeface="+mn-ea"/>
                </a:rPr>
                <a:t>県土整備</a:t>
              </a:r>
              <a:r>
                <a:rPr lang="ja-JP" altLang="en-US" sz="1200" b="0" i="0" u="none" strike="noStrike">
                  <a:solidFill>
                    <a:srgbClr val="000000"/>
                  </a:solidFill>
                  <a:effectLst/>
                  <a:latin typeface="+mn-ea"/>
                  <a:ea typeface="+mn-ea"/>
                </a:rPr>
                <a:t>費</a:t>
              </a:r>
              <a:endParaRPr lang="en-US" altLang="ja-JP" sz="1200" b="0" i="0" u="none" strike="noStrike">
                <a:solidFill>
                  <a:srgbClr val="000000"/>
                </a:solidFill>
                <a:effectLst/>
                <a:latin typeface="+mn-ea"/>
                <a:ea typeface="+mn-ea"/>
              </a:endParaRPr>
            </a:p>
            <a:p>
              <a:pPr algn="ctr"/>
              <a:r>
                <a:rPr lang="ja-JP" altLang="en-US" sz="1200" b="0" i="0" u="none" strike="noStrike">
                  <a:solidFill>
                    <a:srgbClr val="000000"/>
                  </a:solidFill>
                  <a:effectLst/>
                  <a:latin typeface="+mn-ea"/>
                  <a:ea typeface="+mn-ea"/>
                </a:rPr>
                <a:t>８．４</a:t>
              </a:r>
              <a:r>
                <a:rPr lang="en-US" altLang="ja-JP" sz="1200" b="0" i="0" u="none" strike="noStrike">
                  <a:solidFill>
                    <a:srgbClr val="000000"/>
                  </a:solidFill>
                  <a:effectLst/>
                  <a:latin typeface="+mn-ea"/>
                  <a:ea typeface="+mn-ea"/>
                </a:rPr>
                <a:t>%</a:t>
              </a:r>
            </a:p>
          </p:txBody>
        </p:sp>
      </p:grpSp>
      <p:sp>
        <p:nvSpPr>
          <p:cNvPr id="25615" name="Rectangle 8"/>
          <p:cNvSpPr>
            <a:spLocks noChangeArrowheads="1"/>
          </p:cNvSpPr>
          <p:nvPr/>
        </p:nvSpPr>
        <p:spPr bwMode="auto">
          <a:xfrm>
            <a:off x="2730530" y="2453418"/>
            <a:ext cx="3522118"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a:solidFill>
                  <a:srgbClr val="000000"/>
                </a:solidFill>
                <a:latin typeface="+mn-ea"/>
                <a:ea typeface="+mn-ea"/>
                <a:cs typeface="メイリオ" panose="020B0604030504040204" pitchFamily="50" charset="-128"/>
              </a:rPr>
              <a:t>群馬県の歳出の内訳（令和６年度当初予算）</a:t>
            </a:r>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群馬県の財政−②歳出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a:p>
        </p:txBody>
      </p:sp>
      <p:sp>
        <p:nvSpPr>
          <p:cNvPr id="21510" name="正方形/長方形 21509">
            <a:extLst>
              <a:ext uri="{FF2B5EF4-FFF2-40B4-BE49-F238E27FC236}">
                <a16:creationId xmlns:a16="http://schemas.microsoft.com/office/drawing/2014/main" id="{72C04895-1014-AEBC-1818-1BC92906862D}"/>
              </a:ext>
            </a:extLst>
          </p:cNvPr>
          <p:cNvSpPr/>
          <p:nvPr/>
        </p:nvSpPr>
        <p:spPr bwMode="auto">
          <a:xfrm>
            <a:off x="149274" y="2034645"/>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a:ln>
                  <a:noFill/>
                </a:ln>
                <a:effectLst/>
                <a:latin typeface="+mn-ea"/>
                <a:ea typeface="+mn-ea"/>
              </a:rPr>
              <a:t>グラフから見えてくる</a:t>
            </a:r>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1637214" y="1989696"/>
            <a:ext cx="5301451" cy="353943"/>
          </a:xfrm>
          <a:prstGeom prst="rect">
            <a:avLst/>
          </a:prstGeom>
          <a:noFill/>
        </p:spPr>
        <p:txBody>
          <a:bodyPr wrap="none" rtlCol="0">
            <a:spAutoFit/>
          </a:bodyPr>
          <a:lstStyle/>
          <a:p>
            <a:r>
              <a:rPr lang="ja-JP" altLang="en-US" sz="1700" dirty="0">
                <a:solidFill>
                  <a:srgbClr val="005BAD"/>
                </a:solidFill>
                <a:latin typeface="+mj-ea"/>
                <a:ea typeface="+mj-ea"/>
              </a:rPr>
              <a:t>県では県民の生活を支えるために税金を使っています。</a:t>
            </a:r>
          </a:p>
        </p:txBody>
      </p:sp>
      <p:grpSp>
        <p:nvGrpSpPr>
          <p:cNvPr id="11" name="グループ化 10">
            <a:extLst>
              <a:ext uri="{FF2B5EF4-FFF2-40B4-BE49-F238E27FC236}">
                <a16:creationId xmlns:a16="http://schemas.microsoft.com/office/drawing/2014/main" id="{AAB4F61F-759C-23B2-9780-65C3808C2713}"/>
              </a:ext>
            </a:extLst>
          </p:cNvPr>
          <p:cNvGrpSpPr/>
          <p:nvPr/>
        </p:nvGrpSpPr>
        <p:grpSpPr>
          <a:xfrm>
            <a:off x="4860708" y="3175466"/>
            <a:ext cx="4064270" cy="3071836"/>
            <a:chOff x="4860706" y="3175466"/>
            <a:chExt cx="3351539" cy="3071836"/>
          </a:xfrm>
        </p:grpSpPr>
        <p:grpSp>
          <p:nvGrpSpPr>
            <p:cNvPr id="21507" name="グループ化 21506">
              <a:extLst>
                <a:ext uri="{FF2B5EF4-FFF2-40B4-BE49-F238E27FC236}">
                  <a16:creationId xmlns:a16="http://schemas.microsoft.com/office/drawing/2014/main" id="{729F114A-51DA-D528-2468-D74C684D029C}"/>
                </a:ext>
              </a:extLst>
            </p:cNvPr>
            <p:cNvGrpSpPr/>
            <p:nvPr/>
          </p:nvGrpSpPr>
          <p:grpSpPr>
            <a:xfrm>
              <a:off x="5360145" y="3222063"/>
              <a:ext cx="2852100" cy="3025239"/>
              <a:chOff x="5420305" y="3219821"/>
              <a:chExt cx="2852100" cy="3025239"/>
            </a:xfrm>
          </p:grpSpPr>
          <p:grpSp>
            <p:nvGrpSpPr>
              <p:cNvPr id="31" name="グループ化 30">
                <a:extLst>
                  <a:ext uri="{FF2B5EF4-FFF2-40B4-BE49-F238E27FC236}">
                    <a16:creationId xmlns:a16="http://schemas.microsoft.com/office/drawing/2014/main" id="{DD9366D7-4429-6C3E-34EF-3B852AAB69FE}"/>
                  </a:ext>
                </a:extLst>
              </p:cNvPr>
              <p:cNvGrpSpPr/>
              <p:nvPr/>
            </p:nvGrpSpPr>
            <p:grpSpPr>
              <a:xfrm>
                <a:off x="5420305" y="4816221"/>
                <a:ext cx="2843926" cy="231027"/>
                <a:chOff x="5428482" y="4811877"/>
                <a:chExt cx="2843926" cy="231027"/>
              </a:xfrm>
            </p:grpSpPr>
            <p:sp>
              <p:nvSpPr>
                <p:cNvPr id="21568" name="Rectangle 78"/>
                <p:cNvSpPr>
                  <a:spLocks noChangeArrowheads="1"/>
                </p:cNvSpPr>
                <p:nvPr/>
              </p:nvSpPr>
              <p:spPr bwMode="auto">
                <a:xfrm>
                  <a:off x="6067667" y="4811877"/>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警察</a:t>
                  </a:r>
                  <a:r>
                    <a:rPr lang="ja-JP" altLang="en-US" sz="1400">
                      <a:solidFill>
                        <a:srgbClr val="000000"/>
                      </a:solidFill>
                      <a:latin typeface="+mn-ea"/>
                      <a:ea typeface="+mn-ea"/>
                      <a:cs typeface="メイリオ" panose="020B0604030504040204" pitchFamily="50" charset="-128"/>
                    </a:rPr>
                    <a:t>費</a:t>
                  </a:r>
                </a:p>
              </p:txBody>
            </p:sp>
            <p:sp>
              <p:nvSpPr>
                <p:cNvPr id="25626" name="Rectangle 87"/>
                <p:cNvSpPr>
                  <a:spLocks noChangeArrowheads="1"/>
                </p:cNvSpPr>
                <p:nvPr/>
              </p:nvSpPr>
              <p:spPr bwMode="auto">
                <a:xfrm>
                  <a:off x="5428482" y="4811877"/>
                  <a:ext cx="464098" cy="23102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7" name="Rectangle 78"/>
                <p:cNvSpPr>
                  <a:spLocks noChangeArrowheads="1"/>
                </p:cNvSpPr>
                <p:nvPr/>
              </p:nvSpPr>
              <p:spPr bwMode="auto">
                <a:xfrm>
                  <a:off x="6789989" y="4811877"/>
                  <a:ext cx="1482419" cy="215444"/>
                </a:xfrm>
                <a:prstGeom prst="rect">
                  <a:avLst/>
                </a:prstGeom>
                <a:noFill/>
                <a:ln w="9525">
                  <a:noFill/>
                  <a:miter lim="800000"/>
                  <a:headEnd/>
                  <a:tailEnd/>
                </a:ln>
              </p:spPr>
              <p:txBody>
                <a:bodyPr wrap="square" lIns="0" tIns="0" rIns="0" bIns="0">
                  <a:spAutoFit/>
                </a:bodyPr>
                <a:lstStyle/>
                <a:p>
                  <a:pPr algn="r" eaLnBrk="1" hangingPunct="1">
                    <a:defRPr/>
                  </a:pPr>
                  <a:r>
                    <a:rPr lang="zh-TW" altLang="en-US" sz="1400" i="0" u="none" strike="noStrike">
                      <a:solidFill>
                        <a:srgbClr val="000000"/>
                      </a:solidFill>
                      <a:effectLst/>
                      <a:latin typeface="+mn-ea"/>
                      <a:ea typeface="+mn-ea"/>
                    </a:rPr>
                    <a:t>４６３億３，４２７万円</a:t>
                  </a:r>
                </a:p>
              </p:txBody>
            </p:sp>
          </p:grpSp>
          <p:grpSp>
            <p:nvGrpSpPr>
              <p:cNvPr id="29" name="グループ化 28">
                <a:extLst>
                  <a:ext uri="{FF2B5EF4-FFF2-40B4-BE49-F238E27FC236}">
                    <a16:creationId xmlns:a16="http://schemas.microsoft.com/office/drawing/2014/main" id="{6EBBE041-A8A8-189A-383A-80196CF94A69}"/>
                  </a:ext>
                </a:extLst>
              </p:cNvPr>
              <p:cNvGrpSpPr/>
              <p:nvPr/>
            </p:nvGrpSpPr>
            <p:grpSpPr>
              <a:xfrm>
                <a:off x="5420305" y="4417632"/>
                <a:ext cx="2852100" cy="231027"/>
                <a:chOff x="5422350" y="4407069"/>
                <a:chExt cx="2852100" cy="231027"/>
              </a:xfrm>
            </p:grpSpPr>
            <p:sp>
              <p:nvSpPr>
                <p:cNvPr id="21555" name="Rectangle 53"/>
                <p:cNvSpPr>
                  <a:spLocks noChangeArrowheads="1"/>
                </p:cNvSpPr>
                <p:nvPr/>
              </p:nvSpPr>
              <p:spPr bwMode="auto">
                <a:xfrm>
                  <a:off x="6067667" y="4407069"/>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県土整備</a:t>
                  </a:r>
                  <a:r>
                    <a:rPr lang="ja-JP" altLang="en-US" sz="1400">
                      <a:solidFill>
                        <a:srgbClr val="000000"/>
                      </a:solidFill>
                      <a:latin typeface="+mn-ea"/>
                      <a:ea typeface="+mn-ea"/>
                      <a:cs typeface="メイリオ" panose="020B0604030504040204" pitchFamily="50" charset="-128"/>
                    </a:rPr>
                    <a:t>費</a:t>
                  </a:r>
                </a:p>
              </p:txBody>
            </p:sp>
            <p:sp>
              <p:nvSpPr>
                <p:cNvPr id="25625" name="Rectangle 86"/>
                <p:cNvSpPr>
                  <a:spLocks noChangeArrowheads="1"/>
                </p:cNvSpPr>
                <p:nvPr/>
              </p:nvSpPr>
              <p:spPr bwMode="auto">
                <a:xfrm>
                  <a:off x="5422350" y="4407069"/>
                  <a:ext cx="464097" cy="231027"/>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8" name="Rectangle 53"/>
                <p:cNvSpPr>
                  <a:spLocks noChangeArrowheads="1"/>
                </p:cNvSpPr>
                <p:nvPr/>
              </p:nvSpPr>
              <p:spPr bwMode="auto">
                <a:xfrm>
                  <a:off x="7066240" y="4407069"/>
                  <a:ext cx="1208210"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a:solidFill>
                        <a:srgbClr val="000000"/>
                      </a:solidFill>
                      <a:effectLst/>
                      <a:latin typeface="+mn-ea"/>
                      <a:ea typeface="+mn-ea"/>
                    </a:rPr>
                    <a:t>６５８</a:t>
                  </a:r>
                  <a:r>
                    <a:rPr lang="zh-TW" altLang="en-US" sz="1400" i="0" u="none" strike="noStrike">
                      <a:solidFill>
                        <a:srgbClr val="000000"/>
                      </a:solidFill>
                      <a:effectLst/>
                      <a:latin typeface="+mn-ea"/>
                      <a:ea typeface="+mn-ea"/>
                    </a:rPr>
                    <a:t>億</a:t>
                  </a:r>
                  <a:r>
                    <a:rPr lang="ja-JP" altLang="en-US" sz="1400">
                      <a:solidFill>
                        <a:srgbClr val="000000"/>
                      </a:solidFill>
                      <a:latin typeface="+mn-ea"/>
                    </a:rPr>
                    <a:t>６，７４４</a:t>
                  </a:r>
                  <a:r>
                    <a:rPr lang="zh-TW" altLang="en-US" sz="1400" i="0" u="none" strike="noStrike">
                      <a:solidFill>
                        <a:srgbClr val="000000"/>
                      </a:solidFill>
                      <a:effectLst/>
                      <a:latin typeface="+mn-ea"/>
                      <a:ea typeface="+mn-ea"/>
                    </a:rPr>
                    <a:t>万円</a:t>
                  </a:r>
                </a:p>
              </p:txBody>
            </p:sp>
          </p:grpSp>
          <p:grpSp>
            <p:nvGrpSpPr>
              <p:cNvPr id="28" name="グループ化 27">
                <a:extLst>
                  <a:ext uri="{FF2B5EF4-FFF2-40B4-BE49-F238E27FC236}">
                    <a16:creationId xmlns:a16="http://schemas.microsoft.com/office/drawing/2014/main" id="{DF8FD217-EC6A-FB2F-3958-10E9BE91ED11}"/>
                  </a:ext>
                </a:extLst>
              </p:cNvPr>
              <p:cNvGrpSpPr/>
              <p:nvPr/>
            </p:nvGrpSpPr>
            <p:grpSpPr>
              <a:xfrm>
                <a:off x="5420305" y="4019043"/>
                <a:ext cx="2834873" cy="231027"/>
                <a:chOff x="5424394" y="4022706"/>
                <a:chExt cx="2834873" cy="231027"/>
              </a:xfrm>
            </p:grpSpPr>
            <p:sp>
              <p:nvSpPr>
                <p:cNvPr id="21550" name="Rectangle 48"/>
                <p:cNvSpPr>
                  <a:spLocks noChangeArrowheads="1"/>
                </p:cNvSpPr>
                <p:nvPr/>
              </p:nvSpPr>
              <p:spPr bwMode="auto">
                <a:xfrm>
                  <a:off x="6067667" y="402270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公債</a:t>
                  </a:r>
                  <a:r>
                    <a:rPr lang="ja-JP" altLang="en-US" sz="1400">
                      <a:solidFill>
                        <a:srgbClr val="000000"/>
                      </a:solidFill>
                      <a:latin typeface="+mn-ea"/>
                      <a:ea typeface="+mn-ea"/>
                      <a:cs typeface="メイリオ" panose="020B0604030504040204" pitchFamily="50" charset="-128"/>
                    </a:rPr>
                    <a:t>費</a:t>
                  </a:r>
                </a:p>
              </p:txBody>
            </p:sp>
            <p:sp>
              <p:nvSpPr>
                <p:cNvPr id="25624" name="Rectangle 85"/>
                <p:cNvSpPr>
                  <a:spLocks noChangeArrowheads="1"/>
                </p:cNvSpPr>
                <p:nvPr/>
              </p:nvSpPr>
              <p:spPr bwMode="auto">
                <a:xfrm>
                  <a:off x="5424394" y="4022706"/>
                  <a:ext cx="464098" cy="231027"/>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6" name="Rectangle 48"/>
                <p:cNvSpPr>
                  <a:spLocks noChangeArrowheads="1"/>
                </p:cNvSpPr>
                <p:nvPr/>
              </p:nvSpPr>
              <p:spPr bwMode="auto">
                <a:xfrm>
                  <a:off x="6789989" y="4022706"/>
                  <a:ext cx="1469278"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a:solidFill>
                        <a:srgbClr val="000000"/>
                      </a:solidFill>
                      <a:latin typeface="+mn-ea"/>
                    </a:rPr>
                    <a:t>９７２</a:t>
                  </a:r>
                  <a:r>
                    <a:rPr lang="zh-TW" altLang="en-US" sz="1400" i="0" u="none" strike="noStrike">
                      <a:solidFill>
                        <a:srgbClr val="000000"/>
                      </a:solidFill>
                      <a:effectLst/>
                      <a:latin typeface="+mn-ea"/>
                      <a:ea typeface="+mn-ea"/>
                    </a:rPr>
                    <a:t>億</a:t>
                  </a:r>
                  <a:r>
                    <a:rPr lang="ja-JP" altLang="en-US" sz="1400" i="0" u="none" strike="noStrike">
                      <a:solidFill>
                        <a:srgbClr val="000000"/>
                      </a:solidFill>
                      <a:effectLst/>
                      <a:latin typeface="+mn-ea"/>
                      <a:ea typeface="+mn-ea"/>
                    </a:rPr>
                    <a:t>７，１８９</a:t>
                  </a:r>
                  <a:r>
                    <a:rPr lang="zh-TW" altLang="en-US" sz="1400" i="0" u="none" strike="noStrike">
                      <a:solidFill>
                        <a:srgbClr val="000000"/>
                      </a:solidFill>
                      <a:effectLst/>
                      <a:latin typeface="+mn-ea"/>
                      <a:ea typeface="+mn-ea"/>
                    </a:rPr>
                    <a:t>万円</a:t>
                  </a:r>
                </a:p>
              </p:txBody>
            </p:sp>
          </p:grpSp>
          <p:grpSp>
            <p:nvGrpSpPr>
              <p:cNvPr id="26" name="グループ化 25">
                <a:extLst>
                  <a:ext uri="{FF2B5EF4-FFF2-40B4-BE49-F238E27FC236}">
                    <a16:creationId xmlns:a16="http://schemas.microsoft.com/office/drawing/2014/main" id="{4D42AE75-A00A-86DE-448E-B1A6474140E0}"/>
                  </a:ext>
                </a:extLst>
              </p:cNvPr>
              <p:cNvGrpSpPr/>
              <p:nvPr/>
            </p:nvGrpSpPr>
            <p:grpSpPr>
              <a:xfrm>
                <a:off x="5420305" y="3219821"/>
                <a:ext cx="2846545" cy="233071"/>
                <a:chOff x="5428481" y="3219821"/>
                <a:chExt cx="2846545" cy="233071"/>
              </a:xfrm>
            </p:grpSpPr>
            <p:sp>
              <p:nvSpPr>
                <p:cNvPr id="21545" name="Rectangle 43"/>
                <p:cNvSpPr>
                  <a:spLocks noChangeArrowheads="1"/>
                </p:cNvSpPr>
                <p:nvPr/>
              </p:nvSpPr>
              <p:spPr bwMode="auto">
                <a:xfrm>
                  <a:off x="6067667" y="3228634"/>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教育</a:t>
                  </a:r>
                  <a:r>
                    <a:rPr lang="ja-JP" altLang="en-US" sz="1400">
                      <a:solidFill>
                        <a:srgbClr val="000000"/>
                      </a:solidFill>
                      <a:latin typeface="+mn-ea"/>
                      <a:ea typeface="+mn-ea"/>
                      <a:cs typeface="メイリオ" panose="020B0604030504040204" pitchFamily="50" charset="-128"/>
                    </a:rPr>
                    <a:t>費</a:t>
                  </a:r>
                </a:p>
              </p:txBody>
            </p:sp>
            <p:sp>
              <p:nvSpPr>
                <p:cNvPr id="25622" name="Rectangle 83"/>
                <p:cNvSpPr>
                  <a:spLocks noChangeArrowheads="1"/>
                </p:cNvSpPr>
                <p:nvPr/>
              </p:nvSpPr>
              <p:spPr bwMode="auto">
                <a:xfrm>
                  <a:off x="5428481" y="3219821"/>
                  <a:ext cx="464098" cy="233071"/>
                </a:xfrm>
                <a:prstGeom prst="rect">
                  <a:avLst/>
                </a:prstGeom>
                <a:solidFill>
                  <a:srgbClr val="6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5" name="Rectangle 43"/>
                <p:cNvSpPr>
                  <a:spLocks noChangeArrowheads="1"/>
                </p:cNvSpPr>
                <p:nvPr/>
              </p:nvSpPr>
              <p:spPr bwMode="auto">
                <a:xfrm>
                  <a:off x="6873820" y="3228634"/>
                  <a:ext cx="1401206"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a:solidFill>
                        <a:srgbClr val="000000"/>
                      </a:solidFill>
                      <a:effectLst/>
                      <a:latin typeface="+mn-ea"/>
                      <a:ea typeface="+mn-ea"/>
                    </a:rPr>
                    <a:t>１，６６４</a:t>
                  </a:r>
                  <a:r>
                    <a:rPr lang="ja-JP" altLang="en-US" sz="1400">
                      <a:solidFill>
                        <a:srgbClr val="000000"/>
                      </a:solidFill>
                      <a:latin typeface="+mn-ea"/>
                      <a:ea typeface="+mn-ea"/>
                      <a:cs typeface="メイリオ" panose="020B0604030504040204" pitchFamily="50" charset="-128"/>
                    </a:rPr>
                    <a:t>億２，１７１万円</a:t>
                  </a:r>
                </a:p>
              </p:txBody>
            </p:sp>
          </p:grpSp>
          <p:grpSp>
            <p:nvGrpSpPr>
              <p:cNvPr id="27" name="グループ化 26">
                <a:extLst>
                  <a:ext uri="{FF2B5EF4-FFF2-40B4-BE49-F238E27FC236}">
                    <a16:creationId xmlns:a16="http://schemas.microsoft.com/office/drawing/2014/main" id="{30745A6C-C8A7-170E-A535-571DA3D1E11A}"/>
                  </a:ext>
                </a:extLst>
              </p:cNvPr>
              <p:cNvGrpSpPr/>
              <p:nvPr/>
            </p:nvGrpSpPr>
            <p:grpSpPr>
              <a:xfrm>
                <a:off x="5420305" y="3620454"/>
                <a:ext cx="2834873" cy="231027"/>
                <a:chOff x="5424394" y="3597454"/>
                <a:chExt cx="2834873" cy="231027"/>
              </a:xfrm>
            </p:grpSpPr>
            <p:sp>
              <p:nvSpPr>
                <p:cNvPr id="25623" name="Rectangle 84"/>
                <p:cNvSpPr>
                  <a:spLocks noChangeArrowheads="1"/>
                </p:cNvSpPr>
                <p:nvPr/>
              </p:nvSpPr>
              <p:spPr bwMode="auto">
                <a:xfrm>
                  <a:off x="5424394" y="3597454"/>
                  <a:ext cx="464098" cy="231027"/>
                </a:xfrm>
                <a:prstGeom prst="rect">
                  <a:avLst/>
                </a:prstGeom>
                <a:solidFill>
                  <a:srgbClr val="EEC9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21524" name="Rectangle 58"/>
                <p:cNvSpPr>
                  <a:spLocks noChangeArrowheads="1"/>
                </p:cNvSpPr>
                <p:nvPr/>
              </p:nvSpPr>
              <p:spPr bwMode="auto">
                <a:xfrm>
                  <a:off x="6067667" y="3597454"/>
                  <a:ext cx="911867"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a:solidFill>
                        <a:srgbClr val="000000"/>
                      </a:solidFill>
                      <a:latin typeface="+mn-ea"/>
                      <a:ea typeface="+mn-ea"/>
                      <a:cs typeface="メイリオ" panose="020B0604030504040204" pitchFamily="50" charset="-128"/>
                    </a:rPr>
                    <a:t>健康福祉費</a:t>
                  </a:r>
                </a:p>
              </p:txBody>
            </p:sp>
            <p:sp>
              <p:nvSpPr>
                <p:cNvPr id="39" name="Rectangle 58"/>
                <p:cNvSpPr>
                  <a:spLocks noChangeArrowheads="1"/>
                </p:cNvSpPr>
                <p:nvPr/>
              </p:nvSpPr>
              <p:spPr bwMode="auto">
                <a:xfrm>
                  <a:off x="6703360" y="3597454"/>
                  <a:ext cx="155590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a:solidFill>
                        <a:srgbClr val="000000"/>
                      </a:solidFill>
                      <a:latin typeface="+mn-ea"/>
                    </a:rPr>
                    <a:t>１，４４３</a:t>
                  </a:r>
                  <a:r>
                    <a:rPr lang="zh-TW" altLang="en-US" sz="1400" i="0" u="none" strike="noStrike">
                      <a:solidFill>
                        <a:srgbClr val="000000"/>
                      </a:solidFill>
                      <a:effectLst/>
                      <a:latin typeface="+mn-ea"/>
                      <a:ea typeface="+mn-ea"/>
                    </a:rPr>
                    <a:t>億</a:t>
                  </a:r>
                  <a:r>
                    <a:rPr lang="ja-JP" altLang="en-US" sz="1400" i="0" u="none" strike="noStrike">
                      <a:solidFill>
                        <a:srgbClr val="000000"/>
                      </a:solidFill>
                      <a:effectLst/>
                      <a:latin typeface="+mn-ea"/>
                      <a:ea typeface="+mn-ea"/>
                    </a:rPr>
                    <a:t>４，１８７</a:t>
                  </a:r>
                  <a:r>
                    <a:rPr lang="zh-TW" altLang="en-US" sz="1400" i="0" u="none" strike="noStrike">
                      <a:solidFill>
                        <a:srgbClr val="000000"/>
                      </a:solidFill>
                      <a:effectLst/>
                      <a:latin typeface="+mn-ea"/>
                      <a:ea typeface="+mn-ea"/>
                    </a:rPr>
                    <a:t>万円</a:t>
                  </a:r>
                </a:p>
              </p:txBody>
            </p:sp>
          </p:grpSp>
          <p:grpSp>
            <p:nvGrpSpPr>
              <p:cNvPr id="21505" name="グループ化 21504">
                <a:extLst>
                  <a:ext uri="{FF2B5EF4-FFF2-40B4-BE49-F238E27FC236}">
                    <a16:creationId xmlns:a16="http://schemas.microsoft.com/office/drawing/2014/main" id="{3719E146-B92D-29FC-B9AA-50DE6104D90F}"/>
                  </a:ext>
                </a:extLst>
              </p:cNvPr>
              <p:cNvGrpSpPr/>
              <p:nvPr/>
            </p:nvGrpSpPr>
            <p:grpSpPr>
              <a:xfrm>
                <a:off x="5420305" y="5615443"/>
                <a:ext cx="2833377" cy="231026"/>
                <a:chOff x="5428482" y="5615359"/>
                <a:chExt cx="2833377" cy="231026"/>
              </a:xfrm>
            </p:grpSpPr>
            <p:sp>
              <p:nvSpPr>
                <p:cNvPr id="21565" name="Rectangle 63"/>
                <p:cNvSpPr>
                  <a:spLocks noChangeArrowheads="1"/>
                </p:cNvSpPr>
                <p:nvPr/>
              </p:nvSpPr>
              <p:spPr bwMode="auto">
                <a:xfrm>
                  <a:off x="6067667" y="561535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総務</a:t>
                  </a:r>
                  <a:r>
                    <a:rPr lang="ja-JP" altLang="en-US" sz="1400">
                      <a:solidFill>
                        <a:srgbClr val="000000"/>
                      </a:solidFill>
                      <a:latin typeface="+mn-ea"/>
                      <a:ea typeface="+mn-ea"/>
                      <a:cs typeface="メイリオ" panose="020B0604030504040204" pitchFamily="50" charset="-128"/>
                    </a:rPr>
                    <a:t>費</a:t>
                  </a:r>
                </a:p>
              </p:txBody>
            </p:sp>
            <p:sp>
              <p:nvSpPr>
                <p:cNvPr id="25628" name="Rectangle 89"/>
                <p:cNvSpPr>
                  <a:spLocks noChangeArrowheads="1"/>
                </p:cNvSpPr>
                <p:nvPr/>
              </p:nvSpPr>
              <p:spPr bwMode="auto">
                <a:xfrm>
                  <a:off x="5428482" y="5615359"/>
                  <a:ext cx="464098" cy="231026"/>
                </a:xfrm>
                <a:prstGeom prst="rect">
                  <a:avLst/>
                </a:prstGeom>
                <a:solidFill>
                  <a:srgbClr val="A79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40" name="Rectangle 63"/>
                <p:cNvSpPr>
                  <a:spLocks noChangeArrowheads="1"/>
                </p:cNvSpPr>
                <p:nvPr/>
              </p:nvSpPr>
              <p:spPr bwMode="auto">
                <a:xfrm>
                  <a:off x="7053649" y="5615359"/>
                  <a:ext cx="1208210" cy="215444"/>
                </a:xfrm>
                <a:prstGeom prst="rect">
                  <a:avLst/>
                </a:prstGeom>
                <a:noFill/>
                <a:ln w="9525">
                  <a:noFill/>
                  <a:miter lim="800000"/>
                  <a:headEnd/>
                  <a:tailEnd/>
                </a:ln>
              </p:spPr>
              <p:txBody>
                <a:bodyPr wrap="none" lIns="0" tIns="0" rIns="0" bIns="0">
                  <a:spAutoFit/>
                </a:bodyPr>
                <a:lstStyle/>
                <a:p>
                  <a:pPr algn="r" eaLnBrk="1" hangingPunct="1">
                    <a:defRPr/>
                  </a:pPr>
                  <a:r>
                    <a:rPr lang="ja-JP" altLang="en-US" sz="1400">
                      <a:solidFill>
                        <a:srgbClr val="000000"/>
                      </a:solidFill>
                      <a:latin typeface="+mn-ea"/>
                    </a:rPr>
                    <a:t>３０７</a:t>
                  </a:r>
                  <a:r>
                    <a:rPr lang="zh-TW" altLang="en-US" sz="1400" i="0" u="none" strike="noStrike">
                      <a:solidFill>
                        <a:srgbClr val="000000"/>
                      </a:solidFill>
                      <a:effectLst/>
                      <a:latin typeface="+mn-ea"/>
                      <a:ea typeface="+mn-ea"/>
                    </a:rPr>
                    <a:t>億</a:t>
                  </a:r>
                  <a:r>
                    <a:rPr lang="ja-JP" altLang="en-US" sz="1400" i="0" u="none" strike="noStrike">
                      <a:solidFill>
                        <a:srgbClr val="000000"/>
                      </a:solidFill>
                      <a:effectLst/>
                      <a:latin typeface="+mn-ea"/>
                      <a:ea typeface="+mn-ea"/>
                    </a:rPr>
                    <a:t>９，９２６</a:t>
                  </a:r>
                  <a:r>
                    <a:rPr lang="zh-TW" altLang="en-US" sz="1400" i="0" u="none" strike="noStrike">
                      <a:solidFill>
                        <a:srgbClr val="000000"/>
                      </a:solidFill>
                      <a:effectLst/>
                      <a:latin typeface="+mn-ea"/>
                      <a:ea typeface="+mn-ea"/>
                    </a:rPr>
                    <a:t>万円</a:t>
                  </a:r>
                </a:p>
              </p:txBody>
            </p:sp>
          </p:grpSp>
          <p:grpSp>
            <p:nvGrpSpPr>
              <p:cNvPr id="21504" name="グループ化 21503">
                <a:extLst>
                  <a:ext uri="{FF2B5EF4-FFF2-40B4-BE49-F238E27FC236}">
                    <a16:creationId xmlns:a16="http://schemas.microsoft.com/office/drawing/2014/main" id="{8D6B5DF1-4109-49CB-A1D9-CE9CCD9A625C}"/>
                  </a:ext>
                </a:extLst>
              </p:cNvPr>
              <p:cNvGrpSpPr/>
              <p:nvPr/>
            </p:nvGrpSpPr>
            <p:grpSpPr>
              <a:xfrm>
                <a:off x="5420305" y="5208041"/>
                <a:ext cx="2852099" cy="239840"/>
                <a:chOff x="5420305" y="5187427"/>
                <a:chExt cx="2852099" cy="239840"/>
              </a:xfrm>
            </p:grpSpPr>
            <p:sp>
              <p:nvSpPr>
                <p:cNvPr id="21566" name="Rectangle 68"/>
                <p:cNvSpPr>
                  <a:spLocks noChangeArrowheads="1"/>
                </p:cNvSpPr>
                <p:nvPr/>
              </p:nvSpPr>
              <p:spPr bwMode="auto">
                <a:xfrm>
                  <a:off x="6067667" y="5194196"/>
                  <a:ext cx="810320"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dirty="0">
                      <a:solidFill>
                        <a:srgbClr val="000000"/>
                      </a:solidFill>
                      <a:latin typeface="+mn-ea"/>
                      <a:cs typeface="メイリオ" panose="020B0604030504040204" pitchFamily="50" charset="-128"/>
                    </a:rPr>
                    <a:t>生活こども</a:t>
                  </a:r>
                  <a:r>
                    <a:rPr lang="ja-JP" altLang="en-US" sz="1400" dirty="0">
                      <a:solidFill>
                        <a:srgbClr val="000000"/>
                      </a:solidFill>
                      <a:latin typeface="+mn-ea"/>
                      <a:ea typeface="+mn-ea"/>
                      <a:cs typeface="メイリオ" panose="020B0604030504040204" pitchFamily="50" charset="-128"/>
                    </a:rPr>
                    <a:t>費</a:t>
                  </a:r>
                  <a:endParaRPr lang="ja-JP" altLang="en-US" sz="1200" dirty="0">
                    <a:solidFill>
                      <a:srgbClr val="000000"/>
                    </a:solidFill>
                    <a:latin typeface="+mn-ea"/>
                    <a:ea typeface="+mn-ea"/>
                    <a:cs typeface="メイリオ" panose="020B0604030504040204" pitchFamily="50" charset="-128"/>
                  </a:endParaRPr>
                </a:p>
              </p:txBody>
            </p:sp>
            <p:sp>
              <p:nvSpPr>
                <p:cNvPr id="25627" name="Rectangle 88"/>
                <p:cNvSpPr>
                  <a:spLocks noChangeArrowheads="1"/>
                </p:cNvSpPr>
                <p:nvPr/>
              </p:nvSpPr>
              <p:spPr bwMode="auto">
                <a:xfrm>
                  <a:off x="5420305" y="5194196"/>
                  <a:ext cx="464098" cy="233071"/>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41" name="Rectangle 68"/>
                <p:cNvSpPr>
                  <a:spLocks noChangeArrowheads="1"/>
                </p:cNvSpPr>
                <p:nvPr/>
              </p:nvSpPr>
              <p:spPr bwMode="auto">
                <a:xfrm>
                  <a:off x="7064194" y="5187427"/>
                  <a:ext cx="1208210" cy="215444"/>
                </a:xfrm>
                <a:prstGeom prst="rect">
                  <a:avLst/>
                </a:prstGeom>
                <a:noFill/>
                <a:ln w="9525">
                  <a:noFill/>
                  <a:miter lim="800000"/>
                  <a:headEnd/>
                  <a:tailEnd/>
                </a:ln>
              </p:spPr>
              <p:txBody>
                <a:bodyPr wrap="none" lIns="0" tIns="0" rIns="0" bIns="0">
                  <a:spAutoFit/>
                </a:bodyPr>
                <a:lstStyle/>
                <a:p>
                  <a:pPr eaLnBrk="1" hangingPunct="1">
                    <a:defRPr/>
                  </a:pPr>
                  <a:r>
                    <a:rPr lang="zh-TW" altLang="en-US" sz="1400" i="0" u="none" strike="noStrike">
                      <a:solidFill>
                        <a:srgbClr val="000000"/>
                      </a:solidFill>
                      <a:effectLst/>
                      <a:latin typeface="+mn-ea"/>
                      <a:ea typeface="+mn-ea"/>
                    </a:rPr>
                    <a:t>４</a:t>
                  </a:r>
                  <a:r>
                    <a:rPr lang="ja-JP" altLang="en-US" sz="1400" i="0" u="none" strike="noStrike">
                      <a:solidFill>
                        <a:srgbClr val="000000"/>
                      </a:solidFill>
                      <a:effectLst/>
                      <a:latin typeface="+mn-ea"/>
                      <a:ea typeface="+mn-ea"/>
                    </a:rPr>
                    <a:t>３０</a:t>
                  </a:r>
                  <a:r>
                    <a:rPr lang="zh-TW" altLang="en-US" sz="1400" i="0" u="none" strike="noStrike">
                      <a:solidFill>
                        <a:srgbClr val="000000"/>
                      </a:solidFill>
                      <a:effectLst/>
                      <a:latin typeface="+mn-ea"/>
                      <a:ea typeface="+mn-ea"/>
                    </a:rPr>
                    <a:t>億</a:t>
                  </a:r>
                  <a:r>
                    <a:rPr lang="ja-JP" altLang="en-US" sz="1400" i="0" u="none" strike="noStrike">
                      <a:solidFill>
                        <a:srgbClr val="000000"/>
                      </a:solidFill>
                      <a:effectLst/>
                      <a:latin typeface="+mn-ea"/>
                      <a:ea typeface="+mn-ea"/>
                    </a:rPr>
                    <a:t>９，３０７</a:t>
                  </a:r>
                  <a:r>
                    <a:rPr lang="zh-TW" altLang="en-US" sz="1400" i="0" u="none" strike="noStrike">
                      <a:solidFill>
                        <a:srgbClr val="000000"/>
                      </a:solidFill>
                      <a:effectLst/>
                      <a:latin typeface="+mn-ea"/>
                      <a:ea typeface="+mn-ea"/>
                    </a:rPr>
                    <a:t>万円</a:t>
                  </a:r>
                </a:p>
              </p:txBody>
            </p:sp>
          </p:grpSp>
          <p:grpSp>
            <p:nvGrpSpPr>
              <p:cNvPr id="21506" name="グループ化 21505">
                <a:extLst>
                  <a:ext uri="{FF2B5EF4-FFF2-40B4-BE49-F238E27FC236}">
                    <a16:creationId xmlns:a16="http://schemas.microsoft.com/office/drawing/2014/main" id="{194A54F4-C21A-B138-48F1-5E9F0AFBE388}"/>
                  </a:ext>
                </a:extLst>
              </p:cNvPr>
              <p:cNvGrpSpPr/>
              <p:nvPr/>
            </p:nvGrpSpPr>
            <p:grpSpPr>
              <a:xfrm>
                <a:off x="5420305" y="6014033"/>
                <a:ext cx="2833467" cy="231027"/>
                <a:chOff x="5428482" y="6014033"/>
                <a:chExt cx="2833467" cy="231027"/>
              </a:xfrm>
            </p:grpSpPr>
            <p:sp>
              <p:nvSpPr>
                <p:cNvPr id="25629" name="Rectangle 90"/>
                <p:cNvSpPr>
                  <a:spLocks noChangeArrowheads="1"/>
                </p:cNvSpPr>
                <p:nvPr/>
              </p:nvSpPr>
              <p:spPr bwMode="auto">
                <a:xfrm>
                  <a:off x="5428482" y="6014033"/>
                  <a:ext cx="464098" cy="2310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21529" name="Rectangle 73"/>
                <p:cNvSpPr>
                  <a:spLocks noChangeArrowheads="1"/>
                </p:cNvSpPr>
                <p:nvPr/>
              </p:nvSpPr>
              <p:spPr bwMode="auto">
                <a:xfrm>
                  <a:off x="6077285" y="6014033"/>
                  <a:ext cx="5193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ea typeface="+mn-ea"/>
                      <a:cs typeface="メイリオ" panose="020B0604030504040204" pitchFamily="50" charset="-128"/>
                    </a:rPr>
                    <a:t>その他</a:t>
                  </a:r>
                </a:p>
              </p:txBody>
            </p:sp>
            <p:sp>
              <p:nvSpPr>
                <p:cNvPr id="42" name="Rectangle 73"/>
                <p:cNvSpPr>
                  <a:spLocks noChangeArrowheads="1"/>
                </p:cNvSpPr>
                <p:nvPr/>
              </p:nvSpPr>
              <p:spPr bwMode="auto">
                <a:xfrm>
                  <a:off x="6860743" y="6014033"/>
                  <a:ext cx="1401206" cy="215444"/>
                </a:xfrm>
                <a:prstGeom prst="rect">
                  <a:avLst/>
                </a:prstGeom>
                <a:noFill/>
                <a:ln w="9525">
                  <a:noFill/>
                  <a:miter lim="800000"/>
                  <a:headEnd/>
                  <a:tailEnd/>
                </a:ln>
              </p:spPr>
              <p:txBody>
                <a:bodyPr wrap="none" lIns="0" tIns="0" rIns="0" bIns="0">
                  <a:spAutoFit/>
                </a:bodyPr>
                <a:lstStyle/>
                <a:p>
                  <a:pPr algn="r" eaLnBrk="1" hangingPunct="1">
                    <a:defRPr/>
                  </a:pPr>
                  <a:r>
                    <a:rPr lang="zh-TW" altLang="en-US" sz="1400" i="0" u="none" strike="noStrike">
                      <a:solidFill>
                        <a:srgbClr val="000000"/>
                      </a:solidFill>
                      <a:effectLst/>
                      <a:latin typeface="+mn-ea"/>
                      <a:ea typeface="+mn-ea"/>
                    </a:rPr>
                    <a:t>１，</a:t>
                  </a:r>
                  <a:r>
                    <a:rPr lang="ja-JP" altLang="en-US" sz="1400" i="0" u="none" strike="noStrike">
                      <a:solidFill>
                        <a:srgbClr val="000000"/>
                      </a:solidFill>
                      <a:effectLst/>
                      <a:latin typeface="+mn-ea"/>
                      <a:ea typeface="+mn-ea"/>
                    </a:rPr>
                    <a:t>８７</a:t>
                  </a:r>
                  <a:r>
                    <a:rPr lang="zh-TW" altLang="en-US" sz="1400" i="0" u="none" strike="noStrike">
                      <a:solidFill>
                        <a:srgbClr val="000000"/>
                      </a:solidFill>
                      <a:effectLst/>
                      <a:latin typeface="+mn-ea"/>
                      <a:ea typeface="+mn-ea"/>
                    </a:rPr>
                    <a:t>４億</a:t>
                  </a:r>
                  <a:r>
                    <a:rPr lang="ja-JP" altLang="en-US" sz="1400" i="0" u="none" strike="noStrike">
                      <a:solidFill>
                        <a:srgbClr val="000000"/>
                      </a:solidFill>
                      <a:effectLst/>
                      <a:latin typeface="+mn-ea"/>
                      <a:ea typeface="+mn-ea"/>
                    </a:rPr>
                    <a:t>７，０４９</a:t>
                  </a:r>
                  <a:r>
                    <a:rPr lang="zh-TW" altLang="en-US" sz="1400" i="0" u="none" strike="noStrike">
                      <a:solidFill>
                        <a:srgbClr val="000000"/>
                      </a:solidFill>
                      <a:effectLst/>
                      <a:latin typeface="+mn-ea"/>
                      <a:ea typeface="+mn-ea"/>
                    </a:rPr>
                    <a:t>万円</a:t>
                  </a:r>
                </a:p>
              </p:txBody>
            </p:sp>
          </p:grpSp>
        </p:grpSp>
        <p:pic>
          <p:nvPicPr>
            <p:cNvPr id="30" name="グラフィックス 29">
              <a:extLst>
                <a:ext uri="{FF2B5EF4-FFF2-40B4-BE49-F238E27FC236}">
                  <a16:creationId xmlns:a16="http://schemas.microsoft.com/office/drawing/2014/main" id="{E94F61B2-9A6F-CA6E-D97F-7C4E4B8D98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0706" y="3175466"/>
              <a:ext cx="276225" cy="3062974"/>
            </a:xfrm>
            <a:prstGeom prst="rect">
              <a:avLst/>
            </a:prstGeom>
          </p:spPr>
        </p:pic>
      </p:gr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69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600"/>
                                        <p:tgtEl>
                                          <p:spTgt spid="22"/>
                                        </p:tgtEl>
                                      </p:cBhvr>
                                    </p:animEffect>
                                    <p:anim calcmode="lin" valueType="num">
                                      <p:cBhvr>
                                        <p:cTn id="12" dur="600" fill="hold"/>
                                        <p:tgtEl>
                                          <p:spTgt spid="22"/>
                                        </p:tgtEl>
                                        <p:attrNameLst>
                                          <p:attrName>ppt_x</p:attrName>
                                        </p:attrNameLst>
                                      </p:cBhvr>
                                      <p:tavLst>
                                        <p:tav tm="0">
                                          <p:val>
                                            <p:strVal val="#ppt_x"/>
                                          </p:val>
                                        </p:tav>
                                        <p:tav tm="100000">
                                          <p:val>
                                            <p:strVal val="#ppt_x"/>
                                          </p:val>
                                        </p:tav>
                                      </p:tavLst>
                                    </p:anim>
                                    <p:anim calcmode="lin" valueType="num">
                                      <p:cBhvr>
                                        <p:cTn id="13" dur="6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500"/>
                                        <p:tgtEl>
                                          <p:spTgt spid="215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5"/>
                                        </p:tgtEl>
                                        <p:attrNameLst>
                                          <p:attrName>style.visibility</p:attrName>
                                        </p:attrNameLst>
                                      </p:cBhvr>
                                      <p:to>
                                        <p:strVal val="visible"/>
                                      </p:to>
                                    </p:set>
                                    <p:animEffect transition="in" filter="fade">
                                      <p:cBhvr>
                                        <p:cTn id="27" dur="500"/>
                                        <p:tgtEl>
                                          <p:spTgt spid="2561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21508"/>
                                        </p:tgtEl>
                                        <p:attrNameLst>
                                          <p:attrName>style.visibility</p:attrName>
                                        </p:attrNameLst>
                                      </p:cBhvr>
                                      <p:to>
                                        <p:strVal val="visible"/>
                                      </p:to>
                                    </p:set>
                                    <p:animEffect transition="in" filter="fade">
                                      <p:cBhvr>
                                        <p:cTn id="31" dur="1000"/>
                                        <p:tgtEl>
                                          <p:spTgt spid="21508"/>
                                        </p:tgtEl>
                                      </p:cBhvr>
                                    </p:animEffect>
                                    <p:anim calcmode="lin" valueType="num">
                                      <p:cBhvr>
                                        <p:cTn id="32" dur="1000" fill="hold"/>
                                        <p:tgtEl>
                                          <p:spTgt spid="21508"/>
                                        </p:tgtEl>
                                        <p:attrNameLst>
                                          <p:attrName>ppt_x</p:attrName>
                                        </p:attrNameLst>
                                      </p:cBhvr>
                                      <p:tavLst>
                                        <p:tav tm="0">
                                          <p:val>
                                            <p:strVal val="#ppt_x"/>
                                          </p:val>
                                        </p:tav>
                                        <p:tav tm="100000">
                                          <p:val>
                                            <p:strVal val="#ppt_x"/>
                                          </p:val>
                                        </p:tav>
                                      </p:tavLst>
                                    </p:anim>
                                    <p:anim calcmode="lin" valueType="num">
                                      <p:cBhvr>
                                        <p:cTn id="33"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1510" grpId="0" animBg="1"/>
      <p:bldP spid="215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7" name="四角形: 角を丸くする 21516">
            <a:extLst>
              <a:ext uri="{FF2B5EF4-FFF2-40B4-BE49-F238E27FC236}">
                <a16:creationId xmlns:a16="http://schemas.microsoft.com/office/drawing/2014/main" id="{B65EBD8A-1505-DA42-3BD1-5CBF8F173B82}"/>
              </a:ext>
            </a:extLst>
          </p:cNvPr>
          <p:cNvSpPr/>
          <p:nvPr/>
        </p:nvSpPr>
        <p:spPr>
          <a:xfrm>
            <a:off x="807720" y="1394234"/>
            <a:ext cx="6179820" cy="4489640"/>
          </a:xfrm>
          <a:prstGeom prst="roundRect">
            <a:avLst>
              <a:gd name="adj" fmla="val 5374"/>
            </a:avLst>
          </a:prstGeom>
          <a:noFill/>
          <a:ln w="25400">
            <a:solidFill>
              <a:srgbClr val="DE88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地方税の種類</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24</a:t>
            </a:fld>
            <a:endParaRPr lang="en-US" altLang="ja-JP"/>
          </a:p>
        </p:txBody>
      </p:sp>
      <p:sp>
        <p:nvSpPr>
          <p:cNvPr id="5" name="四角形: 角を丸くする 4">
            <a:extLst>
              <a:ext uri="{FF2B5EF4-FFF2-40B4-BE49-F238E27FC236}">
                <a16:creationId xmlns:a16="http://schemas.microsoft.com/office/drawing/2014/main" id="{DA8D250F-11D3-98F3-87D0-306A21F7C620}"/>
              </a:ext>
            </a:extLst>
          </p:cNvPr>
          <p:cNvSpPr/>
          <p:nvPr/>
        </p:nvSpPr>
        <p:spPr>
          <a:xfrm>
            <a:off x="1041149" y="1276539"/>
            <a:ext cx="2824681" cy="4807390"/>
          </a:xfrm>
          <a:prstGeom prst="roundRect">
            <a:avLst>
              <a:gd name="adj" fmla="val 9295"/>
            </a:avLst>
          </a:prstGeom>
          <a:solidFill>
            <a:srgbClr val="FF66CC">
              <a:alpha val="20000"/>
            </a:srgbClr>
          </a:solidFill>
          <a:ln>
            <a:solidFill>
              <a:srgbClr val="FF66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D4CAE6E-A3D5-828C-7A6A-F9C3769DFC44}"/>
              </a:ext>
            </a:extLst>
          </p:cNvPr>
          <p:cNvSpPr txBox="1"/>
          <p:nvPr/>
        </p:nvSpPr>
        <p:spPr>
          <a:xfrm>
            <a:off x="1955548" y="5883874"/>
            <a:ext cx="995882" cy="400110"/>
          </a:xfrm>
          <a:prstGeom prst="rect">
            <a:avLst/>
          </a:prstGeom>
          <a:noFill/>
        </p:spPr>
        <p:txBody>
          <a:bodyPr wrap="square" rtlCol="0">
            <a:spAutoFit/>
          </a:bodyPr>
          <a:lstStyle/>
          <a:p>
            <a:r>
              <a:rPr kumimoji="1" lang="ja-JP" altLang="en-US" sz="2000">
                <a:ln w="12700">
                  <a:solidFill>
                    <a:schemeClr val="bg1"/>
                  </a:solidFill>
                </a:ln>
                <a:solidFill>
                  <a:srgbClr val="FF66CC"/>
                </a:solidFill>
              </a:rPr>
              <a:t>直接税</a:t>
            </a:r>
          </a:p>
        </p:txBody>
      </p:sp>
      <p:sp>
        <p:nvSpPr>
          <p:cNvPr id="25" name="四角形: 角を丸くする 24">
            <a:extLst>
              <a:ext uri="{FF2B5EF4-FFF2-40B4-BE49-F238E27FC236}">
                <a16:creationId xmlns:a16="http://schemas.microsoft.com/office/drawing/2014/main" id="{3B9ACC56-C5FF-910B-7ED8-F57D8D60D5B9}"/>
              </a:ext>
            </a:extLst>
          </p:cNvPr>
          <p:cNvSpPr/>
          <p:nvPr/>
        </p:nvSpPr>
        <p:spPr>
          <a:xfrm>
            <a:off x="3982016" y="1276539"/>
            <a:ext cx="2824681" cy="4807390"/>
          </a:xfrm>
          <a:prstGeom prst="roundRect">
            <a:avLst>
              <a:gd name="adj" fmla="val 9295"/>
            </a:avLst>
          </a:prstGeom>
          <a:solidFill>
            <a:srgbClr val="FFC000">
              <a:alpha val="20000"/>
            </a:srgbClr>
          </a:solidFill>
          <a:ln>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highlight>
                <a:srgbClr val="FFFF00"/>
              </a:highlight>
            </a:endParaRPr>
          </a:p>
        </p:txBody>
      </p:sp>
      <p:sp>
        <p:nvSpPr>
          <p:cNvPr id="21509" name="テキスト ボックス 21508">
            <a:extLst>
              <a:ext uri="{FF2B5EF4-FFF2-40B4-BE49-F238E27FC236}">
                <a16:creationId xmlns:a16="http://schemas.microsoft.com/office/drawing/2014/main" id="{7B090353-396F-B7FD-228E-59B0454127D2}"/>
              </a:ext>
            </a:extLst>
          </p:cNvPr>
          <p:cNvSpPr txBox="1"/>
          <p:nvPr/>
        </p:nvSpPr>
        <p:spPr>
          <a:xfrm>
            <a:off x="4896415" y="5883874"/>
            <a:ext cx="995882" cy="400110"/>
          </a:xfrm>
          <a:prstGeom prst="rect">
            <a:avLst/>
          </a:prstGeom>
          <a:noFill/>
        </p:spPr>
        <p:txBody>
          <a:bodyPr wrap="square" rtlCol="0">
            <a:spAutoFit/>
          </a:bodyPr>
          <a:lstStyle/>
          <a:p>
            <a:r>
              <a:rPr kumimoji="1" lang="ja-JP" altLang="en-US" sz="2000">
                <a:ln w="12700">
                  <a:solidFill>
                    <a:schemeClr val="bg1"/>
                  </a:solidFill>
                </a:ln>
                <a:solidFill>
                  <a:srgbClr val="FFC000"/>
                </a:solidFill>
              </a:rPr>
              <a:t>間接税</a:t>
            </a:r>
          </a:p>
        </p:txBody>
      </p:sp>
      <p:sp>
        <p:nvSpPr>
          <p:cNvPr id="21512" name="テキスト ボックス 21511">
            <a:extLst>
              <a:ext uri="{FF2B5EF4-FFF2-40B4-BE49-F238E27FC236}">
                <a16:creationId xmlns:a16="http://schemas.microsoft.com/office/drawing/2014/main" id="{74CEC18B-7DFE-9155-21BB-16BC9C474015}"/>
              </a:ext>
            </a:extLst>
          </p:cNvPr>
          <p:cNvSpPr txBox="1"/>
          <p:nvPr/>
        </p:nvSpPr>
        <p:spPr>
          <a:xfrm>
            <a:off x="1425920" y="6217533"/>
            <a:ext cx="2055137" cy="430887"/>
          </a:xfrm>
          <a:prstGeom prst="rect">
            <a:avLst/>
          </a:prstGeom>
          <a:noFill/>
          <a:ln w="0">
            <a:solidFill>
              <a:schemeClr val="bg1"/>
            </a:solidFill>
          </a:ln>
        </p:spPr>
        <p:txBody>
          <a:bodyPr wrap="square" rtlCol="0">
            <a:spAutoFit/>
          </a:bodyPr>
          <a:lstStyle/>
          <a:p>
            <a:r>
              <a:rPr kumimoji="1" lang="ja-JP" altLang="en-US" sz="1100"/>
              <a:t>　税金を負担する人が直接国や</a:t>
            </a:r>
            <a:endParaRPr kumimoji="1" lang="en-US" altLang="ja-JP" sz="1100"/>
          </a:p>
          <a:p>
            <a:r>
              <a:rPr kumimoji="1" lang="ja-JP" altLang="en-US" sz="1100"/>
              <a:t>地方公共団体に納める税金</a:t>
            </a:r>
          </a:p>
        </p:txBody>
      </p:sp>
      <p:sp>
        <p:nvSpPr>
          <p:cNvPr id="21513" name="テキスト ボックス 21512">
            <a:extLst>
              <a:ext uri="{FF2B5EF4-FFF2-40B4-BE49-F238E27FC236}">
                <a16:creationId xmlns:a16="http://schemas.microsoft.com/office/drawing/2014/main" id="{10085B63-4BB2-912A-8A42-5B641A06184A}"/>
              </a:ext>
            </a:extLst>
          </p:cNvPr>
          <p:cNvSpPr txBox="1"/>
          <p:nvPr/>
        </p:nvSpPr>
        <p:spPr>
          <a:xfrm>
            <a:off x="4366787" y="6217532"/>
            <a:ext cx="2055138" cy="430887"/>
          </a:xfrm>
          <a:prstGeom prst="rect">
            <a:avLst/>
          </a:prstGeom>
          <a:noFill/>
        </p:spPr>
        <p:txBody>
          <a:bodyPr wrap="square" rtlCol="0">
            <a:spAutoFit/>
          </a:bodyPr>
          <a:lstStyle/>
          <a:p>
            <a:r>
              <a:rPr kumimoji="1" lang="ja-JP" altLang="en-US" sz="1100"/>
              <a:t>　実質的に税金を負担する人と</a:t>
            </a:r>
            <a:endParaRPr kumimoji="1" lang="en-US" altLang="ja-JP" sz="1100"/>
          </a:p>
          <a:p>
            <a:r>
              <a:rPr kumimoji="1" lang="ja-JP" altLang="en-US" sz="1100"/>
              <a:t>納める人が異なる税金</a:t>
            </a:r>
          </a:p>
        </p:txBody>
      </p:sp>
      <p:sp>
        <p:nvSpPr>
          <p:cNvPr id="21514" name="四角形: 角を丸くする 21513">
            <a:extLst>
              <a:ext uri="{FF2B5EF4-FFF2-40B4-BE49-F238E27FC236}">
                <a16:creationId xmlns:a16="http://schemas.microsoft.com/office/drawing/2014/main" id="{FBDE6A8B-5B4C-A1FF-538E-1EC4C9D6238B}"/>
              </a:ext>
            </a:extLst>
          </p:cNvPr>
          <p:cNvSpPr/>
          <p:nvPr/>
        </p:nvSpPr>
        <p:spPr>
          <a:xfrm>
            <a:off x="3176006" y="1517369"/>
            <a:ext cx="1452075" cy="362139"/>
          </a:xfrm>
          <a:prstGeom prst="roundRect">
            <a:avLst/>
          </a:prstGeom>
          <a:solidFill>
            <a:schemeClr val="bg1"/>
          </a:solidFill>
          <a:ln>
            <a:solidFill>
              <a:schemeClr val="accent2">
                <a:lumMod val="50000"/>
                <a:alpha val="5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accent2">
                    <a:lumMod val="50000"/>
                    <a:alpha val="55000"/>
                  </a:schemeClr>
                </a:solidFill>
              </a:rPr>
              <a:t>道 府 県 税</a:t>
            </a:r>
          </a:p>
        </p:txBody>
      </p:sp>
      <p:sp>
        <p:nvSpPr>
          <p:cNvPr id="21515" name="四角形: 角を丸くする 21514">
            <a:extLst>
              <a:ext uri="{FF2B5EF4-FFF2-40B4-BE49-F238E27FC236}">
                <a16:creationId xmlns:a16="http://schemas.microsoft.com/office/drawing/2014/main" id="{4447DE77-FA5E-025F-486A-71CAB4152D01}"/>
              </a:ext>
            </a:extLst>
          </p:cNvPr>
          <p:cNvSpPr/>
          <p:nvPr/>
        </p:nvSpPr>
        <p:spPr>
          <a:xfrm>
            <a:off x="3176005" y="5282696"/>
            <a:ext cx="1452075" cy="362139"/>
          </a:xfrm>
          <a:prstGeom prst="roundRect">
            <a:avLst/>
          </a:prstGeom>
          <a:solidFill>
            <a:schemeClr val="bg1"/>
          </a:solidFill>
          <a:ln>
            <a:solidFill>
              <a:schemeClr val="accent2">
                <a:lumMod val="50000"/>
                <a:alpha val="5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accent2">
                    <a:lumMod val="50000"/>
                    <a:alpha val="55000"/>
                  </a:schemeClr>
                </a:solidFill>
              </a:rPr>
              <a:t>市 町 村 税</a:t>
            </a:r>
          </a:p>
        </p:txBody>
      </p:sp>
      <p:sp>
        <p:nvSpPr>
          <p:cNvPr id="21516" name="四角形: 角を丸くする 21515">
            <a:extLst>
              <a:ext uri="{FF2B5EF4-FFF2-40B4-BE49-F238E27FC236}">
                <a16:creationId xmlns:a16="http://schemas.microsoft.com/office/drawing/2014/main" id="{A39318ED-BE52-9AB8-450B-6E74D66D6EA1}"/>
              </a:ext>
            </a:extLst>
          </p:cNvPr>
          <p:cNvSpPr/>
          <p:nvPr/>
        </p:nvSpPr>
        <p:spPr>
          <a:xfrm>
            <a:off x="645381" y="2904591"/>
            <a:ext cx="332394" cy="1468925"/>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a:t>地 方 税</a:t>
            </a:r>
          </a:p>
        </p:txBody>
      </p:sp>
      <p:sp>
        <p:nvSpPr>
          <p:cNvPr id="21518" name="四角形: 角を丸くする 21517">
            <a:extLst>
              <a:ext uri="{FF2B5EF4-FFF2-40B4-BE49-F238E27FC236}">
                <a16:creationId xmlns:a16="http://schemas.microsoft.com/office/drawing/2014/main" id="{84807DC6-0E34-FA8D-37EA-967E162A98E6}"/>
              </a:ext>
            </a:extLst>
          </p:cNvPr>
          <p:cNvSpPr/>
          <p:nvPr/>
        </p:nvSpPr>
        <p:spPr>
          <a:xfrm>
            <a:off x="1140738" y="1584685"/>
            <a:ext cx="923452"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自動車税</a:t>
            </a:r>
          </a:p>
        </p:txBody>
      </p:sp>
      <p:cxnSp>
        <p:nvCxnSpPr>
          <p:cNvPr id="21520" name="直線コネクタ 21519">
            <a:extLst>
              <a:ext uri="{FF2B5EF4-FFF2-40B4-BE49-F238E27FC236}">
                <a16:creationId xmlns:a16="http://schemas.microsoft.com/office/drawing/2014/main" id="{942F9729-8912-A896-FDF9-B101D10A60B5}"/>
              </a:ext>
            </a:extLst>
          </p:cNvPr>
          <p:cNvCxnSpPr>
            <a:stCxn id="5" idx="1"/>
            <a:endCxn id="25" idx="3"/>
          </p:cNvCxnSpPr>
          <p:nvPr/>
        </p:nvCxnSpPr>
        <p:spPr>
          <a:xfrm>
            <a:off x="1041149" y="3680234"/>
            <a:ext cx="5765548" cy="0"/>
          </a:xfrm>
          <a:prstGeom prst="line">
            <a:avLst/>
          </a:prstGeom>
          <a:ln>
            <a:solidFill>
              <a:srgbClr val="DE8858"/>
            </a:solidFill>
            <a:prstDash val="dash"/>
          </a:ln>
        </p:spPr>
        <p:style>
          <a:lnRef idx="2">
            <a:schemeClr val="accent1"/>
          </a:lnRef>
          <a:fillRef idx="0">
            <a:schemeClr val="accent1"/>
          </a:fillRef>
          <a:effectRef idx="1">
            <a:schemeClr val="accent1"/>
          </a:effectRef>
          <a:fontRef idx="minor">
            <a:schemeClr val="tx1"/>
          </a:fontRef>
        </p:style>
      </p:cxnSp>
      <p:sp>
        <p:nvSpPr>
          <p:cNvPr id="21521" name="テキスト ボックス 21520">
            <a:extLst>
              <a:ext uri="{FF2B5EF4-FFF2-40B4-BE49-F238E27FC236}">
                <a16:creationId xmlns:a16="http://schemas.microsoft.com/office/drawing/2014/main" id="{7D90A2A3-FE34-F7AE-8DB6-8119A3E1E29A}"/>
              </a:ext>
            </a:extLst>
          </p:cNvPr>
          <p:cNvSpPr txBox="1"/>
          <p:nvPr/>
        </p:nvSpPr>
        <p:spPr>
          <a:xfrm>
            <a:off x="1117351" y="1846061"/>
            <a:ext cx="1195056" cy="430887"/>
          </a:xfrm>
          <a:prstGeom prst="rect">
            <a:avLst/>
          </a:prstGeom>
          <a:noFill/>
          <a:ln w="0">
            <a:noFill/>
          </a:ln>
        </p:spPr>
        <p:txBody>
          <a:bodyPr wrap="square" rtlCol="0">
            <a:spAutoFit/>
          </a:bodyPr>
          <a:lstStyle/>
          <a:p>
            <a:r>
              <a:rPr kumimoji="1" lang="ja-JP" altLang="en-US" sz="1100"/>
              <a:t>　</a:t>
            </a:r>
            <a:r>
              <a:rPr kumimoji="1" lang="ja-JP" altLang="en-US" sz="1050"/>
              <a:t>車を所有してい</a:t>
            </a:r>
            <a:endParaRPr kumimoji="1" lang="en-US" altLang="ja-JP" sz="1050"/>
          </a:p>
          <a:p>
            <a:r>
              <a:rPr kumimoji="1" lang="ja-JP" altLang="en-US" sz="1050"/>
              <a:t>る人が納めます。</a:t>
            </a:r>
          </a:p>
        </p:txBody>
      </p:sp>
      <p:sp>
        <p:nvSpPr>
          <p:cNvPr id="21522" name="四角形: 角を丸くする 21521">
            <a:extLst>
              <a:ext uri="{FF2B5EF4-FFF2-40B4-BE49-F238E27FC236}">
                <a16:creationId xmlns:a16="http://schemas.microsoft.com/office/drawing/2014/main" id="{BD70E43D-5E11-4437-F3B5-DF228AEDA617}"/>
              </a:ext>
            </a:extLst>
          </p:cNvPr>
          <p:cNvSpPr/>
          <p:nvPr/>
        </p:nvSpPr>
        <p:spPr>
          <a:xfrm>
            <a:off x="1140738" y="2552008"/>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道府県民税</a:t>
            </a:r>
          </a:p>
        </p:txBody>
      </p:sp>
      <p:sp>
        <p:nvSpPr>
          <p:cNvPr id="21526" name="四角形: 角を丸くする 21525">
            <a:extLst>
              <a:ext uri="{FF2B5EF4-FFF2-40B4-BE49-F238E27FC236}">
                <a16:creationId xmlns:a16="http://schemas.microsoft.com/office/drawing/2014/main" id="{A352DA37-7A72-FCB5-7562-ED441ABFBDB8}"/>
              </a:ext>
            </a:extLst>
          </p:cNvPr>
          <p:cNvSpPr/>
          <p:nvPr/>
        </p:nvSpPr>
        <p:spPr>
          <a:xfrm>
            <a:off x="2396402" y="2552008"/>
            <a:ext cx="1286345"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不動産取得税</a:t>
            </a:r>
          </a:p>
        </p:txBody>
      </p:sp>
      <p:sp>
        <p:nvSpPr>
          <p:cNvPr id="21527" name="テキスト ボックス 21526">
            <a:extLst>
              <a:ext uri="{FF2B5EF4-FFF2-40B4-BE49-F238E27FC236}">
                <a16:creationId xmlns:a16="http://schemas.microsoft.com/office/drawing/2014/main" id="{7D428FE5-AC64-4F69-7889-B82078AC51E9}"/>
              </a:ext>
            </a:extLst>
          </p:cNvPr>
          <p:cNvSpPr txBox="1"/>
          <p:nvPr/>
        </p:nvSpPr>
        <p:spPr>
          <a:xfrm>
            <a:off x="1117351" y="2841439"/>
            <a:ext cx="1195056" cy="584775"/>
          </a:xfrm>
          <a:prstGeom prst="rect">
            <a:avLst/>
          </a:prstGeom>
          <a:noFill/>
          <a:ln w="0">
            <a:noFill/>
          </a:ln>
        </p:spPr>
        <p:txBody>
          <a:bodyPr wrap="square" rtlCol="0">
            <a:spAutoFit/>
          </a:bodyPr>
          <a:lstStyle/>
          <a:p>
            <a:r>
              <a:rPr kumimoji="1" lang="ja-JP" altLang="en-US" sz="1100"/>
              <a:t>　</a:t>
            </a:r>
            <a:r>
              <a:rPr kumimoji="1" lang="ja-JP" altLang="en-US" sz="1050"/>
              <a:t>私たち住民が住んでいる道府県に納めます。</a:t>
            </a:r>
          </a:p>
        </p:txBody>
      </p:sp>
      <p:sp>
        <p:nvSpPr>
          <p:cNvPr id="21528" name="テキスト ボックス 21527">
            <a:extLst>
              <a:ext uri="{FF2B5EF4-FFF2-40B4-BE49-F238E27FC236}">
                <a16:creationId xmlns:a16="http://schemas.microsoft.com/office/drawing/2014/main" id="{349252E2-3A7A-0A24-D261-E8D6959AE7BE}"/>
              </a:ext>
            </a:extLst>
          </p:cNvPr>
          <p:cNvSpPr txBox="1"/>
          <p:nvPr/>
        </p:nvSpPr>
        <p:spPr>
          <a:xfrm>
            <a:off x="2352110" y="2841439"/>
            <a:ext cx="1336957" cy="423193"/>
          </a:xfrm>
          <a:prstGeom prst="rect">
            <a:avLst/>
          </a:prstGeom>
          <a:noFill/>
          <a:ln w="0">
            <a:noFill/>
          </a:ln>
        </p:spPr>
        <p:txBody>
          <a:bodyPr wrap="square" rtlCol="0">
            <a:spAutoFit/>
          </a:bodyPr>
          <a:lstStyle/>
          <a:p>
            <a:r>
              <a:rPr kumimoji="1" lang="ja-JP" altLang="en-US" sz="1100"/>
              <a:t>　</a:t>
            </a:r>
            <a:r>
              <a:rPr kumimoji="1" lang="ja-JP" altLang="en-US" sz="1050"/>
              <a:t>土地や建物を取得した人が納めます。</a:t>
            </a:r>
          </a:p>
        </p:txBody>
      </p:sp>
      <p:sp>
        <p:nvSpPr>
          <p:cNvPr id="21530" name="四角形: 角を丸くする 21529">
            <a:extLst>
              <a:ext uri="{FF2B5EF4-FFF2-40B4-BE49-F238E27FC236}">
                <a16:creationId xmlns:a16="http://schemas.microsoft.com/office/drawing/2014/main" id="{B25EE19E-FAD9-E110-65BC-0F124C759740}"/>
              </a:ext>
            </a:extLst>
          </p:cNvPr>
          <p:cNvSpPr/>
          <p:nvPr/>
        </p:nvSpPr>
        <p:spPr>
          <a:xfrm>
            <a:off x="4080346" y="2552008"/>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地方消費税</a:t>
            </a:r>
          </a:p>
        </p:txBody>
      </p:sp>
      <p:sp>
        <p:nvSpPr>
          <p:cNvPr id="21531" name="テキスト ボックス 21530">
            <a:extLst>
              <a:ext uri="{FF2B5EF4-FFF2-40B4-BE49-F238E27FC236}">
                <a16:creationId xmlns:a16="http://schemas.microsoft.com/office/drawing/2014/main" id="{4EF44E4F-18D3-4780-02D2-D4E3E8290D4B}"/>
              </a:ext>
            </a:extLst>
          </p:cNvPr>
          <p:cNvSpPr txBox="1"/>
          <p:nvPr/>
        </p:nvSpPr>
        <p:spPr>
          <a:xfrm>
            <a:off x="4084841" y="2841438"/>
            <a:ext cx="2326088" cy="423193"/>
          </a:xfrm>
          <a:prstGeom prst="rect">
            <a:avLst/>
          </a:prstGeom>
          <a:noFill/>
          <a:ln w="0">
            <a:noFill/>
          </a:ln>
        </p:spPr>
        <p:txBody>
          <a:bodyPr wrap="square" rtlCol="0">
            <a:spAutoFit/>
          </a:bodyPr>
          <a:lstStyle/>
          <a:p>
            <a:r>
              <a:rPr kumimoji="1" lang="ja-JP" altLang="en-US" sz="1100"/>
              <a:t>　</a:t>
            </a:r>
            <a:r>
              <a:rPr kumimoji="1" lang="ja-JP" altLang="en-US" sz="1050"/>
              <a:t>消費税</a:t>
            </a:r>
            <a:r>
              <a:rPr kumimoji="1" lang="en-US" altLang="ja-JP" sz="1050"/>
              <a:t>10</a:t>
            </a:r>
            <a:r>
              <a:rPr kumimoji="1" lang="ja-JP" altLang="en-US" sz="1050"/>
              <a:t>％のうち、</a:t>
            </a:r>
            <a:r>
              <a:rPr kumimoji="1" lang="en-US" altLang="ja-JP" sz="1050"/>
              <a:t>7.8</a:t>
            </a:r>
            <a:r>
              <a:rPr kumimoji="1" lang="ja-JP" altLang="en-US" sz="1050"/>
              <a:t>％分が国税、</a:t>
            </a:r>
            <a:r>
              <a:rPr kumimoji="1" lang="en-US" altLang="ja-JP" sz="1050"/>
              <a:t>2.2</a:t>
            </a:r>
            <a:r>
              <a:rPr kumimoji="1" lang="ja-JP" altLang="en-US" sz="1050"/>
              <a:t>％分は地方消費税として納めます。</a:t>
            </a:r>
          </a:p>
        </p:txBody>
      </p:sp>
      <p:sp>
        <p:nvSpPr>
          <p:cNvPr id="21534" name="四角形: 角を丸くする 21533">
            <a:extLst>
              <a:ext uri="{FF2B5EF4-FFF2-40B4-BE49-F238E27FC236}">
                <a16:creationId xmlns:a16="http://schemas.microsoft.com/office/drawing/2014/main" id="{5BB3505B-A6CF-FC1B-E584-176D3C7161D2}"/>
              </a:ext>
            </a:extLst>
          </p:cNvPr>
          <p:cNvSpPr/>
          <p:nvPr/>
        </p:nvSpPr>
        <p:spPr>
          <a:xfrm>
            <a:off x="1140738" y="3843647"/>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市町村民税</a:t>
            </a:r>
          </a:p>
        </p:txBody>
      </p:sp>
      <p:sp>
        <p:nvSpPr>
          <p:cNvPr id="21535" name="四角形: 角を丸くする 21534">
            <a:extLst>
              <a:ext uri="{FF2B5EF4-FFF2-40B4-BE49-F238E27FC236}">
                <a16:creationId xmlns:a16="http://schemas.microsoft.com/office/drawing/2014/main" id="{88448BCB-F785-3593-2322-836CDC966F09}"/>
              </a:ext>
            </a:extLst>
          </p:cNvPr>
          <p:cNvSpPr/>
          <p:nvPr/>
        </p:nvSpPr>
        <p:spPr>
          <a:xfrm>
            <a:off x="2472854" y="3843647"/>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軽自動車税</a:t>
            </a:r>
          </a:p>
        </p:txBody>
      </p:sp>
      <p:sp>
        <p:nvSpPr>
          <p:cNvPr id="33" name="四角形: 角を丸くする 32">
            <a:extLst>
              <a:ext uri="{FF2B5EF4-FFF2-40B4-BE49-F238E27FC236}">
                <a16:creationId xmlns:a16="http://schemas.microsoft.com/office/drawing/2014/main" id="{8777F0BE-DF2E-2A24-E959-80FF728237E3}"/>
              </a:ext>
            </a:extLst>
          </p:cNvPr>
          <p:cNvSpPr/>
          <p:nvPr/>
        </p:nvSpPr>
        <p:spPr>
          <a:xfrm>
            <a:off x="4174867" y="3843647"/>
            <a:ext cx="794266"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入湯税</a:t>
            </a:r>
          </a:p>
        </p:txBody>
      </p:sp>
      <p:sp>
        <p:nvSpPr>
          <p:cNvPr id="34" name="四角形: 角を丸くする 33">
            <a:extLst>
              <a:ext uri="{FF2B5EF4-FFF2-40B4-BE49-F238E27FC236}">
                <a16:creationId xmlns:a16="http://schemas.microsoft.com/office/drawing/2014/main" id="{BA4C7B2D-F4F7-C79C-4AF9-F4D469CEB8F7}"/>
              </a:ext>
            </a:extLst>
          </p:cNvPr>
          <p:cNvSpPr/>
          <p:nvPr/>
        </p:nvSpPr>
        <p:spPr>
          <a:xfrm>
            <a:off x="1140738" y="4755647"/>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固定資産税</a:t>
            </a:r>
          </a:p>
        </p:txBody>
      </p:sp>
      <p:sp>
        <p:nvSpPr>
          <p:cNvPr id="43" name="テキスト ボックス 42">
            <a:extLst>
              <a:ext uri="{FF2B5EF4-FFF2-40B4-BE49-F238E27FC236}">
                <a16:creationId xmlns:a16="http://schemas.microsoft.com/office/drawing/2014/main" id="{593161EA-9EDE-96EB-CC4C-859F74751528}"/>
              </a:ext>
            </a:extLst>
          </p:cNvPr>
          <p:cNvSpPr txBox="1"/>
          <p:nvPr/>
        </p:nvSpPr>
        <p:spPr>
          <a:xfrm>
            <a:off x="1093961" y="4081128"/>
            <a:ext cx="1234759" cy="584775"/>
          </a:xfrm>
          <a:prstGeom prst="rect">
            <a:avLst/>
          </a:prstGeom>
          <a:noFill/>
          <a:ln w="0">
            <a:noFill/>
          </a:ln>
        </p:spPr>
        <p:txBody>
          <a:bodyPr wrap="square" rtlCol="0">
            <a:spAutoFit/>
          </a:bodyPr>
          <a:lstStyle/>
          <a:p>
            <a:r>
              <a:rPr kumimoji="1" lang="ja-JP" altLang="en-US" sz="1100"/>
              <a:t>　</a:t>
            </a:r>
            <a:r>
              <a:rPr kumimoji="1" lang="ja-JP" altLang="en-US" sz="1050"/>
              <a:t>私たち住民が住んでいる市町村に納めます。</a:t>
            </a:r>
          </a:p>
        </p:txBody>
      </p:sp>
      <p:sp>
        <p:nvSpPr>
          <p:cNvPr id="44" name="テキスト ボックス 43">
            <a:extLst>
              <a:ext uri="{FF2B5EF4-FFF2-40B4-BE49-F238E27FC236}">
                <a16:creationId xmlns:a16="http://schemas.microsoft.com/office/drawing/2014/main" id="{AE20A087-00C6-77CA-CF38-CE96595C5185}"/>
              </a:ext>
            </a:extLst>
          </p:cNvPr>
          <p:cNvSpPr txBox="1"/>
          <p:nvPr/>
        </p:nvSpPr>
        <p:spPr>
          <a:xfrm>
            <a:off x="2403208" y="4081128"/>
            <a:ext cx="1234759" cy="584775"/>
          </a:xfrm>
          <a:prstGeom prst="rect">
            <a:avLst/>
          </a:prstGeom>
          <a:noFill/>
          <a:ln w="0">
            <a:noFill/>
          </a:ln>
        </p:spPr>
        <p:txBody>
          <a:bodyPr wrap="square" rtlCol="0">
            <a:spAutoFit/>
          </a:bodyPr>
          <a:lstStyle/>
          <a:p>
            <a:r>
              <a:rPr kumimoji="1" lang="ja-JP" altLang="en-US" sz="1100"/>
              <a:t>　</a:t>
            </a:r>
            <a:r>
              <a:rPr kumimoji="1" lang="ja-JP" altLang="en-US" sz="1050"/>
              <a:t>軽自動車を所有している人が納めます。</a:t>
            </a:r>
          </a:p>
        </p:txBody>
      </p:sp>
      <p:sp>
        <p:nvSpPr>
          <p:cNvPr id="45" name="テキスト ボックス 44">
            <a:extLst>
              <a:ext uri="{FF2B5EF4-FFF2-40B4-BE49-F238E27FC236}">
                <a16:creationId xmlns:a16="http://schemas.microsoft.com/office/drawing/2014/main" id="{A1C27504-C8B0-AD5C-C8A2-88ED471703C3}"/>
              </a:ext>
            </a:extLst>
          </p:cNvPr>
          <p:cNvSpPr txBox="1"/>
          <p:nvPr/>
        </p:nvSpPr>
        <p:spPr>
          <a:xfrm>
            <a:off x="1089361" y="4980927"/>
            <a:ext cx="1234759" cy="584775"/>
          </a:xfrm>
          <a:prstGeom prst="rect">
            <a:avLst/>
          </a:prstGeom>
          <a:noFill/>
          <a:ln w="0">
            <a:noFill/>
          </a:ln>
        </p:spPr>
        <p:txBody>
          <a:bodyPr wrap="square" rtlCol="0">
            <a:spAutoFit/>
          </a:bodyPr>
          <a:lstStyle/>
          <a:p>
            <a:r>
              <a:rPr kumimoji="1" lang="ja-JP" altLang="en-US" sz="1100"/>
              <a:t>　</a:t>
            </a:r>
            <a:r>
              <a:rPr kumimoji="1" lang="ja-JP" altLang="en-US" sz="1050"/>
              <a:t>土地や建物を所有している人が納めます。</a:t>
            </a:r>
          </a:p>
        </p:txBody>
      </p:sp>
      <p:sp>
        <p:nvSpPr>
          <p:cNvPr id="46" name="テキスト ボックス 45">
            <a:extLst>
              <a:ext uri="{FF2B5EF4-FFF2-40B4-BE49-F238E27FC236}">
                <a16:creationId xmlns:a16="http://schemas.microsoft.com/office/drawing/2014/main" id="{06A004CF-35E9-29C3-C11A-6CF413EBC517}"/>
              </a:ext>
            </a:extLst>
          </p:cNvPr>
          <p:cNvSpPr txBox="1"/>
          <p:nvPr/>
        </p:nvSpPr>
        <p:spPr>
          <a:xfrm>
            <a:off x="4101176" y="4597927"/>
            <a:ext cx="2309753" cy="423193"/>
          </a:xfrm>
          <a:prstGeom prst="rect">
            <a:avLst/>
          </a:prstGeom>
          <a:noFill/>
          <a:ln w="0">
            <a:noFill/>
          </a:ln>
        </p:spPr>
        <p:txBody>
          <a:bodyPr wrap="square" rtlCol="0">
            <a:spAutoFit/>
          </a:bodyPr>
          <a:lstStyle/>
          <a:p>
            <a:r>
              <a:rPr kumimoji="1" lang="ja-JP" altLang="en-US" sz="1100"/>
              <a:t>　</a:t>
            </a:r>
            <a:r>
              <a:rPr kumimoji="1" lang="ja-JP" altLang="en-US" sz="1050"/>
              <a:t>温泉に入ったときに支払った入湯税は施設がまとめて納めます。</a:t>
            </a:r>
          </a:p>
        </p:txBody>
      </p:sp>
      <p:pic>
        <p:nvPicPr>
          <p:cNvPr id="48" name="図 47" descr="部屋 が含まれている画像&#10;&#10;自動的に生成された説明">
            <a:extLst>
              <a:ext uri="{FF2B5EF4-FFF2-40B4-BE49-F238E27FC236}">
                <a16:creationId xmlns:a16="http://schemas.microsoft.com/office/drawing/2014/main" id="{7DE900AA-06F7-311A-B11F-C45C99089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984" y="3727119"/>
            <a:ext cx="1073762" cy="846124"/>
          </a:xfrm>
          <a:prstGeom prst="rect">
            <a:avLst/>
          </a:prstGeom>
        </p:spPr>
      </p:pic>
      <p:pic>
        <p:nvPicPr>
          <p:cNvPr id="50" name="図 49" descr="探す, ケーキ, ブルー が含まれている画像&#10;&#10;自動的に生成された説明">
            <a:extLst>
              <a:ext uri="{FF2B5EF4-FFF2-40B4-BE49-F238E27FC236}">
                <a16:creationId xmlns:a16="http://schemas.microsoft.com/office/drawing/2014/main" id="{58E3F2C2-349D-F07D-8A10-EB814ED7A7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206" y="1775939"/>
            <a:ext cx="1078340" cy="711704"/>
          </a:xfrm>
          <a:prstGeom prst="rect">
            <a:avLst/>
          </a:prstGeom>
        </p:spPr>
      </p:pic>
      <p:pic>
        <p:nvPicPr>
          <p:cNvPr id="52" name="図 51" descr="レゴ が含まれている画像&#10;&#10;自動的に生成された説明">
            <a:extLst>
              <a:ext uri="{FF2B5EF4-FFF2-40B4-BE49-F238E27FC236}">
                <a16:creationId xmlns:a16="http://schemas.microsoft.com/office/drawing/2014/main" id="{8CAFD5D4-4DF9-7A5F-3831-A3119F58F6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506" y="4751284"/>
            <a:ext cx="876425" cy="852324"/>
          </a:xfrm>
          <a:prstGeom prst="rect">
            <a:avLst/>
          </a:prstGeom>
        </p:spPr>
      </p:pic>
      <p:pic>
        <p:nvPicPr>
          <p:cNvPr id="54" name="図 53" descr="白いバックグラウンドの前に座っている人形たち&#10;&#10;低い精度で自動的に生成された説明">
            <a:extLst>
              <a:ext uri="{FF2B5EF4-FFF2-40B4-BE49-F238E27FC236}">
                <a16:creationId xmlns:a16="http://schemas.microsoft.com/office/drawing/2014/main" id="{9521D616-4915-4F59-9FF2-20F5B520E7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8102" y="1914643"/>
            <a:ext cx="941525" cy="913279"/>
          </a:xfrm>
          <a:prstGeom prst="rect">
            <a:avLst/>
          </a:prstGeom>
        </p:spPr>
      </p:pic>
      <p:sp>
        <p:nvSpPr>
          <p:cNvPr id="55" name="四角形: 角を丸くする 54">
            <a:extLst>
              <a:ext uri="{FF2B5EF4-FFF2-40B4-BE49-F238E27FC236}">
                <a16:creationId xmlns:a16="http://schemas.microsoft.com/office/drawing/2014/main" id="{07FEEE75-CE53-8D23-25DE-02E5E564F406}"/>
              </a:ext>
            </a:extLst>
          </p:cNvPr>
          <p:cNvSpPr/>
          <p:nvPr/>
        </p:nvSpPr>
        <p:spPr>
          <a:xfrm>
            <a:off x="7312371" y="2679570"/>
            <a:ext cx="1469932" cy="1000664"/>
          </a:xfrm>
          <a:prstGeom prst="roundRect">
            <a:avLst>
              <a:gd name="adj" fmla="val 8292"/>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a:t>１年間に群馬県に</a:t>
            </a:r>
            <a:endParaRPr kumimoji="1" lang="en-US" altLang="ja-JP" sz="1200"/>
          </a:p>
          <a:p>
            <a:pPr algn="ctr"/>
            <a:r>
              <a:rPr kumimoji="1" lang="ja-JP" altLang="en-US" sz="1200"/>
              <a:t>納められる税金</a:t>
            </a:r>
            <a:endParaRPr kumimoji="1" lang="en-US" altLang="ja-JP" sz="1200"/>
          </a:p>
          <a:p>
            <a:pPr algn="ctr"/>
            <a:r>
              <a:rPr kumimoji="1" lang="ja-JP" altLang="en-US" sz="1200"/>
              <a:t>２，６００億円</a:t>
            </a:r>
            <a:endParaRPr kumimoji="1" lang="en-US" altLang="ja-JP" sz="1200"/>
          </a:p>
          <a:p>
            <a:pPr algn="ctr"/>
            <a:r>
              <a:rPr kumimoji="1" lang="ja-JP" altLang="en-US" sz="1000"/>
              <a:t>（令和６年度当初予算）</a:t>
            </a:r>
            <a:endParaRPr kumimoji="1" lang="ja-JP" altLang="en-US" sz="1050"/>
          </a:p>
        </p:txBody>
      </p:sp>
      <p:sp>
        <p:nvSpPr>
          <p:cNvPr id="56" name="四角形: 角を丸くする 55">
            <a:extLst>
              <a:ext uri="{FF2B5EF4-FFF2-40B4-BE49-F238E27FC236}">
                <a16:creationId xmlns:a16="http://schemas.microsoft.com/office/drawing/2014/main" id="{5DA49580-ED86-2706-C938-E28BBBC4F6E1}"/>
              </a:ext>
            </a:extLst>
          </p:cNvPr>
          <p:cNvSpPr/>
          <p:nvPr/>
        </p:nvSpPr>
        <p:spPr>
          <a:xfrm>
            <a:off x="7188451" y="5021120"/>
            <a:ext cx="1717771" cy="996878"/>
          </a:xfrm>
          <a:prstGeom prst="roundRect">
            <a:avLst>
              <a:gd name="adj" fmla="val 8292"/>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a:t>１年間に群馬県内の</a:t>
            </a:r>
            <a:endParaRPr kumimoji="1" lang="en-US" altLang="ja-JP" sz="1100"/>
          </a:p>
          <a:p>
            <a:pPr algn="ctr"/>
            <a:r>
              <a:rPr kumimoji="1" lang="ja-JP" altLang="en-US" sz="1100"/>
              <a:t>市町村に納められる税金</a:t>
            </a:r>
            <a:endParaRPr kumimoji="1" lang="en-US" altLang="ja-JP" sz="1100"/>
          </a:p>
          <a:p>
            <a:pPr algn="ctr"/>
            <a:r>
              <a:rPr kumimoji="1" lang="ja-JP" altLang="en-US" sz="1200"/>
              <a:t>３，０５９億円</a:t>
            </a:r>
            <a:endParaRPr kumimoji="1" lang="en-US" altLang="ja-JP" sz="1200"/>
          </a:p>
          <a:p>
            <a:pPr algn="ctr"/>
            <a:r>
              <a:rPr kumimoji="1" lang="ja-JP" altLang="en-US" sz="1000"/>
              <a:t>（令和６年度当初予算）</a:t>
            </a:r>
            <a:endParaRPr kumimoji="1" lang="ja-JP" altLang="en-US" sz="1050"/>
          </a:p>
        </p:txBody>
      </p:sp>
      <p:sp>
        <p:nvSpPr>
          <p:cNvPr id="21540" name="テキスト ボックス 21539">
            <a:extLst>
              <a:ext uri="{FF2B5EF4-FFF2-40B4-BE49-F238E27FC236}">
                <a16:creationId xmlns:a16="http://schemas.microsoft.com/office/drawing/2014/main" id="{A3CE6744-9A0C-4CF0-097B-5C9229E05FF0}"/>
              </a:ext>
            </a:extLst>
          </p:cNvPr>
          <p:cNvSpPr txBox="1"/>
          <p:nvPr/>
        </p:nvSpPr>
        <p:spPr>
          <a:xfrm>
            <a:off x="7367885" y="2502884"/>
            <a:ext cx="1469932" cy="338554"/>
          </a:xfrm>
          <a:prstGeom prst="rect">
            <a:avLst/>
          </a:prstGeom>
          <a:noFill/>
        </p:spPr>
        <p:txBody>
          <a:bodyPr wrap="square" rtlCol="0">
            <a:spAutoFit/>
          </a:bodyPr>
          <a:lstStyle/>
          <a:p>
            <a:r>
              <a:rPr kumimoji="1" lang="ja-JP" altLang="en-US" sz="1600" b="1">
                <a:ln w="82550">
                  <a:solidFill>
                    <a:srgbClr val="DE8858"/>
                  </a:solidFill>
                </a:ln>
                <a:solidFill>
                  <a:schemeClr val="bg1">
                    <a:alpha val="0"/>
                  </a:schemeClr>
                </a:solidFill>
              </a:rPr>
              <a:t>群馬県（県税）</a:t>
            </a:r>
          </a:p>
        </p:txBody>
      </p:sp>
      <p:sp>
        <p:nvSpPr>
          <p:cNvPr id="21539" name="テキスト ボックス 21538">
            <a:extLst>
              <a:ext uri="{FF2B5EF4-FFF2-40B4-BE49-F238E27FC236}">
                <a16:creationId xmlns:a16="http://schemas.microsoft.com/office/drawing/2014/main" id="{3889862A-524C-C590-5AE8-E21CCB218558}"/>
              </a:ext>
            </a:extLst>
          </p:cNvPr>
          <p:cNvSpPr txBox="1"/>
          <p:nvPr/>
        </p:nvSpPr>
        <p:spPr>
          <a:xfrm>
            <a:off x="7376601" y="2493657"/>
            <a:ext cx="1469932" cy="338554"/>
          </a:xfrm>
          <a:prstGeom prst="rect">
            <a:avLst/>
          </a:prstGeom>
          <a:noFill/>
        </p:spPr>
        <p:txBody>
          <a:bodyPr wrap="square" rtlCol="0">
            <a:spAutoFit/>
          </a:bodyPr>
          <a:lstStyle/>
          <a:p>
            <a:r>
              <a:rPr kumimoji="1" lang="ja-JP" altLang="en-US" sz="1600">
                <a:ln w="1270">
                  <a:noFill/>
                </a:ln>
                <a:solidFill>
                  <a:schemeClr val="bg1"/>
                </a:solidFill>
              </a:rPr>
              <a:t>群馬県（</a:t>
            </a:r>
            <a:r>
              <a:rPr kumimoji="1" lang="ja-JP" altLang="en-US" sz="1600">
                <a:ln w="0">
                  <a:noFill/>
                </a:ln>
                <a:solidFill>
                  <a:schemeClr val="bg1"/>
                </a:solidFill>
              </a:rPr>
              <a:t>県税</a:t>
            </a:r>
            <a:r>
              <a:rPr kumimoji="1" lang="ja-JP" altLang="en-US" sz="1600">
                <a:ln w="1270">
                  <a:noFill/>
                </a:ln>
                <a:solidFill>
                  <a:schemeClr val="bg1"/>
                </a:solidFill>
              </a:rPr>
              <a:t>）</a:t>
            </a:r>
          </a:p>
        </p:txBody>
      </p:sp>
      <p:sp>
        <p:nvSpPr>
          <p:cNvPr id="21542" name="テキスト ボックス 21541">
            <a:extLst>
              <a:ext uri="{FF2B5EF4-FFF2-40B4-BE49-F238E27FC236}">
                <a16:creationId xmlns:a16="http://schemas.microsoft.com/office/drawing/2014/main" id="{9A80AF49-7279-AA69-3D98-2888626DF1FA}"/>
              </a:ext>
            </a:extLst>
          </p:cNvPr>
          <p:cNvSpPr txBox="1"/>
          <p:nvPr/>
        </p:nvSpPr>
        <p:spPr>
          <a:xfrm>
            <a:off x="7145524" y="4867464"/>
            <a:ext cx="1891796" cy="338554"/>
          </a:xfrm>
          <a:prstGeom prst="rect">
            <a:avLst/>
          </a:prstGeom>
          <a:noFill/>
        </p:spPr>
        <p:txBody>
          <a:bodyPr wrap="square" rtlCol="0">
            <a:spAutoFit/>
          </a:bodyPr>
          <a:lstStyle/>
          <a:p>
            <a:r>
              <a:rPr kumimoji="1" lang="ja-JP" altLang="en-US" sz="1600" b="1">
                <a:ln w="53975">
                  <a:solidFill>
                    <a:srgbClr val="DE8858"/>
                  </a:solidFill>
                </a:ln>
                <a:noFill/>
              </a:rPr>
              <a:t>市町村（市町村税）</a:t>
            </a:r>
          </a:p>
        </p:txBody>
      </p:sp>
      <p:sp>
        <p:nvSpPr>
          <p:cNvPr id="21541" name="テキスト ボックス 21540">
            <a:extLst>
              <a:ext uri="{FF2B5EF4-FFF2-40B4-BE49-F238E27FC236}">
                <a16:creationId xmlns:a16="http://schemas.microsoft.com/office/drawing/2014/main" id="{3D937AEB-64A6-6242-4CC3-D0860725DDD9}"/>
              </a:ext>
            </a:extLst>
          </p:cNvPr>
          <p:cNvSpPr txBox="1"/>
          <p:nvPr/>
        </p:nvSpPr>
        <p:spPr>
          <a:xfrm>
            <a:off x="7158077" y="4872498"/>
            <a:ext cx="1887441" cy="338554"/>
          </a:xfrm>
          <a:prstGeom prst="rect">
            <a:avLst/>
          </a:prstGeom>
          <a:noFill/>
        </p:spPr>
        <p:txBody>
          <a:bodyPr wrap="square" rtlCol="0">
            <a:spAutoFit/>
          </a:bodyPr>
          <a:lstStyle/>
          <a:p>
            <a:r>
              <a:rPr kumimoji="1" lang="ja-JP" altLang="en-US" sz="1600">
                <a:ln w="1270">
                  <a:noFill/>
                </a:ln>
                <a:solidFill>
                  <a:schemeClr val="bg1"/>
                </a:solidFill>
              </a:rPr>
              <a:t>市町村（市町村税）</a:t>
            </a:r>
          </a:p>
        </p:txBody>
      </p:sp>
      <p:pic>
        <p:nvPicPr>
          <p:cNvPr id="21544" name="図 21543" descr="テキスト が含まれている画像&#10;&#10;自動的に生成された説明">
            <a:extLst>
              <a:ext uri="{FF2B5EF4-FFF2-40B4-BE49-F238E27FC236}">
                <a16:creationId xmlns:a16="http://schemas.microsoft.com/office/drawing/2014/main" id="{A122E050-0CDC-2A46-AB75-382FCE47C4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4042" y="3990063"/>
            <a:ext cx="785697" cy="785697"/>
          </a:xfrm>
          <a:prstGeom prst="rect">
            <a:avLst/>
          </a:prstGeom>
        </p:spPr>
      </p:pic>
      <p:pic>
        <p:nvPicPr>
          <p:cNvPr id="21547" name="図 21546" descr="黒い背景と白い文字&#10;&#10;自動的に生成された説明">
            <a:extLst>
              <a:ext uri="{FF2B5EF4-FFF2-40B4-BE49-F238E27FC236}">
                <a16:creationId xmlns:a16="http://schemas.microsoft.com/office/drawing/2014/main" id="{8FBE5CB4-C68D-9B72-93A5-37433B700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3939" y="991239"/>
            <a:ext cx="1365419" cy="1551612"/>
          </a:xfrm>
          <a:prstGeom prst="rect">
            <a:avLst/>
          </a:prstGeom>
        </p:spPr>
      </p:pic>
      <p:pic>
        <p:nvPicPr>
          <p:cNvPr id="21549" name="図 21548" descr="テキスト が含まれている画像&#10;&#10;自動的に生成された説明">
            <a:extLst>
              <a:ext uri="{FF2B5EF4-FFF2-40B4-BE49-F238E27FC236}">
                <a16:creationId xmlns:a16="http://schemas.microsoft.com/office/drawing/2014/main" id="{D2D9F7F3-FABD-17ED-0865-01A484C222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47227" y="3992023"/>
            <a:ext cx="709142" cy="792337"/>
          </a:xfrm>
          <a:prstGeom prst="rect">
            <a:avLst/>
          </a:prstGeom>
        </p:spPr>
      </p:pic>
      <p:pic>
        <p:nvPicPr>
          <p:cNvPr id="21552" name="図 21551" descr="テキスト が含まれている画像&#10;&#10;自動的に生成された説明">
            <a:extLst>
              <a:ext uri="{FF2B5EF4-FFF2-40B4-BE49-F238E27FC236}">
                <a16:creationId xmlns:a16="http://schemas.microsoft.com/office/drawing/2014/main" id="{BED245E4-EEFD-45FF-C546-709614650F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7357" y="3987437"/>
            <a:ext cx="706643" cy="789170"/>
          </a:xfrm>
          <a:prstGeom prst="rect">
            <a:avLst/>
          </a:prstGeom>
        </p:spPr>
      </p:pic>
      <p:sp>
        <p:nvSpPr>
          <p:cNvPr id="21553" name="矢印: 右 21552">
            <a:extLst>
              <a:ext uri="{FF2B5EF4-FFF2-40B4-BE49-F238E27FC236}">
                <a16:creationId xmlns:a16="http://schemas.microsoft.com/office/drawing/2014/main" id="{C0EA901A-9293-9F24-9E23-330ABEDD877F}"/>
              </a:ext>
            </a:extLst>
          </p:cNvPr>
          <p:cNvSpPr/>
          <p:nvPr/>
        </p:nvSpPr>
        <p:spPr>
          <a:xfrm>
            <a:off x="4741678" y="1538281"/>
            <a:ext cx="2446774" cy="316442"/>
          </a:xfrm>
          <a:prstGeom prst="rightArrow">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56" name="矢印: 右 21555">
            <a:extLst>
              <a:ext uri="{FF2B5EF4-FFF2-40B4-BE49-F238E27FC236}">
                <a16:creationId xmlns:a16="http://schemas.microsoft.com/office/drawing/2014/main" id="{BC3054D2-A6AA-6474-580C-06BAEF35D72F}"/>
              </a:ext>
            </a:extLst>
          </p:cNvPr>
          <p:cNvSpPr/>
          <p:nvPr/>
        </p:nvSpPr>
        <p:spPr>
          <a:xfrm>
            <a:off x="4741678" y="5306685"/>
            <a:ext cx="2446774" cy="316442"/>
          </a:xfrm>
          <a:prstGeom prst="rightArrow">
            <a:avLst/>
          </a:prstGeom>
          <a:solidFill>
            <a:srgbClr val="E398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90502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a:latin typeface="+mn-ea"/>
                <a:ea typeface="+mn-ea"/>
              </a:rPr>
              <a:t>税金を考えることは、日本の将来の姿を考えることにも通じます。</a:t>
            </a:r>
          </a:p>
          <a:p>
            <a:pPr marL="105750">
              <a:lnSpc>
                <a:spcPct val="120000"/>
              </a:lnSpc>
              <a:buClr>
                <a:srgbClr val="005BAD"/>
              </a:buClr>
            </a:pPr>
            <a:r>
              <a:rPr kumimoji="1" lang="ja-JP" altLang="en-US" sz="1700">
                <a:latin typeface="+mn-ea"/>
                <a:ea typeface="+mn-ea"/>
              </a:rPr>
              <a:t>様々な課題がある中、税金のあり方や国民の負担と受益（福祉・公共サービス）が</a:t>
            </a:r>
            <a:endParaRPr kumimoji="1" lang="en-US" altLang="ja-JP" sz="1700">
              <a:latin typeface="+mn-ea"/>
              <a:ea typeface="+mn-ea"/>
            </a:endParaRPr>
          </a:p>
          <a:p>
            <a:pPr marL="105750">
              <a:lnSpc>
                <a:spcPct val="120000"/>
              </a:lnSpc>
              <a:buClr>
                <a:srgbClr val="005BAD"/>
              </a:buClr>
            </a:pPr>
            <a:r>
              <a:rPr kumimoji="1" lang="ja-JP" altLang="en-US" sz="170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a:solidFill>
                    <a:prstClr val="black"/>
                  </a:solidFill>
                  <a:latin typeface="+mn-ea"/>
                  <a:ea typeface="+mn-ea"/>
                </a:rPr>
                <a:t>公債の</a:t>
              </a:r>
            </a:p>
            <a:p>
              <a:pPr algn="ctr" defTabSz="390997" eaLnBrk="1" fontAlgn="auto" hangingPunct="1">
                <a:spcBef>
                  <a:spcPts val="0"/>
                </a:spcBef>
                <a:spcAft>
                  <a:spcPts val="0"/>
                </a:spcAft>
              </a:pPr>
              <a:r>
                <a:rPr lang="ja-JP" altLang="en-US" sz="180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25</a:t>
            </a:fld>
            <a:endParaRPr lang="en-US" altLang="ja-JP"/>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26</a:t>
            </a:fld>
            <a:endParaRPr lang="en-US" altLang="ja-JP"/>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8221" y="4787785"/>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2" name="グループ化 1">
            <a:extLst>
              <a:ext uri="{FF2B5EF4-FFF2-40B4-BE49-F238E27FC236}">
                <a16:creationId xmlns:a16="http://schemas.microsoft.com/office/drawing/2014/main" id="{F12FFCFF-AB29-5A66-4CF3-02B53B9E8556}"/>
              </a:ext>
            </a:extLst>
          </p:cNvPr>
          <p:cNvGrpSpPr/>
          <p:nvPr/>
        </p:nvGrpSpPr>
        <p:grpSpPr>
          <a:xfrm>
            <a:off x="1332596" y="1492804"/>
            <a:ext cx="7408277" cy="4473133"/>
            <a:chOff x="1222872" y="1553378"/>
            <a:chExt cx="7645002" cy="4616068"/>
          </a:xfrm>
        </p:grpSpPr>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pic>
          <p:nvPicPr>
            <p:cNvPr id="26" name="図 25">
              <a:extLst>
                <a:ext uri="{FF2B5EF4-FFF2-40B4-BE49-F238E27FC236}">
                  <a16:creationId xmlns:a16="http://schemas.microsoft.com/office/drawing/2014/main" id="{AA2C944F-3BC0-4B17-B36A-F6F412F90F48}"/>
                </a:ext>
              </a:extLst>
            </p:cNvPr>
            <p:cNvPicPr>
              <a:picLocks noChangeAspect="1"/>
            </p:cNvPicPr>
            <p:nvPr/>
          </p:nvPicPr>
          <p:blipFill>
            <a:blip r:embed="rId5"/>
            <a:stretch>
              <a:fillRect/>
            </a:stretch>
          </p:blipFill>
          <p:spPr>
            <a:xfrm>
              <a:off x="2787267" y="1572532"/>
              <a:ext cx="6080607" cy="4584012"/>
            </a:xfrm>
            <a:prstGeom prst="rect">
              <a:avLst/>
            </a:prstGeom>
            <a:ln w="28575">
              <a:solidFill>
                <a:schemeClr val="tx1"/>
              </a:solidFill>
            </a:ln>
          </p:spPr>
        </p:pic>
      </p:gr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extLst>
              <p:ext uri="{D42A27DB-BD31-4B8C-83A1-F6EECF244321}">
                <p14:modId xmlns:p14="http://schemas.microsoft.com/office/powerpoint/2010/main" val="2357299469"/>
              </p:ext>
            </p:extLst>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a:t>地方税</a:t>
                      </a:r>
                      <a:endParaRPr kumimoji="1" lang="en-US" altLang="zh-CN"/>
                    </a:p>
                    <a:p>
                      <a:pPr algn="ctr"/>
                      <a:r>
                        <a:rPr kumimoji="1" lang="zh-CN" altLang="en-US" sz="150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a:solidFill>
                            <a:srgbClr val="E38013"/>
                          </a:solidFill>
                          <a:latin typeface="+mn-lt"/>
                          <a:ea typeface="+mn-ea"/>
                          <a:cs typeface="+mn-cs"/>
                        </a:rPr>
                        <a:t>道府県民税・事業税・</a:t>
                      </a:r>
                    </a:p>
                    <a:p>
                      <a:pPr marL="0" algn="ctr" defTabSz="914400" rtl="0" eaLnBrk="1" latinLnBrk="0" hangingPunct="1"/>
                      <a:r>
                        <a:rPr kumimoji="1" lang="ja-JP" altLang="en-US" sz="1800" kern="120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a:t>地方税</a:t>
                      </a:r>
                      <a:endParaRPr kumimoji="1" lang="en-US" altLang="zh-CN"/>
                    </a:p>
                    <a:p>
                      <a:pPr algn="ctr"/>
                      <a:r>
                        <a:rPr kumimoji="1" lang="zh-CN" altLang="en-US" sz="150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a:latin typeface="HGPｺﾞｼｯｸM" panose="020B0600000000000000" pitchFamily="50" charset="-128"/>
                <a:ea typeface="HGPｺﾞｼｯｸM" panose="020B0600000000000000" pitchFamily="50" charset="-128"/>
              </a:rPr>
              <a:t>国に納める税金を「</a:t>
            </a:r>
            <a:r>
              <a:rPr lang="ja-JP" altLang="en-US" sz="1400">
                <a:solidFill>
                  <a:srgbClr val="005BAD"/>
                </a:solidFill>
                <a:latin typeface="HGPｺﾞｼｯｸE" panose="020B0900000000000000" pitchFamily="50" charset="-128"/>
                <a:ea typeface="HGPｺﾞｼｯｸE" panose="020B0900000000000000" pitchFamily="50" charset="-128"/>
              </a:rPr>
              <a:t>国税</a:t>
            </a:r>
            <a:r>
              <a:rPr lang="ja-JP" altLang="en-US" sz="1400">
                <a:latin typeface="HGPｺﾞｼｯｸM" panose="020B0600000000000000" pitchFamily="50" charset="-128"/>
                <a:ea typeface="HGPｺﾞｼｯｸM" panose="020B0600000000000000" pitchFamily="50" charset="-128"/>
              </a:rPr>
              <a:t>」、地方公共団体に納める税金を「</a:t>
            </a:r>
            <a:r>
              <a:rPr lang="ja-JP" altLang="en-US" sz="1400">
                <a:solidFill>
                  <a:srgbClr val="005BAD"/>
                </a:solidFill>
                <a:latin typeface="+mn-ea"/>
                <a:ea typeface="+mn-ea"/>
              </a:rPr>
              <a:t>地方税</a:t>
            </a:r>
            <a:r>
              <a:rPr lang="ja-JP" altLang="en-US" sz="1400">
                <a:latin typeface="HGPｺﾞｼｯｸM" panose="020B0600000000000000" pitchFamily="50" charset="-128"/>
                <a:ea typeface="HGPｺﾞｼｯｸM" panose="020B0600000000000000" pitchFamily="50" charset="-128"/>
              </a:rPr>
              <a:t>」といい、地方税はさらに「</a:t>
            </a:r>
            <a:r>
              <a:rPr lang="ja-JP" altLang="en-US" sz="1400" b="1">
                <a:solidFill>
                  <a:srgbClr val="0070C0"/>
                </a:solidFill>
                <a:latin typeface="+mn-ea"/>
                <a:ea typeface="+mn-ea"/>
              </a:rPr>
              <a:t>道府県税</a:t>
            </a:r>
            <a:r>
              <a:rPr lang="ja-JP" altLang="en-US" sz="1400">
                <a:latin typeface="HGPｺﾞｼｯｸM" panose="020B0600000000000000" pitchFamily="50" charset="-128"/>
                <a:ea typeface="HGPｺﾞｼｯｸM" panose="020B0600000000000000" pitchFamily="50" charset="-128"/>
              </a:rPr>
              <a:t>」と</a:t>
            </a:r>
            <a:endParaRPr lang="en-US" altLang="ja-JP" sz="140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a:latin typeface="HGPｺﾞｼｯｸM" panose="020B0600000000000000" pitchFamily="50" charset="-128"/>
                <a:ea typeface="HGPｺﾞｼｯｸM" panose="020B0600000000000000" pitchFamily="50" charset="-128"/>
              </a:rPr>
              <a:t>    </a:t>
            </a:r>
            <a:r>
              <a:rPr lang="ja-JP" altLang="en-US" sz="1400">
                <a:latin typeface="HGPｺﾞｼｯｸM" panose="020B0600000000000000" pitchFamily="50" charset="-128"/>
                <a:ea typeface="HGPｺﾞｼｯｸM" panose="020B0600000000000000" pitchFamily="50" charset="-128"/>
              </a:rPr>
              <a:t>「</a:t>
            </a:r>
            <a:r>
              <a:rPr lang="ja-JP" altLang="en-US" sz="1400">
                <a:solidFill>
                  <a:srgbClr val="005BAD"/>
                </a:solidFill>
                <a:latin typeface="+mn-ea"/>
                <a:ea typeface="+mn-ea"/>
              </a:rPr>
              <a:t>市町村税</a:t>
            </a:r>
            <a:r>
              <a:rPr lang="ja-JP" altLang="en-US" sz="1400">
                <a:latin typeface="HGPｺﾞｼｯｸM" panose="020B0600000000000000" pitchFamily="50" charset="-128"/>
                <a:ea typeface="HGPｺﾞｼｯｸM" panose="020B0600000000000000" pitchFamily="50" charset="-128"/>
              </a:rPr>
              <a:t>」に分けられます。</a:t>
            </a:r>
            <a:endParaRPr lang="ja-JP" altLang="en-US" sz="140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a:latin typeface="HGPｺﾞｼｯｸM" panose="020B0600000000000000" pitchFamily="50" charset="-128"/>
                <a:ea typeface="HGPｺﾞｼｯｸM" panose="020B0600000000000000" pitchFamily="50" charset="-128"/>
              </a:rPr>
              <a:t>税金を納める人と負担する人が同じ税金を「</a:t>
            </a:r>
            <a:r>
              <a:rPr lang="ja-JP" altLang="en-US" sz="1400">
                <a:solidFill>
                  <a:srgbClr val="005BAD"/>
                </a:solidFill>
                <a:latin typeface="+mn-ea"/>
                <a:ea typeface="+mn-ea"/>
              </a:rPr>
              <a:t>直接税</a:t>
            </a:r>
            <a:r>
              <a:rPr lang="ja-JP" altLang="en-US" sz="140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a:latin typeface="HGPｺﾞｼｯｸM" panose="020B0600000000000000" pitchFamily="50" charset="-128"/>
                <a:ea typeface="HGPｺﾞｼｯｸM" panose="020B0600000000000000" pitchFamily="50" charset="-128"/>
              </a:rPr>
              <a:t>    「</a:t>
            </a:r>
            <a:r>
              <a:rPr lang="ja-JP" altLang="en-US" sz="1400">
                <a:solidFill>
                  <a:srgbClr val="005BAD"/>
                </a:solidFill>
                <a:latin typeface="+mn-ea"/>
                <a:ea typeface="+mn-ea"/>
              </a:rPr>
              <a:t>間接税</a:t>
            </a:r>
            <a:r>
              <a:rPr lang="ja-JP" altLang="en-US" sz="140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a:solidFill>
                  <a:srgbClr val="005BAD"/>
                </a:solidFill>
                <a:latin typeface="ＭＳ Ｐゴシック" panose="020B0600070205080204" pitchFamily="50" charset="-128"/>
                <a:ea typeface="ＭＳ Ｐゴシック" panose="020B0600070205080204" pitchFamily="50" charset="-128"/>
              </a:rPr>
              <a:t>　</a:t>
            </a:r>
            <a:r>
              <a:rPr kumimoji="1" lang="en-US" altLang="ja-JP" sz="11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a:latin typeface="+mn-lt"/>
                <a:ea typeface="+mn-ea"/>
              </a:rPr>
              <a:t>直　接　税</a:t>
            </a:r>
          </a:p>
          <a:p>
            <a:pPr algn="ctr" eaLnBrk="1" hangingPunct="1">
              <a:lnSpc>
                <a:spcPct val="125000"/>
              </a:lnSpc>
            </a:pPr>
            <a:r>
              <a:rPr lang="ja-JP" altLang="en-US" sz="1400">
                <a:latin typeface="+mn-lt"/>
                <a:ea typeface="+mn-ea"/>
              </a:rPr>
              <a:t>税金を納める人と</a:t>
            </a:r>
            <a:endParaRPr lang="en-US" altLang="ja-JP" sz="1400">
              <a:latin typeface="+mn-lt"/>
              <a:ea typeface="+mn-ea"/>
            </a:endParaRPr>
          </a:p>
          <a:p>
            <a:pPr algn="ctr" eaLnBrk="1" hangingPunct="1">
              <a:lnSpc>
                <a:spcPct val="125000"/>
              </a:lnSpc>
            </a:pPr>
            <a:r>
              <a:rPr lang="ja-JP" altLang="en-US" sz="140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a:latin typeface="+mn-lt"/>
                <a:ea typeface="+mn-ea"/>
              </a:rPr>
              <a:t>間　接　税</a:t>
            </a:r>
          </a:p>
          <a:p>
            <a:pPr algn="ctr" eaLnBrk="1" hangingPunct="1">
              <a:lnSpc>
                <a:spcPct val="125000"/>
              </a:lnSpc>
            </a:pPr>
            <a:r>
              <a:rPr lang="ja-JP" altLang="en-US" sz="1400">
                <a:latin typeface="+mn-lt"/>
                <a:ea typeface="+mn-ea"/>
              </a:rPr>
              <a:t>税金を納める人と</a:t>
            </a:r>
          </a:p>
          <a:p>
            <a:pPr algn="ctr" eaLnBrk="1" hangingPunct="1">
              <a:lnSpc>
                <a:spcPct val="110000"/>
              </a:lnSpc>
            </a:pPr>
            <a:r>
              <a:rPr lang="ja-JP" altLang="en-US" sz="140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品物の金額</a:t>
              </a:r>
              <a:r>
                <a:rPr lang="en-US" altLang="ja-JP" sz="1200" b="0" i="0" u="none" strike="noStrike">
                  <a:effectLst/>
                  <a:latin typeface="HGPｺﾞｼｯｸE" panose="020B0900000000000000" pitchFamily="50" charset="-128"/>
                  <a:ea typeface="HGPｺﾞｼｯｸE" panose="020B0900000000000000" pitchFamily="50" charset="-128"/>
                </a:rPr>
                <a:t>1,000</a:t>
              </a:r>
              <a:r>
                <a:rPr lang="ja-JP" altLang="en-US" sz="1200" b="0" i="0" u="none" strike="noStrike">
                  <a:effectLst/>
                  <a:latin typeface="HGPｺﾞｼｯｸE" panose="020B0900000000000000" pitchFamily="50" charset="-128"/>
                  <a:ea typeface="HGPｺﾞｼｯｸE" panose="020B0900000000000000" pitchFamily="50" charset="-128"/>
                </a:rPr>
                <a:t>円と一緒に</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消費税</a:t>
              </a:r>
              <a:r>
                <a:rPr lang="en-US" altLang="ja-JP" sz="1200" b="0" i="0" u="none" strike="noStrike">
                  <a:effectLst/>
                  <a:latin typeface="HGPｺﾞｼｯｸE" panose="020B0900000000000000" pitchFamily="50" charset="-128"/>
                  <a:ea typeface="HGPｺﾞｼｯｸE" panose="020B0900000000000000" pitchFamily="50" charset="-128"/>
                </a:rPr>
                <a:t>100</a:t>
              </a:r>
              <a:r>
                <a:rPr lang="ja-JP" altLang="en-US" sz="1200" b="0" i="0" u="none" strike="noStrike">
                  <a:effectLst/>
                  <a:latin typeface="HGPｺﾞｼｯｸE" panose="020B0900000000000000" pitchFamily="50" charset="-128"/>
                  <a:ea typeface="HGPｺﾞｼｯｸE" panose="020B0900000000000000" pitchFamily="50" charset="-128"/>
                </a:rPr>
                <a:t>円を</a:t>
              </a:r>
              <a:r>
                <a:rPr lang="ja-JP" altLang="en-US" sz="1200">
                  <a:latin typeface="HGPｺﾞｼｯｸE" panose="020B0900000000000000" pitchFamily="50" charset="-128"/>
                  <a:ea typeface="HGPｺﾞｼｯｸE" panose="020B0900000000000000" pitchFamily="50" charset="-128"/>
                </a:rPr>
                <a:t>支払う</a:t>
              </a:r>
              <a:r>
                <a:rPr lang="ja-JP" altLang="en-US" sz="1200" b="0" i="0" u="none" strike="noStrike">
                  <a:effectLst/>
                  <a:latin typeface="HGPｺﾞｼｯｸE" panose="020B0900000000000000" pitchFamily="50" charset="-128"/>
                  <a:ea typeface="HGPｺﾞｼｯｸE" panose="020B0900000000000000" pitchFamily="50" charset="-128"/>
                </a:rPr>
                <a:t>。</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100" b="0" i="0" u="none" strike="noStrike">
                  <a:effectLst/>
                  <a:latin typeface="HGPｺﾞｼｯｸE" panose="020B0900000000000000" pitchFamily="50" charset="-128"/>
                  <a:ea typeface="HGPｺﾞｼｯｸE" panose="020B0900000000000000" pitchFamily="50" charset="-128"/>
                </a:rPr>
                <a:t>消費税を</a:t>
              </a:r>
              <a:r>
                <a:rPr lang="ja-JP" altLang="en-US" sz="1100">
                  <a:latin typeface="HGPｺﾞｼｯｸE" panose="020B0900000000000000" pitchFamily="50" charset="-128"/>
                  <a:ea typeface="HGPｺﾞｼｯｸE" panose="020B0900000000000000" pitchFamily="50" charset="-128"/>
                </a:rPr>
                <a:t>負担する</a:t>
              </a:r>
              <a:r>
                <a:rPr lang="en-US" altLang="ja-JP" sz="1100" b="0" i="0" u="none" strike="noStrike">
                  <a:effectLst/>
                  <a:latin typeface="HGPｺﾞｼｯｸE" panose="020B0900000000000000" pitchFamily="50" charset="-128"/>
                  <a:ea typeface="HGPｺﾞｼｯｸE" panose="020B0900000000000000" pitchFamily="50" charset="-128"/>
                </a:rPr>
                <a:t>)</a:t>
              </a:r>
              <a:endParaRPr lang="ja-JP" altLang="en-US" sz="1100" b="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110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110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100" b="0" i="0" u="none" strike="noStrike">
                  <a:effectLst/>
                  <a:latin typeface="HGPｺﾞｼｯｸE" panose="020B0900000000000000" pitchFamily="50" charset="-128"/>
                  <a:ea typeface="HGPｺﾞｼｯｸE" panose="020B0900000000000000" pitchFamily="50" charset="-128"/>
                </a:rPr>
                <a:t>国庫金</a:t>
              </a:r>
              <a:r>
                <a:rPr lang="en-US" altLang="ja-JP" sz="1100" b="0" i="0" u="none" strike="noStrike">
                  <a:effectLst/>
                  <a:latin typeface="HGPｺﾞｼｯｸE" panose="020B0900000000000000" pitchFamily="50" charset="-128"/>
                  <a:ea typeface="HGPｺﾞｼｯｸE" panose="020B0900000000000000" pitchFamily="50" charset="-128"/>
                </a:rPr>
                <a:t>)</a:t>
              </a:r>
              <a:r>
                <a:rPr lang="en-US" altLang="ja-JP" sz="1200" b="0" i="0" u="none" strike="noStrike">
                  <a:effectLst/>
                  <a:latin typeface="HGPｺﾞｼｯｸE" panose="020B0900000000000000" pitchFamily="50" charset="-128"/>
                  <a:ea typeface="HGPｺﾞｼｯｸE" panose="020B0900000000000000" pitchFamily="50" charset="-128"/>
                </a:rPr>
                <a:t> </a:t>
              </a:r>
              <a:r>
                <a:rPr lang="ja-JP" altLang="en-US" sz="1200" b="0" i="0" u="none" strike="noStrike">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国　（国税）</a:t>
              </a:r>
              <a:endParaRPr lang="en-US" altLang="ja-JP" sz="160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a:effectLst/>
                  <a:latin typeface="HGPｺﾞｼｯｸE" panose="020B0900000000000000" pitchFamily="50" charset="-128"/>
                  <a:ea typeface="HGPｺﾞｼｯｸE" panose="020B0900000000000000" pitchFamily="50" charset="-128"/>
                </a:rPr>
                <a:t>７．８％</a:t>
              </a:r>
              <a:endParaRPr lang="en-US" altLang="ja-JP" sz="1400" b="0" i="0" u="none" strike="noStrike">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a:latin typeface="HGPｺﾞｼｯｸE" panose="020B0900000000000000" pitchFamily="50" charset="-128"/>
                  <a:ea typeface="HGPｺﾞｼｯｸE" panose="020B0900000000000000" pitchFamily="50" charset="-128"/>
                </a:rPr>
                <a:t>２</a:t>
              </a:r>
              <a:r>
                <a:rPr lang="ja-JP" altLang="en-US" sz="1400" b="0" i="0" u="none" strike="noStrike">
                  <a:effectLst/>
                  <a:latin typeface="HGPｺﾞｼｯｸE" panose="020B0900000000000000" pitchFamily="50" charset="-128"/>
                  <a:ea typeface="HGPｺﾞｼｯｸE" panose="020B0900000000000000" pitchFamily="50" charset="-128"/>
                </a:rPr>
                <a:t>．２％</a:t>
              </a:r>
              <a:endParaRPr lang="en-US" altLang="ja-JP" sz="1400" b="0" i="0" u="none" strike="noStrike">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a:effectLst/>
                  <a:latin typeface="HGPｺﾞｼｯｸE" panose="020B0900000000000000" pitchFamily="50" charset="-128"/>
                  <a:ea typeface="HGPｺﾞｼｯｸE" panose="020B0900000000000000" pitchFamily="50" charset="-128"/>
                </a:rPr>
                <a:t>まとめて納めているんだね。</a:t>
              </a:r>
              <a:endParaRPr lang="ja-JP" altLang="en-US" sz="1050" b="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200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消費税の額を計算して納める。</a:t>
                </a:r>
                <a:endParaRPr lang="ja-JP" altLang="en-US" sz="1100" b="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a:solidFill>
                  <a:schemeClr val="tx1"/>
                </a:solidFill>
                <a:latin typeface="+mn-ea"/>
              </a:rPr>
              <a:t>※</a:t>
            </a:r>
            <a:r>
              <a:rPr lang="ja-JP" altLang="en-US" sz="800">
                <a:solidFill>
                  <a:schemeClr val="tx1"/>
                </a:solidFill>
                <a:latin typeface="+mn-ea"/>
              </a:rPr>
              <a:t>消費税は国税（消費税）と地方税（地方消費税）に分かれていて</a:t>
            </a:r>
            <a:r>
              <a:rPr lang="en-US" altLang="ja-JP" sz="800">
                <a:solidFill>
                  <a:schemeClr val="tx1"/>
                </a:solidFill>
                <a:latin typeface="+mn-ea"/>
              </a:rPr>
              <a:t>10%</a:t>
            </a:r>
            <a:r>
              <a:rPr lang="ja-JP" altLang="en-US" sz="800">
                <a:solidFill>
                  <a:schemeClr val="tx1"/>
                </a:solidFill>
                <a:latin typeface="+mn-ea"/>
              </a:rPr>
              <a:t>のうち</a:t>
            </a:r>
            <a:r>
              <a:rPr lang="en-US" altLang="ja-JP" sz="800">
                <a:solidFill>
                  <a:schemeClr val="tx1"/>
                </a:solidFill>
                <a:latin typeface="+mn-ea"/>
              </a:rPr>
              <a:t>7.8%</a:t>
            </a:r>
            <a:r>
              <a:rPr lang="ja-JP" altLang="en-US" sz="800">
                <a:solidFill>
                  <a:schemeClr val="tx1"/>
                </a:solidFill>
                <a:latin typeface="+mn-ea"/>
              </a:rPr>
              <a:t>が国税、</a:t>
            </a:r>
            <a:r>
              <a:rPr lang="en-US" altLang="ja-JP" sz="800">
                <a:solidFill>
                  <a:schemeClr val="tx1"/>
                </a:solidFill>
                <a:latin typeface="+mn-ea"/>
              </a:rPr>
              <a:t>2.2</a:t>
            </a:r>
            <a:r>
              <a:rPr lang="ja-JP" altLang="en-US" sz="80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200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140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など自分で商売を</a:t>
              </a:r>
              <a:endParaRPr lang="en-US" altLang="ja-JP" sz="120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会社員は</a:t>
              </a:r>
              <a:r>
                <a:rPr lang="ja-JP" altLang="en-US" sz="1200">
                  <a:latin typeface="HGPｺﾞｼｯｸE" panose="020B0900000000000000" pitchFamily="50" charset="-128"/>
                  <a:ea typeface="HGPｺﾞｼｯｸE" panose="020B0900000000000000" pitchFamily="50" charset="-128"/>
                </a:rPr>
                <a:t>、</a:t>
              </a:r>
              <a:r>
                <a:rPr lang="ja-JP" altLang="en-US" sz="1200" b="0" i="0" u="none" strike="noStrike">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税金</a:t>
              </a: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100" b="0" i="0" u="none" strike="noStrike">
                  <a:effectLst/>
                  <a:latin typeface="HGPｺﾞｼｯｸE" panose="020B0900000000000000" pitchFamily="50" charset="-128"/>
                  <a:ea typeface="HGPｺﾞｼｯｸE" panose="020B0900000000000000" pitchFamily="50" charset="-128"/>
                </a:rPr>
                <a:t>所得税・住民税</a:t>
              </a: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200" b="0" i="0" u="none" strike="noStrike">
                  <a:effectLst/>
                  <a:latin typeface="HGPｺﾞｼｯｸE" panose="020B0900000000000000" pitchFamily="50" charset="-128"/>
                  <a:ea typeface="HGPｺﾞｼｯｸE" panose="020B0900000000000000" pitchFamily="50" charset="-128"/>
                </a:rPr>
                <a:t>が</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自分で税金を計算して</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税務署に申告</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a:latin typeface="HGPｺﾞｼｯｸE" panose="020B0900000000000000" pitchFamily="50" charset="-128"/>
                  <a:ea typeface="HGPｺﾞｼｯｸE" panose="020B0900000000000000" pitchFamily="50" charset="-128"/>
                </a:rPr>
                <a:t>(</a:t>
              </a:r>
              <a:r>
                <a:rPr lang="ja-JP" altLang="en-US" sz="1200">
                  <a:latin typeface="HGPｺﾞｼｯｸE" panose="020B0900000000000000" pitchFamily="50" charset="-128"/>
                  <a:ea typeface="HGPｺﾞｼｯｸE" panose="020B0900000000000000" pitchFamily="50" charset="-128"/>
                </a:rPr>
                <a:t>申し出ること）し、</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納めます </a:t>
              </a:r>
              <a:r>
                <a:rPr lang="en-US" altLang="ja-JP" sz="1200">
                  <a:latin typeface="HGPｺﾞｼｯｸE" panose="020B0900000000000000" pitchFamily="50" charset="-128"/>
                  <a:ea typeface="HGPｺﾞｼｯｸE" panose="020B0900000000000000" pitchFamily="50" charset="-128"/>
                </a:rPr>
                <a:t>(</a:t>
              </a:r>
              <a:r>
                <a:rPr lang="ja-JP" altLang="en-US" sz="1200">
                  <a:latin typeface="HGPｺﾞｼｯｸE" panose="020B0900000000000000" pitchFamily="50" charset="-128"/>
                  <a:ea typeface="HGPｺﾞｼｯｸE" panose="020B0900000000000000" pitchFamily="50" charset="-128"/>
                </a:rPr>
                <a:t>確定申告</a:t>
              </a:r>
              <a:r>
                <a:rPr lang="en-US" altLang="ja-JP" sz="1200">
                  <a:latin typeface="HGPｺﾞｼｯｸE" panose="020B0900000000000000" pitchFamily="50" charset="-128"/>
                  <a:ea typeface="HGPｺﾞｼｯｸE" panose="020B0900000000000000" pitchFamily="50" charset="-128"/>
                </a:rPr>
                <a:t>)</a:t>
              </a:r>
              <a:r>
                <a:rPr lang="ja-JP" altLang="en-US" sz="1200">
                  <a:latin typeface="HGPｺﾞｼｯｸE" panose="020B0900000000000000" pitchFamily="50" charset="-128"/>
                  <a:ea typeface="HGPｺﾞｼｯｸE" panose="020B0900000000000000" pitchFamily="50" charset="-128"/>
                </a:rPr>
                <a:t>。</a:t>
              </a:r>
              <a:endParaRPr lang="en-US" altLang="ja-JP" sz="120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会社は、社員から</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預かった税金を</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まとめて納めます</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rgbClr val="005BAD"/>
                  </a:solidFill>
                  <a:latin typeface="HGPｺﾞｼｯｸE" panose="020B0900000000000000" pitchFamily="50" charset="-128"/>
                  <a:ea typeface="HGPｺﾞｼｯｸE" panose="020B0900000000000000" pitchFamily="50" charset="-128"/>
                </a:rPr>
                <a:t>都道府県</a:t>
              </a:r>
              <a:endParaRPr lang="en-US" altLang="ja-JP" sz="160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a:solidFill>
                    <a:srgbClr val="005BAD"/>
                  </a:solidFill>
                  <a:latin typeface="HGPｺﾞｼｯｸE" panose="020B0900000000000000" pitchFamily="50" charset="-128"/>
                  <a:ea typeface="HGPｺﾞｼｯｸE" panose="020B0900000000000000" pitchFamily="50" charset="-128"/>
                </a:rPr>
                <a:t>市区町村</a:t>
              </a:r>
              <a:endParaRPr lang="en-US" altLang="ja-JP" sz="160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a:solidFill>
                    <a:srgbClr val="005BAD"/>
                  </a:solidFill>
                  <a:latin typeface="HGPｺﾞｼｯｸE" panose="020B0900000000000000" pitchFamily="50" charset="-128"/>
                  <a:ea typeface="HGPｺﾞｼｯｸE" panose="020B0900000000000000" pitchFamily="50" charset="-128"/>
                </a:rPr>
                <a:t>税務署</a:t>
              </a:r>
              <a:endParaRPr lang="en-US" altLang="ja-JP" sz="200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お店は、預かった</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消費税を</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まとめて納めます。</a:t>
              </a:r>
              <a:endParaRPr lang="en-US" altLang="ja-JP" sz="120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お店で商品を買いました。</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代金 </a:t>
              </a:r>
              <a:r>
                <a:rPr lang="en-US" altLang="ja-JP" sz="1200">
                  <a:latin typeface="HGPｺﾞｼｯｸE" panose="020B0900000000000000" pitchFamily="50" charset="-128"/>
                  <a:ea typeface="HGPｺﾞｼｯｸE" panose="020B0900000000000000" pitchFamily="50" charset="-128"/>
                </a:rPr>
                <a:t>1,000</a:t>
              </a:r>
              <a:r>
                <a:rPr lang="ja-JP" altLang="en-US" sz="1200">
                  <a:latin typeface="HGPｺﾞｼｯｸE" panose="020B0900000000000000" pitchFamily="50" charset="-128"/>
                  <a:ea typeface="HGPｺﾞｼｯｸE" panose="020B0900000000000000" pitchFamily="50" charset="-128"/>
                </a:rPr>
                <a:t>円と、</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税金</a:t>
              </a:r>
              <a:r>
                <a:rPr lang="en-US" altLang="ja-JP" sz="1200">
                  <a:latin typeface="HGPｺﾞｼｯｸE" panose="020B0900000000000000" pitchFamily="50" charset="-128"/>
                  <a:ea typeface="HGPｺﾞｼｯｸE" panose="020B0900000000000000" pitchFamily="50" charset="-128"/>
                </a:rPr>
                <a:t>100</a:t>
              </a:r>
              <a:r>
                <a:rPr lang="ja-JP" altLang="en-US" sz="1200">
                  <a:latin typeface="HGPｺﾞｼｯｸE" panose="020B0900000000000000" pitchFamily="50" charset="-128"/>
                  <a:ea typeface="HGPｺﾞｼｯｸE" panose="020B0900000000000000" pitchFamily="50" charset="-128"/>
                </a:rPr>
                <a:t>円を</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支払いました。</a:t>
              </a:r>
              <a:endParaRPr lang="en-US" altLang="ja-JP" sz="12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6090723" y="2739419"/>
            <a:ext cx="2281056" cy="547009"/>
            <a:chOff x="6299670" y="2713461"/>
            <a:chExt cx="2281056"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649926" y="2812868"/>
            <a:ext cx="4576619" cy="400110"/>
            <a:chOff x="843630" y="2786910"/>
            <a:chExt cx="4576619" cy="400110"/>
          </a:xfrm>
        </p:grpSpPr>
        <p:sp>
          <p:nvSpPr>
            <p:cNvPr id="6178" name="Rectangle 45"/>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2040980" y="3669522"/>
            <a:ext cx="1544978" cy="2301821"/>
            <a:chOff x="452035" y="3669522"/>
            <a:chExt cx="1544978"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52035" y="4482915"/>
              <a:ext cx="1544978"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4,</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726</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19,800</a:t>
              </a: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94441" y="3669522"/>
            <a:ext cx="1694094" cy="2387099"/>
            <a:chOff x="3594441" y="3669522"/>
            <a:chExt cx="1694094" cy="2387099"/>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（令和３年度）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1,025</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136,300</a:t>
              </a: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0558" y="3669522"/>
            <a:ext cx="1611939" cy="2301821"/>
            <a:chOff x="1989757" y="3669522"/>
            <a:chExt cx="1611939" cy="2301821"/>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a:solidFill>
                    <a:srgbClr val="000000"/>
                  </a:solidFill>
                  <a:latin typeface="HGPｺﾞｼｯｸM" panose="020B0600000000000000" pitchFamily="50" charset="-128"/>
                  <a:ea typeface="HGPｺﾞｼｯｸM" panose="020B0600000000000000" pitchFamily="50" charset="-128"/>
                </a:rPr>
                <a:t>3,177</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42,560</a:t>
              </a: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609265" y="3669522"/>
            <a:ext cx="1579136" cy="1853119"/>
            <a:chOff x="5609265" y="3669522"/>
            <a:chExt cx="1579136" cy="1853119"/>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６</a:t>
              </a:r>
              <a:r>
                <a:rPr kumimoji="1" lang="zh-TW"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6,71</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（令和６年度）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73</a:t>
              </a:r>
              <a:r>
                <a:rPr kumimoji="1" lang="en-US" altLang="ja-JP"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a:solidFill>
                  <a:srgbClr val="FDC741"/>
                </a:solidFill>
                <a:latin typeface="+mn-ea"/>
              </a:rPr>
              <a:t>「税金」</a:t>
            </a:r>
            <a:r>
              <a:rPr lang="ja-JP" altLang="en-US" sz="2800" kern="0" spc="-1000">
                <a:solidFill>
                  <a:srgbClr val="FDC741"/>
                </a:solidFill>
                <a:latin typeface="+mn-ea"/>
              </a:rPr>
              <a:t>　</a:t>
            </a:r>
            <a:r>
              <a:rPr lang="ja-JP" altLang="en-US" sz="1710">
                <a:solidFill>
                  <a:schemeClr val="bg1"/>
                </a:solidFill>
                <a:latin typeface="+mn-ea"/>
              </a:rPr>
              <a:t>により賄われています。</a:t>
            </a:r>
            <a:endParaRPr lang="ja-JP" altLang="en-US" sz="2052">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327394" y="6346082"/>
            <a:ext cx="6651884" cy="348032"/>
            <a:chOff x="327394" y="6346082"/>
            <a:chExt cx="6651884"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a:solidFill>
                    <a:schemeClr val="tx1"/>
                  </a:solidFill>
                  <a:latin typeface="+mn-ea"/>
                </a:rPr>
                <a:t>※</a:t>
              </a:r>
              <a:r>
                <a:rPr lang="ja-JP" altLang="en-US" sz="800">
                  <a:solidFill>
                    <a:schemeClr val="tx1"/>
                  </a:solidFill>
                  <a:latin typeface="+mn-ea"/>
                </a:rPr>
                <a:t>１・２　出所：総務省「令和６年版地方財政白書」　　　</a:t>
              </a:r>
              <a:endParaRPr lang="en-US" altLang="ja-JP" sz="800">
                <a:solidFill>
                  <a:schemeClr val="tx1"/>
                </a:solidFill>
                <a:latin typeface="+mn-ea"/>
              </a:endParaRPr>
            </a:p>
            <a:p>
              <a:pPr>
                <a:lnSpc>
                  <a:spcPct val="130000"/>
                </a:lnSpc>
              </a:pPr>
              <a:r>
                <a:rPr lang="en-US" altLang="ja-JP" sz="800">
                  <a:solidFill>
                    <a:schemeClr val="tx1"/>
                  </a:solidFill>
                  <a:latin typeface="+mn-ea"/>
                </a:rPr>
                <a:t>※</a:t>
              </a:r>
              <a:r>
                <a:rPr lang="ja-JP" altLang="en-US" sz="800">
                  <a:solidFill>
                    <a:schemeClr val="tx1"/>
                  </a:solidFill>
                  <a:latin typeface="+mn-ea"/>
                </a:rPr>
                <a:t>３　出所：厚生労働省「令和３（</a:t>
              </a:r>
              <a:r>
                <a:rPr lang="en-US" altLang="ja-JP" sz="800">
                  <a:solidFill>
                    <a:schemeClr val="tx1"/>
                  </a:solidFill>
                  <a:latin typeface="+mn-ea"/>
                </a:rPr>
                <a:t>2021</a:t>
              </a:r>
              <a:r>
                <a:rPr lang="ja-JP" altLang="en-US" sz="80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a:solidFill>
                    <a:schemeClr val="tx1"/>
                  </a:solidFill>
                  <a:latin typeface="+mn-ea"/>
                </a:rPr>
                <a:t>※</a:t>
              </a:r>
              <a:r>
                <a:rPr lang="ja-JP" altLang="en-US" sz="800">
                  <a:solidFill>
                    <a:schemeClr val="tx1"/>
                  </a:solidFill>
                  <a:latin typeface="+mn-ea"/>
                </a:rPr>
                <a:t>４・５　出所：財務省</a:t>
              </a:r>
              <a:r>
                <a:rPr lang="en-US" altLang="ja-JP" sz="800">
                  <a:solidFill>
                    <a:schemeClr val="tx1"/>
                  </a:solidFill>
                  <a:latin typeface="+mn-ea"/>
                </a:rPr>
                <a:t>｢</a:t>
              </a:r>
              <a:r>
                <a:rPr lang="ja-JP" altLang="en-US" sz="800">
                  <a:solidFill>
                    <a:schemeClr val="tx1"/>
                  </a:solidFill>
                  <a:latin typeface="+mn-ea"/>
                </a:rPr>
                <a:t>令和６年度予算及び財政投融資計画の説明」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40228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6182"/>
                                        </p:tgtEl>
                                        <p:attrNameLst>
                                          <p:attrName>style.visibility</p:attrName>
                                        </p:attrNameLst>
                                      </p:cBhvr>
                                      <p:to>
                                        <p:strVal val="visible"/>
                                      </p:to>
                                    </p:set>
                                    <p:animEffect transition="in" filter="fade">
                                      <p:cBhvr>
                                        <p:cTn id="31" dur="600"/>
                                        <p:tgtEl>
                                          <p:spTgt spid="6182"/>
                                        </p:tgtEl>
                                      </p:cBhvr>
                                    </p:animEffect>
                                    <p:anim calcmode="lin" valueType="num">
                                      <p:cBhvr>
                                        <p:cTn id="32" dur="600" fill="hold"/>
                                        <p:tgtEl>
                                          <p:spTgt spid="6182"/>
                                        </p:tgtEl>
                                        <p:attrNameLst>
                                          <p:attrName>ppt_x</p:attrName>
                                        </p:attrNameLst>
                                      </p:cBhvr>
                                      <p:tavLst>
                                        <p:tav tm="0">
                                          <p:val>
                                            <p:strVal val="#ppt_x"/>
                                          </p:val>
                                        </p:tav>
                                        <p:tav tm="100000">
                                          <p:val>
                                            <p:strVal val="#ppt_x"/>
                                          </p:val>
                                        </p:tav>
                                      </p:tavLst>
                                    </p:anim>
                                    <p:anim calcmode="lin" valueType="num">
                                      <p:cBhvr>
                                        <p:cTn id="33"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wipe(left)">
                                      <p:cBhvr>
                                        <p:cTn id="42" dur="125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57"/>
                                        </p:tgtEl>
                                        <p:attrNameLst>
                                          <p:attrName>style.visibility</p:attrName>
                                        </p:attrNameLst>
                                      </p:cBhvr>
                                      <p:to>
                                        <p:strVal val="visible"/>
                                      </p:to>
                                    </p:set>
                                    <p:animEffect transition="in" filter="wipe(left)">
                                      <p:cBhvr>
                                        <p:cTn id="74" dur="900"/>
                                        <p:tgtEl>
                                          <p:spTgt spid="61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151"/>
                                        </p:tgtEl>
                                        <p:attrNameLst>
                                          <p:attrName>style.visibility</p:attrName>
                                        </p:attrNameLst>
                                      </p:cBhvr>
                                      <p:to>
                                        <p:strVal val="visible"/>
                                      </p:to>
                                    </p:set>
                                    <p:animEffect transition="in" filter="fade">
                                      <p:cBhvr>
                                        <p:cTn id="83" dur="500"/>
                                        <p:tgtEl>
                                          <p:spTgt spid="61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高校生</a:t>
              </a:r>
              <a:r>
                <a:rPr kumimoji="1" lang="ja-JP" altLang="en-US" sz="1600"/>
                <a:t>（全日制）</a:t>
              </a:r>
              <a:endParaRPr kumimoji="1" lang="ja-JP" altLang="en-US" sz="200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a:latin typeface="+mn-ea"/>
                  <a:ea typeface="+mn-ea"/>
                </a:rPr>
                <a:t>約</a:t>
              </a:r>
              <a:r>
                <a:rPr kumimoji="1" lang="en-US" altLang="zh-TW" sz="2600" spc="-30">
                  <a:latin typeface="+mn-ea"/>
                  <a:ea typeface="+mn-ea"/>
                </a:rPr>
                <a:t>1,</a:t>
              </a:r>
              <a:r>
                <a:rPr kumimoji="1" lang="en-US" altLang="ja-JP" sz="2600" spc="-30">
                  <a:latin typeface="+mn-ea"/>
                  <a:ea typeface="+mn-ea"/>
                </a:rPr>
                <a:t>129</a:t>
              </a:r>
              <a:r>
                <a:rPr kumimoji="1" lang="en-US" altLang="zh-TW" sz="2600" spc="-30">
                  <a:latin typeface="+mn-ea"/>
                  <a:ea typeface="+mn-ea"/>
                </a:rPr>
                <a:t>,000</a:t>
              </a:r>
              <a:r>
                <a:rPr kumimoji="1" lang="zh-TW" altLang="en-US" sz="2000" spc="-30">
                  <a:latin typeface="+mn-ea"/>
                  <a:ea typeface="+mn-ea"/>
                </a:rPr>
                <a:t>円</a:t>
              </a:r>
              <a:endParaRPr kumimoji="1" lang="zh-TW" altLang="en-US" sz="2200" spc="-3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a:latin typeface="+mn-ea"/>
                  <a:ea typeface="+mn-ea"/>
                </a:rPr>
                <a:t>約</a:t>
              </a:r>
              <a:r>
                <a:rPr kumimoji="1" lang="en-US" altLang="zh-TW" sz="2600" spc="-30">
                  <a:latin typeface="+mn-ea"/>
                  <a:ea typeface="+mn-ea"/>
                </a:rPr>
                <a:t>1,</a:t>
              </a:r>
              <a:r>
                <a:rPr kumimoji="1" lang="en-US" altLang="ja-JP" sz="2600" spc="-30">
                  <a:latin typeface="+mn-ea"/>
                </a:rPr>
                <a:t>067</a:t>
              </a:r>
              <a:r>
                <a:rPr kumimoji="1" lang="en-US" altLang="zh-TW" sz="2600" spc="-30">
                  <a:latin typeface="+mn-ea"/>
                  <a:ea typeface="+mn-ea"/>
                </a:rPr>
                <a:t>,000</a:t>
              </a:r>
              <a:r>
                <a:rPr kumimoji="1" lang="zh-TW" altLang="en-US" sz="2000" spc="-30">
                  <a:latin typeface="+mn-ea"/>
                  <a:ea typeface="+mn-ea"/>
                </a:rPr>
                <a:t>円</a:t>
              </a:r>
              <a:endParaRPr kumimoji="1" lang="zh-TW" altLang="en-US" sz="2200" spc="-3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a:latin typeface="+mn-ea"/>
                  <a:ea typeface="+mn-ea"/>
                </a:rPr>
                <a:t>約</a:t>
              </a:r>
              <a:r>
                <a:rPr kumimoji="1" lang="en-US" altLang="zh-TW" sz="2600" spc="-30">
                  <a:latin typeface="+mn-ea"/>
                  <a:ea typeface="+mn-ea"/>
                </a:rPr>
                <a:t>9</a:t>
              </a:r>
              <a:r>
                <a:rPr kumimoji="1" lang="en-US" altLang="ja-JP" sz="2600" spc="-30">
                  <a:latin typeface="+mn-ea"/>
                </a:rPr>
                <a:t>21</a:t>
              </a:r>
              <a:r>
                <a:rPr kumimoji="1" lang="en-US" altLang="zh-TW" sz="2600" spc="-30">
                  <a:latin typeface="+mn-ea"/>
                  <a:ea typeface="+mn-ea"/>
                </a:rPr>
                <a:t>,000</a:t>
              </a:r>
              <a:r>
                <a:rPr kumimoji="1" lang="zh-TW" altLang="en-US" sz="2000" spc="-30">
                  <a:latin typeface="+mn-ea"/>
                  <a:ea typeface="+mn-ea"/>
                </a:rPr>
                <a:t>円</a:t>
              </a:r>
              <a:endParaRPr kumimoji="1" lang="zh-TW" altLang="en-US" sz="2200" spc="-30">
                <a:latin typeface="+mn-ea"/>
                <a:ea typeface="+mn-ea"/>
              </a:endParaRPr>
            </a:p>
          </p:txBody>
        </p:sp>
      </p:gr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a:latin typeface="HGPｺﾞｼｯｸE" panose="020B0900000000000000" pitchFamily="50" charset="-128"/>
                <a:ea typeface="HGPｺﾞｼｯｸE" panose="020B0900000000000000" pitchFamily="50" charset="-128"/>
              </a:rPr>
              <a:t>公立学校の児童・生徒１人当たりの公費負担教育費（令和３年度）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a:latin typeface="+mn-ea"/>
                <a:ea typeface="+mn-ea"/>
              </a:rPr>
              <a:t>学校など教育施設の建設や、</a:t>
            </a:r>
            <a:endParaRPr lang="en-US" altLang="ja-JP" sz="1300">
              <a:latin typeface="+mn-ea"/>
              <a:ea typeface="+mn-ea"/>
            </a:endParaRPr>
          </a:p>
          <a:p>
            <a:pPr algn="ctr"/>
            <a:r>
              <a:rPr lang="ja-JP" altLang="en-US" sz="130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a:latin typeface="+mn-ea"/>
                <a:ea typeface="+mn-ea"/>
              </a:rPr>
              <a:t>大会やコンクールなどが行われる</a:t>
            </a:r>
            <a:endParaRPr lang="en-US" altLang="ja-JP" sz="1300">
              <a:latin typeface="+mn-ea"/>
              <a:ea typeface="+mn-ea"/>
            </a:endParaRPr>
          </a:p>
          <a:p>
            <a:pPr algn="ctr"/>
            <a:r>
              <a:rPr lang="ja-JP" altLang="en-US" sz="130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a:latin typeface="+mn-ea"/>
                <a:ea typeface="+mn-ea"/>
              </a:rPr>
              <a:t>学校へ安全に通うための</a:t>
            </a:r>
            <a:endParaRPr lang="en-US" altLang="ja-JP" sz="1300">
              <a:latin typeface="+mn-ea"/>
              <a:ea typeface="+mn-ea"/>
            </a:endParaRPr>
          </a:p>
          <a:p>
            <a:pPr algn="ctr"/>
            <a:r>
              <a:rPr lang="ja-JP" altLang="en-US" sz="130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a:latin typeface="+mn-ea"/>
                <a:ea typeface="+mn-ea"/>
              </a:rPr>
              <a:t>安全な食品を作るための</a:t>
            </a:r>
            <a:endParaRPr lang="en-US" altLang="ja-JP" sz="1400">
              <a:latin typeface="+mn-ea"/>
              <a:ea typeface="+mn-ea"/>
            </a:endParaRPr>
          </a:p>
          <a:p>
            <a:pPr algn="ctr"/>
            <a:r>
              <a:rPr lang="ja-JP" altLang="en-US" sz="140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a:latin typeface="+mn-ea"/>
                <a:ea typeface="+mn-ea"/>
              </a:rPr>
              <a:t>安心な夜、日々の安全を</a:t>
            </a:r>
            <a:endParaRPr lang="en-US" altLang="ja-JP" sz="1400">
              <a:latin typeface="+mn-ea"/>
              <a:ea typeface="+mn-ea"/>
            </a:endParaRPr>
          </a:p>
          <a:p>
            <a:pPr algn="ctr"/>
            <a:r>
              <a:rPr lang="ja-JP" altLang="en-US" sz="140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いろんなところで税金が</a:t>
              </a:r>
              <a:endParaRPr lang="en-US" altLang="ja-JP" sz="100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税金って本当に</a:t>
              </a:r>
              <a:endParaRPr lang="en-US" altLang="ja-JP" sz="100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わたしたちの生活には</a:t>
              </a:r>
              <a:endParaRPr lang="en-US" altLang="ja-JP" sz="100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a:latin typeface="+mj-ea"/>
                <a:ea typeface="+mj-ea"/>
              </a:rPr>
              <a:t>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日本国憲法</a:t>
              </a:r>
              <a:endParaRPr lang="en-US" altLang="ja-JP" sz="1800" spc="12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a:ln>
                    <a:noFill/>
                  </a:ln>
                  <a:solidFill>
                    <a:schemeClr val="bg1"/>
                  </a:solidFill>
                  <a:effectLst/>
                  <a:latin typeface="+mn-ea"/>
                  <a:ea typeface="+mn-ea"/>
                </a:rPr>
                <a:t>第</a:t>
              </a:r>
              <a:r>
                <a:rPr kumimoji="1" lang="ja-JP" altLang="en-US" sz="1800" b="0" i="0" u="none" strike="noStrike" cap="none" spc="120" normalizeH="0" baseline="0">
                  <a:ln>
                    <a:noFill/>
                  </a:ln>
                  <a:solidFill>
                    <a:schemeClr val="bg1"/>
                  </a:solidFill>
                  <a:effectLst/>
                  <a:latin typeface="+mn-ea"/>
                  <a:ea typeface="+mn-ea"/>
                </a:rPr>
                <a:t>３０</a:t>
              </a:r>
              <a:r>
                <a:rPr kumimoji="1" lang="ja-JP" altLang="en-US" sz="1600" b="0" i="0" u="none" strike="noStrike" cap="none" spc="120" normalizeH="0" baseline="0">
                  <a:ln>
                    <a:noFill/>
                  </a:ln>
                  <a:solidFill>
                    <a:schemeClr val="bg1"/>
                  </a:solidFill>
                  <a:effectLst/>
                  <a:latin typeface="+mn-ea"/>
                  <a:ea typeface="+mn-ea"/>
                </a:rPr>
                <a:t>条</a:t>
              </a:r>
              <a:endParaRPr kumimoji="1" lang="ja-JP" altLang="en-US" sz="1800" b="0" i="0" u="none" strike="noStrike" cap="none" spc="120" normalizeH="0" baseline="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a:solidFill>
                  <a:srgbClr val="005BAD"/>
                </a:solidFill>
                <a:latin typeface="+mn-ea"/>
                <a:ea typeface="+mn-ea"/>
              </a:rPr>
              <a:t>国民は、法律の定めるところにより、納税の義務を</a:t>
            </a:r>
            <a:r>
              <a:rPr lang="ja-JP" altLang="en-US" sz="2000" err="1">
                <a:solidFill>
                  <a:srgbClr val="005BAD"/>
                </a:solidFill>
                <a:latin typeface="+mn-ea"/>
                <a:ea typeface="+mn-ea"/>
              </a:rPr>
              <a:t>負ふ</a:t>
            </a:r>
            <a:r>
              <a:rPr lang="ja-JP" altLang="en-US" sz="200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a:latin typeface="HGPｺﾞｼｯｸE" panose="020B0900000000000000" pitchFamily="50" charset="-128"/>
                  <a:ea typeface="HGPｺﾞｼｯｸE" panose="020B0900000000000000" pitchFamily="50" charset="-128"/>
                </a:rPr>
                <a:t>納税の義務を果たしてもらうためには、</a:t>
              </a:r>
              <a:endParaRPr lang="en-US" altLang="ja-JP" sz="190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a:latin typeface="HGPｺﾞｼｯｸE" panose="020B0900000000000000" pitchFamily="50" charset="-128"/>
                  <a:ea typeface="HGPｺﾞｼｯｸE" panose="020B0900000000000000" pitchFamily="50" charset="-128"/>
                </a:rPr>
                <a:t>国民の</a:t>
              </a:r>
              <a:r>
                <a:rPr lang="ja-JP" altLang="en-US" sz="230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a:latin typeface="HGPｺﾞｼｯｸE" panose="020B0900000000000000" pitchFamily="50" charset="-128"/>
                  <a:ea typeface="HGPｺﾞｼｯｸE" panose="020B0900000000000000" pitchFamily="50" charset="-128"/>
                </a:rPr>
                <a:t>公平感とは？？</a:t>
              </a:r>
              <a:endParaRPr lang="en-US" altLang="ja-JP" sz="190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2.xml><?xml version="1.0" encoding="utf-8"?>
<ds:datastoreItem xmlns:ds="http://schemas.openxmlformats.org/officeDocument/2006/customXml" ds:itemID="{2BD8AAD9-E590-4290-A363-413F466E722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fe4d1f7-9dac-473b-bde5-951e1cbc35f9"/>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9D49DD-EE94-43DA-8EB2-AF8E85744009}">
  <ds:schemaRefs>
    <ds:schemaRef ds:uri="8fe4d1f7-9dac-473b-bde5-951e1cbc35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3501</Words>
  <Application>Microsoft Office PowerPoint</Application>
  <PresentationFormat>画面に合わせる (4:3)</PresentationFormat>
  <Paragraphs>671</Paragraphs>
  <Slides>26</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HGP創英角ｺﾞｼｯｸUB</vt:lpstr>
      <vt:lpstr>Wingdings</vt:lpstr>
      <vt:lpstr>ＭＳ Ｐゴシック</vt:lpstr>
      <vt:lpstr>Arial</vt:lpstr>
      <vt:lpstr>HGPｺﾞｼｯｸM</vt:lpstr>
      <vt:lpstr>HGPｺﾞｼｯｸE</vt:lpstr>
      <vt:lpstr>Meiryo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2024-03-27T07:15:31Z</dcterms:created>
  <dcterms:modified xsi:type="dcterms:W3CDTF">2025-02-28T05:25:04Z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