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33"/>
  </p:notesMasterIdLst>
  <p:sldIdLst>
    <p:sldId id="256" r:id="rId3"/>
    <p:sldId id="257" r:id="rId4"/>
    <p:sldId id="28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07200" cy="9939338"/>
  <p:embeddedFontLst>
    <p:embeddedFont>
      <p:font typeface="BIZ UDGothic" panose="020B0400000000000000" pitchFamily="49" charset="-128"/>
      <p:regular r:id="rId34"/>
      <p:bold r:id="rId35"/>
    </p:embeddedFont>
    <p:embeddedFont>
      <p:font typeface="HGPｺﾞｼｯｸE" panose="020B0900000000000000" pitchFamily="50" charset="-128"/>
      <p:regular r:id="rId36"/>
    </p:embeddedFont>
    <p:embeddedFont>
      <p:font typeface="HGP創英角ｺﾞｼｯｸUB" panose="020B0900000000000000" pitchFamily="50" charset="-128"/>
      <p:regular r:id="rId37"/>
    </p:embeddedFont>
    <p:embeddedFont>
      <p:font typeface="Times" panose="02020603050405020304" pitchFamily="18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6805"/>
    <a:srgbClr val="544EC6"/>
    <a:srgbClr val="F54F05"/>
    <a:srgbClr val="5C5C5C"/>
    <a:srgbClr val="942092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553FDF7-89FE-4F79-931F-868AD4AF7EFC}">
  <a:tblStyle styleId="{C553FDF7-89FE-4F79-931F-868AD4AF7EFC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AFC"/>
          </a:solidFill>
        </a:fill>
      </a:tcStyle>
    </a:wholeTbl>
    <a:band1H>
      <a:tcTxStyle/>
      <a:tcStyle>
        <a:tcBdr/>
        <a:fill>
          <a:solidFill>
            <a:srgbClr val="CDD3F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3F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7"/>
    <p:restoredTop sz="94705"/>
  </p:normalViewPr>
  <p:slideViewPr>
    <p:cSldViewPr snapToGrid="0">
      <p:cViewPr>
        <p:scale>
          <a:sx n="160" d="100"/>
          <a:sy n="160" d="100"/>
        </p:scale>
        <p:origin x="522" y="-2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801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49787" cy="498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5838" y="0"/>
            <a:ext cx="2949787" cy="498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1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1" name="Google Shape;601;p11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11</a:t>
            </a:fld>
            <a:endParaRPr/>
          </a:p>
        </p:txBody>
      </p:sp>
      <p:sp>
        <p:nvSpPr>
          <p:cNvPr id="602" name="Google Shape;602;p11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6" name="Google Shape;626;p12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12</a:t>
            </a:fld>
            <a:endParaRPr/>
          </a:p>
        </p:txBody>
      </p:sp>
      <p:sp>
        <p:nvSpPr>
          <p:cNvPr id="627" name="Google Shape;627;p12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p13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13</a:t>
            </a:fld>
            <a:endParaRPr/>
          </a:p>
        </p:txBody>
      </p:sp>
      <p:sp>
        <p:nvSpPr>
          <p:cNvPr id="652" name="Google Shape;652;p13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6" name="Google Shape;676;p14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14</a:t>
            </a:fld>
            <a:endParaRPr/>
          </a:p>
        </p:txBody>
      </p:sp>
      <p:sp>
        <p:nvSpPr>
          <p:cNvPr id="677" name="Google Shape;677;p14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1" name="Google Shape;701;p15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5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0" name="Google Shape;750;p16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1" name="Google Shape;751;p16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2" name="Google Shape;782;p17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17</a:t>
            </a:fld>
            <a:endParaRPr/>
          </a:p>
        </p:txBody>
      </p:sp>
      <p:sp>
        <p:nvSpPr>
          <p:cNvPr id="783" name="Google Shape;783;p17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7" name="Google Shape;807;p18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8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5" name="Google Shape;865;p19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9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5" name="Google Shape;895;p20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20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9" name="Google Shape;929;p21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21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1" name="Google Shape;951;p22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2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9" name="Google Shape;969;p23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23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6" name="Google Shape;986;p24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24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3" name="Google Shape;1003;p25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25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0" name="Google Shape;1020;p26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26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7" name="Google Shape;1037;p27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7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4" name="Google Shape;1054;p28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28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0" name="Google Shape;1070;p29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29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29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8" name="Google Shape;1098;p30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30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4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4</a:t>
            </a:fld>
            <a:endParaRPr/>
          </a:p>
        </p:txBody>
      </p:sp>
      <p:sp>
        <p:nvSpPr>
          <p:cNvPr id="266" name="Google Shape;266;p4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5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5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6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6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7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7</a:t>
            </a:fld>
            <a:endParaRPr/>
          </a:p>
        </p:txBody>
      </p:sp>
      <p:sp>
        <p:nvSpPr>
          <p:cNvPr id="494" name="Google Shape;494;p7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4" name="Google Shape;524;p8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8</a:t>
            </a:fld>
            <a:endParaRPr/>
          </a:p>
        </p:txBody>
      </p:sp>
      <p:sp>
        <p:nvSpPr>
          <p:cNvPr id="525" name="Google Shape;525;p8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1" name="Google Shape;551;p9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9</a:t>
            </a:fld>
            <a:endParaRPr/>
          </a:p>
        </p:txBody>
      </p:sp>
      <p:sp>
        <p:nvSpPr>
          <p:cNvPr id="552" name="Google Shape;552;p9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10:notes"/>
          <p:cNvSpPr txBox="1">
            <a:spLocks noGrp="1"/>
          </p:cNvSpPr>
          <p:nvPr>
            <p:ph type="sldNum" idx="12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10</a:t>
            </a:fld>
            <a:endParaRPr/>
          </a:p>
        </p:txBody>
      </p:sp>
      <p:sp>
        <p:nvSpPr>
          <p:cNvPr id="577" name="Google Shape;577;p10:notes"/>
          <p:cNvSpPr txBox="1">
            <a:spLocks noGrp="1"/>
          </p:cNvSpPr>
          <p:nvPr>
            <p:ph type="body" idx="1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25" tIns="46100" rIns="92225" bIns="46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タイトル スライド">
  <p:cSld name="1_タイトル スライド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タイトル スライド">
  <p:cSld name="7_タイトル スライド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2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2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12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2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817D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2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95" name="Google Shape;95;p12"/>
          <p:cNvSpPr/>
          <p:nvPr/>
        </p:nvSpPr>
        <p:spPr>
          <a:xfrm>
            <a:off x="2041126" y="103328"/>
            <a:ext cx="6131274" cy="584775"/>
          </a:xfrm>
          <a:prstGeom prst="roundRect">
            <a:avLst>
              <a:gd name="adj" fmla="val 1293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2"/>
          <p:cNvSpPr txBox="1"/>
          <p:nvPr/>
        </p:nvSpPr>
        <p:spPr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検索</a:t>
            </a:r>
            <a:endParaRPr/>
          </a:p>
        </p:txBody>
      </p:sp>
      <p:sp>
        <p:nvSpPr>
          <p:cNvPr id="98" name="Google Shape;98;p12"/>
          <p:cNvSpPr/>
          <p:nvPr/>
        </p:nvSpPr>
        <p:spPr>
          <a:xfrm rot="5400000">
            <a:off x="29733" y="6024355"/>
            <a:ext cx="803912" cy="863377"/>
          </a:xfrm>
          <a:custGeom>
            <a:avLst/>
            <a:gdLst/>
            <a:ahLst/>
            <a:cxnLst/>
            <a:rect l="l" t="t" r="r" b="b"/>
            <a:pathLst>
              <a:path w="803912" h="863377" extrusionOk="0">
                <a:moveTo>
                  <a:pt x="0" y="529098"/>
                </a:moveTo>
                <a:cubicBezTo>
                  <a:pt x="0" y="236885"/>
                  <a:pt x="236885" y="0"/>
                  <a:pt x="529098" y="0"/>
                </a:cubicBezTo>
                <a:cubicBezTo>
                  <a:pt x="602151" y="0"/>
                  <a:pt x="671747" y="14806"/>
                  <a:pt x="735047" y="41580"/>
                </a:cubicBezTo>
                <a:lnTo>
                  <a:pt x="803912" y="78958"/>
                </a:lnTo>
                <a:lnTo>
                  <a:pt x="803912" y="863377"/>
                </a:lnTo>
                <a:lnTo>
                  <a:pt x="122089" y="863377"/>
                </a:lnTo>
                <a:lnTo>
                  <a:pt x="90362" y="824922"/>
                </a:lnTo>
                <a:cubicBezTo>
                  <a:pt x="33312" y="740478"/>
                  <a:pt x="0" y="638678"/>
                  <a:pt x="0" y="529098"/>
                </a:cubicBezTo>
                <a:close/>
              </a:path>
            </a:pathLst>
          </a:custGeom>
          <a:solidFill>
            <a:srgbClr val="FFD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2"/>
          <p:cNvSpPr/>
          <p:nvPr/>
        </p:nvSpPr>
        <p:spPr>
          <a:xfrm rot="5400000">
            <a:off x="29733" y="5977453"/>
            <a:ext cx="850815" cy="910278"/>
          </a:xfrm>
          <a:custGeom>
            <a:avLst/>
            <a:gdLst/>
            <a:ahLst/>
            <a:cxnLst/>
            <a:rect l="l" t="t" r="r" b="b"/>
            <a:pathLst>
              <a:path w="850815" h="910278" extrusionOk="0">
                <a:moveTo>
                  <a:pt x="0" y="576000"/>
                </a:moveTo>
                <a:cubicBezTo>
                  <a:pt x="0" y="257884"/>
                  <a:pt x="257884" y="0"/>
                  <a:pt x="576000" y="0"/>
                </a:cubicBezTo>
                <a:cubicBezTo>
                  <a:pt x="655529" y="0"/>
                  <a:pt x="731294" y="16118"/>
                  <a:pt x="800205" y="45266"/>
                </a:cubicBezTo>
                <a:lnTo>
                  <a:pt x="850815" y="72735"/>
                </a:lnTo>
                <a:lnTo>
                  <a:pt x="850815" y="125859"/>
                </a:lnTo>
                <a:lnTo>
                  <a:pt x="781950" y="88481"/>
                </a:lnTo>
                <a:cubicBezTo>
                  <a:pt x="718650" y="61707"/>
                  <a:pt x="649054" y="46901"/>
                  <a:pt x="576001" y="46901"/>
                </a:cubicBezTo>
                <a:cubicBezTo>
                  <a:pt x="283788" y="46901"/>
                  <a:pt x="46903" y="283786"/>
                  <a:pt x="46903" y="575999"/>
                </a:cubicBezTo>
                <a:cubicBezTo>
                  <a:pt x="46903" y="685579"/>
                  <a:pt x="80215" y="787379"/>
                  <a:pt x="137265" y="871823"/>
                </a:cubicBezTo>
                <a:lnTo>
                  <a:pt x="168992" y="910278"/>
                </a:lnTo>
                <a:lnTo>
                  <a:pt x="108463" y="910278"/>
                </a:lnTo>
                <a:lnTo>
                  <a:pt x="98372" y="898047"/>
                </a:lnTo>
                <a:cubicBezTo>
                  <a:pt x="36265" y="806117"/>
                  <a:pt x="0" y="695294"/>
                  <a:pt x="0" y="576000"/>
                </a:cubicBezTo>
                <a:close/>
              </a:path>
            </a:pathLst>
          </a:custGeom>
          <a:solidFill>
            <a:srgbClr val="817D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26;p32">
            <a:extLst>
              <a:ext uri="{FF2B5EF4-FFF2-40B4-BE49-F238E27FC236}">
                <a16:creationId xmlns:a16="http://schemas.microsoft.com/office/drawing/2014/main" id="{5B8913AE-3BB4-5FDB-C130-22C42E1D727E}"/>
              </a:ext>
            </a:extLst>
          </p:cNvPr>
          <p:cNvSpPr txBox="1"/>
          <p:nvPr userDrawn="1"/>
        </p:nvSpPr>
        <p:spPr>
          <a:xfrm>
            <a:off x="-128397" y="6201452"/>
            <a:ext cx="103867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 i="0" dirty="0">
                <a:solidFill>
                  <a:srgbClr val="544EC6"/>
                </a:solidFill>
                <a:latin typeface="Arial"/>
                <a:ea typeface="Arial"/>
                <a:cs typeface="Arial"/>
                <a:sym typeface="Arial"/>
              </a:rPr>
              <a:t>もっと</a:t>
            </a:r>
            <a:endParaRPr sz="1600" b="1" i="0" dirty="0">
              <a:solidFill>
                <a:srgbClr val="544E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 i="0" dirty="0">
                <a:solidFill>
                  <a:srgbClr val="544EC6"/>
                </a:solidFill>
                <a:latin typeface="Arial"/>
                <a:ea typeface="Arial"/>
                <a:cs typeface="Arial"/>
                <a:sym typeface="Arial"/>
              </a:rPr>
              <a:t>くわしく</a:t>
            </a:r>
            <a:endParaRPr dirty="0">
              <a:solidFill>
                <a:srgbClr val="544EC6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タイトル スライド">
  <p:cSld name="9_タイトル スライド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/>
          <p:nvPr/>
        </p:nvSpPr>
        <p:spPr>
          <a:xfrm>
            <a:off x="0" y="0"/>
            <a:ext cx="9144000" cy="786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4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14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4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4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タイトル スライド">
  <p:cSld name="6_タイトル スライド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ED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15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5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B96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116" name="Google Shape;116;p15"/>
          <p:cNvSpPr/>
          <p:nvPr/>
        </p:nvSpPr>
        <p:spPr>
          <a:xfrm rot="5400000">
            <a:off x="29733" y="6024355"/>
            <a:ext cx="803912" cy="863377"/>
          </a:xfrm>
          <a:custGeom>
            <a:avLst/>
            <a:gdLst/>
            <a:ahLst/>
            <a:cxnLst/>
            <a:rect l="l" t="t" r="r" b="b"/>
            <a:pathLst>
              <a:path w="803912" h="863377" extrusionOk="0">
                <a:moveTo>
                  <a:pt x="0" y="529098"/>
                </a:moveTo>
                <a:cubicBezTo>
                  <a:pt x="0" y="236885"/>
                  <a:pt x="236885" y="0"/>
                  <a:pt x="529098" y="0"/>
                </a:cubicBezTo>
                <a:cubicBezTo>
                  <a:pt x="602151" y="0"/>
                  <a:pt x="671747" y="14806"/>
                  <a:pt x="735047" y="41580"/>
                </a:cubicBezTo>
                <a:lnTo>
                  <a:pt x="803912" y="78958"/>
                </a:lnTo>
                <a:lnTo>
                  <a:pt x="803912" y="863377"/>
                </a:lnTo>
                <a:lnTo>
                  <a:pt x="122089" y="863377"/>
                </a:lnTo>
                <a:lnTo>
                  <a:pt x="90362" y="824922"/>
                </a:lnTo>
                <a:cubicBezTo>
                  <a:pt x="33312" y="740478"/>
                  <a:pt x="0" y="638678"/>
                  <a:pt x="0" y="529098"/>
                </a:cubicBezTo>
                <a:close/>
              </a:path>
            </a:pathLst>
          </a:custGeom>
          <a:solidFill>
            <a:srgbClr val="FFD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5"/>
          <p:cNvSpPr/>
          <p:nvPr/>
        </p:nvSpPr>
        <p:spPr>
          <a:xfrm rot="5400000">
            <a:off x="29733" y="5977453"/>
            <a:ext cx="850815" cy="910278"/>
          </a:xfrm>
          <a:custGeom>
            <a:avLst/>
            <a:gdLst/>
            <a:ahLst/>
            <a:cxnLst/>
            <a:rect l="l" t="t" r="r" b="b"/>
            <a:pathLst>
              <a:path w="850815" h="910278" extrusionOk="0">
                <a:moveTo>
                  <a:pt x="0" y="576000"/>
                </a:moveTo>
                <a:cubicBezTo>
                  <a:pt x="0" y="257884"/>
                  <a:pt x="257884" y="0"/>
                  <a:pt x="576000" y="0"/>
                </a:cubicBezTo>
                <a:cubicBezTo>
                  <a:pt x="655529" y="0"/>
                  <a:pt x="731294" y="16118"/>
                  <a:pt x="800205" y="45266"/>
                </a:cubicBezTo>
                <a:lnTo>
                  <a:pt x="850815" y="72735"/>
                </a:lnTo>
                <a:lnTo>
                  <a:pt x="850815" y="125859"/>
                </a:lnTo>
                <a:lnTo>
                  <a:pt x="781950" y="88481"/>
                </a:lnTo>
                <a:cubicBezTo>
                  <a:pt x="718650" y="61707"/>
                  <a:pt x="649054" y="46901"/>
                  <a:pt x="576001" y="46901"/>
                </a:cubicBezTo>
                <a:cubicBezTo>
                  <a:pt x="283788" y="46901"/>
                  <a:pt x="46903" y="283786"/>
                  <a:pt x="46903" y="575999"/>
                </a:cubicBezTo>
                <a:cubicBezTo>
                  <a:pt x="46903" y="685579"/>
                  <a:pt x="80215" y="787379"/>
                  <a:pt x="137265" y="871823"/>
                </a:cubicBezTo>
                <a:lnTo>
                  <a:pt x="168992" y="910278"/>
                </a:lnTo>
                <a:lnTo>
                  <a:pt x="108463" y="910278"/>
                </a:lnTo>
                <a:lnTo>
                  <a:pt x="98372" y="898047"/>
                </a:lnTo>
                <a:cubicBezTo>
                  <a:pt x="36265" y="806117"/>
                  <a:pt x="0" y="695294"/>
                  <a:pt x="0" y="576000"/>
                </a:cubicBezTo>
                <a:close/>
              </a:path>
            </a:pathLst>
          </a:custGeom>
          <a:solidFill>
            <a:srgbClr val="FB96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26;p32">
            <a:extLst>
              <a:ext uri="{FF2B5EF4-FFF2-40B4-BE49-F238E27FC236}">
                <a16:creationId xmlns:a16="http://schemas.microsoft.com/office/drawing/2014/main" id="{8942D5B7-6DCF-D896-3A5E-4564AAE26993}"/>
              </a:ext>
            </a:extLst>
          </p:cNvPr>
          <p:cNvSpPr txBox="1"/>
          <p:nvPr userDrawn="1"/>
        </p:nvSpPr>
        <p:spPr>
          <a:xfrm>
            <a:off x="-128397" y="6201452"/>
            <a:ext cx="103867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 i="0" dirty="0">
                <a:solidFill>
                  <a:srgbClr val="F54F05"/>
                </a:solidFill>
                <a:latin typeface="Arial"/>
                <a:ea typeface="Arial"/>
                <a:cs typeface="Arial"/>
                <a:sym typeface="Arial"/>
              </a:rPr>
              <a:t>もっと</a:t>
            </a:r>
            <a:endParaRPr sz="1600" b="1" i="0" dirty="0">
              <a:solidFill>
                <a:srgbClr val="F54F0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 i="0" dirty="0">
                <a:solidFill>
                  <a:srgbClr val="F54F05"/>
                </a:solidFill>
                <a:latin typeface="Arial"/>
                <a:ea typeface="Arial"/>
                <a:cs typeface="Arial"/>
                <a:sym typeface="Arial"/>
              </a:rPr>
              <a:t>くわしく</a:t>
            </a:r>
            <a:endParaRPr dirty="0">
              <a:solidFill>
                <a:srgbClr val="F54F05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>
  <p:cSld name="タイトル スライド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タイトル スライド">
  <p:cSld name="16_タイトル スライド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/>
          <p:nvPr/>
        </p:nvSpPr>
        <p:spPr>
          <a:xfrm>
            <a:off x="201069" y="4978405"/>
            <a:ext cx="8785226" cy="1474931"/>
          </a:xfrm>
          <a:prstGeom prst="rect">
            <a:avLst/>
          </a:prstGeom>
          <a:noFill/>
          <a:ln w="12700" cap="flat" cmpd="sng">
            <a:solidFill>
              <a:srgbClr val="416A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7"/>
          <p:cNvSpPr/>
          <p:nvPr/>
        </p:nvSpPr>
        <p:spPr>
          <a:xfrm>
            <a:off x="201070" y="2915520"/>
            <a:ext cx="4658812" cy="461257"/>
          </a:xfrm>
          <a:prstGeom prst="rect">
            <a:avLst/>
          </a:prstGeom>
          <a:noFill/>
          <a:ln w="12700" cap="flat" cmpd="sng">
            <a:solidFill>
              <a:srgbClr val="416A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7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7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17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7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416A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7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body" idx="1"/>
          </p:nvPr>
        </p:nvSpPr>
        <p:spPr>
          <a:xfrm>
            <a:off x="205833" y="1459311"/>
            <a:ext cx="8775699" cy="786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17"/>
          <p:cNvSpPr txBox="1"/>
          <p:nvPr/>
        </p:nvSpPr>
        <p:spPr>
          <a:xfrm>
            <a:off x="160379" y="960972"/>
            <a:ext cx="480502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416AED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知っている税金を書いてみよう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7"/>
          <p:cNvSpPr/>
          <p:nvPr/>
        </p:nvSpPr>
        <p:spPr>
          <a:xfrm>
            <a:off x="201069" y="1402016"/>
            <a:ext cx="8785226" cy="900000"/>
          </a:xfrm>
          <a:prstGeom prst="rect">
            <a:avLst/>
          </a:prstGeom>
          <a:noFill/>
          <a:ln w="12700" cap="flat" cmpd="sng">
            <a:solidFill>
              <a:srgbClr val="416A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7"/>
          <p:cNvSpPr txBox="1">
            <a:spLocks noGrp="1"/>
          </p:cNvSpPr>
          <p:nvPr>
            <p:ph type="body" idx="2"/>
          </p:nvPr>
        </p:nvSpPr>
        <p:spPr>
          <a:xfrm>
            <a:off x="714672" y="2972535"/>
            <a:ext cx="3569296" cy="347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17"/>
          <p:cNvSpPr txBox="1"/>
          <p:nvPr/>
        </p:nvSpPr>
        <p:spPr>
          <a:xfrm>
            <a:off x="160379" y="2474476"/>
            <a:ext cx="7075917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416AED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税金の種類は何種類あるでしょう？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4290494" y="2984566"/>
            <a:ext cx="569387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5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種類</a:t>
            </a:r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body" idx="3"/>
          </p:nvPr>
        </p:nvSpPr>
        <p:spPr>
          <a:xfrm>
            <a:off x="205833" y="5013176"/>
            <a:ext cx="8775699" cy="139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17"/>
          <p:cNvSpPr txBox="1"/>
          <p:nvPr/>
        </p:nvSpPr>
        <p:spPr>
          <a:xfrm>
            <a:off x="105589" y="3559562"/>
            <a:ext cx="8602476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416AED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税金は必要だと思いますか？必要ないと思いますか？その理由も考えてみよう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7"/>
          <p:cNvSpPr/>
          <p:nvPr/>
        </p:nvSpPr>
        <p:spPr>
          <a:xfrm>
            <a:off x="209193" y="4340964"/>
            <a:ext cx="2346583" cy="456188"/>
          </a:xfrm>
          <a:prstGeom prst="rect">
            <a:avLst/>
          </a:prstGeom>
          <a:noFill/>
          <a:ln w="22225" cap="flat" cmpd="thickThin">
            <a:solidFill>
              <a:srgbClr val="416A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C98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7" name="Google Shape;137;p17"/>
          <p:cNvGrpSpPr/>
          <p:nvPr/>
        </p:nvGrpSpPr>
        <p:grpSpPr>
          <a:xfrm>
            <a:off x="386174" y="4401979"/>
            <a:ext cx="2064630" cy="323165"/>
            <a:chOff x="386174" y="4203694"/>
            <a:chExt cx="2064630" cy="323165"/>
          </a:xfrm>
        </p:grpSpPr>
        <p:sp>
          <p:nvSpPr>
            <p:cNvPr id="138" name="Google Shape;138;p17"/>
            <p:cNvSpPr txBox="1"/>
            <p:nvPr/>
          </p:nvSpPr>
          <p:spPr>
            <a:xfrm>
              <a:off x="386174" y="4203694"/>
              <a:ext cx="799345" cy="3231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500" b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必要だ</a:t>
              </a:r>
              <a:endParaRPr dirty="0"/>
            </a:p>
          </p:txBody>
        </p:sp>
        <p:sp>
          <p:nvSpPr>
            <p:cNvPr id="139" name="Google Shape;139;p17"/>
            <p:cNvSpPr txBox="1"/>
            <p:nvPr/>
          </p:nvSpPr>
          <p:spPr>
            <a:xfrm>
              <a:off x="1467010" y="4203694"/>
              <a:ext cx="983794" cy="323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500" b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必要ない</a:t>
              </a:r>
              <a:endParaRPr dirty="0"/>
            </a:p>
          </p:txBody>
        </p:sp>
      </p:grpSp>
      <p:cxnSp>
        <p:nvCxnSpPr>
          <p:cNvPr id="140" name="Google Shape;140;p17"/>
          <p:cNvCxnSpPr/>
          <p:nvPr/>
        </p:nvCxnSpPr>
        <p:spPr>
          <a:xfrm>
            <a:off x="1310476" y="4340964"/>
            <a:ext cx="1" cy="456188"/>
          </a:xfrm>
          <a:prstGeom prst="straightConnector1">
            <a:avLst/>
          </a:prstGeom>
          <a:noFill/>
          <a:ln w="15875" cap="flat" cmpd="sng">
            <a:solidFill>
              <a:srgbClr val="416AE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1" name="Google Shape;141;p17"/>
          <p:cNvSpPr txBox="1"/>
          <p:nvPr/>
        </p:nvSpPr>
        <p:spPr>
          <a:xfrm>
            <a:off x="337646" y="2984566"/>
            <a:ext cx="37702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5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約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タイトル スライド">
  <p:cSld name="2_タイトル スライド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8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18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8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8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タイトル スライド">
  <p:cSld name="3_タイトル スライド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9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9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19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9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9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156" name="Google Shape;156;p19"/>
          <p:cNvSpPr/>
          <p:nvPr/>
        </p:nvSpPr>
        <p:spPr>
          <a:xfrm rot="5400000">
            <a:off x="29734" y="6024355"/>
            <a:ext cx="803912" cy="863378"/>
          </a:xfrm>
          <a:custGeom>
            <a:avLst/>
            <a:gdLst/>
            <a:ahLst/>
            <a:cxnLst/>
            <a:rect l="l" t="t" r="r" b="b"/>
            <a:pathLst>
              <a:path w="803912" h="863377" extrusionOk="0">
                <a:moveTo>
                  <a:pt x="0" y="529098"/>
                </a:moveTo>
                <a:cubicBezTo>
                  <a:pt x="0" y="236885"/>
                  <a:pt x="236885" y="0"/>
                  <a:pt x="529098" y="0"/>
                </a:cubicBezTo>
                <a:cubicBezTo>
                  <a:pt x="602151" y="0"/>
                  <a:pt x="671747" y="14806"/>
                  <a:pt x="735047" y="41580"/>
                </a:cubicBezTo>
                <a:lnTo>
                  <a:pt x="803912" y="78958"/>
                </a:lnTo>
                <a:lnTo>
                  <a:pt x="803912" y="863377"/>
                </a:lnTo>
                <a:lnTo>
                  <a:pt x="122089" y="863377"/>
                </a:lnTo>
                <a:lnTo>
                  <a:pt x="90362" y="824922"/>
                </a:lnTo>
                <a:cubicBezTo>
                  <a:pt x="33312" y="740478"/>
                  <a:pt x="0" y="638678"/>
                  <a:pt x="0" y="529098"/>
                </a:cubicBezTo>
                <a:close/>
              </a:path>
            </a:pathLst>
          </a:custGeom>
          <a:solidFill>
            <a:srgbClr val="FFD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9"/>
          <p:cNvSpPr/>
          <p:nvPr/>
        </p:nvSpPr>
        <p:spPr>
          <a:xfrm rot="5400000">
            <a:off x="29734" y="5977453"/>
            <a:ext cx="850815" cy="910279"/>
          </a:xfrm>
          <a:custGeom>
            <a:avLst/>
            <a:gdLst/>
            <a:ahLst/>
            <a:cxnLst/>
            <a:rect l="l" t="t" r="r" b="b"/>
            <a:pathLst>
              <a:path w="850815" h="910278" extrusionOk="0">
                <a:moveTo>
                  <a:pt x="0" y="576000"/>
                </a:moveTo>
                <a:cubicBezTo>
                  <a:pt x="0" y="257884"/>
                  <a:pt x="257884" y="0"/>
                  <a:pt x="576000" y="0"/>
                </a:cubicBezTo>
                <a:cubicBezTo>
                  <a:pt x="655529" y="0"/>
                  <a:pt x="731294" y="16118"/>
                  <a:pt x="800205" y="45266"/>
                </a:cubicBezTo>
                <a:lnTo>
                  <a:pt x="850815" y="72735"/>
                </a:lnTo>
                <a:lnTo>
                  <a:pt x="850815" y="125859"/>
                </a:lnTo>
                <a:lnTo>
                  <a:pt x="781950" y="88481"/>
                </a:lnTo>
                <a:cubicBezTo>
                  <a:pt x="718650" y="61707"/>
                  <a:pt x="649054" y="46901"/>
                  <a:pt x="576001" y="46901"/>
                </a:cubicBezTo>
                <a:cubicBezTo>
                  <a:pt x="283788" y="46901"/>
                  <a:pt x="46903" y="283786"/>
                  <a:pt x="46903" y="575999"/>
                </a:cubicBezTo>
                <a:cubicBezTo>
                  <a:pt x="46903" y="685579"/>
                  <a:pt x="80215" y="787379"/>
                  <a:pt x="137265" y="871823"/>
                </a:cubicBezTo>
                <a:lnTo>
                  <a:pt x="168992" y="910278"/>
                </a:lnTo>
                <a:lnTo>
                  <a:pt x="108463" y="910278"/>
                </a:lnTo>
                <a:lnTo>
                  <a:pt x="98372" y="898047"/>
                </a:lnTo>
                <a:cubicBezTo>
                  <a:pt x="36265" y="806117"/>
                  <a:pt x="0" y="695294"/>
                  <a:pt x="0" y="576000"/>
                </a:cubicBezTo>
                <a:close/>
              </a:path>
            </a:pathLst>
          </a:custGeom>
          <a:solidFill>
            <a:srgbClr val="F35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26;p32">
            <a:extLst>
              <a:ext uri="{FF2B5EF4-FFF2-40B4-BE49-F238E27FC236}">
                <a16:creationId xmlns:a16="http://schemas.microsoft.com/office/drawing/2014/main" id="{73A38FE8-831C-B79A-5FFF-4233272807F0}"/>
              </a:ext>
            </a:extLst>
          </p:cNvPr>
          <p:cNvSpPr txBox="1"/>
          <p:nvPr userDrawn="1"/>
        </p:nvSpPr>
        <p:spPr>
          <a:xfrm>
            <a:off x="-128397" y="6201452"/>
            <a:ext cx="103867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 i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もっと</a:t>
            </a:r>
            <a:endParaRPr sz="1600" b="1" i="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 i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くわしく</a:t>
            </a:r>
            <a:endParaRPr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タイトル スライド">
  <p:cSld name="10_タイトル スライド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/>
          <p:nvPr/>
        </p:nvSpPr>
        <p:spPr>
          <a:xfrm>
            <a:off x="0" y="6318585"/>
            <a:ext cx="9144000" cy="432853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0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20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0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タイトル スライド">
  <p:cSld name="8_タイトル スライド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1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21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1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26C1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1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タイトル スライド">
  <p:cSld name="12_タイトル スライド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CCF1F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2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2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22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2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26C1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2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>
  <p:cSld name="タイトル スライド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タイトル スライド">
  <p:cSld name="5_タイトル スライド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3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3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23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3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3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タイトル スライド">
  <p:cSld name="7_タイトル スライド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4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4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189" name="Google Shape;189;p24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4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817D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4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192" name="Google Shape;192;p24"/>
          <p:cNvSpPr/>
          <p:nvPr/>
        </p:nvSpPr>
        <p:spPr>
          <a:xfrm>
            <a:off x="2041126" y="103328"/>
            <a:ext cx="6131274" cy="584775"/>
          </a:xfrm>
          <a:prstGeom prst="roundRect">
            <a:avLst>
              <a:gd name="adj" fmla="val 1293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4"/>
          <p:cNvSpPr txBox="1"/>
          <p:nvPr/>
        </p:nvSpPr>
        <p:spPr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検索</a:t>
            </a:r>
            <a:endParaRPr/>
          </a:p>
        </p:txBody>
      </p:sp>
      <p:sp>
        <p:nvSpPr>
          <p:cNvPr id="195" name="Google Shape;195;p24"/>
          <p:cNvSpPr/>
          <p:nvPr/>
        </p:nvSpPr>
        <p:spPr>
          <a:xfrm rot="5400000">
            <a:off x="29733" y="6024355"/>
            <a:ext cx="803912" cy="863377"/>
          </a:xfrm>
          <a:custGeom>
            <a:avLst/>
            <a:gdLst/>
            <a:ahLst/>
            <a:cxnLst/>
            <a:rect l="l" t="t" r="r" b="b"/>
            <a:pathLst>
              <a:path w="803912" h="863377" extrusionOk="0">
                <a:moveTo>
                  <a:pt x="0" y="529098"/>
                </a:moveTo>
                <a:cubicBezTo>
                  <a:pt x="0" y="236885"/>
                  <a:pt x="236885" y="0"/>
                  <a:pt x="529098" y="0"/>
                </a:cubicBezTo>
                <a:cubicBezTo>
                  <a:pt x="602151" y="0"/>
                  <a:pt x="671747" y="14806"/>
                  <a:pt x="735047" y="41580"/>
                </a:cubicBezTo>
                <a:lnTo>
                  <a:pt x="803912" y="78958"/>
                </a:lnTo>
                <a:lnTo>
                  <a:pt x="803912" y="863377"/>
                </a:lnTo>
                <a:lnTo>
                  <a:pt x="122089" y="863377"/>
                </a:lnTo>
                <a:lnTo>
                  <a:pt x="90362" y="824922"/>
                </a:lnTo>
                <a:cubicBezTo>
                  <a:pt x="33312" y="740478"/>
                  <a:pt x="0" y="638678"/>
                  <a:pt x="0" y="529098"/>
                </a:cubicBezTo>
                <a:close/>
              </a:path>
            </a:pathLst>
          </a:custGeom>
          <a:solidFill>
            <a:srgbClr val="FFD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4"/>
          <p:cNvSpPr/>
          <p:nvPr/>
        </p:nvSpPr>
        <p:spPr>
          <a:xfrm rot="5400000">
            <a:off x="29733" y="5977453"/>
            <a:ext cx="850815" cy="910278"/>
          </a:xfrm>
          <a:custGeom>
            <a:avLst/>
            <a:gdLst/>
            <a:ahLst/>
            <a:cxnLst/>
            <a:rect l="l" t="t" r="r" b="b"/>
            <a:pathLst>
              <a:path w="850815" h="910278" extrusionOk="0">
                <a:moveTo>
                  <a:pt x="0" y="576000"/>
                </a:moveTo>
                <a:cubicBezTo>
                  <a:pt x="0" y="257884"/>
                  <a:pt x="257884" y="0"/>
                  <a:pt x="576000" y="0"/>
                </a:cubicBezTo>
                <a:cubicBezTo>
                  <a:pt x="655529" y="0"/>
                  <a:pt x="731294" y="16118"/>
                  <a:pt x="800205" y="45266"/>
                </a:cubicBezTo>
                <a:lnTo>
                  <a:pt x="850815" y="72735"/>
                </a:lnTo>
                <a:lnTo>
                  <a:pt x="850815" y="125859"/>
                </a:lnTo>
                <a:lnTo>
                  <a:pt x="781950" y="88481"/>
                </a:lnTo>
                <a:cubicBezTo>
                  <a:pt x="718650" y="61707"/>
                  <a:pt x="649054" y="46901"/>
                  <a:pt x="576001" y="46901"/>
                </a:cubicBezTo>
                <a:cubicBezTo>
                  <a:pt x="283788" y="46901"/>
                  <a:pt x="46903" y="283786"/>
                  <a:pt x="46903" y="575999"/>
                </a:cubicBezTo>
                <a:cubicBezTo>
                  <a:pt x="46903" y="685579"/>
                  <a:pt x="80215" y="787379"/>
                  <a:pt x="137265" y="871823"/>
                </a:cubicBezTo>
                <a:lnTo>
                  <a:pt x="168992" y="910278"/>
                </a:lnTo>
                <a:lnTo>
                  <a:pt x="108463" y="910278"/>
                </a:lnTo>
                <a:lnTo>
                  <a:pt x="98372" y="898047"/>
                </a:lnTo>
                <a:cubicBezTo>
                  <a:pt x="36265" y="806117"/>
                  <a:pt x="0" y="695294"/>
                  <a:pt x="0" y="576000"/>
                </a:cubicBezTo>
                <a:close/>
              </a:path>
            </a:pathLst>
          </a:custGeom>
          <a:solidFill>
            <a:srgbClr val="817D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26;p32">
            <a:extLst>
              <a:ext uri="{FF2B5EF4-FFF2-40B4-BE49-F238E27FC236}">
                <a16:creationId xmlns:a16="http://schemas.microsoft.com/office/drawing/2014/main" id="{44A3DFFB-A664-FF56-BEFA-D8C33A4E9573}"/>
              </a:ext>
            </a:extLst>
          </p:cNvPr>
          <p:cNvSpPr txBox="1"/>
          <p:nvPr userDrawn="1"/>
        </p:nvSpPr>
        <p:spPr>
          <a:xfrm>
            <a:off x="-128397" y="6201452"/>
            <a:ext cx="103867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 i="0" dirty="0">
                <a:solidFill>
                  <a:srgbClr val="544EC6"/>
                </a:solidFill>
                <a:latin typeface="Arial"/>
                <a:ea typeface="Arial"/>
                <a:cs typeface="Arial"/>
                <a:sym typeface="Arial"/>
              </a:rPr>
              <a:t>もっと</a:t>
            </a:r>
            <a:endParaRPr sz="1600" b="1" i="0" dirty="0">
              <a:solidFill>
                <a:srgbClr val="544EC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 i="0" dirty="0">
                <a:solidFill>
                  <a:srgbClr val="544EC6"/>
                </a:solidFill>
                <a:latin typeface="Arial"/>
                <a:ea typeface="Arial"/>
                <a:cs typeface="Arial"/>
                <a:sym typeface="Arial"/>
              </a:rPr>
              <a:t>くわしく</a:t>
            </a:r>
            <a:endParaRPr dirty="0">
              <a:solidFill>
                <a:srgbClr val="544EC6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タイトル スライド">
  <p:cSld name="14_タイトル スライド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5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25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5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817D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5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204" name="Google Shape;204;p25"/>
          <p:cNvSpPr/>
          <p:nvPr/>
        </p:nvSpPr>
        <p:spPr>
          <a:xfrm>
            <a:off x="2041126" y="103328"/>
            <a:ext cx="6131274" cy="584775"/>
          </a:xfrm>
          <a:prstGeom prst="roundRect">
            <a:avLst>
              <a:gd name="adj" fmla="val 1293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5"/>
          <p:cNvSpPr txBox="1"/>
          <p:nvPr/>
        </p:nvSpPr>
        <p:spPr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検索</a:t>
            </a:r>
            <a:endParaRPr/>
          </a:p>
        </p:txBody>
      </p:sp>
      <p:sp>
        <p:nvSpPr>
          <p:cNvPr id="206" name="Google Shape;206;p25"/>
          <p:cNvSpPr txBox="1"/>
          <p:nvPr/>
        </p:nvSpPr>
        <p:spPr>
          <a:xfrm>
            <a:off x="443521" y="5707946"/>
            <a:ext cx="3966554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（編集・発行） 大阪府租税教育推進連絡協議会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5"/>
          <p:cNvSpPr txBox="1"/>
          <p:nvPr/>
        </p:nvSpPr>
        <p:spPr>
          <a:xfrm>
            <a:off x="1481746" y="5936810"/>
            <a:ext cx="6433775" cy="442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〒５４０－８５５７　大阪市中央区大手前１－５－６３　大阪合同庁舎第３号館　東税務署内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電話　06-6942-1101（代）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5"/>
          <p:cNvSpPr txBox="1"/>
          <p:nvPr/>
        </p:nvSpPr>
        <p:spPr>
          <a:xfrm>
            <a:off x="1601666" y="6347705"/>
            <a:ext cx="5940669" cy="38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大阪府租税教育推進連絡協議会は、大阪府内の教育委員会や小学校・中学校・高等学校の教育関係者と、国・府・市町村の税務関係者が協力して、租税教育の推進を図るために設けられた組織です。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タイトル スライド">
  <p:cSld name="11_タイトル スライド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7BD9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6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Google Shape;212;p26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7BD9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6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7BD9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6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タイトル スライド">
  <p:cSld name="13_タイトル スライド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D2F2F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7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7BD9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7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219" name="Google Shape;219;p27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7BD9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7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7BD9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7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223" name="Google Shape;223;p27"/>
          <p:cNvSpPr/>
          <p:nvPr/>
        </p:nvSpPr>
        <p:spPr>
          <a:xfrm rot="5400000">
            <a:off x="29733" y="6024355"/>
            <a:ext cx="803912" cy="863377"/>
          </a:xfrm>
          <a:custGeom>
            <a:avLst/>
            <a:gdLst/>
            <a:ahLst/>
            <a:cxnLst/>
            <a:rect l="l" t="t" r="r" b="b"/>
            <a:pathLst>
              <a:path w="803912" h="863377" extrusionOk="0">
                <a:moveTo>
                  <a:pt x="0" y="529098"/>
                </a:moveTo>
                <a:cubicBezTo>
                  <a:pt x="0" y="236885"/>
                  <a:pt x="236885" y="0"/>
                  <a:pt x="529098" y="0"/>
                </a:cubicBezTo>
                <a:cubicBezTo>
                  <a:pt x="602151" y="0"/>
                  <a:pt x="671747" y="14806"/>
                  <a:pt x="735047" y="41580"/>
                </a:cubicBezTo>
                <a:lnTo>
                  <a:pt x="803912" y="78958"/>
                </a:lnTo>
                <a:lnTo>
                  <a:pt x="803912" y="863377"/>
                </a:lnTo>
                <a:lnTo>
                  <a:pt x="122089" y="863377"/>
                </a:lnTo>
                <a:lnTo>
                  <a:pt x="90362" y="824922"/>
                </a:lnTo>
                <a:cubicBezTo>
                  <a:pt x="33312" y="740478"/>
                  <a:pt x="0" y="638678"/>
                  <a:pt x="0" y="529098"/>
                </a:cubicBezTo>
                <a:close/>
              </a:path>
            </a:pathLst>
          </a:custGeom>
          <a:solidFill>
            <a:srgbClr val="FFD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7"/>
          <p:cNvSpPr/>
          <p:nvPr/>
        </p:nvSpPr>
        <p:spPr>
          <a:xfrm rot="5400000">
            <a:off x="29733" y="5977453"/>
            <a:ext cx="850815" cy="910278"/>
          </a:xfrm>
          <a:custGeom>
            <a:avLst/>
            <a:gdLst/>
            <a:ahLst/>
            <a:cxnLst/>
            <a:rect l="l" t="t" r="r" b="b"/>
            <a:pathLst>
              <a:path w="850815" h="910278" extrusionOk="0">
                <a:moveTo>
                  <a:pt x="0" y="576000"/>
                </a:moveTo>
                <a:cubicBezTo>
                  <a:pt x="0" y="257884"/>
                  <a:pt x="257884" y="0"/>
                  <a:pt x="576000" y="0"/>
                </a:cubicBezTo>
                <a:cubicBezTo>
                  <a:pt x="655529" y="0"/>
                  <a:pt x="731294" y="16118"/>
                  <a:pt x="800205" y="45266"/>
                </a:cubicBezTo>
                <a:lnTo>
                  <a:pt x="850815" y="72735"/>
                </a:lnTo>
                <a:lnTo>
                  <a:pt x="850815" y="125859"/>
                </a:lnTo>
                <a:lnTo>
                  <a:pt x="781950" y="88481"/>
                </a:lnTo>
                <a:cubicBezTo>
                  <a:pt x="718650" y="61707"/>
                  <a:pt x="649054" y="46901"/>
                  <a:pt x="576001" y="46901"/>
                </a:cubicBezTo>
                <a:cubicBezTo>
                  <a:pt x="283788" y="46901"/>
                  <a:pt x="46903" y="283786"/>
                  <a:pt x="46903" y="575999"/>
                </a:cubicBezTo>
                <a:cubicBezTo>
                  <a:pt x="46903" y="685579"/>
                  <a:pt x="80215" y="787379"/>
                  <a:pt x="137265" y="871823"/>
                </a:cubicBezTo>
                <a:lnTo>
                  <a:pt x="168992" y="910278"/>
                </a:lnTo>
                <a:lnTo>
                  <a:pt x="108463" y="910278"/>
                </a:lnTo>
                <a:lnTo>
                  <a:pt x="98372" y="898047"/>
                </a:lnTo>
                <a:cubicBezTo>
                  <a:pt x="36265" y="806117"/>
                  <a:pt x="0" y="695294"/>
                  <a:pt x="0" y="576000"/>
                </a:cubicBezTo>
                <a:close/>
              </a:path>
            </a:pathLst>
          </a:custGeom>
          <a:solidFill>
            <a:srgbClr val="7BD9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26;p32">
            <a:extLst>
              <a:ext uri="{FF2B5EF4-FFF2-40B4-BE49-F238E27FC236}">
                <a16:creationId xmlns:a16="http://schemas.microsoft.com/office/drawing/2014/main" id="{3538F431-0793-2713-A2C4-0292418447B1}"/>
              </a:ext>
            </a:extLst>
          </p:cNvPr>
          <p:cNvSpPr txBox="1"/>
          <p:nvPr userDrawn="1"/>
        </p:nvSpPr>
        <p:spPr>
          <a:xfrm>
            <a:off x="-128397" y="6201452"/>
            <a:ext cx="103867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 i="0" dirty="0">
                <a:solidFill>
                  <a:srgbClr val="EE6805"/>
                </a:solidFill>
                <a:latin typeface="Arial"/>
                <a:ea typeface="Arial"/>
                <a:cs typeface="Arial"/>
                <a:sym typeface="Arial"/>
              </a:rPr>
              <a:t>もっと</a:t>
            </a:r>
            <a:endParaRPr sz="1600" b="1" i="0" dirty="0">
              <a:solidFill>
                <a:srgbClr val="EE680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 i="0" dirty="0">
                <a:solidFill>
                  <a:srgbClr val="EE6805"/>
                </a:solidFill>
                <a:latin typeface="Arial"/>
                <a:ea typeface="Arial"/>
                <a:cs typeface="Arial"/>
                <a:sym typeface="Arial"/>
              </a:rPr>
              <a:t>くわしく</a:t>
            </a:r>
            <a:endParaRPr dirty="0">
              <a:solidFill>
                <a:srgbClr val="EE6805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タイトル スライド">
  <p:cSld name="1_タイトル スライド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タイトル スライド">
  <p:cSld name="12_タイトル スライド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CCF1F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5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26C1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タイトル スライド">
  <p:cSld name="8_タイトル スライド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6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6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6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26C1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タイトル スライド">
  <p:cSld name="2_タイトル スライド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7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7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7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タイトル スライド">
  <p:cSld name="3_タイトル スライド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8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8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8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8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61" name="Google Shape;61;p8"/>
          <p:cNvSpPr/>
          <p:nvPr/>
        </p:nvSpPr>
        <p:spPr>
          <a:xfrm rot="5400000">
            <a:off x="29733" y="6024355"/>
            <a:ext cx="803912" cy="863377"/>
          </a:xfrm>
          <a:custGeom>
            <a:avLst/>
            <a:gdLst/>
            <a:ahLst/>
            <a:cxnLst/>
            <a:rect l="l" t="t" r="r" b="b"/>
            <a:pathLst>
              <a:path w="803912" h="863377" extrusionOk="0">
                <a:moveTo>
                  <a:pt x="0" y="529098"/>
                </a:moveTo>
                <a:cubicBezTo>
                  <a:pt x="0" y="236885"/>
                  <a:pt x="236885" y="0"/>
                  <a:pt x="529098" y="0"/>
                </a:cubicBezTo>
                <a:cubicBezTo>
                  <a:pt x="602151" y="0"/>
                  <a:pt x="671747" y="14806"/>
                  <a:pt x="735047" y="41580"/>
                </a:cubicBezTo>
                <a:lnTo>
                  <a:pt x="803912" y="78958"/>
                </a:lnTo>
                <a:lnTo>
                  <a:pt x="803912" y="863377"/>
                </a:lnTo>
                <a:lnTo>
                  <a:pt x="122089" y="863377"/>
                </a:lnTo>
                <a:lnTo>
                  <a:pt x="90362" y="824922"/>
                </a:lnTo>
                <a:cubicBezTo>
                  <a:pt x="33312" y="740478"/>
                  <a:pt x="0" y="638678"/>
                  <a:pt x="0" y="529098"/>
                </a:cubicBezTo>
                <a:close/>
              </a:path>
            </a:pathLst>
          </a:custGeom>
          <a:solidFill>
            <a:srgbClr val="FFD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8"/>
          <p:cNvSpPr/>
          <p:nvPr/>
        </p:nvSpPr>
        <p:spPr>
          <a:xfrm rot="5400000">
            <a:off x="29733" y="5977453"/>
            <a:ext cx="850815" cy="910278"/>
          </a:xfrm>
          <a:custGeom>
            <a:avLst/>
            <a:gdLst/>
            <a:ahLst/>
            <a:cxnLst/>
            <a:rect l="l" t="t" r="r" b="b"/>
            <a:pathLst>
              <a:path w="850815" h="910278" extrusionOk="0">
                <a:moveTo>
                  <a:pt x="0" y="576000"/>
                </a:moveTo>
                <a:cubicBezTo>
                  <a:pt x="0" y="257884"/>
                  <a:pt x="257884" y="0"/>
                  <a:pt x="576000" y="0"/>
                </a:cubicBezTo>
                <a:cubicBezTo>
                  <a:pt x="655529" y="0"/>
                  <a:pt x="731294" y="16118"/>
                  <a:pt x="800205" y="45266"/>
                </a:cubicBezTo>
                <a:lnTo>
                  <a:pt x="850815" y="72735"/>
                </a:lnTo>
                <a:lnTo>
                  <a:pt x="850815" y="125859"/>
                </a:lnTo>
                <a:lnTo>
                  <a:pt x="781950" y="88481"/>
                </a:lnTo>
                <a:cubicBezTo>
                  <a:pt x="718650" y="61707"/>
                  <a:pt x="649054" y="46901"/>
                  <a:pt x="576001" y="46901"/>
                </a:cubicBezTo>
                <a:cubicBezTo>
                  <a:pt x="283788" y="46901"/>
                  <a:pt x="46903" y="283786"/>
                  <a:pt x="46903" y="575999"/>
                </a:cubicBezTo>
                <a:cubicBezTo>
                  <a:pt x="46903" y="685579"/>
                  <a:pt x="80215" y="787379"/>
                  <a:pt x="137265" y="871823"/>
                </a:cubicBezTo>
                <a:lnTo>
                  <a:pt x="168992" y="910278"/>
                </a:lnTo>
                <a:lnTo>
                  <a:pt x="108463" y="910278"/>
                </a:lnTo>
                <a:lnTo>
                  <a:pt x="98372" y="898047"/>
                </a:lnTo>
                <a:cubicBezTo>
                  <a:pt x="36265" y="806117"/>
                  <a:pt x="0" y="695294"/>
                  <a:pt x="0" y="576000"/>
                </a:cubicBezTo>
                <a:close/>
              </a:path>
            </a:pathLst>
          </a:custGeom>
          <a:solidFill>
            <a:srgbClr val="F35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26;p32">
            <a:extLst>
              <a:ext uri="{FF2B5EF4-FFF2-40B4-BE49-F238E27FC236}">
                <a16:creationId xmlns:a16="http://schemas.microsoft.com/office/drawing/2014/main" id="{A5D6C78D-FE89-98DE-377C-40D331F82C9F}"/>
              </a:ext>
            </a:extLst>
          </p:cNvPr>
          <p:cNvSpPr txBox="1"/>
          <p:nvPr userDrawn="1"/>
        </p:nvSpPr>
        <p:spPr>
          <a:xfrm>
            <a:off x="-128397" y="6201452"/>
            <a:ext cx="103867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 i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もっと</a:t>
            </a:r>
            <a:endParaRPr sz="1600" b="1" i="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 i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くわしく</a:t>
            </a:r>
            <a:endParaRPr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タイトル スライド">
  <p:cSld name="5_タイトル スライド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9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9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9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タイトル スライド">
  <p:cSld name="10_タイトル スライド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/>
          <p:nvPr/>
        </p:nvSpPr>
        <p:spPr>
          <a:xfrm>
            <a:off x="0" y="6318585"/>
            <a:ext cx="9144000" cy="432853"/>
          </a:xfrm>
          <a:prstGeom prst="rect">
            <a:avLst/>
          </a:prstGeom>
          <a:solidFill>
            <a:srgbClr val="FCDA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0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0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0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0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タイトル スライド">
  <p:cSld name="6_タイトル スライド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ED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1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1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1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1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B96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85" name="Google Shape;85;p11"/>
          <p:cNvSpPr/>
          <p:nvPr/>
        </p:nvSpPr>
        <p:spPr>
          <a:xfrm rot="5400000">
            <a:off x="29733" y="6024355"/>
            <a:ext cx="803912" cy="863377"/>
          </a:xfrm>
          <a:custGeom>
            <a:avLst/>
            <a:gdLst/>
            <a:ahLst/>
            <a:cxnLst/>
            <a:rect l="l" t="t" r="r" b="b"/>
            <a:pathLst>
              <a:path w="803912" h="863377" extrusionOk="0">
                <a:moveTo>
                  <a:pt x="0" y="529098"/>
                </a:moveTo>
                <a:cubicBezTo>
                  <a:pt x="0" y="236885"/>
                  <a:pt x="236885" y="0"/>
                  <a:pt x="529098" y="0"/>
                </a:cubicBezTo>
                <a:cubicBezTo>
                  <a:pt x="602151" y="0"/>
                  <a:pt x="671747" y="14806"/>
                  <a:pt x="735047" y="41580"/>
                </a:cubicBezTo>
                <a:lnTo>
                  <a:pt x="803912" y="78958"/>
                </a:lnTo>
                <a:lnTo>
                  <a:pt x="803912" y="863377"/>
                </a:lnTo>
                <a:lnTo>
                  <a:pt x="122089" y="863377"/>
                </a:lnTo>
                <a:lnTo>
                  <a:pt x="90362" y="824922"/>
                </a:lnTo>
                <a:cubicBezTo>
                  <a:pt x="33312" y="740478"/>
                  <a:pt x="0" y="638678"/>
                  <a:pt x="0" y="529098"/>
                </a:cubicBezTo>
                <a:close/>
              </a:path>
            </a:pathLst>
          </a:custGeom>
          <a:solidFill>
            <a:srgbClr val="FFD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1"/>
          <p:cNvSpPr/>
          <p:nvPr/>
        </p:nvSpPr>
        <p:spPr>
          <a:xfrm rot="5400000">
            <a:off x="29733" y="5977453"/>
            <a:ext cx="850815" cy="910278"/>
          </a:xfrm>
          <a:custGeom>
            <a:avLst/>
            <a:gdLst/>
            <a:ahLst/>
            <a:cxnLst/>
            <a:rect l="l" t="t" r="r" b="b"/>
            <a:pathLst>
              <a:path w="850815" h="910278" extrusionOk="0">
                <a:moveTo>
                  <a:pt x="0" y="576000"/>
                </a:moveTo>
                <a:cubicBezTo>
                  <a:pt x="0" y="257884"/>
                  <a:pt x="257884" y="0"/>
                  <a:pt x="576000" y="0"/>
                </a:cubicBezTo>
                <a:cubicBezTo>
                  <a:pt x="655529" y="0"/>
                  <a:pt x="731294" y="16118"/>
                  <a:pt x="800205" y="45266"/>
                </a:cubicBezTo>
                <a:lnTo>
                  <a:pt x="850815" y="72735"/>
                </a:lnTo>
                <a:lnTo>
                  <a:pt x="850815" y="125859"/>
                </a:lnTo>
                <a:lnTo>
                  <a:pt x="781950" y="88481"/>
                </a:lnTo>
                <a:cubicBezTo>
                  <a:pt x="718650" y="61707"/>
                  <a:pt x="649054" y="46901"/>
                  <a:pt x="576001" y="46901"/>
                </a:cubicBezTo>
                <a:cubicBezTo>
                  <a:pt x="283788" y="46901"/>
                  <a:pt x="46903" y="283786"/>
                  <a:pt x="46903" y="575999"/>
                </a:cubicBezTo>
                <a:cubicBezTo>
                  <a:pt x="46903" y="685579"/>
                  <a:pt x="80215" y="787379"/>
                  <a:pt x="137265" y="871823"/>
                </a:cubicBezTo>
                <a:lnTo>
                  <a:pt x="168992" y="910278"/>
                </a:lnTo>
                <a:lnTo>
                  <a:pt x="108463" y="910278"/>
                </a:lnTo>
                <a:lnTo>
                  <a:pt x="98372" y="898047"/>
                </a:lnTo>
                <a:cubicBezTo>
                  <a:pt x="36265" y="806117"/>
                  <a:pt x="0" y="695294"/>
                  <a:pt x="0" y="576000"/>
                </a:cubicBezTo>
                <a:close/>
              </a:path>
            </a:pathLst>
          </a:custGeom>
          <a:solidFill>
            <a:srgbClr val="FB96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26;p32">
            <a:extLst>
              <a:ext uri="{FF2B5EF4-FFF2-40B4-BE49-F238E27FC236}">
                <a16:creationId xmlns:a16="http://schemas.microsoft.com/office/drawing/2014/main" id="{7AB5AAA8-887E-45EA-F04B-D63D9087892B}"/>
              </a:ext>
            </a:extLst>
          </p:cNvPr>
          <p:cNvSpPr txBox="1"/>
          <p:nvPr userDrawn="1"/>
        </p:nvSpPr>
        <p:spPr>
          <a:xfrm>
            <a:off x="-128397" y="6201452"/>
            <a:ext cx="103867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 i="0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もっと</a:t>
            </a:r>
            <a:endParaRPr sz="1600" b="1" i="0" dirty="0">
              <a:solidFill>
                <a:srgbClr val="FF26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 i="0" dirty="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rPr>
              <a:t>くわしく</a:t>
            </a:r>
            <a:endParaRPr dirty="0">
              <a:solidFill>
                <a:srgbClr val="FF2600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slide" Target="slide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slide" Target="slide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slide" Target="slide7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slide" Target="slide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slide" Target="slide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a.go.jp/taxes/kids/video/index.htm#anime" TargetMode="Externa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www.mof.go.jp/tax_policy/publication/brochure/zeikin_drill/index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3.png"/><Relationship Id="rId7" Type="http://schemas.openxmlformats.org/officeDocument/2006/relationships/slide" Target="slide1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30.xml"/><Relationship Id="rId5" Type="http://schemas.openxmlformats.org/officeDocument/2006/relationships/slide" Target="slide4.xml"/><Relationship Id="rId10" Type="http://schemas.openxmlformats.org/officeDocument/2006/relationships/slide" Target="slide29.xml"/><Relationship Id="rId4" Type="http://schemas.openxmlformats.org/officeDocument/2006/relationships/slide" Target="slide3.xml"/><Relationship Id="rId9" Type="http://schemas.openxmlformats.org/officeDocument/2006/relationships/slide" Target="slide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emf"/><Relationship Id="rId5" Type="http://schemas.openxmlformats.org/officeDocument/2006/relationships/slide" Target="slide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slide" Target="slide26.xml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3.xml"/><Relationship Id="rId11" Type="http://schemas.openxmlformats.org/officeDocument/2006/relationships/image" Target="../media/image62.png"/><Relationship Id="rId5" Type="http://schemas.openxmlformats.org/officeDocument/2006/relationships/slide" Target="slide25.xml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slide" Target="slide24.xml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59.png"/><Relationship Id="rId7" Type="http://schemas.openxmlformats.org/officeDocument/2006/relationships/slide" Target="slide2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3.xml"/><Relationship Id="rId5" Type="http://schemas.openxmlformats.org/officeDocument/2006/relationships/slide" Target="slide25.xml"/><Relationship Id="rId10" Type="http://schemas.openxmlformats.org/officeDocument/2006/relationships/slide" Target="slide21.xml"/><Relationship Id="rId4" Type="http://schemas.openxmlformats.org/officeDocument/2006/relationships/slide" Target="slide24.xml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59.png"/><Relationship Id="rId7" Type="http://schemas.openxmlformats.org/officeDocument/2006/relationships/slide" Target="slide2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3.xml"/><Relationship Id="rId5" Type="http://schemas.openxmlformats.org/officeDocument/2006/relationships/slide" Target="slide25.xml"/><Relationship Id="rId10" Type="http://schemas.openxmlformats.org/officeDocument/2006/relationships/slide" Target="slide21.xml"/><Relationship Id="rId4" Type="http://schemas.openxmlformats.org/officeDocument/2006/relationships/slide" Target="slide24.xml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59.png"/><Relationship Id="rId7" Type="http://schemas.openxmlformats.org/officeDocument/2006/relationships/slide" Target="slide2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3.xml"/><Relationship Id="rId5" Type="http://schemas.openxmlformats.org/officeDocument/2006/relationships/slide" Target="slide25.xml"/><Relationship Id="rId10" Type="http://schemas.openxmlformats.org/officeDocument/2006/relationships/slide" Target="slide21.xml"/><Relationship Id="rId4" Type="http://schemas.openxmlformats.org/officeDocument/2006/relationships/slide" Target="slide24.xml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59.png"/><Relationship Id="rId7" Type="http://schemas.openxmlformats.org/officeDocument/2006/relationships/slide" Target="slide2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3.xml"/><Relationship Id="rId5" Type="http://schemas.openxmlformats.org/officeDocument/2006/relationships/slide" Target="slide25.xml"/><Relationship Id="rId10" Type="http://schemas.openxmlformats.org/officeDocument/2006/relationships/slide" Target="slide21.xml"/><Relationship Id="rId4" Type="http://schemas.openxmlformats.org/officeDocument/2006/relationships/slide" Target="slide24.xml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9.png"/><Relationship Id="rId7" Type="http://schemas.openxmlformats.org/officeDocument/2006/relationships/slide" Target="slide2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3.xml"/><Relationship Id="rId5" Type="http://schemas.openxmlformats.org/officeDocument/2006/relationships/slide" Target="slide25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f.saga.lg.jp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emf"/><Relationship Id="rId5" Type="http://schemas.openxmlformats.org/officeDocument/2006/relationships/slide" Target="slide2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36.png"/><Relationship Id="rId7" Type="http://schemas.openxmlformats.org/officeDocument/2006/relationships/slide" Target="slide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hyperlink" Target="https://www.youtube.com/watch?v=H2GljcDsK4g%EF%BC%88Web-TAX-TV%EF%BC%89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hyperlink" Target="https://www.nta.go.jp/taxes/kids/index.htm" TargetMode="External"/><Relationship Id="rId7" Type="http://schemas.openxmlformats.org/officeDocument/2006/relationships/hyperlink" Target="https://www.mof.go.jp/tax_policy/publication/brochure/zeikin_drill/index.html" TargetMode="External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hyperlink" Target="https://www.mof.go.jp/kids/2018/" TargetMode="External"/><Relationship Id="rId15" Type="http://schemas.openxmlformats.org/officeDocument/2006/relationships/slide" Target="slide2.xml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mof.go.jp/kids/2018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emf"/><Relationship Id="rId4" Type="http://schemas.openxmlformats.org/officeDocument/2006/relationships/image" Target="../media/image5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8.png"/><Relationship Id="rId7" Type="http://schemas.openxmlformats.org/officeDocument/2006/relationships/slide" Target="slide10.xml"/><Relationship Id="rId12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4.xml"/><Relationship Id="rId11" Type="http://schemas.openxmlformats.org/officeDocument/2006/relationships/slide" Target="slide2.xml"/><Relationship Id="rId5" Type="http://schemas.openxmlformats.org/officeDocument/2006/relationships/slide" Target="slide12.xml"/><Relationship Id="rId10" Type="http://schemas.openxmlformats.org/officeDocument/2006/relationships/slide" Target="slide11.xml"/><Relationship Id="rId4" Type="http://schemas.openxmlformats.org/officeDocument/2006/relationships/slide" Target="slide13.xml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slide" Target="slide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slide" Target="slide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9"/>
          <p:cNvSpPr txBox="1"/>
          <p:nvPr/>
        </p:nvSpPr>
        <p:spPr>
          <a:xfrm>
            <a:off x="1345915" y="5408445"/>
            <a:ext cx="6369978" cy="36933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0" i="0" u="none" strike="noStrike" cap="none">
                <a:solidFill>
                  <a:srgbClr val="E37F2D"/>
                </a:solidFill>
                <a:latin typeface="BIZ UDGothic"/>
                <a:ea typeface="BIZ UDGothic"/>
                <a:cs typeface="BIZ UDGothic"/>
                <a:sym typeface="BIZ UDGothic"/>
              </a:rPr>
              <a:t>－　令和８年度 ・ 佐賀県版　－</a:t>
            </a:r>
            <a:endParaRPr/>
          </a:p>
        </p:txBody>
      </p:sp>
      <p:sp>
        <p:nvSpPr>
          <p:cNvPr id="233" name="Google Shape;233;p29"/>
          <p:cNvSpPr/>
          <p:nvPr/>
        </p:nvSpPr>
        <p:spPr>
          <a:xfrm>
            <a:off x="3287730" y="6400800"/>
            <a:ext cx="2432180" cy="369332"/>
          </a:xfrm>
          <a:prstGeom prst="rect">
            <a:avLst/>
          </a:prstGeom>
          <a:solidFill>
            <a:srgbClr val="FFF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9"/>
          <p:cNvSpPr/>
          <p:nvPr/>
        </p:nvSpPr>
        <p:spPr>
          <a:xfrm>
            <a:off x="3410146" y="6323856"/>
            <a:ext cx="23237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0" i="0" u="none" strike="noStrike" cap="none">
                <a:solidFill>
                  <a:srgbClr val="E37F2D"/>
                </a:solidFill>
                <a:latin typeface="BIZ UDGothic"/>
                <a:ea typeface="BIZ UDGothic"/>
                <a:cs typeface="BIZ UDGothic"/>
                <a:sym typeface="BIZ UDGothic"/>
              </a:rPr>
              <a:t>小学生用租税教育教材</a:t>
            </a:r>
            <a:endParaRPr sz="1400" b="0" i="0" u="none" strike="noStrike" cap="none">
              <a:solidFill>
                <a:srgbClr val="E37F2D"/>
              </a:solidFill>
              <a:latin typeface="BIZ UDGothic"/>
              <a:ea typeface="BIZ UDGothic"/>
              <a:cs typeface="BIZ UDGothic"/>
              <a:sym typeface="BIZ UD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b="0" i="0" u="none" strike="noStrike" cap="none">
                <a:solidFill>
                  <a:srgbClr val="E37F2D"/>
                </a:solidFill>
                <a:latin typeface="BIZ UDGothic"/>
                <a:ea typeface="BIZ UDGothic"/>
                <a:cs typeface="BIZ UDGothic"/>
                <a:sym typeface="BIZ UDGothic"/>
              </a:rPr>
              <a:t>佐賀県租税教育推進協議会</a:t>
            </a:r>
            <a:endParaRPr sz="1400" b="0" i="0" u="none" strike="noStrike" cap="none">
              <a:solidFill>
                <a:srgbClr val="E37F2D"/>
              </a:solidFill>
              <a:latin typeface="BIZ UDGothic"/>
              <a:ea typeface="BIZ UDGothic"/>
              <a:cs typeface="BIZ UDGothic"/>
              <a:sym typeface="BIZ UDGothic"/>
            </a:endParaRPr>
          </a:p>
        </p:txBody>
      </p:sp>
      <p:sp>
        <p:nvSpPr>
          <p:cNvPr id="235" name="Google Shape;235;p29"/>
          <p:cNvSpPr txBox="1"/>
          <p:nvPr/>
        </p:nvSpPr>
        <p:spPr>
          <a:xfrm>
            <a:off x="10654301" y="289731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図 3">
            <a:hlinkClick r:id="rId3" action="ppaction://hlinksldjump"/>
            <a:extLst>
              <a:ext uri="{FF2B5EF4-FFF2-40B4-BE49-F238E27FC236}">
                <a16:creationId xmlns:a16="http://schemas.microsoft.com/office/drawing/2014/main" id="{178581C7-534B-CDD1-ED6A-DE88644FF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467" y="190438"/>
            <a:ext cx="1092200" cy="35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1593863"/>
            <a:ext cx="8785225" cy="4630596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38"/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交番</a:t>
            </a:r>
            <a:endParaRPr/>
          </a:p>
        </p:txBody>
      </p:sp>
      <p:sp>
        <p:nvSpPr>
          <p:cNvPr id="581" name="Google Shape;581;p38"/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市役所</a:t>
            </a:r>
            <a:endParaRPr/>
          </a:p>
        </p:txBody>
      </p:sp>
      <p:sp>
        <p:nvSpPr>
          <p:cNvPr id="582" name="Google Shape;582;p38"/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公園</a:t>
            </a:r>
            <a:endParaRPr/>
          </a:p>
        </p:txBody>
      </p:sp>
      <p:sp>
        <p:nvSpPr>
          <p:cNvPr id="583" name="Google Shape;583;p38"/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小学校</a:t>
            </a:r>
            <a:endParaRPr/>
          </a:p>
        </p:txBody>
      </p:sp>
      <p:sp>
        <p:nvSpPr>
          <p:cNvPr id="584" name="Google Shape;584;p38"/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信号機</a:t>
            </a:r>
            <a:endParaRPr/>
          </a:p>
        </p:txBody>
      </p:sp>
      <p:sp>
        <p:nvSpPr>
          <p:cNvPr id="585" name="Google Shape;585;p38"/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市民病院</a:t>
            </a:r>
            <a:endParaRPr/>
          </a:p>
        </p:txBody>
      </p:sp>
      <p:sp>
        <p:nvSpPr>
          <p:cNvPr id="586" name="Google Shape;586;p38"/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ごみ処理場</a:t>
            </a:r>
            <a:endParaRPr/>
          </a:p>
        </p:txBody>
      </p:sp>
      <p:sp>
        <p:nvSpPr>
          <p:cNvPr id="587" name="Google Shape;587;p38"/>
          <p:cNvSpPr/>
          <p:nvPr/>
        </p:nvSpPr>
        <p:spPr>
          <a:xfrm>
            <a:off x="2482746" y="1880571"/>
            <a:ext cx="759999" cy="363719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会社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8"/>
          <p:cNvSpPr/>
          <p:nvPr/>
        </p:nvSpPr>
        <p:spPr>
          <a:xfrm>
            <a:off x="5643721" y="3667595"/>
            <a:ext cx="764483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銀行</a:t>
            </a:r>
            <a:endParaRPr/>
          </a:p>
        </p:txBody>
      </p:sp>
      <p:sp>
        <p:nvSpPr>
          <p:cNvPr id="589" name="Google Shape;589;p38"/>
          <p:cNvSpPr/>
          <p:nvPr/>
        </p:nvSpPr>
        <p:spPr>
          <a:xfrm>
            <a:off x="548933" y="5719104"/>
            <a:ext cx="1224136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コンビニ</a:t>
            </a:r>
            <a:endParaRPr/>
          </a:p>
        </p:txBody>
      </p:sp>
      <p:sp>
        <p:nvSpPr>
          <p:cNvPr id="590" name="Google Shape;590;p38"/>
          <p:cNvSpPr/>
          <p:nvPr/>
        </p:nvSpPr>
        <p:spPr>
          <a:xfrm>
            <a:off x="309963" y="3672832"/>
            <a:ext cx="1463106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レストラン</a:t>
            </a:r>
            <a:endParaRPr dirty="0"/>
          </a:p>
        </p:txBody>
      </p:sp>
      <p:sp>
        <p:nvSpPr>
          <p:cNvPr id="591" name="Google Shape;591;p38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/>
              <a:t>6</a:t>
            </a:r>
            <a:endParaRPr/>
          </a:p>
        </p:txBody>
      </p:sp>
      <p:sp>
        <p:nvSpPr>
          <p:cNvPr id="592" name="Google Shape;592;p38"/>
          <p:cNvSpPr txBox="1"/>
          <p:nvPr/>
        </p:nvSpPr>
        <p:spPr>
          <a:xfrm>
            <a:off x="107504" y="985883"/>
            <a:ext cx="8935094" cy="395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次の街の絵の中で、税金を使ってつくられたり、運営されたりしている施設はどれでしょう？ </a:t>
            </a:r>
            <a:endParaRPr sz="1600" dirty="0"/>
          </a:p>
        </p:txBody>
      </p:sp>
      <p:sp>
        <p:nvSpPr>
          <p:cNvPr id="593" name="Google Shape;593;p38"/>
          <p:cNvSpPr txBox="1"/>
          <p:nvPr/>
        </p:nvSpPr>
        <p:spPr>
          <a:xfrm>
            <a:off x="843128" y="75788"/>
            <a:ext cx="67387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税金は何のためにあるのだろうか</a:t>
            </a:r>
            <a:endParaRPr dirty="0"/>
          </a:p>
        </p:txBody>
      </p:sp>
      <p:sp>
        <p:nvSpPr>
          <p:cNvPr id="594" name="Google Shape;594;p38"/>
          <p:cNvSpPr txBox="1"/>
          <p:nvPr/>
        </p:nvSpPr>
        <p:spPr>
          <a:xfrm>
            <a:off x="6648042" y="872786"/>
            <a:ext cx="72361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 dirty="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しせつ</a:t>
            </a:r>
            <a:endParaRPr dirty="0"/>
          </a:p>
        </p:txBody>
      </p:sp>
      <p:pic>
        <p:nvPicPr>
          <p:cNvPr id="595" name="Google Shape;595;p38" descr="屋外, 建物, フロント, ウマ が含まれている画像&#10;&#10;AI 生成コンテンツは誤りを含む可能性があります。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4104" y="3098335"/>
            <a:ext cx="4521084" cy="3683877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38">
            <a:hlinkClick r:id="rId5" action="ppaction://hlinksldjump"/>
          </p:cNvPr>
          <p:cNvSpPr/>
          <p:nvPr/>
        </p:nvSpPr>
        <p:spPr>
          <a:xfrm>
            <a:off x="4688810" y="6326179"/>
            <a:ext cx="540000" cy="540000"/>
          </a:xfrm>
          <a:prstGeom prst="mathMultiply">
            <a:avLst>
              <a:gd name="adj1" fmla="val 23520"/>
            </a:avLst>
          </a:prstGeom>
          <a:solidFill>
            <a:srgbClr val="D125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38">
            <a:hlinkClick r:id="rId5" action="ppaction://hlinksldjump"/>
          </p:cNvPr>
          <p:cNvSpPr/>
          <p:nvPr/>
        </p:nvSpPr>
        <p:spPr>
          <a:xfrm>
            <a:off x="5228810" y="6445602"/>
            <a:ext cx="2244045" cy="288000"/>
          </a:xfrm>
          <a:prstGeom prst="rect">
            <a:avLst/>
          </a:prstGeom>
          <a:solidFill>
            <a:srgbClr val="C823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閉じるときはここをクリック</a:t>
            </a:r>
            <a:endParaRPr dirty="0"/>
          </a:p>
        </p:txBody>
      </p:sp>
      <p:cxnSp>
        <p:nvCxnSpPr>
          <p:cNvPr id="598" name="Google Shape;598;p38"/>
          <p:cNvCxnSpPr/>
          <p:nvPr/>
        </p:nvCxnSpPr>
        <p:spPr>
          <a:xfrm rot="10800000">
            <a:off x="4318010" y="3079501"/>
            <a:ext cx="640800" cy="349500"/>
          </a:xfrm>
          <a:prstGeom prst="bentConnector3">
            <a:avLst>
              <a:gd name="adj1" fmla="val 115007"/>
            </a:avLst>
          </a:prstGeom>
          <a:noFill/>
          <a:ln w="31750" cap="flat" cmpd="sng">
            <a:solidFill>
              <a:srgbClr val="C8232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1593863"/>
            <a:ext cx="8785225" cy="4630596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39"/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交番</a:t>
            </a:r>
            <a:endParaRPr/>
          </a:p>
        </p:txBody>
      </p:sp>
      <p:sp>
        <p:nvSpPr>
          <p:cNvPr id="606" name="Google Shape;606;p39"/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市役所</a:t>
            </a:r>
            <a:endParaRPr/>
          </a:p>
        </p:txBody>
      </p:sp>
      <p:sp>
        <p:nvSpPr>
          <p:cNvPr id="607" name="Google Shape;607;p39"/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公園</a:t>
            </a:r>
            <a:endParaRPr/>
          </a:p>
        </p:txBody>
      </p:sp>
      <p:sp>
        <p:nvSpPr>
          <p:cNvPr id="608" name="Google Shape;608;p39"/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小学校</a:t>
            </a:r>
            <a:endParaRPr/>
          </a:p>
        </p:txBody>
      </p:sp>
      <p:sp>
        <p:nvSpPr>
          <p:cNvPr id="609" name="Google Shape;609;p39"/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信号機</a:t>
            </a:r>
            <a:endParaRPr/>
          </a:p>
        </p:txBody>
      </p:sp>
      <p:sp>
        <p:nvSpPr>
          <p:cNvPr id="610" name="Google Shape;610;p39"/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市民病院</a:t>
            </a:r>
            <a:endParaRPr/>
          </a:p>
        </p:txBody>
      </p:sp>
      <p:sp>
        <p:nvSpPr>
          <p:cNvPr id="611" name="Google Shape;611;p39"/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ごみ処理場</a:t>
            </a:r>
            <a:endParaRPr/>
          </a:p>
        </p:txBody>
      </p:sp>
      <p:sp>
        <p:nvSpPr>
          <p:cNvPr id="612" name="Google Shape;612;p39"/>
          <p:cNvSpPr/>
          <p:nvPr/>
        </p:nvSpPr>
        <p:spPr>
          <a:xfrm>
            <a:off x="2482746" y="1880571"/>
            <a:ext cx="759999" cy="363719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会社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39"/>
          <p:cNvSpPr/>
          <p:nvPr/>
        </p:nvSpPr>
        <p:spPr>
          <a:xfrm>
            <a:off x="5643721" y="3667595"/>
            <a:ext cx="764483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銀行</a:t>
            </a:r>
            <a:endParaRPr/>
          </a:p>
        </p:txBody>
      </p:sp>
      <p:sp>
        <p:nvSpPr>
          <p:cNvPr id="614" name="Google Shape;614;p39"/>
          <p:cNvSpPr/>
          <p:nvPr/>
        </p:nvSpPr>
        <p:spPr>
          <a:xfrm>
            <a:off x="548933" y="5719104"/>
            <a:ext cx="1224136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コンビニ</a:t>
            </a:r>
            <a:endParaRPr/>
          </a:p>
        </p:txBody>
      </p:sp>
      <p:sp>
        <p:nvSpPr>
          <p:cNvPr id="615" name="Google Shape;615;p39"/>
          <p:cNvSpPr/>
          <p:nvPr/>
        </p:nvSpPr>
        <p:spPr>
          <a:xfrm>
            <a:off x="309963" y="3672832"/>
            <a:ext cx="1399042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レストラン</a:t>
            </a:r>
            <a:endParaRPr/>
          </a:p>
        </p:txBody>
      </p:sp>
      <p:pic>
        <p:nvPicPr>
          <p:cNvPr id="616" name="Google Shape;616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8782" y="1641749"/>
            <a:ext cx="5385681" cy="3935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7" name="Google Shape;617;p39"/>
          <p:cNvCxnSpPr>
            <a:endCxn id="611" idx="0"/>
          </p:cNvCxnSpPr>
          <p:nvPr/>
        </p:nvCxnSpPr>
        <p:spPr>
          <a:xfrm>
            <a:off x="4389154" y="2062405"/>
            <a:ext cx="3291600" cy="261000"/>
          </a:xfrm>
          <a:prstGeom prst="bentConnector2">
            <a:avLst/>
          </a:prstGeom>
          <a:noFill/>
          <a:ln w="31750" cap="flat" cmpd="sng">
            <a:solidFill>
              <a:srgbClr val="C8232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8" name="Google Shape;618;p39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/>
              <a:t>6</a:t>
            </a:r>
            <a:endParaRPr/>
          </a:p>
        </p:txBody>
      </p:sp>
      <p:sp>
        <p:nvSpPr>
          <p:cNvPr id="619" name="Google Shape;619;p39"/>
          <p:cNvSpPr txBox="1"/>
          <p:nvPr/>
        </p:nvSpPr>
        <p:spPr>
          <a:xfrm>
            <a:off x="107504" y="985883"/>
            <a:ext cx="8935094" cy="395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次の街の絵の中で、税金を使ってつくられたり、運営されたりしている施設はどれでしょう？ </a:t>
            </a:r>
            <a:endParaRPr sz="1600" dirty="0"/>
          </a:p>
        </p:txBody>
      </p:sp>
      <p:sp>
        <p:nvSpPr>
          <p:cNvPr id="620" name="Google Shape;620;p39"/>
          <p:cNvSpPr txBox="1"/>
          <p:nvPr/>
        </p:nvSpPr>
        <p:spPr>
          <a:xfrm>
            <a:off x="843128" y="75788"/>
            <a:ext cx="645942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税金は何のためにあるのだろうか</a:t>
            </a:r>
            <a:endParaRPr dirty="0"/>
          </a:p>
        </p:txBody>
      </p:sp>
      <p:sp>
        <p:nvSpPr>
          <p:cNvPr id="621" name="Google Shape;621;p39"/>
          <p:cNvSpPr txBox="1"/>
          <p:nvPr/>
        </p:nvSpPr>
        <p:spPr>
          <a:xfrm>
            <a:off x="6644865" y="861536"/>
            <a:ext cx="59576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 dirty="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しせつ</a:t>
            </a:r>
            <a:endParaRPr dirty="0"/>
          </a:p>
        </p:txBody>
      </p:sp>
      <p:sp>
        <p:nvSpPr>
          <p:cNvPr id="622" name="Google Shape;622;p39">
            <a:hlinkClick r:id="rId5" action="ppaction://hlinksldjump"/>
          </p:cNvPr>
          <p:cNvSpPr/>
          <p:nvPr/>
        </p:nvSpPr>
        <p:spPr>
          <a:xfrm>
            <a:off x="179387" y="5085235"/>
            <a:ext cx="540000" cy="540000"/>
          </a:xfrm>
          <a:prstGeom prst="mathMultiply">
            <a:avLst>
              <a:gd name="adj1" fmla="val 23520"/>
            </a:avLst>
          </a:prstGeom>
          <a:solidFill>
            <a:srgbClr val="D125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39">
            <a:hlinkClick r:id="rId5" action="ppaction://hlinksldjump"/>
          </p:cNvPr>
          <p:cNvSpPr/>
          <p:nvPr/>
        </p:nvSpPr>
        <p:spPr>
          <a:xfrm>
            <a:off x="719387" y="5224927"/>
            <a:ext cx="2198911" cy="288000"/>
          </a:xfrm>
          <a:prstGeom prst="rect">
            <a:avLst/>
          </a:prstGeom>
          <a:solidFill>
            <a:srgbClr val="C823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閉じるときはここをクリック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1593863"/>
            <a:ext cx="8785225" cy="4630596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40"/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交番</a:t>
            </a:r>
            <a:endParaRPr/>
          </a:p>
        </p:txBody>
      </p:sp>
      <p:sp>
        <p:nvSpPr>
          <p:cNvPr id="631" name="Google Shape;631;p40"/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市役所</a:t>
            </a:r>
            <a:endParaRPr/>
          </a:p>
        </p:txBody>
      </p:sp>
      <p:sp>
        <p:nvSpPr>
          <p:cNvPr id="632" name="Google Shape;632;p40"/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公園</a:t>
            </a:r>
            <a:endParaRPr/>
          </a:p>
        </p:txBody>
      </p:sp>
      <p:sp>
        <p:nvSpPr>
          <p:cNvPr id="633" name="Google Shape;633;p40"/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小学校</a:t>
            </a:r>
            <a:endParaRPr/>
          </a:p>
        </p:txBody>
      </p:sp>
      <p:sp>
        <p:nvSpPr>
          <p:cNvPr id="634" name="Google Shape;634;p40"/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信号機</a:t>
            </a:r>
            <a:endParaRPr/>
          </a:p>
        </p:txBody>
      </p:sp>
      <p:sp>
        <p:nvSpPr>
          <p:cNvPr id="635" name="Google Shape;635;p40"/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市民病院</a:t>
            </a:r>
            <a:endParaRPr/>
          </a:p>
        </p:txBody>
      </p:sp>
      <p:sp>
        <p:nvSpPr>
          <p:cNvPr id="636" name="Google Shape;636;p40"/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ごみ処理場</a:t>
            </a:r>
            <a:endParaRPr/>
          </a:p>
        </p:txBody>
      </p:sp>
      <p:sp>
        <p:nvSpPr>
          <p:cNvPr id="637" name="Google Shape;637;p40"/>
          <p:cNvSpPr/>
          <p:nvPr/>
        </p:nvSpPr>
        <p:spPr>
          <a:xfrm>
            <a:off x="2482746" y="1880571"/>
            <a:ext cx="759999" cy="363719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会社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40"/>
          <p:cNvSpPr/>
          <p:nvPr/>
        </p:nvSpPr>
        <p:spPr>
          <a:xfrm>
            <a:off x="5643721" y="3667595"/>
            <a:ext cx="764483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銀行</a:t>
            </a:r>
            <a:endParaRPr/>
          </a:p>
        </p:txBody>
      </p:sp>
      <p:sp>
        <p:nvSpPr>
          <p:cNvPr id="639" name="Google Shape;639;p40"/>
          <p:cNvSpPr/>
          <p:nvPr/>
        </p:nvSpPr>
        <p:spPr>
          <a:xfrm>
            <a:off x="548933" y="5719104"/>
            <a:ext cx="1224136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コンビニ</a:t>
            </a:r>
            <a:endParaRPr/>
          </a:p>
        </p:txBody>
      </p:sp>
      <p:sp>
        <p:nvSpPr>
          <p:cNvPr id="640" name="Google Shape;640;p40"/>
          <p:cNvSpPr/>
          <p:nvPr/>
        </p:nvSpPr>
        <p:spPr>
          <a:xfrm>
            <a:off x="309963" y="3672832"/>
            <a:ext cx="1399042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レストラン</a:t>
            </a:r>
            <a:endParaRPr/>
          </a:p>
        </p:txBody>
      </p:sp>
      <p:pic>
        <p:nvPicPr>
          <p:cNvPr id="641" name="Google Shape;641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53" y="1698040"/>
            <a:ext cx="5094647" cy="40283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2" name="Google Shape;642;p40"/>
          <p:cNvCxnSpPr>
            <a:endCxn id="631" idx="3"/>
          </p:cNvCxnSpPr>
          <p:nvPr/>
        </p:nvCxnSpPr>
        <p:spPr>
          <a:xfrm>
            <a:off x="4328275" y="2042120"/>
            <a:ext cx="3234300" cy="2658300"/>
          </a:xfrm>
          <a:prstGeom prst="bentConnector3">
            <a:avLst>
              <a:gd name="adj1" fmla="val 137539"/>
            </a:avLst>
          </a:prstGeom>
          <a:noFill/>
          <a:ln w="31750" cap="flat" cmpd="sng">
            <a:solidFill>
              <a:srgbClr val="C8232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3" name="Google Shape;643;p40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/>
              <a:t>6</a:t>
            </a:r>
            <a:endParaRPr/>
          </a:p>
        </p:txBody>
      </p:sp>
      <p:sp>
        <p:nvSpPr>
          <p:cNvPr id="644" name="Google Shape;644;p40"/>
          <p:cNvSpPr txBox="1"/>
          <p:nvPr/>
        </p:nvSpPr>
        <p:spPr>
          <a:xfrm>
            <a:off x="107504" y="985883"/>
            <a:ext cx="8935094" cy="395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次の街の絵の中で、税金を使ってつくられたり、運営されたりしている施設はどれでしょう？ </a:t>
            </a:r>
            <a:endParaRPr sz="1600" dirty="0"/>
          </a:p>
        </p:txBody>
      </p:sp>
      <p:sp>
        <p:nvSpPr>
          <p:cNvPr id="645" name="Google Shape;645;p40"/>
          <p:cNvSpPr txBox="1"/>
          <p:nvPr/>
        </p:nvSpPr>
        <p:spPr>
          <a:xfrm>
            <a:off x="843129" y="75788"/>
            <a:ext cx="63261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税金は何のためにあるのだろうか</a:t>
            </a:r>
            <a:endParaRPr dirty="0"/>
          </a:p>
        </p:txBody>
      </p:sp>
      <p:sp>
        <p:nvSpPr>
          <p:cNvPr id="646" name="Google Shape;646;p40"/>
          <p:cNvSpPr txBox="1"/>
          <p:nvPr/>
        </p:nvSpPr>
        <p:spPr>
          <a:xfrm>
            <a:off x="6669461" y="873444"/>
            <a:ext cx="54657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 dirty="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しせつ</a:t>
            </a:r>
            <a:endParaRPr dirty="0"/>
          </a:p>
        </p:txBody>
      </p:sp>
      <p:sp>
        <p:nvSpPr>
          <p:cNvPr id="647" name="Google Shape;647;p40">
            <a:hlinkClick r:id="rId5" action="ppaction://hlinksldjump"/>
          </p:cNvPr>
          <p:cNvSpPr/>
          <p:nvPr/>
        </p:nvSpPr>
        <p:spPr>
          <a:xfrm>
            <a:off x="179387" y="5145666"/>
            <a:ext cx="540000" cy="540000"/>
          </a:xfrm>
          <a:prstGeom prst="mathMultiply">
            <a:avLst>
              <a:gd name="adj1" fmla="val 23520"/>
            </a:avLst>
          </a:prstGeom>
          <a:solidFill>
            <a:srgbClr val="D125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40">
            <a:hlinkClick r:id="rId5" action="ppaction://hlinksldjump"/>
          </p:cNvPr>
          <p:cNvSpPr/>
          <p:nvPr/>
        </p:nvSpPr>
        <p:spPr>
          <a:xfrm>
            <a:off x="684312" y="5264137"/>
            <a:ext cx="2185348" cy="288000"/>
          </a:xfrm>
          <a:prstGeom prst="rect">
            <a:avLst/>
          </a:prstGeom>
          <a:solidFill>
            <a:srgbClr val="C823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閉じるときはここをクリック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1593863"/>
            <a:ext cx="8785225" cy="4630596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41"/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交番</a:t>
            </a:r>
            <a:endParaRPr/>
          </a:p>
        </p:txBody>
      </p:sp>
      <p:sp>
        <p:nvSpPr>
          <p:cNvPr id="656" name="Google Shape;656;p41"/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市役所</a:t>
            </a:r>
            <a:endParaRPr/>
          </a:p>
        </p:txBody>
      </p:sp>
      <p:sp>
        <p:nvSpPr>
          <p:cNvPr id="657" name="Google Shape;657;p41"/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公園</a:t>
            </a:r>
            <a:endParaRPr/>
          </a:p>
        </p:txBody>
      </p:sp>
      <p:sp>
        <p:nvSpPr>
          <p:cNvPr id="658" name="Google Shape;658;p41"/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小学校</a:t>
            </a:r>
            <a:endParaRPr/>
          </a:p>
        </p:txBody>
      </p:sp>
      <p:sp>
        <p:nvSpPr>
          <p:cNvPr id="659" name="Google Shape;659;p41"/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信号機</a:t>
            </a:r>
            <a:endParaRPr/>
          </a:p>
        </p:txBody>
      </p:sp>
      <p:sp>
        <p:nvSpPr>
          <p:cNvPr id="660" name="Google Shape;660;p41"/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市民病院</a:t>
            </a:r>
            <a:endParaRPr/>
          </a:p>
        </p:txBody>
      </p:sp>
      <p:sp>
        <p:nvSpPr>
          <p:cNvPr id="661" name="Google Shape;661;p41"/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ごみ処理場</a:t>
            </a:r>
            <a:endParaRPr/>
          </a:p>
        </p:txBody>
      </p:sp>
      <p:sp>
        <p:nvSpPr>
          <p:cNvPr id="662" name="Google Shape;662;p41"/>
          <p:cNvSpPr/>
          <p:nvPr/>
        </p:nvSpPr>
        <p:spPr>
          <a:xfrm>
            <a:off x="2482746" y="1880571"/>
            <a:ext cx="759999" cy="363719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会社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41"/>
          <p:cNvSpPr/>
          <p:nvPr/>
        </p:nvSpPr>
        <p:spPr>
          <a:xfrm>
            <a:off x="5643721" y="3667595"/>
            <a:ext cx="764483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銀行</a:t>
            </a:r>
            <a:endParaRPr/>
          </a:p>
        </p:txBody>
      </p:sp>
      <p:sp>
        <p:nvSpPr>
          <p:cNvPr id="664" name="Google Shape;664;p41"/>
          <p:cNvSpPr/>
          <p:nvPr/>
        </p:nvSpPr>
        <p:spPr>
          <a:xfrm>
            <a:off x="548933" y="5719104"/>
            <a:ext cx="1224136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コンビニ</a:t>
            </a:r>
            <a:endParaRPr/>
          </a:p>
        </p:txBody>
      </p:sp>
      <p:sp>
        <p:nvSpPr>
          <p:cNvPr id="665" name="Google Shape;665;p41"/>
          <p:cNvSpPr/>
          <p:nvPr/>
        </p:nvSpPr>
        <p:spPr>
          <a:xfrm>
            <a:off x="309963" y="3672832"/>
            <a:ext cx="1399042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レストラン</a:t>
            </a:r>
            <a:endParaRPr/>
          </a:p>
        </p:txBody>
      </p:sp>
      <p:pic>
        <p:nvPicPr>
          <p:cNvPr id="666" name="Google Shape;666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015" y="1695600"/>
            <a:ext cx="4629495" cy="39215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7" name="Google Shape;667;p41"/>
          <p:cNvCxnSpPr/>
          <p:nvPr/>
        </p:nvCxnSpPr>
        <p:spPr>
          <a:xfrm>
            <a:off x="3419354" y="2103120"/>
            <a:ext cx="4926900" cy="3824700"/>
          </a:xfrm>
          <a:prstGeom prst="bentConnector3">
            <a:avLst>
              <a:gd name="adj1" fmla="val 109597"/>
            </a:avLst>
          </a:prstGeom>
          <a:noFill/>
          <a:ln w="31750" cap="flat" cmpd="sng">
            <a:solidFill>
              <a:srgbClr val="C8232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8" name="Google Shape;668;p41">
            <a:hlinkClick r:id="rId5" action="ppaction://hlinksldjump"/>
          </p:cNvPr>
          <p:cNvSpPr/>
          <p:nvPr/>
        </p:nvSpPr>
        <p:spPr>
          <a:xfrm>
            <a:off x="411958" y="5147986"/>
            <a:ext cx="540000" cy="540000"/>
          </a:xfrm>
          <a:prstGeom prst="mathMultiply">
            <a:avLst>
              <a:gd name="adj1" fmla="val 23520"/>
            </a:avLst>
          </a:prstGeom>
          <a:solidFill>
            <a:srgbClr val="D125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41">
            <a:hlinkClick r:id="rId5" action="ppaction://hlinksldjump"/>
          </p:cNvPr>
          <p:cNvSpPr/>
          <p:nvPr/>
        </p:nvSpPr>
        <p:spPr>
          <a:xfrm>
            <a:off x="947927" y="5280525"/>
            <a:ext cx="2164924" cy="288000"/>
          </a:xfrm>
          <a:prstGeom prst="rect">
            <a:avLst/>
          </a:prstGeom>
          <a:solidFill>
            <a:srgbClr val="C823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閉じるときはここをクリック</a:t>
            </a:r>
            <a:endParaRPr dirty="0"/>
          </a:p>
        </p:txBody>
      </p:sp>
      <p:sp>
        <p:nvSpPr>
          <p:cNvPr id="670" name="Google Shape;670;p41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/>
              <a:t>6</a:t>
            </a:r>
            <a:endParaRPr/>
          </a:p>
        </p:txBody>
      </p:sp>
      <p:sp>
        <p:nvSpPr>
          <p:cNvPr id="671" name="Google Shape;671;p41"/>
          <p:cNvSpPr txBox="1"/>
          <p:nvPr/>
        </p:nvSpPr>
        <p:spPr>
          <a:xfrm>
            <a:off x="107504" y="985883"/>
            <a:ext cx="8935094" cy="395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次の街の絵の中で、税金を使ってつくられたり、運営されたりしている施設はどれでしょう？ </a:t>
            </a:r>
            <a:endParaRPr sz="1600" dirty="0"/>
          </a:p>
        </p:txBody>
      </p:sp>
      <p:sp>
        <p:nvSpPr>
          <p:cNvPr id="672" name="Google Shape;672;p41"/>
          <p:cNvSpPr txBox="1"/>
          <p:nvPr/>
        </p:nvSpPr>
        <p:spPr>
          <a:xfrm>
            <a:off x="843128" y="75788"/>
            <a:ext cx="645942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税金は何のためにあるのだろうか</a:t>
            </a:r>
            <a:endParaRPr dirty="0"/>
          </a:p>
        </p:txBody>
      </p:sp>
      <p:sp>
        <p:nvSpPr>
          <p:cNvPr id="673" name="Google Shape;673;p41"/>
          <p:cNvSpPr txBox="1"/>
          <p:nvPr/>
        </p:nvSpPr>
        <p:spPr>
          <a:xfrm>
            <a:off x="6642773" y="900211"/>
            <a:ext cx="59995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 dirty="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しせつ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1593863"/>
            <a:ext cx="8785225" cy="4630596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42"/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交番</a:t>
            </a:r>
            <a:endParaRPr/>
          </a:p>
        </p:txBody>
      </p:sp>
      <p:sp>
        <p:nvSpPr>
          <p:cNvPr id="681" name="Google Shape;681;p42"/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市役所</a:t>
            </a:r>
            <a:endParaRPr/>
          </a:p>
        </p:txBody>
      </p:sp>
      <p:sp>
        <p:nvSpPr>
          <p:cNvPr id="682" name="Google Shape;682;p42"/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公園</a:t>
            </a:r>
            <a:endParaRPr/>
          </a:p>
        </p:txBody>
      </p:sp>
      <p:sp>
        <p:nvSpPr>
          <p:cNvPr id="683" name="Google Shape;683;p42"/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小学校</a:t>
            </a:r>
            <a:endParaRPr/>
          </a:p>
        </p:txBody>
      </p:sp>
      <p:sp>
        <p:nvSpPr>
          <p:cNvPr id="684" name="Google Shape;684;p42"/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信号機</a:t>
            </a:r>
            <a:endParaRPr/>
          </a:p>
        </p:txBody>
      </p:sp>
      <p:sp>
        <p:nvSpPr>
          <p:cNvPr id="685" name="Google Shape;685;p42"/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市民病院</a:t>
            </a:r>
            <a:endParaRPr/>
          </a:p>
        </p:txBody>
      </p:sp>
      <p:sp>
        <p:nvSpPr>
          <p:cNvPr id="686" name="Google Shape;686;p42"/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ごみ処理場</a:t>
            </a:r>
            <a:endParaRPr/>
          </a:p>
        </p:txBody>
      </p:sp>
      <p:sp>
        <p:nvSpPr>
          <p:cNvPr id="687" name="Google Shape;687;p42"/>
          <p:cNvSpPr/>
          <p:nvPr/>
        </p:nvSpPr>
        <p:spPr>
          <a:xfrm>
            <a:off x="2482746" y="1880571"/>
            <a:ext cx="759999" cy="363719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会社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42"/>
          <p:cNvSpPr/>
          <p:nvPr/>
        </p:nvSpPr>
        <p:spPr>
          <a:xfrm>
            <a:off x="5643721" y="3667595"/>
            <a:ext cx="764483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銀行</a:t>
            </a:r>
            <a:endParaRPr/>
          </a:p>
        </p:txBody>
      </p:sp>
      <p:sp>
        <p:nvSpPr>
          <p:cNvPr id="689" name="Google Shape;689;p42"/>
          <p:cNvSpPr/>
          <p:nvPr/>
        </p:nvSpPr>
        <p:spPr>
          <a:xfrm>
            <a:off x="548933" y="5719104"/>
            <a:ext cx="1224136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コンビニ</a:t>
            </a:r>
            <a:endParaRPr/>
          </a:p>
        </p:txBody>
      </p:sp>
      <p:sp>
        <p:nvSpPr>
          <p:cNvPr id="690" name="Google Shape;690;p42"/>
          <p:cNvSpPr/>
          <p:nvPr/>
        </p:nvSpPr>
        <p:spPr>
          <a:xfrm>
            <a:off x="309963" y="3672832"/>
            <a:ext cx="1399042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レストラン</a:t>
            </a:r>
            <a:endParaRPr/>
          </a:p>
        </p:txBody>
      </p:sp>
      <p:sp>
        <p:nvSpPr>
          <p:cNvPr id="691" name="Google Shape;691;p42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/>
              <a:t>6</a:t>
            </a:r>
            <a:endParaRPr/>
          </a:p>
        </p:txBody>
      </p:sp>
      <p:sp>
        <p:nvSpPr>
          <p:cNvPr id="692" name="Google Shape;692;p42"/>
          <p:cNvSpPr txBox="1"/>
          <p:nvPr/>
        </p:nvSpPr>
        <p:spPr>
          <a:xfrm>
            <a:off x="107504" y="985883"/>
            <a:ext cx="8935094" cy="395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次の街の絵の中で、税金を使ってつくられたり、運営されたりしている施設はどれでしょう？ </a:t>
            </a:r>
            <a:endParaRPr sz="1600" dirty="0"/>
          </a:p>
        </p:txBody>
      </p:sp>
      <p:sp>
        <p:nvSpPr>
          <p:cNvPr id="693" name="Google Shape;693;p42"/>
          <p:cNvSpPr txBox="1"/>
          <p:nvPr/>
        </p:nvSpPr>
        <p:spPr>
          <a:xfrm>
            <a:off x="843128" y="75788"/>
            <a:ext cx="67387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税金は何のためにあるのだろうか</a:t>
            </a:r>
            <a:endParaRPr dirty="0"/>
          </a:p>
        </p:txBody>
      </p:sp>
      <p:sp>
        <p:nvSpPr>
          <p:cNvPr id="694" name="Google Shape;694;p42"/>
          <p:cNvSpPr txBox="1"/>
          <p:nvPr/>
        </p:nvSpPr>
        <p:spPr>
          <a:xfrm>
            <a:off x="6654203" y="873444"/>
            <a:ext cx="57709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 dirty="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しせつ</a:t>
            </a:r>
            <a:endParaRPr dirty="0"/>
          </a:p>
        </p:txBody>
      </p:sp>
      <p:pic>
        <p:nvPicPr>
          <p:cNvPr id="695" name="Google Shape;695;p42" descr="草の上にいろいろな家&#10;&#10;AI 生成コンテンツは誤りを含む可能性があります。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2787" y="1751077"/>
            <a:ext cx="4662144" cy="3667686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42">
            <a:hlinkClick r:id="rId5" action="ppaction://hlinksldjump"/>
          </p:cNvPr>
          <p:cNvSpPr/>
          <p:nvPr/>
        </p:nvSpPr>
        <p:spPr>
          <a:xfrm>
            <a:off x="202567" y="4961923"/>
            <a:ext cx="540000" cy="540000"/>
          </a:xfrm>
          <a:prstGeom prst="mathMultiply">
            <a:avLst>
              <a:gd name="adj1" fmla="val 23520"/>
            </a:avLst>
          </a:prstGeom>
          <a:solidFill>
            <a:srgbClr val="D125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42">
            <a:hlinkClick r:id="rId5" action="ppaction://hlinksldjump"/>
          </p:cNvPr>
          <p:cNvSpPr/>
          <p:nvPr/>
        </p:nvSpPr>
        <p:spPr>
          <a:xfrm>
            <a:off x="729350" y="5080927"/>
            <a:ext cx="2179220" cy="288000"/>
          </a:xfrm>
          <a:prstGeom prst="rect">
            <a:avLst/>
          </a:prstGeom>
          <a:solidFill>
            <a:srgbClr val="C823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閉じるときはここをクリック</a:t>
            </a:r>
            <a:endParaRPr dirty="0"/>
          </a:p>
        </p:txBody>
      </p:sp>
      <p:cxnSp>
        <p:nvCxnSpPr>
          <p:cNvPr id="698" name="Google Shape;698;p42"/>
          <p:cNvCxnSpPr/>
          <p:nvPr/>
        </p:nvCxnSpPr>
        <p:spPr>
          <a:xfrm rot="-5400000" flipH="1">
            <a:off x="1980782" y="2979768"/>
            <a:ext cx="3785700" cy="2103000"/>
          </a:xfrm>
          <a:prstGeom prst="bentConnector4">
            <a:avLst>
              <a:gd name="adj1" fmla="val -1286"/>
              <a:gd name="adj2" fmla="val 124530"/>
            </a:avLst>
          </a:prstGeom>
          <a:noFill/>
          <a:ln w="31750" cap="flat" cmpd="sng">
            <a:solidFill>
              <a:srgbClr val="C8232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F6DAD73A-6AF3-8812-79A5-047EB4D48F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043" y="478166"/>
            <a:ext cx="1833650" cy="1899978"/>
          </a:xfrm>
          <a:prstGeom prst="rect">
            <a:avLst/>
          </a:prstGeom>
        </p:spPr>
      </p:pic>
      <p:sp>
        <p:nvSpPr>
          <p:cNvPr id="7" name="スライド番号プレースホルダー 21">
            <a:extLst>
              <a:ext uri="{FF2B5EF4-FFF2-40B4-BE49-F238E27FC236}">
                <a16:creationId xmlns:a16="http://schemas.microsoft.com/office/drawing/2014/main" id="{036C0FFB-C291-2654-3009-FE649B4541B6}"/>
              </a:ext>
            </a:extLst>
          </p:cNvPr>
          <p:cNvSpPr txBox="1">
            <a:spLocks/>
          </p:cNvSpPr>
          <p:nvPr/>
        </p:nvSpPr>
        <p:spPr>
          <a:xfrm>
            <a:off x="8628484" y="6574636"/>
            <a:ext cx="419472" cy="18937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kumimoji="1" lang="en-US" altLang="ja-JP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7</a:t>
            </a:r>
            <a:endParaRPr kumimoji="1" lang="en-US" altLang="ja-JP" sz="1200" kern="120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四角形: 角を丸くする 3">
            <a:extLst>
              <a:ext uri="{FF2B5EF4-FFF2-40B4-BE49-F238E27FC236}">
                <a16:creationId xmlns:a16="http://schemas.microsoft.com/office/drawing/2014/main" id="{F4DC61AC-11FE-CECD-CE44-97D9D6E7CCB5}"/>
              </a:ext>
            </a:extLst>
          </p:cNvPr>
          <p:cNvSpPr/>
          <p:nvPr/>
        </p:nvSpPr>
        <p:spPr bwMode="auto">
          <a:xfrm>
            <a:off x="326210" y="1105052"/>
            <a:ext cx="8493939" cy="1136017"/>
          </a:xfrm>
          <a:prstGeom prst="roundRect">
            <a:avLst>
              <a:gd name="adj" fmla="val 2377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33E1FAB8-3348-E412-4253-D2EDDFBFB03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99285" y="881221"/>
            <a:ext cx="8776123" cy="122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2504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皆さんは「税金」にどのようなイメージを持っていますか？</a:t>
            </a:r>
            <a:endParaRPr kumimoji="1" lang="en-US" altLang="ja-JP" sz="2000" i="0" u="none" strike="noStrike" kern="1200" cap="none" spc="0" normalizeH="0" baseline="0" noProof="0" dirty="0">
              <a:ln>
                <a:noFill/>
              </a:ln>
              <a:solidFill>
                <a:srgbClr val="F25044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わたしたちの身の回りには、国や地方公共団体による「公共サービス」や</a:t>
            </a:r>
            <a:endParaRPr lang="en-US" altLang="ja-JP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「公共施設」があります。</a:t>
            </a:r>
          </a:p>
        </p:txBody>
      </p:sp>
      <p:sp>
        <p:nvSpPr>
          <p:cNvPr id="10" name="四角形: 角を丸くする 5">
            <a:extLst>
              <a:ext uri="{FF2B5EF4-FFF2-40B4-BE49-F238E27FC236}">
                <a16:creationId xmlns:a16="http://schemas.microsoft.com/office/drawing/2014/main" id="{6F9F5ED9-5AD3-80E8-4FAC-7DBE8793203D}"/>
              </a:ext>
            </a:extLst>
          </p:cNvPr>
          <p:cNvSpPr/>
          <p:nvPr/>
        </p:nvSpPr>
        <p:spPr bwMode="auto">
          <a:xfrm>
            <a:off x="5457554" y="2613228"/>
            <a:ext cx="3507057" cy="3713140"/>
          </a:xfrm>
          <a:prstGeom prst="roundRect">
            <a:avLst>
              <a:gd name="adj" fmla="val 0"/>
            </a:avLst>
          </a:prstGeom>
          <a:noFill/>
          <a:ln w="19050" cap="flat" cmpd="sng" algn="ctr">
            <a:solidFill>
              <a:srgbClr val="F2504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1" name="四角形: 角を丸くする 6">
            <a:extLst>
              <a:ext uri="{FF2B5EF4-FFF2-40B4-BE49-F238E27FC236}">
                <a16:creationId xmlns:a16="http://schemas.microsoft.com/office/drawing/2014/main" id="{80119113-0A7B-E06E-69F3-7DB6EA5727A0}"/>
              </a:ext>
            </a:extLst>
          </p:cNvPr>
          <p:cNvSpPr/>
          <p:nvPr/>
        </p:nvSpPr>
        <p:spPr bwMode="auto">
          <a:xfrm>
            <a:off x="188491" y="2613228"/>
            <a:ext cx="5171477" cy="3704763"/>
          </a:xfrm>
          <a:prstGeom prst="roundRect">
            <a:avLst>
              <a:gd name="adj" fmla="val 0"/>
            </a:avLst>
          </a:prstGeom>
          <a:noFill/>
          <a:ln w="19050" cap="flat" cmpd="sng" algn="ctr">
            <a:solidFill>
              <a:srgbClr val="F2504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3D4349EC-7AE4-6375-25A5-2E3D319DE233}"/>
              </a:ext>
            </a:extLst>
          </p:cNvPr>
          <p:cNvGrpSpPr/>
          <p:nvPr/>
        </p:nvGrpSpPr>
        <p:grpSpPr>
          <a:xfrm>
            <a:off x="6000291" y="2675173"/>
            <a:ext cx="2281056" cy="601051"/>
            <a:chOff x="6299670" y="2659419"/>
            <a:chExt cx="2281056" cy="601051"/>
          </a:xfrm>
        </p:grpSpPr>
        <p:sp>
          <p:nvSpPr>
            <p:cNvPr id="13" name="Rectangle 56">
              <a:extLst>
                <a:ext uri="{FF2B5EF4-FFF2-40B4-BE49-F238E27FC236}">
                  <a16:creationId xmlns:a16="http://schemas.microsoft.com/office/drawing/2014/main" id="{B7803463-44BE-F160-4F18-9C7FCAFAC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3893" y="2713461"/>
              <a:ext cx="1016833" cy="547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None/>
                <a:defRPr/>
              </a:pPr>
              <a:r>
                <a:rPr lang="ja-JP" altLang="en-US" sz="14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道路、学校、公園 など</a:t>
              </a:r>
            </a:p>
          </p:txBody>
        </p:sp>
        <p:sp>
          <p:nvSpPr>
            <p:cNvPr id="14" name="Text Box 23">
              <a:extLst>
                <a:ext uri="{FF2B5EF4-FFF2-40B4-BE49-F238E27FC236}">
                  <a16:creationId xmlns:a16="http://schemas.microsoft.com/office/drawing/2014/main" id="{FE513AF1-084E-7AC3-9F19-A7D196E6CF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9670" y="2786910"/>
              <a:ext cx="12105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  <a:defRPr/>
              </a:pPr>
              <a:r>
                <a:rPr lang="ja-JP" altLang="en-US" sz="2000" dirty="0">
                  <a:solidFill>
                    <a:srgbClr val="F25044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公共施設</a:t>
              </a:r>
            </a:p>
          </p:txBody>
        </p:sp>
        <p:sp>
          <p:nvSpPr>
            <p:cNvPr id="15" name="Text Box 23">
              <a:extLst>
                <a:ext uri="{FF2B5EF4-FFF2-40B4-BE49-F238E27FC236}">
                  <a16:creationId xmlns:a16="http://schemas.microsoft.com/office/drawing/2014/main" id="{EF5BFAFE-A9B5-15D0-4BE9-2DE2350136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7354" y="2659419"/>
              <a:ext cx="110654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  <a:defRPr/>
              </a:pPr>
              <a:r>
                <a:rPr lang="ja-JP" altLang="en-US" sz="800" dirty="0">
                  <a:solidFill>
                    <a:srgbClr val="F25044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こうきょうしせつ</a:t>
              </a: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1632C8F9-A76D-0F22-45D5-E2BA90C0A408}"/>
              </a:ext>
            </a:extLst>
          </p:cNvPr>
          <p:cNvGrpSpPr/>
          <p:nvPr/>
        </p:nvGrpSpPr>
        <p:grpSpPr>
          <a:xfrm>
            <a:off x="252000" y="2740757"/>
            <a:ext cx="4896064" cy="462017"/>
            <a:chOff x="840424" y="2725003"/>
            <a:chExt cx="4501344" cy="462017"/>
          </a:xfrm>
        </p:grpSpPr>
        <p:sp>
          <p:nvSpPr>
            <p:cNvPr id="26" name="Rectangle 45">
              <a:extLst>
                <a:ext uri="{FF2B5EF4-FFF2-40B4-BE49-F238E27FC236}">
                  <a16:creationId xmlns:a16="http://schemas.microsoft.com/office/drawing/2014/main" id="{EB8BFE25-C296-A899-DD90-60EADE7F4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601" y="2831955"/>
              <a:ext cx="2906167" cy="300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None/>
                <a:defRPr/>
              </a:pPr>
              <a:r>
                <a:rPr lang="ja-JP" altLang="en-US" sz="14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警察、消防、ごみ収集、福祉 など</a:t>
              </a:r>
            </a:p>
          </p:txBody>
        </p:sp>
        <p:sp>
          <p:nvSpPr>
            <p:cNvPr id="27" name="Text Box 22">
              <a:extLst>
                <a:ext uri="{FF2B5EF4-FFF2-40B4-BE49-F238E27FC236}">
                  <a16:creationId xmlns:a16="http://schemas.microsoft.com/office/drawing/2014/main" id="{2B66C13F-4235-8C49-A462-8E87ADA8C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424" y="2786910"/>
              <a:ext cx="15792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F25044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公共サービス</a:t>
              </a:r>
            </a:p>
          </p:txBody>
        </p:sp>
        <p:sp>
          <p:nvSpPr>
            <p:cNvPr id="28" name="Rectangle 45">
              <a:extLst>
                <a:ext uri="{FF2B5EF4-FFF2-40B4-BE49-F238E27FC236}">
                  <a16:creationId xmlns:a16="http://schemas.microsoft.com/office/drawing/2014/main" id="{383C2E3A-0C40-9980-E3DB-F9E3858012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2248" y="2725003"/>
              <a:ext cx="645475" cy="21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None/>
                <a:defRPr/>
              </a:pPr>
              <a:r>
                <a:rPr lang="ja-JP" altLang="en-US" sz="8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ふくし</a:t>
              </a: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6DBD9FB3-FBE1-064D-011B-01304479B4C7}"/>
              </a:ext>
            </a:extLst>
          </p:cNvPr>
          <p:cNvGrpSpPr/>
          <p:nvPr/>
        </p:nvGrpSpPr>
        <p:grpSpPr>
          <a:xfrm>
            <a:off x="2001234" y="3394577"/>
            <a:ext cx="1579274" cy="2546462"/>
            <a:chOff x="322297" y="3394577"/>
            <a:chExt cx="1579274" cy="2546462"/>
          </a:xfrm>
        </p:grpSpPr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3838AE7B-E560-197A-C4F3-28040BAF0ED6}"/>
                </a:ext>
              </a:extLst>
            </p:cNvPr>
            <p:cNvSpPr/>
            <p:nvPr/>
          </p:nvSpPr>
          <p:spPr bwMode="auto">
            <a:xfrm>
              <a:off x="322297" y="4452611"/>
              <a:ext cx="1579274" cy="1488428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20000"/>
                </a:lnSpc>
                <a:defRPr/>
              </a:pPr>
              <a:r>
                <a:rPr lang="ja-JP" altLang="en-US" sz="1300" dirty="0">
                  <a:solidFill>
                    <a:srgbClr val="F46C62"/>
                  </a:solidFill>
                  <a:latin typeface="+mn-ea"/>
                </a:rPr>
                <a:t>ごみ処理費用</a:t>
              </a:r>
            </a:p>
            <a:p>
              <a:pPr algn="ctr" eaLnBrk="1" hangingPunct="1">
                <a:lnSpc>
                  <a:spcPct val="120000"/>
                </a:lnSpc>
                <a:defRPr/>
              </a:pPr>
              <a:r>
                <a:rPr lang="ja-JP" altLang="en-US" sz="1200" dirty="0">
                  <a:solidFill>
                    <a:srgbClr val="F46C62"/>
                  </a:solidFill>
                  <a:latin typeface="+mn-ea"/>
                </a:rPr>
                <a:t>（令和５年度）</a:t>
              </a:r>
              <a:endParaRPr lang="en-US" altLang="ja-JP" sz="1200" dirty="0">
                <a:solidFill>
                  <a:srgbClr val="F46C62"/>
                </a:solidFill>
                <a:latin typeface="+mn-ea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2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ja-JP" sz="1300" dirty="0">
                  <a:latin typeface="+mn-ea"/>
                </a:rPr>
                <a:t>6,002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kumimoji="1" lang="ja-JP" altLang="en-US" sz="13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２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国民１人当たり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dirty="0">
                  <a:latin typeface="+mn-ea"/>
                </a:rPr>
                <a:t>20,910</a:t>
              </a: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円</a:t>
              </a:r>
            </a:p>
          </p:txBody>
        </p:sp>
        <p:pic>
          <p:nvPicPr>
            <p:cNvPr id="31" name="Picture 35">
              <a:extLst>
                <a:ext uri="{FF2B5EF4-FFF2-40B4-BE49-F238E27FC236}">
                  <a16:creationId xmlns:a16="http://schemas.microsoft.com/office/drawing/2014/main" id="{A40A89AC-DF9D-FE8B-916C-2B226F7067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1129" y="3394577"/>
              <a:ext cx="1386251" cy="97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34D31590-C0F8-2959-B259-D69BD6041298}"/>
              </a:ext>
            </a:extLst>
          </p:cNvPr>
          <p:cNvGrpSpPr/>
          <p:nvPr/>
        </p:nvGrpSpPr>
        <p:grpSpPr>
          <a:xfrm>
            <a:off x="3680092" y="3419240"/>
            <a:ext cx="1661800" cy="2607077"/>
            <a:chOff x="3680092" y="3419240"/>
            <a:chExt cx="1661800" cy="2607077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1EFD5225-71E5-7F34-CDC3-77B24ABA705F}"/>
                </a:ext>
              </a:extLst>
            </p:cNvPr>
            <p:cNvSpPr/>
            <p:nvPr/>
          </p:nvSpPr>
          <p:spPr bwMode="auto">
            <a:xfrm>
              <a:off x="3680092" y="4452611"/>
              <a:ext cx="1661800" cy="1573706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国民医療費の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公費負担額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（令和４年度）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1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7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ja-JP" sz="1300" dirty="0">
                  <a:latin typeface="+mn-ea"/>
                </a:rPr>
                <a:t>6,837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lang="ja-JP" altLang="en-US" sz="1300" baseline="30000" dirty="0">
                  <a:latin typeface="+mn-ea"/>
                </a:rPr>
                <a:t>３</a:t>
              </a:r>
              <a:endParaRPr kumimoji="1" lang="ja-JP" altLang="en-US" sz="13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+mn-ea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国民１人当たり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dirty="0">
                  <a:latin typeface="+mn-ea"/>
                </a:rPr>
                <a:t>141,530</a:t>
              </a: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円</a:t>
              </a:r>
            </a:p>
          </p:txBody>
        </p:sp>
        <p:pic>
          <p:nvPicPr>
            <p:cNvPr id="34" name="Picture 36">
              <a:extLst>
                <a:ext uri="{FF2B5EF4-FFF2-40B4-BE49-F238E27FC236}">
                  <a16:creationId xmlns:a16="http://schemas.microsoft.com/office/drawing/2014/main" id="{B05EF28E-632F-4F36-BF3F-DDB7E381E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73291" y="3419240"/>
              <a:ext cx="1014391" cy="1014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496EE72E-0801-6B56-0413-5E2AE75EF575}"/>
                </a:ext>
              </a:extLst>
            </p:cNvPr>
            <p:cNvSpPr/>
            <p:nvPr/>
          </p:nvSpPr>
          <p:spPr bwMode="auto">
            <a:xfrm>
              <a:off x="4124425" y="4353783"/>
              <a:ext cx="802136" cy="250560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+mn-cs"/>
                </a:rPr>
                <a:t>いりょう</a:t>
              </a: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F4E80738-780B-10B5-9BE7-27704D0D0829}"/>
                </a:ext>
              </a:extLst>
            </p:cNvPr>
            <p:cNvSpPr/>
            <p:nvPr/>
          </p:nvSpPr>
          <p:spPr bwMode="auto">
            <a:xfrm>
              <a:off x="4288169" y="4604343"/>
              <a:ext cx="562771" cy="278727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800" dirty="0">
                  <a:solidFill>
                    <a:srgbClr val="F46C62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ふたん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endParaRPr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D5AD9AA8-532B-B3D6-3E0E-7366260A959A}"/>
              </a:ext>
            </a:extLst>
          </p:cNvPr>
          <p:cNvGrpSpPr/>
          <p:nvPr/>
        </p:nvGrpSpPr>
        <p:grpSpPr>
          <a:xfrm>
            <a:off x="322297" y="3498585"/>
            <a:ext cx="1586557" cy="2442454"/>
            <a:chOff x="1991496" y="3498585"/>
            <a:chExt cx="1586557" cy="2442454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B2B7560C-F48B-9E1B-F278-FA23924EEAB0}"/>
                </a:ext>
              </a:extLst>
            </p:cNvPr>
            <p:cNvSpPr/>
            <p:nvPr/>
          </p:nvSpPr>
          <p:spPr bwMode="auto">
            <a:xfrm>
              <a:off x="1991496" y="4452611"/>
              <a:ext cx="1586557" cy="1488428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警察費・消防費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（令和５年度）</a:t>
              </a:r>
              <a:endPara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5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4,456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kumimoji="1" lang="ja-JP" altLang="en-US" sz="13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１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国民１人当たり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43,792</a:t>
              </a: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円</a:t>
              </a:r>
            </a:p>
          </p:txBody>
        </p:sp>
        <p:pic>
          <p:nvPicPr>
            <p:cNvPr id="39" name="Picture 50">
              <a:extLst>
                <a:ext uri="{FF2B5EF4-FFF2-40B4-BE49-F238E27FC236}">
                  <a16:creationId xmlns:a16="http://schemas.microsoft.com/office/drawing/2014/main" id="{7452D0E5-ABDF-0AFA-339A-43977A19CB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88452" y="3498585"/>
              <a:ext cx="1329398" cy="816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03DB2ED5-D0B6-5F23-C3F3-BF4105601D46}"/>
              </a:ext>
            </a:extLst>
          </p:cNvPr>
          <p:cNvGrpSpPr/>
          <p:nvPr/>
        </p:nvGrpSpPr>
        <p:grpSpPr>
          <a:xfrm>
            <a:off x="5481816" y="3385141"/>
            <a:ext cx="1579136" cy="2107196"/>
            <a:chOff x="5481816" y="3385141"/>
            <a:chExt cx="1579136" cy="2107196"/>
          </a:xfrm>
        </p:grpSpPr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F326594A-F097-1593-51C7-1C725BD603B6}"/>
                </a:ext>
              </a:extLst>
            </p:cNvPr>
            <p:cNvSpPr/>
            <p:nvPr/>
          </p:nvSpPr>
          <p:spPr bwMode="auto">
            <a:xfrm>
              <a:off x="5481816" y="4452611"/>
              <a:ext cx="1579136" cy="1039726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道路整備事業費</a:t>
              </a:r>
              <a:endParaRPr kumimoji="1" lang="en-US" altLang="zh-TW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７</a:t>
              </a:r>
              <a:r>
                <a:rPr kumimoji="1" lang="zh-TW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年度）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1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ja-JP" sz="1300" dirty="0">
                  <a:latin typeface="+mn-ea"/>
                </a:rPr>
                <a:t>6,721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lang="ja-JP" altLang="en-US" sz="1300" baseline="30000" dirty="0">
                  <a:solidFill>
                    <a:srgbClr val="000000"/>
                  </a:solidFill>
                  <a:latin typeface="+mn-ea"/>
                </a:rPr>
                <a:t>４</a:t>
              </a:r>
              <a:endParaRPr kumimoji="1" lang="zh-TW" alt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pic>
          <p:nvPicPr>
            <p:cNvPr id="42" name="Picture 51">
              <a:extLst>
                <a:ext uri="{FF2B5EF4-FFF2-40B4-BE49-F238E27FC236}">
                  <a16:creationId xmlns:a16="http://schemas.microsoft.com/office/drawing/2014/main" id="{08309311-1B07-8CC2-0ECC-AAE511E9C3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40272" y="3385141"/>
              <a:ext cx="1462225" cy="99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39C7D09A-A9BD-294F-A2B4-12ABFD6A5F47}"/>
              </a:ext>
            </a:extLst>
          </p:cNvPr>
          <p:cNvGrpSpPr/>
          <p:nvPr/>
        </p:nvGrpSpPr>
        <p:grpSpPr>
          <a:xfrm>
            <a:off x="7245552" y="3502941"/>
            <a:ext cx="1549281" cy="2438098"/>
            <a:chOff x="7245552" y="3502941"/>
            <a:chExt cx="1549281" cy="2438098"/>
          </a:xfrm>
        </p:grpSpPr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483F78DF-F2C0-392D-6C9C-B6B268855FC0}"/>
                </a:ext>
              </a:extLst>
            </p:cNvPr>
            <p:cNvSpPr/>
            <p:nvPr/>
          </p:nvSpPr>
          <p:spPr bwMode="auto">
            <a:xfrm>
              <a:off x="7245552" y="4452611"/>
              <a:ext cx="1549281" cy="1488428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校舎・体育館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などの建設費用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（令和７年度）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7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36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zh-TW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kumimoji="1" lang="ja-JP" altLang="en-US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５</a:t>
              </a:r>
            </a:p>
          </p:txBody>
        </p:sp>
        <p:pic>
          <p:nvPicPr>
            <p:cNvPr id="45" name="Picture 34">
              <a:extLst>
                <a:ext uri="{FF2B5EF4-FFF2-40B4-BE49-F238E27FC236}">
                  <a16:creationId xmlns:a16="http://schemas.microsoft.com/office/drawing/2014/main" id="{A86C8673-3DAA-2091-7540-2A3778A14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38783" y="3502941"/>
              <a:ext cx="1162819" cy="717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E93C7923-E3B1-C013-84BA-408A903DF15C}"/>
              </a:ext>
            </a:extLst>
          </p:cNvPr>
          <p:cNvCxnSpPr>
            <a:cxnSpLocks/>
          </p:cNvCxnSpPr>
          <p:nvPr/>
        </p:nvCxnSpPr>
        <p:spPr bwMode="auto">
          <a:xfrm>
            <a:off x="1908854" y="3490182"/>
            <a:ext cx="0" cy="2497947"/>
          </a:xfrm>
          <a:prstGeom prst="line">
            <a:avLst/>
          </a:prstGeom>
          <a:noFill/>
          <a:ln w="6350" cap="flat" cmpd="sng" algn="ctr">
            <a:solidFill>
              <a:srgbClr val="F46C6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00F8D2B3-35BB-5891-9758-4DAA36DCC11C}"/>
              </a:ext>
            </a:extLst>
          </p:cNvPr>
          <p:cNvCxnSpPr>
            <a:cxnSpLocks/>
          </p:cNvCxnSpPr>
          <p:nvPr/>
        </p:nvCxnSpPr>
        <p:spPr bwMode="auto">
          <a:xfrm>
            <a:off x="3597449" y="3490182"/>
            <a:ext cx="0" cy="2497947"/>
          </a:xfrm>
          <a:prstGeom prst="line">
            <a:avLst/>
          </a:prstGeom>
          <a:noFill/>
          <a:ln w="6350" cap="flat" cmpd="sng" algn="ctr">
            <a:solidFill>
              <a:srgbClr val="F46C6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BEDA9655-DA84-505A-93BA-145351749099}"/>
              </a:ext>
            </a:extLst>
          </p:cNvPr>
          <p:cNvCxnSpPr>
            <a:cxnSpLocks/>
          </p:cNvCxnSpPr>
          <p:nvPr/>
        </p:nvCxnSpPr>
        <p:spPr bwMode="auto">
          <a:xfrm>
            <a:off x="7153252" y="3490182"/>
            <a:ext cx="0" cy="2497947"/>
          </a:xfrm>
          <a:prstGeom prst="line">
            <a:avLst/>
          </a:prstGeom>
          <a:noFill/>
          <a:ln w="6350" cap="flat" cmpd="sng" algn="ctr">
            <a:solidFill>
              <a:srgbClr val="F46C6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5F4575DA-8FA8-777A-0CAE-0510EC7D34DC}"/>
              </a:ext>
            </a:extLst>
          </p:cNvPr>
          <p:cNvGrpSpPr/>
          <p:nvPr/>
        </p:nvGrpSpPr>
        <p:grpSpPr>
          <a:xfrm>
            <a:off x="252000" y="6371985"/>
            <a:ext cx="8029346" cy="288008"/>
            <a:chOff x="109010" y="6284226"/>
            <a:chExt cx="6200129" cy="178403"/>
          </a:xfrm>
        </p:grpSpPr>
        <p:sp>
          <p:nvSpPr>
            <p:cNvPr id="50" name="角丸四角形 15">
              <a:extLst>
                <a:ext uri="{FF2B5EF4-FFF2-40B4-BE49-F238E27FC236}">
                  <a16:creationId xmlns:a16="http://schemas.microsoft.com/office/drawing/2014/main" id="{165DBD18-F801-AB75-946D-D720C697AF9C}"/>
                </a:ext>
              </a:extLst>
            </p:cNvPr>
            <p:cNvSpPr/>
            <p:nvPr/>
          </p:nvSpPr>
          <p:spPr>
            <a:xfrm>
              <a:off x="109010" y="6284226"/>
              <a:ext cx="3116663" cy="178401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t" anchorCtr="0"/>
            <a:lstStyle/>
            <a:p>
              <a:pPr>
                <a:lnSpc>
                  <a:spcPct val="130000"/>
                </a:lnSpc>
              </a:pP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※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１・２　出所：総務省「令和７年版地方財政白書」　　　</a:t>
              </a:r>
              <a:endParaRPr lang="en-US" altLang="ja-JP" sz="800" dirty="0">
                <a:solidFill>
                  <a:schemeClr val="tx1"/>
                </a:solidFill>
                <a:latin typeface="+mn-ea"/>
              </a:endParaRPr>
            </a:p>
            <a:p>
              <a:pPr>
                <a:lnSpc>
                  <a:spcPct val="130000"/>
                </a:lnSpc>
              </a:pP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※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３　出所：厚生労働省「令和４（</a:t>
              </a: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2022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）年度国民医療費の概況」</a:t>
              </a:r>
            </a:p>
          </p:txBody>
        </p:sp>
        <p:sp>
          <p:nvSpPr>
            <p:cNvPr id="51" name="角丸四角形 40">
              <a:extLst>
                <a:ext uri="{FF2B5EF4-FFF2-40B4-BE49-F238E27FC236}">
                  <a16:creationId xmlns:a16="http://schemas.microsoft.com/office/drawing/2014/main" id="{CB1C7CF9-CAC6-E899-A56F-FDA3C00A5E0C}"/>
                </a:ext>
              </a:extLst>
            </p:cNvPr>
            <p:cNvSpPr/>
            <p:nvPr/>
          </p:nvSpPr>
          <p:spPr>
            <a:xfrm>
              <a:off x="2277299" y="6284230"/>
              <a:ext cx="4031840" cy="17839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t" anchorCtr="0"/>
            <a:lstStyle/>
            <a:p>
              <a:pPr>
                <a:lnSpc>
                  <a:spcPct val="110000"/>
                </a:lnSpc>
              </a:pP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※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４・５　出所：財務省</a:t>
              </a: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｢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令和７年度予算及び財政投融資計画の説明（予算修正後）」　　　</a:t>
              </a:r>
            </a:p>
          </p:txBody>
        </p:sp>
      </p:grpSp>
      <p:sp>
        <p:nvSpPr>
          <p:cNvPr id="52" name="四角形: 角を丸くする 38">
            <a:extLst>
              <a:ext uri="{FF2B5EF4-FFF2-40B4-BE49-F238E27FC236}">
                <a16:creationId xmlns:a16="http://schemas.microsoft.com/office/drawing/2014/main" id="{53E6F593-A4EF-2178-1B29-8C11B85AF9B9}"/>
              </a:ext>
            </a:extLst>
          </p:cNvPr>
          <p:cNvSpPr/>
          <p:nvPr/>
        </p:nvSpPr>
        <p:spPr>
          <a:xfrm>
            <a:off x="162608" y="2127848"/>
            <a:ext cx="8812800" cy="524754"/>
          </a:xfrm>
          <a:prstGeom prst="roundRect">
            <a:avLst>
              <a:gd name="adj" fmla="val 0"/>
            </a:avLst>
          </a:prstGeom>
          <a:solidFill>
            <a:srgbClr val="F46C6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52" dirty="0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645D0FF9-5CF2-998B-4456-D00C050769AF}"/>
              </a:ext>
            </a:extLst>
          </p:cNvPr>
          <p:cNvSpPr/>
          <p:nvPr/>
        </p:nvSpPr>
        <p:spPr>
          <a:xfrm>
            <a:off x="2834889" y="2169641"/>
            <a:ext cx="3483326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2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「税金」</a:t>
            </a:r>
            <a:r>
              <a:rPr lang="ja-JP" altLang="en-US" sz="2800" kern="0" spc="-1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により賄われています。</a:t>
            </a:r>
            <a:endParaRPr lang="ja-JP" altLang="en-US" sz="24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4" name="Text Box 12">
            <a:extLst>
              <a:ext uri="{FF2B5EF4-FFF2-40B4-BE49-F238E27FC236}">
                <a16:creationId xmlns:a16="http://schemas.microsoft.com/office/drawing/2014/main" id="{A5071437-95B2-D2B6-6DC8-02D1822A4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55" name="Rectangle 26">
            <a:extLst>
              <a:ext uri="{FF2B5EF4-FFF2-40B4-BE49-F238E27FC236}">
                <a16:creationId xmlns:a16="http://schemas.microsoft.com/office/drawing/2014/main" id="{46F3251D-7BD5-6AEF-3A29-9CF7556DB8B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419253" y="1617174"/>
            <a:ext cx="1078027" cy="2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こうきょうしせつ</a:t>
            </a: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EB9A6AFB-2FA6-25B5-8D38-43A28AC65A39}"/>
              </a:ext>
            </a:extLst>
          </p:cNvPr>
          <p:cNvSpPr/>
          <p:nvPr/>
        </p:nvSpPr>
        <p:spPr>
          <a:xfrm>
            <a:off x="5059711" y="2212717"/>
            <a:ext cx="480561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まかな</a:t>
            </a:r>
          </a:p>
        </p:txBody>
      </p:sp>
      <p:sp>
        <p:nvSpPr>
          <p:cNvPr id="57" name="Text Box 23">
            <a:extLst>
              <a:ext uri="{FF2B5EF4-FFF2-40B4-BE49-F238E27FC236}">
                <a16:creationId xmlns:a16="http://schemas.microsoft.com/office/drawing/2014/main" id="{DC255144-D091-E567-C7EC-302755C6E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707" y="2706596"/>
            <a:ext cx="8350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ja-JP" altLang="en-US" sz="800" dirty="0">
                <a:solidFill>
                  <a:srgbClr val="F25044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こうきょう</a:t>
            </a:r>
          </a:p>
        </p:txBody>
      </p:sp>
      <p:sp>
        <p:nvSpPr>
          <p:cNvPr id="58" name="Rectangle 26">
            <a:extLst>
              <a:ext uri="{FF2B5EF4-FFF2-40B4-BE49-F238E27FC236}">
                <a16:creationId xmlns:a16="http://schemas.microsoft.com/office/drawing/2014/main" id="{0CB67451-9483-4541-6ABF-FBC2270BE52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5540271" y="1223977"/>
            <a:ext cx="777943" cy="2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こうきょう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52" grpId="0" animBg="1"/>
      <p:bldP spid="55" grpId="0"/>
      <p:bldP spid="56" grpId="0"/>
      <p:bldP spid="57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44"/>
          <p:cNvSpPr txBox="1"/>
          <p:nvPr/>
        </p:nvSpPr>
        <p:spPr>
          <a:xfrm>
            <a:off x="878182" y="6493840"/>
            <a:ext cx="7233802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10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動画で学ぼう：「税の学習コーナー」　</a:t>
            </a:r>
            <a:r>
              <a:rPr lang="ja-JP" sz="11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https://www.nta.go.jp/taxes/kids/video/index.htm#anime</a:t>
            </a:r>
            <a:r>
              <a:rPr lang="ja-JP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44"/>
          <p:cNvSpPr txBox="1"/>
          <p:nvPr/>
        </p:nvSpPr>
        <p:spPr>
          <a:xfrm>
            <a:off x="843128" y="75788"/>
            <a:ext cx="634929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税金は何のためにあるのだろうか</a:t>
            </a:r>
            <a:endParaRPr dirty="0"/>
          </a:p>
        </p:txBody>
      </p:sp>
      <p:sp>
        <p:nvSpPr>
          <p:cNvPr id="755" name="Google Shape;755;p44"/>
          <p:cNvSpPr/>
          <p:nvPr/>
        </p:nvSpPr>
        <p:spPr>
          <a:xfrm>
            <a:off x="5215021" y="5890062"/>
            <a:ext cx="3833671" cy="34803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55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※出所：文部科学省「令和５年度地方教育費調査（令和４会計年度）」　　　</a:t>
            </a:r>
            <a:endParaRPr sz="855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44"/>
          <p:cNvSpPr/>
          <p:nvPr/>
        </p:nvSpPr>
        <p:spPr>
          <a:xfrm>
            <a:off x="342377" y="2117575"/>
            <a:ext cx="8477773" cy="3814148"/>
          </a:xfrm>
          <a:prstGeom prst="rect">
            <a:avLst/>
          </a:prstGeom>
          <a:noFill/>
          <a:ln w="19050" cap="flat" cmpd="sng">
            <a:solidFill>
              <a:srgbClr val="F250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44"/>
          <p:cNvSpPr txBox="1"/>
          <p:nvPr/>
        </p:nvSpPr>
        <p:spPr>
          <a:xfrm>
            <a:off x="455553" y="2190893"/>
            <a:ext cx="136330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（全国平均）</a:t>
            </a:r>
            <a:endParaRPr dirty="0"/>
          </a:p>
        </p:txBody>
      </p:sp>
      <p:grpSp>
        <p:nvGrpSpPr>
          <p:cNvPr id="758" name="Google Shape;758;p44"/>
          <p:cNvGrpSpPr/>
          <p:nvPr/>
        </p:nvGrpSpPr>
        <p:grpSpPr>
          <a:xfrm>
            <a:off x="6384206" y="1981173"/>
            <a:ext cx="2247847" cy="3831213"/>
            <a:chOff x="6384206" y="1981173"/>
            <a:chExt cx="2247847" cy="3831213"/>
          </a:xfrm>
        </p:grpSpPr>
        <p:pic>
          <p:nvPicPr>
            <p:cNvPr id="759" name="Google Shape;759;p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04275" y="1981173"/>
              <a:ext cx="1207709" cy="29066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0" name="Google Shape;760;p44"/>
            <p:cNvSpPr/>
            <p:nvPr/>
          </p:nvSpPr>
          <p:spPr>
            <a:xfrm>
              <a:off x="6384206" y="4902755"/>
              <a:ext cx="2247847" cy="348032"/>
            </a:xfrm>
            <a:prstGeom prst="roundRect">
              <a:avLst>
                <a:gd name="adj" fmla="val 5296"/>
              </a:avLst>
            </a:prstGeom>
            <a:noFill/>
            <a:ln w="19050" cap="flat" cmpd="sng">
              <a:solidFill>
                <a:srgbClr val="F250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2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高校生</a:t>
              </a:r>
              <a:r>
                <a:rPr lang="ja-JP"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（全日制）</a:t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4"/>
            <p:cNvSpPr txBox="1"/>
            <p:nvPr/>
          </p:nvSpPr>
          <p:spPr>
            <a:xfrm>
              <a:off x="6424882" y="5403700"/>
              <a:ext cx="2166495" cy="4086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約</a:t>
              </a:r>
              <a:r>
                <a:rPr lang="ja-JP" sz="2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1,127,000</a:t>
              </a:r>
              <a:r>
                <a:rPr lang="ja-JP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円</a:t>
              </a:r>
              <a:endPara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2" name="Google Shape;762;p44"/>
          <p:cNvGrpSpPr/>
          <p:nvPr/>
        </p:nvGrpSpPr>
        <p:grpSpPr>
          <a:xfrm>
            <a:off x="3458596" y="2343882"/>
            <a:ext cx="2247847" cy="3468504"/>
            <a:chOff x="3458596" y="2343882"/>
            <a:chExt cx="2247847" cy="3468504"/>
          </a:xfrm>
        </p:grpSpPr>
        <p:pic>
          <p:nvPicPr>
            <p:cNvPr id="763" name="Google Shape;763;p4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67178" y="2343882"/>
              <a:ext cx="1030683" cy="2584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4" name="Google Shape;764;p44"/>
            <p:cNvSpPr/>
            <p:nvPr/>
          </p:nvSpPr>
          <p:spPr>
            <a:xfrm>
              <a:off x="3458596" y="4902171"/>
              <a:ext cx="2247847" cy="349200"/>
            </a:xfrm>
            <a:prstGeom prst="roundRect">
              <a:avLst>
                <a:gd name="adj" fmla="val 8320"/>
              </a:avLst>
            </a:prstGeom>
            <a:noFill/>
            <a:ln w="19050" cap="flat" cmpd="sng">
              <a:solidFill>
                <a:srgbClr val="F250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2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中学生</a:t>
              </a:r>
              <a:endParaRPr/>
            </a:p>
          </p:txBody>
        </p:sp>
        <p:sp>
          <p:nvSpPr>
            <p:cNvPr id="765" name="Google Shape;765;p44"/>
            <p:cNvSpPr txBox="1"/>
            <p:nvPr/>
          </p:nvSpPr>
          <p:spPr>
            <a:xfrm>
              <a:off x="3499272" y="5403701"/>
              <a:ext cx="2166495" cy="4086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約</a:t>
              </a:r>
              <a:r>
                <a:rPr lang="ja-JP" sz="2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1,086,000</a:t>
              </a:r>
              <a:r>
                <a:rPr lang="ja-JP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円</a:t>
              </a:r>
              <a:endPara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6" name="Google Shape;766;p44"/>
          <p:cNvGrpSpPr/>
          <p:nvPr/>
        </p:nvGrpSpPr>
        <p:grpSpPr>
          <a:xfrm>
            <a:off x="532986" y="2841735"/>
            <a:ext cx="2247847" cy="2970652"/>
            <a:chOff x="532986" y="2841735"/>
            <a:chExt cx="2247847" cy="2970652"/>
          </a:xfrm>
        </p:grpSpPr>
        <p:pic>
          <p:nvPicPr>
            <p:cNvPr id="767" name="Google Shape;767;p4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77546" y="2841735"/>
              <a:ext cx="1158726" cy="19957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8" name="Google Shape;768;p44"/>
            <p:cNvSpPr/>
            <p:nvPr/>
          </p:nvSpPr>
          <p:spPr>
            <a:xfrm>
              <a:off x="532986" y="4902171"/>
              <a:ext cx="2247847" cy="349200"/>
            </a:xfrm>
            <a:prstGeom prst="roundRect">
              <a:avLst>
                <a:gd name="adj" fmla="val 7312"/>
              </a:avLst>
            </a:prstGeom>
            <a:noFill/>
            <a:ln w="19050" cap="flat" cmpd="sng">
              <a:solidFill>
                <a:srgbClr val="F2504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2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小学生</a:t>
              </a:r>
              <a:endParaRPr/>
            </a:p>
          </p:txBody>
        </p:sp>
        <p:sp>
          <p:nvSpPr>
            <p:cNvPr id="769" name="Google Shape;769;p44"/>
            <p:cNvSpPr txBox="1"/>
            <p:nvPr/>
          </p:nvSpPr>
          <p:spPr>
            <a:xfrm>
              <a:off x="573662" y="5403700"/>
              <a:ext cx="2166495" cy="4086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約</a:t>
              </a:r>
              <a:r>
                <a:rPr lang="ja-JP" sz="2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941,000</a:t>
              </a:r>
              <a:r>
                <a:rPr lang="ja-JP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円</a:t>
              </a:r>
              <a:endParaRPr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0" name="Google Shape;770;p44"/>
          <p:cNvSpPr/>
          <p:nvPr/>
        </p:nvSpPr>
        <p:spPr>
          <a:xfrm>
            <a:off x="89211" y="967174"/>
            <a:ext cx="9054790" cy="1070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F25044"/>
              </a:buClr>
              <a:buSzPts val="2000"/>
              <a:buFont typeface="Arial"/>
              <a:buNone/>
            </a:pPr>
            <a:r>
              <a:rPr lang="ja-JP" sz="2000" i="0" u="none" strike="noStrike" cap="none" dirty="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公立学校の児童・生徒一人当たりの公費負担額 </a:t>
            </a:r>
            <a:r>
              <a:rPr lang="ja-JP" sz="1600" i="0" u="none" strike="noStrike" cap="none" dirty="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（令和</a:t>
            </a:r>
            <a:r>
              <a:rPr lang="ja-JP" sz="1600" dirty="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４</a:t>
            </a:r>
            <a:r>
              <a:rPr lang="ja-JP" sz="1600" i="0" u="none" strike="noStrike" cap="none" dirty="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年度）</a:t>
            </a:r>
            <a:endParaRPr dirty="0"/>
          </a:p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ja-JP" sz="1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普段通っている学校で使う用品や施設のほか、教科書の無償配付などにも、</a:t>
            </a:r>
            <a:endParaRPr sz="17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ja-JP" sz="17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税金が使われています。皆さんのためにどのぐらい使われているか、確認してみましょう。</a:t>
            </a:r>
            <a:endParaRPr dirty="0"/>
          </a:p>
        </p:txBody>
      </p:sp>
      <p:pic>
        <p:nvPicPr>
          <p:cNvPr id="771" name="Google Shape;771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13091">
            <a:off x="7270195" y="438692"/>
            <a:ext cx="1996787" cy="1195299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44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/>
              <a:t>8</a:t>
            </a:r>
            <a:endParaRPr/>
          </a:p>
        </p:txBody>
      </p:sp>
      <p:sp>
        <p:nvSpPr>
          <p:cNvPr id="774" name="Google Shape;774;p44"/>
          <p:cNvSpPr/>
          <p:nvPr/>
        </p:nvSpPr>
        <p:spPr>
          <a:xfrm rot="5400000">
            <a:off x="29733" y="6024355"/>
            <a:ext cx="803912" cy="863377"/>
          </a:xfrm>
          <a:custGeom>
            <a:avLst/>
            <a:gdLst/>
            <a:ahLst/>
            <a:cxnLst/>
            <a:rect l="l" t="t" r="r" b="b"/>
            <a:pathLst>
              <a:path w="803912" h="863377" extrusionOk="0">
                <a:moveTo>
                  <a:pt x="0" y="529098"/>
                </a:moveTo>
                <a:cubicBezTo>
                  <a:pt x="0" y="236885"/>
                  <a:pt x="236885" y="0"/>
                  <a:pt x="529098" y="0"/>
                </a:cubicBezTo>
                <a:cubicBezTo>
                  <a:pt x="602151" y="0"/>
                  <a:pt x="671747" y="14806"/>
                  <a:pt x="735047" y="41580"/>
                </a:cubicBezTo>
                <a:lnTo>
                  <a:pt x="803912" y="78958"/>
                </a:lnTo>
                <a:lnTo>
                  <a:pt x="803912" y="863377"/>
                </a:lnTo>
                <a:lnTo>
                  <a:pt x="122089" y="863377"/>
                </a:lnTo>
                <a:lnTo>
                  <a:pt x="90362" y="824922"/>
                </a:lnTo>
                <a:cubicBezTo>
                  <a:pt x="33312" y="740478"/>
                  <a:pt x="0" y="638678"/>
                  <a:pt x="0" y="529098"/>
                </a:cubicBezTo>
                <a:close/>
              </a:path>
            </a:pathLst>
          </a:custGeom>
          <a:solidFill>
            <a:srgbClr val="FFD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44"/>
          <p:cNvSpPr/>
          <p:nvPr/>
        </p:nvSpPr>
        <p:spPr>
          <a:xfrm rot="5400000">
            <a:off x="29733" y="5977453"/>
            <a:ext cx="850815" cy="910278"/>
          </a:xfrm>
          <a:custGeom>
            <a:avLst/>
            <a:gdLst/>
            <a:ahLst/>
            <a:cxnLst/>
            <a:rect l="l" t="t" r="r" b="b"/>
            <a:pathLst>
              <a:path w="850815" h="910278" extrusionOk="0">
                <a:moveTo>
                  <a:pt x="0" y="576000"/>
                </a:moveTo>
                <a:cubicBezTo>
                  <a:pt x="0" y="257884"/>
                  <a:pt x="257884" y="0"/>
                  <a:pt x="576000" y="0"/>
                </a:cubicBezTo>
                <a:cubicBezTo>
                  <a:pt x="655529" y="0"/>
                  <a:pt x="731294" y="16118"/>
                  <a:pt x="800205" y="45266"/>
                </a:cubicBezTo>
                <a:lnTo>
                  <a:pt x="850815" y="72735"/>
                </a:lnTo>
                <a:lnTo>
                  <a:pt x="850815" y="125859"/>
                </a:lnTo>
                <a:lnTo>
                  <a:pt x="781950" y="88481"/>
                </a:lnTo>
                <a:cubicBezTo>
                  <a:pt x="718650" y="61707"/>
                  <a:pt x="649054" y="46901"/>
                  <a:pt x="576001" y="46901"/>
                </a:cubicBezTo>
                <a:cubicBezTo>
                  <a:pt x="283788" y="46901"/>
                  <a:pt x="46903" y="283786"/>
                  <a:pt x="46903" y="575999"/>
                </a:cubicBezTo>
                <a:cubicBezTo>
                  <a:pt x="46903" y="685579"/>
                  <a:pt x="80215" y="787379"/>
                  <a:pt x="137265" y="871823"/>
                </a:cubicBezTo>
                <a:lnTo>
                  <a:pt x="168992" y="910278"/>
                </a:lnTo>
                <a:lnTo>
                  <a:pt x="108463" y="910278"/>
                </a:lnTo>
                <a:lnTo>
                  <a:pt x="98372" y="898047"/>
                </a:lnTo>
                <a:cubicBezTo>
                  <a:pt x="36265" y="806117"/>
                  <a:pt x="0" y="695294"/>
                  <a:pt x="0" y="576000"/>
                </a:cubicBezTo>
                <a:close/>
              </a:path>
            </a:pathLst>
          </a:custGeom>
          <a:solidFill>
            <a:srgbClr val="F35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44"/>
          <p:cNvSpPr txBox="1"/>
          <p:nvPr/>
        </p:nvSpPr>
        <p:spPr>
          <a:xfrm>
            <a:off x="3499272" y="1232059"/>
            <a:ext cx="66971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しせつ</a:t>
            </a:r>
            <a:endParaRPr dirty="0"/>
          </a:p>
        </p:txBody>
      </p:sp>
      <p:sp>
        <p:nvSpPr>
          <p:cNvPr id="778" name="Google Shape;778;p44"/>
          <p:cNvSpPr/>
          <p:nvPr/>
        </p:nvSpPr>
        <p:spPr>
          <a:xfrm>
            <a:off x="4794698" y="864624"/>
            <a:ext cx="568022" cy="223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F46C62"/>
              </a:buClr>
              <a:buSzPts val="800"/>
              <a:buFont typeface="Arial"/>
              <a:buNone/>
            </a:pPr>
            <a:r>
              <a:rPr lang="ja-JP" sz="800" dirty="0">
                <a:solidFill>
                  <a:srgbClr val="F46C62"/>
                </a:solidFill>
                <a:latin typeface="Arial"/>
                <a:ea typeface="Arial"/>
                <a:cs typeface="Arial"/>
                <a:sym typeface="Arial"/>
              </a:rPr>
              <a:t>ふたん</a:t>
            </a:r>
            <a:endParaRPr dirty="0"/>
          </a:p>
        </p:txBody>
      </p:sp>
      <p:sp>
        <p:nvSpPr>
          <p:cNvPr id="779" name="Google Shape;779;p44"/>
          <p:cNvSpPr txBox="1"/>
          <p:nvPr/>
        </p:nvSpPr>
        <p:spPr>
          <a:xfrm>
            <a:off x="5490267" y="1219127"/>
            <a:ext cx="72067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むしょう</a:t>
            </a:r>
            <a:endParaRPr dirty="0"/>
          </a:p>
        </p:txBody>
      </p:sp>
      <p:sp>
        <p:nvSpPr>
          <p:cNvPr id="4" name="Google Shape;326;p32">
            <a:extLst>
              <a:ext uri="{FF2B5EF4-FFF2-40B4-BE49-F238E27FC236}">
                <a16:creationId xmlns:a16="http://schemas.microsoft.com/office/drawing/2014/main" id="{69CFA60C-AA66-B773-4F7A-5AEF4925C341}"/>
              </a:ext>
            </a:extLst>
          </p:cNvPr>
          <p:cNvSpPr txBox="1"/>
          <p:nvPr/>
        </p:nvSpPr>
        <p:spPr>
          <a:xfrm>
            <a:off x="-128397" y="6201452"/>
            <a:ext cx="103867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 i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もっと</a:t>
            </a:r>
            <a:endParaRPr sz="1600" b="1" i="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 i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くわしく</a:t>
            </a:r>
            <a:endParaRPr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45"/>
          <p:cNvSpPr txBox="1"/>
          <p:nvPr/>
        </p:nvSpPr>
        <p:spPr>
          <a:xfrm>
            <a:off x="192486" y="921113"/>
            <a:ext cx="8763024" cy="1464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税金の使いみち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税金は、みんなの安全を守る警察・消防や、道路・水道の整備といった「みんなのために役立つ活動」や、年金・医療・福祉・教育など「社会での助け合いのための活動」に使われています。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そのために必要なたくさんのお金を、</a:t>
            </a:r>
            <a:r>
              <a:rPr lang="ja-JP" sz="170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みんなで出し合って</a:t>
            </a:r>
            <a:r>
              <a:rPr lang="ja-JP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負担するのが「税金」です。</a:t>
            </a:r>
            <a:endParaRPr/>
          </a:p>
        </p:txBody>
      </p:sp>
      <p:sp>
        <p:nvSpPr>
          <p:cNvPr id="786" name="Google Shape;786;p45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/>
              <a:t>9</a:t>
            </a:r>
            <a:endParaRPr/>
          </a:p>
        </p:txBody>
      </p:sp>
      <p:grpSp>
        <p:nvGrpSpPr>
          <p:cNvPr id="787" name="Google Shape;787;p45"/>
          <p:cNvGrpSpPr/>
          <p:nvPr/>
        </p:nvGrpSpPr>
        <p:grpSpPr>
          <a:xfrm>
            <a:off x="1126298" y="2711709"/>
            <a:ext cx="3940830" cy="2111811"/>
            <a:chOff x="797299" y="2746132"/>
            <a:chExt cx="3940830" cy="2111811"/>
          </a:xfrm>
        </p:grpSpPr>
        <p:sp>
          <p:nvSpPr>
            <p:cNvPr id="788" name="Google Shape;788;p45"/>
            <p:cNvSpPr/>
            <p:nvPr/>
          </p:nvSpPr>
          <p:spPr>
            <a:xfrm>
              <a:off x="797299" y="2746132"/>
              <a:ext cx="3940830" cy="2111811"/>
            </a:xfrm>
            <a:prstGeom prst="roundRect">
              <a:avLst>
                <a:gd name="adj" fmla="val 0"/>
              </a:avLst>
            </a:prstGeom>
            <a:solidFill>
              <a:srgbClr val="FCDAD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5"/>
            <p:cNvSpPr txBox="1"/>
            <p:nvPr/>
          </p:nvSpPr>
          <p:spPr>
            <a:xfrm>
              <a:off x="956580" y="2940412"/>
              <a:ext cx="3781549" cy="1643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税金は、みんなで社会を</a:t>
              </a: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支えるための</a:t>
              </a:r>
              <a:endParaRPr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2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「会費」のようなもの</a:t>
              </a:r>
              <a:endParaRPr dirty="0"/>
            </a:p>
          </p:txBody>
        </p:sp>
      </p:grpSp>
      <p:grpSp>
        <p:nvGrpSpPr>
          <p:cNvPr id="790" name="Google Shape;790;p45"/>
          <p:cNvGrpSpPr/>
          <p:nvPr/>
        </p:nvGrpSpPr>
        <p:grpSpPr>
          <a:xfrm>
            <a:off x="2177994" y="1534925"/>
            <a:ext cx="1831129" cy="309231"/>
            <a:chOff x="2177994" y="1557341"/>
            <a:chExt cx="1831129" cy="226614"/>
          </a:xfrm>
        </p:grpSpPr>
        <p:sp>
          <p:nvSpPr>
            <p:cNvPr id="791" name="Google Shape;791;p45"/>
            <p:cNvSpPr txBox="1"/>
            <p:nvPr/>
          </p:nvSpPr>
          <p:spPr>
            <a:xfrm>
              <a:off x="2177994" y="1557341"/>
              <a:ext cx="616779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8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ねんきん</a:t>
              </a:r>
              <a:endParaRPr dirty="0"/>
            </a:p>
          </p:txBody>
        </p:sp>
        <p:sp>
          <p:nvSpPr>
            <p:cNvPr id="792" name="Google Shape;792;p45"/>
            <p:cNvSpPr txBox="1"/>
            <p:nvPr/>
          </p:nvSpPr>
          <p:spPr>
            <a:xfrm>
              <a:off x="2794773" y="1564276"/>
              <a:ext cx="603880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8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いりょう</a:t>
              </a:r>
              <a:endParaRPr dirty="0"/>
            </a:p>
          </p:txBody>
        </p:sp>
        <p:sp>
          <p:nvSpPr>
            <p:cNvPr id="793" name="Google Shape;793;p45"/>
            <p:cNvSpPr txBox="1"/>
            <p:nvPr/>
          </p:nvSpPr>
          <p:spPr>
            <a:xfrm>
              <a:off x="3483429" y="1568511"/>
              <a:ext cx="52569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8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ふくし</a:t>
              </a:r>
              <a:endParaRPr dirty="0"/>
            </a:p>
          </p:txBody>
        </p:sp>
      </p:grpSp>
      <p:pic>
        <p:nvPicPr>
          <p:cNvPr id="794" name="Google Shape;794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62" y="3736292"/>
            <a:ext cx="1964463" cy="2339955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45"/>
          <p:cNvSpPr txBox="1"/>
          <p:nvPr/>
        </p:nvSpPr>
        <p:spPr>
          <a:xfrm>
            <a:off x="843128" y="75788"/>
            <a:ext cx="663305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税金は何のためにあるのだろうか</a:t>
            </a:r>
            <a:endParaRPr dirty="0"/>
          </a:p>
        </p:txBody>
      </p:sp>
      <p:sp>
        <p:nvSpPr>
          <p:cNvPr id="796" name="Google Shape;796;p45"/>
          <p:cNvSpPr txBox="1"/>
          <p:nvPr/>
        </p:nvSpPr>
        <p:spPr>
          <a:xfrm>
            <a:off x="878182" y="6493840"/>
            <a:ext cx="785322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50" dirty="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ゲームで学ぼう：うんこ税金ドリル  </a:t>
            </a:r>
            <a:r>
              <a:rPr lang="ja-JP" sz="105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https://www.mof.go.jp/tax_policy/publication/brochure/zeikin_drill/index.html</a:t>
            </a:r>
            <a:r>
              <a:rPr lang="ja-JP" sz="10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（財務省HP）</a:t>
            </a:r>
            <a:endParaRPr sz="1050" dirty="0"/>
          </a:p>
        </p:txBody>
      </p:sp>
      <p:pic>
        <p:nvPicPr>
          <p:cNvPr id="797" name="Google Shape;797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2535" y="4245386"/>
            <a:ext cx="784243" cy="156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05155" y="4435759"/>
            <a:ext cx="720080" cy="1867708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45"/>
          <p:cNvSpPr txBox="1"/>
          <p:nvPr/>
        </p:nvSpPr>
        <p:spPr>
          <a:xfrm>
            <a:off x="5877439" y="2202611"/>
            <a:ext cx="504056" cy="229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ふたん</a:t>
            </a:r>
            <a:endParaRPr dirty="0"/>
          </a:p>
        </p:txBody>
      </p:sp>
      <p:grpSp>
        <p:nvGrpSpPr>
          <p:cNvPr id="800" name="Google Shape;800;p45"/>
          <p:cNvGrpSpPr/>
          <p:nvPr/>
        </p:nvGrpSpPr>
        <p:grpSpPr>
          <a:xfrm>
            <a:off x="5596778" y="2704144"/>
            <a:ext cx="2859006" cy="2516768"/>
            <a:chOff x="5596778" y="2704144"/>
            <a:chExt cx="2859006" cy="2516768"/>
          </a:xfrm>
        </p:grpSpPr>
        <p:pic>
          <p:nvPicPr>
            <p:cNvPr id="801" name="Google Shape;801;p4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596778" y="2704144"/>
              <a:ext cx="2859006" cy="21417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2" name="Google Shape;802;p45"/>
            <p:cNvSpPr txBox="1"/>
            <p:nvPr/>
          </p:nvSpPr>
          <p:spPr>
            <a:xfrm>
              <a:off x="5985107" y="4928524"/>
              <a:ext cx="2082348" cy="292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3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租税教室の様子</a:t>
              </a: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5"/>
            <p:cNvSpPr txBox="1"/>
            <p:nvPr/>
          </p:nvSpPr>
          <p:spPr>
            <a:xfrm>
              <a:off x="6406199" y="4845873"/>
              <a:ext cx="216851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ja-JP" sz="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そ</a:t>
              </a: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5"/>
            <p:cNvSpPr txBox="1"/>
            <p:nvPr/>
          </p:nvSpPr>
          <p:spPr>
            <a:xfrm>
              <a:off x="6542724" y="4845873"/>
              <a:ext cx="3450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ja-JP" sz="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ぜい</a:t>
              </a: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46"/>
          <p:cNvSpPr/>
          <p:nvPr/>
        </p:nvSpPr>
        <p:spPr>
          <a:xfrm>
            <a:off x="6265192" y="1398637"/>
            <a:ext cx="2697447" cy="4009516"/>
          </a:xfrm>
          <a:prstGeom prst="rect">
            <a:avLst/>
          </a:prstGeom>
          <a:solidFill>
            <a:srgbClr val="D3F1F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46"/>
          <p:cNvSpPr/>
          <p:nvPr/>
        </p:nvSpPr>
        <p:spPr>
          <a:xfrm>
            <a:off x="6267166" y="1398637"/>
            <a:ext cx="2697447" cy="359818"/>
          </a:xfrm>
          <a:prstGeom prst="rect">
            <a:avLst/>
          </a:prstGeom>
          <a:solidFill>
            <a:srgbClr val="36BFD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都道府県・市区町村</a:t>
            </a:r>
            <a:endParaRPr/>
          </a:p>
        </p:txBody>
      </p:sp>
      <p:sp>
        <p:nvSpPr>
          <p:cNvPr id="812" name="Google Shape;812;p46"/>
          <p:cNvSpPr/>
          <p:nvPr/>
        </p:nvSpPr>
        <p:spPr>
          <a:xfrm>
            <a:off x="274551" y="1398637"/>
            <a:ext cx="2697447" cy="4009516"/>
          </a:xfrm>
          <a:prstGeom prst="rect">
            <a:avLst/>
          </a:prstGeom>
          <a:solidFill>
            <a:srgbClr val="EBFAE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46"/>
          <p:cNvSpPr/>
          <p:nvPr/>
        </p:nvSpPr>
        <p:spPr>
          <a:xfrm>
            <a:off x="274551" y="1398637"/>
            <a:ext cx="2697447" cy="35981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国</a:t>
            </a:r>
            <a:endParaRPr/>
          </a:p>
        </p:txBody>
      </p:sp>
      <p:sp>
        <p:nvSpPr>
          <p:cNvPr id="814" name="Google Shape;814;p46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/>
              <a:t>10</a:t>
            </a:r>
            <a:endParaRPr/>
          </a:p>
        </p:txBody>
      </p:sp>
      <p:sp>
        <p:nvSpPr>
          <p:cNvPr id="815" name="Google Shape;815;p46"/>
          <p:cNvSpPr txBox="1"/>
          <p:nvPr/>
        </p:nvSpPr>
        <p:spPr>
          <a:xfrm>
            <a:off x="274551" y="75788"/>
            <a:ext cx="759580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税金の使いみちはどうやって決めるの？</a:t>
            </a:r>
            <a:endParaRPr dirty="0"/>
          </a:p>
        </p:txBody>
      </p:sp>
      <p:grpSp>
        <p:nvGrpSpPr>
          <p:cNvPr id="816" name="Google Shape;816;p46"/>
          <p:cNvGrpSpPr/>
          <p:nvPr/>
        </p:nvGrpSpPr>
        <p:grpSpPr>
          <a:xfrm>
            <a:off x="3389448" y="4667928"/>
            <a:ext cx="2454312" cy="1649842"/>
            <a:chOff x="3366125" y="4623324"/>
            <a:chExt cx="2454312" cy="1649842"/>
          </a:xfrm>
        </p:grpSpPr>
        <p:pic>
          <p:nvPicPr>
            <p:cNvPr id="817" name="Google Shape;817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12776" y="4623324"/>
              <a:ext cx="1761010" cy="13439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8" name="Google Shape;818;p46"/>
            <p:cNvSpPr/>
            <p:nvPr/>
          </p:nvSpPr>
          <p:spPr>
            <a:xfrm>
              <a:off x="3366125" y="6011216"/>
              <a:ext cx="2454312" cy="261950"/>
            </a:xfrm>
            <a:prstGeom prst="roundRect">
              <a:avLst>
                <a:gd name="adj" fmla="val 50000"/>
              </a:avLst>
            </a:prstGeom>
            <a:solidFill>
              <a:srgbClr val="F0A620"/>
            </a:solidFill>
            <a:ln>
              <a:noFill/>
            </a:ln>
          </p:spPr>
          <p:txBody>
            <a:bodyPr spcFirstLastPara="1" wrap="square" lIns="91425" tIns="45700" rIns="91425" bIns="720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ja-JP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国　民</a:t>
              </a:r>
              <a:endParaRPr sz="120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19" name="Google Shape;819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7468" y="4220291"/>
            <a:ext cx="1572895" cy="1179773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46"/>
          <p:cNvSpPr/>
          <p:nvPr/>
        </p:nvSpPr>
        <p:spPr>
          <a:xfrm>
            <a:off x="6596044" y="3959290"/>
            <a:ext cx="2115470" cy="217276"/>
          </a:xfrm>
          <a:prstGeom prst="roundRect">
            <a:avLst>
              <a:gd name="adj" fmla="val 50000"/>
            </a:avLst>
          </a:prstGeom>
          <a:solidFill>
            <a:srgbClr val="36BFD2"/>
          </a:solidFill>
          <a:ln>
            <a:noFill/>
          </a:ln>
        </p:spPr>
        <p:txBody>
          <a:bodyPr spcFirstLastPara="1" wrap="square" lIns="91425" tIns="45700" rIns="91425" bIns="72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ja-JP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都道府県・市区町村の議会</a:t>
            </a:r>
            <a:endParaRPr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1" name="Google Shape;821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3634" y="4277205"/>
            <a:ext cx="1579281" cy="1046564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46"/>
          <p:cNvSpPr/>
          <p:nvPr/>
        </p:nvSpPr>
        <p:spPr>
          <a:xfrm>
            <a:off x="605403" y="3959290"/>
            <a:ext cx="2035742" cy="2172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ja-JP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国会</a:t>
            </a:r>
            <a:endParaRPr/>
          </a:p>
        </p:txBody>
      </p:sp>
      <p:sp>
        <p:nvSpPr>
          <p:cNvPr id="823" name="Google Shape;823;p46"/>
          <p:cNvSpPr/>
          <p:nvPr/>
        </p:nvSpPr>
        <p:spPr>
          <a:xfrm>
            <a:off x="604474" y="1970636"/>
            <a:ext cx="2037600" cy="2160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72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内　閣</a:t>
            </a:r>
            <a:endParaRPr/>
          </a:p>
        </p:txBody>
      </p:sp>
      <p:pic>
        <p:nvPicPr>
          <p:cNvPr id="824" name="Google Shape;824;p46" descr="建物, 障子, ウィンドウ, 時計 が含まれている画像&#10;&#10;自動的に生成された説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7692" y="2367034"/>
            <a:ext cx="1351165" cy="987761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46"/>
          <p:cNvSpPr/>
          <p:nvPr/>
        </p:nvSpPr>
        <p:spPr>
          <a:xfrm flipH="1">
            <a:off x="2959741" y="3617016"/>
            <a:ext cx="1419873" cy="1006936"/>
          </a:xfrm>
          <a:prstGeom prst="bentArrow">
            <a:avLst>
              <a:gd name="adj1" fmla="val 20562"/>
              <a:gd name="adj2" fmla="val 20248"/>
              <a:gd name="adj3" fmla="val 21991"/>
              <a:gd name="adj4" fmla="val 13849"/>
            </a:avLst>
          </a:prstGeom>
          <a:solidFill>
            <a:srgbClr val="F0A620"/>
          </a:solidFill>
          <a:ln>
            <a:noFill/>
          </a:ln>
        </p:spPr>
        <p:txBody>
          <a:bodyPr spcFirstLastPara="1" wrap="square" lIns="91425" tIns="45700" rIns="91425" bIns="72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46"/>
          <p:cNvSpPr/>
          <p:nvPr/>
        </p:nvSpPr>
        <p:spPr>
          <a:xfrm>
            <a:off x="4683641" y="1379865"/>
            <a:ext cx="1546369" cy="3244088"/>
          </a:xfrm>
          <a:prstGeom prst="bentArrow">
            <a:avLst>
              <a:gd name="adj1" fmla="val 14214"/>
              <a:gd name="adj2" fmla="val 14885"/>
              <a:gd name="adj3" fmla="val 12859"/>
              <a:gd name="adj4" fmla="val 19948"/>
            </a:avLst>
          </a:prstGeom>
          <a:solidFill>
            <a:srgbClr val="69CFD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46"/>
          <p:cNvSpPr/>
          <p:nvPr/>
        </p:nvSpPr>
        <p:spPr>
          <a:xfrm flipH="1">
            <a:off x="2982887" y="1379864"/>
            <a:ext cx="1714149" cy="3244088"/>
          </a:xfrm>
          <a:prstGeom prst="bentArrow">
            <a:avLst>
              <a:gd name="adj1" fmla="val 14214"/>
              <a:gd name="adj2" fmla="val 12891"/>
              <a:gd name="adj3" fmla="val 14145"/>
              <a:gd name="adj4" fmla="val 19259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46"/>
          <p:cNvSpPr/>
          <p:nvPr/>
        </p:nvSpPr>
        <p:spPr>
          <a:xfrm>
            <a:off x="6596043" y="1969360"/>
            <a:ext cx="2115469" cy="217276"/>
          </a:xfrm>
          <a:prstGeom prst="roundRect">
            <a:avLst>
              <a:gd name="adj" fmla="val 50000"/>
            </a:avLst>
          </a:prstGeom>
          <a:solidFill>
            <a:srgbClr val="36BFD2"/>
          </a:solidFill>
          <a:ln>
            <a:noFill/>
          </a:ln>
        </p:spPr>
        <p:txBody>
          <a:bodyPr spcFirstLastPara="1" wrap="square" lIns="91425" tIns="45700" rIns="91425" bIns="72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都道府県知事・市区町村長</a:t>
            </a:r>
            <a:endParaRPr sz="1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9" name="Google Shape;829;p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92285" y="2405857"/>
            <a:ext cx="1643261" cy="910114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46"/>
          <p:cNvSpPr/>
          <p:nvPr/>
        </p:nvSpPr>
        <p:spPr>
          <a:xfrm rot="10800000">
            <a:off x="1057314" y="5416942"/>
            <a:ext cx="1131921" cy="254096"/>
          </a:xfrm>
          <a:prstGeom prst="triangle">
            <a:avLst>
              <a:gd name="adj" fmla="val 50000"/>
            </a:avLst>
          </a:prstGeom>
          <a:gradFill>
            <a:gsLst>
              <a:gs pos="0">
                <a:srgbClr val="78B832"/>
              </a:gs>
              <a:gs pos="100000">
                <a:srgbClr val="B8E08C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72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1" name="Google Shape;831;p46"/>
          <p:cNvGrpSpPr/>
          <p:nvPr/>
        </p:nvGrpSpPr>
        <p:grpSpPr>
          <a:xfrm>
            <a:off x="1057314" y="3430579"/>
            <a:ext cx="1131921" cy="455443"/>
            <a:chOff x="1057313" y="3173604"/>
            <a:chExt cx="1131921" cy="455443"/>
          </a:xfrm>
        </p:grpSpPr>
        <p:sp>
          <p:nvSpPr>
            <p:cNvPr id="832" name="Google Shape;832;p46"/>
            <p:cNvSpPr/>
            <p:nvPr/>
          </p:nvSpPr>
          <p:spPr>
            <a:xfrm rot="10800000">
              <a:off x="1057313" y="3382470"/>
              <a:ext cx="1131921" cy="246577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78B832"/>
                </a:gs>
                <a:gs pos="100000">
                  <a:srgbClr val="B8E08C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72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6"/>
            <p:cNvSpPr txBox="1"/>
            <p:nvPr/>
          </p:nvSpPr>
          <p:spPr>
            <a:xfrm>
              <a:off x="1071681" y="3173604"/>
              <a:ext cx="1103187" cy="2706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200">
                  <a:solidFill>
                    <a:srgbClr val="6BA42C"/>
                  </a:solidFill>
                  <a:latin typeface="Arial"/>
                  <a:ea typeface="Arial"/>
                  <a:cs typeface="Arial"/>
                  <a:sym typeface="Arial"/>
                </a:rPr>
                <a:t>予算案の提出</a:t>
              </a:r>
              <a:endParaRPr sz="1200">
                <a:solidFill>
                  <a:srgbClr val="6BA42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4" name="Google Shape;834;p46"/>
          <p:cNvSpPr/>
          <p:nvPr/>
        </p:nvSpPr>
        <p:spPr>
          <a:xfrm rot="10800000">
            <a:off x="7047953" y="5416942"/>
            <a:ext cx="1131921" cy="254096"/>
          </a:xfrm>
          <a:prstGeom prst="triangle">
            <a:avLst>
              <a:gd name="adj" fmla="val 50000"/>
            </a:avLst>
          </a:prstGeom>
          <a:gradFill>
            <a:gsLst>
              <a:gs pos="0">
                <a:srgbClr val="2BA3D9"/>
              </a:gs>
              <a:gs pos="100000">
                <a:srgbClr val="A0D6EE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72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46"/>
          <p:cNvSpPr/>
          <p:nvPr/>
        </p:nvSpPr>
        <p:spPr>
          <a:xfrm>
            <a:off x="4993016" y="2196923"/>
            <a:ext cx="1270202" cy="2445537"/>
          </a:xfrm>
          <a:prstGeom prst="bentArrow">
            <a:avLst>
              <a:gd name="adj1" fmla="val 17111"/>
              <a:gd name="adj2" fmla="val 15139"/>
              <a:gd name="adj3" fmla="val 15139"/>
              <a:gd name="adj4" fmla="val 23375"/>
            </a:avLst>
          </a:prstGeom>
          <a:solidFill>
            <a:srgbClr val="F0A620"/>
          </a:solidFill>
          <a:ln>
            <a:noFill/>
          </a:ln>
        </p:spPr>
        <p:txBody>
          <a:bodyPr spcFirstLastPara="1" wrap="square" lIns="91425" tIns="45700" rIns="91425" bIns="72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46"/>
          <p:cNvSpPr/>
          <p:nvPr/>
        </p:nvSpPr>
        <p:spPr>
          <a:xfrm>
            <a:off x="5004567" y="3661465"/>
            <a:ext cx="1258651" cy="527794"/>
          </a:xfrm>
          <a:prstGeom prst="bentArrow">
            <a:avLst>
              <a:gd name="adj1" fmla="val 38976"/>
              <a:gd name="adj2" fmla="val 31876"/>
              <a:gd name="adj3" fmla="val 28637"/>
              <a:gd name="adj4" fmla="val 43750"/>
            </a:avLst>
          </a:prstGeom>
          <a:solidFill>
            <a:srgbClr val="F0A620"/>
          </a:solidFill>
          <a:ln>
            <a:noFill/>
          </a:ln>
        </p:spPr>
        <p:txBody>
          <a:bodyPr spcFirstLastPara="1" wrap="square" lIns="91425" tIns="45700" rIns="91425" bIns="72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7" name="Google Shape;837;p46"/>
          <p:cNvGrpSpPr/>
          <p:nvPr/>
        </p:nvGrpSpPr>
        <p:grpSpPr>
          <a:xfrm>
            <a:off x="274551" y="5671510"/>
            <a:ext cx="2814431" cy="637215"/>
            <a:chOff x="274551" y="5671510"/>
            <a:chExt cx="2814431" cy="637215"/>
          </a:xfrm>
        </p:grpSpPr>
        <p:sp>
          <p:nvSpPr>
            <p:cNvPr id="838" name="Google Shape;838;p46"/>
            <p:cNvSpPr/>
            <p:nvPr/>
          </p:nvSpPr>
          <p:spPr>
            <a:xfrm>
              <a:off x="274551" y="5671510"/>
              <a:ext cx="2697447" cy="637215"/>
            </a:xfrm>
            <a:prstGeom prst="rect">
              <a:avLst/>
            </a:prstGeom>
            <a:solidFill>
              <a:srgbClr val="EBFA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6"/>
            <p:cNvSpPr/>
            <p:nvPr/>
          </p:nvSpPr>
          <p:spPr>
            <a:xfrm>
              <a:off x="274551" y="5682870"/>
              <a:ext cx="2697447" cy="26195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議決</a:t>
              </a:r>
              <a:endParaRPr/>
            </a:p>
          </p:txBody>
        </p:sp>
        <p:sp>
          <p:nvSpPr>
            <p:cNvPr id="840" name="Google Shape;840;p46"/>
            <p:cNvSpPr txBox="1"/>
            <p:nvPr/>
          </p:nvSpPr>
          <p:spPr>
            <a:xfrm>
              <a:off x="274551" y="5981062"/>
              <a:ext cx="2814431" cy="295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国会の話し合いで予算が決まります。</a:t>
              </a:r>
              <a:endParaRPr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1" name="Google Shape;841;p46"/>
          <p:cNvGrpSpPr/>
          <p:nvPr/>
        </p:nvGrpSpPr>
        <p:grpSpPr>
          <a:xfrm>
            <a:off x="6230009" y="5671510"/>
            <a:ext cx="2913991" cy="637215"/>
            <a:chOff x="6230009" y="5671510"/>
            <a:chExt cx="2913991" cy="637215"/>
          </a:xfrm>
        </p:grpSpPr>
        <p:sp>
          <p:nvSpPr>
            <p:cNvPr id="842" name="Google Shape;842;p46"/>
            <p:cNvSpPr/>
            <p:nvPr/>
          </p:nvSpPr>
          <p:spPr>
            <a:xfrm>
              <a:off x="6263218" y="5671510"/>
              <a:ext cx="2697447" cy="637215"/>
            </a:xfrm>
            <a:prstGeom prst="rect">
              <a:avLst/>
            </a:prstGeom>
            <a:solidFill>
              <a:srgbClr val="D3F1F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6"/>
            <p:cNvSpPr/>
            <p:nvPr/>
          </p:nvSpPr>
          <p:spPr>
            <a:xfrm>
              <a:off x="6263218" y="5682870"/>
              <a:ext cx="2697447" cy="261950"/>
            </a:xfrm>
            <a:prstGeom prst="rect">
              <a:avLst/>
            </a:prstGeom>
            <a:solidFill>
              <a:srgbClr val="36BFD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議決</a:t>
              </a:r>
              <a:endParaRPr/>
            </a:p>
          </p:txBody>
        </p:sp>
        <p:sp>
          <p:nvSpPr>
            <p:cNvPr id="844" name="Google Shape;844;p46"/>
            <p:cNvSpPr txBox="1"/>
            <p:nvPr/>
          </p:nvSpPr>
          <p:spPr>
            <a:xfrm>
              <a:off x="6230009" y="5981062"/>
              <a:ext cx="2913991" cy="295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議会の話し合いで予算が決まります。</a:t>
              </a:r>
              <a:endParaRPr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5" name="Google Shape;845;p46"/>
          <p:cNvGrpSpPr/>
          <p:nvPr/>
        </p:nvGrpSpPr>
        <p:grpSpPr>
          <a:xfrm>
            <a:off x="2928279" y="3454930"/>
            <a:ext cx="1367753" cy="1009660"/>
            <a:chOff x="2928279" y="3454930"/>
            <a:chExt cx="1367753" cy="1009660"/>
          </a:xfrm>
        </p:grpSpPr>
        <p:sp>
          <p:nvSpPr>
            <p:cNvPr id="846" name="Google Shape;846;p46"/>
            <p:cNvSpPr txBox="1"/>
            <p:nvPr/>
          </p:nvSpPr>
          <p:spPr>
            <a:xfrm>
              <a:off x="3440617" y="3454930"/>
              <a:ext cx="543739" cy="300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400">
                  <a:solidFill>
                    <a:srgbClr val="DB920F"/>
                  </a:solidFill>
                  <a:latin typeface="Arial"/>
                  <a:ea typeface="Arial"/>
                  <a:cs typeface="Arial"/>
                  <a:sym typeface="Arial"/>
                </a:rPr>
                <a:t>選挙</a:t>
              </a:r>
              <a:endParaRPr sz="1400">
                <a:solidFill>
                  <a:srgbClr val="DB920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6"/>
            <p:cNvSpPr txBox="1"/>
            <p:nvPr/>
          </p:nvSpPr>
          <p:spPr>
            <a:xfrm>
              <a:off x="2928279" y="4033743"/>
              <a:ext cx="1367753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国民の代表である</a:t>
              </a:r>
              <a:endParaRPr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国会議員を選びます</a:t>
              </a:r>
              <a:endParaRPr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8" name="Google Shape;848;p46"/>
          <p:cNvGrpSpPr/>
          <p:nvPr/>
        </p:nvGrpSpPr>
        <p:grpSpPr>
          <a:xfrm>
            <a:off x="5189573" y="3442573"/>
            <a:ext cx="1170513" cy="1242060"/>
            <a:chOff x="5189573" y="3405502"/>
            <a:chExt cx="1170513" cy="1242060"/>
          </a:xfrm>
        </p:grpSpPr>
        <p:sp>
          <p:nvSpPr>
            <p:cNvPr id="849" name="Google Shape;849;p46"/>
            <p:cNvSpPr txBox="1"/>
            <p:nvPr/>
          </p:nvSpPr>
          <p:spPr>
            <a:xfrm>
              <a:off x="5421485" y="3405502"/>
              <a:ext cx="543739" cy="300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400">
                  <a:solidFill>
                    <a:srgbClr val="DB920F"/>
                  </a:solidFill>
                  <a:latin typeface="Arial"/>
                  <a:ea typeface="Arial"/>
                  <a:cs typeface="Arial"/>
                  <a:sym typeface="Arial"/>
                </a:rPr>
                <a:t>選挙</a:t>
              </a:r>
              <a:endParaRPr sz="1400">
                <a:solidFill>
                  <a:srgbClr val="DB920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6"/>
            <p:cNvSpPr txBox="1"/>
            <p:nvPr/>
          </p:nvSpPr>
          <p:spPr>
            <a:xfrm>
              <a:off x="5189573" y="3945872"/>
              <a:ext cx="1170513" cy="701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住民の代表である</a:t>
              </a:r>
              <a:endParaRPr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都道府県・市区町村議会議員を選びます</a:t>
              </a:r>
              <a:endParaRPr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1" name="Google Shape;851;p46"/>
          <p:cNvGrpSpPr/>
          <p:nvPr/>
        </p:nvGrpSpPr>
        <p:grpSpPr>
          <a:xfrm>
            <a:off x="5189574" y="2576505"/>
            <a:ext cx="1117362" cy="954133"/>
            <a:chOff x="5189574" y="2180717"/>
            <a:chExt cx="1117362" cy="954133"/>
          </a:xfrm>
        </p:grpSpPr>
        <p:sp>
          <p:nvSpPr>
            <p:cNvPr id="852" name="Google Shape;852;p46"/>
            <p:cNvSpPr txBox="1"/>
            <p:nvPr/>
          </p:nvSpPr>
          <p:spPr>
            <a:xfrm>
              <a:off x="5426090" y="2180717"/>
              <a:ext cx="543739" cy="300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400">
                  <a:solidFill>
                    <a:srgbClr val="DB920F"/>
                  </a:solidFill>
                  <a:latin typeface="Arial"/>
                  <a:ea typeface="Arial"/>
                  <a:cs typeface="Arial"/>
                  <a:sym typeface="Arial"/>
                </a:rPr>
                <a:t>選挙</a:t>
              </a:r>
              <a:endParaRPr sz="1400">
                <a:solidFill>
                  <a:srgbClr val="DB920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6"/>
            <p:cNvSpPr txBox="1"/>
            <p:nvPr/>
          </p:nvSpPr>
          <p:spPr>
            <a:xfrm>
              <a:off x="5189574" y="2433160"/>
              <a:ext cx="1117362" cy="701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住民の代表である</a:t>
              </a:r>
              <a:endParaRPr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都道府県知事・</a:t>
              </a:r>
              <a:endParaRPr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9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市区町村長を選びます</a:t>
              </a:r>
              <a:endParaRPr sz="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4" name="Google Shape;854;p46"/>
          <p:cNvSpPr txBox="1"/>
          <p:nvPr/>
        </p:nvSpPr>
        <p:spPr>
          <a:xfrm>
            <a:off x="3299404" y="1671624"/>
            <a:ext cx="796033" cy="507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>
                <a:solidFill>
                  <a:srgbClr val="6BA42C"/>
                </a:solidFill>
                <a:latin typeface="Arial"/>
                <a:ea typeface="Arial"/>
                <a:cs typeface="Arial"/>
                <a:sym typeface="Arial"/>
              </a:rPr>
              <a:t>税金</a:t>
            </a:r>
            <a:endParaRPr sz="1400">
              <a:solidFill>
                <a:srgbClr val="6BA42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>
                <a:solidFill>
                  <a:srgbClr val="6BA42C"/>
                </a:solidFill>
                <a:latin typeface="Arial"/>
                <a:ea typeface="Arial"/>
                <a:cs typeface="Arial"/>
                <a:sym typeface="Arial"/>
              </a:rPr>
              <a:t>（国税）</a:t>
            </a:r>
            <a:endParaRPr sz="1200">
              <a:solidFill>
                <a:srgbClr val="6BA4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46"/>
          <p:cNvSpPr txBox="1"/>
          <p:nvPr/>
        </p:nvSpPr>
        <p:spPr>
          <a:xfrm>
            <a:off x="5169191" y="1671624"/>
            <a:ext cx="1005068" cy="507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dirty="0">
                <a:solidFill>
                  <a:srgbClr val="1F7EA9"/>
                </a:solidFill>
                <a:latin typeface="Arial"/>
                <a:ea typeface="Arial"/>
                <a:cs typeface="Arial"/>
                <a:sym typeface="Arial"/>
              </a:rPr>
              <a:t>税金</a:t>
            </a:r>
            <a:endParaRPr sz="1400" dirty="0">
              <a:solidFill>
                <a:srgbClr val="1F7EA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dirty="0">
                <a:solidFill>
                  <a:srgbClr val="1F7EA9"/>
                </a:solidFill>
                <a:latin typeface="Arial"/>
                <a:ea typeface="Arial"/>
                <a:cs typeface="Arial"/>
                <a:sym typeface="Arial"/>
              </a:rPr>
              <a:t>（地方税）</a:t>
            </a:r>
            <a:endParaRPr sz="1200" dirty="0">
              <a:solidFill>
                <a:srgbClr val="1F7EA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6" name="Google Shape;856;p46"/>
          <p:cNvGrpSpPr/>
          <p:nvPr/>
        </p:nvGrpSpPr>
        <p:grpSpPr>
          <a:xfrm>
            <a:off x="7043247" y="3430579"/>
            <a:ext cx="1131921" cy="455443"/>
            <a:chOff x="1057313" y="3173604"/>
            <a:chExt cx="1131921" cy="455443"/>
          </a:xfrm>
        </p:grpSpPr>
        <p:sp>
          <p:nvSpPr>
            <p:cNvPr id="857" name="Google Shape;857;p46"/>
            <p:cNvSpPr/>
            <p:nvPr/>
          </p:nvSpPr>
          <p:spPr>
            <a:xfrm rot="10800000">
              <a:off x="1057313" y="3382470"/>
              <a:ext cx="1131921" cy="246577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2BA3D9"/>
                </a:gs>
                <a:gs pos="100000">
                  <a:srgbClr val="A0D6EE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72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6"/>
            <p:cNvSpPr txBox="1"/>
            <p:nvPr/>
          </p:nvSpPr>
          <p:spPr>
            <a:xfrm>
              <a:off x="1071681" y="3173604"/>
              <a:ext cx="1103187" cy="2706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200">
                  <a:solidFill>
                    <a:srgbClr val="29A8B9"/>
                  </a:solidFill>
                  <a:latin typeface="Arial"/>
                  <a:ea typeface="Arial"/>
                  <a:cs typeface="Arial"/>
                  <a:sym typeface="Arial"/>
                </a:rPr>
                <a:t>予算案の提出</a:t>
              </a:r>
              <a:endParaRPr/>
            </a:p>
          </p:txBody>
        </p:sp>
      </p:grpSp>
      <p:grpSp>
        <p:nvGrpSpPr>
          <p:cNvPr id="859" name="Google Shape;859;p46"/>
          <p:cNvGrpSpPr/>
          <p:nvPr/>
        </p:nvGrpSpPr>
        <p:grpSpPr>
          <a:xfrm>
            <a:off x="0" y="856049"/>
            <a:ext cx="9144000" cy="421945"/>
            <a:chOff x="0" y="856049"/>
            <a:chExt cx="9144000" cy="421945"/>
          </a:xfrm>
        </p:grpSpPr>
        <p:sp>
          <p:nvSpPr>
            <p:cNvPr id="860" name="Google Shape;860;p46"/>
            <p:cNvSpPr txBox="1"/>
            <p:nvPr/>
          </p:nvSpPr>
          <p:spPr>
            <a:xfrm>
              <a:off x="0" y="928155"/>
              <a:ext cx="9144000" cy="3498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ja-JP" sz="13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国の税金に関する法律（税負担の方法）と税金の使い道（予算）は、国民の代表者である国会議員が決めています。</a:t>
              </a:r>
              <a:endParaRPr sz="1300" dirty="0"/>
            </a:p>
          </p:txBody>
        </p:sp>
        <p:sp>
          <p:nvSpPr>
            <p:cNvPr id="861" name="Google Shape;861;p46"/>
            <p:cNvSpPr txBox="1"/>
            <p:nvPr/>
          </p:nvSpPr>
          <p:spPr>
            <a:xfrm>
              <a:off x="2233127" y="856049"/>
              <a:ext cx="47446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ふたん</a:t>
              </a:r>
              <a:endParaRPr dirty="0"/>
            </a:p>
          </p:txBody>
        </p:sp>
      </p:grpSp>
      <p:pic>
        <p:nvPicPr>
          <p:cNvPr id="2" name="図 1">
            <a:hlinkClick r:id="rId8" action="ppaction://hlinksldjump"/>
            <a:extLst>
              <a:ext uri="{FF2B5EF4-FFF2-40B4-BE49-F238E27FC236}">
                <a16:creationId xmlns:a16="http://schemas.microsoft.com/office/drawing/2014/main" id="{37A1BD62-CAF2-1F21-EC76-7931F904F3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4467" y="190438"/>
            <a:ext cx="1092200" cy="35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47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/>
              <a:t>11</a:t>
            </a:r>
            <a:endParaRPr/>
          </a:p>
        </p:txBody>
      </p:sp>
      <p:sp>
        <p:nvSpPr>
          <p:cNvPr id="869" name="Google Shape;869;p47"/>
          <p:cNvSpPr txBox="1"/>
          <p:nvPr/>
        </p:nvSpPr>
        <p:spPr>
          <a:xfrm>
            <a:off x="139768" y="942237"/>
            <a:ext cx="498249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国の予算</a:t>
            </a:r>
            <a:r>
              <a:rPr lang="ja-JP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（令和７年度当初予算）</a:t>
            </a: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0" name="Google Shape;870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925" y="2987112"/>
            <a:ext cx="3710572" cy="3301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720" y="2987112"/>
            <a:ext cx="3710572" cy="33018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2" name="Google Shape;872;p47"/>
          <p:cNvGrpSpPr/>
          <p:nvPr/>
        </p:nvGrpSpPr>
        <p:grpSpPr>
          <a:xfrm>
            <a:off x="5736150" y="4014426"/>
            <a:ext cx="1383712" cy="1300682"/>
            <a:chOff x="1882493" y="3951980"/>
            <a:chExt cx="1651281" cy="1490552"/>
          </a:xfrm>
        </p:grpSpPr>
        <p:sp>
          <p:nvSpPr>
            <p:cNvPr id="873" name="Google Shape;873;p47"/>
            <p:cNvSpPr/>
            <p:nvPr/>
          </p:nvSpPr>
          <p:spPr>
            <a:xfrm>
              <a:off x="1974616" y="3951980"/>
              <a:ext cx="1490552" cy="149055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7"/>
            <p:cNvSpPr txBox="1"/>
            <p:nvPr/>
          </p:nvSpPr>
          <p:spPr>
            <a:xfrm>
              <a:off x="1882493" y="4348234"/>
              <a:ext cx="1651281" cy="6546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800" i="0" u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歳出総額</a:t>
              </a:r>
              <a:endParaRPr/>
            </a:p>
            <a:p>
              <a:pPr marL="0" marR="0" lvl="0" indent="0" algn="ctr" rtl="0">
                <a:lnSpc>
                  <a:spcPct val="110000"/>
                </a:lnSpc>
                <a:spcBef>
                  <a:spcPts val="500"/>
                </a:spcBef>
                <a:spcAft>
                  <a:spcPts val="0"/>
                </a:spcAft>
                <a:buNone/>
              </a:pPr>
              <a:r>
                <a:rPr lang="ja-JP" sz="1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115兆1,978億円</a:t>
              </a:r>
              <a:endParaRPr/>
            </a:p>
          </p:txBody>
        </p:sp>
      </p:grpSp>
      <p:sp>
        <p:nvSpPr>
          <p:cNvPr id="875" name="Google Shape;875;p47"/>
          <p:cNvSpPr txBox="1"/>
          <p:nvPr/>
        </p:nvSpPr>
        <p:spPr>
          <a:xfrm>
            <a:off x="1417562" y="5370868"/>
            <a:ext cx="17349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税金など　67.6%</a:t>
            </a:r>
            <a:endParaRPr/>
          </a:p>
        </p:txBody>
      </p:sp>
      <p:sp>
        <p:nvSpPr>
          <p:cNvPr id="876" name="Google Shape;876;p47"/>
          <p:cNvSpPr txBox="1"/>
          <p:nvPr/>
        </p:nvSpPr>
        <p:spPr>
          <a:xfrm>
            <a:off x="159137" y="3959190"/>
            <a:ext cx="165172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国の借金など 24.9%</a:t>
            </a:r>
            <a:endParaRPr/>
          </a:p>
        </p:txBody>
      </p:sp>
      <p:sp>
        <p:nvSpPr>
          <p:cNvPr id="877" name="Google Shape;877;p47"/>
          <p:cNvSpPr txBox="1"/>
          <p:nvPr/>
        </p:nvSpPr>
        <p:spPr>
          <a:xfrm>
            <a:off x="1081576" y="3250046"/>
            <a:ext cx="164181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そのほか 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7.6%</a:t>
            </a:r>
            <a:endParaRPr/>
          </a:p>
        </p:txBody>
      </p:sp>
      <p:sp>
        <p:nvSpPr>
          <p:cNvPr id="878" name="Google Shape;878;p47"/>
          <p:cNvSpPr txBox="1"/>
          <p:nvPr/>
        </p:nvSpPr>
        <p:spPr>
          <a:xfrm>
            <a:off x="6371060" y="3457016"/>
            <a:ext cx="226575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わたしたちの健康や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生活を守るために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33.2%</a:t>
            </a:r>
            <a:endParaRPr/>
          </a:p>
        </p:txBody>
      </p:sp>
      <p:sp>
        <p:nvSpPr>
          <p:cNvPr id="879" name="Google Shape;879;p47"/>
          <p:cNvSpPr txBox="1"/>
          <p:nvPr/>
        </p:nvSpPr>
        <p:spPr>
          <a:xfrm>
            <a:off x="7512661" y="4055939"/>
            <a:ext cx="19810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道路や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住宅などの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整備のために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5.3%</a:t>
            </a:r>
            <a:endParaRPr/>
          </a:p>
        </p:txBody>
      </p:sp>
      <p:sp>
        <p:nvSpPr>
          <p:cNvPr id="880" name="Google Shape;880;p47"/>
          <p:cNvSpPr txBox="1"/>
          <p:nvPr/>
        </p:nvSpPr>
        <p:spPr>
          <a:xfrm>
            <a:off x="6854510" y="5310075"/>
            <a:ext cx="267821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教育や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科学技術を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さかんに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するために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4.9%</a:t>
            </a:r>
            <a:endParaRPr/>
          </a:p>
        </p:txBody>
      </p:sp>
      <p:sp>
        <p:nvSpPr>
          <p:cNvPr id="881" name="Google Shape;881;p47"/>
          <p:cNvSpPr txBox="1"/>
          <p:nvPr/>
        </p:nvSpPr>
        <p:spPr>
          <a:xfrm>
            <a:off x="4118840" y="4782726"/>
            <a:ext cx="163013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都道府県や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市区町村の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財政をおぎなう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ために 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16.4%</a:t>
            </a:r>
            <a:endParaRPr dirty="0"/>
          </a:p>
        </p:txBody>
      </p:sp>
      <p:sp>
        <p:nvSpPr>
          <p:cNvPr id="882" name="Google Shape;882;p47"/>
          <p:cNvSpPr txBox="1"/>
          <p:nvPr/>
        </p:nvSpPr>
        <p:spPr>
          <a:xfrm>
            <a:off x="3801791" y="3276178"/>
            <a:ext cx="2640933" cy="124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国の借金を返したり</a:t>
            </a:r>
            <a:endParaRPr dirty="0"/>
          </a:p>
          <a:p>
            <a:pPr marL="0" marR="0" lvl="0" indent="0" algn="ctr" rtl="0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利子を払ったりするために 24.5%</a:t>
            </a:r>
            <a:endParaRPr dirty="0"/>
          </a:p>
        </p:txBody>
      </p:sp>
      <p:sp>
        <p:nvSpPr>
          <p:cNvPr id="883" name="Google Shape;883;p47"/>
          <p:cNvSpPr txBox="1"/>
          <p:nvPr/>
        </p:nvSpPr>
        <p:spPr>
          <a:xfrm>
            <a:off x="5639861" y="5503222"/>
            <a:ext cx="13249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そのほか15.7%</a:t>
            </a:r>
            <a:endParaRPr/>
          </a:p>
        </p:txBody>
      </p:sp>
      <p:grpSp>
        <p:nvGrpSpPr>
          <p:cNvPr id="884" name="Google Shape;884;p47"/>
          <p:cNvGrpSpPr/>
          <p:nvPr/>
        </p:nvGrpSpPr>
        <p:grpSpPr>
          <a:xfrm>
            <a:off x="1522880" y="4009393"/>
            <a:ext cx="1383712" cy="1300682"/>
            <a:chOff x="1957893" y="3953401"/>
            <a:chExt cx="1651281" cy="1490552"/>
          </a:xfrm>
        </p:grpSpPr>
        <p:sp>
          <p:nvSpPr>
            <p:cNvPr id="885" name="Google Shape;885;p47"/>
            <p:cNvSpPr/>
            <p:nvPr/>
          </p:nvSpPr>
          <p:spPr>
            <a:xfrm>
              <a:off x="2038258" y="3953401"/>
              <a:ext cx="1490552" cy="149055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7"/>
            <p:cNvSpPr txBox="1"/>
            <p:nvPr/>
          </p:nvSpPr>
          <p:spPr>
            <a:xfrm>
              <a:off x="1957893" y="4353512"/>
              <a:ext cx="1651281" cy="6546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歳入</a:t>
              </a:r>
              <a:r>
                <a:rPr lang="ja-JP" sz="1800" i="0" u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総額</a:t>
              </a:r>
              <a:endParaRPr/>
            </a:p>
            <a:p>
              <a:pPr marL="0" marR="0" lvl="0" indent="0" algn="ctr" rtl="0">
                <a:lnSpc>
                  <a:spcPct val="110000"/>
                </a:lnSpc>
                <a:spcBef>
                  <a:spcPts val="500"/>
                </a:spcBef>
                <a:spcAft>
                  <a:spcPts val="0"/>
                </a:spcAft>
                <a:buNone/>
              </a:pPr>
              <a:r>
                <a:rPr lang="ja-JP" sz="1300" i="0" u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11</a:t>
              </a:r>
              <a:r>
                <a:rPr lang="ja-JP" sz="13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r>
                <a:rPr lang="ja-JP" sz="1300" i="0" u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兆1,978億円</a:t>
              </a:r>
              <a:endParaRPr/>
            </a:p>
          </p:txBody>
        </p:sp>
      </p:grpSp>
      <p:cxnSp>
        <p:nvCxnSpPr>
          <p:cNvPr id="887" name="Google Shape;887;p47"/>
          <p:cNvCxnSpPr/>
          <p:nvPr/>
        </p:nvCxnSpPr>
        <p:spPr>
          <a:xfrm rot="10800000" flipH="1">
            <a:off x="7503937" y="4978582"/>
            <a:ext cx="779013" cy="499396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oval" w="med" len="med"/>
            <a:tailEnd type="none" w="sm" len="sm"/>
          </a:ln>
        </p:spPr>
      </p:cxnSp>
      <p:cxnSp>
        <p:nvCxnSpPr>
          <p:cNvPr id="888" name="Google Shape;888;p47"/>
          <p:cNvCxnSpPr/>
          <p:nvPr/>
        </p:nvCxnSpPr>
        <p:spPr>
          <a:xfrm>
            <a:off x="7149573" y="5787894"/>
            <a:ext cx="589181" cy="213543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889" name="Google Shape;889;p47"/>
          <p:cNvSpPr txBox="1"/>
          <p:nvPr/>
        </p:nvSpPr>
        <p:spPr>
          <a:xfrm>
            <a:off x="215619" y="75788"/>
            <a:ext cx="76905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税金の使いみちはどうやって決めるの？</a:t>
            </a:r>
            <a:endParaRPr dirty="0"/>
          </a:p>
        </p:txBody>
      </p:sp>
      <p:sp>
        <p:nvSpPr>
          <p:cNvPr id="890" name="Google Shape;890;p47"/>
          <p:cNvSpPr txBox="1"/>
          <p:nvPr/>
        </p:nvSpPr>
        <p:spPr>
          <a:xfrm>
            <a:off x="4427403" y="3586483"/>
            <a:ext cx="45863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7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はら</a:t>
            </a:r>
            <a:endParaRPr sz="7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1" name="Google Shape;891;p47"/>
          <p:cNvCxnSpPr/>
          <p:nvPr/>
        </p:nvCxnSpPr>
        <p:spPr>
          <a:xfrm>
            <a:off x="215619" y="1465457"/>
            <a:ext cx="8785225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92" name="Google Shape;892;p47"/>
          <p:cNvSpPr/>
          <p:nvPr/>
        </p:nvSpPr>
        <p:spPr>
          <a:xfrm>
            <a:off x="139768" y="1462288"/>
            <a:ext cx="8785225" cy="133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ja-JP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国は、国民のくらしを豊かにするために、国に納められた税金をどう使うかを話し合いで決めています。まず、内閣が1年間に入るお金（収入＝歳入）と、国の仕事に必要なお金（支出＝歳出）を計算し、予算案をたてます。そして、その予算案について、国民の代表である議員が国会で話し合い、予算や税金の使いみちを決定します。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9144001" cy="69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0">
            <a:hlinkClick r:id="rId4" action="ppaction://hlinksldjump"/>
          </p:cNvPr>
          <p:cNvSpPr/>
          <p:nvPr/>
        </p:nvSpPr>
        <p:spPr>
          <a:xfrm>
            <a:off x="776088" y="1360568"/>
            <a:ext cx="5517136" cy="31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0">
            <a:hlinkClick r:id="rId5" action="ppaction://hlinksldjump"/>
          </p:cNvPr>
          <p:cNvSpPr/>
          <p:nvPr/>
        </p:nvSpPr>
        <p:spPr>
          <a:xfrm>
            <a:off x="776088" y="2011733"/>
            <a:ext cx="4725681" cy="31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0">
            <a:hlinkClick r:id="rId6" action="ppaction://hlinksldjump"/>
          </p:cNvPr>
          <p:cNvSpPr/>
          <p:nvPr/>
        </p:nvSpPr>
        <p:spPr>
          <a:xfrm>
            <a:off x="753035" y="2720144"/>
            <a:ext cx="5294299" cy="31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0">
            <a:hlinkClick r:id="rId7" action="ppaction://hlinksldjump"/>
          </p:cNvPr>
          <p:cNvSpPr/>
          <p:nvPr/>
        </p:nvSpPr>
        <p:spPr>
          <a:xfrm>
            <a:off x="776087" y="3305785"/>
            <a:ext cx="6078071" cy="31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0">
            <a:hlinkClick r:id="rId8" action="ppaction://hlinksldjump"/>
          </p:cNvPr>
          <p:cNvSpPr/>
          <p:nvPr/>
        </p:nvSpPr>
        <p:spPr>
          <a:xfrm>
            <a:off x="776087" y="3959606"/>
            <a:ext cx="4994623" cy="31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0">
            <a:hlinkClick r:id="rId9" action="ppaction://hlinksldjump"/>
          </p:cNvPr>
          <p:cNvSpPr/>
          <p:nvPr/>
        </p:nvSpPr>
        <p:spPr>
          <a:xfrm>
            <a:off x="776087" y="4598895"/>
            <a:ext cx="3050563" cy="31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0">
            <a:hlinkClick r:id="rId10" action="ppaction://hlinksldjump"/>
          </p:cNvPr>
          <p:cNvSpPr/>
          <p:nvPr/>
        </p:nvSpPr>
        <p:spPr>
          <a:xfrm>
            <a:off x="776087" y="5251002"/>
            <a:ext cx="3342556" cy="31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0">
            <a:hlinkClick r:id="rId11" action="ppaction://hlinksldjump"/>
          </p:cNvPr>
          <p:cNvSpPr/>
          <p:nvPr/>
        </p:nvSpPr>
        <p:spPr>
          <a:xfrm>
            <a:off x="776087" y="5902167"/>
            <a:ext cx="4195484" cy="31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0">
            <a:hlinkClick r:id="rId6" action="ppaction://hlinksldjump"/>
          </p:cNvPr>
          <p:cNvSpPr/>
          <p:nvPr/>
        </p:nvSpPr>
        <p:spPr>
          <a:xfrm>
            <a:off x="776088" y="2662304"/>
            <a:ext cx="5294299" cy="31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511" y="2669286"/>
            <a:ext cx="4231860" cy="378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12454" y="2669285"/>
            <a:ext cx="5300291" cy="3781025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48"/>
          <p:cNvSpPr txBox="1"/>
          <p:nvPr/>
        </p:nvSpPr>
        <p:spPr>
          <a:xfrm>
            <a:off x="139768" y="942237"/>
            <a:ext cx="55768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ja-JP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佐賀県の予算</a:t>
            </a:r>
            <a:r>
              <a:rPr lang="ja-JP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（令和７年度当初予算）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48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ja-JP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/>
          </a:p>
        </p:txBody>
      </p:sp>
      <p:sp>
        <p:nvSpPr>
          <p:cNvPr id="902" name="Google Shape;902;p48"/>
          <p:cNvSpPr txBox="1"/>
          <p:nvPr/>
        </p:nvSpPr>
        <p:spPr>
          <a:xfrm>
            <a:off x="839740" y="75788"/>
            <a:ext cx="689109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佐賀県の予算と税金の使いみち</a:t>
            </a:r>
            <a:endParaRPr dirty="0"/>
          </a:p>
        </p:txBody>
      </p:sp>
      <p:sp>
        <p:nvSpPr>
          <p:cNvPr id="903" name="Google Shape;903;p48"/>
          <p:cNvSpPr txBox="1"/>
          <p:nvPr/>
        </p:nvSpPr>
        <p:spPr>
          <a:xfrm>
            <a:off x="179769" y="6393186"/>
            <a:ext cx="3886200" cy="2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ja-JP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※端数処理のため、構成比の合計が100％にならない場合があります。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48"/>
          <p:cNvSpPr txBox="1"/>
          <p:nvPr/>
        </p:nvSpPr>
        <p:spPr>
          <a:xfrm>
            <a:off x="6574002" y="3248551"/>
            <a:ext cx="193757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教育費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19.9%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48"/>
          <p:cNvSpPr txBox="1"/>
          <p:nvPr/>
        </p:nvSpPr>
        <p:spPr>
          <a:xfrm>
            <a:off x="7558137" y="4236286"/>
            <a:ext cx="127719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商工費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12.1%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48"/>
          <p:cNvSpPr txBox="1"/>
          <p:nvPr/>
        </p:nvSpPr>
        <p:spPr>
          <a:xfrm>
            <a:off x="6736242" y="5192152"/>
            <a:ext cx="209908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公債費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11.9%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48"/>
          <p:cNvSpPr txBox="1"/>
          <p:nvPr/>
        </p:nvSpPr>
        <p:spPr>
          <a:xfrm>
            <a:off x="6249798" y="5528843"/>
            <a:ext cx="135451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民生費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11.2%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48"/>
          <p:cNvSpPr txBox="1"/>
          <p:nvPr/>
        </p:nvSpPr>
        <p:spPr>
          <a:xfrm>
            <a:off x="6030186" y="2979651"/>
            <a:ext cx="8324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/>
              <a:t> </a:t>
            </a:r>
            <a:endParaRPr sz="160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10.8%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48"/>
          <p:cNvSpPr txBox="1"/>
          <p:nvPr/>
        </p:nvSpPr>
        <p:spPr>
          <a:xfrm>
            <a:off x="4398313" y="4332711"/>
            <a:ext cx="150645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衛生費 </a:t>
            </a:r>
            <a:r>
              <a:rPr lang="ja-JP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6.0%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48"/>
          <p:cNvSpPr txBox="1"/>
          <p:nvPr/>
        </p:nvSpPr>
        <p:spPr>
          <a:xfrm>
            <a:off x="4193943" y="3286037"/>
            <a:ext cx="224182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警察費 4</a:t>
            </a:r>
            <a:r>
              <a:rPr lang="ja-JP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.6%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48"/>
          <p:cNvSpPr txBox="1"/>
          <p:nvPr/>
        </p:nvSpPr>
        <p:spPr>
          <a:xfrm>
            <a:off x="4530971" y="4918451"/>
            <a:ext cx="158023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総務費 7.7％</a:t>
            </a:r>
            <a:endParaRPr/>
          </a:p>
        </p:txBody>
      </p:sp>
      <p:sp>
        <p:nvSpPr>
          <p:cNvPr id="912" name="Google Shape;912;p48"/>
          <p:cNvSpPr txBox="1"/>
          <p:nvPr/>
        </p:nvSpPr>
        <p:spPr>
          <a:xfrm>
            <a:off x="4962768" y="5285818"/>
            <a:ext cx="229792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土木費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10.1%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48"/>
          <p:cNvSpPr txBox="1"/>
          <p:nvPr/>
        </p:nvSpPr>
        <p:spPr>
          <a:xfrm>
            <a:off x="2759986" y="3820805"/>
            <a:ext cx="117458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県の税金などの自主財源 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４６.４%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48"/>
          <p:cNvSpPr txBox="1"/>
          <p:nvPr/>
        </p:nvSpPr>
        <p:spPr>
          <a:xfrm>
            <a:off x="-20295" y="4915195"/>
            <a:ext cx="183787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国から県の財政をおぎなうために支出されるお金 </a:t>
            </a:r>
            <a:endParaRPr sz="16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 cap="none" dirty="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30.3％</a:t>
            </a:r>
            <a:endParaRPr sz="1600" b="0" i="0" u="none" strike="noStrike" cap="none" dirty="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48"/>
          <p:cNvSpPr txBox="1"/>
          <p:nvPr/>
        </p:nvSpPr>
        <p:spPr>
          <a:xfrm>
            <a:off x="412051" y="3320870"/>
            <a:ext cx="150645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国や銀行から借りたお金 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19.5%</a:t>
            </a:r>
            <a:endParaRPr/>
          </a:p>
        </p:txBody>
      </p:sp>
      <p:sp>
        <p:nvSpPr>
          <p:cNvPr id="916" name="Google Shape;916;p48"/>
          <p:cNvSpPr txBox="1"/>
          <p:nvPr/>
        </p:nvSpPr>
        <p:spPr>
          <a:xfrm>
            <a:off x="1569817" y="2852484"/>
            <a:ext cx="99304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その他 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3.8%</a:t>
            </a:r>
            <a:endParaRPr/>
          </a:p>
        </p:txBody>
      </p:sp>
      <p:grpSp>
        <p:nvGrpSpPr>
          <p:cNvPr id="917" name="Google Shape;917;p48"/>
          <p:cNvGrpSpPr/>
          <p:nvPr/>
        </p:nvGrpSpPr>
        <p:grpSpPr>
          <a:xfrm>
            <a:off x="1601541" y="4124945"/>
            <a:ext cx="1277198" cy="741216"/>
            <a:chOff x="2028825" y="3613312"/>
            <a:chExt cx="1277198" cy="741216"/>
          </a:xfrm>
        </p:grpSpPr>
        <p:sp>
          <p:nvSpPr>
            <p:cNvPr id="918" name="Google Shape;918;p48"/>
            <p:cNvSpPr txBox="1"/>
            <p:nvPr/>
          </p:nvSpPr>
          <p:spPr>
            <a:xfrm>
              <a:off x="2028825" y="3831308"/>
              <a:ext cx="127719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8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ja-JP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歳入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714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ja-JP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5,130億円</a:t>
              </a:r>
              <a:endParaRPr/>
            </a:p>
          </p:txBody>
        </p:sp>
        <p:sp>
          <p:nvSpPr>
            <p:cNvPr id="919" name="Google Shape;919;p48"/>
            <p:cNvSpPr txBox="1"/>
            <p:nvPr/>
          </p:nvSpPr>
          <p:spPr>
            <a:xfrm>
              <a:off x="2318004" y="3613312"/>
              <a:ext cx="710137" cy="2865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87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ja-JP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さいにゅう</a:t>
              </a: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0" name="Google Shape;920;p48"/>
          <p:cNvGrpSpPr/>
          <p:nvPr/>
        </p:nvGrpSpPr>
        <p:grpSpPr>
          <a:xfrm>
            <a:off x="6224003" y="4144294"/>
            <a:ext cx="1277192" cy="690359"/>
            <a:chOff x="6305550" y="3647309"/>
            <a:chExt cx="1277192" cy="690359"/>
          </a:xfrm>
        </p:grpSpPr>
        <p:sp>
          <p:nvSpPr>
            <p:cNvPr id="921" name="Google Shape;921;p48"/>
            <p:cNvSpPr txBox="1"/>
            <p:nvPr/>
          </p:nvSpPr>
          <p:spPr>
            <a:xfrm>
              <a:off x="6305550" y="3860222"/>
              <a:ext cx="1277192" cy="477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83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ja-JP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歳出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714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ja-JP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5,130億円</a:t>
              </a:r>
              <a:endParaRPr/>
            </a:p>
          </p:txBody>
        </p:sp>
        <p:sp>
          <p:nvSpPr>
            <p:cNvPr id="922" name="Google Shape;922;p48"/>
            <p:cNvSpPr txBox="1"/>
            <p:nvPr/>
          </p:nvSpPr>
          <p:spPr>
            <a:xfrm>
              <a:off x="6609798" y="3647309"/>
              <a:ext cx="710137" cy="2865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87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ja-JP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さいしゅつ</a:t>
              </a:r>
              <a:endParaRPr/>
            </a:p>
          </p:txBody>
        </p:sp>
      </p:grpSp>
      <p:sp>
        <p:nvSpPr>
          <p:cNvPr id="923" name="Google Shape;923;p48"/>
          <p:cNvSpPr txBox="1"/>
          <p:nvPr/>
        </p:nvSpPr>
        <p:spPr>
          <a:xfrm>
            <a:off x="3801138" y="3741797"/>
            <a:ext cx="224182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None/>
            </a:pPr>
            <a:r>
              <a:rPr lang="ja-JP"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農林水産業費 5.7%</a:t>
            </a:r>
            <a:endParaRPr sz="16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48"/>
          <p:cNvSpPr/>
          <p:nvPr/>
        </p:nvSpPr>
        <p:spPr>
          <a:xfrm>
            <a:off x="139768" y="1511735"/>
            <a:ext cx="8240693" cy="1010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ja-JP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佐賀県の予算（収入や支出の計画）は、佐賀県議会で決められます。</a:t>
            </a:r>
            <a:br>
              <a:rPr lang="ja-JP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ja-JP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令和７年度当初予算の総収入は、5,130億円となっています。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70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ja-JP" sz="17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このお金は、県民が豊かなくらしができるように「公共の事業」に使われています。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5" name="Google Shape;925;p48"/>
          <p:cNvCxnSpPr/>
          <p:nvPr/>
        </p:nvCxnSpPr>
        <p:spPr>
          <a:xfrm>
            <a:off x="215619" y="1465457"/>
            <a:ext cx="8785225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図 1">
            <a:hlinkClick r:id="rId5" action="ppaction://hlinksldjump"/>
            <a:extLst>
              <a:ext uri="{FF2B5EF4-FFF2-40B4-BE49-F238E27FC236}">
                <a16:creationId xmlns:a16="http://schemas.microsoft.com/office/drawing/2014/main" id="{746A96CB-3171-3AF3-C505-7E87C02E1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4467" y="190438"/>
            <a:ext cx="1092200" cy="35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2E9"/>
        </a:solidFill>
        <a:effectLst/>
      </p:bgPr>
    </p:bg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Google Shape;93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7952" y="999532"/>
            <a:ext cx="5372100" cy="52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49">
            <a:hlinkClick r:id="rId4" action="ppaction://hlinksldjump"/>
          </p:cNvPr>
          <p:cNvSpPr/>
          <p:nvPr/>
        </p:nvSpPr>
        <p:spPr>
          <a:xfrm>
            <a:off x="5124660" y="1866199"/>
            <a:ext cx="223284" cy="223284"/>
          </a:xfrm>
          <a:prstGeom prst="ellipse">
            <a:avLst/>
          </a:prstGeom>
          <a:solidFill>
            <a:srgbClr val="EA004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49">
            <a:hlinkClick r:id="rId5" action="ppaction://hlinksldjump"/>
          </p:cNvPr>
          <p:cNvSpPr/>
          <p:nvPr/>
        </p:nvSpPr>
        <p:spPr>
          <a:xfrm>
            <a:off x="4981234" y="2680145"/>
            <a:ext cx="223284" cy="223284"/>
          </a:xfrm>
          <a:prstGeom prst="ellipse">
            <a:avLst/>
          </a:prstGeom>
          <a:solidFill>
            <a:srgbClr val="218791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49">
            <a:hlinkClick r:id="rId6" action="ppaction://hlinksldjump"/>
          </p:cNvPr>
          <p:cNvSpPr/>
          <p:nvPr/>
        </p:nvSpPr>
        <p:spPr>
          <a:xfrm>
            <a:off x="5571275" y="3921433"/>
            <a:ext cx="223284" cy="223284"/>
          </a:xfrm>
          <a:prstGeom prst="ellipse">
            <a:avLst/>
          </a:prstGeom>
          <a:solidFill>
            <a:srgbClr val="ED8013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49">
            <a:hlinkClick r:id="rId7" action="ppaction://hlinksldjump"/>
          </p:cNvPr>
          <p:cNvSpPr/>
          <p:nvPr/>
        </p:nvSpPr>
        <p:spPr>
          <a:xfrm>
            <a:off x="7415663" y="4033075"/>
            <a:ext cx="223284" cy="223284"/>
          </a:xfrm>
          <a:prstGeom prst="ellipse">
            <a:avLst/>
          </a:prstGeom>
          <a:solidFill>
            <a:srgbClr val="0390DF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49">
            <a:hlinkClick r:id="rId8" action="ppaction://hlinksldjump"/>
          </p:cNvPr>
          <p:cNvSpPr/>
          <p:nvPr/>
        </p:nvSpPr>
        <p:spPr>
          <a:xfrm>
            <a:off x="7747650" y="2791787"/>
            <a:ext cx="223284" cy="223284"/>
          </a:xfrm>
          <a:prstGeom prst="ellipse">
            <a:avLst/>
          </a:prstGeom>
          <a:solidFill>
            <a:srgbClr val="927903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49"/>
          <p:cNvSpPr/>
          <p:nvPr/>
        </p:nvSpPr>
        <p:spPr>
          <a:xfrm>
            <a:off x="4306044" y="853918"/>
            <a:ext cx="4741912" cy="321316"/>
          </a:xfrm>
          <a:prstGeom prst="rect">
            <a:avLst/>
          </a:prstGeom>
          <a:noFill/>
          <a:ln w="190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49"/>
          <p:cNvSpPr txBox="1"/>
          <p:nvPr/>
        </p:nvSpPr>
        <p:spPr>
          <a:xfrm>
            <a:off x="4340571" y="860708"/>
            <a:ext cx="48260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dirty="0">
                <a:solidFill>
                  <a:srgbClr val="D12525"/>
                </a:solidFill>
                <a:latin typeface="Arial"/>
                <a:ea typeface="Arial"/>
                <a:cs typeface="Arial"/>
                <a:sym typeface="Arial"/>
              </a:rPr>
              <a:t>地図の色のついた丸をクリックすると写真が出てくるよ</a:t>
            </a:r>
            <a:endParaRPr dirty="0"/>
          </a:p>
        </p:txBody>
      </p:sp>
      <p:pic>
        <p:nvPicPr>
          <p:cNvPr id="940" name="Google Shape;940;p4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25884" y="4847701"/>
            <a:ext cx="1689100" cy="15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4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7137" y="4847701"/>
            <a:ext cx="1676400" cy="1587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49"/>
          <p:cNvSpPr txBox="1"/>
          <p:nvPr/>
        </p:nvSpPr>
        <p:spPr>
          <a:xfrm>
            <a:off x="839739" y="75788"/>
            <a:ext cx="622088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佐賀県の予算と税金の使いみち</a:t>
            </a:r>
            <a:endParaRPr dirty="0"/>
          </a:p>
        </p:txBody>
      </p:sp>
      <p:sp>
        <p:nvSpPr>
          <p:cNvPr id="943" name="Google Shape;943;p49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ja-JP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4" name="Google Shape;944;p4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69200" y="2959200"/>
            <a:ext cx="1587500" cy="15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Google Shape;945;p4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72008" y="2959200"/>
            <a:ext cx="1587500" cy="15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4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969200" y="1044000"/>
            <a:ext cx="1587500" cy="15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p4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8000" y="1044000"/>
            <a:ext cx="1651000" cy="15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4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813537" y="4849200"/>
            <a:ext cx="1955800" cy="158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8FD2E9"/>
        </a:solidFill>
        <a:effectLst/>
      </p:bgPr>
    </p:bg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50"/>
          <p:cNvSpPr/>
          <p:nvPr/>
        </p:nvSpPr>
        <p:spPr>
          <a:xfrm>
            <a:off x="7717170" y="2623677"/>
            <a:ext cx="223284" cy="223284"/>
          </a:xfrm>
          <a:prstGeom prst="ellipse">
            <a:avLst/>
          </a:prstGeom>
          <a:solidFill>
            <a:srgbClr val="927903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5" name="Google Shape;955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6830" y="868680"/>
            <a:ext cx="5372100" cy="52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50">
            <a:hlinkClick r:id="rId4" action="ppaction://hlinksldjump"/>
          </p:cNvPr>
          <p:cNvSpPr/>
          <p:nvPr/>
        </p:nvSpPr>
        <p:spPr>
          <a:xfrm>
            <a:off x="5091700" y="1778922"/>
            <a:ext cx="223284" cy="223284"/>
          </a:xfrm>
          <a:prstGeom prst="ellipse">
            <a:avLst/>
          </a:prstGeom>
          <a:solidFill>
            <a:srgbClr val="EA004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50">
            <a:hlinkClick r:id="rId5" action="ppaction://hlinksldjump"/>
          </p:cNvPr>
          <p:cNvSpPr/>
          <p:nvPr/>
        </p:nvSpPr>
        <p:spPr>
          <a:xfrm>
            <a:off x="4981234" y="2680145"/>
            <a:ext cx="223284" cy="223284"/>
          </a:xfrm>
          <a:prstGeom prst="ellipse">
            <a:avLst/>
          </a:prstGeom>
          <a:solidFill>
            <a:srgbClr val="218791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50">
            <a:hlinkClick r:id="rId6" action="ppaction://hlinksldjump"/>
          </p:cNvPr>
          <p:cNvSpPr/>
          <p:nvPr/>
        </p:nvSpPr>
        <p:spPr>
          <a:xfrm>
            <a:off x="5609624" y="3799631"/>
            <a:ext cx="223284" cy="223284"/>
          </a:xfrm>
          <a:prstGeom prst="ellipse">
            <a:avLst/>
          </a:prstGeom>
          <a:solidFill>
            <a:srgbClr val="ED8013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50">
            <a:hlinkClick r:id="rId7" action="ppaction://hlinksldjump"/>
          </p:cNvPr>
          <p:cNvSpPr/>
          <p:nvPr/>
        </p:nvSpPr>
        <p:spPr>
          <a:xfrm>
            <a:off x="7477881" y="4033075"/>
            <a:ext cx="223284" cy="223284"/>
          </a:xfrm>
          <a:prstGeom prst="ellipse">
            <a:avLst/>
          </a:prstGeom>
          <a:solidFill>
            <a:srgbClr val="0390DF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50">
            <a:hlinkClick r:id="rId8" action="ppaction://hlinksldjump"/>
          </p:cNvPr>
          <p:cNvSpPr/>
          <p:nvPr/>
        </p:nvSpPr>
        <p:spPr>
          <a:xfrm>
            <a:off x="7737490" y="2715117"/>
            <a:ext cx="223284" cy="223284"/>
          </a:xfrm>
          <a:prstGeom prst="ellipse">
            <a:avLst/>
          </a:prstGeom>
          <a:solidFill>
            <a:srgbClr val="927903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1" name="Google Shape;961;p5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4139" y="2178271"/>
            <a:ext cx="4617720" cy="38404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2" name="Google Shape;962;p50"/>
          <p:cNvCxnSpPr/>
          <p:nvPr/>
        </p:nvCxnSpPr>
        <p:spPr>
          <a:xfrm rot="10800000">
            <a:off x="3545958" y="2472070"/>
            <a:ext cx="4301159" cy="360513"/>
          </a:xfrm>
          <a:prstGeom prst="straightConnector1">
            <a:avLst/>
          </a:prstGeom>
          <a:noFill/>
          <a:ln w="25400" cap="flat" cmpd="sng">
            <a:solidFill>
              <a:srgbClr val="92790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3" name="Google Shape;963;p50"/>
          <p:cNvSpPr txBox="1"/>
          <p:nvPr/>
        </p:nvSpPr>
        <p:spPr>
          <a:xfrm>
            <a:off x="839739" y="75788"/>
            <a:ext cx="616796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佐賀県の予算と税金の使いみち</a:t>
            </a:r>
            <a:endParaRPr dirty="0"/>
          </a:p>
        </p:txBody>
      </p:sp>
      <p:sp>
        <p:nvSpPr>
          <p:cNvPr id="964" name="Google Shape;964;p50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ja-JP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/>
          </a:p>
        </p:txBody>
      </p:sp>
      <p:sp>
        <p:nvSpPr>
          <p:cNvPr id="965" name="Google Shape;965;p50">
            <a:hlinkClick r:id="rId10" action="ppaction://hlinksldjump"/>
          </p:cNvPr>
          <p:cNvSpPr/>
          <p:nvPr/>
        </p:nvSpPr>
        <p:spPr>
          <a:xfrm>
            <a:off x="942396" y="5025788"/>
            <a:ext cx="2216669" cy="288000"/>
          </a:xfrm>
          <a:prstGeom prst="rect">
            <a:avLst/>
          </a:prstGeom>
          <a:solidFill>
            <a:srgbClr val="9279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閉じるときはここをクリック</a:t>
            </a:r>
            <a:endParaRPr sz="1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50">
            <a:hlinkClick r:id="rId10" action="ppaction://hlinksldjump"/>
          </p:cNvPr>
          <p:cNvSpPr/>
          <p:nvPr/>
        </p:nvSpPr>
        <p:spPr>
          <a:xfrm>
            <a:off x="311199" y="4809788"/>
            <a:ext cx="720000" cy="720000"/>
          </a:xfrm>
          <a:prstGeom prst="mathMultiply">
            <a:avLst>
              <a:gd name="adj1" fmla="val 23520"/>
            </a:avLst>
          </a:prstGeom>
          <a:solidFill>
            <a:srgbClr val="9279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8FD2E9"/>
        </a:solidFill>
        <a:effectLst/>
      </p:bgPr>
    </p:bg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" name="Google Shape;972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6830" y="868680"/>
            <a:ext cx="5372100" cy="52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51">
            <a:hlinkClick r:id="rId4" action="ppaction://hlinksldjump"/>
          </p:cNvPr>
          <p:cNvSpPr/>
          <p:nvPr/>
        </p:nvSpPr>
        <p:spPr>
          <a:xfrm>
            <a:off x="5091700" y="1778922"/>
            <a:ext cx="223284" cy="223284"/>
          </a:xfrm>
          <a:prstGeom prst="ellipse">
            <a:avLst/>
          </a:prstGeom>
          <a:solidFill>
            <a:srgbClr val="EA004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51">
            <a:hlinkClick r:id="rId5" action="ppaction://hlinksldjump"/>
          </p:cNvPr>
          <p:cNvSpPr/>
          <p:nvPr/>
        </p:nvSpPr>
        <p:spPr>
          <a:xfrm>
            <a:off x="4981234" y="2680145"/>
            <a:ext cx="223284" cy="223284"/>
          </a:xfrm>
          <a:prstGeom prst="ellipse">
            <a:avLst/>
          </a:prstGeom>
          <a:solidFill>
            <a:srgbClr val="218791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51">
            <a:hlinkClick r:id="rId6" action="ppaction://hlinksldjump"/>
          </p:cNvPr>
          <p:cNvSpPr/>
          <p:nvPr/>
        </p:nvSpPr>
        <p:spPr>
          <a:xfrm>
            <a:off x="5609624" y="3799631"/>
            <a:ext cx="223284" cy="223284"/>
          </a:xfrm>
          <a:prstGeom prst="ellipse">
            <a:avLst/>
          </a:prstGeom>
          <a:solidFill>
            <a:srgbClr val="ED8013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51">
            <a:hlinkClick r:id="rId7" action="ppaction://hlinksldjump"/>
          </p:cNvPr>
          <p:cNvSpPr/>
          <p:nvPr/>
        </p:nvSpPr>
        <p:spPr>
          <a:xfrm>
            <a:off x="7477881" y="4033075"/>
            <a:ext cx="223284" cy="223284"/>
          </a:xfrm>
          <a:prstGeom prst="ellipse">
            <a:avLst/>
          </a:prstGeom>
          <a:solidFill>
            <a:srgbClr val="0390DF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51">
            <a:hlinkClick r:id="rId8" action="ppaction://hlinksldjump"/>
          </p:cNvPr>
          <p:cNvSpPr/>
          <p:nvPr/>
        </p:nvSpPr>
        <p:spPr>
          <a:xfrm>
            <a:off x="7737490" y="2715117"/>
            <a:ext cx="223284" cy="223284"/>
          </a:xfrm>
          <a:prstGeom prst="ellipse">
            <a:avLst/>
          </a:prstGeom>
          <a:solidFill>
            <a:srgbClr val="927903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8" name="Google Shape;978;p5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6000" y="2776939"/>
            <a:ext cx="4274820" cy="3371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9" name="Google Shape;979;p51"/>
          <p:cNvCxnSpPr/>
          <p:nvPr/>
        </p:nvCxnSpPr>
        <p:spPr>
          <a:xfrm rot="10800000">
            <a:off x="3587750" y="3071069"/>
            <a:ext cx="2129695" cy="849729"/>
          </a:xfrm>
          <a:prstGeom prst="straightConnector1">
            <a:avLst/>
          </a:prstGeom>
          <a:noFill/>
          <a:ln w="25400" cap="flat" cmpd="sng">
            <a:solidFill>
              <a:srgbClr val="ED80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0" name="Google Shape;980;p51">
            <a:hlinkClick r:id="rId10" action="ppaction://hlinksldjump"/>
          </p:cNvPr>
          <p:cNvSpPr/>
          <p:nvPr/>
        </p:nvSpPr>
        <p:spPr>
          <a:xfrm>
            <a:off x="273951" y="5434242"/>
            <a:ext cx="720000" cy="720000"/>
          </a:xfrm>
          <a:prstGeom prst="mathMultiply">
            <a:avLst>
              <a:gd name="adj1" fmla="val 23520"/>
            </a:avLst>
          </a:prstGeom>
          <a:solidFill>
            <a:srgbClr val="ED80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51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ja-JP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51"/>
          <p:cNvSpPr txBox="1"/>
          <p:nvPr/>
        </p:nvSpPr>
        <p:spPr>
          <a:xfrm>
            <a:off x="839740" y="75788"/>
            <a:ext cx="60789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佐賀県の予算と税金の使いみち</a:t>
            </a:r>
            <a:endParaRPr dirty="0"/>
          </a:p>
        </p:txBody>
      </p:sp>
      <p:sp>
        <p:nvSpPr>
          <p:cNvPr id="983" name="Google Shape;983;p51">
            <a:hlinkClick r:id="rId10" action="ppaction://hlinksldjump"/>
          </p:cNvPr>
          <p:cNvSpPr/>
          <p:nvPr/>
        </p:nvSpPr>
        <p:spPr>
          <a:xfrm>
            <a:off x="949769" y="5724969"/>
            <a:ext cx="2189941" cy="288000"/>
          </a:xfrm>
          <a:prstGeom prst="rect">
            <a:avLst/>
          </a:prstGeom>
          <a:solidFill>
            <a:srgbClr val="ED801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閉じるときはここをクリック</a:t>
            </a:r>
            <a:endParaRPr sz="1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8FD2E9"/>
        </a:solidFill>
        <a:effectLst/>
      </p:bgPr>
    </p:bg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" name="Google Shape;989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6830" y="868680"/>
            <a:ext cx="5372100" cy="52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52">
            <a:hlinkClick r:id="rId4" action="ppaction://hlinksldjump"/>
          </p:cNvPr>
          <p:cNvSpPr/>
          <p:nvPr/>
        </p:nvSpPr>
        <p:spPr>
          <a:xfrm>
            <a:off x="5091700" y="1778922"/>
            <a:ext cx="223284" cy="223284"/>
          </a:xfrm>
          <a:prstGeom prst="ellipse">
            <a:avLst/>
          </a:prstGeom>
          <a:solidFill>
            <a:srgbClr val="EA004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52">
            <a:hlinkClick r:id="rId5" action="ppaction://hlinksldjump"/>
          </p:cNvPr>
          <p:cNvSpPr/>
          <p:nvPr/>
        </p:nvSpPr>
        <p:spPr>
          <a:xfrm>
            <a:off x="4981234" y="2680145"/>
            <a:ext cx="223284" cy="223284"/>
          </a:xfrm>
          <a:prstGeom prst="ellipse">
            <a:avLst/>
          </a:prstGeom>
          <a:solidFill>
            <a:srgbClr val="218791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52">
            <a:hlinkClick r:id="rId6" action="ppaction://hlinksldjump"/>
          </p:cNvPr>
          <p:cNvSpPr/>
          <p:nvPr/>
        </p:nvSpPr>
        <p:spPr>
          <a:xfrm>
            <a:off x="5609624" y="3799631"/>
            <a:ext cx="223284" cy="223284"/>
          </a:xfrm>
          <a:prstGeom prst="ellipse">
            <a:avLst/>
          </a:prstGeom>
          <a:solidFill>
            <a:srgbClr val="ED8013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52">
            <a:hlinkClick r:id="rId7" action="ppaction://hlinksldjump"/>
          </p:cNvPr>
          <p:cNvSpPr/>
          <p:nvPr/>
        </p:nvSpPr>
        <p:spPr>
          <a:xfrm>
            <a:off x="7477881" y="4033075"/>
            <a:ext cx="223284" cy="223284"/>
          </a:xfrm>
          <a:prstGeom prst="ellipse">
            <a:avLst/>
          </a:prstGeom>
          <a:solidFill>
            <a:srgbClr val="0390DF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52">
            <a:hlinkClick r:id="rId8" action="ppaction://hlinksldjump"/>
          </p:cNvPr>
          <p:cNvSpPr/>
          <p:nvPr/>
        </p:nvSpPr>
        <p:spPr>
          <a:xfrm>
            <a:off x="7737490" y="2715117"/>
            <a:ext cx="223284" cy="223284"/>
          </a:xfrm>
          <a:prstGeom prst="ellipse">
            <a:avLst/>
          </a:prstGeom>
          <a:solidFill>
            <a:srgbClr val="927903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5" name="Google Shape;995;p5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8977" y="1774984"/>
            <a:ext cx="4274820" cy="34632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6" name="Google Shape;996;p52"/>
          <p:cNvCxnSpPr/>
          <p:nvPr/>
        </p:nvCxnSpPr>
        <p:spPr>
          <a:xfrm flipH="1">
            <a:off x="3894006" y="1890000"/>
            <a:ext cx="1317744" cy="163795"/>
          </a:xfrm>
          <a:prstGeom prst="straightConnector1">
            <a:avLst/>
          </a:prstGeom>
          <a:noFill/>
          <a:ln w="25400" cap="flat" cmpd="sng">
            <a:solidFill>
              <a:srgbClr val="EA004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7" name="Google Shape;997;p52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ja-JP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/>
          </a:p>
        </p:txBody>
      </p:sp>
      <p:sp>
        <p:nvSpPr>
          <p:cNvPr id="998" name="Google Shape;998;p52"/>
          <p:cNvSpPr txBox="1"/>
          <p:nvPr/>
        </p:nvSpPr>
        <p:spPr>
          <a:xfrm>
            <a:off x="839739" y="75788"/>
            <a:ext cx="613559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佐賀県の予算と税金の使いみち</a:t>
            </a:r>
            <a:endParaRPr dirty="0"/>
          </a:p>
        </p:txBody>
      </p:sp>
      <p:sp>
        <p:nvSpPr>
          <p:cNvPr id="999" name="Google Shape;999;p52">
            <a:hlinkClick r:id="rId10" action="ppaction://hlinksldjump"/>
          </p:cNvPr>
          <p:cNvSpPr/>
          <p:nvPr/>
        </p:nvSpPr>
        <p:spPr>
          <a:xfrm>
            <a:off x="975004" y="4742902"/>
            <a:ext cx="2164706" cy="288000"/>
          </a:xfrm>
          <a:prstGeom prst="rect">
            <a:avLst/>
          </a:prstGeom>
          <a:solidFill>
            <a:srgbClr val="EA00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閉じるときはここをクリック</a:t>
            </a:r>
            <a:endParaRPr sz="1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52">
            <a:hlinkClick r:id="rId10" action="ppaction://hlinksldjump"/>
          </p:cNvPr>
          <p:cNvSpPr/>
          <p:nvPr/>
        </p:nvSpPr>
        <p:spPr>
          <a:xfrm>
            <a:off x="330208" y="4518274"/>
            <a:ext cx="720000" cy="720000"/>
          </a:xfrm>
          <a:prstGeom prst="mathMultiply">
            <a:avLst>
              <a:gd name="adj1" fmla="val 23520"/>
            </a:avLst>
          </a:prstGeom>
          <a:solidFill>
            <a:srgbClr val="EA00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8FD2E9"/>
        </a:solidFill>
        <a:effectLst/>
      </p:bgPr>
    </p:bg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Google Shape;1006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6830" y="868680"/>
            <a:ext cx="5372100" cy="52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53">
            <a:hlinkClick r:id="rId4" action="ppaction://hlinksldjump"/>
          </p:cNvPr>
          <p:cNvSpPr/>
          <p:nvPr/>
        </p:nvSpPr>
        <p:spPr>
          <a:xfrm>
            <a:off x="5091700" y="1778922"/>
            <a:ext cx="223284" cy="223284"/>
          </a:xfrm>
          <a:prstGeom prst="ellipse">
            <a:avLst/>
          </a:prstGeom>
          <a:solidFill>
            <a:srgbClr val="EA004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53">
            <a:hlinkClick r:id="rId5" action="ppaction://hlinksldjump"/>
          </p:cNvPr>
          <p:cNvSpPr/>
          <p:nvPr/>
        </p:nvSpPr>
        <p:spPr>
          <a:xfrm>
            <a:off x="4981234" y="2680145"/>
            <a:ext cx="223284" cy="223284"/>
          </a:xfrm>
          <a:prstGeom prst="ellipse">
            <a:avLst/>
          </a:prstGeom>
          <a:solidFill>
            <a:srgbClr val="218791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53">
            <a:hlinkClick r:id="rId6" action="ppaction://hlinksldjump"/>
          </p:cNvPr>
          <p:cNvSpPr/>
          <p:nvPr/>
        </p:nvSpPr>
        <p:spPr>
          <a:xfrm>
            <a:off x="5609624" y="3799631"/>
            <a:ext cx="223284" cy="223284"/>
          </a:xfrm>
          <a:prstGeom prst="ellipse">
            <a:avLst/>
          </a:prstGeom>
          <a:solidFill>
            <a:srgbClr val="ED8013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53">
            <a:hlinkClick r:id="rId7" action="ppaction://hlinksldjump"/>
          </p:cNvPr>
          <p:cNvSpPr/>
          <p:nvPr/>
        </p:nvSpPr>
        <p:spPr>
          <a:xfrm>
            <a:off x="7477881" y="4033075"/>
            <a:ext cx="223284" cy="223284"/>
          </a:xfrm>
          <a:prstGeom prst="ellipse">
            <a:avLst/>
          </a:prstGeom>
          <a:solidFill>
            <a:srgbClr val="0390DF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53">
            <a:hlinkClick r:id="rId8" action="ppaction://hlinksldjump"/>
          </p:cNvPr>
          <p:cNvSpPr/>
          <p:nvPr/>
        </p:nvSpPr>
        <p:spPr>
          <a:xfrm>
            <a:off x="7737490" y="2715117"/>
            <a:ext cx="223284" cy="223284"/>
          </a:xfrm>
          <a:prstGeom prst="ellipse">
            <a:avLst/>
          </a:prstGeom>
          <a:solidFill>
            <a:srgbClr val="927903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2" name="Google Shape;1012;p5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0056" y="1746826"/>
            <a:ext cx="4274820" cy="337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53">
            <a:hlinkClick r:id="rId10" action="ppaction://hlinksldjump"/>
          </p:cNvPr>
          <p:cNvSpPr/>
          <p:nvPr/>
        </p:nvSpPr>
        <p:spPr>
          <a:xfrm>
            <a:off x="300056" y="4398676"/>
            <a:ext cx="720000" cy="720000"/>
          </a:xfrm>
          <a:prstGeom prst="mathMultiply">
            <a:avLst>
              <a:gd name="adj1" fmla="val 23520"/>
            </a:avLst>
          </a:prstGeom>
          <a:solidFill>
            <a:srgbClr val="2187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14" name="Google Shape;1014;p53"/>
          <p:cNvCxnSpPr/>
          <p:nvPr/>
        </p:nvCxnSpPr>
        <p:spPr>
          <a:xfrm rot="10800000">
            <a:off x="3846830" y="2097741"/>
            <a:ext cx="1237286" cy="713622"/>
          </a:xfrm>
          <a:prstGeom prst="straightConnector1">
            <a:avLst/>
          </a:prstGeom>
          <a:noFill/>
          <a:ln w="25400" cap="flat" cmpd="sng">
            <a:solidFill>
              <a:srgbClr val="21879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5" name="Google Shape;1015;p53"/>
          <p:cNvSpPr txBox="1"/>
          <p:nvPr/>
        </p:nvSpPr>
        <p:spPr>
          <a:xfrm>
            <a:off x="839739" y="75788"/>
            <a:ext cx="613559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佐賀県の予算と税金の使いみち</a:t>
            </a:r>
            <a:endParaRPr dirty="0"/>
          </a:p>
        </p:txBody>
      </p:sp>
      <p:sp>
        <p:nvSpPr>
          <p:cNvPr id="1016" name="Google Shape;1016;p53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ja-JP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/>
          </a:p>
        </p:txBody>
      </p:sp>
      <p:sp>
        <p:nvSpPr>
          <p:cNvPr id="1017" name="Google Shape;1017;p53">
            <a:hlinkClick r:id="rId10" action="ppaction://hlinksldjump"/>
          </p:cNvPr>
          <p:cNvSpPr/>
          <p:nvPr/>
        </p:nvSpPr>
        <p:spPr>
          <a:xfrm>
            <a:off x="943825" y="4663667"/>
            <a:ext cx="2236345" cy="288000"/>
          </a:xfrm>
          <a:prstGeom prst="rect">
            <a:avLst/>
          </a:prstGeom>
          <a:solidFill>
            <a:srgbClr val="2187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閉じるときはここをクリック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8FD2E9"/>
        </a:solidFill>
        <a:effectLst/>
      </p:bgPr>
    </p:bg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3" name="Google Shape;1023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6830" y="868680"/>
            <a:ext cx="5372100" cy="52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54">
            <a:hlinkClick r:id="rId4" action="ppaction://hlinksldjump"/>
          </p:cNvPr>
          <p:cNvSpPr/>
          <p:nvPr/>
        </p:nvSpPr>
        <p:spPr>
          <a:xfrm>
            <a:off x="5091700" y="1778922"/>
            <a:ext cx="223284" cy="223284"/>
          </a:xfrm>
          <a:prstGeom prst="ellipse">
            <a:avLst/>
          </a:prstGeom>
          <a:solidFill>
            <a:srgbClr val="EA004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54">
            <a:hlinkClick r:id="rId5" action="ppaction://hlinksldjump"/>
          </p:cNvPr>
          <p:cNvSpPr/>
          <p:nvPr/>
        </p:nvSpPr>
        <p:spPr>
          <a:xfrm>
            <a:off x="4981234" y="2680145"/>
            <a:ext cx="223284" cy="223284"/>
          </a:xfrm>
          <a:prstGeom prst="ellipse">
            <a:avLst/>
          </a:prstGeom>
          <a:solidFill>
            <a:srgbClr val="218791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54">
            <a:hlinkClick r:id="rId6" action="ppaction://hlinksldjump"/>
          </p:cNvPr>
          <p:cNvSpPr/>
          <p:nvPr/>
        </p:nvSpPr>
        <p:spPr>
          <a:xfrm>
            <a:off x="5609624" y="3799631"/>
            <a:ext cx="223284" cy="223284"/>
          </a:xfrm>
          <a:prstGeom prst="ellipse">
            <a:avLst/>
          </a:prstGeom>
          <a:solidFill>
            <a:srgbClr val="ED8013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54">
            <a:hlinkClick r:id="rId7" action="ppaction://hlinksldjump"/>
          </p:cNvPr>
          <p:cNvSpPr/>
          <p:nvPr/>
        </p:nvSpPr>
        <p:spPr>
          <a:xfrm>
            <a:off x="7737490" y="2715117"/>
            <a:ext cx="223284" cy="223284"/>
          </a:xfrm>
          <a:prstGeom prst="ellipse">
            <a:avLst/>
          </a:prstGeom>
          <a:solidFill>
            <a:srgbClr val="927903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Google Shape;1028;p5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000" y="2863855"/>
            <a:ext cx="5394960" cy="3669030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54">
            <a:hlinkClick r:id="rId9" action="ppaction://hlinksldjump"/>
          </p:cNvPr>
          <p:cNvSpPr/>
          <p:nvPr/>
        </p:nvSpPr>
        <p:spPr>
          <a:xfrm>
            <a:off x="273951" y="5600429"/>
            <a:ext cx="720000" cy="720000"/>
          </a:xfrm>
          <a:prstGeom prst="mathMultiply">
            <a:avLst>
              <a:gd name="adj1" fmla="val 23520"/>
            </a:avLst>
          </a:prstGeom>
          <a:solidFill>
            <a:srgbClr val="0390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0" name="Google Shape;1030;p54"/>
          <p:cNvCxnSpPr/>
          <p:nvPr/>
        </p:nvCxnSpPr>
        <p:spPr>
          <a:xfrm rot="10800000">
            <a:off x="3889887" y="3159477"/>
            <a:ext cx="3703784" cy="990028"/>
          </a:xfrm>
          <a:prstGeom prst="straightConnector1">
            <a:avLst/>
          </a:prstGeom>
          <a:noFill/>
          <a:ln w="25400" cap="flat" cmpd="sng">
            <a:solidFill>
              <a:srgbClr val="0390D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31" name="Google Shape;1031;p54">
            <a:hlinkClick r:id="rId9" action="ppaction://hlinksldjump"/>
          </p:cNvPr>
          <p:cNvSpPr/>
          <p:nvPr/>
        </p:nvSpPr>
        <p:spPr>
          <a:xfrm>
            <a:off x="933481" y="5816429"/>
            <a:ext cx="2214321" cy="288000"/>
          </a:xfrm>
          <a:prstGeom prst="rect">
            <a:avLst/>
          </a:prstGeom>
          <a:solidFill>
            <a:srgbClr val="0390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閉じるときはここをクリック</a:t>
            </a:r>
            <a:endParaRPr sz="1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54">
            <a:hlinkClick r:id="rId10" action="ppaction://hlinksldjump"/>
          </p:cNvPr>
          <p:cNvSpPr/>
          <p:nvPr/>
        </p:nvSpPr>
        <p:spPr>
          <a:xfrm>
            <a:off x="7477881" y="4033075"/>
            <a:ext cx="223284" cy="223284"/>
          </a:xfrm>
          <a:prstGeom prst="ellipse">
            <a:avLst/>
          </a:prstGeom>
          <a:solidFill>
            <a:srgbClr val="0390DF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54"/>
          <p:cNvSpPr txBox="1"/>
          <p:nvPr/>
        </p:nvSpPr>
        <p:spPr>
          <a:xfrm>
            <a:off x="839740" y="75788"/>
            <a:ext cx="60627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佐賀県の予算と税金の使いみち</a:t>
            </a:r>
            <a:endParaRPr dirty="0"/>
          </a:p>
        </p:txBody>
      </p:sp>
      <p:sp>
        <p:nvSpPr>
          <p:cNvPr id="1034" name="Google Shape;1034;p54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ja-JP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55"/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7E0F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55"/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D96E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55"/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D96EC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55"/>
          <p:cNvSpPr txBox="1"/>
          <p:nvPr/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ja-JP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 sz="1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4" name="Google Shape;1044;p55"/>
          <p:cNvGrpSpPr/>
          <p:nvPr/>
        </p:nvGrpSpPr>
        <p:grpSpPr>
          <a:xfrm>
            <a:off x="-151713" y="6007184"/>
            <a:ext cx="1092529" cy="850816"/>
            <a:chOff x="-151715" y="5996309"/>
            <a:chExt cx="1092529" cy="850816"/>
          </a:xfrm>
        </p:grpSpPr>
        <p:sp>
          <p:nvSpPr>
            <p:cNvPr id="1045" name="Google Shape;1045;p55"/>
            <p:cNvSpPr/>
            <p:nvPr/>
          </p:nvSpPr>
          <p:spPr>
            <a:xfrm rot="5400000">
              <a:off x="29731" y="6013480"/>
              <a:ext cx="803912" cy="863377"/>
            </a:xfrm>
            <a:custGeom>
              <a:avLst/>
              <a:gdLst/>
              <a:ahLst/>
              <a:cxnLst/>
              <a:rect l="l" t="t" r="r" b="b"/>
              <a:pathLst>
                <a:path w="803912" h="863377" extrusionOk="0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55"/>
            <p:cNvSpPr/>
            <p:nvPr/>
          </p:nvSpPr>
          <p:spPr>
            <a:xfrm rot="5400000">
              <a:off x="29731" y="5966578"/>
              <a:ext cx="850815" cy="910278"/>
            </a:xfrm>
            <a:custGeom>
              <a:avLst/>
              <a:gdLst/>
              <a:ahLst/>
              <a:cxnLst/>
              <a:rect l="l" t="t" r="r" b="b"/>
              <a:pathLst>
                <a:path w="850815" h="910278" extrusionOk="0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D96EC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55"/>
            <p:cNvSpPr txBox="1"/>
            <p:nvPr/>
          </p:nvSpPr>
          <p:spPr>
            <a:xfrm>
              <a:off x="-151715" y="6149871"/>
              <a:ext cx="10925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33AF"/>
                </a:buClr>
                <a:buSzPts val="1600"/>
                <a:buFont typeface="Arial"/>
                <a:buNone/>
              </a:pPr>
              <a:r>
                <a:rPr lang="ja-JP" sz="1600" b="1" i="0" u="none" strike="noStrike" cap="none" dirty="0">
                  <a:solidFill>
                    <a:srgbClr val="C033AF"/>
                  </a:solidFill>
                  <a:latin typeface="Arial"/>
                  <a:ea typeface="Arial"/>
                  <a:cs typeface="Arial"/>
                  <a:sym typeface="Arial"/>
                </a:rPr>
                <a:t>もっと</a:t>
              </a:r>
              <a:endParaRPr sz="1600" b="1" i="0" u="none" strike="noStrike" cap="none" dirty="0">
                <a:solidFill>
                  <a:srgbClr val="C033A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33AF"/>
                </a:buClr>
                <a:buSzPts val="1600"/>
                <a:buFont typeface="Arial"/>
                <a:buNone/>
              </a:pPr>
              <a:r>
                <a:rPr lang="ja-JP" sz="1600" b="1" i="0" u="none" strike="noStrike" cap="none" dirty="0">
                  <a:solidFill>
                    <a:srgbClr val="C033AF"/>
                  </a:solidFill>
                  <a:latin typeface="Arial"/>
                  <a:ea typeface="Arial"/>
                  <a:cs typeface="Arial"/>
                  <a:sym typeface="Arial"/>
                </a:rPr>
                <a:t>くわしく</a:t>
              </a:r>
              <a:endParaRPr dirty="0"/>
            </a:p>
          </p:txBody>
        </p:sp>
      </p:grpSp>
      <p:sp>
        <p:nvSpPr>
          <p:cNvPr id="1048" name="Google Shape;1048;p55"/>
          <p:cNvSpPr txBox="1"/>
          <p:nvPr/>
        </p:nvSpPr>
        <p:spPr>
          <a:xfrm>
            <a:off x="839740" y="155300"/>
            <a:ext cx="599803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佐賀県の予算と税金の使いみち</a:t>
            </a:r>
            <a:endParaRPr dirty="0"/>
          </a:p>
        </p:txBody>
      </p:sp>
      <p:sp>
        <p:nvSpPr>
          <p:cNvPr id="1049" name="Google Shape;1049;p55">
            <a:hlinkClick r:id="rId3"/>
          </p:cNvPr>
          <p:cNvSpPr txBox="1"/>
          <p:nvPr/>
        </p:nvSpPr>
        <p:spPr>
          <a:xfrm>
            <a:off x="959422" y="6509634"/>
            <a:ext cx="7859239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050" b="1" i="0" u="none" strike="noStrike" cap="none">
                <a:solidFill>
                  <a:srgbClr val="C033AF"/>
                </a:solidFill>
                <a:latin typeface="MS PGothic"/>
                <a:ea typeface="MS PGothic"/>
                <a:cs typeface="MS PGothic"/>
                <a:sym typeface="MS PGothic"/>
              </a:rPr>
              <a:t>「佐賀県ホームページ」でもっと詳しく見てみよう</a:t>
            </a:r>
            <a:r>
              <a:rPr lang="ja-JP" sz="1050" b="1" i="0" u="sng" strike="noStrike" cap="non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　http://www.pref.saga.lg.jp</a:t>
            </a:r>
            <a:endParaRPr sz="1050" b="0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0" name="Google Shape;1050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335" y="1020668"/>
            <a:ext cx="8085817" cy="500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55"/>
          <p:cNvSpPr/>
          <p:nvPr/>
        </p:nvSpPr>
        <p:spPr>
          <a:xfrm>
            <a:off x="989683" y="6036267"/>
            <a:ext cx="7313462" cy="35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208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※令和７年度当初予算及び令和７年４月１日現在の推計人口（７８万２，６７４人）によります。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6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ja-JP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/>
          </a:p>
        </p:txBody>
      </p:sp>
      <p:sp>
        <p:nvSpPr>
          <p:cNvPr id="1058" name="Google Shape;1058;p56"/>
          <p:cNvSpPr txBox="1"/>
          <p:nvPr/>
        </p:nvSpPr>
        <p:spPr>
          <a:xfrm>
            <a:off x="839739" y="75788"/>
            <a:ext cx="344094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これからの社会</a:t>
            </a:r>
            <a:endParaRPr dirty="0"/>
          </a:p>
        </p:txBody>
      </p:sp>
      <p:pic>
        <p:nvPicPr>
          <p:cNvPr id="1059" name="Google Shape;1059;p56" descr="挿絵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11380" y="4941014"/>
            <a:ext cx="1564045" cy="17283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0" name="Google Shape;1060;p56"/>
          <p:cNvGrpSpPr/>
          <p:nvPr/>
        </p:nvGrpSpPr>
        <p:grpSpPr>
          <a:xfrm>
            <a:off x="1512168" y="5165246"/>
            <a:ext cx="7236048" cy="1409390"/>
            <a:chOff x="2405320" y="5157385"/>
            <a:chExt cx="5962593" cy="1208279"/>
          </a:xfrm>
        </p:grpSpPr>
        <p:grpSp>
          <p:nvGrpSpPr>
            <p:cNvPr id="1061" name="Google Shape;1061;p56"/>
            <p:cNvGrpSpPr/>
            <p:nvPr/>
          </p:nvGrpSpPr>
          <p:grpSpPr>
            <a:xfrm>
              <a:off x="2405320" y="5160524"/>
              <a:ext cx="5962593" cy="1129074"/>
              <a:chOff x="3038441" y="5005912"/>
              <a:chExt cx="4234229" cy="1490558"/>
            </a:xfrm>
          </p:grpSpPr>
          <p:sp>
            <p:nvSpPr>
              <p:cNvPr id="1062" name="Google Shape;1062;p56"/>
              <p:cNvSpPr/>
              <p:nvPr/>
            </p:nvSpPr>
            <p:spPr>
              <a:xfrm>
                <a:off x="3293883" y="5005912"/>
                <a:ext cx="3978787" cy="1490558"/>
              </a:xfrm>
              <a:prstGeom prst="roundRect">
                <a:avLst>
                  <a:gd name="adj" fmla="val 16667"/>
                </a:avLst>
              </a:prstGeom>
              <a:solidFill>
                <a:srgbClr val="F7E0F4"/>
              </a:solidFill>
              <a:ln>
                <a:noFill/>
              </a:ln>
            </p:spPr>
            <p:txBody>
              <a:bodyPr spcFirstLastPara="1" wrap="square" lIns="91425" tIns="144000" rIns="91425" bIns="144000" anchor="ctr" anchorCtr="1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56"/>
              <p:cNvSpPr/>
              <p:nvPr/>
            </p:nvSpPr>
            <p:spPr>
              <a:xfrm rot="-5400000">
                <a:off x="2987722" y="5801012"/>
                <a:ext cx="441680" cy="340242"/>
              </a:xfrm>
              <a:prstGeom prst="triangle">
                <a:avLst>
                  <a:gd name="adj" fmla="val 50000"/>
                </a:avLst>
              </a:prstGeom>
              <a:solidFill>
                <a:srgbClr val="F7E0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64" name="Google Shape;1064;p56"/>
            <p:cNvSpPr/>
            <p:nvPr/>
          </p:nvSpPr>
          <p:spPr>
            <a:xfrm>
              <a:off x="2963053" y="5157385"/>
              <a:ext cx="5326251" cy="12082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ja-JP" sz="1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＜かんがえてみよう＞</a:t>
              </a:r>
              <a:endPara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ja-JP" sz="1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このまま「少子高齢化」が進むと、わたしたちの生活にどのような影響があるのだろう？</a:t>
              </a:r>
              <a:endParaRPr sz="1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65" name="Google Shape;1065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4177" y="827414"/>
            <a:ext cx="8035646" cy="4148458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56"/>
          <p:cNvSpPr/>
          <p:nvPr/>
        </p:nvSpPr>
        <p:spPr>
          <a:xfrm>
            <a:off x="5512358" y="4709975"/>
            <a:ext cx="2541912" cy="35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92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ja-JP" sz="13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※2015年（約２</a:t>
            </a:r>
            <a:r>
              <a:rPr lang="en-US" altLang="ja-JP" sz="13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ja-JP" sz="13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４人で１人）</a:t>
            </a:r>
            <a:endParaRPr dirty="0"/>
          </a:p>
        </p:txBody>
      </p:sp>
      <p:pic>
        <p:nvPicPr>
          <p:cNvPr id="2" name="図 1">
            <a:hlinkClick r:id="rId5" action="ppaction://hlinksldjump"/>
            <a:extLst>
              <a:ext uri="{FF2B5EF4-FFF2-40B4-BE49-F238E27FC236}">
                <a16:creationId xmlns:a16="http://schemas.microsoft.com/office/drawing/2014/main" id="{CDBB9796-9D9C-944D-BD1F-06E8A190E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4467" y="190438"/>
            <a:ext cx="1092200" cy="35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Google Shape;1073;p57" descr="挿絵 が含まれている画像&#10;&#10;自動的に生成された説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6040" y="479362"/>
            <a:ext cx="1833650" cy="1899978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p57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/>
              <a:t>16</a:t>
            </a:r>
            <a:endParaRPr/>
          </a:p>
        </p:txBody>
      </p:sp>
      <p:sp>
        <p:nvSpPr>
          <p:cNvPr id="1075" name="Google Shape;1075;p57"/>
          <p:cNvSpPr txBox="1"/>
          <p:nvPr/>
        </p:nvSpPr>
        <p:spPr>
          <a:xfrm>
            <a:off x="843129" y="75788"/>
            <a:ext cx="388262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税金は大切なもの</a:t>
            </a:r>
            <a:endParaRPr dirty="0"/>
          </a:p>
        </p:txBody>
      </p:sp>
      <p:sp>
        <p:nvSpPr>
          <p:cNvPr id="1076" name="Google Shape;1076;p57"/>
          <p:cNvSpPr/>
          <p:nvPr/>
        </p:nvSpPr>
        <p:spPr>
          <a:xfrm>
            <a:off x="90436" y="1026027"/>
            <a:ext cx="9053564" cy="1948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EE7612"/>
              </a:buClr>
              <a:buSzPts val="3000"/>
              <a:buFont typeface="Arial"/>
              <a:buNone/>
            </a:pPr>
            <a:r>
              <a:rPr lang="ja-JP" sz="3000" i="0" u="none" strike="noStrike" cap="none" dirty="0">
                <a:solidFill>
                  <a:srgbClr val="EE7612"/>
                </a:solidFill>
                <a:latin typeface="Arial"/>
                <a:ea typeface="Arial"/>
                <a:cs typeface="Arial"/>
                <a:sym typeface="Arial"/>
              </a:rPr>
              <a:t>納税は国民の義務</a:t>
            </a:r>
            <a:endParaRPr dirty="0"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ja-JP" sz="17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税金がないと、わたしたちの生活は成り立たなくなります。</a:t>
            </a:r>
            <a:endParaRPr sz="17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ja-JP" sz="17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税金は、社会の一員として暮らしていくために支払わなければならない</a:t>
            </a:r>
            <a:endParaRPr sz="17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ja-JP" sz="17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会費のようなものです。税金を納めることは、国民の義務として憲法に定められています。</a:t>
            </a:r>
            <a:endParaRPr dirty="0"/>
          </a:p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"/>
              <a:buNone/>
            </a:pPr>
            <a:endParaRPr sz="17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57"/>
          <p:cNvSpPr txBox="1"/>
          <p:nvPr/>
        </p:nvSpPr>
        <p:spPr>
          <a:xfrm>
            <a:off x="878183" y="6493840"/>
            <a:ext cx="785322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100">
                <a:solidFill>
                  <a:srgbClr val="EE7612"/>
                </a:solidFill>
                <a:latin typeface="Arial"/>
                <a:ea typeface="Arial"/>
                <a:cs typeface="Arial"/>
                <a:sym typeface="Arial"/>
              </a:rPr>
              <a:t>ふりかえろう</a:t>
            </a:r>
            <a:r>
              <a:rPr lang="ja-JP" sz="1100" b="1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ja-JP" sz="11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https://www.youtube.com/watch?v=H2GljcDsK4g</a:t>
            </a:r>
            <a:r>
              <a:rPr lang="ja-JP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（Web-TAX-TV）</a:t>
            </a:r>
            <a:endParaRPr/>
          </a:p>
        </p:txBody>
      </p:sp>
      <p:pic>
        <p:nvPicPr>
          <p:cNvPr id="1078" name="Google Shape;1078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986464" y="4005064"/>
            <a:ext cx="829622" cy="230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57" descr="人形, おもちゃ, 挿絵 が含まれている画像&#10;&#10;自動的に生成された説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4118" y="3982175"/>
            <a:ext cx="1096023" cy="24454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0" name="Google Shape;1080;p57"/>
          <p:cNvGrpSpPr/>
          <p:nvPr/>
        </p:nvGrpSpPr>
        <p:grpSpPr>
          <a:xfrm>
            <a:off x="2393317" y="4144482"/>
            <a:ext cx="2002369" cy="966077"/>
            <a:chOff x="2393317" y="4144482"/>
            <a:chExt cx="2002369" cy="966077"/>
          </a:xfrm>
        </p:grpSpPr>
        <p:sp>
          <p:nvSpPr>
            <p:cNvPr id="1081" name="Google Shape;1081;p57"/>
            <p:cNvSpPr/>
            <p:nvPr/>
          </p:nvSpPr>
          <p:spPr>
            <a:xfrm>
              <a:off x="2393317" y="4144482"/>
              <a:ext cx="2002369" cy="966077"/>
            </a:xfrm>
            <a:prstGeom prst="wedgeEllipseCallout">
              <a:avLst>
                <a:gd name="adj1" fmla="val -46982"/>
                <a:gd name="adj2" fmla="val 48074"/>
              </a:avLst>
            </a:prstGeom>
            <a:solidFill>
              <a:schemeClr val="lt1"/>
            </a:solidFill>
            <a:ln w="19050" cap="flat" cmpd="sng">
              <a:solidFill>
                <a:srgbClr val="FB964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57"/>
            <p:cNvSpPr txBox="1"/>
            <p:nvPr/>
          </p:nvSpPr>
          <p:spPr>
            <a:xfrm>
              <a:off x="2719851" y="4247130"/>
              <a:ext cx="1424685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ja-JP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税金がなぜ必要かもう一度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ja-JP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考えてみよう</a:t>
              </a:r>
              <a:endParaRPr/>
            </a:p>
          </p:txBody>
        </p:sp>
      </p:grpSp>
      <p:grpSp>
        <p:nvGrpSpPr>
          <p:cNvPr id="1083" name="Google Shape;1083;p57"/>
          <p:cNvGrpSpPr/>
          <p:nvPr/>
        </p:nvGrpSpPr>
        <p:grpSpPr>
          <a:xfrm>
            <a:off x="4617976" y="3948279"/>
            <a:ext cx="2132708" cy="1325425"/>
            <a:chOff x="4617976" y="3948279"/>
            <a:chExt cx="2132708" cy="1325425"/>
          </a:xfrm>
        </p:grpSpPr>
        <p:sp>
          <p:nvSpPr>
            <p:cNvPr id="1084" name="Google Shape;1084;p57"/>
            <p:cNvSpPr/>
            <p:nvPr/>
          </p:nvSpPr>
          <p:spPr>
            <a:xfrm>
              <a:off x="4617976" y="3948279"/>
              <a:ext cx="2132708" cy="1325425"/>
            </a:xfrm>
            <a:prstGeom prst="wedgeEllipseCallout">
              <a:avLst>
                <a:gd name="adj1" fmla="val 52207"/>
                <a:gd name="adj2" fmla="val 35937"/>
              </a:avLst>
            </a:prstGeom>
            <a:solidFill>
              <a:schemeClr val="lt1"/>
            </a:solidFill>
            <a:ln w="19050" cap="flat" cmpd="sng">
              <a:solidFill>
                <a:srgbClr val="FB964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57"/>
            <p:cNvSpPr txBox="1"/>
            <p:nvPr/>
          </p:nvSpPr>
          <p:spPr>
            <a:xfrm>
              <a:off x="4937109" y="4125256"/>
              <a:ext cx="1682651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ja-JP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誰がどのように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ja-JP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税金の使いみちを決めているか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ja-JP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調べてみよう</a:t>
              </a:r>
              <a:endParaRPr/>
            </a:p>
          </p:txBody>
        </p:sp>
      </p:grpSp>
      <p:sp>
        <p:nvSpPr>
          <p:cNvPr id="1086" name="Google Shape;1086;p57"/>
          <p:cNvSpPr txBox="1"/>
          <p:nvPr/>
        </p:nvSpPr>
        <p:spPr>
          <a:xfrm>
            <a:off x="44746" y="912389"/>
            <a:ext cx="104151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dirty="0">
                <a:solidFill>
                  <a:srgbClr val="EE7612"/>
                </a:solidFill>
                <a:latin typeface="Arial"/>
                <a:ea typeface="Arial"/>
                <a:cs typeface="Arial"/>
                <a:sym typeface="Arial"/>
              </a:rPr>
              <a:t>のうぜい</a:t>
            </a:r>
            <a:endParaRPr dirty="0"/>
          </a:p>
        </p:txBody>
      </p:sp>
      <p:grpSp>
        <p:nvGrpSpPr>
          <p:cNvPr id="1087" name="Google Shape;1087;p57"/>
          <p:cNvGrpSpPr/>
          <p:nvPr/>
        </p:nvGrpSpPr>
        <p:grpSpPr>
          <a:xfrm>
            <a:off x="179388" y="2759671"/>
            <a:ext cx="8927631" cy="992193"/>
            <a:chOff x="179388" y="2759671"/>
            <a:chExt cx="8927631" cy="992193"/>
          </a:xfrm>
        </p:grpSpPr>
        <p:grpSp>
          <p:nvGrpSpPr>
            <p:cNvPr id="1088" name="Google Shape;1088;p57"/>
            <p:cNvGrpSpPr/>
            <p:nvPr/>
          </p:nvGrpSpPr>
          <p:grpSpPr>
            <a:xfrm>
              <a:off x="179388" y="2759671"/>
              <a:ext cx="8927631" cy="992193"/>
              <a:chOff x="179388" y="2615771"/>
              <a:chExt cx="8927631" cy="992193"/>
            </a:xfrm>
          </p:grpSpPr>
          <p:sp>
            <p:nvSpPr>
              <p:cNvPr id="1089" name="Google Shape;1089;p57"/>
              <p:cNvSpPr/>
              <p:nvPr/>
            </p:nvSpPr>
            <p:spPr>
              <a:xfrm>
                <a:off x="179388" y="2615771"/>
                <a:ext cx="8776123" cy="992192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B964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57"/>
              <p:cNvSpPr/>
              <p:nvPr/>
            </p:nvSpPr>
            <p:spPr>
              <a:xfrm>
                <a:off x="179389" y="2615771"/>
                <a:ext cx="2019701" cy="992193"/>
              </a:xfrm>
              <a:prstGeom prst="rect">
                <a:avLst/>
              </a:prstGeom>
              <a:solidFill>
                <a:srgbClr val="FB964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2000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日本国憲法</a:t>
                </a:r>
                <a:endParaRPr sz="20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800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第</a:t>
                </a:r>
                <a:r>
                  <a:rPr lang="en-US" altLang="ja-JP" sz="2000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</a:t>
                </a:r>
                <a:r>
                  <a:rPr lang="ja-JP" sz="1800" dirty="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条</a:t>
                </a:r>
                <a:endParaRPr sz="20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57"/>
              <p:cNvSpPr/>
              <p:nvPr/>
            </p:nvSpPr>
            <p:spPr>
              <a:xfrm>
                <a:off x="2199090" y="2755207"/>
                <a:ext cx="6907929" cy="784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800" dirty="0">
                    <a:solidFill>
                      <a:srgbClr val="EE7612"/>
                    </a:solidFill>
                    <a:latin typeface="Arial"/>
                    <a:ea typeface="Arial"/>
                    <a:cs typeface="Arial"/>
                    <a:sym typeface="Arial"/>
                  </a:rPr>
                  <a:t>国民は、法律の定めるところにより、納税の義務を負ふ。</a:t>
                </a:r>
                <a:endParaRPr sz="1800" dirty="0">
                  <a:solidFill>
                    <a:srgbClr val="EE7612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900" dirty="0">
                    <a:solidFill>
                      <a:srgbClr val="EE7612"/>
                    </a:solidFill>
                    <a:latin typeface="Arial"/>
                    <a:ea typeface="Arial"/>
                    <a:cs typeface="Arial"/>
                    <a:sym typeface="Arial"/>
                  </a:rPr>
                  <a:t>（納税の義務）</a:t>
                </a:r>
                <a:endParaRPr dirty="0"/>
              </a:p>
            </p:txBody>
          </p:sp>
        </p:grpSp>
        <p:sp>
          <p:nvSpPr>
            <p:cNvPr id="1092" name="Google Shape;1092;p57"/>
            <p:cNvSpPr txBox="1"/>
            <p:nvPr/>
          </p:nvSpPr>
          <p:spPr>
            <a:xfrm>
              <a:off x="6429655" y="2825911"/>
              <a:ext cx="780213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700" dirty="0">
                  <a:solidFill>
                    <a:srgbClr val="EE7612"/>
                  </a:solidFill>
                  <a:latin typeface="Arial"/>
                  <a:ea typeface="Arial"/>
                  <a:cs typeface="Arial"/>
                  <a:sym typeface="Arial"/>
                </a:rPr>
                <a:t>のうぜい</a:t>
              </a:r>
              <a:endParaRPr dirty="0"/>
            </a:p>
          </p:txBody>
        </p:sp>
        <p:sp>
          <p:nvSpPr>
            <p:cNvPr id="1093" name="Google Shape;1093;p57"/>
            <p:cNvSpPr txBox="1"/>
            <p:nvPr/>
          </p:nvSpPr>
          <p:spPr>
            <a:xfrm>
              <a:off x="4904117" y="3147691"/>
              <a:ext cx="780213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700" dirty="0">
                  <a:solidFill>
                    <a:srgbClr val="EE7612"/>
                  </a:solidFill>
                  <a:latin typeface="Arial"/>
                  <a:ea typeface="Arial"/>
                  <a:cs typeface="Arial"/>
                  <a:sym typeface="Arial"/>
                </a:rPr>
                <a:t>のうぜい</a:t>
              </a:r>
              <a:endParaRPr dirty="0"/>
            </a:p>
          </p:txBody>
        </p:sp>
      </p:grpSp>
      <p:sp>
        <p:nvSpPr>
          <p:cNvPr id="1094" name="Google Shape;1094;p57"/>
          <p:cNvSpPr txBox="1"/>
          <p:nvPr/>
        </p:nvSpPr>
        <p:spPr>
          <a:xfrm>
            <a:off x="3074657" y="2174200"/>
            <a:ext cx="504056" cy="229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おさ</a:t>
            </a:r>
            <a:endParaRPr dirty="0"/>
          </a:p>
        </p:txBody>
      </p:sp>
      <p:pic>
        <p:nvPicPr>
          <p:cNvPr id="2" name="図 1">
            <a:hlinkClick r:id="rId7" action="ppaction://hlinksldjump"/>
            <a:extLst>
              <a:ext uri="{FF2B5EF4-FFF2-40B4-BE49-F238E27FC236}">
                <a16:creationId xmlns:a16="http://schemas.microsoft.com/office/drawing/2014/main" id="{67F5A8E7-19A6-759D-581C-626B0E825B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4467" y="190438"/>
            <a:ext cx="1092200" cy="35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3E08FDA-2CF6-4AB3-79EA-4E6996ED5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Google Shape;260;p31">
            <a:extLst>
              <a:ext uri="{FF2B5EF4-FFF2-40B4-BE49-F238E27FC236}">
                <a16:creationId xmlns:a16="http://schemas.microsoft.com/office/drawing/2014/main" id="{D7F2C45C-2926-611E-A3A3-3D54C102FB1F}"/>
              </a:ext>
            </a:extLst>
          </p:cNvPr>
          <p:cNvSpPr txBox="1">
            <a:spLocks/>
          </p:cNvSpPr>
          <p:nvPr/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en-US" altLang="ja-JP" smtClean="0">
                <a:solidFill>
                  <a:schemeClr val="bg1"/>
                </a:solidFill>
              </a:rPr>
              <a:pPr algn="ctr"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26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58"/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58"/>
          <p:cNvSpPr/>
          <p:nvPr/>
        </p:nvSpPr>
        <p:spPr>
          <a:xfrm flipH="1">
            <a:off x="90603" y="26641"/>
            <a:ext cx="751397" cy="751397"/>
          </a:xfrm>
          <a:prstGeom prst="rect">
            <a:avLst/>
          </a:prstGeom>
          <a:noFill/>
          <a:ln>
            <a:noFill/>
          </a:ln>
        </p:spPr>
      </p:sp>
      <p:sp>
        <p:nvSpPr>
          <p:cNvPr id="1103" name="Google Shape;1103;p58"/>
          <p:cNvSpPr/>
          <p:nvPr/>
        </p:nvSpPr>
        <p:spPr>
          <a:xfrm>
            <a:off x="0" y="6753166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58"/>
          <p:cNvSpPr/>
          <p:nvPr/>
        </p:nvSpPr>
        <p:spPr>
          <a:xfrm>
            <a:off x="8532440" y="6488990"/>
            <a:ext cx="611560" cy="288147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817D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58"/>
          <p:cNvSpPr txBox="1"/>
          <p:nvPr/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ja-JP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endParaRPr/>
          </a:p>
        </p:txBody>
      </p:sp>
      <p:sp>
        <p:nvSpPr>
          <p:cNvPr id="1106" name="Google Shape;1106;p58"/>
          <p:cNvSpPr/>
          <p:nvPr/>
        </p:nvSpPr>
        <p:spPr>
          <a:xfrm>
            <a:off x="2041126" y="103328"/>
            <a:ext cx="6131274" cy="584775"/>
          </a:xfrm>
          <a:prstGeom prst="roundRect">
            <a:avLst>
              <a:gd name="adj" fmla="val 1293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58"/>
          <p:cNvSpPr txBox="1"/>
          <p:nvPr/>
        </p:nvSpPr>
        <p:spPr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検索</a:t>
            </a:r>
            <a:endParaRPr/>
          </a:p>
        </p:txBody>
      </p:sp>
      <p:sp>
        <p:nvSpPr>
          <p:cNvPr id="1108" name="Google Shape;1108;p58"/>
          <p:cNvSpPr txBox="1"/>
          <p:nvPr/>
        </p:nvSpPr>
        <p:spPr>
          <a:xfrm>
            <a:off x="2123727" y="75788"/>
            <a:ext cx="398575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ja-JP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税の学習コーナー</a:t>
            </a:r>
            <a:endParaRPr dirty="0"/>
          </a:p>
        </p:txBody>
      </p:sp>
      <p:sp>
        <p:nvSpPr>
          <p:cNvPr id="1109" name="Google Shape;1109;p58"/>
          <p:cNvSpPr txBox="1"/>
          <p:nvPr/>
        </p:nvSpPr>
        <p:spPr>
          <a:xfrm>
            <a:off x="5276007" y="5828579"/>
            <a:ext cx="3680804" cy="28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＜編集・発行＞ 佐賀県租税教育推進協議会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58"/>
          <p:cNvSpPr txBox="1"/>
          <p:nvPr/>
        </p:nvSpPr>
        <p:spPr>
          <a:xfrm>
            <a:off x="5978696" y="6104075"/>
            <a:ext cx="2978115" cy="442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事務局：佐賀税務署（税務広報広聴官）　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ja-JP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電話　0952-32-7511（代）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1" name="Google Shape;1111;p58"/>
          <p:cNvCxnSpPr/>
          <p:nvPr/>
        </p:nvCxnSpPr>
        <p:spPr>
          <a:xfrm>
            <a:off x="358041" y="5511154"/>
            <a:ext cx="6051041" cy="0"/>
          </a:xfrm>
          <a:prstGeom prst="straightConnector1">
            <a:avLst/>
          </a:prstGeom>
          <a:noFill/>
          <a:ln w="25400" cap="flat" cmpd="dbl">
            <a:solidFill>
              <a:srgbClr val="817DD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12" name="Google Shape;1112;p58"/>
          <p:cNvSpPr txBox="1"/>
          <p:nvPr/>
        </p:nvSpPr>
        <p:spPr>
          <a:xfrm>
            <a:off x="7072463" y="3034553"/>
            <a:ext cx="504316" cy="173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lang="ja-JP" sz="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ざいむしょう</a:t>
            </a:r>
            <a:endParaRPr sz="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58"/>
          <p:cNvSpPr txBox="1"/>
          <p:nvPr/>
        </p:nvSpPr>
        <p:spPr>
          <a:xfrm>
            <a:off x="6474611" y="5736985"/>
            <a:ext cx="2482200" cy="163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ja-JP" sz="7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さがけんそぜいきょういくすいしんきょうぎかい</a:t>
            </a:r>
            <a:endParaRPr sz="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14" name="Google Shape;1114;p58"/>
          <p:cNvGraphicFramePr/>
          <p:nvPr/>
        </p:nvGraphicFramePr>
        <p:xfrm>
          <a:off x="6522126" y="1199468"/>
          <a:ext cx="2506500" cy="4320000"/>
        </p:xfrm>
        <a:graphic>
          <a:graphicData uri="http://schemas.openxmlformats.org/drawingml/2006/table">
            <a:tbl>
              <a:tblPr>
                <a:noFill/>
                <a:tableStyleId>{C553FDF7-89FE-4F79-931F-868AD4AF7EFC}</a:tableStyleId>
              </a:tblPr>
              <a:tblGrid>
                <a:gridCol w="1253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/>
                        <a:buNone/>
                      </a:pPr>
                      <a:r>
                        <a:rPr lang="ja-JP" sz="1100" b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税の学習コーナー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17D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/>
                        <a:buNone/>
                      </a:pPr>
                      <a:r>
                        <a:rPr lang="ja-JP" sz="1100" b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Web-TAX-TV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/>
                        <a:buNone/>
                      </a:pPr>
                      <a:r>
                        <a:rPr lang="ja-JP" sz="1100" b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（YouTube）</a:t>
                      </a:r>
                      <a:endParaRPr/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17D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2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/>
                        <a:buNone/>
                      </a:pPr>
                      <a:r>
                        <a:rPr lang="ja-JP" sz="1100" b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うんこ税金ドリル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17D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Arial"/>
                        <a:buNone/>
                      </a:pPr>
                      <a:r>
                        <a:rPr lang="ja-JP" sz="1100" b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佐賀県　　　　　ホームページ</a:t>
                      </a:r>
                      <a:endParaRPr sz="1100" b="0" u="none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17D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2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0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1100" b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財務省キッズコーナー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-JP" sz="1100" b="0" u="none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ファイナンスランド</a:t>
                      </a:r>
                      <a:endParaRPr/>
                    </a:p>
                  </a:txBody>
                  <a:tcPr marL="91450" marR="91450" marT="72000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17D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2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15" name="Google Shape;1115;p5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1" r="1884"/>
          <a:stretch/>
        </p:blipFill>
        <p:spPr>
          <a:xfrm>
            <a:off x="6739031" y="1768571"/>
            <a:ext cx="770217" cy="75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58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60312" y="4660725"/>
            <a:ext cx="770217" cy="76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58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1643" r="4504" b="3339"/>
          <a:stretch/>
        </p:blipFill>
        <p:spPr>
          <a:xfrm>
            <a:off x="6727920" y="3215652"/>
            <a:ext cx="770218" cy="7551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8" name="Google Shape;1118;p58"/>
          <p:cNvGrpSpPr/>
          <p:nvPr/>
        </p:nvGrpSpPr>
        <p:grpSpPr>
          <a:xfrm>
            <a:off x="319533" y="785089"/>
            <a:ext cx="5851397" cy="696666"/>
            <a:chOff x="95294" y="785089"/>
            <a:chExt cx="8880114" cy="696666"/>
          </a:xfrm>
        </p:grpSpPr>
        <p:sp>
          <p:nvSpPr>
            <p:cNvPr id="1119" name="Google Shape;1119;p58"/>
            <p:cNvSpPr/>
            <p:nvPr/>
          </p:nvSpPr>
          <p:spPr>
            <a:xfrm>
              <a:off x="199285" y="785089"/>
              <a:ext cx="8776123" cy="696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4705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rPr lang="ja-JP" sz="17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税金について、もっと詳しく知りたい人は、</a:t>
              </a:r>
              <a:endParaRPr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47058"/>
                </a:lnSpc>
                <a:spcBef>
                  <a:spcPts val="0"/>
                </a:spcBef>
                <a:spcAft>
                  <a:spcPts val="0"/>
                </a:spcAft>
                <a:buClr>
                  <a:srgbClr val="807DD4"/>
                </a:buClr>
                <a:buSzPts val="1700"/>
                <a:buFont typeface="Arial"/>
                <a:buNone/>
              </a:pPr>
              <a:r>
                <a:rPr lang="ja-JP" sz="1700" b="0" i="0" u="none" strike="noStrike" cap="none" dirty="0">
                  <a:solidFill>
                    <a:srgbClr val="807DD4"/>
                  </a:solidFill>
                  <a:latin typeface="Arial"/>
                  <a:ea typeface="Arial"/>
                  <a:cs typeface="Arial"/>
                  <a:sym typeface="Arial"/>
                </a:rPr>
                <a:t>国税庁ホームページ「税の学習コーナー」</a:t>
              </a:r>
              <a:r>
                <a:rPr lang="ja-JP" sz="17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を見てね。</a:t>
              </a:r>
              <a:endParaRPr dirty="0"/>
            </a:p>
          </p:txBody>
        </p:sp>
        <p:sp>
          <p:nvSpPr>
            <p:cNvPr id="1120" name="Google Shape;1120;p58"/>
            <p:cNvSpPr txBox="1"/>
            <p:nvPr/>
          </p:nvSpPr>
          <p:spPr>
            <a:xfrm>
              <a:off x="95294" y="1056488"/>
              <a:ext cx="1557514" cy="2655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07DD4"/>
                </a:buClr>
                <a:buSzPts val="800"/>
                <a:buFont typeface="Arial"/>
                <a:buNone/>
              </a:pPr>
              <a:r>
                <a:rPr lang="ja-JP" sz="800" b="0" i="0" u="none" strike="noStrike" cap="none" dirty="0">
                  <a:solidFill>
                    <a:srgbClr val="807DD4"/>
                  </a:solidFill>
                  <a:latin typeface="Arial"/>
                  <a:ea typeface="Arial"/>
                  <a:cs typeface="Arial"/>
                  <a:sym typeface="Arial"/>
                </a:rPr>
                <a:t>こくぜいちょう</a:t>
              </a:r>
              <a:endParaRPr sz="800" b="0" i="0" u="none" strike="noStrike" cap="none" dirty="0">
                <a:solidFill>
                  <a:srgbClr val="807DD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1" name="Google Shape;1121;p58"/>
          <p:cNvGrpSpPr/>
          <p:nvPr/>
        </p:nvGrpSpPr>
        <p:grpSpPr>
          <a:xfrm>
            <a:off x="434835" y="1811377"/>
            <a:ext cx="1651121" cy="3472425"/>
            <a:chOff x="434835" y="1928340"/>
            <a:chExt cx="1651121" cy="3472425"/>
          </a:xfrm>
        </p:grpSpPr>
        <p:sp>
          <p:nvSpPr>
            <p:cNvPr id="1122" name="Google Shape;1122;p58"/>
            <p:cNvSpPr/>
            <p:nvPr/>
          </p:nvSpPr>
          <p:spPr>
            <a:xfrm>
              <a:off x="1645862" y="1928340"/>
              <a:ext cx="440094" cy="3472425"/>
            </a:xfrm>
            <a:custGeom>
              <a:avLst/>
              <a:gdLst/>
              <a:ahLst/>
              <a:cxnLst/>
              <a:rect l="l" t="t" r="r" b="b"/>
              <a:pathLst>
                <a:path w="630194" h="4720281" extrusionOk="0">
                  <a:moveTo>
                    <a:pt x="630194" y="0"/>
                  </a:moveTo>
                  <a:lnTo>
                    <a:pt x="12356" y="3447535"/>
                  </a:lnTo>
                  <a:lnTo>
                    <a:pt x="0" y="4213654"/>
                  </a:lnTo>
                  <a:lnTo>
                    <a:pt x="580767" y="4720281"/>
                  </a:lnTo>
                  <a:lnTo>
                    <a:pt x="630194" y="0"/>
                  </a:lnTo>
                  <a:close/>
                </a:path>
              </a:pathLst>
            </a:custGeom>
            <a:solidFill>
              <a:srgbClr val="CAF2E3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23" name="Google Shape;1123;p58"/>
            <p:cNvGrpSpPr/>
            <p:nvPr/>
          </p:nvGrpSpPr>
          <p:grpSpPr>
            <a:xfrm>
              <a:off x="434835" y="4551310"/>
              <a:ext cx="1479485" cy="849455"/>
              <a:chOff x="127427" y="4832762"/>
              <a:chExt cx="1985942" cy="1110808"/>
            </a:xfrm>
          </p:grpSpPr>
          <p:pic>
            <p:nvPicPr>
              <p:cNvPr id="1124" name="Google Shape;1124;p58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27427" y="4852542"/>
                <a:ext cx="1852285" cy="10910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5" name="Google Shape;1125;p58" descr="パソコンの画面&#10;&#10;自動的に生成された説明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931180" y="4832762"/>
                <a:ext cx="1182189" cy="9239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6" name="Google Shape;1126;p58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978769" y="4869158"/>
                <a:ext cx="1085082" cy="669551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</p:grpSp>
      </p:grpSp>
      <p:sp>
        <p:nvSpPr>
          <p:cNvPr id="1127" name="Google Shape;1127;p58"/>
          <p:cNvSpPr txBox="1"/>
          <p:nvPr/>
        </p:nvSpPr>
        <p:spPr>
          <a:xfrm>
            <a:off x="90603" y="5552787"/>
            <a:ext cx="5185404" cy="114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＜編集協力＞ 佐賀県小学校教育研究会　　　社会科部会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　　　　　　　　　 佐賀市立大詫間小学校校長　 岩﨑　 稔敦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　　　　　　　　　 鳥栖市立 麓  小学校教諭　　  江頭　 渉吾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　　　　　　　　　 佐賀市立赤松小学校教諭　 　 原口　 大志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ja-JP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　　　　　　　　　　</a:t>
            </a:r>
            <a:r>
              <a:rPr lang="ja-JP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※　学校名、氏名は令和８年３月現在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8" name="Google Shape;1128;p58"/>
          <p:cNvPicPr preferRelativeResize="0"/>
          <p:nvPr/>
        </p:nvPicPr>
        <p:blipFill rotWithShape="1">
          <a:blip r:embed="rId12">
            <a:alphaModFix/>
          </a:blip>
          <a:srcRect l="14143" t="12642" r="16040" b="12023"/>
          <a:stretch/>
        </p:blipFill>
        <p:spPr>
          <a:xfrm>
            <a:off x="7998820" y="3207904"/>
            <a:ext cx="718297" cy="75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58" descr="QR コード&#10;&#10;AI 生成コンテンツは誤りを含む可能性があります。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998820" y="1766345"/>
            <a:ext cx="770216" cy="770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58" descr="テーブル&#10;&#10;AI 生成コンテンツは誤りを含む可能性があります。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068211" y="1606682"/>
            <a:ext cx="4351018" cy="3654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図 1">
            <a:hlinkClick r:id="rId15" action="ppaction://hlinksldjump"/>
            <a:extLst>
              <a:ext uri="{FF2B5EF4-FFF2-40B4-BE49-F238E27FC236}">
                <a16:creationId xmlns:a16="http://schemas.microsoft.com/office/drawing/2014/main" id="{713FF523-3C33-973B-8990-49A7FB4814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74359" y="272927"/>
            <a:ext cx="754267" cy="245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"/>
          <p:cNvSpPr/>
          <p:nvPr/>
        </p:nvSpPr>
        <p:spPr>
          <a:xfrm>
            <a:off x="179388" y="2005750"/>
            <a:ext cx="8785225" cy="4330969"/>
          </a:xfrm>
          <a:prstGeom prst="rect">
            <a:avLst/>
          </a:prstGeom>
          <a:solidFill>
            <a:srgbClr val="CCF1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2"/>
          <p:cNvSpPr/>
          <p:nvPr/>
        </p:nvSpPr>
        <p:spPr>
          <a:xfrm>
            <a:off x="5768392" y="4767312"/>
            <a:ext cx="2998375" cy="1070733"/>
          </a:xfrm>
          <a:prstGeom prst="rect">
            <a:avLst/>
          </a:prstGeom>
          <a:solidFill>
            <a:srgbClr val="F0FB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2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4</a:t>
            </a:fld>
            <a:endParaRPr/>
          </a:p>
        </p:txBody>
      </p:sp>
      <p:sp>
        <p:nvSpPr>
          <p:cNvPr id="271" name="Google Shape;271;p32"/>
          <p:cNvSpPr txBox="1"/>
          <p:nvPr/>
        </p:nvSpPr>
        <p:spPr>
          <a:xfrm>
            <a:off x="843129" y="75788"/>
            <a:ext cx="627810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生活の中で関わりのある税金</a:t>
            </a:r>
            <a:endParaRPr dirty="0"/>
          </a:p>
        </p:txBody>
      </p:sp>
      <p:sp>
        <p:nvSpPr>
          <p:cNvPr id="272" name="Google Shape;272;p32"/>
          <p:cNvSpPr txBox="1"/>
          <p:nvPr/>
        </p:nvSpPr>
        <p:spPr>
          <a:xfrm>
            <a:off x="208906" y="996582"/>
            <a:ext cx="8322301" cy="38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次のようなときには、どんな税金がかかるでしょうか？？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3" name="Google Shape;273;p32"/>
          <p:cNvCxnSpPr/>
          <p:nvPr/>
        </p:nvCxnSpPr>
        <p:spPr>
          <a:xfrm>
            <a:off x="179388" y="1484784"/>
            <a:ext cx="8785225" cy="0"/>
          </a:xfrm>
          <a:prstGeom prst="straightConnector1">
            <a:avLst/>
          </a:prstGeom>
          <a:noFill/>
          <a:ln w="19050" cap="flat" cmpd="sng">
            <a:solidFill>
              <a:srgbClr val="26C1F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4" name="Google Shape;274;p32"/>
          <p:cNvSpPr txBox="1"/>
          <p:nvPr/>
        </p:nvSpPr>
        <p:spPr>
          <a:xfrm>
            <a:off x="555956" y="1532880"/>
            <a:ext cx="4393517" cy="40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>
                <a:solidFill>
                  <a:srgbClr val="0DABDD"/>
                </a:solidFill>
                <a:latin typeface="Arial"/>
                <a:ea typeface="Arial"/>
                <a:cs typeface="Arial"/>
                <a:sym typeface="Arial"/>
              </a:rPr>
              <a:t>税金の種類は約</a:t>
            </a:r>
            <a:r>
              <a:rPr lang="ja-JP" sz="1800" b="1">
                <a:solidFill>
                  <a:srgbClr val="0DABDD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r>
              <a:rPr lang="ja-JP" sz="1800">
                <a:solidFill>
                  <a:srgbClr val="0DABDD"/>
                </a:solidFill>
                <a:latin typeface="Arial"/>
                <a:ea typeface="Arial"/>
                <a:cs typeface="Arial"/>
                <a:sym typeface="Arial"/>
              </a:rPr>
              <a:t>種類あります。</a:t>
            </a:r>
            <a:endParaRPr/>
          </a:p>
        </p:txBody>
      </p:sp>
      <p:sp>
        <p:nvSpPr>
          <p:cNvPr id="275" name="Google Shape;275;p32"/>
          <p:cNvSpPr txBox="1"/>
          <p:nvPr/>
        </p:nvSpPr>
        <p:spPr>
          <a:xfrm>
            <a:off x="878183" y="6493840"/>
            <a:ext cx="717111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100" dirty="0">
                <a:solidFill>
                  <a:srgbClr val="0D85AF"/>
                </a:solidFill>
                <a:latin typeface="Arial"/>
                <a:ea typeface="Arial"/>
                <a:cs typeface="Arial"/>
                <a:sym typeface="Arial"/>
              </a:rPr>
              <a:t>詳しく学ぼう：財務省キッズコーナーファイナンスらんど  </a:t>
            </a:r>
            <a:r>
              <a:rPr lang="ja-JP" sz="11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https://www.mof.go.jp/kids/2018</a:t>
            </a:r>
            <a:r>
              <a:rPr lang="ja-JP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（財務省HP）</a:t>
            </a:r>
            <a:endParaRPr dirty="0"/>
          </a:p>
        </p:txBody>
      </p:sp>
      <p:sp>
        <p:nvSpPr>
          <p:cNvPr id="276" name="Google Shape;276;p32"/>
          <p:cNvSpPr/>
          <p:nvPr/>
        </p:nvSpPr>
        <p:spPr>
          <a:xfrm>
            <a:off x="698758" y="4671683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32" descr="アイコン&#10;&#10;自動的に生成された説明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9560" y="4611508"/>
            <a:ext cx="1354704" cy="1263217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2"/>
          <p:cNvSpPr txBox="1"/>
          <p:nvPr/>
        </p:nvSpPr>
        <p:spPr>
          <a:xfrm>
            <a:off x="525509" y="4375595"/>
            <a:ext cx="21859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dirty="0">
                <a:solidFill>
                  <a:srgbClr val="0C5B9C"/>
                </a:solidFill>
                <a:latin typeface="Arial"/>
                <a:ea typeface="Arial"/>
                <a:cs typeface="Arial"/>
                <a:sym typeface="Arial"/>
              </a:rPr>
              <a:t>車を持っていると！？</a:t>
            </a:r>
            <a:endParaRPr dirty="0"/>
          </a:p>
        </p:txBody>
      </p:sp>
      <p:sp>
        <p:nvSpPr>
          <p:cNvPr id="279" name="Google Shape;279;p32"/>
          <p:cNvSpPr/>
          <p:nvPr/>
        </p:nvSpPr>
        <p:spPr>
          <a:xfrm>
            <a:off x="686305" y="5754105"/>
            <a:ext cx="1701214" cy="3852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rgbClr val="0C5B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dirty="0">
                <a:solidFill>
                  <a:srgbClr val="E22626"/>
                </a:solidFill>
                <a:latin typeface="Arial"/>
                <a:ea typeface="Arial"/>
                <a:cs typeface="Arial"/>
                <a:sym typeface="Arial"/>
              </a:rPr>
              <a:t>自動車税</a:t>
            </a:r>
            <a:r>
              <a:rPr lang="ja-JP" sz="1100" dirty="0">
                <a:solidFill>
                  <a:srgbClr val="E22626"/>
                </a:solidFill>
                <a:latin typeface="Arial"/>
                <a:ea typeface="Arial"/>
                <a:cs typeface="Arial"/>
                <a:sym typeface="Arial"/>
              </a:rPr>
              <a:t>（地方税）</a:t>
            </a:r>
            <a:endParaRPr sz="1400" dirty="0">
              <a:solidFill>
                <a:srgbClr val="E2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2"/>
          <p:cNvSpPr txBox="1"/>
          <p:nvPr/>
        </p:nvSpPr>
        <p:spPr>
          <a:xfrm>
            <a:off x="3393582" y="4375595"/>
            <a:ext cx="241354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dirty="0">
                <a:solidFill>
                  <a:srgbClr val="0C5B9C"/>
                </a:solidFill>
                <a:latin typeface="Arial"/>
                <a:ea typeface="Arial"/>
                <a:cs typeface="Arial"/>
                <a:sym typeface="Arial"/>
              </a:rPr>
              <a:t>温泉に入ったときは！？</a:t>
            </a:r>
            <a:endParaRPr dirty="0"/>
          </a:p>
        </p:txBody>
      </p:sp>
      <p:sp>
        <p:nvSpPr>
          <p:cNvPr id="281" name="Google Shape;281;p32"/>
          <p:cNvSpPr/>
          <p:nvPr/>
        </p:nvSpPr>
        <p:spPr>
          <a:xfrm>
            <a:off x="3613532" y="4671683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32" descr="部屋 が含まれている画像&#10;&#10;自動的に生成された説明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6451" y="4608319"/>
            <a:ext cx="1630470" cy="13135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" name="Google Shape;283;p32"/>
          <p:cNvGrpSpPr/>
          <p:nvPr/>
        </p:nvGrpSpPr>
        <p:grpSpPr>
          <a:xfrm>
            <a:off x="3681875" y="5740015"/>
            <a:ext cx="1539622" cy="399290"/>
            <a:chOff x="5081943" y="5919421"/>
            <a:chExt cx="1539622" cy="399290"/>
          </a:xfrm>
        </p:grpSpPr>
        <p:sp>
          <p:nvSpPr>
            <p:cNvPr id="284" name="Google Shape;284;p32"/>
            <p:cNvSpPr/>
            <p:nvPr/>
          </p:nvSpPr>
          <p:spPr>
            <a:xfrm>
              <a:off x="5081943" y="5933973"/>
              <a:ext cx="1539622" cy="384738"/>
            </a:xfrm>
            <a:prstGeom prst="rect">
              <a:avLst/>
            </a:prstGeom>
            <a:solidFill>
              <a:schemeClr val="lt1"/>
            </a:solidFill>
            <a:ln w="15875" cap="flat" cmpd="sng">
              <a:solidFill>
                <a:srgbClr val="0C5B9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b" anchorCtr="1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400">
                  <a:solidFill>
                    <a:srgbClr val="E22626"/>
                  </a:solidFill>
                  <a:latin typeface="Arial"/>
                  <a:ea typeface="Arial"/>
                  <a:cs typeface="Arial"/>
                  <a:sym typeface="Arial"/>
                </a:rPr>
                <a:t>入湯税</a:t>
              </a:r>
              <a:r>
                <a:rPr lang="ja-JP" sz="1100">
                  <a:solidFill>
                    <a:srgbClr val="E22626"/>
                  </a:solidFill>
                  <a:latin typeface="Arial"/>
                  <a:ea typeface="Arial"/>
                  <a:cs typeface="Arial"/>
                  <a:sym typeface="Arial"/>
                </a:rPr>
                <a:t>（地方税）</a:t>
              </a:r>
              <a:endParaRPr sz="1400">
                <a:solidFill>
                  <a:srgbClr val="E2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 txBox="1"/>
            <p:nvPr/>
          </p:nvSpPr>
          <p:spPr>
            <a:xfrm>
              <a:off x="5129768" y="5919421"/>
              <a:ext cx="854326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7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にゅうとうぜい</a:t>
              </a:r>
              <a:endParaRPr dirty="0"/>
            </a:p>
          </p:txBody>
        </p:sp>
      </p:grpSp>
      <p:sp>
        <p:nvSpPr>
          <p:cNvPr id="286" name="Google Shape;286;p32"/>
          <p:cNvSpPr txBox="1"/>
          <p:nvPr/>
        </p:nvSpPr>
        <p:spPr>
          <a:xfrm>
            <a:off x="278832" y="3934731"/>
            <a:ext cx="24929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※住民税とは、都道府県税と市（区）町村民税を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合わせた呼び方です。</a:t>
            </a:r>
            <a:endParaRPr/>
          </a:p>
        </p:txBody>
      </p:sp>
      <p:sp>
        <p:nvSpPr>
          <p:cNvPr id="287" name="Google Shape;287;p32"/>
          <p:cNvSpPr/>
          <p:nvPr/>
        </p:nvSpPr>
        <p:spPr>
          <a:xfrm>
            <a:off x="698758" y="2411715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4167" y="2294339"/>
            <a:ext cx="1245490" cy="134676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2"/>
          <p:cNvSpPr/>
          <p:nvPr/>
        </p:nvSpPr>
        <p:spPr>
          <a:xfrm>
            <a:off x="3613532" y="2411715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32" descr="図形&#10;&#10;自動的に生成された説明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67695" y="2503689"/>
            <a:ext cx="1567982" cy="107838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2"/>
          <p:cNvSpPr/>
          <p:nvPr/>
        </p:nvSpPr>
        <p:spPr>
          <a:xfrm>
            <a:off x="6683784" y="2411715"/>
            <a:ext cx="1676308" cy="144291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32" descr="おもちゃ, 挿絵 が含まれている画像&#10;&#10;自動的に生成された説明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10785" y="2366882"/>
            <a:ext cx="1822307" cy="134676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2"/>
          <p:cNvSpPr/>
          <p:nvPr/>
        </p:nvSpPr>
        <p:spPr>
          <a:xfrm>
            <a:off x="245421" y="3542815"/>
            <a:ext cx="2746134" cy="3852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rgbClr val="0C5B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dirty="0">
                <a:solidFill>
                  <a:srgbClr val="E22626"/>
                </a:solidFill>
                <a:latin typeface="Arial"/>
                <a:ea typeface="Arial"/>
                <a:cs typeface="Arial"/>
                <a:sym typeface="Arial"/>
              </a:rPr>
              <a:t>所得税</a:t>
            </a:r>
            <a:r>
              <a:rPr lang="ja-JP" sz="1100" dirty="0">
                <a:solidFill>
                  <a:srgbClr val="E22626"/>
                </a:solidFill>
                <a:latin typeface="Arial"/>
                <a:ea typeface="Arial"/>
                <a:cs typeface="Arial"/>
                <a:sym typeface="Arial"/>
              </a:rPr>
              <a:t>（国税）</a:t>
            </a:r>
            <a:r>
              <a:rPr lang="ja-JP" sz="1200" dirty="0">
                <a:solidFill>
                  <a:srgbClr val="E22626"/>
                </a:solidFill>
                <a:latin typeface="Arial"/>
                <a:ea typeface="Arial"/>
                <a:cs typeface="Arial"/>
                <a:sym typeface="Arial"/>
              </a:rPr>
              <a:t>・</a:t>
            </a:r>
            <a:r>
              <a:rPr lang="ja-JP" sz="1400" dirty="0">
                <a:solidFill>
                  <a:srgbClr val="E22626"/>
                </a:solidFill>
                <a:latin typeface="Arial"/>
                <a:ea typeface="Arial"/>
                <a:cs typeface="Arial"/>
                <a:sym typeface="Arial"/>
              </a:rPr>
              <a:t>住民税</a:t>
            </a:r>
            <a:r>
              <a:rPr lang="ja-JP" sz="1100" dirty="0">
                <a:solidFill>
                  <a:srgbClr val="E22626"/>
                </a:solidFill>
                <a:latin typeface="Arial"/>
                <a:ea typeface="Arial"/>
                <a:cs typeface="Arial"/>
                <a:sym typeface="Arial"/>
              </a:rPr>
              <a:t>（地方税）</a:t>
            </a:r>
            <a:endParaRPr sz="1200" dirty="0">
              <a:solidFill>
                <a:srgbClr val="E2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2"/>
          <p:cNvSpPr/>
          <p:nvPr/>
        </p:nvSpPr>
        <p:spPr>
          <a:xfrm>
            <a:off x="3539951" y="3542815"/>
            <a:ext cx="1908037" cy="3852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rgbClr val="0C5B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dirty="0">
                <a:solidFill>
                  <a:srgbClr val="E22626"/>
                </a:solidFill>
                <a:latin typeface="Arial"/>
                <a:ea typeface="Arial"/>
                <a:cs typeface="Arial"/>
                <a:sym typeface="Arial"/>
              </a:rPr>
              <a:t>固定資産税</a:t>
            </a:r>
            <a:r>
              <a:rPr lang="ja-JP" sz="1100" dirty="0">
                <a:solidFill>
                  <a:srgbClr val="E22626"/>
                </a:solidFill>
                <a:latin typeface="Arial"/>
                <a:ea typeface="Arial"/>
                <a:cs typeface="Arial"/>
                <a:sym typeface="Arial"/>
              </a:rPr>
              <a:t>（地方税）</a:t>
            </a:r>
            <a:endParaRPr sz="1400" dirty="0">
              <a:solidFill>
                <a:srgbClr val="E2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2"/>
          <p:cNvSpPr txBox="1"/>
          <p:nvPr/>
        </p:nvSpPr>
        <p:spPr>
          <a:xfrm>
            <a:off x="3732368" y="3493811"/>
            <a:ext cx="1005926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7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こていしさんぜい</a:t>
            </a:r>
            <a:endParaRPr dirty="0"/>
          </a:p>
        </p:txBody>
      </p:sp>
      <p:sp>
        <p:nvSpPr>
          <p:cNvPr id="296" name="Google Shape;296;p32"/>
          <p:cNvSpPr/>
          <p:nvPr/>
        </p:nvSpPr>
        <p:spPr>
          <a:xfrm>
            <a:off x="5902245" y="3542815"/>
            <a:ext cx="3042504" cy="3852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rgbClr val="0C5B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dirty="0">
                <a:solidFill>
                  <a:srgbClr val="E22626"/>
                </a:solidFill>
                <a:latin typeface="Arial"/>
                <a:ea typeface="Arial"/>
                <a:cs typeface="Arial"/>
                <a:sym typeface="Arial"/>
              </a:rPr>
              <a:t>消費税</a:t>
            </a:r>
            <a:r>
              <a:rPr lang="ja-JP" sz="1100" dirty="0">
                <a:solidFill>
                  <a:srgbClr val="E22626"/>
                </a:solidFill>
                <a:latin typeface="Arial"/>
                <a:ea typeface="Arial"/>
                <a:cs typeface="Arial"/>
                <a:sym typeface="Arial"/>
              </a:rPr>
              <a:t>（国税）</a:t>
            </a:r>
            <a:r>
              <a:rPr lang="ja-JP" sz="1400" dirty="0">
                <a:solidFill>
                  <a:srgbClr val="E22626"/>
                </a:solidFill>
                <a:latin typeface="Arial"/>
                <a:ea typeface="Arial"/>
                <a:cs typeface="Arial"/>
                <a:sym typeface="Arial"/>
              </a:rPr>
              <a:t>・地方消費税</a:t>
            </a:r>
            <a:r>
              <a:rPr lang="ja-JP" sz="1100" dirty="0">
                <a:solidFill>
                  <a:srgbClr val="E22626"/>
                </a:solidFill>
                <a:latin typeface="Arial"/>
                <a:ea typeface="Arial"/>
                <a:cs typeface="Arial"/>
                <a:sym typeface="Arial"/>
              </a:rPr>
              <a:t>（地方税）</a:t>
            </a:r>
            <a:endParaRPr sz="1400" dirty="0">
              <a:solidFill>
                <a:srgbClr val="E2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2"/>
          <p:cNvSpPr txBox="1"/>
          <p:nvPr/>
        </p:nvSpPr>
        <p:spPr>
          <a:xfrm>
            <a:off x="617300" y="2101267"/>
            <a:ext cx="197315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dirty="0">
                <a:solidFill>
                  <a:srgbClr val="0C5B9C"/>
                </a:solidFill>
                <a:latin typeface="Arial"/>
                <a:ea typeface="Arial"/>
                <a:cs typeface="Arial"/>
                <a:sym typeface="Arial"/>
              </a:rPr>
              <a:t>給料をもらったら！？</a:t>
            </a:r>
            <a:endParaRPr dirty="0"/>
          </a:p>
        </p:txBody>
      </p:sp>
      <p:sp>
        <p:nvSpPr>
          <p:cNvPr id="298" name="Google Shape;298;p32"/>
          <p:cNvSpPr txBox="1"/>
          <p:nvPr/>
        </p:nvSpPr>
        <p:spPr>
          <a:xfrm>
            <a:off x="3460766" y="2101267"/>
            <a:ext cx="197315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dirty="0">
                <a:solidFill>
                  <a:srgbClr val="0C5B9C"/>
                </a:solidFill>
                <a:latin typeface="Arial"/>
                <a:ea typeface="Arial"/>
                <a:cs typeface="Arial"/>
                <a:sym typeface="Arial"/>
              </a:rPr>
              <a:t>家を持っていると！？</a:t>
            </a:r>
            <a:r>
              <a:rPr lang="ja-JP" altLang="en-US" sz="1400" dirty="0">
                <a:solidFill>
                  <a:srgbClr val="0C5B9C"/>
                </a:solidFill>
                <a:latin typeface="Arial"/>
                <a:ea typeface="Arial"/>
                <a:cs typeface="Arial"/>
                <a:sym typeface="Arial"/>
              </a:rPr>
              <a:t>　　　　　　　　　　　　　　　</a:t>
            </a:r>
            <a:endParaRPr dirty="0"/>
          </a:p>
        </p:txBody>
      </p:sp>
      <p:sp>
        <p:nvSpPr>
          <p:cNvPr id="299" name="Google Shape;299;p32"/>
          <p:cNvSpPr txBox="1"/>
          <p:nvPr/>
        </p:nvSpPr>
        <p:spPr>
          <a:xfrm>
            <a:off x="5961173" y="2101267"/>
            <a:ext cx="297125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dirty="0">
                <a:solidFill>
                  <a:srgbClr val="0C5B9C"/>
                </a:solidFill>
                <a:latin typeface="Arial"/>
                <a:ea typeface="Arial"/>
                <a:cs typeface="Arial"/>
                <a:sym typeface="Arial"/>
              </a:rPr>
              <a:t>お店でお買い物をしたときは！？</a:t>
            </a:r>
            <a:endParaRPr dirty="0"/>
          </a:p>
        </p:txBody>
      </p:sp>
      <p:sp>
        <p:nvSpPr>
          <p:cNvPr id="300" name="Google Shape;300;p32"/>
          <p:cNvSpPr txBox="1"/>
          <p:nvPr/>
        </p:nvSpPr>
        <p:spPr>
          <a:xfrm>
            <a:off x="7186434" y="4843114"/>
            <a:ext cx="397487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5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おさ</a:t>
            </a:r>
            <a:endParaRPr dirty="0"/>
          </a:p>
        </p:txBody>
      </p:sp>
      <p:sp>
        <p:nvSpPr>
          <p:cNvPr id="301" name="Google Shape;301;p32"/>
          <p:cNvSpPr/>
          <p:nvPr/>
        </p:nvSpPr>
        <p:spPr>
          <a:xfrm rot="5400000">
            <a:off x="232847" y="1623934"/>
            <a:ext cx="295230" cy="203260"/>
          </a:xfrm>
          <a:prstGeom prst="triangle">
            <a:avLst>
              <a:gd name="adj" fmla="val 50000"/>
            </a:avLst>
          </a:prstGeom>
          <a:solidFill>
            <a:srgbClr val="26C1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2"/>
          <p:cNvSpPr txBox="1"/>
          <p:nvPr/>
        </p:nvSpPr>
        <p:spPr>
          <a:xfrm>
            <a:off x="6124463" y="5364978"/>
            <a:ext cx="372215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5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おさ</a:t>
            </a:r>
            <a:endParaRPr dirty="0"/>
          </a:p>
        </p:txBody>
      </p:sp>
      <p:sp>
        <p:nvSpPr>
          <p:cNvPr id="303" name="Google Shape;303;p32"/>
          <p:cNvSpPr/>
          <p:nvPr/>
        </p:nvSpPr>
        <p:spPr>
          <a:xfrm>
            <a:off x="611560" y="1586150"/>
            <a:ext cx="3600400" cy="2870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246703" y="1531047"/>
            <a:ext cx="235389" cy="3533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2"/>
          <p:cNvSpPr txBox="1"/>
          <p:nvPr/>
        </p:nvSpPr>
        <p:spPr>
          <a:xfrm>
            <a:off x="5912872" y="4894037"/>
            <a:ext cx="2771913" cy="887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国税は、「国に納める税金」、</a:t>
            </a:r>
            <a:endParaRPr sz="1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地方税は「都道府県や市区町村に納める税金」です。</a:t>
            </a:r>
            <a:endParaRPr dirty="0"/>
          </a:p>
        </p:txBody>
      </p:sp>
      <p:grpSp>
        <p:nvGrpSpPr>
          <p:cNvPr id="306" name="Google Shape;306;p32"/>
          <p:cNvGrpSpPr/>
          <p:nvPr/>
        </p:nvGrpSpPr>
        <p:grpSpPr>
          <a:xfrm>
            <a:off x="179388" y="2000366"/>
            <a:ext cx="8868568" cy="4330969"/>
            <a:chOff x="179388" y="-4631538"/>
            <a:chExt cx="8868568" cy="4330969"/>
          </a:xfrm>
        </p:grpSpPr>
        <p:sp>
          <p:nvSpPr>
            <p:cNvPr id="307" name="Google Shape;307;p32"/>
            <p:cNvSpPr/>
            <p:nvPr/>
          </p:nvSpPr>
          <p:spPr>
            <a:xfrm>
              <a:off x="179388" y="-4631538"/>
              <a:ext cx="8785225" cy="4330969"/>
            </a:xfrm>
            <a:prstGeom prst="rect">
              <a:avLst/>
            </a:prstGeom>
            <a:solidFill>
              <a:srgbClr val="CCF1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698758" y="-1965605"/>
              <a:ext cx="1676308" cy="144291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9" name="Google Shape;309;p32" descr="アイコン&#10;&#10;自動的に生成された説明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9560" y="-2025780"/>
              <a:ext cx="1354704" cy="12632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Google Shape;310;p32"/>
            <p:cNvSpPr txBox="1"/>
            <p:nvPr/>
          </p:nvSpPr>
          <p:spPr>
            <a:xfrm>
              <a:off x="708477" y="-2261693"/>
              <a:ext cx="206088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400" dirty="0">
                  <a:solidFill>
                    <a:srgbClr val="0C5B9C"/>
                  </a:solidFill>
                  <a:latin typeface="Arial"/>
                  <a:ea typeface="Arial"/>
                  <a:cs typeface="Arial"/>
                  <a:sym typeface="Arial"/>
                </a:rPr>
                <a:t>車を持っていると！？</a:t>
              </a:r>
              <a:endParaRPr dirty="0"/>
            </a:p>
          </p:txBody>
        </p:sp>
        <p:sp>
          <p:nvSpPr>
            <p:cNvPr id="311" name="Google Shape;311;p32"/>
            <p:cNvSpPr txBox="1"/>
            <p:nvPr/>
          </p:nvSpPr>
          <p:spPr>
            <a:xfrm>
              <a:off x="3247909" y="-2261693"/>
              <a:ext cx="231238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400" dirty="0">
                  <a:solidFill>
                    <a:srgbClr val="0C5B9C"/>
                  </a:solidFill>
                  <a:latin typeface="Arial"/>
                  <a:ea typeface="Arial"/>
                  <a:cs typeface="Arial"/>
                  <a:sym typeface="Arial"/>
                </a:rPr>
                <a:t>温泉に入ったときは！？</a:t>
              </a:r>
              <a:endParaRPr dirty="0"/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3613532" y="-1965605"/>
              <a:ext cx="1676308" cy="144291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3" name="Google Shape;313;p32" descr="部屋 が含まれている画像&#10;&#10;自動的に生成された説明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36451" y="-2028969"/>
              <a:ext cx="1630470" cy="1313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32"/>
            <p:cNvSpPr/>
            <p:nvPr/>
          </p:nvSpPr>
          <p:spPr>
            <a:xfrm>
              <a:off x="698758" y="-4225573"/>
              <a:ext cx="1676308" cy="144291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5" name="Google Shape;315;p3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4167" y="-4342949"/>
              <a:ext cx="1245490" cy="134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Google Shape;316;p32"/>
            <p:cNvSpPr/>
            <p:nvPr/>
          </p:nvSpPr>
          <p:spPr>
            <a:xfrm>
              <a:off x="3613532" y="-4225573"/>
              <a:ext cx="1676308" cy="144291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7" name="Google Shape;317;p32" descr="図形&#10;&#10;自動的に生成された説明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67695" y="-4133599"/>
              <a:ext cx="1567982" cy="10783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8" name="Google Shape;318;p32"/>
            <p:cNvSpPr/>
            <p:nvPr/>
          </p:nvSpPr>
          <p:spPr>
            <a:xfrm>
              <a:off x="6683784" y="-4225573"/>
              <a:ext cx="1676308" cy="144291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9" name="Google Shape;319;p32" descr="おもちゃ, 挿絵 が含まれている画像&#10;&#10;自動的に生成された説明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10785" y="-4270406"/>
              <a:ext cx="1822307" cy="134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0" name="Google Shape;320;p32"/>
            <p:cNvSpPr txBox="1"/>
            <p:nvPr/>
          </p:nvSpPr>
          <p:spPr>
            <a:xfrm>
              <a:off x="738312" y="-4536021"/>
              <a:ext cx="2156123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400" dirty="0">
                  <a:solidFill>
                    <a:srgbClr val="0C5B9C"/>
                  </a:solidFill>
                  <a:latin typeface="Arial"/>
                  <a:ea typeface="Arial"/>
                  <a:cs typeface="Arial"/>
                  <a:sym typeface="Arial"/>
                </a:rPr>
                <a:t>給料をもらったら！？</a:t>
              </a:r>
              <a:endParaRPr dirty="0"/>
            </a:p>
          </p:txBody>
        </p:sp>
        <p:sp>
          <p:nvSpPr>
            <p:cNvPr id="321" name="Google Shape;321;p32"/>
            <p:cNvSpPr txBox="1"/>
            <p:nvPr/>
          </p:nvSpPr>
          <p:spPr>
            <a:xfrm>
              <a:off x="3582957" y="-4536021"/>
              <a:ext cx="215612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400" dirty="0">
                  <a:solidFill>
                    <a:srgbClr val="0C5B9C"/>
                  </a:solidFill>
                  <a:latin typeface="Arial"/>
                  <a:ea typeface="Arial"/>
                  <a:cs typeface="Arial"/>
                  <a:sym typeface="Arial"/>
                </a:rPr>
                <a:t>家を持っていると！？</a:t>
              </a:r>
              <a:endParaRPr dirty="0"/>
            </a:p>
          </p:txBody>
        </p:sp>
        <p:sp>
          <p:nvSpPr>
            <p:cNvPr id="322" name="Google Shape;322;p32"/>
            <p:cNvSpPr txBox="1"/>
            <p:nvPr/>
          </p:nvSpPr>
          <p:spPr>
            <a:xfrm>
              <a:off x="6104506" y="-4536021"/>
              <a:ext cx="2943450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400" dirty="0">
                  <a:solidFill>
                    <a:srgbClr val="0C5B9C"/>
                  </a:solidFill>
                  <a:latin typeface="Arial"/>
                  <a:ea typeface="Arial"/>
                  <a:cs typeface="Arial"/>
                  <a:sym typeface="Arial"/>
                </a:rPr>
                <a:t>お店でお買い物をしたときは！？</a:t>
              </a:r>
              <a:endParaRPr dirty="0"/>
            </a:p>
          </p:txBody>
        </p:sp>
      </p:grpSp>
      <p:sp>
        <p:nvSpPr>
          <p:cNvPr id="324" name="Google Shape;324;p32"/>
          <p:cNvSpPr/>
          <p:nvPr/>
        </p:nvSpPr>
        <p:spPr>
          <a:xfrm rot="5400000">
            <a:off x="29733" y="6024355"/>
            <a:ext cx="803912" cy="863377"/>
          </a:xfrm>
          <a:custGeom>
            <a:avLst/>
            <a:gdLst/>
            <a:ahLst/>
            <a:cxnLst/>
            <a:rect l="l" t="t" r="r" b="b"/>
            <a:pathLst>
              <a:path w="803912" h="863377" extrusionOk="0">
                <a:moveTo>
                  <a:pt x="0" y="529098"/>
                </a:moveTo>
                <a:cubicBezTo>
                  <a:pt x="0" y="236885"/>
                  <a:pt x="236885" y="0"/>
                  <a:pt x="529098" y="0"/>
                </a:cubicBezTo>
                <a:cubicBezTo>
                  <a:pt x="602151" y="0"/>
                  <a:pt x="671747" y="14806"/>
                  <a:pt x="735047" y="41580"/>
                </a:cubicBezTo>
                <a:lnTo>
                  <a:pt x="803912" y="78958"/>
                </a:lnTo>
                <a:lnTo>
                  <a:pt x="803912" y="863377"/>
                </a:lnTo>
                <a:lnTo>
                  <a:pt x="122089" y="863377"/>
                </a:lnTo>
                <a:lnTo>
                  <a:pt x="90362" y="824922"/>
                </a:lnTo>
                <a:cubicBezTo>
                  <a:pt x="33312" y="740478"/>
                  <a:pt x="0" y="638678"/>
                  <a:pt x="0" y="529098"/>
                </a:cubicBezTo>
                <a:close/>
              </a:path>
            </a:pathLst>
          </a:custGeom>
          <a:solidFill>
            <a:srgbClr val="FFD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2"/>
          <p:cNvSpPr/>
          <p:nvPr/>
        </p:nvSpPr>
        <p:spPr>
          <a:xfrm rot="5400000">
            <a:off x="29733" y="5977453"/>
            <a:ext cx="850815" cy="910278"/>
          </a:xfrm>
          <a:custGeom>
            <a:avLst/>
            <a:gdLst/>
            <a:ahLst/>
            <a:cxnLst/>
            <a:rect l="l" t="t" r="r" b="b"/>
            <a:pathLst>
              <a:path w="850815" h="910278" extrusionOk="0">
                <a:moveTo>
                  <a:pt x="0" y="576000"/>
                </a:moveTo>
                <a:cubicBezTo>
                  <a:pt x="0" y="257884"/>
                  <a:pt x="257884" y="0"/>
                  <a:pt x="576000" y="0"/>
                </a:cubicBezTo>
                <a:cubicBezTo>
                  <a:pt x="655529" y="0"/>
                  <a:pt x="731294" y="16118"/>
                  <a:pt x="800205" y="45266"/>
                </a:cubicBezTo>
                <a:lnTo>
                  <a:pt x="850815" y="72735"/>
                </a:lnTo>
                <a:lnTo>
                  <a:pt x="850815" y="125859"/>
                </a:lnTo>
                <a:lnTo>
                  <a:pt x="781950" y="88481"/>
                </a:lnTo>
                <a:cubicBezTo>
                  <a:pt x="718650" y="61707"/>
                  <a:pt x="649054" y="46901"/>
                  <a:pt x="576001" y="46901"/>
                </a:cubicBezTo>
                <a:cubicBezTo>
                  <a:pt x="283788" y="46901"/>
                  <a:pt x="46903" y="283786"/>
                  <a:pt x="46903" y="575999"/>
                </a:cubicBezTo>
                <a:cubicBezTo>
                  <a:pt x="46903" y="685579"/>
                  <a:pt x="80215" y="787379"/>
                  <a:pt x="137265" y="871823"/>
                </a:cubicBezTo>
                <a:lnTo>
                  <a:pt x="168992" y="910278"/>
                </a:lnTo>
                <a:lnTo>
                  <a:pt x="108463" y="910278"/>
                </a:lnTo>
                <a:lnTo>
                  <a:pt x="98372" y="898047"/>
                </a:lnTo>
                <a:cubicBezTo>
                  <a:pt x="36265" y="806117"/>
                  <a:pt x="0" y="695294"/>
                  <a:pt x="0" y="576000"/>
                </a:cubicBezTo>
                <a:close/>
              </a:path>
            </a:pathLst>
          </a:custGeom>
          <a:solidFill>
            <a:srgbClr val="26C1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32"/>
          <p:cNvSpPr txBox="1"/>
          <p:nvPr/>
        </p:nvSpPr>
        <p:spPr>
          <a:xfrm>
            <a:off x="-128397" y="6201452"/>
            <a:ext cx="103867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 i="0" dirty="0">
                <a:solidFill>
                  <a:srgbClr val="134CBD"/>
                </a:solidFill>
                <a:latin typeface="Arial"/>
                <a:ea typeface="Arial"/>
                <a:cs typeface="Arial"/>
                <a:sym typeface="Arial"/>
              </a:rPr>
              <a:t>もっと</a:t>
            </a:r>
            <a:endParaRPr sz="1600" b="1" i="0" dirty="0">
              <a:solidFill>
                <a:srgbClr val="134CB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 i="0" dirty="0">
                <a:solidFill>
                  <a:srgbClr val="134CBD"/>
                </a:solidFill>
                <a:latin typeface="Arial"/>
                <a:ea typeface="Arial"/>
                <a:cs typeface="Arial"/>
                <a:sym typeface="Arial"/>
              </a:rPr>
              <a:t>くわしく</a:t>
            </a:r>
            <a:endParaRPr dirty="0"/>
          </a:p>
        </p:txBody>
      </p:sp>
      <p:pic>
        <p:nvPicPr>
          <p:cNvPr id="2" name="図 1">
            <a:hlinkClick r:id="rId9" action="ppaction://hlinksldjump"/>
            <a:extLst>
              <a:ext uri="{FF2B5EF4-FFF2-40B4-BE49-F238E27FC236}">
                <a16:creationId xmlns:a16="http://schemas.microsoft.com/office/drawing/2014/main" id="{ECF3D529-66C1-9C5C-F6D4-8A8CEDD66C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4467" y="190438"/>
            <a:ext cx="1092200" cy="35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3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5</a:t>
            </a:fld>
            <a:endParaRPr/>
          </a:p>
        </p:txBody>
      </p:sp>
      <p:sp>
        <p:nvSpPr>
          <p:cNvPr id="334" name="Google Shape;334;p33"/>
          <p:cNvSpPr txBox="1"/>
          <p:nvPr/>
        </p:nvSpPr>
        <p:spPr>
          <a:xfrm>
            <a:off x="843129" y="75788"/>
            <a:ext cx="597711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生活の中で関わりのある税金</a:t>
            </a:r>
            <a:endParaRPr dirty="0"/>
          </a:p>
        </p:txBody>
      </p:sp>
      <p:pic>
        <p:nvPicPr>
          <p:cNvPr id="335" name="Google Shape;33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063" y="5060512"/>
            <a:ext cx="1226130" cy="1509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" name="Google Shape;336;p33"/>
          <p:cNvGrpSpPr/>
          <p:nvPr/>
        </p:nvGrpSpPr>
        <p:grpSpPr>
          <a:xfrm>
            <a:off x="257224" y="1348777"/>
            <a:ext cx="2318767" cy="2890351"/>
            <a:chOff x="250825" y="1066179"/>
            <a:chExt cx="2318767" cy="2890351"/>
          </a:xfrm>
        </p:grpSpPr>
        <p:sp>
          <p:nvSpPr>
            <p:cNvPr id="337" name="Google Shape;337;p33"/>
            <p:cNvSpPr/>
            <p:nvPr/>
          </p:nvSpPr>
          <p:spPr>
            <a:xfrm>
              <a:off x="250825" y="1066179"/>
              <a:ext cx="2181719" cy="2733681"/>
            </a:xfrm>
            <a:prstGeom prst="rect">
              <a:avLst/>
            </a:prstGeom>
            <a:solidFill>
              <a:srgbClr val="F0FB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3"/>
            <p:cNvSpPr/>
            <p:nvPr/>
          </p:nvSpPr>
          <p:spPr>
            <a:xfrm>
              <a:off x="250825" y="1066181"/>
              <a:ext cx="2181719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ja-JP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消費者</a:t>
              </a:r>
              <a:endParaRPr/>
            </a:p>
          </p:txBody>
        </p:sp>
        <p:pic>
          <p:nvPicPr>
            <p:cNvPr id="339" name="Google Shape;339;p3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0204" y="1515341"/>
              <a:ext cx="1102780" cy="13105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0" name="Google Shape;340;p33"/>
            <p:cNvSpPr/>
            <p:nvPr/>
          </p:nvSpPr>
          <p:spPr>
            <a:xfrm>
              <a:off x="1479539" y="2425820"/>
              <a:ext cx="879319" cy="400109"/>
            </a:xfrm>
            <a:prstGeom prst="roundRect">
              <a:avLst>
                <a:gd name="adj" fmla="val 9091"/>
              </a:avLst>
            </a:prstGeom>
            <a:solidFill>
              <a:srgbClr val="A4E6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ゲーム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1,100円</a:t>
              </a:r>
              <a:endParaRPr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1" name="Google Shape;341;p33"/>
            <p:cNvGrpSpPr/>
            <p:nvPr/>
          </p:nvGrpSpPr>
          <p:grpSpPr>
            <a:xfrm>
              <a:off x="321213" y="2939304"/>
              <a:ext cx="2248379" cy="1017226"/>
              <a:chOff x="321213" y="2939304"/>
              <a:chExt cx="2248379" cy="1017226"/>
            </a:xfrm>
          </p:grpSpPr>
          <p:sp>
            <p:nvSpPr>
              <p:cNvPr id="342" name="Google Shape;342;p33"/>
              <p:cNvSpPr txBox="1"/>
              <p:nvPr/>
            </p:nvSpPr>
            <p:spPr>
              <a:xfrm>
                <a:off x="321213" y="2939304"/>
                <a:ext cx="2248379" cy="10172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6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200" b="0" i="0" u="none" strike="noStrik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品物の金額1,000円と一緒に</a:t>
                </a:r>
                <a:endParaRPr sz="12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6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200" b="0" i="0" u="none" strike="noStrik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消費税100円を支払う。</a:t>
                </a:r>
                <a:endParaRPr sz="12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8181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100" b="0" i="0" u="none" strike="noStrik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(消費税を</a:t>
                </a:r>
                <a:r>
                  <a:rPr lang="ja-JP" sz="11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負担する</a:t>
                </a:r>
                <a:r>
                  <a:rPr lang="ja-JP" sz="1100" b="0" i="0" u="none" strike="noStrik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)</a:t>
                </a:r>
                <a:endParaRPr sz="1100" b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33"/>
              <p:cNvSpPr txBox="1"/>
              <p:nvPr/>
            </p:nvSpPr>
            <p:spPr>
              <a:xfrm>
                <a:off x="975805" y="3490418"/>
                <a:ext cx="559621" cy="1692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500" b="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ふたん</a:t>
                </a:r>
                <a:endParaRPr dirty="0"/>
              </a:p>
            </p:txBody>
          </p:sp>
        </p:grpSp>
      </p:grpSp>
      <p:sp>
        <p:nvSpPr>
          <p:cNvPr id="344" name="Google Shape;344;p33"/>
          <p:cNvSpPr/>
          <p:nvPr/>
        </p:nvSpPr>
        <p:spPr>
          <a:xfrm rot="10800000">
            <a:off x="5856607" y="2113397"/>
            <a:ext cx="337228" cy="413277"/>
          </a:xfrm>
          <a:prstGeom prst="upArrow">
            <a:avLst>
              <a:gd name="adj1" fmla="val 50000"/>
              <a:gd name="adj2" fmla="val 59860"/>
            </a:avLst>
          </a:prstGeom>
          <a:solidFill>
            <a:srgbClr val="7ADE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5" name="Google Shape;345;p33"/>
          <p:cNvGrpSpPr/>
          <p:nvPr/>
        </p:nvGrpSpPr>
        <p:grpSpPr>
          <a:xfrm>
            <a:off x="1824692" y="1847663"/>
            <a:ext cx="1099876" cy="697663"/>
            <a:chOff x="1704581" y="1376100"/>
            <a:chExt cx="1099876" cy="697663"/>
          </a:xfrm>
        </p:grpSpPr>
        <p:pic>
          <p:nvPicPr>
            <p:cNvPr id="346" name="Google Shape;346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39131" y="1628189"/>
              <a:ext cx="445574" cy="4455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7" name="Google Shape;347;p33"/>
            <p:cNvGrpSpPr/>
            <p:nvPr/>
          </p:nvGrpSpPr>
          <p:grpSpPr>
            <a:xfrm>
              <a:off x="1704581" y="1376100"/>
              <a:ext cx="1099876" cy="624358"/>
              <a:chOff x="1704581" y="1376100"/>
              <a:chExt cx="1099876" cy="624358"/>
            </a:xfrm>
          </p:grpSpPr>
          <p:grpSp>
            <p:nvGrpSpPr>
              <p:cNvPr id="348" name="Google Shape;348;p33"/>
              <p:cNvGrpSpPr/>
              <p:nvPr/>
            </p:nvGrpSpPr>
            <p:grpSpPr>
              <a:xfrm>
                <a:off x="1978590" y="1376100"/>
                <a:ext cx="825867" cy="408388"/>
                <a:chOff x="2078851" y="2232913"/>
                <a:chExt cx="997926" cy="493471"/>
              </a:xfrm>
            </p:grpSpPr>
            <p:pic>
              <p:nvPicPr>
                <p:cNvPr id="349" name="Google Shape;349;p33" descr="図形&#10;&#10;自動的に生成された説明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2078852" y="2236872"/>
                  <a:ext cx="991148" cy="48951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50" name="Google Shape;350;p33"/>
                <p:cNvSpPr txBox="1"/>
                <p:nvPr/>
              </p:nvSpPr>
              <p:spPr>
                <a:xfrm>
                  <a:off x="2078851" y="2232913"/>
                  <a:ext cx="997926" cy="4834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altLang="ja-JP" sz="2000" dirty="0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1000</a:t>
                  </a:r>
                  <a:endParaRPr dirty="0"/>
                </a:p>
              </p:txBody>
            </p:sp>
          </p:grpSp>
          <p:sp>
            <p:nvSpPr>
              <p:cNvPr id="351" name="Google Shape;351;p33"/>
              <p:cNvSpPr txBox="1"/>
              <p:nvPr/>
            </p:nvSpPr>
            <p:spPr>
              <a:xfrm>
                <a:off x="1704581" y="1692722"/>
                <a:ext cx="1010905" cy="3077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ja-JP" sz="14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100</a:t>
                </a:r>
                <a:endParaRPr dirty="0"/>
              </a:p>
            </p:txBody>
          </p:sp>
        </p:grpSp>
      </p:grpSp>
      <p:grpSp>
        <p:nvGrpSpPr>
          <p:cNvPr id="352" name="Google Shape;352;p33"/>
          <p:cNvGrpSpPr/>
          <p:nvPr/>
        </p:nvGrpSpPr>
        <p:grpSpPr>
          <a:xfrm>
            <a:off x="5326437" y="2116353"/>
            <a:ext cx="439544" cy="373627"/>
            <a:chOff x="5225880" y="2072885"/>
            <a:chExt cx="439544" cy="373627"/>
          </a:xfrm>
        </p:grpSpPr>
        <p:pic>
          <p:nvPicPr>
            <p:cNvPr id="353" name="Google Shape;353;p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58839" y="2072885"/>
              <a:ext cx="373627" cy="3736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4" name="Google Shape;354;p33"/>
            <p:cNvSpPr txBox="1"/>
            <p:nvPr/>
          </p:nvSpPr>
          <p:spPr>
            <a:xfrm>
              <a:off x="5225880" y="2126998"/>
              <a:ext cx="439544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ja-JP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100</a:t>
              </a:r>
              <a:endParaRPr dirty="0"/>
            </a:p>
          </p:txBody>
        </p:sp>
      </p:grpSp>
      <p:sp>
        <p:nvSpPr>
          <p:cNvPr id="355" name="Google Shape;355;p33"/>
          <p:cNvSpPr/>
          <p:nvPr/>
        </p:nvSpPr>
        <p:spPr>
          <a:xfrm>
            <a:off x="2577029" y="1356115"/>
            <a:ext cx="525600" cy="321222"/>
          </a:xfrm>
          <a:prstGeom prst="rightArrow">
            <a:avLst>
              <a:gd name="adj1" fmla="val 50000"/>
              <a:gd name="adj2" fmla="val 55337"/>
            </a:avLst>
          </a:prstGeom>
          <a:solidFill>
            <a:srgbClr val="7ADE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3"/>
          <p:cNvSpPr/>
          <p:nvPr/>
        </p:nvSpPr>
        <p:spPr>
          <a:xfrm rot="10800000">
            <a:off x="5856022" y="3575549"/>
            <a:ext cx="338400" cy="414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7ADE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7" name="Google Shape;357;p33"/>
          <p:cNvGrpSpPr/>
          <p:nvPr/>
        </p:nvGrpSpPr>
        <p:grpSpPr>
          <a:xfrm>
            <a:off x="5326437" y="3579752"/>
            <a:ext cx="439544" cy="373627"/>
            <a:chOff x="5225880" y="3468591"/>
            <a:chExt cx="439544" cy="373627"/>
          </a:xfrm>
        </p:grpSpPr>
        <p:pic>
          <p:nvPicPr>
            <p:cNvPr id="358" name="Google Shape;358;p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58839" y="3468591"/>
              <a:ext cx="373627" cy="3736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9" name="Google Shape;359;p33"/>
            <p:cNvSpPr txBox="1"/>
            <p:nvPr/>
          </p:nvSpPr>
          <p:spPr>
            <a:xfrm>
              <a:off x="5225880" y="3522704"/>
              <a:ext cx="439544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ja-JP" sz="11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100</a:t>
              </a:r>
              <a:endParaRPr dirty="0"/>
            </a:p>
          </p:txBody>
        </p:sp>
      </p:grpSp>
      <p:grpSp>
        <p:nvGrpSpPr>
          <p:cNvPr id="360" name="Google Shape;360;p33"/>
          <p:cNvGrpSpPr/>
          <p:nvPr/>
        </p:nvGrpSpPr>
        <p:grpSpPr>
          <a:xfrm>
            <a:off x="3188676" y="4035242"/>
            <a:ext cx="5775937" cy="900000"/>
            <a:chOff x="3188676" y="3909698"/>
            <a:chExt cx="5775937" cy="900000"/>
          </a:xfrm>
        </p:grpSpPr>
        <p:sp>
          <p:nvSpPr>
            <p:cNvPr id="361" name="Google Shape;361;p33"/>
            <p:cNvSpPr/>
            <p:nvPr/>
          </p:nvSpPr>
          <p:spPr>
            <a:xfrm>
              <a:off x="3188676" y="3909698"/>
              <a:ext cx="5775937" cy="900000"/>
            </a:xfrm>
            <a:prstGeom prst="rect">
              <a:avLst/>
            </a:prstGeom>
            <a:noFill/>
            <a:ln w="22225" cap="flat" cmpd="sng">
              <a:solidFill>
                <a:srgbClr val="26C1F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3"/>
            <p:cNvSpPr/>
            <p:nvPr/>
          </p:nvSpPr>
          <p:spPr>
            <a:xfrm>
              <a:off x="3188676" y="3909698"/>
              <a:ext cx="1262017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spcFirstLastPara="1" wrap="square" lIns="91425" tIns="720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ja-JP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日本銀行</a:t>
              </a:r>
              <a:endParaRPr/>
            </a:p>
          </p:txBody>
        </p:sp>
        <p:sp>
          <p:nvSpPr>
            <p:cNvPr id="363" name="Google Shape;363;p33"/>
            <p:cNvSpPr txBox="1"/>
            <p:nvPr/>
          </p:nvSpPr>
          <p:spPr>
            <a:xfrm>
              <a:off x="3204878" y="4386091"/>
              <a:ext cx="39822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2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預けられた消費税を国のお金 </a:t>
              </a:r>
              <a:r>
                <a:rPr lang="ja-JP" sz="11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(国庫金)</a:t>
              </a:r>
              <a:r>
                <a:rPr lang="ja-JP" sz="12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として保管する。</a:t>
              </a:r>
              <a:endParaRPr sz="1200" b="0" i="0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3"/>
            <p:cNvSpPr/>
            <p:nvPr/>
          </p:nvSpPr>
          <p:spPr>
            <a:xfrm>
              <a:off x="3415696" y="3913546"/>
              <a:ext cx="437094" cy="84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360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00"/>
                <a:buFont typeface="Arial"/>
                <a:buNone/>
              </a:pPr>
              <a:r>
                <a:rPr lang="ja-JP" sz="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にっぽん</a:t>
              </a:r>
              <a:endParaRPr/>
            </a:p>
          </p:txBody>
        </p:sp>
      </p:grpSp>
      <p:sp>
        <p:nvSpPr>
          <p:cNvPr id="365" name="Google Shape;365;p33"/>
          <p:cNvSpPr/>
          <p:nvPr/>
        </p:nvSpPr>
        <p:spPr>
          <a:xfrm rot="10800000">
            <a:off x="4510224" y="5049097"/>
            <a:ext cx="338400" cy="428906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7ADE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6" name="Google Shape;366;p33"/>
          <p:cNvGrpSpPr/>
          <p:nvPr/>
        </p:nvGrpSpPr>
        <p:grpSpPr>
          <a:xfrm>
            <a:off x="3623143" y="4977316"/>
            <a:ext cx="785449" cy="472414"/>
            <a:chOff x="3544755" y="4870455"/>
            <a:chExt cx="863837" cy="519561"/>
          </a:xfrm>
        </p:grpSpPr>
        <p:sp>
          <p:nvSpPr>
            <p:cNvPr id="367" name="Google Shape;367;p33"/>
            <p:cNvSpPr/>
            <p:nvPr/>
          </p:nvSpPr>
          <p:spPr>
            <a:xfrm>
              <a:off x="3544755" y="4870455"/>
              <a:ext cx="863837" cy="519561"/>
            </a:xfrm>
            <a:prstGeom prst="ellipse">
              <a:avLst/>
            </a:prstGeom>
            <a:solidFill>
              <a:srgbClr val="DFF7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8" name="Google Shape;368;p3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38286" y="4943421"/>
              <a:ext cx="373627" cy="373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9" name="Google Shape;369;p3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773244" y="4943421"/>
              <a:ext cx="373627" cy="3736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3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941433" y="4944063"/>
              <a:ext cx="373627" cy="3723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p33"/>
            <p:cNvSpPr txBox="1"/>
            <p:nvPr/>
          </p:nvSpPr>
          <p:spPr>
            <a:xfrm>
              <a:off x="3641166" y="4943944"/>
              <a:ext cx="721413" cy="372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ja-JP" sz="16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78</a:t>
              </a:r>
              <a:r>
                <a:rPr lang="ja-JP" sz="16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円</a:t>
              </a:r>
              <a:endParaRPr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" name="Google Shape;372;p33"/>
          <p:cNvSpPr/>
          <p:nvPr/>
        </p:nvSpPr>
        <p:spPr>
          <a:xfrm rot="10800000">
            <a:off x="7714144" y="5045872"/>
            <a:ext cx="338400" cy="42890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7ADE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3" name="Google Shape;373;p33"/>
          <p:cNvGrpSpPr/>
          <p:nvPr/>
        </p:nvGrpSpPr>
        <p:grpSpPr>
          <a:xfrm>
            <a:off x="6820244" y="4977317"/>
            <a:ext cx="785449" cy="472414"/>
            <a:chOff x="6741856" y="4870455"/>
            <a:chExt cx="863837" cy="519561"/>
          </a:xfrm>
        </p:grpSpPr>
        <p:sp>
          <p:nvSpPr>
            <p:cNvPr id="374" name="Google Shape;374;p33"/>
            <p:cNvSpPr/>
            <p:nvPr/>
          </p:nvSpPr>
          <p:spPr>
            <a:xfrm>
              <a:off x="6741856" y="4870455"/>
              <a:ext cx="863837" cy="519561"/>
            </a:xfrm>
            <a:prstGeom prst="ellipse">
              <a:avLst/>
            </a:prstGeom>
            <a:solidFill>
              <a:srgbClr val="DFF7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5" name="Google Shape;375;p3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42206" y="4943421"/>
              <a:ext cx="373627" cy="373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Google Shape;376;p3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977164" y="4944064"/>
              <a:ext cx="373627" cy="3723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7" name="Google Shape;377;p3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145353" y="4944064"/>
              <a:ext cx="373627" cy="3723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8" name="Google Shape;378;p33"/>
            <p:cNvSpPr txBox="1"/>
            <p:nvPr/>
          </p:nvSpPr>
          <p:spPr>
            <a:xfrm>
              <a:off x="6857262" y="4936046"/>
              <a:ext cx="721413" cy="3723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ja-JP" sz="16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22</a:t>
              </a:r>
              <a:r>
                <a:rPr lang="ja-JP" sz="16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円</a:t>
              </a:r>
              <a:endParaRPr sz="16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9" name="Google Shape;379;p33"/>
          <p:cNvGrpSpPr/>
          <p:nvPr/>
        </p:nvGrpSpPr>
        <p:grpSpPr>
          <a:xfrm>
            <a:off x="3188676" y="5493830"/>
            <a:ext cx="2823484" cy="815490"/>
            <a:chOff x="3188676" y="5493830"/>
            <a:chExt cx="2823484" cy="815490"/>
          </a:xfrm>
        </p:grpSpPr>
        <p:sp>
          <p:nvSpPr>
            <p:cNvPr id="380" name="Google Shape;380;p33"/>
            <p:cNvSpPr/>
            <p:nvPr/>
          </p:nvSpPr>
          <p:spPr>
            <a:xfrm>
              <a:off x="3188676" y="5494198"/>
              <a:ext cx="2823484" cy="815122"/>
            </a:xfrm>
            <a:prstGeom prst="rect">
              <a:avLst/>
            </a:prstGeom>
            <a:noFill/>
            <a:ln w="22225" cap="flat" cmpd="sng">
              <a:solidFill>
                <a:srgbClr val="26C1F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3"/>
            <p:cNvSpPr/>
            <p:nvPr/>
          </p:nvSpPr>
          <p:spPr>
            <a:xfrm>
              <a:off x="3188676" y="5493830"/>
              <a:ext cx="2823484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spcFirstLastPara="1" wrap="square" lIns="91425" tIns="360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ja-JP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国　（国税）</a:t>
              </a:r>
              <a:endPara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3"/>
            <p:cNvSpPr txBox="1"/>
            <p:nvPr/>
          </p:nvSpPr>
          <p:spPr>
            <a:xfrm>
              <a:off x="4243590" y="5920259"/>
              <a:ext cx="11673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400" b="0" i="0" u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７</a:t>
              </a:r>
              <a:r>
                <a:rPr lang="en-US" altLang="ja-JP" sz="14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r>
                <a:rPr lang="ja-JP" sz="14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８％</a:t>
              </a:r>
              <a:endParaRPr sz="1400" b="0" i="0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33"/>
          <p:cNvGrpSpPr/>
          <p:nvPr/>
        </p:nvGrpSpPr>
        <p:grpSpPr>
          <a:xfrm>
            <a:off x="6213137" y="5493830"/>
            <a:ext cx="2751476" cy="815490"/>
            <a:chOff x="6213137" y="5493830"/>
            <a:chExt cx="2751476" cy="815490"/>
          </a:xfrm>
        </p:grpSpPr>
        <p:sp>
          <p:nvSpPr>
            <p:cNvPr id="384" name="Google Shape;384;p33"/>
            <p:cNvSpPr/>
            <p:nvPr/>
          </p:nvSpPr>
          <p:spPr>
            <a:xfrm>
              <a:off x="6213137" y="5494198"/>
              <a:ext cx="2751476" cy="815122"/>
            </a:xfrm>
            <a:prstGeom prst="rect">
              <a:avLst/>
            </a:prstGeom>
            <a:noFill/>
            <a:ln w="22225" cap="flat" cmpd="sng">
              <a:solidFill>
                <a:srgbClr val="26C1F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3"/>
            <p:cNvSpPr/>
            <p:nvPr/>
          </p:nvSpPr>
          <p:spPr>
            <a:xfrm>
              <a:off x="6221609" y="5493830"/>
              <a:ext cx="2743004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spcFirstLastPara="1" wrap="square" lIns="91425" tIns="360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ja-JP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地方　（地方税）</a:t>
              </a:r>
              <a:endParaRPr/>
            </a:p>
          </p:txBody>
        </p:sp>
        <p:sp>
          <p:nvSpPr>
            <p:cNvPr id="386" name="Google Shape;386;p33"/>
            <p:cNvSpPr txBox="1"/>
            <p:nvPr/>
          </p:nvSpPr>
          <p:spPr>
            <a:xfrm>
              <a:off x="7232047" y="5920259"/>
              <a:ext cx="115279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4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２</a:t>
              </a:r>
              <a:r>
                <a:rPr lang="en-US" altLang="ja-JP" sz="14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r>
                <a:rPr lang="ja-JP" sz="14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２％</a:t>
              </a:r>
              <a:endParaRPr sz="1400" b="0" i="0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7" name="Google Shape;387;p33"/>
          <p:cNvGrpSpPr/>
          <p:nvPr/>
        </p:nvGrpSpPr>
        <p:grpSpPr>
          <a:xfrm>
            <a:off x="806814" y="4287053"/>
            <a:ext cx="2421409" cy="942758"/>
            <a:chOff x="806814" y="4287053"/>
            <a:chExt cx="2421409" cy="942758"/>
          </a:xfrm>
        </p:grpSpPr>
        <p:sp>
          <p:nvSpPr>
            <p:cNvPr id="388" name="Google Shape;388;p33"/>
            <p:cNvSpPr/>
            <p:nvPr/>
          </p:nvSpPr>
          <p:spPr>
            <a:xfrm>
              <a:off x="806814" y="4287053"/>
              <a:ext cx="2181719" cy="942758"/>
            </a:xfrm>
            <a:prstGeom prst="wedgeEllipseCallout">
              <a:avLst>
                <a:gd name="adj1" fmla="val -32959"/>
                <a:gd name="adj2" fmla="val 56807"/>
              </a:avLst>
            </a:prstGeom>
            <a:solidFill>
              <a:schemeClr val="lt1"/>
            </a:solidFill>
            <a:ln w="19050" cap="flat" cmpd="sng">
              <a:solidFill>
                <a:srgbClr val="26C1F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9" name="Google Shape;389;p33"/>
            <p:cNvGrpSpPr/>
            <p:nvPr/>
          </p:nvGrpSpPr>
          <p:grpSpPr>
            <a:xfrm>
              <a:off x="982204" y="4504712"/>
              <a:ext cx="2246019" cy="495007"/>
              <a:chOff x="982204" y="4504712"/>
              <a:chExt cx="2246019" cy="495007"/>
            </a:xfrm>
          </p:grpSpPr>
          <p:sp>
            <p:nvSpPr>
              <p:cNvPr id="390" name="Google Shape;390;p33"/>
              <p:cNvSpPr txBox="1"/>
              <p:nvPr/>
            </p:nvSpPr>
            <p:spPr>
              <a:xfrm>
                <a:off x="982204" y="4504712"/>
                <a:ext cx="2246019" cy="4950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100" b="0" i="0" u="none" strike="noStrik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お店は、 消費税を預かって</a:t>
                </a:r>
                <a:endParaRPr sz="11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500"/>
                  </a:spcBef>
                  <a:spcAft>
                    <a:spcPts val="0"/>
                  </a:spcAft>
                  <a:buNone/>
                </a:pPr>
                <a:r>
                  <a:rPr lang="ja-JP" sz="1100" b="0" i="0" u="none" strike="noStrik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まとめて納めているんだね。</a:t>
                </a:r>
                <a:endParaRPr sz="1050" b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33"/>
              <p:cNvSpPr txBox="1"/>
              <p:nvPr/>
            </p:nvSpPr>
            <p:spPr>
              <a:xfrm>
                <a:off x="1556764" y="4676444"/>
                <a:ext cx="415869" cy="1692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500" b="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おさ</a:t>
                </a:r>
                <a:endParaRPr dirty="0"/>
              </a:p>
            </p:txBody>
          </p:sp>
        </p:grpSp>
      </p:grpSp>
      <p:grpSp>
        <p:nvGrpSpPr>
          <p:cNvPr id="392" name="Google Shape;392;p33"/>
          <p:cNvGrpSpPr/>
          <p:nvPr/>
        </p:nvGrpSpPr>
        <p:grpSpPr>
          <a:xfrm>
            <a:off x="3184581" y="2462342"/>
            <a:ext cx="5780032" cy="1016399"/>
            <a:chOff x="3184581" y="2409500"/>
            <a:chExt cx="5780032" cy="1016399"/>
          </a:xfrm>
        </p:grpSpPr>
        <p:sp>
          <p:nvSpPr>
            <p:cNvPr id="393" name="Google Shape;393;p33"/>
            <p:cNvSpPr/>
            <p:nvPr/>
          </p:nvSpPr>
          <p:spPr>
            <a:xfrm>
              <a:off x="3188676" y="2525899"/>
              <a:ext cx="5775937" cy="900000"/>
            </a:xfrm>
            <a:prstGeom prst="rect">
              <a:avLst/>
            </a:prstGeom>
            <a:noFill/>
            <a:ln w="22225" cap="flat" cmpd="sng">
              <a:solidFill>
                <a:srgbClr val="26C1F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3"/>
            <p:cNvSpPr/>
            <p:nvPr/>
          </p:nvSpPr>
          <p:spPr>
            <a:xfrm>
              <a:off x="3188676" y="2525899"/>
              <a:ext cx="1262017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spcFirstLastPara="1" wrap="square" lIns="91425" tIns="1080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ja-JP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税務署</a:t>
              </a:r>
              <a:endParaRPr/>
            </a:p>
          </p:txBody>
        </p:sp>
        <p:grpSp>
          <p:nvGrpSpPr>
            <p:cNvPr id="395" name="Google Shape;395;p33"/>
            <p:cNvGrpSpPr/>
            <p:nvPr/>
          </p:nvGrpSpPr>
          <p:grpSpPr>
            <a:xfrm>
              <a:off x="3204878" y="2936793"/>
              <a:ext cx="3331215" cy="336041"/>
              <a:chOff x="3204878" y="2936793"/>
              <a:chExt cx="3331215" cy="336041"/>
            </a:xfrm>
          </p:grpSpPr>
          <p:sp>
            <p:nvSpPr>
              <p:cNvPr id="396" name="Google Shape;396;p33"/>
              <p:cNvSpPr txBox="1"/>
              <p:nvPr/>
            </p:nvSpPr>
            <p:spPr>
              <a:xfrm>
                <a:off x="3204878" y="2995835"/>
                <a:ext cx="3331215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200" b="0" i="0" u="none" strike="noStrik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納められた消費税を日本銀行に預ける。</a:t>
                </a:r>
                <a:endParaRPr dirty="0"/>
              </a:p>
            </p:txBody>
          </p:sp>
          <p:sp>
            <p:nvSpPr>
              <p:cNvPr id="397" name="Google Shape;397;p33"/>
              <p:cNvSpPr txBox="1"/>
              <p:nvPr/>
            </p:nvSpPr>
            <p:spPr>
              <a:xfrm>
                <a:off x="3228224" y="2936793"/>
                <a:ext cx="369124" cy="1692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500" b="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おさ</a:t>
                </a:r>
                <a:endParaRPr dirty="0"/>
              </a:p>
            </p:txBody>
          </p:sp>
        </p:grpSp>
        <p:sp>
          <p:nvSpPr>
            <p:cNvPr id="398" name="Google Shape;398;p33"/>
            <p:cNvSpPr/>
            <p:nvPr/>
          </p:nvSpPr>
          <p:spPr>
            <a:xfrm>
              <a:off x="3184581" y="2409500"/>
              <a:ext cx="1262017" cy="3465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360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700"/>
                <a:buFont typeface="Arial"/>
                <a:buNone/>
              </a:pPr>
              <a:r>
                <a:rPr lang="ja-JP"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ぜいむしょ</a:t>
              </a:r>
              <a:endParaRPr/>
            </a:p>
          </p:txBody>
        </p:sp>
      </p:grpSp>
      <p:grpSp>
        <p:nvGrpSpPr>
          <p:cNvPr id="399" name="Google Shape;399;p33"/>
          <p:cNvGrpSpPr/>
          <p:nvPr/>
        </p:nvGrpSpPr>
        <p:grpSpPr>
          <a:xfrm>
            <a:off x="5390701" y="1116218"/>
            <a:ext cx="1741244" cy="846530"/>
            <a:chOff x="5418411" y="1116218"/>
            <a:chExt cx="1741244" cy="846530"/>
          </a:xfrm>
        </p:grpSpPr>
        <p:sp>
          <p:nvSpPr>
            <p:cNvPr id="400" name="Google Shape;400;p33"/>
            <p:cNvSpPr/>
            <p:nvPr/>
          </p:nvSpPr>
          <p:spPr>
            <a:xfrm>
              <a:off x="5438621" y="1144731"/>
              <a:ext cx="1639888" cy="818017"/>
            </a:xfrm>
            <a:prstGeom prst="rect">
              <a:avLst/>
            </a:prstGeom>
            <a:solidFill>
              <a:srgbClr val="DFF7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3"/>
            <p:cNvSpPr txBox="1"/>
            <p:nvPr/>
          </p:nvSpPr>
          <p:spPr>
            <a:xfrm>
              <a:off x="5418411" y="1116218"/>
              <a:ext cx="1346468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200" b="0" i="0" u="none" strike="noStrike" dirty="0">
                  <a:solidFill>
                    <a:srgbClr val="0C98C4"/>
                  </a:solidFill>
                  <a:latin typeface="Arial"/>
                  <a:ea typeface="Arial"/>
                  <a:cs typeface="Arial"/>
                  <a:sym typeface="Arial"/>
                </a:rPr>
                <a:t>お店の売上</a:t>
              </a:r>
              <a:endParaRPr sz="1100" b="0" dirty="0">
                <a:solidFill>
                  <a:srgbClr val="0C98C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02;p33"/>
            <p:cNvGrpSpPr/>
            <p:nvPr/>
          </p:nvGrpSpPr>
          <p:grpSpPr>
            <a:xfrm>
              <a:off x="5845632" y="1419772"/>
              <a:ext cx="1314023" cy="408386"/>
              <a:chOff x="2078852" y="2232915"/>
              <a:chExt cx="1587783" cy="493469"/>
            </a:xfrm>
          </p:grpSpPr>
          <p:pic>
            <p:nvPicPr>
              <p:cNvPr id="403" name="Google Shape;403;p33" descr="図形&#10;&#10;自動的に生成された説明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2078852" y="2236872"/>
                <a:ext cx="991148" cy="48951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4" name="Google Shape;404;p33"/>
              <p:cNvSpPr txBox="1"/>
              <p:nvPr/>
            </p:nvSpPr>
            <p:spPr>
              <a:xfrm>
                <a:off x="2078852" y="2232915"/>
                <a:ext cx="1587783" cy="483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ja-JP" sz="20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1000</a:t>
                </a:r>
                <a:endParaRPr dirty="0"/>
              </a:p>
            </p:txBody>
          </p:sp>
        </p:grpSp>
      </p:grpSp>
      <p:grpSp>
        <p:nvGrpSpPr>
          <p:cNvPr id="405" name="Google Shape;405;p33"/>
          <p:cNvGrpSpPr/>
          <p:nvPr/>
        </p:nvGrpSpPr>
        <p:grpSpPr>
          <a:xfrm>
            <a:off x="3165967" y="1065378"/>
            <a:ext cx="5727207" cy="976722"/>
            <a:chOff x="3165967" y="1065378"/>
            <a:chExt cx="5727207" cy="976722"/>
          </a:xfrm>
        </p:grpSpPr>
        <p:sp>
          <p:nvSpPr>
            <p:cNvPr id="406" name="Google Shape;406;p33"/>
            <p:cNvSpPr/>
            <p:nvPr/>
          </p:nvSpPr>
          <p:spPr>
            <a:xfrm>
              <a:off x="3165967" y="1065378"/>
              <a:ext cx="5727207" cy="976722"/>
            </a:xfrm>
            <a:prstGeom prst="rect">
              <a:avLst/>
            </a:prstGeom>
            <a:noFill/>
            <a:ln w="22225" cap="flat" cmpd="sng">
              <a:solidFill>
                <a:srgbClr val="26C1F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3"/>
            <p:cNvSpPr/>
            <p:nvPr/>
          </p:nvSpPr>
          <p:spPr>
            <a:xfrm>
              <a:off x="3165967" y="1066181"/>
              <a:ext cx="1262017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spcFirstLastPara="1" wrap="square" lIns="91425" tIns="360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ja-JP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お店</a:t>
              </a:r>
              <a:endParaRPr/>
            </a:p>
          </p:txBody>
        </p:sp>
        <p:grpSp>
          <p:nvGrpSpPr>
            <p:cNvPr id="408" name="Google Shape;408;p33"/>
            <p:cNvGrpSpPr/>
            <p:nvPr/>
          </p:nvGrpSpPr>
          <p:grpSpPr>
            <a:xfrm>
              <a:off x="3204878" y="1444057"/>
              <a:ext cx="2468560" cy="525785"/>
              <a:chOff x="3204878" y="1444057"/>
              <a:chExt cx="2468560" cy="525785"/>
            </a:xfrm>
          </p:grpSpPr>
          <p:sp>
            <p:nvSpPr>
              <p:cNvPr id="409" name="Google Shape;409;p33"/>
              <p:cNvSpPr txBox="1"/>
              <p:nvPr/>
            </p:nvSpPr>
            <p:spPr>
              <a:xfrm>
                <a:off x="3204878" y="1444057"/>
                <a:ext cx="2468560" cy="5257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200" b="0" i="0" u="none" strike="noStrik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消費者から預かった</a:t>
                </a:r>
                <a:endParaRPr sz="12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500"/>
                  </a:spcBef>
                  <a:spcAft>
                    <a:spcPts val="0"/>
                  </a:spcAft>
                  <a:buNone/>
                </a:pPr>
                <a:r>
                  <a:rPr lang="ja-JP" sz="1200" b="0" i="0" u="none" strike="noStrik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消費税の額を計算して納める。</a:t>
                </a:r>
                <a:endParaRPr sz="1100" b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33"/>
              <p:cNvSpPr txBox="1"/>
              <p:nvPr/>
            </p:nvSpPr>
            <p:spPr>
              <a:xfrm>
                <a:off x="4755392" y="1628662"/>
                <a:ext cx="466012" cy="1692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500" b="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おさ</a:t>
                </a:r>
                <a:endParaRPr dirty="0"/>
              </a:p>
            </p:txBody>
          </p:sp>
        </p:grpSp>
      </p:grpSp>
      <p:sp>
        <p:nvSpPr>
          <p:cNvPr id="411" name="Google Shape;411;p33"/>
          <p:cNvSpPr/>
          <p:nvPr/>
        </p:nvSpPr>
        <p:spPr>
          <a:xfrm>
            <a:off x="3102973" y="6432897"/>
            <a:ext cx="5281871" cy="1321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※消費税は国税（消費税）と地方税（地方消費税）に分かれていて10%のうち7.8%が国税、2.2％が地方税です。</a:t>
            </a:r>
            <a:endParaRPr/>
          </a:p>
        </p:txBody>
      </p:sp>
      <p:pic>
        <p:nvPicPr>
          <p:cNvPr id="412" name="Google Shape;412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95283" y="1029349"/>
            <a:ext cx="1654831" cy="1069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85826" y="2317838"/>
            <a:ext cx="1473744" cy="1433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34127" y="3990638"/>
            <a:ext cx="1977142" cy="956682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3"/>
          <p:cNvSpPr txBox="1"/>
          <p:nvPr/>
        </p:nvSpPr>
        <p:spPr>
          <a:xfrm>
            <a:off x="194203" y="957280"/>
            <a:ext cx="29084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消費税についての説明</a:t>
            </a:r>
            <a:endParaRPr dirty="0"/>
          </a:p>
        </p:txBody>
      </p:sp>
      <p:sp>
        <p:nvSpPr>
          <p:cNvPr id="416" name="Google Shape;416;p33"/>
          <p:cNvSpPr txBox="1"/>
          <p:nvPr/>
        </p:nvSpPr>
        <p:spPr>
          <a:xfrm>
            <a:off x="4603956" y="2984200"/>
            <a:ext cx="523847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にっぽん</a:t>
            </a:r>
            <a:endParaRPr sz="500" b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3"/>
          <p:cNvSpPr txBox="1"/>
          <p:nvPr/>
        </p:nvSpPr>
        <p:spPr>
          <a:xfrm>
            <a:off x="1330985" y="3480749"/>
            <a:ext cx="559621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しはら</a:t>
            </a:r>
            <a:endParaRPr sz="500" b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Google Shape;423;p34"/>
          <p:cNvGrpSpPr/>
          <p:nvPr/>
        </p:nvGrpSpPr>
        <p:grpSpPr>
          <a:xfrm>
            <a:off x="2674765" y="4684587"/>
            <a:ext cx="5435120" cy="455133"/>
            <a:chOff x="2038472" y="4684587"/>
            <a:chExt cx="6234735" cy="455133"/>
          </a:xfrm>
        </p:grpSpPr>
        <p:sp>
          <p:nvSpPr>
            <p:cNvPr id="424" name="Google Shape;424;p34"/>
            <p:cNvSpPr/>
            <p:nvPr/>
          </p:nvSpPr>
          <p:spPr>
            <a:xfrm>
              <a:off x="6785581" y="4693311"/>
              <a:ext cx="1487626" cy="432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360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B7FD3"/>
                </a:buClr>
                <a:buSzPts val="1800"/>
                <a:buFont typeface="Arial"/>
                <a:buNone/>
              </a:pPr>
              <a:r>
                <a:rPr lang="ja-JP" sz="1800">
                  <a:solidFill>
                    <a:srgbClr val="8B7FD3"/>
                  </a:solidFill>
                  <a:latin typeface="Arial"/>
                  <a:ea typeface="Arial"/>
                  <a:cs typeface="Arial"/>
                  <a:sym typeface="Arial"/>
                </a:rPr>
                <a:t>住民税</a:t>
              </a:r>
              <a:endParaRPr/>
            </a:p>
          </p:txBody>
        </p:sp>
        <p:sp>
          <p:nvSpPr>
            <p:cNvPr id="425" name="Google Shape;425;p34"/>
            <p:cNvSpPr/>
            <p:nvPr/>
          </p:nvSpPr>
          <p:spPr>
            <a:xfrm>
              <a:off x="2038472" y="4693311"/>
              <a:ext cx="1487626" cy="432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360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B7FD3"/>
                </a:buClr>
                <a:buSzPts val="1800"/>
                <a:buFont typeface="Arial"/>
                <a:buNone/>
              </a:pPr>
              <a:r>
                <a:rPr lang="ja-JP" sz="1800">
                  <a:solidFill>
                    <a:srgbClr val="8B7FD3"/>
                  </a:solidFill>
                  <a:latin typeface="Arial"/>
                  <a:ea typeface="Arial"/>
                  <a:cs typeface="Arial"/>
                  <a:sym typeface="Arial"/>
                </a:rPr>
                <a:t>所得税</a:t>
              </a:r>
              <a:endParaRPr/>
            </a:p>
          </p:txBody>
        </p:sp>
        <p:sp>
          <p:nvSpPr>
            <p:cNvPr id="426" name="Google Shape;426;p34"/>
            <p:cNvSpPr/>
            <p:nvPr/>
          </p:nvSpPr>
          <p:spPr>
            <a:xfrm flipH="1">
              <a:off x="3190525" y="4684587"/>
              <a:ext cx="3966890" cy="455133"/>
            </a:xfrm>
            <a:custGeom>
              <a:avLst/>
              <a:gdLst/>
              <a:ahLst/>
              <a:cxnLst/>
              <a:rect l="l" t="t" r="r" b="b"/>
              <a:pathLst>
                <a:path w="3966890" h="455133" extrusionOk="0">
                  <a:moveTo>
                    <a:pt x="1721319" y="0"/>
                  </a:moveTo>
                  <a:lnTo>
                    <a:pt x="1552935" y="0"/>
                  </a:lnTo>
                  <a:lnTo>
                    <a:pt x="1552935" y="140272"/>
                  </a:lnTo>
                  <a:lnTo>
                    <a:pt x="72144" y="140272"/>
                  </a:lnTo>
                  <a:lnTo>
                    <a:pt x="72144" y="256410"/>
                  </a:lnTo>
                  <a:lnTo>
                    <a:pt x="73214" y="256410"/>
                  </a:lnTo>
                  <a:lnTo>
                    <a:pt x="73214" y="305943"/>
                  </a:lnTo>
                  <a:lnTo>
                    <a:pt x="0" y="305943"/>
                  </a:lnTo>
                  <a:lnTo>
                    <a:pt x="146427" y="454962"/>
                  </a:lnTo>
                  <a:lnTo>
                    <a:pt x="292855" y="305943"/>
                  </a:lnTo>
                  <a:lnTo>
                    <a:pt x="219641" y="305943"/>
                  </a:lnTo>
                  <a:lnTo>
                    <a:pt x="219641" y="256410"/>
                  </a:lnTo>
                  <a:lnTo>
                    <a:pt x="1552935" y="256410"/>
                  </a:lnTo>
                  <a:lnTo>
                    <a:pt x="1721319" y="256410"/>
                  </a:lnTo>
                  <a:lnTo>
                    <a:pt x="1809514" y="256410"/>
                  </a:lnTo>
                  <a:lnTo>
                    <a:pt x="1809514" y="256581"/>
                  </a:lnTo>
                  <a:lnTo>
                    <a:pt x="3747249" y="256581"/>
                  </a:lnTo>
                  <a:lnTo>
                    <a:pt x="3747249" y="306114"/>
                  </a:lnTo>
                  <a:lnTo>
                    <a:pt x="3674035" y="306114"/>
                  </a:lnTo>
                  <a:lnTo>
                    <a:pt x="3820463" y="455133"/>
                  </a:lnTo>
                  <a:lnTo>
                    <a:pt x="3966890" y="306114"/>
                  </a:lnTo>
                  <a:lnTo>
                    <a:pt x="3893676" y="306114"/>
                  </a:lnTo>
                  <a:lnTo>
                    <a:pt x="3893676" y="256581"/>
                  </a:lnTo>
                  <a:lnTo>
                    <a:pt x="3894746" y="256581"/>
                  </a:lnTo>
                  <a:lnTo>
                    <a:pt x="3894746" y="140443"/>
                  </a:lnTo>
                  <a:lnTo>
                    <a:pt x="1809514" y="140443"/>
                  </a:lnTo>
                  <a:lnTo>
                    <a:pt x="1809514" y="140272"/>
                  </a:lnTo>
                  <a:lnTo>
                    <a:pt x="1721319" y="140272"/>
                  </a:lnTo>
                  <a:close/>
                </a:path>
              </a:pathLst>
            </a:custGeom>
            <a:solidFill>
              <a:srgbClr val="8B7F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34"/>
          <p:cNvGrpSpPr/>
          <p:nvPr/>
        </p:nvGrpSpPr>
        <p:grpSpPr>
          <a:xfrm>
            <a:off x="1355298" y="2583642"/>
            <a:ext cx="6302975" cy="643350"/>
            <a:chOff x="1355298" y="2304827"/>
            <a:chExt cx="6302975" cy="643350"/>
          </a:xfrm>
        </p:grpSpPr>
        <p:sp>
          <p:nvSpPr>
            <p:cNvPr id="428" name="Google Shape;428;p34"/>
            <p:cNvSpPr/>
            <p:nvPr/>
          </p:nvSpPr>
          <p:spPr>
            <a:xfrm>
              <a:off x="7367407" y="2304827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7ADE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4"/>
            <p:cNvSpPr/>
            <p:nvPr/>
          </p:nvSpPr>
          <p:spPr>
            <a:xfrm>
              <a:off x="4352148" y="2304827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7ADE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4"/>
            <p:cNvSpPr/>
            <p:nvPr/>
          </p:nvSpPr>
          <p:spPr>
            <a:xfrm>
              <a:off x="1355298" y="2304827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7ADE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1" name="Google Shape;431;p34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6</a:t>
            </a:fld>
            <a:endParaRPr/>
          </a:p>
        </p:txBody>
      </p:sp>
      <p:sp>
        <p:nvSpPr>
          <p:cNvPr id="432" name="Google Shape;432;p34"/>
          <p:cNvSpPr txBox="1"/>
          <p:nvPr/>
        </p:nvSpPr>
        <p:spPr>
          <a:xfrm>
            <a:off x="843129" y="75788"/>
            <a:ext cx="617815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生活の中で関わりのある税金</a:t>
            </a:r>
            <a:endParaRPr dirty="0"/>
          </a:p>
        </p:txBody>
      </p:sp>
      <p:grpSp>
        <p:nvGrpSpPr>
          <p:cNvPr id="433" name="Google Shape;433;p34"/>
          <p:cNvGrpSpPr/>
          <p:nvPr/>
        </p:nvGrpSpPr>
        <p:grpSpPr>
          <a:xfrm>
            <a:off x="259302" y="1344996"/>
            <a:ext cx="2686425" cy="1447719"/>
            <a:chOff x="259302" y="1066181"/>
            <a:chExt cx="2686425" cy="1447719"/>
          </a:xfrm>
        </p:grpSpPr>
        <p:sp>
          <p:nvSpPr>
            <p:cNvPr id="434" name="Google Shape;434;p34"/>
            <p:cNvSpPr/>
            <p:nvPr/>
          </p:nvSpPr>
          <p:spPr>
            <a:xfrm>
              <a:off x="259302" y="1073900"/>
              <a:ext cx="2592000" cy="1440000"/>
            </a:xfrm>
            <a:prstGeom prst="rect">
              <a:avLst/>
            </a:prstGeom>
            <a:solidFill>
              <a:schemeClr val="lt1"/>
            </a:solidFill>
            <a:ln w="22225" cap="flat" cmpd="sng">
              <a:solidFill>
                <a:srgbClr val="26C1F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5" name="Google Shape;435;p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03781" y="1530517"/>
              <a:ext cx="1541946" cy="9766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6" name="Google Shape;436;p34"/>
            <p:cNvSpPr/>
            <p:nvPr/>
          </p:nvSpPr>
          <p:spPr>
            <a:xfrm>
              <a:off x="259302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spcFirstLastPara="1" wrap="square" lIns="91425" tIns="360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ja-JP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商品を買った場合</a:t>
              </a:r>
              <a:endParaRPr/>
            </a:p>
          </p:txBody>
        </p:sp>
        <p:sp>
          <p:nvSpPr>
            <p:cNvPr id="437" name="Google Shape;437;p34"/>
            <p:cNvSpPr txBox="1"/>
            <p:nvPr/>
          </p:nvSpPr>
          <p:spPr>
            <a:xfrm>
              <a:off x="273305" y="1412405"/>
              <a:ext cx="1871025" cy="8822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お店で商品を買いました。</a:t>
              </a:r>
              <a:endParaRPr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代金 1,000円と、</a:t>
              </a:r>
              <a:endParaRPr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税金100円を</a:t>
              </a:r>
              <a:endParaRPr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400"/>
                </a:spcBef>
                <a:spcAft>
                  <a:spcPts val="0"/>
                </a:spcAft>
                <a:buNone/>
              </a:pPr>
              <a:r>
                <a:rPr lang="ja-JP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支払いました。</a:t>
              </a:r>
              <a:endParaRPr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" name="Google Shape;438;p34"/>
          <p:cNvGrpSpPr/>
          <p:nvPr/>
        </p:nvGrpSpPr>
        <p:grpSpPr>
          <a:xfrm>
            <a:off x="3276624" y="1344996"/>
            <a:ext cx="2743685" cy="1490213"/>
            <a:chOff x="3276624" y="1066181"/>
            <a:chExt cx="2743685" cy="1490213"/>
          </a:xfrm>
        </p:grpSpPr>
        <p:sp>
          <p:nvSpPr>
            <p:cNvPr id="439" name="Google Shape;439;p34"/>
            <p:cNvSpPr/>
            <p:nvPr/>
          </p:nvSpPr>
          <p:spPr>
            <a:xfrm>
              <a:off x="3276625" y="1073900"/>
              <a:ext cx="2592000" cy="1440000"/>
            </a:xfrm>
            <a:prstGeom prst="rect">
              <a:avLst/>
            </a:prstGeom>
            <a:solidFill>
              <a:schemeClr val="lt1"/>
            </a:solidFill>
            <a:ln w="22225" cap="flat" cmpd="sng">
              <a:solidFill>
                <a:srgbClr val="26C1F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0" name="Google Shape;440;p34" descr="グラフィカル ユーザー インターフェイス&#10;&#10;自動的に生成された説明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58020" y="1431433"/>
              <a:ext cx="1462289" cy="10727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1" name="Google Shape;441;p34"/>
            <p:cNvSpPr/>
            <p:nvPr/>
          </p:nvSpPr>
          <p:spPr>
            <a:xfrm>
              <a:off x="3276625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spcFirstLastPara="1" wrap="square" lIns="91425" tIns="360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ja-JP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自分で商売をしている場合</a:t>
              </a:r>
              <a:endParaRPr dirty="0"/>
            </a:p>
          </p:txBody>
        </p:sp>
        <p:grpSp>
          <p:nvGrpSpPr>
            <p:cNvPr id="442" name="Google Shape;442;p34"/>
            <p:cNvGrpSpPr/>
            <p:nvPr/>
          </p:nvGrpSpPr>
          <p:grpSpPr>
            <a:xfrm>
              <a:off x="3276624" y="1401246"/>
              <a:ext cx="1696298" cy="1155148"/>
              <a:chOff x="3218596" y="1377136"/>
              <a:chExt cx="1696298" cy="1155148"/>
            </a:xfrm>
          </p:grpSpPr>
          <p:sp>
            <p:nvSpPr>
              <p:cNvPr id="443" name="Google Shape;443;p34"/>
              <p:cNvSpPr txBox="1"/>
              <p:nvPr/>
            </p:nvSpPr>
            <p:spPr>
              <a:xfrm>
                <a:off x="3218596" y="1377136"/>
                <a:ext cx="1696298" cy="11551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altLang="ja-JP" sz="12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YouTuber</a:t>
                </a:r>
                <a:r>
                  <a:rPr lang="ja-JP" sz="12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や大工さん</a:t>
                </a:r>
                <a:endParaRPr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2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など自分で商売を</a:t>
                </a:r>
                <a:endParaRPr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2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している方は</a:t>
                </a:r>
                <a:endParaRPr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  <a:buNone/>
                </a:pPr>
                <a:r>
                  <a:rPr lang="ja-JP" sz="12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確定申告で税金を</a:t>
                </a:r>
                <a:endParaRPr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  <a:buNone/>
                </a:pPr>
                <a:r>
                  <a:rPr lang="ja-JP" sz="12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納めています。</a:t>
                </a:r>
                <a:endParaRPr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34"/>
              <p:cNvSpPr txBox="1"/>
              <p:nvPr/>
            </p:nvSpPr>
            <p:spPr>
              <a:xfrm>
                <a:off x="3265155" y="1919139"/>
                <a:ext cx="695160" cy="1692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500" b="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かくていしんこく</a:t>
                </a:r>
                <a:endParaRPr dirty="0"/>
              </a:p>
            </p:txBody>
          </p:sp>
          <p:sp>
            <p:nvSpPr>
              <p:cNvPr id="445" name="Google Shape;445;p34"/>
              <p:cNvSpPr txBox="1"/>
              <p:nvPr/>
            </p:nvSpPr>
            <p:spPr>
              <a:xfrm>
                <a:off x="3243672" y="2171310"/>
                <a:ext cx="459587" cy="1692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500" b="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おさ</a:t>
                </a:r>
                <a:endParaRPr dirty="0"/>
              </a:p>
            </p:txBody>
          </p:sp>
        </p:grpSp>
      </p:grpSp>
      <p:grpSp>
        <p:nvGrpSpPr>
          <p:cNvPr id="446" name="Google Shape;446;p34"/>
          <p:cNvGrpSpPr/>
          <p:nvPr/>
        </p:nvGrpSpPr>
        <p:grpSpPr>
          <a:xfrm>
            <a:off x="6177892" y="1344996"/>
            <a:ext cx="2592001" cy="1447719"/>
            <a:chOff x="6177892" y="1066181"/>
            <a:chExt cx="2592001" cy="1447719"/>
          </a:xfrm>
        </p:grpSpPr>
        <p:sp>
          <p:nvSpPr>
            <p:cNvPr id="447" name="Google Shape;447;p34"/>
            <p:cNvSpPr/>
            <p:nvPr/>
          </p:nvSpPr>
          <p:spPr>
            <a:xfrm>
              <a:off x="6177892" y="1073900"/>
              <a:ext cx="2592000" cy="1440000"/>
            </a:xfrm>
            <a:prstGeom prst="rect">
              <a:avLst/>
            </a:prstGeom>
            <a:solidFill>
              <a:schemeClr val="lt1"/>
            </a:solidFill>
            <a:ln w="22225" cap="flat" cmpd="sng">
              <a:solidFill>
                <a:srgbClr val="26C1F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8" name="Google Shape;448;p34" descr="男性の顔の絵&#10;&#10;低い精度で自動的に生成された説明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26504" y="1421043"/>
              <a:ext cx="843389" cy="10928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9" name="Google Shape;449;p34"/>
            <p:cNvSpPr/>
            <p:nvPr/>
          </p:nvSpPr>
          <p:spPr>
            <a:xfrm>
              <a:off x="6177892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>
              <a:noFill/>
            </a:ln>
          </p:spPr>
          <p:txBody>
            <a:bodyPr spcFirstLastPara="1" wrap="square" lIns="91425" tIns="360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ja-JP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会社などに勤めている場合</a:t>
              </a:r>
              <a:endParaRPr dirty="0"/>
            </a:p>
          </p:txBody>
        </p:sp>
        <p:sp>
          <p:nvSpPr>
            <p:cNvPr id="450" name="Google Shape;450;p34"/>
            <p:cNvSpPr txBox="1"/>
            <p:nvPr/>
          </p:nvSpPr>
          <p:spPr>
            <a:xfrm>
              <a:off x="6180616" y="1466301"/>
              <a:ext cx="2069081" cy="9048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2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会社員は</a:t>
              </a:r>
              <a:r>
                <a:rPr lang="ja-JP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、</a:t>
              </a:r>
              <a:r>
                <a:rPr lang="ja-JP" sz="12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毎月会社から</a:t>
              </a:r>
              <a:endParaRPr sz="1200" b="0" i="0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はら</a:t>
              </a:r>
              <a:r>
                <a:rPr lang="ja-JP" sz="12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われる給料の中から、</a:t>
              </a:r>
              <a:endParaRPr sz="1200" b="0" i="0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2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税金</a:t>
              </a:r>
              <a:r>
                <a:rPr lang="ja-JP" sz="11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(所得税・住民税)</a:t>
              </a:r>
              <a:r>
                <a:rPr lang="ja-JP" sz="12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が</a:t>
              </a:r>
              <a:endParaRPr sz="1200" b="0" i="0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200" b="0" i="0" u="none" strike="noStrik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差し引かれています。</a:t>
              </a:r>
              <a:endParaRPr sz="1200" b="0" i="0" u="none" strike="noStrik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34"/>
          <p:cNvGrpSpPr/>
          <p:nvPr/>
        </p:nvGrpSpPr>
        <p:grpSpPr>
          <a:xfrm>
            <a:off x="3276000" y="3227568"/>
            <a:ext cx="5702792" cy="1501482"/>
            <a:chOff x="3276000" y="2948753"/>
            <a:chExt cx="5702792" cy="1501482"/>
          </a:xfrm>
        </p:grpSpPr>
        <p:sp>
          <p:nvSpPr>
            <p:cNvPr id="452" name="Google Shape;452;p34"/>
            <p:cNvSpPr/>
            <p:nvPr/>
          </p:nvSpPr>
          <p:spPr>
            <a:xfrm>
              <a:off x="3276000" y="2971610"/>
              <a:ext cx="5544150" cy="1440000"/>
            </a:xfrm>
            <a:prstGeom prst="rect">
              <a:avLst/>
            </a:prstGeom>
            <a:solidFill>
              <a:schemeClr val="lt1"/>
            </a:solidFill>
            <a:ln w="22225" cap="flat" cmpd="sng">
              <a:solidFill>
                <a:srgbClr val="C3A8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53" name="Google Shape;453;p34" descr="白いバックグラウンドの前にあるキーボード&#10;&#10;低い精度で自動的に生成された説明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584059" y="3516206"/>
              <a:ext cx="1394733" cy="91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4" name="Google Shape;454;p34"/>
            <p:cNvSpPr/>
            <p:nvPr/>
          </p:nvSpPr>
          <p:spPr>
            <a:xfrm>
              <a:off x="6157530" y="3058461"/>
              <a:ext cx="945835" cy="259745"/>
            </a:xfrm>
            <a:prstGeom prst="roundRect">
              <a:avLst>
                <a:gd name="adj" fmla="val 50000"/>
              </a:avLst>
            </a:prstGeom>
            <a:solidFill>
              <a:srgbClr val="EE8282"/>
            </a:solidFill>
            <a:ln>
              <a:noFill/>
            </a:ln>
          </p:spPr>
          <p:txBody>
            <a:bodyPr spcFirstLastPara="1" wrap="square" lIns="91425" tIns="360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ja-JP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会社</a:t>
              </a:r>
              <a:endParaRPr/>
            </a:p>
          </p:txBody>
        </p:sp>
        <p:pic>
          <p:nvPicPr>
            <p:cNvPr id="455" name="Google Shape;455;p34" descr="時計 が含まれている画像&#10;&#10;自動的に生成された説明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28181" y="2948753"/>
              <a:ext cx="1088211" cy="14570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34"/>
            <p:cNvSpPr/>
            <p:nvPr/>
          </p:nvSpPr>
          <p:spPr>
            <a:xfrm>
              <a:off x="3362469" y="3058461"/>
              <a:ext cx="1152128" cy="259745"/>
            </a:xfrm>
            <a:prstGeom prst="roundRect">
              <a:avLst>
                <a:gd name="adj" fmla="val 50000"/>
              </a:avLst>
            </a:prstGeom>
            <a:solidFill>
              <a:srgbClr val="26C1F2"/>
            </a:solidFill>
            <a:ln>
              <a:noFill/>
            </a:ln>
          </p:spPr>
          <p:txBody>
            <a:bodyPr spcFirstLastPara="1" wrap="square" lIns="91425" tIns="360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ja-JP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個人事業主</a:t>
              </a:r>
              <a:endParaRPr/>
            </a:p>
          </p:txBody>
        </p:sp>
        <p:grpSp>
          <p:nvGrpSpPr>
            <p:cNvPr id="457" name="Google Shape;457;p34"/>
            <p:cNvGrpSpPr/>
            <p:nvPr/>
          </p:nvGrpSpPr>
          <p:grpSpPr>
            <a:xfrm>
              <a:off x="3277622" y="3405887"/>
              <a:ext cx="1745180" cy="1044348"/>
              <a:chOff x="3277622" y="3405887"/>
              <a:chExt cx="1745180" cy="1044348"/>
            </a:xfrm>
          </p:grpSpPr>
          <p:sp>
            <p:nvSpPr>
              <p:cNvPr id="458" name="Google Shape;458;p34"/>
              <p:cNvSpPr txBox="1"/>
              <p:nvPr/>
            </p:nvSpPr>
            <p:spPr>
              <a:xfrm>
                <a:off x="3277622" y="3405887"/>
                <a:ext cx="1745180" cy="10443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2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自分で税金を計算して</a:t>
                </a:r>
                <a:endParaRPr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  <a:buNone/>
                </a:pPr>
                <a:r>
                  <a:rPr lang="ja-JP" sz="12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税務署に申告</a:t>
                </a:r>
                <a:endParaRPr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1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(申し出ること）</a:t>
                </a:r>
                <a:r>
                  <a:rPr lang="ja-JP" sz="12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し、</a:t>
                </a:r>
                <a:endParaRPr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  <a:buNone/>
                </a:pPr>
                <a:r>
                  <a:rPr lang="ja-JP" sz="12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納めます </a:t>
                </a:r>
                <a:r>
                  <a:rPr lang="ja-JP" sz="11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(確定申告)</a:t>
                </a:r>
                <a:r>
                  <a:rPr lang="ja-JP" sz="12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。</a:t>
                </a:r>
                <a:endParaRPr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34"/>
              <p:cNvSpPr txBox="1"/>
              <p:nvPr/>
            </p:nvSpPr>
            <p:spPr>
              <a:xfrm>
                <a:off x="3339875" y="3590813"/>
                <a:ext cx="741697" cy="1692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5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ぜいむしょ</a:t>
                </a:r>
                <a:endParaRPr sz="500" b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34"/>
              <p:cNvSpPr txBox="1"/>
              <p:nvPr/>
            </p:nvSpPr>
            <p:spPr>
              <a:xfrm>
                <a:off x="3910648" y="3590813"/>
                <a:ext cx="569852" cy="1692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500" b="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しんこく</a:t>
                </a:r>
                <a:endParaRPr dirty="0"/>
              </a:p>
            </p:txBody>
          </p:sp>
          <p:sp>
            <p:nvSpPr>
              <p:cNvPr id="461" name="Google Shape;461;p34"/>
              <p:cNvSpPr txBox="1"/>
              <p:nvPr/>
            </p:nvSpPr>
            <p:spPr>
              <a:xfrm>
                <a:off x="4030346" y="4082804"/>
                <a:ext cx="714778" cy="1692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500" b="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かくていしんこく</a:t>
                </a:r>
                <a:endParaRPr dirty="0"/>
              </a:p>
            </p:txBody>
          </p:sp>
          <p:sp>
            <p:nvSpPr>
              <p:cNvPr id="462" name="Google Shape;462;p34"/>
              <p:cNvSpPr txBox="1"/>
              <p:nvPr/>
            </p:nvSpPr>
            <p:spPr>
              <a:xfrm>
                <a:off x="3339517" y="3828108"/>
                <a:ext cx="364739" cy="1692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5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もう</a:t>
                </a:r>
                <a:endParaRPr sz="500" b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3" name="Google Shape;463;p34"/>
            <p:cNvGrpSpPr/>
            <p:nvPr/>
          </p:nvGrpSpPr>
          <p:grpSpPr>
            <a:xfrm>
              <a:off x="5940335" y="3405887"/>
              <a:ext cx="2120924" cy="1015622"/>
              <a:chOff x="5940335" y="3405887"/>
              <a:chExt cx="2120924" cy="1015622"/>
            </a:xfrm>
          </p:grpSpPr>
          <p:sp>
            <p:nvSpPr>
              <p:cNvPr id="464" name="Google Shape;464;p34"/>
              <p:cNvSpPr txBox="1"/>
              <p:nvPr/>
            </p:nvSpPr>
            <p:spPr>
              <a:xfrm>
                <a:off x="5940335" y="3405887"/>
                <a:ext cx="2120924" cy="10156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2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会社は、社員から預かった</a:t>
                </a:r>
                <a:endParaRPr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2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税金をまとめて</a:t>
                </a:r>
                <a:endParaRPr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2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納めます</a:t>
                </a:r>
                <a:endParaRPr sz="12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2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（源泉徴収）。</a:t>
                </a:r>
                <a:endParaRPr dirty="0"/>
              </a:p>
            </p:txBody>
          </p:sp>
          <p:sp>
            <p:nvSpPr>
              <p:cNvPr id="465" name="Google Shape;465;p34"/>
              <p:cNvSpPr txBox="1"/>
              <p:nvPr/>
            </p:nvSpPr>
            <p:spPr>
              <a:xfrm>
                <a:off x="6101559" y="3997385"/>
                <a:ext cx="978638" cy="1692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5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げんせんちょうしゅう</a:t>
                </a:r>
                <a:endParaRPr sz="500" b="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66" name="Google Shape;466;p34"/>
          <p:cNvGrpSpPr/>
          <p:nvPr/>
        </p:nvGrpSpPr>
        <p:grpSpPr>
          <a:xfrm>
            <a:off x="4828181" y="5148135"/>
            <a:ext cx="3638935" cy="1448586"/>
            <a:chOff x="4989549" y="4869320"/>
            <a:chExt cx="3638935" cy="1448586"/>
          </a:xfrm>
        </p:grpSpPr>
        <p:sp>
          <p:nvSpPr>
            <p:cNvPr id="467" name="Google Shape;467;p34"/>
            <p:cNvSpPr/>
            <p:nvPr/>
          </p:nvSpPr>
          <p:spPr>
            <a:xfrm>
              <a:off x="5039206" y="4869320"/>
              <a:ext cx="2592000" cy="1440000"/>
            </a:xfrm>
            <a:prstGeom prst="rect">
              <a:avLst/>
            </a:prstGeom>
            <a:noFill/>
            <a:ln w="22225" cap="flat" cmpd="sng">
              <a:solidFill>
                <a:srgbClr val="26C1F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8" name="Google Shape;468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60232" y="5227798"/>
              <a:ext cx="1968252" cy="10901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9" name="Google Shape;469;p34"/>
            <p:cNvSpPr/>
            <p:nvPr/>
          </p:nvSpPr>
          <p:spPr>
            <a:xfrm>
              <a:off x="5089772" y="5074379"/>
              <a:ext cx="1487626" cy="7127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360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1600"/>
                <a:buFont typeface="Arial"/>
                <a:buNone/>
              </a:pPr>
              <a:r>
                <a:rPr lang="ja-JP" sz="1600" dirty="0">
                  <a:solidFill>
                    <a:srgbClr val="0C98C4"/>
                  </a:solidFill>
                  <a:latin typeface="Arial"/>
                  <a:ea typeface="Arial"/>
                  <a:cs typeface="Arial"/>
                  <a:sym typeface="Arial"/>
                </a:rPr>
                <a:t>都道府県</a:t>
              </a:r>
              <a:endParaRPr sz="1600" dirty="0">
                <a:solidFill>
                  <a:srgbClr val="0C98C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1600"/>
                <a:buFont typeface="Arial"/>
                <a:buNone/>
              </a:pPr>
              <a:r>
                <a:rPr lang="ja-JP" sz="1600" dirty="0">
                  <a:solidFill>
                    <a:srgbClr val="0C98C4"/>
                  </a:solidFill>
                  <a:latin typeface="Arial"/>
                  <a:ea typeface="Arial"/>
                  <a:cs typeface="Arial"/>
                  <a:sym typeface="Arial"/>
                </a:rPr>
                <a:t>市区町村</a:t>
              </a:r>
              <a:endParaRPr sz="1600" dirty="0">
                <a:solidFill>
                  <a:srgbClr val="0C98C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4"/>
            <p:cNvSpPr/>
            <p:nvPr/>
          </p:nvSpPr>
          <p:spPr>
            <a:xfrm rot="-5400000">
              <a:off x="5726826" y="5206539"/>
              <a:ext cx="217112" cy="1184009"/>
            </a:xfrm>
            <a:prstGeom prst="rect">
              <a:avLst/>
            </a:prstGeom>
            <a:noFill/>
            <a:ln>
              <a:noFill/>
            </a:ln>
          </p:spPr>
        </p:sp>
        <p:sp>
          <p:nvSpPr>
            <p:cNvPr id="471" name="Google Shape;471;p34"/>
            <p:cNvSpPr/>
            <p:nvPr/>
          </p:nvSpPr>
          <p:spPr>
            <a:xfrm>
              <a:off x="4989549" y="5798543"/>
              <a:ext cx="1627353" cy="2883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360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1400"/>
                <a:buFont typeface="Arial"/>
                <a:buNone/>
              </a:pPr>
              <a:r>
                <a:rPr lang="ja-JP" sz="1400" dirty="0">
                  <a:solidFill>
                    <a:srgbClr val="0C98C4"/>
                  </a:solidFill>
                  <a:latin typeface="Arial"/>
                  <a:ea typeface="Arial"/>
                  <a:cs typeface="Arial"/>
                  <a:sym typeface="Arial"/>
                </a:rPr>
                <a:t>（地方公共団体）</a:t>
              </a:r>
              <a:endParaRPr dirty="0"/>
            </a:p>
          </p:txBody>
        </p:sp>
      </p:grpSp>
      <p:grpSp>
        <p:nvGrpSpPr>
          <p:cNvPr id="472" name="Google Shape;472;p34"/>
          <p:cNvGrpSpPr/>
          <p:nvPr/>
        </p:nvGrpSpPr>
        <p:grpSpPr>
          <a:xfrm>
            <a:off x="451232" y="4479401"/>
            <a:ext cx="1487626" cy="645301"/>
            <a:chOff x="451232" y="4200586"/>
            <a:chExt cx="1487626" cy="645301"/>
          </a:xfrm>
        </p:grpSpPr>
        <p:sp>
          <p:nvSpPr>
            <p:cNvPr id="473" name="Google Shape;473;p34"/>
            <p:cNvSpPr/>
            <p:nvPr/>
          </p:nvSpPr>
          <p:spPr>
            <a:xfrm>
              <a:off x="1612045" y="4200586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B0F2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4"/>
            <p:cNvSpPr/>
            <p:nvPr/>
          </p:nvSpPr>
          <p:spPr>
            <a:xfrm>
              <a:off x="451232" y="4413839"/>
              <a:ext cx="1487626" cy="432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360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9B10F"/>
                </a:buClr>
                <a:buSzPts val="1800"/>
                <a:buFont typeface="Arial"/>
                <a:buNone/>
              </a:pPr>
              <a:r>
                <a:rPr lang="ja-JP" sz="1800">
                  <a:solidFill>
                    <a:srgbClr val="39B10F"/>
                  </a:solidFill>
                  <a:latin typeface="Arial"/>
                  <a:ea typeface="Arial"/>
                  <a:cs typeface="Arial"/>
                  <a:sym typeface="Arial"/>
                </a:rPr>
                <a:t>消費税</a:t>
              </a:r>
              <a:endParaRPr/>
            </a:p>
          </p:txBody>
        </p:sp>
      </p:grpSp>
      <p:grpSp>
        <p:nvGrpSpPr>
          <p:cNvPr id="475" name="Google Shape;475;p34"/>
          <p:cNvGrpSpPr/>
          <p:nvPr/>
        </p:nvGrpSpPr>
        <p:grpSpPr>
          <a:xfrm>
            <a:off x="1356504" y="5148135"/>
            <a:ext cx="2823251" cy="1443355"/>
            <a:chOff x="1428224" y="4869320"/>
            <a:chExt cx="2823251" cy="1443355"/>
          </a:xfrm>
        </p:grpSpPr>
        <p:sp>
          <p:nvSpPr>
            <p:cNvPr id="476" name="Google Shape;476;p34"/>
            <p:cNvSpPr/>
            <p:nvPr/>
          </p:nvSpPr>
          <p:spPr>
            <a:xfrm>
              <a:off x="1512794" y="4869320"/>
              <a:ext cx="2592000" cy="1440000"/>
            </a:xfrm>
            <a:prstGeom prst="rect">
              <a:avLst/>
            </a:prstGeom>
            <a:noFill/>
            <a:ln w="22225" cap="flat" cmpd="sng">
              <a:solidFill>
                <a:srgbClr val="26C1F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4"/>
            <p:cNvSpPr/>
            <p:nvPr/>
          </p:nvSpPr>
          <p:spPr>
            <a:xfrm>
              <a:off x="1428224" y="5327483"/>
              <a:ext cx="1487626" cy="5765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360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2000"/>
                <a:buFont typeface="Arial"/>
                <a:buNone/>
              </a:pPr>
              <a:r>
                <a:rPr lang="ja-JP" sz="2000">
                  <a:solidFill>
                    <a:srgbClr val="0C98C4"/>
                  </a:solidFill>
                  <a:latin typeface="Arial"/>
                  <a:ea typeface="Arial"/>
                  <a:cs typeface="Arial"/>
                  <a:sym typeface="Arial"/>
                </a:rPr>
                <a:t>税務署</a:t>
              </a:r>
              <a:endParaRPr sz="2000">
                <a:solidFill>
                  <a:srgbClr val="0C98C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1800"/>
                <a:buFont typeface="Arial"/>
                <a:buNone/>
              </a:pPr>
              <a:r>
                <a:rPr lang="ja-JP" sz="1800">
                  <a:solidFill>
                    <a:srgbClr val="0C98C4"/>
                  </a:solidFill>
                  <a:latin typeface="Arial"/>
                  <a:ea typeface="Arial"/>
                  <a:cs typeface="Arial"/>
                  <a:sym typeface="Arial"/>
                </a:rPr>
                <a:t>（国）</a:t>
              </a:r>
              <a:endParaRPr/>
            </a:p>
          </p:txBody>
        </p:sp>
        <p:pic>
          <p:nvPicPr>
            <p:cNvPr id="478" name="Google Shape;478;p34" descr="ダイアグラム&#10;&#10;自動的に生成された説明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915850" y="5013176"/>
              <a:ext cx="1335625" cy="1299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9" name="Google Shape;479;p34"/>
            <p:cNvSpPr/>
            <p:nvPr/>
          </p:nvSpPr>
          <p:spPr>
            <a:xfrm>
              <a:off x="1428224" y="5212950"/>
              <a:ext cx="1487626" cy="1288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360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C98C4"/>
                </a:buClr>
                <a:buSzPts val="800"/>
                <a:buFont typeface="Arial"/>
                <a:buNone/>
              </a:pPr>
              <a:r>
                <a:rPr lang="ja-JP" sz="800">
                  <a:solidFill>
                    <a:srgbClr val="0C98C4"/>
                  </a:solidFill>
                  <a:latin typeface="Arial"/>
                  <a:ea typeface="Arial"/>
                  <a:cs typeface="Arial"/>
                  <a:sym typeface="Arial"/>
                </a:rPr>
                <a:t>ぜいむしょ</a:t>
              </a:r>
              <a:endParaRPr/>
            </a:p>
          </p:txBody>
        </p:sp>
      </p:grpSp>
      <p:grpSp>
        <p:nvGrpSpPr>
          <p:cNvPr id="480" name="Google Shape;480;p34"/>
          <p:cNvGrpSpPr/>
          <p:nvPr/>
        </p:nvGrpSpPr>
        <p:grpSpPr>
          <a:xfrm>
            <a:off x="259302" y="3250425"/>
            <a:ext cx="2842098" cy="1447658"/>
            <a:chOff x="259302" y="2971610"/>
            <a:chExt cx="2842098" cy="1447658"/>
          </a:xfrm>
        </p:grpSpPr>
        <p:sp>
          <p:nvSpPr>
            <p:cNvPr id="481" name="Google Shape;481;p34"/>
            <p:cNvSpPr/>
            <p:nvPr/>
          </p:nvSpPr>
          <p:spPr>
            <a:xfrm>
              <a:off x="259302" y="2971610"/>
              <a:ext cx="2592000" cy="1440000"/>
            </a:xfrm>
            <a:prstGeom prst="rect">
              <a:avLst/>
            </a:prstGeom>
            <a:solidFill>
              <a:schemeClr val="lt1"/>
            </a:solidFill>
            <a:ln w="22225" cap="flat" cmpd="sng">
              <a:solidFill>
                <a:srgbClr val="39B10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4"/>
            <p:cNvSpPr/>
            <p:nvPr/>
          </p:nvSpPr>
          <p:spPr>
            <a:xfrm>
              <a:off x="311150" y="3045761"/>
              <a:ext cx="945835" cy="259745"/>
            </a:xfrm>
            <a:prstGeom prst="roundRect">
              <a:avLst>
                <a:gd name="adj" fmla="val 50000"/>
              </a:avLst>
            </a:prstGeom>
            <a:solidFill>
              <a:srgbClr val="44D012"/>
            </a:solidFill>
            <a:ln>
              <a:noFill/>
            </a:ln>
          </p:spPr>
          <p:txBody>
            <a:bodyPr spcFirstLastPara="1" wrap="square" lIns="91425" tIns="360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ja-JP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お店</a:t>
              </a:r>
              <a:endParaRPr/>
            </a:p>
          </p:txBody>
        </p:sp>
        <p:sp>
          <p:nvSpPr>
            <p:cNvPr id="483" name="Google Shape;483;p34"/>
            <p:cNvSpPr txBox="1"/>
            <p:nvPr/>
          </p:nvSpPr>
          <p:spPr>
            <a:xfrm>
              <a:off x="259803" y="3405887"/>
              <a:ext cx="1431802" cy="6769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お店は、預かった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消費税を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まとめて納めます。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84" name="Google Shape;484;p34" descr="図形, カレンダー&#10;&#10;自動的に生成された説明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680491" y="3501007"/>
              <a:ext cx="1420909" cy="9182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5" name="Google Shape;485;p34"/>
          <p:cNvSpPr txBox="1"/>
          <p:nvPr/>
        </p:nvSpPr>
        <p:spPr>
          <a:xfrm>
            <a:off x="3297788" y="4362058"/>
            <a:ext cx="370695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5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おさ</a:t>
            </a:r>
            <a:endParaRPr dirty="0"/>
          </a:p>
        </p:txBody>
      </p:sp>
      <p:sp>
        <p:nvSpPr>
          <p:cNvPr id="486" name="Google Shape;486;p34"/>
          <p:cNvSpPr txBox="1"/>
          <p:nvPr/>
        </p:nvSpPr>
        <p:spPr>
          <a:xfrm>
            <a:off x="5954496" y="4070166"/>
            <a:ext cx="463331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5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おさ</a:t>
            </a:r>
            <a:endParaRPr dirty="0"/>
          </a:p>
        </p:txBody>
      </p:sp>
      <p:sp>
        <p:nvSpPr>
          <p:cNvPr id="487" name="Google Shape;487;p34"/>
          <p:cNvSpPr txBox="1"/>
          <p:nvPr/>
        </p:nvSpPr>
        <p:spPr>
          <a:xfrm>
            <a:off x="892070" y="4027588"/>
            <a:ext cx="427726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5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おさ</a:t>
            </a:r>
            <a:endParaRPr dirty="0"/>
          </a:p>
        </p:txBody>
      </p:sp>
      <p:sp>
        <p:nvSpPr>
          <p:cNvPr id="488" name="Google Shape;488;p34"/>
          <p:cNvSpPr txBox="1"/>
          <p:nvPr/>
        </p:nvSpPr>
        <p:spPr>
          <a:xfrm>
            <a:off x="194203" y="957280"/>
            <a:ext cx="28167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税金の流れと納め方</a:t>
            </a:r>
            <a:endParaRPr dirty="0"/>
          </a:p>
        </p:txBody>
      </p:sp>
      <p:sp>
        <p:nvSpPr>
          <p:cNvPr id="489" name="Google Shape;489;p34"/>
          <p:cNvSpPr txBox="1"/>
          <p:nvPr/>
        </p:nvSpPr>
        <p:spPr>
          <a:xfrm>
            <a:off x="1602596" y="857838"/>
            <a:ext cx="56527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おさ</a:t>
            </a:r>
            <a:endParaRPr dirty="0"/>
          </a:p>
        </p:txBody>
      </p:sp>
      <p:sp>
        <p:nvSpPr>
          <p:cNvPr id="490" name="Google Shape;490;p34"/>
          <p:cNvSpPr txBox="1"/>
          <p:nvPr/>
        </p:nvSpPr>
        <p:spPr>
          <a:xfrm>
            <a:off x="321996" y="2408655"/>
            <a:ext cx="516547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5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しはら</a:t>
            </a:r>
            <a:endParaRPr sz="500" b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1593863"/>
            <a:ext cx="8785225" cy="4630596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5">
            <a:hlinkClick r:id="rId4" action="ppaction://hlinksldjump"/>
          </p:cNvPr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交番</a:t>
            </a:r>
            <a:endParaRPr/>
          </a:p>
        </p:txBody>
      </p:sp>
      <p:sp>
        <p:nvSpPr>
          <p:cNvPr id="498" name="Google Shape;498;p35">
            <a:hlinkClick r:id="rId5" action="ppaction://hlinksldjump"/>
          </p:cNvPr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市役所</a:t>
            </a:r>
            <a:endParaRPr/>
          </a:p>
        </p:txBody>
      </p:sp>
      <p:sp>
        <p:nvSpPr>
          <p:cNvPr id="499" name="Google Shape;499;p35">
            <a:hlinkClick r:id="rId6" action="ppaction://hlinksldjump"/>
          </p:cNvPr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公園</a:t>
            </a:r>
            <a:endParaRPr/>
          </a:p>
        </p:txBody>
      </p:sp>
      <p:sp>
        <p:nvSpPr>
          <p:cNvPr id="500" name="Google Shape;500;p35">
            <a:hlinkClick r:id="rId7" action="ppaction://hlinksldjump"/>
          </p:cNvPr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小学校</a:t>
            </a:r>
            <a:endParaRPr/>
          </a:p>
        </p:txBody>
      </p:sp>
      <p:sp>
        <p:nvSpPr>
          <p:cNvPr id="501" name="Google Shape;501;p35">
            <a:hlinkClick r:id="rId8" action="ppaction://hlinksldjump"/>
          </p:cNvPr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信号機</a:t>
            </a:r>
            <a:endParaRPr/>
          </a:p>
        </p:txBody>
      </p:sp>
      <p:sp>
        <p:nvSpPr>
          <p:cNvPr id="502" name="Google Shape;502;p35">
            <a:hlinkClick r:id="rId9" action="ppaction://hlinksldjump"/>
          </p:cNvPr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市民病院</a:t>
            </a:r>
            <a:endParaRPr/>
          </a:p>
        </p:txBody>
      </p:sp>
      <p:sp>
        <p:nvSpPr>
          <p:cNvPr id="503" name="Google Shape;503;p35">
            <a:hlinkClick r:id="rId10" action="ppaction://hlinksldjump"/>
          </p:cNvPr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ごみ処理場</a:t>
            </a:r>
            <a:endParaRPr/>
          </a:p>
        </p:txBody>
      </p:sp>
      <p:sp>
        <p:nvSpPr>
          <p:cNvPr id="504" name="Google Shape;504;p35"/>
          <p:cNvSpPr/>
          <p:nvPr/>
        </p:nvSpPr>
        <p:spPr>
          <a:xfrm>
            <a:off x="2482746" y="1880571"/>
            <a:ext cx="759999" cy="363719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会社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35"/>
          <p:cNvSpPr/>
          <p:nvPr/>
        </p:nvSpPr>
        <p:spPr>
          <a:xfrm>
            <a:off x="6944400" y="2323800"/>
            <a:ext cx="1476010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ごみ処理場</a:t>
            </a:r>
            <a:endParaRPr/>
          </a:p>
        </p:txBody>
      </p:sp>
      <p:sp>
        <p:nvSpPr>
          <p:cNvPr id="506" name="Google Shape;506;p35"/>
          <p:cNvSpPr/>
          <p:nvPr/>
        </p:nvSpPr>
        <p:spPr>
          <a:xfrm>
            <a:off x="5643721" y="3667595"/>
            <a:ext cx="764483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銀行</a:t>
            </a:r>
            <a:endParaRPr/>
          </a:p>
        </p:txBody>
      </p:sp>
      <p:sp>
        <p:nvSpPr>
          <p:cNvPr id="507" name="Google Shape;507;p35"/>
          <p:cNvSpPr/>
          <p:nvPr/>
        </p:nvSpPr>
        <p:spPr>
          <a:xfrm>
            <a:off x="4131938" y="5659474"/>
            <a:ext cx="764483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公園</a:t>
            </a:r>
            <a:endParaRPr/>
          </a:p>
        </p:txBody>
      </p:sp>
      <p:sp>
        <p:nvSpPr>
          <p:cNvPr id="508" name="Google Shape;508;p35"/>
          <p:cNvSpPr/>
          <p:nvPr/>
        </p:nvSpPr>
        <p:spPr>
          <a:xfrm>
            <a:off x="871265" y="2386343"/>
            <a:ext cx="1399042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市民病院</a:t>
            </a:r>
            <a:endParaRPr/>
          </a:p>
        </p:txBody>
      </p:sp>
      <p:sp>
        <p:nvSpPr>
          <p:cNvPr id="509" name="Google Shape;509;p35"/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小学校</a:t>
            </a:r>
            <a:endParaRPr/>
          </a:p>
        </p:txBody>
      </p:sp>
      <p:sp>
        <p:nvSpPr>
          <p:cNvPr id="510" name="Google Shape;510;p35"/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信号機</a:t>
            </a:r>
            <a:endParaRPr/>
          </a:p>
        </p:txBody>
      </p:sp>
      <p:sp>
        <p:nvSpPr>
          <p:cNvPr id="511" name="Google Shape;511;p35"/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市役所</a:t>
            </a:r>
            <a:endParaRPr/>
          </a:p>
        </p:txBody>
      </p:sp>
      <p:sp>
        <p:nvSpPr>
          <p:cNvPr id="512" name="Google Shape;512;p35"/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交番</a:t>
            </a:r>
            <a:endParaRPr/>
          </a:p>
        </p:txBody>
      </p:sp>
      <p:sp>
        <p:nvSpPr>
          <p:cNvPr id="513" name="Google Shape;513;p35"/>
          <p:cNvSpPr/>
          <p:nvPr/>
        </p:nvSpPr>
        <p:spPr>
          <a:xfrm>
            <a:off x="548933" y="5719104"/>
            <a:ext cx="1224136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コンビニ</a:t>
            </a:r>
            <a:endParaRPr/>
          </a:p>
        </p:txBody>
      </p:sp>
      <p:sp>
        <p:nvSpPr>
          <p:cNvPr id="514" name="Google Shape;514;p35"/>
          <p:cNvSpPr/>
          <p:nvPr/>
        </p:nvSpPr>
        <p:spPr>
          <a:xfrm>
            <a:off x="309962" y="3672832"/>
            <a:ext cx="1627479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レストラン</a:t>
            </a:r>
            <a:endParaRPr dirty="0"/>
          </a:p>
        </p:txBody>
      </p:sp>
      <p:sp>
        <p:nvSpPr>
          <p:cNvPr id="515" name="Google Shape;515;p35"/>
          <p:cNvSpPr txBox="1"/>
          <p:nvPr/>
        </p:nvSpPr>
        <p:spPr>
          <a:xfrm>
            <a:off x="3869511" y="1704033"/>
            <a:ext cx="496870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dirty="0">
                <a:solidFill>
                  <a:srgbClr val="D12525"/>
                </a:solidFill>
                <a:sym typeface="Arial"/>
              </a:rPr>
              <a:t>税金で作られた施設名をクリックすると写真が出てくるよ</a:t>
            </a:r>
            <a:endParaRPr dirty="0"/>
          </a:p>
        </p:txBody>
      </p:sp>
      <p:sp>
        <p:nvSpPr>
          <p:cNvPr id="516" name="Google Shape;516;p35"/>
          <p:cNvSpPr/>
          <p:nvPr/>
        </p:nvSpPr>
        <p:spPr>
          <a:xfrm>
            <a:off x="3869511" y="1687152"/>
            <a:ext cx="4968709" cy="390322"/>
          </a:xfrm>
          <a:prstGeom prst="rect">
            <a:avLst/>
          </a:prstGeom>
          <a:noFill/>
          <a:ln w="190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35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7</a:t>
            </a:fld>
            <a:endParaRPr/>
          </a:p>
        </p:txBody>
      </p:sp>
      <p:sp>
        <p:nvSpPr>
          <p:cNvPr id="518" name="Google Shape;518;p35"/>
          <p:cNvSpPr txBox="1"/>
          <p:nvPr/>
        </p:nvSpPr>
        <p:spPr>
          <a:xfrm>
            <a:off x="107504" y="985883"/>
            <a:ext cx="10521264" cy="395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rgbClr val="F25044"/>
                </a:solidFill>
                <a:sym typeface="Arial"/>
              </a:rPr>
              <a:t>次の街の絵の中で、税金を使ってつくられたり、運営されたりしている施設はどれでしょう？ </a:t>
            </a:r>
            <a:endParaRPr sz="1600" dirty="0"/>
          </a:p>
        </p:txBody>
      </p:sp>
      <p:sp>
        <p:nvSpPr>
          <p:cNvPr id="519" name="Google Shape;519;p35"/>
          <p:cNvSpPr txBox="1"/>
          <p:nvPr/>
        </p:nvSpPr>
        <p:spPr>
          <a:xfrm>
            <a:off x="843128" y="75788"/>
            <a:ext cx="681610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税金は何のためにあるのだろうか</a:t>
            </a:r>
            <a:endParaRPr dirty="0"/>
          </a:p>
        </p:txBody>
      </p:sp>
      <p:sp>
        <p:nvSpPr>
          <p:cNvPr id="520" name="Google Shape;520;p35"/>
          <p:cNvSpPr txBox="1"/>
          <p:nvPr/>
        </p:nvSpPr>
        <p:spPr>
          <a:xfrm>
            <a:off x="6658092" y="877964"/>
            <a:ext cx="74295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 dirty="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しせつ</a:t>
            </a:r>
            <a:endParaRPr dirty="0"/>
          </a:p>
        </p:txBody>
      </p:sp>
      <p:pic>
        <p:nvPicPr>
          <p:cNvPr id="2" name="図 1">
            <a:hlinkClick r:id="rId11" action="ppaction://hlinksldjump"/>
            <a:extLst>
              <a:ext uri="{FF2B5EF4-FFF2-40B4-BE49-F238E27FC236}">
                <a16:creationId xmlns:a16="http://schemas.microsoft.com/office/drawing/2014/main" id="{F25C866A-F49D-944A-F6EB-F2BA104066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4467" y="190438"/>
            <a:ext cx="1092200" cy="35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1593863"/>
            <a:ext cx="8785225" cy="4630596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36"/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交番</a:t>
            </a:r>
            <a:endParaRPr/>
          </a:p>
        </p:txBody>
      </p:sp>
      <p:sp>
        <p:nvSpPr>
          <p:cNvPr id="529" name="Google Shape;529;p36"/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市役所</a:t>
            </a:r>
            <a:endParaRPr/>
          </a:p>
        </p:txBody>
      </p:sp>
      <p:sp>
        <p:nvSpPr>
          <p:cNvPr id="530" name="Google Shape;530;p36"/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公園</a:t>
            </a:r>
            <a:endParaRPr/>
          </a:p>
        </p:txBody>
      </p:sp>
      <p:sp>
        <p:nvSpPr>
          <p:cNvPr id="531" name="Google Shape;531;p36"/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小学校</a:t>
            </a:r>
            <a:endParaRPr/>
          </a:p>
        </p:txBody>
      </p:sp>
      <p:sp>
        <p:nvSpPr>
          <p:cNvPr id="532" name="Google Shape;532;p36"/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信号機</a:t>
            </a:r>
            <a:endParaRPr/>
          </a:p>
        </p:txBody>
      </p:sp>
      <p:sp>
        <p:nvSpPr>
          <p:cNvPr id="533" name="Google Shape;533;p36"/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市民病院</a:t>
            </a:r>
            <a:endParaRPr/>
          </a:p>
        </p:txBody>
      </p:sp>
      <p:sp>
        <p:nvSpPr>
          <p:cNvPr id="534" name="Google Shape;534;p36"/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ごみ処理場</a:t>
            </a:r>
            <a:endParaRPr/>
          </a:p>
        </p:txBody>
      </p:sp>
      <p:sp>
        <p:nvSpPr>
          <p:cNvPr id="535" name="Google Shape;535;p36"/>
          <p:cNvSpPr/>
          <p:nvPr/>
        </p:nvSpPr>
        <p:spPr>
          <a:xfrm>
            <a:off x="2482746" y="1880571"/>
            <a:ext cx="759999" cy="363719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会社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36"/>
          <p:cNvSpPr/>
          <p:nvPr/>
        </p:nvSpPr>
        <p:spPr>
          <a:xfrm>
            <a:off x="5643721" y="3667595"/>
            <a:ext cx="764483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銀行</a:t>
            </a:r>
            <a:endParaRPr/>
          </a:p>
        </p:txBody>
      </p:sp>
      <p:sp>
        <p:nvSpPr>
          <p:cNvPr id="537" name="Google Shape;537;p36"/>
          <p:cNvSpPr/>
          <p:nvPr/>
        </p:nvSpPr>
        <p:spPr>
          <a:xfrm>
            <a:off x="548933" y="5719104"/>
            <a:ext cx="1224136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コンビニ</a:t>
            </a:r>
            <a:endParaRPr/>
          </a:p>
        </p:txBody>
      </p:sp>
      <p:sp>
        <p:nvSpPr>
          <p:cNvPr id="538" name="Google Shape;538;p36"/>
          <p:cNvSpPr/>
          <p:nvPr/>
        </p:nvSpPr>
        <p:spPr>
          <a:xfrm>
            <a:off x="309963" y="3672832"/>
            <a:ext cx="1463106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レストラン</a:t>
            </a:r>
            <a:endParaRPr dirty="0"/>
          </a:p>
        </p:txBody>
      </p:sp>
      <p:pic>
        <p:nvPicPr>
          <p:cNvPr id="539" name="Google Shape;539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9836" y="1653753"/>
            <a:ext cx="4572406" cy="38975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0" name="Google Shape;540;p36"/>
          <p:cNvGrpSpPr/>
          <p:nvPr/>
        </p:nvGrpSpPr>
        <p:grpSpPr>
          <a:xfrm>
            <a:off x="1570788" y="1728000"/>
            <a:ext cx="4330469" cy="648802"/>
            <a:chOff x="1570787" y="1728000"/>
            <a:chExt cx="4566727" cy="648802"/>
          </a:xfrm>
        </p:grpSpPr>
        <p:cxnSp>
          <p:nvCxnSpPr>
            <p:cNvPr id="541" name="Google Shape;541;p36"/>
            <p:cNvCxnSpPr/>
            <p:nvPr/>
          </p:nvCxnSpPr>
          <p:spPr>
            <a:xfrm>
              <a:off x="2862747" y="1728000"/>
              <a:ext cx="3274767" cy="310662"/>
            </a:xfrm>
            <a:prstGeom prst="bentConnector3">
              <a:avLst>
                <a:gd name="adj1" fmla="val 36045"/>
              </a:avLst>
            </a:prstGeom>
            <a:noFill/>
            <a:ln w="31750" cap="flat" cmpd="sng">
              <a:solidFill>
                <a:srgbClr val="C8232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2" name="Google Shape;542;p36"/>
            <p:cNvCxnSpPr/>
            <p:nvPr/>
          </p:nvCxnSpPr>
          <p:spPr>
            <a:xfrm flipH="1">
              <a:off x="1570787" y="1728000"/>
              <a:ext cx="1291961" cy="648802"/>
            </a:xfrm>
            <a:prstGeom prst="bentConnector2">
              <a:avLst/>
            </a:prstGeom>
            <a:noFill/>
            <a:ln w="31750" cap="flat" cmpd="sng">
              <a:solidFill>
                <a:srgbClr val="C8232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43" name="Google Shape;543;p36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/>
              <a:t>6</a:t>
            </a:r>
            <a:endParaRPr/>
          </a:p>
        </p:txBody>
      </p:sp>
      <p:sp>
        <p:nvSpPr>
          <p:cNvPr id="544" name="Google Shape;544;p36"/>
          <p:cNvSpPr txBox="1"/>
          <p:nvPr/>
        </p:nvSpPr>
        <p:spPr>
          <a:xfrm>
            <a:off x="107504" y="985883"/>
            <a:ext cx="8935094" cy="395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次の街の絵の中で、税金を使ってつくられたり、運営されたりしている施設はどれでしょう？ </a:t>
            </a:r>
            <a:endParaRPr sz="1600" dirty="0"/>
          </a:p>
        </p:txBody>
      </p:sp>
      <p:sp>
        <p:nvSpPr>
          <p:cNvPr id="545" name="Google Shape;545;p36"/>
          <p:cNvSpPr txBox="1"/>
          <p:nvPr/>
        </p:nvSpPr>
        <p:spPr>
          <a:xfrm>
            <a:off x="6670668" y="887388"/>
            <a:ext cx="63188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 dirty="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しせつ</a:t>
            </a:r>
            <a:endParaRPr dirty="0"/>
          </a:p>
        </p:txBody>
      </p:sp>
      <p:sp>
        <p:nvSpPr>
          <p:cNvPr id="546" name="Google Shape;546;p36"/>
          <p:cNvSpPr txBox="1"/>
          <p:nvPr/>
        </p:nvSpPr>
        <p:spPr>
          <a:xfrm>
            <a:off x="843128" y="75788"/>
            <a:ext cx="645942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税金は何のためにあるのだろうか</a:t>
            </a:r>
            <a:endParaRPr dirty="0"/>
          </a:p>
        </p:txBody>
      </p:sp>
      <p:sp>
        <p:nvSpPr>
          <p:cNvPr id="547" name="Google Shape;547;p36">
            <a:hlinkClick r:id="rId5" action="ppaction://hlinksldjump"/>
          </p:cNvPr>
          <p:cNvSpPr/>
          <p:nvPr/>
        </p:nvSpPr>
        <p:spPr>
          <a:xfrm>
            <a:off x="4959874" y="5192391"/>
            <a:ext cx="2342675" cy="288000"/>
          </a:xfrm>
          <a:prstGeom prst="rect">
            <a:avLst/>
          </a:prstGeom>
          <a:solidFill>
            <a:srgbClr val="C823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閉じるときはここをクリック</a:t>
            </a:r>
            <a:endParaRPr dirty="0"/>
          </a:p>
        </p:txBody>
      </p:sp>
      <p:sp>
        <p:nvSpPr>
          <p:cNvPr id="548" name="Google Shape;548;p36">
            <a:hlinkClick r:id="rId5" action="ppaction://hlinksldjump"/>
          </p:cNvPr>
          <p:cNvSpPr/>
          <p:nvPr/>
        </p:nvSpPr>
        <p:spPr>
          <a:xfrm>
            <a:off x="4449836" y="5046008"/>
            <a:ext cx="540000" cy="540000"/>
          </a:xfrm>
          <a:prstGeom prst="mathMultiply">
            <a:avLst>
              <a:gd name="adj1" fmla="val 23520"/>
            </a:avLst>
          </a:prstGeom>
          <a:solidFill>
            <a:srgbClr val="D125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1593863"/>
            <a:ext cx="8785225" cy="4630596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37"/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交番</a:t>
            </a:r>
            <a:endParaRPr/>
          </a:p>
        </p:txBody>
      </p:sp>
      <p:sp>
        <p:nvSpPr>
          <p:cNvPr id="556" name="Google Shape;556;p37"/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市役所</a:t>
            </a:r>
            <a:endParaRPr/>
          </a:p>
        </p:txBody>
      </p:sp>
      <p:sp>
        <p:nvSpPr>
          <p:cNvPr id="557" name="Google Shape;557;p37"/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公園</a:t>
            </a:r>
            <a:endParaRPr/>
          </a:p>
        </p:txBody>
      </p:sp>
      <p:sp>
        <p:nvSpPr>
          <p:cNvPr id="558" name="Google Shape;558;p37"/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小学校</a:t>
            </a:r>
            <a:endParaRPr/>
          </a:p>
        </p:txBody>
      </p:sp>
      <p:sp>
        <p:nvSpPr>
          <p:cNvPr id="559" name="Google Shape;559;p37"/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信号機</a:t>
            </a:r>
            <a:endParaRPr/>
          </a:p>
        </p:txBody>
      </p:sp>
      <p:sp>
        <p:nvSpPr>
          <p:cNvPr id="560" name="Google Shape;560;p37"/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市民病院</a:t>
            </a:r>
            <a:endParaRPr/>
          </a:p>
        </p:txBody>
      </p:sp>
      <p:sp>
        <p:nvSpPr>
          <p:cNvPr id="561" name="Google Shape;561;p37"/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ごみ処理場</a:t>
            </a:r>
            <a:endParaRPr/>
          </a:p>
        </p:txBody>
      </p:sp>
      <p:sp>
        <p:nvSpPr>
          <p:cNvPr id="562" name="Google Shape;562;p37"/>
          <p:cNvSpPr/>
          <p:nvPr/>
        </p:nvSpPr>
        <p:spPr>
          <a:xfrm>
            <a:off x="2482746" y="1880571"/>
            <a:ext cx="759999" cy="363719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会社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7"/>
          <p:cNvSpPr/>
          <p:nvPr/>
        </p:nvSpPr>
        <p:spPr>
          <a:xfrm>
            <a:off x="5643721" y="3667595"/>
            <a:ext cx="764483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銀行</a:t>
            </a:r>
            <a:endParaRPr/>
          </a:p>
        </p:txBody>
      </p:sp>
      <p:sp>
        <p:nvSpPr>
          <p:cNvPr id="564" name="Google Shape;564;p37"/>
          <p:cNvSpPr/>
          <p:nvPr/>
        </p:nvSpPr>
        <p:spPr>
          <a:xfrm>
            <a:off x="548933" y="5719104"/>
            <a:ext cx="1224136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コンビニ</a:t>
            </a:r>
            <a:endParaRPr/>
          </a:p>
        </p:txBody>
      </p:sp>
      <p:sp>
        <p:nvSpPr>
          <p:cNvPr id="565" name="Google Shape;565;p37"/>
          <p:cNvSpPr/>
          <p:nvPr/>
        </p:nvSpPr>
        <p:spPr>
          <a:xfrm>
            <a:off x="309963" y="3672832"/>
            <a:ext cx="1463106" cy="363600"/>
          </a:xfrm>
          <a:prstGeom prst="rect">
            <a:avLst/>
          </a:prstGeom>
          <a:solidFill>
            <a:schemeClr val="lt1"/>
          </a:solidFill>
          <a:ln w="31750" cap="flat" cmpd="sng">
            <a:solidFill>
              <a:srgbClr val="D125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レストラン</a:t>
            </a:r>
            <a:endParaRPr dirty="0"/>
          </a:p>
        </p:txBody>
      </p:sp>
      <p:pic>
        <p:nvPicPr>
          <p:cNvPr id="566" name="Google Shape;56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7319" y="1675169"/>
            <a:ext cx="4525279" cy="38573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7" name="Google Shape;567;p37"/>
          <p:cNvCxnSpPr/>
          <p:nvPr/>
        </p:nvCxnSpPr>
        <p:spPr>
          <a:xfrm flipH="1">
            <a:off x="3344219" y="2040747"/>
            <a:ext cx="2808300" cy="1757100"/>
          </a:xfrm>
          <a:prstGeom prst="bentConnector3">
            <a:avLst>
              <a:gd name="adj1" fmla="val 97437"/>
            </a:avLst>
          </a:prstGeom>
          <a:noFill/>
          <a:ln w="31750" cap="flat" cmpd="sng">
            <a:solidFill>
              <a:srgbClr val="C8232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8" name="Google Shape;568;p37"/>
          <p:cNvSpPr txBox="1">
            <a:spLocks noGrp="1"/>
          </p:cNvSpPr>
          <p:nvPr>
            <p:ph type="sldNum" idx="12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/>
              <a:t>6</a:t>
            </a:r>
            <a:endParaRPr/>
          </a:p>
        </p:txBody>
      </p:sp>
      <p:sp>
        <p:nvSpPr>
          <p:cNvPr id="569" name="Google Shape;569;p37"/>
          <p:cNvSpPr txBox="1"/>
          <p:nvPr/>
        </p:nvSpPr>
        <p:spPr>
          <a:xfrm>
            <a:off x="107504" y="985883"/>
            <a:ext cx="8935094" cy="395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dirty="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次の街の絵の中で、税金を使ってつくられたり、運営されたりしている施設はどれでしょう？ </a:t>
            </a:r>
            <a:endParaRPr sz="1600" dirty="0"/>
          </a:p>
        </p:txBody>
      </p:sp>
      <p:sp>
        <p:nvSpPr>
          <p:cNvPr id="570" name="Google Shape;570;p37"/>
          <p:cNvSpPr txBox="1"/>
          <p:nvPr/>
        </p:nvSpPr>
        <p:spPr>
          <a:xfrm>
            <a:off x="843128" y="75788"/>
            <a:ext cx="67387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ja-JP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税金は何のためにあるのだろうか</a:t>
            </a:r>
            <a:endParaRPr dirty="0"/>
          </a:p>
        </p:txBody>
      </p:sp>
      <p:sp>
        <p:nvSpPr>
          <p:cNvPr id="571" name="Google Shape;571;p37"/>
          <p:cNvSpPr txBox="1"/>
          <p:nvPr/>
        </p:nvSpPr>
        <p:spPr>
          <a:xfrm>
            <a:off x="6665003" y="898790"/>
            <a:ext cx="61897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00" dirty="0">
                <a:solidFill>
                  <a:srgbClr val="F25044"/>
                </a:solidFill>
                <a:latin typeface="Arial"/>
                <a:ea typeface="Arial"/>
                <a:cs typeface="Arial"/>
                <a:sym typeface="Arial"/>
              </a:rPr>
              <a:t>しせつ</a:t>
            </a:r>
            <a:endParaRPr dirty="0"/>
          </a:p>
        </p:txBody>
      </p:sp>
      <p:sp>
        <p:nvSpPr>
          <p:cNvPr id="572" name="Google Shape;572;p37">
            <a:hlinkClick r:id="rId5" action="ppaction://hlinksldjump"/>
          </p:cNvPr>
          <p:cNvSpPr/>
          <p:nvPr/>
        </p:nvSpPr>
        <p:spPr>
          <a:xfrm>
            <a:off x="4514179" y="5046008"/>
            <a:ext cx="540000" cy="540000"/>
          </a:xfrm>
          <a:prstGeom prst="mathMultiply">
            <a:avLst>
              <a:gd name="adj1" fmla="val 23520"/>
            </a:avLst>
          </a:prstGeom>
          <a:solidFill>
            <a:srgbClr val="D1252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7">
            <a:hlinkClick r:id="rId5" action="ppaction://hlinksldjump"/>
          </p:cNvPr>
          <p:cNvSpPr/>
          <p:nvPr/>
        </p:nvSpPr>
        <p:spPr>
          <a:xfrm>
            <a:off x="5020943" y="5194097"/>
            <a:ext cx="2197438" cy="288000"/>
          </a:xfrm>
          <a:prstGeom prst="rect">
            <a:avLst/>
          </a:prstGeom>
          <a:solidFill>
            <a:srgbClr val="C823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閉じるときはここをクリック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 テーマ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テーマ">
  <a:themeElements>
    <a:clrScheme name="租税教育">
      <a:dk1>
        <a:srgbClr val="000000"/>
      </a:dk1>
      <a:lt1>
        <a:srgbClr val="FFFFFF"/>
      </a:lt1>
      <a:dk2>
        <a:srgbClr val="807DD4"/>
      </a:dk2>
      <a:lt2>
        <a:srgbClr val="E8E8E8"/>
      </a:lt2>
      <a:accent1>
        <a:srgbClr val="416AED"/>
      </a:accent1>
      <a:accent2>
        <a:srgbClr val="F36C62"/>
      </a:accent2>
      <a:accent3>
        <a:srgbClr val="25C1F1"/>
      </a:accent3>
      <a:accent4>
        <a:srgbClr val="92CF50"/>
      </a:accent4>
      <a:accent5>
        <a:srgbClr val="D86DCB"/>
      </a:accent5>
      <a:accent6>
        <a:srgbClr val="FB954A"/>
      </a:accent6>
      <a:hlink>
        <a:srgbClr val="807DD4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2487</Words>
  <Application>Microsoft Office PowerPoint</Application>
  <PresentationFormat>画面に合わせる (4:3)</PresentationFormat>
  <Paragraphs>546</Paragraphs>
  <Slides>30</Slides>
  <Notes>29</Notes>
  <HiddenSlides>12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30</vt:i4>
      </vt:variant>
    </vt:vector>
  </HeadingPairs>
  <TitlesOfParts>
    <vt:vector size="38" baseType="lpstr">
      <vt:lpstr>HGP創英角ｺﾞｼｯｸUB</vt:lpstr>
      <vt:lpstr>HGPｺﾞｼｯｸE</vt:lpstr>
      <vt:lpstr>MS PGothic</vt:lpstr>
      <vt:lpstr>BIZ UDGothic</vt:lpstr>
      <vt:lpstr>Times</vt:lpstr>
      <vt:lpstr>Arial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片倉鉄矢</dc:creator>
  <cp:lastModifiedBy>鉄矢 片倉</cp:lastModifiedBy>
  <cp:revision>27</cp:revision>
  <dcterms:modified xsi:type="dcterms:W3CDTF">2026-04-03T03:12:37Z</dcterms:modified>
</cp:coreProperties>
</file>