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1.xml" ContentType="application/vnd.openxmlformats-officedocument.themeOverr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5.xml" ContentType="application/vnd.openxmlformats-officedocument.presentationml.tags+xml"/>
  <Override PartName="/ppt/notesSlides/notesSlide16.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17.xml" ContentType="application/vnd.openxmlformats-officedocument.presentationml.notesSlide+xml"/>
  <Override PartName="/ppt/tags/tag9.xml" ContentType="application/vnd.openxmlformats-officedocument.presentationml.tags+xml"/>
  <Override PartName="/ppt/notesSlides/notesSlide18.xml" ContentType="application/vnd.openxmlformats-officedocument.presentationml.notesSlide+xml"/>
  <Override PartName="/ppt/tags/tag10.xml" ContentType="application/vnd.openxmlformats-officedocument.presentationml.tags+xml"/>
  <Override PartName="/ppt/notesSlides/notesSlide19.xml" ContentType="application/vnd.openxmlformats-officedocument.presentationml.notesSlide+xml"/>
  <Override PartName="/ppt/tags/tag11.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70" r:id="rId4"/>
    <p:sldMasterId id="2147483680" r:id="rId5"/>
    <p:sldMasterId id="2147483687" r:id="rId6"/>
  </p:sldMasterIdLst>
  <p:notesMasterIdLst>
    <p:notesMasterId r:id="rId38"/>
  </p:notesMasterIdLst>
  <p:handoutMasterIdLst>
    <p:handoutMasterId r:id="rId39"/>
  </p:handoutMasterIdLst>
  <p:sldIdLst>
    <p:sldId id="1205" r:id="rId7"/>
    <p:sldId id="1169" r:id="rId8"/>
    <p:sldId id="1242" r:id="rId9"/>
    <p:sldId id="305" r:id="rId10"/>
    <p:sldId id="1172" r:id="rId11"/>
    <p:sldId id="1176" r:id="rId12"/>
    <p:sldId id="1191" r:id="rId13"/>
    <p:sldId id="340" r:id="rId14"/>
    <p:sldId id="1170" r:id="rId15"/>
    <p:sldId id="483" r:id="rId16"/>
    <p:sldId id="1174" r:id="rId17"/>
    <p:sldId id="1175" r:id="rId18"/>
    <p:sldId id="303" r:id="rId19"/>
    <p:sldId id="1178" r:id="rId20"/>
    <p:sldId id="1129" r:id="rId21"/>
    <p:sldId id="1213" r:id="rId22"/>
    <p:sldId id="1132" r:id="rId23"/>
    <p:sldId id="1233" r:id="rId24"/>
    <p:sldId id="1165" r:id="rId25"/>
    <p:sldId id="1234" r:id="rId26"/>
    <p:sldId id="1235" r:id="rId27"/>
    <p:sldId id="1241" r:id="rId28"/>
    <p:sldId id="1240" r:id="rId29"/>
    <p:sldId id="1229" r:id="rId30"/>
    <p:sldId id="1236" r:id="rId31"/>
    <p:sldId id="1230" r:id="rId32"/>
    <p:sldId id="1239" r:id="rId33"/>
    <p:sldId id="1226" r:id="rId34"/>
    <p:sldId id="1227" r:id="rId35"/>
    <p:sldId id="328" r:id="rId36"/>
    <p:sldId id="1222" r:id="rId37"/>
  </p:sldIdLst>
  <p:sldSz cx="9144000" cy="6858000" type="screen4x3"/>
  <p:notesSz cx="6735763" cy="9866313"/>
  <p:embeddedFontLst>
    <p:embeddedFont>
      <p:font typeface="HGPｺﾞｼｯｸE" panose="020B0900000000000000" pitchFamily="50" charset="-128"/>
      <p:regular r:id="rId40"/>
    </p:embeddedFont>
    <p:embeddedFont>
      <p:font typeface="HGPｺﾞｼｯｸE" panose="020B0900000000000000" pitchFamily="50" charset="-128"/>
      <p:regular r:id="rId40"/>
    </p:embeddedFont>
    <p:embeddedFont>
      <p:font typeface="HGPｺﾞｼｯｸM" panose="020B0600000000000000" pitchFamily="50" charset="-128"/>
      <p:regular r:id="rId41"/>
    </p:embeddedFont>
    <p:embeddedFont>
      <p:font typeface="HGP創英角ｺﾞｼｯｸUB" panose="020B0900000000000000" pitchFamily="50" charset="-128"/>
      <p:regular r:id="rId42"/>
    </p:embeddedFont>
    <p:embeddedFont>
      <p:font typeface="ＭＳ Ｐゴシック" panose="020B0600070205080204" pitchFamily="50" charset="-128"/>
      <p:regular r:id="rId43"/>
    </p:embeddedFont>
    <p:embeddedFont>
      <p:font typeface="Times" panose="02020603050405020304" pitchFamily="18" charset="0"/>
      <p:regular r:id="rId44"/>
      <p:bold r:id="rId45"/>
      <p:italic r:id="rId46"/>
      <p:boldItalic r:id="rId47"/>
    </p:embeddedFont>
    <p:embeddedFont>
      <p:font typeface="游ゴシック" panose="020B0400000000000000" pitchFamily="50" charset="-128"/>
      <p:regular r:id="rId48"/>
      <p:bold r:id="rId49"/>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userDrawn="1">
          <p15:clr>
            <a:srgbClr val="A4A3A4"/>
          </p15:clr>
        </p15:guide>
        <p15:guide id="2" pos="576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作成者" initials="A" lastIdx="5"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BAD"/>
    <a:srgbClr val="3333FF"/>
    <a:srgbClr val="005AAC"/>
    <a:srgbClr val="BCDFFE"/>
    <a:srgbClr val="369EFD"/>
    <a:srgbClr val="79BEFD"/>
    <a:srgbClr val="7F7DD4"/>
    <a:srgbClr val="E7E5F6"/>
    <a:srgbClr val="FFB648"/>
    <a:srgbClr val="7ECA9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15" autoAdjust="0"/>
    <p:restoredTop sz="94195" autoAdjust="0"/>
  </p:normalViewPr>
  <p:slideViewPr>
    <p:cSldViewPr snapToGrid="0">
      <p:cViewPr varScale="1">
        <p:scale>
          <a:sx n="97" d="100"/>
          <a:sy n="97" d="100"/>
        </p:scale>
        <p:origin x="1134" y="84"/>
      </p:cViewPr>
      <p:guideLst>
        <p:guide orient="horz"/>
        <p:guide pos="5760"/>
      </p:guideLst>
    </p:cSldViewPr>
  </p:slideViewPr>
  <p:notesTextViewPr>
    <p:cViewPr>
      <p:scale>
        <a:sx n="1" d="1"/>
        <a:sy n="1" d="1"/>
      </p:scale>
      <p:origin x="0" y="0"/>
    </p:cViewPr>
  </p:notesTextViewPr>
  <p:notesViewPr>
    <p:cSldViewPr snapToGrid="0">
      <p:cViewPr varScale="1">
        <p:scale>
          <a:sx n="79" d="100"/>
          <a:sy n="79" d="100"/>
        </p:scale>
        <p:origin x="2484" y="10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font" Target="fonts/font3.fntdata"/><Relationship Id="rId47" Type="http://schemas.openxmlformats.org/officeDocument/2006/relationships/font" Target="fonts/font8.fntdata"/><Relationship Id="rId50" Type="http://schemas.openxmlformats.org/officeDocument/2006/relationships/commentAuthors" Target="commentAuthor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notesMaster" Target="notesMasters/notesMaster1.xml"/><Relationship Id="rId46" Type="http://schemas.openxmlformats.org/officeDocument/2006/relationships/font" Target="fonts/font7.fntdata"/><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font" Target="fonts/font2.fntdata"/><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font" Target="fonts/font1.fntdata"/><Relationship Id="rId45" Type="http://schemas.openxmlformats.org/officeDocument/2006/relationships/font" Target="fonts/font6.fntdata"/><Relationship Id="rId53"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font" Target="fonts/font10.fntdata"/><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font" Target="fonts/font5.fntdata"/><Relationship Id="rId5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font" Target="fonts/font4.fntdata"/><Relationship Id="rId48" Type="http://schemas.openxmlformats.org/officeDocument/2006/relationships/font" Target="fonts/font9.fntdata"/><Relationship Id="rId8" Type="http://schemas.openxmlformats.org/officeDocument/2006/relationships/slide" Target="slides/slide2.xml"/><Relationship Id="rId51"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oleObject" Target="../embeddings/oleObject1.bin"/></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歳入</c:v>
                </c:pt>
              </c:strCache>
            </c:strRef>
          </c:tx>
          <c:spPr>
            <a:ln>
              <a:solidFill>
                <a:srgbClr val="D63636"/>
              </a:solidFill>
            </a:ln>
          </c:spPr>
          <c:dPt>
            <c:idx val="0"/>
            <c:bubble3D val="0"/>
            <c:spPr>
              <a:solidFill>
                <a:srgbClr val="B7CDDA"/>
              </a:solidFill>
              <a:ln w="6350">
                <a:solidFill>
                  <a:schemeClr val="bg1"/>
                </a:solidFill>
              </a:ln>
              <a:effectLst/>
            </c:spPr>
            <c:extLst>
              <c:ext xmlns:c16="http://schemas.microsoft.com/office/drawing/2014/chart" uri="{C3380CC4-5D6E-409C-BE32-E72D297353CC}">
                <c16:uniqueId val="{00000002-98DC-4E53-811C-2513A90EFCF3}"/>
              </c:ext>
            </c:extLst>
          </c:dPt>
          <c:dPt>
            <c:idx val="1"/>
            <c:bubble3D val="0"/>
            <c:spPr>
              <a:solidFill>
                <a:srgbClr val="DBE7ED"/>
              </a:solidFill>
              <a:ln w="6350">
                <a:solidFill>
                  <a:schemeClr val="bg1"/>
                </a:solidFill>
              </a:ln>
              <a:effectLst/>
            </c:spPr>
            <c:extLst>
              <c:ext xmlns:c16="http://schemas.microsoft.com/office/drawing/2014/chart" uri="{C3380CC4-5D6E-409C-BE32-E72D297353CC}">
                <c16:uniqueId val="{00000004-98DC-4E53-811C-2513A90EFCF3}"/>
              </c:ext>
            </c:extLst>
          </c:dPt>
          <c:dPt>
            <c:idx val="2"/>
            <c:bubble3D val="0"/>
            <c:spPr>
              <a:solidFill>
                <a:srgbClr val="5394E3"/>
              </a:solidFill>
              <a:ln w="6350">
                <a:solidFill>
                  <a:schemeClr val="bg1"/>
                </a:solidFill>
              </a:ln>
              <a:effectLst/>
            </c:spPr>
            <c:extLst>
              <c:ext xmlns:c16="http://schemas.microsoft.com/office/drawing/2014/chart" uri="{C3380CC4-5D6E-409C-BE32-E72D297353CC}">
                <c16:uniqueId val="{00000005-98DC-4E53-811C-2513A90EFCF3}"/>
              </c:ext>
            </c:extLst>
          </c:dPt>
          <c:dPt>
            <c:idx val="3"/>
            <c:bubble3D val="0"/>
            <c:spPr>
              <a:solidFill>
                <a:srgbClr val="DBE7ED"/>
              </a:solidFill>
              <a:ln w="6350">
                <a:solidFill>
                  <a:schemeClr val="bg1"/>
                </a:solidFill>
              </a:ln>
              <a:effectLst/>
            </c:spPr>
            <c:extLst>
              <c:ext xmlns:c16="http://schemas.microsoft.com/office/drawing/2014/chart" uri="{C3380CC4-5D6E-409C-BE32-E72D297353CC}">
                <c16:uniqueId val="{00000006-98DC-4E53-811C-2513A90EFCF3}"/>
              </c:ext>
            </c:extLst>
          </c:dPt>
          <c:dPt>
            <c:idx val="4"/>
            <c:bubble3D val="0"/>
            <c:spPr>
              <a:solidFill>
                <a:srgbClr val="B7CDDA"/>
              </a:solidFill>
              <a:ln w="19050">
                <a:noFill/>
              </a:ln>
              <a:effectLst/>
            </c:spPr>
            <c:extLst>
              <c:ext xmlns:c16="http://schemas.microsoft.com/office/drawing/2014/chart" uri="{C3380CC4-5D6E-409C-BE32-E72D297353CC}">
                <c16:uniqueId val="{00000003-98DC-4E53-811C-2513A90EFCF3}"/>
              </c:ext>
            </c:extLst>
          </c:dPt>
          <c:dPt>
            <c:idx val="5"/>
            <c:bubble3D val="0"/>
            <c:spPr>
              <a:noFill/>
              <a:ln w="28575">
                <a:solidFill>
                  <a:srgbClr val="D63636"/>
                </a:solidFill>
                <a:prstDash val="sysDash"/>
              </a:ln>
              <a:effectLst/>
            </c:spPr>
            <c:extLst>
              <c:ext xmlns:c16="http://schemas.microsoft.com/office/drawing/2014/chart" uri="{C3380CC4-5D6E-409C-BE32-E72D297353CC}">
                <c16:uniqueId val="{00000001-98DC-4E53-811C-2513A90EFCF3}"/>
              </c:ext>
            </c:extLst>
          </c:dPt>
          <c:cat>
            <c:strRef>
              <c:f>Sheet1!$A$2:$A$7</c:f>
              <c:strCache>
                <c:ptCount val="6"/>
                <c:pt idx="0">
                  <c:v>所得税</c:v>
                </c:pt>
                <c:pt idx="1">
                  <c:v>法人税</c:v>
                </c:pt>
                <c:pt idx="2">
                  <c:v>消費税</c:v>
                </c:pt>
                <c:pt idx="3">
                  <c:v>その他税収</c:v>
                </c:pt>
                <c:pt idx="4">
                  <c:v>その他収入</c:v>
                </c:pt>
                <c:pt idx="5">
                  <c:v>公債金</c:v>
                </c:pt>
              </c:strCache>
            </c:strRef>
          </c:cat>
          <c:val>
            <c:numRef>
              <c:f>Sheet1!$B$2:$B$7</c:f>
              <c:numCache>
                <c:formatCode>General</c:formatCode>
                <c:ptCount val="6"/>
                <c:pt idx="0">
                  <c:v>20.7</c:v>
                </c:pt>
                <c:pt idx="1">
                  <c:v>16.899999999999999</c:v>
                </c:pt>
                <c:pt idx="2">
                  <c:v>21.8</c:v>
                </c:pt>
                <c:pt idx="3">
                  <c:v>9</c:v>
                </c:pt>
                <c:pt idx="4">
                  <c:v>7.4</c:v>
                </c:pt>
                <c:pt idx="5">
                  <c:v>24.2</c:v>
                </c:pt>
              </c:numCache>
            </c:numRef>
          </c:val>
          <c:extLst>
            <c:ext xmlns:c16="http://schemas.microsoft.com/office/drawing/2014/chart" uri="{C3380CC4-5D6E-409C-BE32-E72D297353CC}">
              <c16:uniqueId val="{00000000-98DC-4E53-811C-2513A90EFCF3}"/>
            </c:ext>
          </c:extLst>
        </c:ser>
        <c:dLbls>
          <c:showLegendKey val="0"/>
          <c:showVal val="0"/>
          <c:showCatName val="0"/>
          <c:showSerName val="0"/>
          <c:showPercent val="0"/>
          <c:showBubbleSize val="0"/>
          <c:showLeaderLines val="1"/>
        </c:dLbls>
        <c:firstSliceAng val="0"/>
        <c:holeSize val="43"/>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ja-JP"/>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歳出</c:v>
                </c:pt>
              </c:strCache>
            </c:strRef>
          </c:tx>
          <c:spPr>
            <a:ln w="6350">
              <a:solidFill>
                <a:schemeClr val="bg1"/>
              </a:solidFill>
            </a:ln>
          </c:spPr>
          <c:dPt>
            <c:idx val="0"/>
            <c:bubble3D val="0"/>
            <c:spPr>
              <a:solidFill>
                <a:srgbClr val="009E47"/>
              </a:solidFill>
              <a:ln w="6350">
                <a:solidFill>
                  <a:schemeClr val="bg1"/>
                </a:solidFill>
              </a:ln>
              <a:effectLst/>
            </c:spPr>
            <c:extLst>
              <c:ext xmlns:c16="http://schemas.microsoft.com/office/drawing/2014/chart" uri="{C3380CC4-5D6E-409C-BE32-E72D297353CC}">
                <c16:uniqueId val="{00000002-98DC-4E53-811C-2513A90EFCF3}"/>
              </c:ext>
            </c:extLst>
          </c:dPt>
          <c:dPt>
            <c:idx val="1"/>
            <c:bubble3D val="0"/>
            <c:spPr>
              <a:solidFill>
                <a:srgbClr val="EEC92E"/>
              </a:solidFill>
              <a:ln w="6350">
                <a:solidFill>
                  <a:schemeClr val="bg1"/>
                </a:solidFill>
              </a:ln>
              <a:effectLst/>
            </c:spPr>
            <c:extLst>
              <c:ext xmlns:c16="http://schemas.microsoft.com/office/drawing/2014/chart" uri="{C3380CC4-5D6E-409C-BE32-E72D297353CC}">
                <c16:uniqueId val="{00000004-98DC-4E53-811C-2513A90EFCF3}"/>
              </c:ext>
            </c:extLst>
          </c:dPt>
          <c:dPt>
            <c:idx val="2"/>
            <c:bubble3D val="0"/>
            <c:spPr>
              <a:solidFill>
                <a:srgbClr val="A6A6A6"/>
              </a:solidFill>
              <a:ln w="6350">
                <a:solidFill>
                  <a:schemeClr val="bg1"/>
                </a:solidFill>
              </a:ln>
              <a:effectLst/>
            </c:spPr>
            <c:extLst>
              <c:ext xmlns:c16="http://schemas.microsoft.com/office/drawing/2014/chart" uri="{C3380CC4-5D6E-409C-BE32-E72D297353CC}">
                <c16:uniqueId val="{00000005-98DC-4E53-811C-2513A90EFCF3}"/>
              </c:ext>
            </c:extLst>
          </c:dPt>
          <c:dPt>
            <c:idx val="3"/>
            <c:bubble3D val="0"/>
            <c:spPr>
              <a:solidFill>
                <a:srgbClr val="B5B5B6"/>
              </a:solidFill>
              <a:ln w="6350">
                <a:solidFill>
                  <a:schemeClr val="bg1"/>
                </a:solidFill>
              </a:ln>
              <a:effectLst/>
            </c:spPr>
            <c:extLst>
              <c:ext xmlns:c16="http://schemas.microsoft.com/office/drawing/2014/chart" uri="{C3380CC4-5D6E-409C-BE32-E72D297353CC}">
                <c16:uniqueId val="{00000006-98DC-4E53-811C-2513A90EFCF3}"/>
              </c:ext>
            </c:extLst>
          </c:dPt>
          <c:dPt>
            <c:idx val="4"/>
            <c:bubble3D val="0"/>
            <c:spPr>
              <a:solidFill>
                <a:srgbClr val="C9CACA"/>
              </a:solidFill>
              <a:ln w="6350">
                <a:solidFill>
                  <a:schemeClr val="bg1"/>
                </a:solidFill>
              </a:ln>
              <a:effectLst/>
            </c:spPr>
            <c:extLst>
              <c:ext xmlns:c16="http://schemas.microsoft.com/office/drawing/2014/chart" uri="{C3380CC4-5D6E-409C-BE32-E72D297353CC}">
                <c16:uniqueId val="{00000003-98DC-4E53-811C-2513A90EFCF3}"/>
              </c:ext>
            </c:extLst>
          </c:dPt>
          <c:dPt>
            <c:idx val="5"/>
            <c:bubble3D val="0"/>
            <c:spPr>
              <a:solidFill>
                <a:srgbClr val="EAEAEA"/>
              </a:solidFill>
              <a:ln w="6350">
                <a:solidFill>
                  <a:schemeClr val="bg1"/>
                </a:solidFill>
              </a:ln>
              <a:effectLst/>
            </c:spPr>
            <c:extLst>
              <c:ext xmlns:c16="http://schemas.microsoft.com/office/drawing/2014/chart" uri="{C3380CC4-5D6E-409C-BE32-E72D297353CC}">
                <c16:uniqueId val="{00000001-98DC-4E53-811C-2513A90EFCF3}"/>
              </c:ext>
            </c:extLst>
          </c:dPt>
          <c:dPt>
            <c:idx val="6"/>
            <c:bubble3D val="0"/>
            <c:spPr>
              <a:solidFill>
                <a:srgbClr val="EE6E6E"/>
              </a:solidFill>
              <a:ln w="6350">
                <a:solidFill>
                  <a:schemeClr val="bg1"/>
                </a:solidFill>
                <a:prstDash val="sysDash"/>
              </a:ln>
              <a:effectLst/>
            </c:spPr>
            <c:extLst>
              <c:ext xmlns:c16="http://schemas.microsoft.com/office/drawing/2014/chart" uri="{C3380CC4-5D6E-409C-BE32-E72D297353CC}">
                <c16:uniqueId val="{0000000D-3FC0-4ECE-B320-88B986DE3DFE}"/>
              </c:ext>
            </c:extLst>
          </c:dPt>
          <c:cat>
            <c:strRef>
              <c:f>Sheet1!$A$2:$A$8</c:f>
              <c:strCache>
                <c:ptCount val="7"/>
                <c:pt idx="0">
                  <c:v>社会保障</c:v>
                </c:pt>
                <c:pt idx="1">
                  <c:v>地方交付税  交付金等</c:v>
                </c:pt>
                <c:pt idx="2">
                  <c:v>防衛</c:v>
                </c:pt>
                <c:pt idx="3">
                  <c:v>公共事業</c:v>
                </c:pt>
                <c:pt idx="4">
                  <c:v>文教及び
科学振興</c:v>
                </c:pt>
                <c:pt idx="5">
                  <c:v>その他</c:v>
                </c:pt>
                <c:pt idx="6">
                  <c:v>国債費</c:v>
                </c:pt>
              </c:strCache>
            </c:strRef>
          </c:cat>
          <c:val>
            <c:numRef>
              <c:f>Sheet1!$B$2:$B$8</c:f>
              <c:numCache>
                <c:formatCode>General</c:formatCode>
                <c:ptCount val="7"/>
                <c:pt idx="0">
                  <c:v>31.9</c:v>
                </c:pt>
                <c:pt idx="1">
                  <c:v>17.100000000000001</c:v>
                </c:pt>
                <c:pt idx="2">
                  <c:v>7.3</c:v>
                </c:pt>
                <c:pt idx="3">
                  <c:v>5</c:v>
                </c:pt>
                <c:pt idx="4">
                  <c:v>4.9000000000000004</c:v>
                </c:pt>
                <c:pt idx="5">
                  <c:v>8.1</c:v>
                </c:pt>
                <c:pt idx="6">
                  <c:v>25.6</c:v>
                </c:pt>
              </c:numCache>
            </c:numRef>
          </c:val>
          <c:extLst>
            <c:ext xmlns:c16="http://schemas.microsoft.com/office/drawing/2014/chart" uri="{C3380CC4-5D6E-409C-BE32-E72D297353CC}">
              <c16:uniqueId val="{00000000-98DC-4E53-811C-2513A90EFCF3}"/>
            </c:ext>
          </c:extLst>
        </c:ser>
        <c:dLbls>
          <c:showLegendKey val="0"/>
          <c:showVal val="0"/>
          <c:showCatName val="0"/>
          <c:showSerName val="0"/>
          <c:showPercent val="0"/>
          <c:showBubbleSize val="0"/>
          <c:showLeaderLines val="1"/>
        </c:dLbls>
        <c:firstSliceAng val="0"/>
        <c:holeSize val="43"/>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ja-JP"/>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8"/>
    </mc:Choice>
    <mc:Fallback>
      <c:style val="8"/>
    </mc:Fallback>
  </mc:AlternateContent>
  <c:chart>
    <c:autoTitleDeleted val="1"/>
    <c:plotArea>
      <c:layout/>
      <c:barChart>
        <c:barDir val="col"/>
        <c:grouping val="stacked"/>
        <c:varyColors val="0"/>
        <c:ser>
          <c:idx val="0"/>
          <c:order val="0"/>
          <c:spPr>
            <a:solidFill>
              <a:srgbClr val="5394E3"/>
            </a:solidFill>
            <a:ln>
              <a:noFill/>
            </a:ln>
            <a:effectLst/>
          </c:spPr>
          <c:invertIfNegative val="0"/>
          <c:val>
            <c:numRef>
              <c:f>Sheet1!$B$2:$B$3</c:f>
              <c:numCache>
                <c:formatCode>General</c:formatCode>
                <c:ptCount val="2"/>
                <c:pt idx="0">
                  <c:v>60.6</c:v>
                </c:pt>
                <c:pt idx="1">
                  <c:v>86.6</c:v>
                </c:pt>
              </c:numCache>
            </c:numRef>
          </c:val>
          <c:extLst>
            <c:ext xmlns:c15="http://schemas.microsoft.com/office/drawing/2012/chart" uri="{02D57815-91ED-43cb-92C2-25804820EDAC}">
              <c15:filteredSeriesTitle>
                <c15:tx>
                  <c:strRef>
                    <c:extLst>
                      <c:ext uri="{02D57815-91ED-43cb-92C2-25804820EDAC}">
                        <c15:formulaRef>
                          <c15:sqref>Sheet1!$B$1</c15:sqref>
                        </c15:formulaRef>
                      </c:ext>
                    </c:extLst>
                    <c:strCache>
                      <c:ptCount val="1"/>
                      <c:pt idx="0">
                        <c:v>系列 1</c:v>
                      </c:pt>
                    </c:strCache>
                  </c:strRef>
                </c15:tx>
              </c15:filteredSeriesTitle>
            </c:ext>
            <c:ext xmlns:c15="http://schemas.microsoft.com/office/drawing/2012/chart" uri="{02D57815-91ED-43cb-92C2-25804820EDAC}">
              <c15:filteredCategoryTitle>
                <c15:cat>
                  <c:numRef>
                    <c:extLst>
                      <c:ext uri="{02D57815-91ED-43cb-92C2-25804820EDAC}">
                        <c15:formulaRef>
                          <c15:sqref>Sheet1!$A$2:$A$3</c15:sqref>
                        </c15:formulaRef>
                      </c:ext>
                    </c:extLst>
                    <c:numCache>
                      <c:formatCode>General</c:formatCode>
                      <c:ptCount val="2"/>
                      <c:pt idx="0">
                        <c:v>1990</c:v>
                      </c:pt>
                      <c:pt idx="1">
                        <c:v>2025</c:v>
                      </c:pt>
                    </c:numCache>
                  </c:numRef>
                </c15:cat>
              </c15:filteredCategoryTitle>
            </c:ext>
            <c:ext xmlns:c16="http://schemas.microsoft.com/office/drawing/2014/chart" uri="{C3380CC4-5D6E-409C-BE32-E72D297353CC}">
              <c16:uniqueId val="{00000000-8178-49FB-89E2-64F2CEE98FFA}"/>
            </c:ext>
          </c:extLst>
        </c:ser>
        <c:ser>
          <c:idx val="1"/>
          <c:order val="1"/>
          <c:spPr>
            <a:noFill/>
            <a:ln w="19050">
              <a:solidFill>
                <a:srgbClr val="EE6E6E"/>
              </a:solidFill>
              <a:prstDash val="sysDash"/>
            </a:ln>
            <a:effectLst/>
          </c:spPr>
          <c:invertIfNegative val="0"/>
          <c:val>
            <c:numRef>
              <c:f>Sheet1!$C$2:$C$3</c:f>
              <c:numCache>
                <c:formatCode>General</c:formatCode>
                <c:ptCount val="2"/>
                <c:pt idx="0">
                  <c:v>5.6</c:v>
                </c:pt>
                <c:pt idx="1">
                  <c:v>28.6</c:v>
                </c:pt>
              </c:numCache>
            </c:numRef>
          </c:val>
          <c:extLst>
            <c:ext xmlns:c15="http://schemas.microsoft.com/office/drawing/2012/chart" uri="{02D57815-91ED-43cb-92C2-25804820EDAC}">
              <c15:filteredSeriesTitle>
                <c15:tx>
                  <c:strRef>
                    <c:extLst>
                      <c:ext uri="{02D57815-91ED-43cb-92C2-25804820EDAC}">
                        <c15:formulaRef>
                          <c15:sqref>Sheet1!$C$1</c15:sqref>
                        </c15:formulaRef>
                      </c:ext>
                    </c:extLst>
                    <c:strCache>
                      <c:ptCount val="1"/>
                      <c:pt idx="0">
                        <c:v>系列 2</c:v>
                      </c:pt>
                    </c:strCache>
                  </c:strRef>
                </c15:tx>
              </c15:filteredSeriesTitle>
            </c:ext>
            <c:ext xmlns:c15="http://schemas.microsoft.com/office/drawing/2012/chart" uri="{02D57815-91ED-43cb-92C2-25804820EDAC}">
              <c15:filteredCategoryTitle>
                <c15:cat>
                  <c:numRef>
                    <c:extLst>
                      <c:ext uri="{02D57815-91ED-43cb-92C2-25804820EDAC}">
                        <c15:formulaRef>
                          <c15:sqref>Sheet1!$A$2:$A$3</c15:sqref>
                        </c15:formulaRef>
                      </c:ext>
                    </c:extLst>
                    <c:numCache>
                      <c:formatCode>General</c:formatCode>
                      <c:ptCount val="2"/>
                      <c:pt idx="0">
                        <c:v>1990</c:v>
                      </c:pt>
                      <c:pt idx="1">
                        <c:v>2025</c:v>
                      </c:pt>
                    </c:numCache>
                  </c:numRef>
                </c15:cat>
              </c15:filteredCategoryTitle>
            </c:ext>
            <c:ext xmlns:c16="http://schemas.microsoft.com/office/drawing/2014/chart" uri="{C3380CC4-5D6E-409C-BE32-E72D297353CC}">
              <c16:uniqueId val="{00000001-8178-49FB-89E2-64F2CEE98FFA}"/>
            </c:ext>
          </c:extLst>
        </c:ser>
        <c:dLbls>
          <c:showLegendKey val="0"/>
          <c:showVal val="0"/>
          <c:showCatName val="0"/>
          <c:showSerName val="0"/>
          <c:showPercent val="0"/>
          <c:showBubbleSize val="0"/>
        </c:dLbls>
        <c:gapWidth val="60"/>
        <c:overlap val="100"/>
        <c:serLines>
          <c:spPr>
            <a:ln w="9525" cap="flat" cmpd="sng" algn="ctr">
              <a:solidFill>
                <a:schemeClr val="tx1">
                  <a:lumMod val="35000"/>
                  <a:lumOff val="65000"/>
                </a:schemeClr>
              </a:solidFill>
              <a:prstDash val="dash"/>
              <a:round/>
            </a:ln>
            <a:effectLst/>
          </c:spPr>
        </c:serLines>
        <c:axId val="834060264"/>
        <c:axId val="834054864"/>
      </c:barChart>
      <c:catAx>
        <c:axId val="834060264"/>
        <c:scaling>
          <c:orientation val="minMax"/>
        </c:scaling>
        <c:delete val="1"/>
        <c:axPos val="b"/>
        <c:numFmt formatCode="General" sourceLinked="1"/>
        <c:majorTickMark val="none"/>
        <c:minorTickMark val="none"/>
        <c:tickLblPos val="nextTo"/>
        <c:crossAx val="834054864"/>
        <c:crosses val="autoZero"/>
        <c:auto val="1"/>
        <c:lblAlgn val="ctr"/>
        <c:lblOffset val="100"/>
        <c:noMultiLvlLbl val="0"/>
      </c:catAx>
      <c:valAx>
        <c:axId val="834054864"/>
        <c:scaling>
          <c:orientation val="minMax"/>
        </c:scaling>
        <c:delete val="1"/>
        <c:axPos val="l"/>
        <c:numFmt formatCode="General" sourceLinked="1"/>
        <c:majorTickMark val="out"/>
        <c:minorTickMark val="none"/>
        <c:tickLblPos val="nextTo"/>
        <c:crossAx val="83406026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ja-JP"/>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5272282071202546E-2"/>
          <c:y val="1.9544841269841271E-2"/>
          <c:w val="0.92945543585759494"/>
          <c:h val="0.93990451830266619"/>
        </c:manualLayout>
      </c:layout>
      <c:barChart>
        <c:barDir val="col"/>
        <c:grouping val="stacked"/>
        <c:varyColors val="0"/>
        <c:ser>
          <c:idx val="0"/>
          <c:order val="0"/>
          <c:spPr>
            <a:solidFill>
              <a:srgbClr val="A6A6A6"/>
            </a:solidFill>
            <a:ln>
              <a:noFill/>
            </a:ln>
            <a:effectLst/>
          </c:spPr>
          <c:invertIfNegative val="0"/>
          <c:val>
            <c:numRef>
              <c:f>Sheet1!$B$2:$B$3</c:f>
              <c:numCache>
                <c:formatCode>General</c:formatCode>
                <c:ptCount val="2"/>
                <c:pt idx="0">
                  <c:v>25.1</c:v>
                </c:pt>
                <c:pt idx="1">
                  <c:v>29.8</c:v>
                </c:pt>
              </c:numCache>
            </c:numRef>
          </c:val>
          <c:extLst>
            <c:ext xmlns:c15="http://schemas.microsoft.com/office/drawing/2012/chart" uri="{02D57815-91ED-43cb-92C2-25804820EDAC}">
              <c15:filteredSeriesTitle>
                <c15:tx>
                  <c:strRef>
                    <c:extLst>
                      <c:ext uri="{02D57815-91ED-43cb-92C2-25804820EDAC}">
                        <c15:formulaRef>
                          <c15:sqref>Sheet1!$B$1</c15:sqref>
                        </c15:formulaRef>
                      </c:ext>
                    </c:extLst>
                    <c:strCache>
                      <c:ptCount val="1"/>
                      <c:pt idx="0">
                        <c:v>系列 1</c:v>
                      </c:pt>
                    </c:strCache>
                  </c:strRef>
                </c15:tx>
              </c15:filteredSeriesTitle>
            </c:ext>
            <c:ext xmlns:c15="http://schemas.microsoft.com/office/drawing/2012/chart" uri="{02D57815-91ED-43cb-92C2-25804820EDAC}">
              <c15:filteredCategoryTitle>
                <c15:cat>
                  <c:numRef>
                    <c:extLst>
                      <c:ext uri="{02D57815-91ED-43cb-92C2-25804820EDAC}">
                        <c15:formulaRef>
                          <c15:sqref>Sheet1!$A$2:$A$3</c15:sqref>
                        </c15:formulaRef>
                      </c:ext>
                    </c:extLst>
                    <c:numCache>
                      <c:formatCode>General</c:formatCode>
                      <c:ptCount val="2"/>
                      <c:pt idx="0">
                        <c:v>1990</c:v>
                      </c:pt>
                      <c:pt idx="1">
                        <c:v>2025</c:v>
                      </c:pt>
                    </c:numCache>
                  </c:numRef>
                </c15:cat>
              </c15:filteredCategoryTitle>
            </c:ext>
            <c:ext xmlns:c16="http://schemas.microsoft.com/office/drawing/2014/chart" uri="{C3380CC4-5D6E-409C-BE32-E72D297353CC}">
              <c16:uniqueId val="{00000000-A3B9-46A4-A811-51CB1163067E}"/>
            </c:ext>
          </c:extLst>
        </c:ser>
        <c:ser>
          <c:idx val="1"/>
          <c:order val="1"/>
          <c:spPr>
            <a:solidFill>
              <a:srgbClr val="EAEAEA"/>
            </a:solidFill>
            <a:ln>
              <a:noFill/>
            </a:ln>
            <a:effectLst/>
          </c:spPr>
          <c:invertIfNegative val="0"/>
          <c:val>
            <c:numRef>
              <c:f>Sheet1!$C$2:$C$3</c:f>
              <c:numCache>
                <c:formatCode>General</c:formatCode>
                <c:ptCount val="2"/>
                <c:pt idx="0">
                  <c:v>0</c:v>
                </c:pt>
                <c:pt idx="1">
                  <c:v>0</c:v>
                </c:pt>
              </c:numCache>
            </c:numRef>
          </c:val>
          <c:extLst>
            <c:ext xmlns:c15="http://schemas.microsoft.com/office/drawing/2012/chart" uri="{02D57815-91ED-43cb-92C2-25804820EDAC}">
              <c15:filteredSeriesTitle>
                <c15:tx>
                  <c:strRef>
                    <c:extLst>
                      <c:ext uri="{02D57815-91ED-43cb-92C2-25804820EDAC}">
                        <c15:formulaRef>
                          <c15:sqref>Sheet1!$C$1</c15:sqref>
                        </c15:formulaRef>
                      </c:ext>
                    </c:extLst>
                    <c:strCache>
                      <c:ptCount val="1"/>
                      <c:pt idx="0">
                        <c:v>系列 2</c:v>
                      </c:pt>
                    </c:strCache>
                  </c:strRef>
                </c15:tx>
              </c15:filteredSeriesTitle>
            </c:ext>
            <c:ext xmlns:c15="http://schemas.microsoft.com/office/drawing/2012/chart" uri="{02D57815-91ED-43cb-92C2-25804820EDAC}">
              <c15:filteredCategoryTitle>
                <c15:cat>
                  <c:numRef>
                    <c:extLst>
                      <c:ext uri="{02D57815-91ED-43cb-92C2-25804820EDAC}">
                        <c15:formulaRef>
                          <c15:sqref>Sheet1!$A$2:$A$3</c15:sqref>
                        </c15:formulaRef>
                      </c:ext>
                    </c:extLst>
                    <c:numCache>
                      <c:formatCode>General</c:formatCode>
                      <c:ptCount val="2"/>
                      <c:pt idx="0">
                        <c:v>1990</c:v>
                      </c:pt>
                      <c:pt idx="1">
                        <c:v>2025</c:v>
                      </c:pt>
                    </c:numCache>
                  </c:numRef>
                </c15:cat>
              </c15:filteredCategoryTitle>
            </c:ext>
            <c:ext xmlns:c16="http://schemas.microsoft.com/office/drawing/2014/chart" uri="{C3380CC4-5D6E-409C-BE32-E72D297353CC}">
              <c16:uniqueId val="{00000003-A3B9-46A4-A811-51CB1163067E}"/>
            </c:ext>
          </c:extLst>
        </c:ser>
        <c:ser>
          <c:idx val="2"/>
          <c:order val="2"/>
          <c:spPr>
            <a:solidFill>
              <a:srgbClr val="009E47"/>
            </a:solidFill>
            <a:ln>
              <a:noFill/>
            </a:ln>
            <a:effectLst/>
          </c:spPr>
          <c:invertIfNegative val="0"/>
          <c:val>
            <c:numRef>
              <c:f>Sheet1!$D$2:$D$3</c:f>
              <c:numCache>
                <c:formatCode>General</c:formatCode>
                <c:ptCount val="2"/>
                <c:pt idx="0">
                  <c:v>11.6</c:v>
                </c:pt>
                <c:pt idx="1">
                  <c:v>38.299999999999997</c:v>
                </c:pt>
              </c:numCache>
            </c:numRef>
          </c:val>
          <c:extLst>
            <c:ext xmlns:c15="http://schemas.microsoft.com/office/drawing/2012/chart" uri="{02D57815-91ED-43cb-92C2-25804820EDAC}">
              <c15:filteredSeriesTitle>
                <c15:tx>
                  <c:strRef>
                    <c:extLst>
                      <c:ext uri="{02D57815-91ED-43cb-92C2-25804820EDAC}">
                        <c15:formulaRef>
                          <c15:sqref>Sheet1!$D$1</c15:sqref>
                        </c15:formulaRef>
                      </c:ext>
                    </c:extLst>
                    <c:strCache>
                      <c:ptCount val="1"/>
                      <c:pt idx="0">
                        <c:v>系列 3</c:v>
                      </c:pt>
                    </c:strCache>
                  </c:strRef>
                </c15:tx>
              </c15:filteredSeriesTitle>
            </c:ext>
            <c:ext xmlns:c15="http://schemas.microsoft.com/office/drawing/2012/chart" uri="{02D57815-91ED-43cb-92C2-25804820EDAC}">
              <c15:filteredCategoryTitle>
                <c15:cat>
                  <c:numRef>
                    <c:extLst>
                      <c:ext uri="{02D57815-91ED-43cb-92C2-25804820EDAC}">
                        <c15:formulaRef>
                          <c15:sqref>Sheet1!$A$2:$A$3</c15:sqref>
                        </c15:formulaRef>
                      </c:ext>
                    </c:extLst>
                    <c:numCache>
                      <c:formatCode>General</c:formatCode>
                      <c:ptCount val="2"/>
                      <c:pt idx="0">
                        <c:v>1990</c:v>
                      </c:pt>
                      <c:pt idx="1">
                        <c:v>2025</c:v>
                      </c:pt>
                    </c:numCache>
                  </c:numRef>
                </c15:cat>
              </c15:filteredCategoryTitle>
            </c:ext>
            <c:ext xmlns:c16="http://schemas.microsoft.com/office/drawing/2014/chart" uri="{C3380CC4-5D6E-409C-BE32-E72D297353CC}">
              <c16:uniqueId val="{00000004-A3B9-46A4-A811-51CB1163067E}"/>
            </c:ext>
          </c:extLst>
        </c:ser>
        <c:ser>
          <c:idx val="3"/>
          <c:order val="3"/>
          <c:spPr>
            <a:solidFill>
              <a:srgbClr val="EEC92E"/>
            </a:solidFill>
            <a:ln>
              <a:noFill/>
            </a:ln>
            <a:effectLst/>
          </c:spPr>
          <c:invertIfNegative val="0"/>
          <c:val>
            <c:numRef>
              <c:f>Sheet1!$E$2:$E$3</c:f>
              <c:numCache>
                <c:formatCode>General</c:formatCode>
                <c:ptCount val="2"/>
                <c:pt idx="0">
                  <c:v>15.3</c:v>
                </c:pt>
                <c:pt idx="1">
                  <c:v>18.899999999999999</c:v>
                </c:pt>
              </c:numCache>
            </c:numRef>
          </c:val>
          <c:extLst>
            <c:ext xmlns:c15="http://schemas.microsoft.com/office/drawing/2012/chart" uri="{02D57815-91ED-43cb-92C2-25804820EDAC}">
              <c15:filteredSeriesTitle>
                <c15:tx>
                  <c:strRef>
                    <c:extLst>
                      <c:ext uri="{02D57815-91ED-43cb-92C2-25804820EDAC}">
                        <c15:formulaRef>
                          <c15:sqref>Sheet1!$E$1</c15:sqref>
                        </c15:formulaRef>
                      </c:ext>
                    </c:extLst>
                    <c:strCache>
                      <c:ptCount val="1"/>
                      <c:pt idx="0">
                        <c:v>系列 4</c:v>
                      </c:pt>
                    </c:strCache>
                  </c:strRef>
                </c15:tx>
              </c15:filteredSeriesTitle>
            </c:ext>
            <c:ext xmlns:c15="http://schemas.microsoft.com/office/drawing/2012/chart" uri="{02D57815-91ED-43cb-92C2-25804820EDAC}">
              <c15:filteredCategoryTitle>
                <c15:cat>
                  <c:numRef>
                    <c:extLst>
                      <c:ext uri="{02D57815-91ED-43cb-92C2-25804820EDAC}">
                        <c15:formulaRef>
                          <c15:sqref>Sheet1!$A$2:$A$3</c15:sqref>
                        </c15:formulaRef>
                      </c:ext>
                    </c:extLst>
                    <c:numCache>
                      <c:formatCode>General</c:formatCode>
                      <c:ptCount val="2"/>
                      <c:pt idx="0">
                        <c:v>1990</c:v>
                      </c:pt>
                      <c:pt idx="1">
                        <c:v>2025</c:v>
                      </c:pt>
                    </c:numCache>
                  </c:numRef>
                </c15:cat>
              </c15:filteredCategoryTitle>
            </c:ext>
            <c:ext xmlns:c16="http://schemas.microsoft.com/office/drawing/2014/chart" uri="{C3380CC4-5D6E-409C-BE32-E72D297353CC}">
              <c16:uniqueId val="{00000005-A3B9-46A4-A811-51CB1163067E}"/>
            </c:ext>
          </c:extLst>
        </c:ser>
        <c:ser>
          <c:idx val="4"/>
          <c:order val="4"/>
          <c:spPr>
            <a:solidFill>
              <a:srgbClr val="EE6E6E"/>
            </a:solidFill>
            <a:ln>
              <a:noFill/>
            </a:ln>
            <a:effectLst/>
          </c:spPr>
          <c:invertIfNegative val="0"/>
          <c:val>
            <c:numRef>
              <c:f>Sheet1!$F$2:$F$3</c:f>
              <c:numCache>
                <c:formatCode>General</c:formatCode>
                <c:ptCount val="2"/>
                <c:pt idx="0">
                  <c:v>14.3</c:v>
                </c:pt>
                <c:pt idx="1">
                  <c:v>28.2</c:v>
                </c:pt>
              </c:numCache>
            </c:numRef>
          </c:val>
          <c:extLst>
            <c:ext xmlns:c15="http://schemas.microsoft.com/office/drawing/2012/chart" uri="{02D57815-91ED-43cb-92C2-25804820EDAC}">
              <c15:filteredSeriesTitle>
                <c15:tx>
                  <c:strRef>
                    <c:extLst>
                      <c:ext uri="{02D57815-91ED-43cb-92C2-25804820EDAC}">
                        <c15:formulaRef>
                          <c15:sqref>Sheet1!$F$1</c15:sqref>
                        </c15:formulaRef>
                      </c:ext>
                    </c:extLst>
                    <c:strCache>
                      <c:ptCount val="1"/>
                      <c:pt idx="0">
                        <c:v>系列 5</c:v>
                      </c:pt>
                    </c:strCache>
                  </c:strRef>
                </c15:tx>
              </c15:filteredSeriesTitle>
            </c:ext>
            <c:ext xmlns:c15="http://schemas.microsoft.com/office/drawing/2012/chart" uri="{02D57815-91ED-43cb-92C2-25804820EDAC}">
              <c15:filteredCategoryTitle>
                <c15:cat>
                  <c:numRef>
                    <c:extLst>
                      <c:ext uri="{02D57815-91ED-43cb-92C2-25804820EDAC}">
                        <c15:formulaRef>
                          <c15:sqref>Sheet1!$A$2:$A$3</c15:sqref>
                        </c15:formulaRef>
                      </c:ext>
                    </c:extLst>
                    <c:numCache>
                      <c:formatCode>General</c:formatCode>
                      <c:ptCount val="2"/>
                      <c:pt idx="0">
                        <c:v>1990</c:v>
                      </c:pt>
                      <c:pt idx="1">
                        <c:v>2025</c:v>
                      </c:pt>
                    </c:numCache>
                  </c:numRef>
                </c15:cat>
              </c15:filteredCategoryTitle>
            </c:ext>
            <c:ext xmlns:c16="http://schemas.microsoft.com/office/drawing/2014/chart" uri="{C3380CC4-5D6E-409C-BE32-E72D297353CC}">
              <c16:uniqueId val="{00000006-A3B9-46A4-A811-51CB1163067E}"/>
            </c:ext>
          </c:extLst>
        </c:ser>
        <c:dLbls>
          <c:showLegendKey val="0"/>
          <c:showVal val="0"/>
          <c:showCatName val="0"/>
          <c:showSerName val="0"/>
          <c:showPercent val="0"/>
          <c:showBubbleSize val="0"/>
        </c:dLbls>
        <c:gapWidth val="60"/>
        <c:overlap val="100"/>
        <c:serLines>
          <c:spPr>
            <a:ln w="9525" cap="flat" cmpd="sng" algn="ctr">
              <a:solidFill>
                <a:schemeClr val="tx1">
                  <a:lumMod val="35000"/>
                  <a:lumOff val="65000"/>
                </a:schemeClr>
              </a:solidFill>
              <a:prstDash val="dash"/>
              <a:round/>
            </a:ln>
            <a:effectLst/>
          </c:spPr>
        </c:serLines>
        <c:axId val="834051624"/>
        <c:axId val="834042624"/>
      </c:barChart>
      <c:catAx>
        <c:axId val="834051624"/>
        <c:scaling>
          <c:orientation val="minMax"/>
        </c:scaling>
        <c:delete val="1"/>
        <c:axPos val="b"/>
        <c:numFmt formatCode="General" sourceLinked="1"/>
        <c:majorTickMark val="none"/>
        <c:minorTickMark val="none"/>
        <c:tickLblPos val="nextTo"/>
        <c:crossAx val="834042624"/>
        <c:crosses val="autoZero"/>
        <c:auto val="1"/>
        <c:lblAlgn val="ctr"/>
        <c:lblOffset val="100"/>
        <c:noMultiLvlLbl val="0"/>
      </c:catAx>
      <c:valAx>
        <c:axId val="834042624"/>
        <c:scaling>
          <c:orientation val="minMax"/>
        </c:scaling>
        <c:delete val="1"/>
        <c:axPos val="l"/>
        <c:numFmt formatCode="General" sourceLinked="1"/>
        <c:majorTickMark val="out"/>
        <c:minorTickMark val="none"/>
        <c:tickLblPos val="nextTo"/>
        <c:crossAx val="83405162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ja-JP"/>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8625366982760967E-2"/>
          <c:y val="6.4945177808925433E-2"/>
          <c:w val="0.88054353310429279"/>
          <c:h val="0.83406244976279487"/>
        </c:manualLayout>
      </c:layout>
      <c:lineChart>
        <c:grouping val="standard"/>
        <c:varyColors val="0"/>
        <c:ser>
          <c:idx val="0"/>
          <c:order val="0"/>
          <c:spPr>
            <a:ln w="22225" cap="rnd">
              <a:solidFill>
                <a:srgbClr val="EB4F4F"/>
              </a:solidFill>
              <a:round/>
            </a:ln>
            <a:effectLst/>
          </c:spPr>
          <c:marker>
            <c:symbol val="circle"/>
            <c:size val="5"/>
            <c:spPr>
              <a:solidFill>
                <a:srgbClr val="EB4F4F"/>
              </a:solidFill>
              <a:ln w="9525">
                <a:solidFill>
                  <a:srgbClr val="EB4F4F"/>
                </a:solidFill>
              </a:ln>
              <a:effectLst/>
            </c:spPr>
          </c:marker>
          <c:val>
            <c:numRef>
              <c:f>'[230728_デンマーク・スイス入り_【BD】8.【R5.4】02 高齢化率の国際比較（R4人口推計・UN2022）.xlsx]高齢化データ（R5.5）'!$C$67:$C$79</c:f>
              <c:numCache>
                <c:formatCode>0.0_ </c:formatCode>
                <c:ptCount val="13"/>
                <c:pt idx="0">
                  <c:v>12.076595125029325</c:v>
                </c:pt>
                <c:pt idx="1">
                  <c:v>14.555228159592259</c:v>
                </c:pt>
                <c:pt idx="2">
                  <c:v>17.365236436979028</c:v>
                </c:pt>
                <c:pt idx="3">
                  <c:v>20.162325464905141</c:v>
                </c:pt>
                <c:pt idx="4">
                  <c:v>23.024122070640416</c:v>
                </c:pt>
                <c:pt idx="5">
                  <c:v>26.647783154333371</c:v>
                </c:pt>
                <c:pt idx="6">
                  <c:v>28.559764082888083</c:v>
                </c:pt>
                <c:pt idx="7">
                  <c:v>29.635060468700086</c:v>
                </c:pt>
                <c:pt idx="8">
                  <c:v>30.771931881056759</c:v>
                </c:pt>
                <c:pt idx="9">
                  <c:v>32.349547217535132</c:v>
                </c:pt>
                <c:pt idx="10">
                  <c:v>34.815569358405575</c:v>
                </c:pt>
                <c:pt idx="11">
                  <c:v>36.260116247282582</c:v>
                </c:pt>
                <c:pt idx="12">
                  <c:v>37.137804254828445</c:v>
                </c:pt>
              </c:numCache>
            </c:numRef>
          </c:val>
          <c:smooth val="0"/>
          <c:extLst>
            <c:ext xmlns:c15="http://schemas.microsoft.com/office/drawing/2012/chart" uri="{02D57815-91ED-43cb-92C2-25804820EDAC}">
              <c15:filteredSeriesTitle>
                <c15:tx>
                  <c:strRef>
                    <c:extLst>
                      <c:ext uri="{02D57815-91ED-43cb-92C2-25804820EDAC}">
                        <c15:formulaRef>
                          <c15:sqref>'[230728_デンマーク・スイス入り_【BD】8.【R5.4】02 高齢化率の国際比較（R4人口推計・UN2022）.xlsx]高齢化データ（R5.5）'!$C$66</c15:sqref>
                        </c15:formulaRef>
                      </c:ext>
                    </c:extLst>
                    <c:strCache>
                      <c:ptCount val="1"/>
                      <c:pt idx="0">
                        <c:v>日本</c:v>
                      </c:pt>
                    </c:strCache>
                  </c:strRef>
                </c15:tx>
              </c15:filteredSeriesTitle>
            </c:ext>
            <c:ext xmlns:c15="http://schemas.microsoft.com/office/drawing/2012/chart" uri="{02D57815-91ED-43cb-92C2-25804820EDAC}">
              <c15:filteredCategoryTitle>
                <c15:cat>
                  <c:numRef>
                    <c:extLst>
                      <c:ext uri="{02D57815-91ED-43cb-92C2-25804820EDAC}">
                        <c15:formulaRef>
                          <c15:sqref>'[230728_デンマーク・スイス入り_【BD】8.【R5.4】02 高齢化率の国際比較（R4人口推計・UN2022）.xlsx]高齢化データ（R5.5）'!$B$67:$B$79</c15:sqref>
                        </c15:formulaRef>
                      </c:ext>
                    </c:extLst>
                    <c:numCache>
                      <c:formatCode>0_ </c:formatCode>
                      <c:ptCount val="13"/>
                      <c:pt idx="0">
                        <c:v>1990</c:v>
                      </c:pt>
                      <c:pt idx="1">
                        <c:v>1995</c:v>
                      </c:pt>
                      <c:pt idx="2">
                        <c:v>2000</c:v>
                      </c:pt>
                      <c:pt idx="3">
                        <c:v>2005</c:v>
                      </c:pt>
                      <c:pt idx="4">
                        <c:v>2010</c:v>
                      </c:pt>
                      <c:pt idx="5">
                        <c:v>2015</c:v>
                      </c:pt>
                      <c:pt idx="6">
                        <c:v>2020</c:v>
                      </c:pt>
                      <c:pt idx="7">
                        <c:v>2025</c:v>
                      </c:pt>
                      <c:pt idx="8">
                        <c:v>2030</c:v>
                      </c:pt>
                      <c:pt idx="9">
                        <c:v>2035</c:v>
                      </c:pt>
                      <c:pt idx="10">
                        <c:v>2040</c:v>
                      </c:pt>
                      <c:pt idx="11">
                        <c:v>2045</c:v>
                      </c:pt>
                      <c:pt idx="12">
                        <c:v>2050</c:v>
                      </c:pt>
                    </c:numCache>
                  </c:numRef>
                </c15:cat>
              </c15:filteredCategoryTitle>
            </c:ext>
            <c:ext xmlns:c16="http://schemas.microsoft.com/office/drawing/2014/chart" uri="{C3380CC4-5D6E-409C-BE32-E72D297353CC}">
              <c16:uniqueId val="{00000000-0837-4795-93FC-9E2AC958FC1F}"/>
            </c:ext>
          </c:extLst>
        </c:ser>
        <c:ser>
          <c:idx val="1"/>
          <c:order val="1"/>
          <c:spPr>
            <a:ln w="15875" cap="rnd">
              <a:solidFill>
                <a:srgbClr val="EEC92E"/>
              </a:solidFill>
              <a:round/>
            </a:ln>
            <a:effectLst/>
          </c:spPr>
          <c:marker>
            <c:symbol val="star"/>
            <c:size val="5"/>
            <c:spPr>
              <a:noFill/>
              <a:ln w="9525">
                <a:solidFill>
                  <a:srgbClr val="EEC92E"/>
                </a:solidFill>
              </a:ln>
              <a:effectLst/>
            </c:spPr>
          </c:marker>
          <c:val>
            <c:numRef>
              <c:f>'[230728_デンマーク・スイス入り_【BD】8.【R5.4】02 高齢化率の国際比較（R4人口推計・UN2022）.xlsx]高齢化データ（R5.5）'!$D$67:$D$79</c:f>
              <c:numCache>
                <c:formatCode>0.0_ </c:formatCode>
                <c:ptCount val="13"/>
                <c:pt idx="0">
                  <c:v>14.899410100990556</c:v>
                </c:pt>
                <c:pt idx="1">
                  <c:v>15.479100708012075</c:v>
                </c:pt>
                <c:pt idx="2">
                  <c:v>16.432277045633285</c:v>
                </c:pt>
                <c:pt idx="3">
                  <c:v>18.993049169676151</c:v>
                </c:pt>
                <c:pt idx="4">
                  <c:v>20.454498728498177</c:v>
                </c:pt>
                <c:pt idx="5">
                  <c:v>20.950472934986131</c:v>
                </c:pt>
                <c:pt idx="6">
                  <c:v>21.963734408749414</c:v>
                </c:pt>
                <c:pt idx="7">
                  <c:v>23.618258134485515</c:v>
                </c:pt>
                <c:pt idx="8">
                  <c:v>26.388684715732762</c:v>
                </c:pt>
                <c:pt idx="9">
                  <c:v>28.767671958016862</c:v>
                </c:pt>
                <c:pt idx="10">
                  <c:v>29.452510457570312</c:v>
                </c:pt>
                <c:pt idx="11">
                  <c:v>29.868322444475005</c:v>
                </c:pt>
                <c:pt idx="12">
                  <c:v>30.479655280983582</c:v>
                </c:pt>
              </c:numCache>
            </c:numRef>
          </c:val>
          <c:smooth val="0"/>
          <c:extLst>
            <c:ext xmlns:c15="http://schemas.microsoft.com/office/drawing/2012/chart" uri="{02D57815-91ED-43cb-92C2-25804820EDAC}">
              <c15:filteredSeriesTitle>
                <c15:tx>
                  <c:strRef>
                    <c:extLst>
                      <c:ext uri="{02D57815-91ED-43cb-92C2-25804820EDAC}">
                        <c15:formulaRef>
                          <c15:sqref>'[230728_デンマーク・スイス入り_【BD】8.【R5.4】02 高齢化率の国際比較（R4人口推計・UN2022）.xlsx]高齢化データ（R5.5）'!$D$66</c15:sqref>
                        </c15:formulaRef>
                      </c:ext>
                    </c:extLst>
                    <c:strCache>
                      <c:ptCount val="1"/>
                      <c:pt idx="0">
                        <c:v>ドイツ</c:v>
                      </c:pt>
                    </c:strCache>
                  </c:strRef>
                </c15:tx>
              </c15:filteredSeriesTitle>
            </c:ext>
            <c:ext xmlns:c15="http://schemas.microsoft.com/office/drawing/2012/chart" uri="{02D57815-91ED-43cb-92C2-25804820EDAC}">
              <c15:filteredCategoryTitle>
                <c15:cat>
                  <c:numRef>
                    <c:extLst>
                      <c:ext uri="{02D57815-91ED-43cb-92C2-25804820EDAC}">
                        <c15:formulaRef>
                          <c15:sqref>'[230728_デンマーク・スイス入り_【BD】8.【R5.4】02 高齢化率の国際比較（R4人口推計・UN2022）.xlsx]高齢化データ（R5.5）'!$B$67:$B$79</c15:sqref>
                        </c15:formulaRef>
                      </c:ext>
                    </c:extLst>
                    <c:numCache>
                      <c:formatCode>0_ </c:formatCode>
                      <c:ptCount val="13"/>
                      <c:pt idx="0">
                        <c:v>1990</c:v>
                      </c:pt>
                      <c:pt idx="1">
                        <c:v>1995</c:v>
                      </c:pt>
                      <c:pt idx="2">
                        <c:v>2000</c:v>
                      </c:pt>
                      <c:pt idx="3">
                        <c:v>2005</c:v>
                      </c:pt>
                      <c:pt idx="4">
                        <c:v>2010</c:v>
                      </c:pt>
                      <c:pt idx="5">
                        <c:v>2015</c:v>
                      </c:pt>
                      <c:pt idx="6">
                        <c:v>2020</c:v>
                      </c:pt>
                      <c:pt idx="7">
                        <c:v>2025</c:v>
                      </c:pt>
                      <c:pt idx="8">
                        <c:v>2030</c:v>
                      </c:pt>
                      <c:pt idx="9">
                        <c:v>2035</c:v>
                      </c:pt>
                      <c:pt idx="10">
                        <c:v>2040</c:v>
                      </c:pt>
                      <c:pt idx="11">
                        <c:v>2045</c:v>
                      </c:pt>
                      <c:pt idx="12">
                        <c:v>2050</c:v>
                      </c:pt>
                    </c:numCache>
                  </c:numRef>
                </c15:cat>
              </c15:filteredCategoryTitle>
            </c:ext>
            <c:ext xmlns:c16="http://schemas.microsoft.com/office/drawing/2014/chart" uri="{C3380CC4-5D6E-409C-BE32-E72D297353CC}">
              <c16:uniqueId val="{00000001-0837-4795-93FC-9E2AC958FC1F}"/>
            </c:ext>
          </c:extLst>
        </c:ser>
        <c:ser>
          <c:idx val="2"/>
          <c:order val="2"/>
          <c:spPr>
            <a:ln w="15875" cap="rnd">
              <a:solidFill>
                <a:srgbClr val="FF66CC"/>
              </a:solidFill>
              <a:round/>
            </a:ln>
            <a:effectLst/>
          </c:spPr>
          <c:marker>
            <c:symbol val="diamond"/>
            <c:size val="5"/>
            <c:spPr>
              <a:solidFill>
                <a:srgbClr val="FF66CC"/>
              </a:solidFill>
              <a:ln w="9525">
                <a:solidFill>
                  <a:srgbClr val="FF66CC"/>
                </a:solidFill>
              </a:ln>
              <a:effectLst/>
            </c:spPr>
          </c:marker>
          <c:val>
            <c:numRef>
              <c:f>'[230728_デンマーク・スイス入り_【BD】8.【R5.4】02 高齢化率の国際比較（R4人口推計・UN2022）.xlsx]高齢化データ（R5.5）'!$E$67:$E$79</c:f>
              <c:numCache>
                <c:formatCode>0.0_ </c:formatCode>
                <c:ptCount val="13"/>
                <c:pt idx="0">
                  <c:v>14.096354597779298</c:v>
                </c:pt>
                <c:pt idx="1">
                  <c:v>15.25436259065906</c:v>
                </c:pt>
                <c:pt idx="2">
                  <c:v>16.155123697757862</c:v>
                </c:pt>
                <c:pt idx="3">
                  <c:v>16.575830973747106</c:v>
                </c:pt>
                <c:pt idx="4">
                  <c:v>16.98227885862352</c:v>
                </c:pt>
                <c:pt idx="5">
                  <c:v>19.105064461211263</c:v>
                </c:pt>
                <c:pt idx="6">
                  <c:v>21.009547712375479</c:v>
                </c:pt>
                <c:pt idx="7">
                  <c:v>22.685935263662092</c:v>
                </c:pt>
                <c:pt idx="8">
                  <c:v>24.420639880085655</c:v>
                </c:pt>
                <c:pt idx="9">
                  <c:v>25.922711735642579</c:v>
                </c:pt>
                <c:pt idx="10">
                  <c:v>27.249654694840654</c:v>
                </c:pt>
                <c:pt idx="11">
                  <c:v>27.838621311323607</c:v>
                </c:pt>
                <c:pt idx="12">
                  <c:v>28.545646083119113</c:v>
                </c:pt>
              </c:numCache>
            </c:numRef>
          </c:val>
          <c:smooth val="0"/>
          <c:extLst>
            <c:ext xmlns:c15="http://schemas.microsoft.com/office/drawing/2012/chart" uri="{02D57815-91ED-43cb-92C2-25804820EDAC}">
              <c15:filteredSeriesTitle>
                <c15:tx>
                  <c:strRef>
                    <c:extLst>
                      <c:ext uri="{02D57815-91ED-43cb-92C2-25804820EDAC}">
                        <c15:formulaRef>
                          <c15:sqref>'[230728_デンマーク・スイス入り_【BD】8.【R5.4】02 高齢化率の国際比較（R4人口推計・UN2022）.xlsx]高齢化データ（R5.5）'!$E$66</c15:sqref>
                        </c15:formulaRef>
                      </c:ext>
                    </c:extLst>
                    <c:strCache>
                      <c:ptCount val="1"/>
                      <c:pt idx="0">
                        <c:v>フランス</c:v>
                      </c:pt>
                    </c:strCache>
                  </c:strRef>
                </c15:tx>
              </c15:filteredSeriesTitle>
            </c:ext>
            <c:ext xmlns:c15="http://schemas.microsoft.com/office/drawing/2012/chart" uri="{02D57815-91ED-43cb-92C2-25804820EDAC}">
              <c15:filteredCategoryTitle>
                <c15:cat>
                  <c:numRef>
                    <c:extLst>
                      <c:ext uri="{02D57815-91ED-43cb-92C2-25804820EDAC}">
                        <c15:formulaRef>
                          <c15:sqref>'[230728_デンマーク・スイス入り_【BD】8.【R5.4】02 高齢化率の国際比較（R4人口推計・UN2022）.xlsx]高齢化データ（R5.5）'!$B$67:$B$79</c15:sqref>
                        </c15:formulaRef>
                      </c:ext>
                    </c:extLst>
                    <c:numCache>
                      <c:formatCode>0_ </c:formatCode>
                      <c:ptCount val="13"/>
                      <c:pt idx="0">
                        <c:v>1990</c:v>
                      </c:pt>
                      <c:pt idx="1">
                        <c:v>1995</c:v>
                      </c:pt>
                      <c:pt idx="2">
                        <c:v>2000</c:v>
                      </c:pt>
                      <c:pt idx="3">
                        <c:v>2005</c:v>
                      </c:pt>
                      <c:pt idx="4">
                        <c:v>2010</c:v>
                      </c:pt>
                      <c:pt idx="5">
                        <c:v>2015</c:v>
                      </c:pt>
                      <c:pt idx="6">
                        <c:v>2020</c:v>
                      </c:pt>
                      <c:pt idx="7">
                        <c:v>2025</c:v>
                      </c:pt>
                      <c:pt idx="8">
                        <c:v>2030</c:v>
                      </c:pt>
                      <c:pt idx="9">
                        <c:v>2035</c:v>
                      </c:pt>
                      <c:pt idx="10">
                        <c:v>2040</c:v>
                      </c:pt>
                      <c:pt idx="11">
                        <c:v>2045</c:v>
                      </c:pt>
                      <c:pt idx="12">
                        <c:v>2050</c:v>
                      </c:pt>
                    </c:numCache>
                  </c:numRef>
                </c15:cat>
              </c15:filteredCategoryTitle>
            </c:ext>
            <c:ext xmlns:c16="http://schemas.microsoft.com/office/drawing/2014/chart" uri="{C3380CC4-5D6E-409C-BE32-E72D297353CC}">
              <c16:uniqueId val="{00000002-0837-4795-93FC-9E2AC958FC1F}"/>
            </c:ext>
          </c:extLst>
        </c:ser>
        <c:ser>
          <c:idx val="3"/>
          <c:order val="3"/>
          <c:spPr>
            <a:ln w="15875" cap="rnd">
              <a:solidFill>
                <a:srgbClr val="5394E3"/>
              </a:solidFill>
              <a:round/>
            </a:ln>
            <a:effectLst/>
          </c:spPr>
          <c:marker>
            <c:symbol val="triangle"/>
            <c:size val="5"/>
            <c:spPr>
              <a:solidFill>
                <a:srgbClr val="5394E3"/>
              </a:solidFill>
              <a:ln w="9525">
                <a:solidFill>
                  <a:srgbClr val="5394E3"/>
                </a:solidFill>
              </a:ln>
              <a:effectLst/>
            </c:spPr>
          </c:marker>
          <c:val>
            <c:numRef>
              <c:f>'[230728_デンマーク・スイス入り_【BD】8.【R5.4】02 高齢化率の国際比較（R4人口推計・UN2022）.xlsx]高齢化データ（R5.5）'!$F$67:$F$79</c:f>
              <c:numCache>
                <c:formatCode>0.0_ </c:formatCode>
                <c:ptCount val="13"/>
                <c:pt idx="0">
                  <c:v>15.715649289026217</c:v>
                </c:pt>
                <c:pt idx="1">
                  <c:v>15.805484149901078</c:v>
                </c:pt>
                <c:pt idx="2">
                  <c:v>15.718921261290147</c:v>
                </c:pt>
                <c:pt idx="3">
                  <c:v>15.83729454724166</c:v>
                </c:pt>
                <c:pt idx="4">
                  <c:v>16.342941695295483</c:v>
                </c:pt>
                <c:pt idx="5">
                  <c:v>17.798661095415206</c:v>
                </c:pt>
                <c:pt idx="6">
                  <c:v>18.722511900406495</c:v>
                </c:pt>
                <c:pt idx="7">
                  <c:v>20.0860983846792</c:v>
                </c:pt>
                <c:pt idx="8">
                  <c:v>22.024138654329398</c:v>
                </c:pt>
                <c:pt idx="9">
                  <c:v>23.758117689018718</c:v>
                </c:pt>
                <c:pt idx="10">
                  <c:v>24.756827485585173</c:v>
                </c:pt>
                <c:pt idx="11">
                  <c:v>25.290960279454271</c:v>
                </c:pt>
                <c:pt idx="12">
                  <c:v>26.145552793772346</c:v>
                </c:pt>
              </c:numCache>
            </c:numRef>
          </c:val>
          <c:smooth val="0"/>
          <c:extLst>
            <c:ext xmlns:c15="http://schemas.microsoft.com/office/drawing/2012/chart" uri="{02D57815-91ED-43cb-92C2-25804820EDAC}">
              <c15:filteredSeriesTitle>
                <c15:tx>
                  <c:strRef>
                    <c:extLst>
                      <c:ext uri="{02D57815-91ED-43cb-92C2-25804820EDAC}">
                        <c15:formulaRef>
                          <c15:sqref>'[230728_デンマーク・スイス入り_【BD】8.【R5.4】02 高齢化率の国際比較（R4人口推計・UN2022）.xlsx]高齢化データ（R5.5）'!$F$66</c15:sqref>
                        </c15:formulaRef>
                      </c:ext>
                    </c:extLst>
                    <c:strCache>
                      <c:ptCount val="1"/>
                      <c:pt idx="0">
                        <c:v>イギリス</c:v>
                      </c:pt>
                    </c:strCache>
                  </c:strRef>
                </c15:tx>
              </c15:filteredSeriesTitle>
            </c:ext>
            <c:ext xmlns:c15="http://schemas.microsoft.com/office/drawing/2012/chart" uri="{02D57815-91ED-43cb-92C2-25804820EDAC}">
              <c15:filteredCategoryTitle>
                <c15:cat>
                  <c:numRef>
                    <c:extLst>
                      <c:ext uri="{02D57815-91ED-43cb-92C2-25804820EDAC}">
                        <c15:formulaRef>
                          <c15:sqref>'[230728_デンマーク・スイス入り_【BD】8.【R5.4】02 高齢化率の国際比較（R4人口推計・UN2022）.xlsx]高齢化データ（R5.5）'!$B$67:$B$79</c15:sqref>
                        </c15:formulaRef>
                      </c:ext>
                    </c:extLst>
                    <c:numCache>
                      <c:formatCode>0_ </c:formatCode>
                      <c:ptCount val="13"/>
                      <c:pt idx="0">
                        <c:v>1990</c:v>
                      </c:pt>
                      <c:pt idx="1">
                        <c:v>1995</c:v>
                      </c:pt>
                      <c:pt idx="2">
                        <c:v>2000</c:v>
                      </c:pt>
                      <c:pt idx="3">
                        <c:v>2005</c:v>
                      </c:pt>
                      <c:pt idx="4">
                        <c:v>2010</c:v>
                      </c:pt>
                      <c:pt idx="5">
                        <c:v>2015</c:v>
                      </c:pt>
                      <c:pt idx="6">
                        <c:v>2020</c:v>
                      </c:pt>
                      <c:pt idx="7">
                        <c:v>2025</c:v>
                      </c:pt>
                      <c:pt idx="8">
                        <c:v>2030</c:v>
                      </c:pt>
                      <c:pt idx="9">
                        <c:v>2035</c:v>
                      </c:pt>
                      <c:pt idx="10">
                        <c:v>2040</c:v>
                      </c:pt>
                      <c:pt idx="11">
                        <c:v>2045</c:v>
                      </c:pt>
                      <c:pt idx="12">
                        <c:v>2050</c:v>
                      </c:pt>
                    </c:numCache>
                  </c:numRef>
                </c15:cat>
              </c15:filteredCategoryTitle>
            </c:ext>
            <c:ext xmlns:c16="http://schemas.microsoft.com/office/drawing/2014/chart" uri="{C3380CC4-5D6E-409C-BE32-E72D297353CC}">
              <c16:uniqueId val="{00000003-0837-4795-93FC-9E2AC958FC1F}"/>
            </c:ext>
          </c:extLst>
        </c:ser>
        <c:ser>
          <c:idx val="4"/>
          <c:order val="4"/>
          <c:spPr>
            <a:ln w="15875" cap="rnd">
              <a:solidFill>
                <a:srgbClr val="7030A0"/>
              </a:solidFill>
              <a:round/>
            </a:ln>
            <a:effectLst/>
          </c:spPr>
          <c:marker>
            <c:symbol val="square"/>
            <c:size val="4"/>
            <c:spPr>
              <a:solidFill>
                <a:srgbClr val="7030A0"/>
              </a:solidFill>
              <a:ln w="9525">
                <a:solidFill>
                  <a:srgbClr val="7030A0"/>
                </a:solidFill>
              </a:ln>
              <a:effectLst/>
            </c:spPr>
          </c:marker>
          <c:val>
            <c:numRef>
              <c:f>'[230728_デンマーク・スイス入り_【BD】8.【R5.4】02 高齢化率の国際比較（R4人口推計・UN2022）.xlsx]高齢化データ（R5.5）'!$G$67:$G$79</c:f>
              <c:numCache>
                <c:formatCode>0.0_ </c:formatCode>
                <c:ptCount val="13"/>
                <c:pt idx="0">
                  <c:v>12.284476194513232</c:v>
                </c:pt>
                <c:pt idx="1">
                  <c:v>12.543633524096883</c:v>
                </c:pt>
                <c:pt idx="2">
                  <c:v>12.317629643386912</c:v>
                </c:pt>
                <c:pt idx="3">
                  <c:v>12.360162876853249</c:v>
                </c:pt>
                <c:pt idx="4">
                  <c:v>13.02817849743613</c:v>
                </c:pt>
                <c:pt idx="5">
                  <c:v>14.32775409802913</c:v>
                </c:pt>
                <c:pt idx="6">
                  <c:v>16.22340015007978</c:v>
                </c:pt>
                <c:pt idx="7">
                  <c:v>18.543798271777007</c:v>
                </c:pt>
                <c:pt idx="8">
                  <c:v>20.529391787453136</c:v>
                </c:pt>
                <c:pt idx="9">
                  <c:v>21.734878925800103</c:v>
                </c:pt>
                <c:pt idx="10">
                  <c:v>22.425989261176735</c:v>
                </c:pt>
                <c:pt idx="11">
                  <c:v>22.927291659462451</c:v>
                </c:pt>
                <c:pt idx="12">
                  <c:v>23.628123630910192</c:v>
                </c:pt>
              </c:numCache>
            </c:numRef>
          </c:val>
          <c:smooth val="0"/>
          <c:extLst>
            <c:ext xmlns:c15="http://schemas.microsoft.com/office/drawing/2012/chart" uri="{02D57815-91ED-43cb-92C2-25804820EDAC}">
              <c15:filteredSeriesTitle>
                <c15:tx>
                  <c:strRef>
                    <c:extLst>
                      <c:ext uri="{02D57815-91ED-43cb-92C2-25804820EDAC}">
                        <c15:formulaRef>
                          <c15:sqref>'[230728_デンマーク・スイス入り_【BD】8.【R5.4】02 高齢化率の国際比較（R4人口推計・UN2022）.xlsx]高齢化データ（R5.5）'!$G$66</c15:sqref>
                        </c15:formulaRef>
                      </c:ext>
                    </c:extLst>
                    <c:strCache>
                      <c:ptCount val="1"/>
                      <c:pt idx="0">
                        <c:v>アメリカ</c:v>
                      </c:pt>
                    </c:strCache>
                  </c:strRef>
                </c15:tx>
              </c15:filteredSeriesTitle>
            </c:ext>
            <c:ext xmlns:c15="http://schemas.microsoft.com/office/drawing/2012/chart" uri="{02D57815-91ED-43cb-92C2-25804820EDAC}">
              <c15:filteredCategoryTitle>
                <c15:cat>
                  <c:numRef>
                    <c:extLst>
                      <c:ext uri="{02D57815-91ED-43cb-92C2-25804820EDAC}">
                        <c15:formulaRef>
                          <c15:sqref>'[230728_デンマーク・スイス入り_【BD】8.【R5.4】02 高齢化率の国際比較（R4人口推計・UN2022）.xlsx]高齢化データ（R5.5）'!$B$67:$B$79</c15:sqref>
                        </c15:formulaRef>
                      </c:ext>
                    </c:extLst>
                    <c:numCache>
                      <c:formatCode>0_ </c:formatCode>
                      <c:ptCount val="13"/>
                      <c:pt idx="0">
                        <c:v>1990</c:v>
                      </c:pt>
                      <c:pt idx="1">
                        <c:v>1995</c:v>
                      </c:pt>
                      <c:pt idx="2">
                        <c:v>2000</c:v>
                      </c:pt>
                      <c:pt idx="3">
                        <c:v>2005</c:v>
                      </c:pt>
                      <c:pt idx="4">
                        <c:v>2010</c:v>
                      </c:pt>
                      <c:pt idx="5">
                        <c:v>2015</c:v>
                      </c:pt>
                      <c:pt idx="6">
                        <c:v>2020</c:v>
                      </c:pt>
                      <c:pt idx="7">
                        <c:v>2025</c:v>
                      </c:pt>
                      <c:pt idx="8">
                        <c:v>2030</c:v>
                      </c:pt>
                      <c:pt idx="9">
                        <c:v>2035</c:v>
                      </c:pt>
                      <c:pt idx="10">
                        <c:v>2040</c:v>
                      </c:pt>
                      <c:pt idx="11">
                        <c:v>2045</c:v>
                      </c:pt>
                      <c:pt idx="12">
                        <c:v>2050</c:v>
                      </c:pt>
                    </c:numCache>
                  </c:numRef>
                </c15:cat>
              </c15:filteredCategoryTitle>
            </c:ext>
            <c:ext xmlns:c16="http://schemas.microsoft.com/office/drawing/2014/chart" uri="{C3380CC4-5D6E-409C-BE32-E72D297353CC}">
              <c16:uniqueId val="{00000004-0837-4795-93FC-9E2AC958FC1F}"/>
            </c:ext>
          </c:extLst>
        </c:ser>
        <c:dLbls>
          <c:showLegendKey val="0"/>
          <c:showVal val="0"/>
          <c:showCatName val="0"/>
          <c:showSerName val="0"/>
          <c:showPercent val="0"/>
          <c:showBubbleSize val="0"/>
        </c:dLbls>
        <c:marker val="1"/>
        <c:smooth val="0"/>
        <c:axId val="715847792"/>
        <c:axId val="671022976"/>
      </c:lineChart>
      <c:catAx>
        <c:axId val="715847792"/>
        <c:scaling>
          <c:orientation val="minMax"/>
        </c:scaling>
        <c:delete val="0"/>
        <c:axPos val="b"/>
        <c:numFmt formatCode="0_ " sourceLinked="1"/>
        <c:majorTickMark val="out"/>
        <c:minorTickMark val="none"/>
        <c:tickLblPos val="nextTo"/>
        <c:spPr>
          <a:noFill/>
          <a:ln w="9525" cap="flat" cmpd="sng" algn="ctr">
            <a:solidFill>
              <a:sysClr val="windowText" lastClr="000000"/>
            </a:solidFill>
            <a:round/>
          </a:ln>
          <a:effectLst/>
        </c:spPr>
        <c:txPr>
          <a:bodyPr rot="-60000000" spcFirstLastPara="1" vertOverflow="ellipsis" vert="horz" wrap="square" anchor="ctr" anchorCtr="1"/>
          <a:lstStyle/>
          <a:p>
            <a:pPr>
              <a:defRPr sz="900" b="1" i="0" u="none" strike="noStrike" kern="1200" baseline="0">
                <a:noFill/>
                <a:latin typeface="Arial" panose="020B0604020202020204" pitchFamily="34" charset="0"/>
                <a:ea typeface="Meiryo UI" panose="020B0604030504040204" pitchFamily="50" charset="-128"/>
                <a:cs typeface="Arial" panose="020B0604020202020204" pitchFamily="34" charset="0"/>
              </a:defRPr>
            </a:pPr>
            <a:endParaRPr lang="ja-JP"/>
          </a:p>
        </c:txPr>
        <c:crossAx val="671022976"/>
        <c:crosses val="autoZero"/>
        <c:auto val="1"/>
        <c:lblAlgn val="ctr"/>
        <c:lblOffset val="100"/>
        <c:noMultiLvlLbl val="0"/>
      </c:catAx>
      <c:valAx>
        <c:axId val="671022976"/>
        <c:scaling>
          <c:orientation val="minMax"/>
          <c:max val="40"/>
        </c:scaling>
        <c:delete val="0"/>
        <c:axPos val="l"/>
        <c:numFmt formatCode="@" sourceLinked="0"/>
        <c:majorTickMark val="in"/>
        <c:minorTickMark val="none"/>
        <c:tickLblPos val="nextTo"/>
        <c:spPr>
          <a:noFill/>
          <a:ln>
            <a:solidFill>
              <a:sysClr val="windowText" lastClr="000000"/>
            </a:solidFill>
          </a:ln>
          <a:effectLst/>
        </c:spPr>
        <c:txPr>
          <a:bodyPr rot="-60000000" spcFirstLastPara="1" vertOverflow="ellipsis" vert="horz" wrap="square" anchor="ctr" anchorCtr="1"/>
          <a:lstStyle/>
          <a:p>
            <a:pPr>
              <a:defRPr sz="1050" b="1" i="0" u="none" strike="noStrike" kern="1200" baseline="0">
                <a:solidFill>
                  <a:schemeClr val="tx1"/>
                </a:solidFill>
                <a:latin typeface="Arial" panose="020B0604020202020204" pitchFamily="34" charset="0"/>
                <a:ea typeface="Meiryo UI" panose="020B0604030504040204" pitchFamily="50" charset="-128"/>
                <a:cs typeface="Arial" panose="020B0604020202020204" pitchFamily="34" charset="0"/>
              </a:defRPr>
            </a:pPr>
            <a:endParaRPr lang="ja-JP"/>
          </a:p>
        </c:txPr>
        <c:crossAx val="715847792"/>
        <c:crosses val="autoZero"/>
        <c:crossBetween val="between"/>
      </c:valAx>
      <c:spPr>
        <a:solidFill>
          <a:schemeClr val="bg1"/>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ja-JP"/>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withinLinearReversed" id="26">
  <a:schemeClr val="accent6"/>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FA755CBD-867A-8C17-1F84-A472A4E7FC5A}"/>
              </a:ext>
            </a:extLst>
          </p:cNvPr>
          <p:cNvSpPr>
            <a:spLocks noGrp="1"/>
          </p:cNvSpPr>
          <p:nvPr>
            <p:ph type="hdr" sz="quarter"/>
          </p:nvPr>
        </p:nvSpPr>
        <p:spPr>
          <a:xfrm>
            <a:off x="0" y="1"/>
            <a:ext cx="2918831" cy="495029"/>
          </a:xfrm>
          <a:prstGeom prst="rect">
            <a:avLst/>
          </a:prstGeom>
        </p:spPr>
        <p:txBody>
          <a:bodyPr vert="horz" lIns="91396" tIns="45699" rIns="91396" bIns="45699" rtlCol="0"/>
          <a:lstStyle>
            <a:lvl1pPr algn="l">
              <a:defRPr sz="1200"/>
            </a:lvl1pPr>
          </a:lstStyle>
          <a:p>
            <a:endParaRPr kumimoji="1" lang="ja-JP" altLang="en-US" dirty="0">
              <a:latin typeface="Arial" panose="020B0604020202020204" pitchFamily="34" charset="0"/>
              <a:cs typeface="Arial" panose="020B0604020202020204" pitchFamily="34" charset="0"/>
            </a:endParaRPr>
          </a:p>
        </p:txBody>
      </p:sp>
      <p:sp>
        <p:nvSpPr>
          <p:cNvPr id="3" name="日付プレースホルダー 2">
            <a:extLst>
              <a:ext uri="{FF2B5EF4-FFF2-40B4-BE49-F238E27FC236}">
                <a16:creationId xmlns:a16="http://schemas.microsoft.com/office/drawing/2014/main" id="{56B7BE75-7D93-B609-A6CF-5D09FBF07C0A}"/>
              </a:ext>
            </a:extLst>
          </p:cNvPr>
          <p:cNvSpPr>
            <a:spLocks noGrp="1"/>
          </p:cNvSpPr>
          <p:nvPr>
            <p:ph type="dt" sz="quarter" idx="1"/>
          </p:nvPr>
        </p:nvSpPr>
        <p:spPr>
          <a:xfrm>
            <a:off x="3815374" y="1"/>
            <a:ext cx="2918831" cy="495029"/>
          </a:xfrm>
          <a:prstGeom prst="rect">
            <a:avLst/>
          </a:prstGeom>
        </p:spPr>
        <p:txBody>
          <a:bodyPr vert="horz" lIns="91396" tIns="45699" rIns="91396" bIns="45699" rtlCol="0"/>
          <a:lstStyle>
            <a:lvl1pPr algn="r">
              <a:defRPr sz="1200"/>
            </a:lvl1pPr>
          </a:lstStyle>
          <a:p>
            <a:fld id="{277EEE18-1C25-4E7B-A9BB-6C403591A6E6}" type="datetimeFigureOut">
              <a:rPr kumimoji="1" lang="ja-JP" altLang="en-US" smtClean="0">
                <a:latin typeface="Arial" panose="020B0604020202020204" pitchFamily="34" charset="0"/>
                <a:cs typeface="Arial" panose="020B0604020202020204" pitchFamily="34" charset="0"/>
              </a:rPr>
              <a:t>2026/6/18</a:t>
            </a:fld>
            <a:endParaRPr kumimoji="1" lang="ja-JP" altLang="en-US" dirty="0">
              <a:latin typeface="Arial" panose="020B0604020202020204" pitchFamily="34" charset="0"/>
              <a:cs typeface="Arial" panose="020B0604020202020204" pitchFamily="34" charset="0"/>
            </a:endParaRPr>
          </a:p>
        </p:txBody>
      </p:sp>
      <p:sp>
        <p:nvSpPr>
          <p:cNvPr id="4" name="フッター プレースホルダー 3">
            <a:extLst>
              <a:ext uri="{FF2B5EF4-FFF2-40B4-BE49-F238E27FC236}">
                <a16:creationId xmlns:a16="http://schemas.microsoft.com/office/drawing/2014/main" id="{E0CAB21F-778E-206F-9C54-6E324A99C601}"/>
              </a:ext>
            </a:extLst>
          </p:cNvPr>
          <p:cNvSpPr>
            <a:spLocks noGrp="1"/>
          </p:cNvSpPr>
          <p:nvPr>
            <p:ph type="ftr" sz="quarter" idx="2"/>
          </p:nvPr>
        </p:nvSpPr>
        <p:spPr>
          <a:xfrm>
            <a:off x="0" y="9371287"/>
            <a:ext cx="2918831" cy="495028"/>
          </a:xfrm>
          <a:prstGeom prst="rect">
            <a:avLst/>
          </a:prstGeom>
        </p:spPr>
        <p:txBody>
          <a:bodyPr vert="horz" lIns="91396" tIns="45699" rIns="91396" bIns="45699" rtlCol="0" anchor="b"/>
          <a:lstStyle>
            <a:lvl1pPr algn="l">
              <a:defRPr sz="1200"/>
            </a:lvl1pPr>
          </a:lstStyle>
          <a:p>
            <a:endParaRPr kumimoji="1" lang="ja-JP" altLang="en-US">
              <a:latin typeface="Arial" panose="020B0604020202020204" pitchFamily="34" charset="0"/>
              <a:cs typeface="Arial" panose="020B0604020202020204" pitchFamily="34" charset="0"/>
            </a:endParaRPr>
          </a:p>
        </p:txBody>
      </p:sp>
      <p:sp>
        <p:nvSpPr>
          <p:cNvPr id="5" name="スライド番号プレースホルダー 4">
            <a:extLst>
              <a:ext uri="{FF2B5EF4-FFF2-40B4-BE49-F238E27FC236}">
                <a16:creationId xmlns:a16="http://schemas.microsoft.com/office/drawing/2014/main" id="{66B82D84-8246-56DD-B4D5-4C5E7364BC16}"/>
              </a:ext>
            </a:extLst>
          </p:cNvPr>
          <p:cNvSpPr>
            <a:spLocks noGrp="1"/>
          </p:cNvSpPr>
          <p:nvPr>
            <p:ph type="sldNum" sz="quarter" idx="3"/>
          </p:nvPr>
        </p:nvSpPr>
        <p:spPr>
          <a:xfrm>
            <a:off x="3815374" y="9371287"/>
            <a:ext cx="2918831" cy="495028"/>
          </a:xfrm>
          <a:prstGeom prst="rect">
            <a:avLst/>
          </a:prstGeom>
        </p:spPr>
        <p:txBody>
          <a:bodyPr vert="horz" lIns="91396" tIns="45699" rIns="91396" bIns="45699" rtlCol="0" anchor="b"/>
          <a:lstStyle>
            <a:lvl1pPr algn="r">
              <a:defRPr sz="1200"/>
            </a:lvl1pPr>
          </a:lstStyle>
          <a:p>
            <a:fld id="{94A59A06-C165-4EF6-BFFB-58789231A595}" type="slidenum">
              <a:rPr kumimoji="1" lang="ja-JP" altLang="en-US" smtClean="0">
                <a:latin typeface="Arial" panose="020B0604020202020204" pitchFamily="34" charset="0"/>
                <a:cs typeface="Arial" panose="020B0604020202020204" pitchFamily="34" charset="0"/>
              </a:rPr>
              <a:t>‹#›</a:t>
            </a:fld>
            <a:endParaRPr kumimoji="1" lang="ja-JP"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106111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1"/>
            <a:ext cx="2918831" cy="495029"/>
          </a:xfrm>
          <a:prstGeom prst="rect">
            <a:avLst/>
          </a:prstGeom>
        </p:spPr>
        <p:txBody>
          <a:bodyPr vert="horz" lIns="91396" tIns="45699" rIns="91396" bIns="45699" rtlCol="0"/>
          <a:lstStyle>
            <a:lvl1pPr algn="l">
              <a:defRPr sz="1200">
                <a:latin typeface="HGPｺﾞｼｯｸE" panose="020B0900000000000000" pitchFamily="50" charset="-128"/>
                <a:ea typeface="HGPｺﾞｼｯｸE" panose="020B0900000000000000" pitchFamily="50" charset="-128"/>
              </a:defRPr>
            </a:lvl1pPr>
          </a:lstStyle>
          <a:p>
            <a:endParaRPr kumimoji="1" lang="ja-JP" altLang="en-US" dirty="0"/>
          </a:p>
        </p:txBody>
      </p:sp>
      <p:sp>
        <p:nvSpPr>
          <p:cNvPr id="3" name="日付プレースホルダー 2"/>
          <p:cNvSpPr>
            <a:spLocks noGrp="1"/>
          </p:cNvSpPr>
          <p:nvPr>
            <p:ph type="dt" idx="1"/>
          </p:nvPr>
        </p:nvSpPr>
        <p:spPr>
          <a:xfrm>
            <a:off x="3815374" y="1"/>
            <a:ext cx="2918831" cy="495029"/>
          </a:xfrm>
          <a:prstGeom prst="rect">
            <a:avLst/>
          </a:prstGeom>
        </p:spPr>
        <p:txBody>
          <a:bodyPr vert="horz" lIns="91396" tIns="45699" rIns="91396" bIns="45699" rtlCol="0"/>
          <a:lstStyle>
            <a:lvl1pPr algn="r">
              <a:defRPr sz="1200">
                <a:latin typeface="HGPｺﾞｼｯｸE" panose="020B0900000000000000" pitchFamily="50" charset="-128"/>
                <a:ea typeface="HGPｺﾞｼｯｸE" panose="020B0900000000000000" pitchFamily="50" charset="-128"/>
              </a:defRPr>
            </a:lvl1pPr>
          </a:lstStyle>
          <a:p>
            <a:fld id="{F206DF94-7F3B-4F0E-AE01-70F6763788F1}" type="datetimeFigureOut">
              <a:rPr kumimoji="1" lang="ja-JP" altLang="en-US" smtClean="0"/>
              <a:pPr/>
              <a:t>2026/6/18</a:t>
            </a:fld>
            <a:endParaRPr kumimoji="1" lang="ja-JP" altLang="en-US" dirty="0"/>
          </a:p>
        </p:txBody>
      </p:sp>
      <p:sp>
        <p:nvSpPr>
          <p:cNvPr id="4" name="スライド イメージ プレースホルダー 3"/>
          <p:cNvSpPr>
            <a:spLocks noGrp="1" noRot="1" noChangeAspect="1"/>
          </p:cNvSpPr>
          <p:nvPr>
            <p:ph type="sldImg" idx="2"/>
          </p:nvPr>
        </p:nvSpPr>
        <p:spPr>
          <a:xfrm>
            <a:off x="1149350" y="1233488"/>
            <a:ext cx="4437063" cy="3328987"/>
          </a:xfrm>
          <a:prstGeom prst="rect">
            <a:avLst/>
          </a:prstGeom>
          <a:noFill/>
          <a:ln w="12700">
            <a:solidFill>
              <a:prstClr val="black"/>
            </a:solidFill>
          </a:ln>
        </p:spPr>
        <p:txBody>
          <a:bodyPr vert="horz" lIns="91396" tIns="45699" rIns="91396" bIns="45699" rtlCol="0" anchor="ctr"/>
          <a:lstStyle/>
          <a:p>
            <a:endParaRPr lang="ja-JP" altLang="en-US" dirty="0"/>
          </a:p>
        </p:txBody>
      </p:sp>
      <p:sp>
        <p:nvSpPr>
          <p:cNvPr id="5" name="ノート プレースホルダー 4"/>
          <p:cNvSpPr>
            <a:spLocks noGrp="1"/>
          </p:cNvSpPr>
          <p:nvPr>
            <p:ph type="body" sz="quarter" idx="3"/>
          </p:nvPr>
        </p:nvSpPr>
        <p:spPr>
          <a:xfrm>
            <a:off x="673577" y="4748166"/>
            <a:ext cx="5388610" cy="3884861"/>
          </a:xfrm>
          <a:prstGeom prst="rect">
            <a:avLst/>
          </a:prstGeom>
        </p:spPr>
        <p:txBody>
          <a:bodyPr vert="horz" lIns="91396" tIns="45699" rIns="91396" bIns="45699" rtlCol="0"/>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6" name="フッター プレースホルダー 5"/>
          <p:cNvSpPr>
            <a:spLocks noGrp="1"/>
          </p:cNvSpPr>
          <p:nvPr>
            <p:ph type="ftr" sz="quarter" idx="4"/>
          </p:nvPr>
        </p:nvSpPr>
        <p:spPr>
          <a:xfrm>
            <a:off x="0" y="9371287"/>
            <a:ext cx="2918831" cy="495028"/>
          </a:xfrm>
          <a:prstGeom prst="rect">
            <a:avLst/>
          </a:prstGeom>
        </p:spPr>
        <p:txBody>
          <a:bodyPr vert="horz" lIns="91396" tIns="45699" rIns="91396" bIns="45699" rtlCol="0" anchor="b"/>
          <a:lstStyle>
            <a:lvl1pPr algn="l">
              <a:defRPr sz="1200">
                <a:latin typeface="HGPｺﾞｼｯｸE" panose="020B0900000000000000" pitchFamily="50" charset="-128"/>
                <a:ea typeface="HGPｺﾞｼｯｸE" panose="020B0900000000000000" pitchFamily="50" charset="-128"/>
              </a:defRPr>
            </a:lvl1pPr>
          </a:lstStyle>
          <a:p>
            <a:endParaRPr kumimoji="1" lang="ja-JP" altLang="en-US" dirty="0"/>
          </a:p>
        </p:txBody>
      </p:sp>
      <p:sp>
        <p:nvSpPr>
          <p:cNvPr id="7" name="スライド番号プレースホルダー 6"/>
          <p:cNvSpPr>
            <a:spLocks noGrp="1"/>
          </p:cNvSpPr>
          <p:nvPr>
            <p:ph type="sldNum" sz="quarter" idx="5"/>
          </p:nvPr>
        </p:nvSpPr>
        <p:spPr>
          <a:xfrm>
            <a:off x="3815374" y="9371287"/>
            <a:ext cx="2918831" cy="495028"/>
          </a:xfrm>
          <a:prstGeom prst="rect">
            <a:avLst/>
          </a:prstGeom>
        </p:spPr>
        <p:txBody>
          <a:bodyPr vert="horz" lIns="91396" tIns="45699" rIns="91396" bIns="45699" rtlCol="0" anchor="b"/>
          <a:lstStyle>
            <a:lvl1pPr algn="r">
              <a:defRPr sz="1200">
                <a:latin typeface="HGPｺﾞｼｯｸE" panose="020B0900000000000000" pitchFamily="50" charset="-128"/>
                <a:ea typeface="HGPｺﾞｼｯｸE" panose="020B0900000000000000" pitchFamily="50" charset="-128"/>
              </a:defRPr>
            </a:lvl1pPr>
          </a:lstStyle>
          <a:p>
            <a:fld id="{FE82EA10-0265-43DC-8CCF-1CA193DC6686}" type="slidenum">
              <a:rPr kumimoji="1" lang="ja-JP" altLang="en-US" smtClean="0"/>
              <a:pPr/>
              <a:t>‹#›</a:t>
            </a:fld>
            <a:endParaRPr kumimoji="1" lang="ja-JP" altLang="en-US" dirty="0"/>
          </a:p>
        </p:txBody>
      </p:sp>
    </p:spTree>
    <p:extLst>
      <p:ext uri="{BB962C8B-B14F-4D97-AF65-F5344CB8AC3E}">
        <p14:creationId xmlns:p14="http://schemas.microsoft.com/office/powerpoint/2010/main" val="2681714696"/>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HGPｺﾞｼｯｸE" panose="020B0900000000000000" pitchFamily="50" charset="-128"/>
        <a:ea typeface="HGPｺﾞｼｯｸE" panose="020B0900000000000000" pitchFamily="50" charset="-128"/>
        <a:cs typeface="+mn-cs"/>
      </a:defRPr>
    </a:lvl1pPr>
    <a:lvl2pPr marL="457200" algn="l" defTabSz="914400" rtl="0" eaLnBrk="1" latinLnBrk="0" hangingPunct="1">
      <a:defRPr kumimoji="1" sz="1200" kern="1200">
        <a:solidFill>
          <a:schemeClr val="tx1"/>
        </a:solidFill>
        <a:latin typeface="HGPｺﾞｼｯｸE" panose="020B0900000000000000" pitchFamily="50" charset="-128"/>
        <a:ea typeface="HGPｺﾞｼｯｸE" panose="020B0900000000000000" pitchFamily="50" charset="-128"/>
        <a:cs typeface="+mn-cs"/>
      </a:defRPr>
    </a:lvl2pPr>
    <a:lvl3pPr marL="914400" algn="l" defTabSz="914400" rtl="0" eaLnBrk="1" latinLnBrk="0" hangingPunct="1">
      <a:defRPr kumimoji="1" sz="1200" kern="1200">
        <a:solidFill>
          <a:schemeClr val="tx1"/>
        </a:solidFill>
        <a:latin typeface="HGPｺﾞｼｯｸE" panose="020B0900000000000000" pitchFamily="50" charset="-128"/>
        <a:ea typeface="HGPｺﾞｼｯｸE" panose="020B0900000000000000" pitchFamily="50" charset="-128"/>
        <a:cs typeface="+mn-cs"/>
      </a:defRPr>
    </a:lvl3pPr>
    <a:lvl4pPr marL="1371600" algn="l" defTabSz="914400" rtl="0" eaLnBrk="1" latinLnBrk="0" hangingPunct="1">
      <a:defRPr kumimoji="1" sz="1200" kern="1200">
        <a:solidFill>
          <a:schemeClr val="tx1"/>
        </a:solidFill>
        <a:latin typeface="HGPｺﾞｼｯｸE" panose="020B0900000000000000" pitchFamily="50" charset="-128"/>
        <a:ea typeface="HGPｺﾞｼｯｸE" panose="020B0900000000000000" pitchFamily="50" charset="-128"/>
        <a:cs typeface="+mn-cs"/>
      </a:defRPr>
    </a:lvl4pPr>
    <a:lvl5pPr marL="1828800" algn="l" defTabSz="914400" rtl="0" eaLnBrk="1" latinLnBrk="0" hangingPunct="1">
      <a:defRPr kumimoji="1" sz="1200" kern="1200">
        <a:solidFill>
          <a:schemeClr val="tx1"/>
        </a:solidFill>
        <a:latin typeface="HGPｺﾞｼｯｸE" panose="020B0900000000000000" pitchFamily="50" charset="-128"/>
        <a:ea typeface="HGPｺﾞｼｯｸE" panose="020B0900000000000000" pitchFamily="50"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DEFA9A01-71A4-435A-A68E-07DBF33220B8}" type="slidenum">
              <a:rPr lang="en-US" altLang="ja-JP" smtClean="0"/>
              <a:pPr>
                <a:defRPr/>
              </a:pPr>
              <a:t>2</a:t>
            </a:fld>
            <a:endParaRPr lang="en-US" altLang="ja-JP"/>
          </a:p>
        </p:txBody>
      </p:sp>
    </p:spTree>
    <p:extLst>
      <p:ext uri="{BB962C8B-B14F-4D97-AF65-F5344CB8AC3E}">
        <p14:creationId xmlns:p14="http://schemas.microsoft.com/office/powerpoint/2010/main" val="17513564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DEFA9A01-71A4-435A-A68E-07DBF33220B8}" type="slidenum">
              <a:rPr lang="en-US" altLang="ja-JP" smtClean="0"/>
              <a:pPr>
                <a:defRPr/>
              </a:pPr>
              <a:t>17</a:t>
            </a:fld>
            <a:endParaRPr lang="en-US" altLang="ja-JP"/>
          </a:p>
        </p:txBody>
      </p:sp>
    </p:spTree>
    <p:extLst>
      <p:ext uri="{BB962C8B-B14F-4D97-AF65-F5344CB8AC3E}">
        <p14:creationId xmlns:p14="http://schemas.microsoft.com/office/powerpoint/2010/main" val="41196509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E7ED90-73B2-698E-A721-ABF6E2312049}"/>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544340AA-D3ED-7A2A-69A7-2A23ED9CA48E}"/>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D5697904-C892-22E9-5574-0550B4770B66}"/>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BE63CA74-AD9C-767E-6857-B8645E95641D}"/>
              </a:ext>
            </a:extLst>
          </p:cNvPr>
          <p:cNvSpPr>
            <a:spLocks noGrp="1"/>
          </p:cNvSpPr>
          <p:nvPr>
            <p:ph type="sldNum" sz="quarter" idx="5"/>
          </p:nvPr>
        </p:nvSpPr>
        <p:spPr/>
        <p:txBody>
          <a:bodyPr/>
          <a:lstStyle/>
          <a:p>
            <a:pPr>
              <a:defRPr/>
            </a:pPr>
            <a:fld id="{DEFA9A01-71A4-435A-A68E-07DBF33220B8}" type="slidenum">
              <a:rPr lang="en-US" altLang="ja-JP" smtClean="0"/>
              <a:pPr>
                <a:defRPr/>
              </a:pPr>
              <a:t>18</a:t>
            </a:fld>
            <a:endParaRPr lang="en-US" altLang="ja-JP"/>
          </a:p>
        </p:txBody>
      </p:sp>
    </p:spTree>
    <p:extLst>
      <p:ext uri="{BB962C8B-B14F-4D97-AF65-F5344CB8AC3E}">
        <p14:creationId xmlns:p14="http://schemas.microsoft.com/office/powerpoint/2010/main" val="1558133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defTabSz="905861">
              <a:defRPr/>
            </a:pPr>
            <a:fld id="{A8676293-4F36-4916-A6F1-B94D1E49EEF1}" type="slidenum">
              <a:rPr lang="ja-JP" altLang="en-US">
                <a:solidFill>
                  <a:prstClr val="black"/>
                </a:solidFill>
                <a:ea typeface="ＭＳ Ｐゴシック" panose="020B0600070205080204" pitchFamily="50" charset="-128"/>
              </a:rPr>
              <a:pPr defTabSz="905861">
                <a:defRPr/>
              </a:pPr>
              <a:t>19</a:t>
            </a:fld>
            <a:endParaRPr lang="ja-JP" altLang="en-US" dirty="0">
              <a:solidFill>
                <a:prstClr val="black"/>
              </a:solidFill>
              <a:ea typeface="ＭＳ Ｐゴシック" panose="020B0600070205080204" pitchFamily="50" charset="-128"/>
            </a:endParaRPr>
          </a:p>
        </p:txBody>
      </p:sp>
    </p:spTree>
    <p:extLst>
      <p:ext uri="{BB962C8B-B14F-4D97-AF65-F5344CB8AC3E}">
        <p14:creationId xmlns:p14="http://schemas.microsoft.com/office/powerpoint/2010/main" val="37099585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29E140-B2C8-C5F8-8213-0B12B4C4DD08}"/>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5E1398C6-DF53-3557-F0A4-F776C58FCCE5}"/>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9821C598-42A7-2026-39F1-2871D5C8EA38}"/>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376EAB0D-8E86-0159-4479-C1C8BD559465}"/>
              </a:ext>
            </a:extLst>
          </p:cNvPr>
          <p:cNvSpPr>
            <a:spLocks noGrp="1"/>
          </p:cNvSpPr>
          <p:nvPr>
            <p:ph type="sldNum" sz="quarter" idx="5"/>
          </p:nvPr>
        </p:nvSpPr>
        <p:spPr/>
        <p:txBody>
          <a:bodyPr/>
          <a:lstStyle/>
          <a:p>
            <a:pPr defTabSz="912769">
              <a:defRPr/>
            </a:pPr>
            <a:fld id="{A8676293-4F36-4916-A6F1-B94D1E49EEF1}" type="slidenum">
              <a:rPr lang="ja-JP" altLang="en-US">
                <a:solidFill>
                  <a:prstClr val="black"/>
                </a:solidFill>
                <a:ea typeface="ＭＳ Ｐゴシック" panose="020B0600070205080204" pitchFamily="50" charset="-128"/>
              </a:rPr>
              <a:pPr defTabSz="912769">
                <a:defRPr/>
              </a:pPr>
              <a:t>20</a:t>
            </a:fld>
            <a:endParaRPr lang="ja-JP" altLang="en-US" dirty="0">
              <a:solidFill>
                <a:prstClr val="black"/>
              </a:solidFill>
              <a:ea typeface="ＭＳ Ｐゴシック" panose="020B0600070205080204" pitchFamily="50" charset="-128"/>
            </a:endParaRPr>
          </a:p>
        </p:txBody>
      </p:sp>
    </p:spTree>
    <p:extLst>
      <p:ext uri="{BB962C8B-B14F-4D97-AF65-F5344CB8AC3E}">
        <p14:creationId xmlns:p14="http://schemas.microsoft.com/office/powerpoint/2010/main" val="17073600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defTabSz="905861">
              <a:defRPr/>
            </a:pPr>
            <a:fld id="{A8676293-4F36-4916-A6F1-B94D1E49EEF1}" type="slidenum">
              <a:rPr lang="ja-JP" altLang="en-US">
                <a:solidFill>
                  <a:prstClr val="black"/>
                </a:solidFill>
                <a:ea typeface="ＭＳ Ｐゴシック" panose="020B0600070205080204" pitchFamily="50" charset="-128"/>
              </a:rPr>
              <a:pPr defTabSz="905861">
                <a:defRPr/>
              </a:pPr>
              <a:t>21</a:t>
            </a:fld>
            <a:endParaRPr lang="ja-JP" altLang="en-US" dirty="0">
              <a:solidFill>
                <a:prstClr val="black"/>
              </a:solidFill>
              <a:ea typeface="ＭＳ Ｐゴシック" panose="020B0600070205080204" pitchFamily="50" charset="-128"/>
            </a:endParaRPr>
          </a:p>
        </p:txBody>
      </p:sp>
    </p:spTree>
    <p:extLst>
      <p:ext uri="{BB962C8B-B14F-4D97-AF65-F5344CB8AC3E}">
        <p14:creationId xmlns:p14="http://schemas.microsoft.com/office/powerpoint/2010/main" val="31522969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30EFF3-4585-7015-1675-9345F6D93284}"/>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EFD04BE0-3004-1AF5-6438-15639517EFE7}"/>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2E191985-1067-1BA0-B06D-8E1C07DE507C}"/>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95A32B88-4346-5031-EBFA-443FC04E9B55}"/>
              </a:ext>
            </a:extLst>
          </p:cNvPr>
          <p:cNvSpPr>
            <a:spLocks noGrp="1"/>
          </p:cNvSpPr>
          <p:nvPr>
            <p:ph type="sldNum" sz="quarter" idx="5"/>
          </p:nvPr>
        </p:nvSpPr>
        <p:spPr/>
        <p:txBody>
          <a:bodyPr/>
          <a:lstStyle/>
          <a:p>
            <a:pPr defTabSz="905861">
              <a:defRPr/>
            </a:pPr>
            <a:fld id="{A8676293-4F36-4916-A6F1-B94D1E49EEF1}" type="slidenum">
              <a:rPr lang="ja-JP" altLang="en-US">
                <a:solidFill>
                  <a:prstClr val="black"/>
                </a:solidFill>
                <a:ea typeface="ＭＳ Ｐゴシック" panose="020B0600070205080204" pitchFamily="50" charset="-128"/>
              </a:rPr>
              <a:pPr defTabSz="905861">
                <a:defRPr/>
              </a:pPr>
              <a:t>22</a:t>
            </a:fld>
            <a:endParaRPr lang="ja-JP" altLang="en-US" dirty="0">
              <a:solidFill>
                <a:prstClr val="black"/>
              </a:solidFill>
              <a:ea typeface="ＭＳ Ｐゴシック" panose="020B0600070205080204" pitchFamily="50" charset="-128"/>
            </a:endParaRPr>
          </a:p>
        </p:txBody>
      </p:sp>
    </p:spTree>
    <p:extLst>
      <p:ext uri="{BB962C8B-B14F-4D97-AF65-F5344CB8AC3E}">
        <p14:creationId xmlns:p14="http://schemas.microsoft.com/office/powerpoint/2010/main" val="25768540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A2D29A-7F63-DDE8-5D9F-D20A76EA1F11}"/>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372534DC-7059-ABBA-36D8-16235786EF5C}"/>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44157D0C-2A8E-AE76-C66F-19C7C218AAD4}"/>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46AA8D4F-7B47-2905-BCA1-423C9AB6FE02}"/>
              </a:ext>
            </a:extLst>
          </p:cNvPr>
          <p:cNvSpPr>
            <a:spLocks noGrp="1"/>
          </p:cNvSpPr>
          <p:nvPr>
            <p:ph type="sldNum" sz="quarter" idx="5"/>
          </p:nvPr>
        </p:nvSpPr>
        <p:spPr/>
        <p:txBody>
          <a:bodyPr/>
          <a:lstStyle/>
          <a:p>
            <a:pPr>
              <a:defRPr/>
            </a:pPr>
            <a:fld id="{DEFA9A01-71A4-435A-A68E-07DBF33220B8}" type="slidenum">
              <a:rPr lang="en-US" altLang="ja-JP" smtClean="0"/>
              <a:pPr>
                <a:defRPr/>
              </a:pPr>
              <a:t>23</a:t>
            </a:fld>
            <a:endParaRPr lang="en-US" altLang="ja-JP"/>
          </a:p>
        </p:txBody>
      </p:sp>
    </p:spTree>
    <p:extLst>
      <p:ext uri="{BB962C8B-B14F-4D97-AF65-F5344CB8AC3E}">
        <p14:creationId xmlns:p14="http://schemas.microsoft.com/office/powerpoint/2010/main" val="29363518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latin typeface="+mn-ea"/>
              <a:ea typeface="+mn-ea"/>
            </a:endParaRPr>
          </a:p>
        </p:txBody>
      </p:sp>
      <p:sp>
        <p:nvSpPr>
          <p:cNvPr id="4" name="スライド番号プレースホルダー 3"/>
          <p:cNvSpPr>
            <a:spLocks noGrp="1"/>
          </p:cNvSpPr>
          <p:nvPr>
            <p:ph type="sldNum" sz="quarter" idx="5"/>
          </p:nvPr>
        </p:nvSpPr>
        <p:spPr/>
        <p:txBody>
          <a:bodyPr/>
          <a:lstStyle/>
          <a:p>
            <a:pPr defTabSz="453740">
              <a:defRPr/>
            </a:pPr>
            <a:fld id="{DEFA9A01-71A4-435A-A68E-07DBF33220B8}" type="slidenum">
              <a:rPr lang="en-US" altLang="ja-JP">
                <a:solidFill>
                  <a:prstClr val="black"/>
                </a:solidFill>
              </a:rPr>
              <a:pPr defTabSz="453740">
                <a:defRPr/>
              </a:pPr>
              <a:t>26</a:t>
            </a:fld>
            <a:endParaRPr lang="en-US" altLang="ja-JP">
              <a:solidFill>
                <a:prstClr val="black"/>
              </a:solidFill>
            </a:endParaRPr>
          </a:p>
        </p:txBody>
      </p:sp>
    </p:spTree>
    <p:extLst>
      <p:ext uri="{BB962C8B-B14F-4D97-AF65-F5344CB8AC3E}">
        <p14:creationId xmlns:p14="http://schemas.microsoft.com/office/powerpoint/2010/main" val="33480804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D076FF-6F43-03EF-4685-05E3FB124C69}"/>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6D97B338-B981-9512-B85F-E745330EAB6E}"/>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CD14E2DA-3C3A-511F-0ACA-23B3D7EEA2E5}"/>
              </a:ext>
            </a:extLst>
          </p:cNvPr>
          <p:cNvSpPr>
            <a:spLocks noGrp="1"/>
          </p:cNvSpPr>
          <p:nvPr>
            <p:ph type="body" idx="1"/>
          </p:nvPr>
        </p:nvSpPr>
        <p:spPr/>
        <p:txBody>
          <a:bodyPr/>
          <a:lstStyle/>
          <a:p>
            <a:endParaRPr kumimoji="1" lang="ja-JP" altLang="en-US" dirty="0">
              <a:latin typeface="+mn-ea"/>
              <a:ea typeface="+mn-ea"/>
            </a:endParaRPr>
          </a:p>
        </p:txBody>
      </p:sp>
      <p:sp>
        <p:nvSpPr>
          <p:cNvPr id="4" name="スライド番号プレースホルダー 3">
            <a:extLst>
              <a:ext uri="{FF2B5EF4-FFF2-40B4-BE49-F238E27FC236}">
                <a16:creationId xmlns:a16="http://schemas.microsoft.com/office/drawing/2014/main" id="{EFC81926-BEBC-4747-F493-19E30A3F37FD}"/>
              </a:ext>
            </a:extLst>
          </p:cNvPr>
          <p:cNvSpPr>
            <a:spLocks noGrp="1"/>
          </p:cNvSpPr>
          <p:nvPr>
            <p:ph type="sldNum" sz="quarter" idx="5"/>
          </p:nvPr>
        </p:nvSpPr>
        <p:spPr/>
        <p:txBody>
          <a:bodyPr/>
          <a:lstStyle/>
          <a:p>
            <a:pPr defTabSz="453740">
              <a:defRPr/>
            </a:pPr>
            <a:fld id="{DEFA9A01-71A4-435A-A68E-07DBF33220B8}" type="slidenum">
              <a:rPr lang="en-US" altLang="ja-JP">
                <a:solidFill>
                  <a:prstClr val="black"/>
                </a:solidFill>
              </a:rPr>
              <a:pPr defTabSz="453740">
                <a:defRPr/>
              </a:pPr>
              <a:t>27</a:t>
            </a:fld>
            <a:endParaRPr lang="en-US" altLang="ja-JP">
              <a:solidFill>
                <a:prstClr val="black"/>
              </a:solidFill>
            </a:endParaRPr>
          </a:p>
        </p:txBody>
      </p:sp>
    </p:spTree>
    <p:extLst>
      <p:ext uri="{BB962C8B-B14F-4D97-AF65-F5344CB8AC3E}">
        <p14:creationId xmlns:p14="http://schemas.microsoft.com/office/powerpoint/2010/main" val="28696379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DEFA9A01-71A4-435A-A68E-07DBF33220B8}" type="slidenum">
              <a:rPr lang="en-US" altLang="ja-JP" smtClean="0"/>
              <a:pPr>
                <a:defRPr/>
              </a:pPr>
              <a:t>28</a:t>
            </a:fld>
            <a:endParaRPr lang="en-US" altLang="ja-JP"/>
          </a:p>
        </p:txBody>
      </p:sp>
    </p:spTree>
    <p:extLst>
      <p:ext uri="{BB962C8B-B14F-4D97-AF65-F5344CB8AC3E}">
        <p14:creationId xmlns:p14="http://schemas.microsoft.com/office/powerpoint/2010/main" val="31040314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8CB3DE-DB6B-0556-CE4D-3A0C721AD956}"/>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ED840C33-BB99-A747-0E24-3194BC60BFE6}"/>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A19BBC7E-B263-D35E-0705-9D9DC0EBDEBA}"/>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C0149E30-D6F3-5863-9FDD-2C979B908686}"/>
              </a:ext>
            </a:extLst>
          </p:cNvPr>
          <p:cNvSpPr>
            <a:spLocks noGrp="1"/>
          </p:cNvSpPr>
          <p:nvPr>
            <p:ph type="sldNum" sz="quarter" idx="5"/>
          </p:nvPr>
        </p:nvSpPr>
        <p:spPr/>
        <p:txBody>
          <a:bodyPr/>
          <a:lstStyle/>
          <a:p>
            <a:pPr>
              <a:defRPr/>
            </a:pPr>
            <a:fld id="{DEFA9A01-71A4-435A-A68E-07DBF33220B8}" type="slidenum">
              <a:rPr lang="en-US" altLang="ja-JP" smtClean="0"/>
              <a:pPr>
                <a:defRPr/>
              </a:pPr>
              <a:t>3</a:t>
            </a:fld>
            <a:endParaRPr lang="en-US" altLang="ja-JP"/>
          </a:p>
        </p:txBody>
      </p:sp>
    </p:spTree>
    <p:extLst>
      <p:ext uri="{BB962C8B-B14F-4D97-AF65-F5344CB8AC3E}">
        <p14:creationId xmlns:p14="http://schemas.microsoft.com/office/powerpoint/2010/main" val="31678505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DEFA9A01-71A4-435A-A68E-07DBF33220B8}" type="slidenum">
              <a:rPr lang="en-US" altLang="ja-JP" smtClean="0"/>
              <a:pPr>
                <a:defRPr/>
              </a:pPr>
              <a:t>29</a:t>
            </a:fld>
            <a:endParaRPr lang="en-US" altLang="ja-JP"/>
          </a:p>
        </p:txBody>
      </p:sp>
    </p:spTree>
    <p:extLst>
      <p:ext uri="{BB962C8B-B14F-4D97-AF65-F5344CB8AC3E}">
        <p14:creationId xmlns:p14="http://schemas.microsoft.com/office/powerpoint/2010/main" val="11690989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5" name="ノート プレースホルダー 4"/>
          <p:cNvSpPr>
            <a:spLocks noGrp="1"/>
          </p:cNvSpPr>
          <p:nvPr>
            <p:ph type="body" sz="quarter" idx="11"/>
          </p:nvPr>
        </p:nvSpPr>
        <p:spPr/>
        <p:txBody>
          <a:bodyPr/>
          <a:lstStyle/>
          <a:p>
            <a:endParaRPr kumimoji="1" lang="ja-JP" altLang="en-US"/>
          </a:p>
        </p:txBody>
      </p:sp>
    </p:spTree>
    <p:extLst>
      <p:ext uri="{BB962C8B-B14F-4D97-AF65-F5344CB8AC3E}">
        <p14:creationId xmlns:p14="http://schemas.microsoft.com/office/powerpoint/2010/main" val="18307157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DEFA9A01-71A4-435A-A68E-07DBF33220B8}" type="slidenum">
              <a:rPr lang="en-US" altLang="ja-JP" smtClean="0"/>
              <a:pPr>
                <a:defRPr/>
              </a:pPr>
              <a:t>31</a:t>
            </a:fld>
            <a:endParaRPr lang="en-US" altLang="ja-JP"/>
          </a:p>
        </p:txBody>
      </p:sp>
    </p:spTree>
    <p:extLst>
      <p:ext uri="{BB962C8B-B14F-4D97-AF65-F5344CB8AC3E}">
        <p14:creationId xmlns:p14="http://schemas.microsoft.com/office/powerpoint/2010/main" val="14051503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DEFA9A01-71A4-435A-A68E-07DBF33220B8}" type="slidenum">
              <a:rPr lang="en-US" altLang="ja-JP" smtClean="0"/>
              <a:pPr>
                <a:defRPr/>
              </a:pPr>
              <a:t>5</a:t>
            </a:fld>
            <a:endParaRPr lang="en-US" altLang="ja-JP"/>
          </a:p>
        </p:txBody>
      </p:sp>
    </p:spTree>
    <p:extLst>
      <p:ext uri="{BB962C8B-B14F-4D97-AF65-F5344CB8AC3E}">
        <p14:creationId xmlns:p14="http://schemas.microsoft.com/office/powerpoint/2010/main" val="23533974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defTabSz="453740">
              <a:defRPr/>
            </a:pPr>
            <a:fld id="{FE82EA10-0265-43DC-8CCF-1CA193DC6686}" type="slidenum">
              <a:rPr kumimoji="1" lang="ja-JP" altLang="en-US">
                <a:solidFill>
                  <a:prstClr val="black"/>
                </a:solidFill>
              </a:rPr>
              <a:pPr defTabSz="453740">
                <a:defRPr/>
              </a:pPr>
              <a:t>7</a:t>
            </a:fld>
            <a:endParaRPr kumimoji="1" lang="ja-JP" altLang="en-US" dirty="0">
              <a:solidFill>
                <a:prstClr val="black"/>
              </a:solidFill>
            </a:endParaRPr>
          </a:p>
        </p:txBody>
      </p:sp>
    </p:spTree>
    <p:extLst>
      <p:ext uri="{BB962C8B-B14F-4D97-AF65-F5344CB8AC3E}">
        <p14:creationId xmlns:p14="http://schemas.microsoft.com/office/powerpoint/2010/main" val="30425100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ノート プレースホルダー 2"/>
          <p:cNvSpPr>
            <a:spLocks noGrp="1"/>
          </p:cNvSpPr>
          <p:nvPr>
            <p:ph type="body" idx="1"/>
          </p:nvPr>
        </p:nvSpPr>
        <p:spPr/>
        <p:txBody>
          <a:bodyPr/>
          <a:lstStyle/>
          <a:p>
            <a:endParaRPr lang="ja-JP" altLang="en-US" dirty="0"/>
          </a:p>
        </p:txBody>
      </p:sp>
      <p:sp>
        <p:nvSpPr>
          <p:cNvPr id="3" name="スライド イメージ プレースホルダー 2">
            <a:extLst>
              <a:ext uri="{FF2B5EF4-FFF2-40B4-BE49-F238E27FC236}">
                <a16:creationId xmlns:a16="http://schemas.microsoft.com/office/drawing/2014/main" id="{E12CB9BC-DF21-4E69-B57F-9DBFAF380EE1}"/>
              </a:ext>
            </a:extLst>
          </p:cNvPr>
          <p:cNvSpPr>
            <a:spLocks noGrp="1" noRot="1" noChangeAspect="1"/>
          </p:cNvSpPr>
          <p:nvPr>
            <p:ph type="sldImg"/>
          </p:nvPr>
        </p:nvSpPr>
        <p:spPr>
          <a:xfrm>
            <a:off x="736600" y="593725"/>
            <a:ext cx="5461000" cy="4095750"/>
          </a:xfrm>
        </p:spPr>
      </p:sp>
      <p:sp>
        <p:nvSpPr>
          <p:cNvPr id="7" name="スライド番号プレースホルダー 3">
            <a:extLst>
              <a:ext uri="{FF2B5EF4-FFF2-40B4-BE49-F238E27FC236}">
                <a16:creationId xmlns:a16="http://schemas.microsoft.com/office/drawing/2014/main" id="{6A33C5A6-D996-4231-93BB-8C67575CC319}"/>
              </a:ext>
            </a:extLst>
          </p:cNvPr>
          <p:cNvSpPr>
            <a:spLocks noGrp="1"/>
          </p:cNvSpPr>
          <p:nvPr>
            <p:ph type="sldNum" sz="quarter" idx="5"/>
          </p:nvPr>
        </p:nvSpPr>
        <p:spPr>
          <a:xfrm>
            <a:off x="3923361" y="10377021"/>
            <a:ext cx="2999637" cy="546714"/>
          </a:xfrm>
        </p:spPr>
        <p:txBody>
          <a:bodyPr/>
          <a:lstStyle/>
          <a:p>
            <a:pPr defTabSz="452971">
              <a:defRPr/>
            </a:pPr>
            <a:fld id="{4374078C-8597-4BCE-AD2D-AB8AAB46821F}" type="slidenum">
              <a:rPr lang="ja-JP" altLang="en-US" sz="1100">
                <a:solidFill>
                  <a:prstClr val="black"/>
                </a:solidFill>
              </a:rPr>
              <a:pPr defTabSz="452971">
                <a:defRPr/>
              </a:pPr>
              <a:t>10</a:t>
            </a:fld>
            <a:endParaRPr lang="en-US" altLang="ja-JP" sz="1100" dirty="0">
              <a:solidFill>
                <a:prstClr val="black"/>
              </a:solidFill>
            </a:endParaRPr>
          </a:p>
        </p:txBody>
      </p:sp>
    </p:spTree>
    <p:extLst>
      <p:ext uri="{BB962C8B-B14F-4D97-AF65-F5344CB8AC3E}">
        <p14:creationId xmlns:p14="http://schemas.microsoft.com/office/powerpoint/2010/main" val="9957920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DEFA9A01-71A4-435A-A68E-07DBF33220B8}" type="slidenum">
              <a:rPr lang="en-US" altLang="ja-JP" smtClean="0"/>
              <a:pPr>
                <a:defRPr/>
              </a:pPr>
              <a:t>13</a:t>
            </a:fld>
            <a:endParaRPr lang="en-US" altLang="ja-JP"/>
          </a:p>
        </p:txBody>
      </p:sp>
    </p:spTree>
    <p:extLst>
      <p:ext uri="{BB962C8B-B14F-4D97-AF65-F5344CB8AC3E}">
        <p14:creationId xmlns:p14="http://schemas.microsoft.com/office/powerpoint/2010/main" val="28249617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EB34A9-B420-D6E3-78CA-88341DF8576D}"/>
            </a:ext>
          </a:extLst>
        </p:cNvPr>
        <p:cNvGrpSpPr/>
        <p:nvPr/>
      </p:nvGrpSpPr>
      <p:grpSpPr>
        <a:xfrm>
          <a:off x="0" y="0"/>
          <a:ext cx="0" cy="0"/>
          <a:chOff x="0" y="0"/>
          <a:chExt cx="0" cy="0"/>
        </a:xfrm>
      </p:grpSpPr>
      <p:sp>
        <p:nvSpPr>
          <p:cNvPr id="13315" name="ノート プレースホルダー 2">
            <a:extLst>
              <a:ext uri="{FF2B5EF4-FFF2-40B4-BE49-F238E27FC236}">
                <a16:creationId xmlns:a16="http://schemas.microsoft.com/office/drawing/2014/main" id="{C88CEF45-2EBA-095B-CB47-B0F16FC30967}"/>
              </a:ext>
            </a:extLst>
          </p:cNvPr>
          <p:cNvSpPr>
            <a:spLocks noGrp="1"/>
          </p:cNvSpPr>
          <p:nvPr>
            <p:ph type="body" idx="1"/>
          </p:nvPr>
        </p:nvSpPr>
        <p:spPr/>
        <p:txBody>
          <a:bodyPr/>
          <a:lstStyle/>
          <a:p>
            <a:endParaRPr lang="ja-JP" altLang="en-US" dirty="0"/>
          </a:p>
        </p:txBody>
      </p:sp>
      <p:sp>
        <p:nvSpPr>
          <p:cNvPr id="3" name="スライド イメージ プレースホルダー 2">
            <a:extLst>
              <a:ext uri="{FF2B5EF4-FFF2-40B4-BE49-F238E27FC236}">
                <a16:creationId xmlns:a16="http://schemas.microsoft.com/office/drawing/2014/main" id="{31BA0D3E-ED9C-1578-31DF-A483382F8BD8}"/>
              </a:ext>
            </a:extLst>
          </p:cNvPr>
          <p:cNvSpPr>
            <a:spLocks noGrp="1" noRot="1" noChangeAspect="1"/>
          </p:cNvSpPr>
          <p:nvPr>
            <p:ph type="sldImg"/>
          </p:nvPr>
        </p:nvSpPr>
        <p:spPr>
          <a:xfrm>
            <a:off x="736600" y="593725"/>
            <a:ext cx="5461000" cy="4095750"/>
          </a:xfrm>
        </p:spPr>
      </p:sp>
      <p:sp>
        <p:nvSpPr>
          <p:cNvPr id="7" name="スライド番号プレースホルダー 3">
            <a:extLst>
              <a:ext uri="{FF2B5EF4-FFF2-40B4-BE49-F238E27FC236}">
                <a16:creationId xmlns:a16="http://schemas.microsoft.com/office/drawing/2014/main" id="{BF5F7A29-7382-B2CE-7814-1F787ED7509F}"/>
              </a:ext>
            </a:extLst>
          </p:cNvPr>
          <p:cNvSpPr>
            <a:spLocks noGrp="1"/>
          </p:cNvSpPr>
          <p:nvPr>
            <p:ph type="sldNum" sz="quarter" idx="5"/>
          </p:nvPr>
        </p:nvSpPr>
        <p:spPr>
          <a:xfrm>
            <a:off x="3923361" y="10377021"/>
            <a:ext cx="2999637" cy="546714"/>
          </a:xfrm>
        </p:spPr>
        <p:txBody>
          <a:bodyPr/>
          <a:lstStyle/>
          <a:p>
            <a:pPr defTabSz="452971">
              <a:defRPr/>
            </a:pPr>
            <a:fld id="{4374078C-8597-4BCE-AD2D-AB8AAB46821F}" type="slidenum">
              <a:rPr lang="ja-JP" altLang="en-US" sz="1100">
                <a:solidFill>
                  <a:prstClr val="black"/>
                </a:solidFill>
              </a:rPr>
              <a:pPr defTabSz="452971">
                <a:defRPr/>
              </a:pPr>
              <a:t>14</a:t>
            </a:fld>
            <a:endParaRPr lang="en-US" altLang="ja-JP" sz="1100" dirty="0">
              <a:solidFill>
                <a:prstClr val="black"/>
              </a:solidFill>
            </a:endParaRPr>
          </a:p>
        </p:txBody>
      </p:sp>
    </p:spTree>
    <p:extLst>
      <p:ext uri="{BB962C8B-B14F-4D97-AF65-F5344CB8AC3E}">
        <p14:creationId xmlns:p14="http://schemas.microsoft.com/office/powerpoint/2010/main" val="7063268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DEFA9A01-71A4-435A-A68E-07DBF33220B8}" type="slidenum">
              <a:rPr lang="en-US" altLang="ja-JP" smtClean="0"/>
              <a:pPr>
                <a:defRPr/>
              </a:pPr>
              <a:t>15</a:t>
            </a:fld>
            <a:endParaRPr lang="en-US" altLang="ja-JP"/>
          </a:p>
        </p:txBody>
      </p:sp>
    </p:spTree>
    <p:extLst>
      <p:ext uri="{BB962C8B-B14F-4D97-AF65-F5344CB8AC3E}">
        <p14:creationId xmlns:p14="http://schemas.microsoft.com/office/powerpoint/2010/main" val="28996467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CC4B2F-6438-F4C8-A9AF-5063F08421AF}"/>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BAF017A9-1C27-5631-B6DA-62ECEADB5059}"/>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4045E26F-F98C-E5AE-7DD8-AD1813EAE376}"/>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A8B3846E-F927-FC9E-B28F-20A0C1940402}"/>
              </a:ext>
            </a:extLst>
          </p:cNvPr>
          <p:cNvSpPr>
            <a:spLocks noGrp="1"/>
          </p:cNvSpPr>
          <p:nvPr>
            <p:ph type="sldNum" sz="quarter" idx="5"/>
          </p:nvPr>
        </p:nvSpPr>
        <p:spPr/>
        <p:txBody>
          <a:bodyPr/>
          <a:lstStyle/>
          <a:p>
            <a:pPr>
              <a:defRPr/>
            </a:pPr>
            <a:fld id="{DEFA9A01-71A4-435A-A68E-07DBF33220B8}" type="slidenum">
              <a:rPr lang="en-US" altLang="ja-JP" smtClean="0"/>
              <a:pPr>
                <a:defRPr/>
              </a:pPr>
              <a:t>16</a:t>
            </a:fld>
            <a:endParaRPr lang="en-US" altLang="ja-JP"/>
          </a:p>
        </p:txBody>
      </p:sp>
    </p:spTree>
    <p:extLst>
      <p:ext uri="{BB962C8B-B14F-4D97-AF65-F5344CB8AC3E}">
        <p14:creationId xmlns:p14="http://schemas.microsoft.com/office/powerpoint/2010/main" val="5580423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localhost/" TargetMode="External"/><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localhost/" TargetMode="External"/><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タイトル スライド">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27289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タイトル スライド">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30197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_白紙">
    <p:spTree>
      <p:nvGrpSpPr>
        <p:cNvPr id="1" name=""/>
        <p:cNvGrpSpPr/>
        <p:nvPr/>
      </p:nvGrpSpPr>
      <p:grpSpPr>
        <a:xfrm>
          <a:off x="0" y="0"/>
          <a:ext cx="0" cy="0"/>
          <a:chOff x="0" y="0"/>
          <a:chExt cx="0" cy="0"/>
        </a:xfrm>
      </p:grpSpPr>
      <p:sp>
        <p:nvSpPr>
          <p:cNvPr id="35" name="正方形/長方形 34">
            <a:extLst>
              <a:ext uri="{FF2B5EF4-FFF2-40B4-BE49-F238E27FC236}">
                <a16:creationId xmlns:a16="http://schemas.microsoft.com/office/drawing/2014/main" id="{CD411C34-C508-20E5-335D-D87BDB805E0C}"/>
              </a:ext>
            </a:extLst>
          </p:cNvPr>
          <p:cNvSpPr/>
          <p:nvPr userDrawn="1"/>
        </p:nvSpPr>
        <p:spPr bwMode="auto">
          <a:xfrm>
            <a:off x="5772274" y="1541748"/>
            <a:ext cx="3047876" cy="1877632"/>
          </a:xfrm>
          <a:prstGeom prst="rect">
            <a:avLst/>
          </a:prstGeom>
          <a:solidFill>
            <a:schemeClr val="bg1">
              <a:lumMod val="95000"/>
            </a:schemeClr>
          </a:solidFill>
          <a:ln w="6350" cap="flat" cmpd="sng" algn="ctr">
            <a:noFill/>
            <a:prstDash val="solid"/>
            <a:round/>
            <a:headEnd type="none" w="med" len="med"/>
            <a:tailEnd type="none" w="med" len="med"/>
          </a:ln>
          <a:effectLst/>
        </p:spPr>
        <p:txBody>
          <a:bodyPr vert="horz" wrap="square" lIns="91440" tIns="90000" rIns="91440" bIns="45720" numCol="1" rtlCol="0" anchor="t"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Tx/>
              <a:buNone/>
              <a:tabLst/>
            </a:pPr>
            <a:endParaRPr kumimoji="1" lang="ja-JP" altLang="en-US" sz="1100" kern="1200" dirty="0">
              <a:solidFill>
                <a:schemeClr val="tx1"/>
              </a:solidFill>
              <a:latin typeface="+mn-ea"/>
              <a:ea typeface="+mn-ea"/>
              <a:cs typeface="+mn-cs"/>
            </a:endParaRPr>
          </a:p>
        </p:txBody>
      </p:sp>
      <p:sp>
        <p:nvSpPr>
          <p:cNvPr id="6" name="正方形/長方形 5">
            <a:extLst>
              <a:ext uri="{FF2B5EF4-FFF2-40B4-BE49-F238E27FC236}">
                <a16:creationId xmlns:a16="http://schemas.microsoft.com/office/drawing/2014/main" id="{E85256BC-6200-EBDC-5473-473F5F1DD958}"/>
              </a:ext>
            </a:extLst>
          </p:cNvPr>
          <p:cNvSpPr/>
          <p:nvPr userDrawn="1"/>
        </p:nvSpPr>
        <p:spPr bwMode="auto">
          <a:xfrm>
            <a:off x="-1" y="705417"/>
            <a:ext cx="9144001" cy="58673"/>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0" i="0" u="none" strike="noStrike" kern="1200" cap="none" spc="0" normalizeH="0" baseline="0" noProof="0" dirty="0">
              <a:ln>
                <a:noFill/>
              </a:ln>
              <a:solidFill>
                <a:srgbClr val="000000"/>
              </a:solidFill>
              <a:effectLst/>
              <a:uLnTx/>
              <a:uFillTx/>
              <a:latin typeface="+mj-ea"/>
              <a:ea typeface="+mj-ea"/>
              <a:cs typeface="+mn-cs"/>
            </a:endParaRPr>
          </a:p>
        </p:txBody>
      </p:sp>
      <p:sp>
        <p:nvSpPr>
          <p:cNvPr id="4" name="スライド番号プレースホルダー 3">
            <a:extLst>
              <a:ext uri="{FF2B5EF4-FFF2-40B4-BE49-F238E27FC236}">
                <a16:creationId xmlns:a16="http://schemas.microsoft.com/office/drawing/2014/main" id="{A1170B6F-62EF-45E6-90A2-A04CCA34EECB}"/>
              </a:ext>
            </a:extLst>
          </p:cNvPr>
          <p:cNvSpPr>
            <a:spLocks noGrp="1"/>
          </p:cNvSpPr>
          <p:nvPr>
            <p:ph type="sldNum" sz="quarter" idx="12"/>
          </p:nvPr>
        </p:nvSpPr>
        <p:spPr>
          <a:xfrm>
            <a:off x="8769893" y="6443281"/>
            <a:ext cx="374107" cy="298426"/>
          </a:xfrm>
          <a:prstGeom prst="rect">
            <a:avLst/>
          </a:prstGeom>
        </p:spPr>
        <p:txBody>
          <a:bodyPr wrap="none" anchor="ctr" anchorCtr="0"/>
          <a:lstStyle>
            <a:lvl1pPr algn="ctr">
              <a:defRPr sz="1200" b="1">
                <a:latin typeface="Arial" panose="020B0604020202020204" pitchFamily="34" charset="0"/>
                <a:ea typeface="HGP創英角ｺﾞｼｯｸUB" panose="020B0900000000000000" pitchFamily="50" charset="-128"/>
                <a:cs typeface="Arial" panose="020B0604020202020204" pitchFamily="34" charset="0"/>
              </a:defRPr>
            </a:lvl1pPr>
          </a:lstStyle>
          <a:p>
            <a:pPr>
              <a:defRPr/>
            </a:pPr>
            <a:fld id="{40E3B949-1179-4387-B307-F356BE6486A4}" type="slidenum">
              <a:rPr lang="en-US" altLang="ja-JP" smtClean="0"/>
              <a:pPr>
                <a:defRPr/>
              </a:pPr>
              <a:t>‹#›</a:t>
            </a:fld>
            <a:endParaRPr lang="en-US" altLang="ja-JP" dirty="0"/>
          </a:p>
        </p:txBody>
      </p:sp>
      <p:sp>
        <p:nvSpPr>
          <p:cNvPr id="9" name="正方形/長方形 8">
            <a:extLst>
              <a:ext uri="{FF2B5EF4-FFF2-40B4-BE49-F238E27FC236}">
                <a16:creationId xmlns:a16="http://schemas.microsoft.com/office/drawing/2014/main" id="{1AF0A3EF-5E57-F941-0BFF-1E4FB21C4A0D}"/>
              </a:ext>
            </a:extLst>
          </p:cNvPr>
          <p:cNvSpPr/>
          <p:nvPr userDrawn="1"/>
        </p:nvSpPr>
        <p:spPr bwMode="auto">
          <a:xfrm>
            <a:off x="323851" y="1257115"/>
            <a:ext cx="831439" cy="226871"/>
          </a:xfrm>
          <a:prstGeom prst="rect">
            <a:avLst/>
          </a:prstGeom>
          <a:noFill/>
          <a:ln w="19050" cap="flat" cmpd="sng" algn="ctr">
            <a:solidFill>
              <a:schemeClr val="tx1">
                <a:lumMod val="85000"/>
                <a:lumOff val="15000"/>
              </a:schemeClr>
            </a:solidFill>
            <a:prstDash val="solid"/>
            <a:round/>
            <a:headEnd type="none" w="med" len="med"/>
            <a:tailEnd type="none" w="med" len="med"/>
          </a:ln>
          <a:effectLst/>
        </p:spPr>
        <p:txBody>
          <a:bodyPr vert="horz" wrap="square" lIns="72000" tIns="36000" rIns="7200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1300" b="0" i="0" u="none" strike="noStrike" cap="none" normalizeH="0" baseline="0" dirty="0">
                <a:ln>
                  <a:noFill/>
                </a:ln>
                <a:effectLst/>
                <a:latin typeface="+mn-ea"/>
                <a:ea typeface="+mn-ea"/>
              </a:rPr>
              <a:t>前提条件</a:t>
            </a:r>
          </a:p>
        </p:txBody>
      </p:sp>
      <p:sp>
        <p:nvSpPr>
          <p:cNvPr id="10" name="正方形/長方形 9">
            <a:extLst>
              <a:ext uri="{FF2B5EF4-FFF2-40B4-BE49-F238E27FC236}">
                <a16:creationId xmlns:a16="http://schemas.microsoft.com/office/drawing/2014/main" id="{5FC5F758-8BE0-9B7E-6837-818F7F95F160}"/>
              </a:ext>
            </a:extLst>
          </p:cNvPr>
          <p:cNvSpPr/>
          <p:nvPr userDrawn="1"/>
        </p:nvSpPr>
        <p:spPr bwMode="auto">
          <a:xfrm>
            <a:off x="323851" y="3614858"/>
            <a:ext cx="1337309" cy="226800"/>
          </a:xfrm>
          <a:prstGeom prst="rect">
            <a:avLst/>
          </a:prstGeom>
          <a:noFill/>
          <a:ln w="19050" cap="flat" cmpd="sng" algn="ctr">
            <a:solidFill>
              <a:srgbClr val="005BAD"/>
            </a:solidFill>
            <a:prstDash val="solid"/>
            <a:round/>
            <a:headEnd type="none" w="med" len="med"/>
            <a:tailEnd type="none" w="med" len="med"/>
          </a:ln>
          <a:effectLst/>
        </p:spPr>
        <p:txBody>
          <a:bodyPr vert="horz" wrap="square" lIns="72000" tIns="36000" rIns="7200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1300" b="0" i="0" u="none" strike="noStrike" cap="none" normalizeH="0" baseline="0" dirty="0">
                <a:ln>
                  <a:noFill/>
                </a:ln>
                <a:solidFill>
                  <a:srgbClr val="005BAD"/>
                </a:solidFill>
                <a:effectLst/>
                <a:latin typeface="+mn-ea"/>
                <a:ea typeface="+mn-ea"/>
              </a:rPr>
              <a:t>討議</a:t>
            </a:r>
            <a:r>
              <a:rPr kumimoji="1" lang="ja-JP" altLang="en-US" sz="1300" b="0" i="0" u="none" strike="noStrike" cap="none" normalizeH="0" baseline="0" dirty="0">
                <a:ln>
                  <a:noFill/>
                </a:ln>
                <a:effectLst/>
                <a:latin typeface="+mn-ea"/>
                <a:ea typeface="+mn-ea"/>
              </a:rPr>
              <a:t>　パターン２</a:t>
            </a:r>
          </a:p>
        </p:txBody>
      </p:sp>
      <p:sp>
        <p:nvSpPr>
          <p:cNvPr id="7" name="正方形/長方形 6">
            <a:extLst>
              <a:ext uri="{FF2B5EF4-FFF2-40B4-BE49-F238E27FC236}">
                <a16:creationId xmlns:a16="http://schemas.microsoft.com/office/drawing/2014/main" id="{66D8D3E2-48D8-A0F2-30BA-B99C1C3F5806}"/>
              </a:ext>
            </a:extLst>
          </p:cNvPr>
          <p:cNvSpPr/>
          <p:nvPr userDrawn="1"/>
        </p:nvSpPr>
        <p:spPr bwMode="auto">
          <a:xfrm>
            <a:off x="324417" y="1541748"/>
            <a:ext cx="3455491" cy="1877632"/>
          </a:xfrm>
          <a:prstGeom prst="rect">
            <a:avLst/>
          </a:prstGeom>
          <a:solidFill>
            <a:schemeClr val="bg1">
              <a:lumMod val="95000"/>
            </a:schemeClr>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みなさんはメタバタウンの住人です。</a:t>
            </a:r>
            <a:endParaRPr kumimoji="1" lang="en-US" altLang="ja-JP" sz="11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メタバタウンには家が４軒あり、町の真ん中を町が管理する川が流れています。</a:t>
            </a: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行き来には渡し船を使っていますが、</a:t>
            </a:r>
            <a:endParaRPr kumimoji="1" lang="en-US" altLang="ja-JP" sz="11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雨で増水すると運航できず不便でした。</a:t>
            </a: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今回、</a:t>
            </a:r>
            <a:r>
              <a:rPr kumimoji="1" lang="ja-JP" altLang="en-US" sz="1100" kern="1200" dirty="0">
                <a:solidFill>
                  <a:srgbClr val="C00000"/>
                </a:solidFill>
                <a:latin typeface="+mn-ea"/>
                <a:ea typeface="+mn-ea"/>
                <a:cs typeface="+mn-cs"/>
              </a:rPr>
              <a:t> メタバタウンの全ての住人の希望 </a:t>
            </a:r>
            <a:r>
              <a:rPr kumimoji="1" lang="ja-JP" altLang="en-US" sz="1100" kern="1200" dirty="0">
                <a:solidFill>
                  <a:schemeClr val="tx1"/>
                </a:solidFill>
                <a:latin typeface="+mn-ea"/>
                <a:ea typeface="+mn-ea"/>
                <a:cs typeface="+mn-cs"/>
              </a:rPr>
              <a:t>により</a:t>
            </a:r>
            <a:endParaRPr kumimoji="1" lang="en-US" altLang="ja-JP" sz="11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橋を建設することになりました。</a:t>
            </a: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橋の建設費用は</a:t>
            </a:r>
            <a:r>
              <a:rPr kumimoji="1" lang="en-US" altLang="ja-JP" sz="1100" kern="1200" dirty="0">
                <a:solidFill>
                  <a:schemeClr val="tx1"/>
                </a:solidFill>
                <a:latin typeface="+mn-ea"/>
                <a:ea typeface="+mn-ea"/>
                <a:cs typeface="+mn-cs"/>
              </a:rPr>
              <a:t>400</a:t>
            </a:r>
            <a:r>
              <a:rPr kumimoji="1" lang="ja-JP" altLang="en-US" sz="1100" kern="1200" dirty="0">
                <a:solidFill>
                  <a:schemeClr val="tx1"/>
                </a:solidFill>
                <a:latin typeface="+mn-ea"/>
                <a:ea typeface="+mn-ea"/>
                <a:cs typeface="+mn-cs"/>
              </a:rPr>
              <a:t>万円です。</a:t>
            </a:r>
            <a:endParaRPr kumimoji="1" lang="en-US" altLang="ja-JP" sz="11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どのように負担すればいいと思いますか。</a:t>
            </a:r>
          </a:p>
        </p:txBody>
      </p:sp>
      <p:sp>
        <p:nvSpPr>
          <p:cNvPr id="11" name="正方形/長方形 10">
            <a:extLst>
              <a:ext uri="{FF2B5EF4-FFF2-40B4-BE49-F238E27FC236}">
                <a16:creationId xmlns:a16="http://schemas.microsoft.com/office/drawing/2014/main" id="{28AF1350-8E12-4B20-8DDD-CC0234552D7B}"/>
              </a:ext>
            </a:extLst>
          </p:cNvPr>
          <p:cNvSpPr/>
          <p:nvPr userDrawn="1"/>
        </p:nvSpPr>
        <p:spPr bwMode="auto">
          <a:xfrm>
            <a:off x="811530" y="2583495"/>
            <a:ext cx="2000250" cy="177756"/>
          </a:xfrm>
          <a:prstGeom prst="rect">
            <a:avLst/>
          </a:prstGeom>
          <a:noFill/>
          <a:ln w="127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a typeface="+mn-ea"/>
            </a:endParaRPr>
          </a:p>
        </p:txBody>
      </p:sp>
      <p:sp>
        <p:nvSpPr>
          <p:cNvPr id="16" name="正方形/長方形 15">
            <a:extLst>
              <a:ext uri="{FF2B5EF4-FFF2-40B4-BE49-F238E27FC236}">
                <a16:creationId xmlns:a16="http://schemas.microsoft.com/office/drawing/2014/main" id="{FD842687-0D0E-A5AD-ACCD-D81186D29464}"/>
              </a:ext>
            </a:extLst>
          </p:cNvPr>
          <p:cNvSpPr/>
          <p:nvPr userDrawn="1"/>
        </p:nvSpPr>
        <p:spPr bwMode="auto">
          <a:xfrm>
            <a:off x="324417" y="3888724"/>
            <a:ext cx="2829091" cy="2831493"/>
          </a:xfrm>
          <a:prstGeom prst="rect">
            <a:avLst/>
          </a:prstGeom>
          <a:solidFill>
            <a:srgbClr val="EBFAFF"/>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Tx/>
              <a:buNone/>
              <a:tabLst/>
            </a:pPr>
            <a:endParaRPr kumimoji="1" lang="ja-JP" altLang="en-US" sz="1100" kern="1200" dirty="0">
              <a:solidFill>
                <a:schemeClr val="tx1"/>
              </a:solidFill>
              <a:latin typeface="+mn-ea"/>
              <a:ea typeface="+mn-ea"/>
              <a:cs typeface="+mn-cs"/>
            </a:endParaRPr>
          </a:p>
        </p:txBody>
      </p:sp>
      <p:sp>
        <p:nvSpPr>
          <p:cNvPr id="19" name="正方形/長方形 18">
            <a:extLst>
              <a:ext uri="{FF2B5EF4-FFF2-40B4-BE49-F238E27FC236}">
                <a16:creationId xmlns:a16="http://schemas.microsoft.com/office/drawing/2014/main" id="{EEB2D6A2-4F48-66F8-0FD2-FA266D30EC64}"/>
              </a:ext>
            </a:extLst>
          </p:cNvPr>
          <p:cNvSpPr/>
          <p:nvPr userDrawn="1"/>
        </p:nvSpPr>
        <p:spPr bwMode="auto">
          <a:xfrm>
            <a:off x="3928374" y="1541748"/>
            <a:ext cx="1843900" cy="1877632"/>
          </a:xfrm>
          <a:prstGeom prst="rect">
            <a:avLst/>
          </a:prstGeom>
          <a:solidFill>
            <a:schemeClr val="bg1">
              <a:lumMod val="95000"/>
            </a:schemeClr>
          </a:solidFill>
          <a:ln w="6350" cap="flat" cmpd="sng" algn="ctr">
            <a:noFill/>
            <a:prstDash val="solid"/>
            <a:round/>
            <a:headEnd type="none" w="med" len="med"/>
            <a:tailEnd type="none" w="med" len="med"/>
          </a:ln>
          <a:effectLst/>
        </p:spPr>
        <p:txBody>
          <a:bodyPr vert="horz" wrap="square" lIns="91440" tIns="90000" rIns="91440" bIns="45720" numCol="1" rtlCol="0" anchor="t"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各家の家族構成・所得金額・使用回数が同じ場合</a:t>
            </a:r>
            <a:endParaRPr kumimoji="1" lang="en-US" altLang="ja-JP" sz="11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Tx/>
              <a:buNone/>
              <a:tabLst/>
            </a:pPr>
            <a:endParaRPr kumimoji="1" lang="en-US" altLang="ja-JP" sz="1100" kern="1200" dirty="0">
              <a:solidFill>
                <a:schemeClr val="tx1"/>
              </a:solidFill>
              <a:latin typeface="+mn-ea"/>
              <a:ea typeface="+mn-ea"/>
              <a:cs typeface="+mn-cs"/>
            </a:endParaRPr>
          </a:p>
          <a:p>
            <a:pPr marL="171450" marR="0" indent="-171450" algn="l" defTabSz="914400" rtl="0" eaLnBrk="0" fontAlgn="base" latinLnBrk="0" hangingPunct="0">
              <a:lnSpc>
                <a:spcPct val="114000"/>
              </a:lnSpc>
              <a:spcBef>
                <a:spcPct val="0"/>
              </a:spcBef>
              <a:spcAft>
                <a:spcPct val="0"/>
              </a:spcAft>
              <a:buClrTx/>
              <a:buSzTx/>
              <a:buFont typeface="Wingdings" panose="05000000000000000000" pitchFamily="2" charset="2"/>
              <a:buChar char="l"/>
              <a:tabLst/>
            </a:pPr>
            <a:r>
              <a:rPr kumimoji="1" lang="ja-JP" altLang="en-US" sz="1100" b="1" kern="1200" dirty="0">
                <a:solidFill>
                  <a:schemeClr val="tx1"/>
                </a:solidFill>
                <a:latin typeface="+mn-ea"/>
                <a:ea typeface="+mn-ea"/>
                <a:cs typeface="+mn-cs"/>
              </a:rPr>
              <a:t>ヒント</a:t>
            </a:r>
            <a:endParaRPr kumimoji="1" lang="en-US" altLang="ja-JP" sz="1100" b="1"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ja-JP" altLang="en-US" sz="1100" kern="1200" dirty="0">
                <a:solidFill>
                  <a:schemeClr val="tx1"/>
                </a:solidFill>
                <a:latin typeface="+mn-ea"/>
                <a:ea typeface="+mn-ea"/>
                <a:cs typeface="+mn-cs"/>
              </a:rPr>
              <a:t>    ４軒とも同じ条件だから、</a:t>
            </a:r>
            <a:endParaRPr kumimoji="1" lang="en-US" altLang="ja-JP" sz="11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en-US" altLang="ja-JP" sz="1100" kern="1200" dirty="0">
                <a:solidFill>
                  <a:schemeClr val="tx1"/>
                </a:solidFill>
                <a:latin typeface="+mn-ea"/>
                <a:ea typeface="+mn-ea"/>
                <a:cs typeface="+mn-cs"/>
              </a:rPr>
              <a:t>    </a:t>
            </a:r>
            <a:r>
              <a:rPr kumimoji="1" lang="ja-JP" altLang="en-US" sz="1100" kern="1200" dirty="0">
                <a:solidFill>
                  <a:schemeClr val="tx1"/>
                </a:solidFill>
                <a:latin typeface="+mn-ea"/>
                <a:ea typeface="+mn-ea"/>
                <a:cs typeface="+mn-cs"/>
              </a:rPr>
              <a:t>公平に負担すると</a:t>
            </a:r>
            <a:r>
              <a:rPr kumimoji="1" lang="en-US" altLang="ja-JP" sz="1100" kern="1200" dirty="0">
                <a:solidFill>
                  <a:schemeClr val="tx1"/>
                </a:solidFill>
                <a:latin typeface="+mn-ea"/>
                <a:ea typeface="+mn-ea"/>
                <a:cs typeface="+mn-cs"/>
              </a:rPr>
              <a:t>…</a:t>
            </a:r>
            <a:endParaRPr kumimoji="1" lang="ja-JP" altLang="en-US" sz="1100" kern="1200" dirty="0">
              <a:solidFill>
                <a:schemeClr val="tx1"/>
              </a:solidFill>
              <a:latin typeface="+mn-ea"/>
              <a:ea typeface="+mn-ea"/>
              <a:cs typeface="+mn-cs"/>
            </a:endParaRPr>
          </a:p>
        </p:txBody>
      </p:sp>
      <p:graphicFrame>
        <p:nvGraphicFramePr>
          <p:cNvPr id="13" name="表 12">
            <a:extLst>
              <a:ext uri="{FF2B5EF4-FFF2-40B4-BE49-F238E27FC236}">
                <a16:creationId xmlns:a16="http://schemas.microsoft.com/office/drawing/2014/main" id="{658EDF74-866D-FAC0-246F-6CEEBA622E9A}"/>
              </a:ext>
            </a:extLst>
          </p:cNvPr>
          <p:cNvGraphicFramePr>
            <a:graphicFrameLocks noGrp="1"/>
          </p:cNvGraphicFramePr>
          <p:nvPr userDrawn="1">
            <p:extLst>
              <p:ext uri="{D42A27DB-BD31-4B8C-83A1-F6EECF244321}">
                <p14:modId xmlns:p14="http://schemas.microsoft.com/office/powerpoint/2010/main" val="3223460442"/>
              </p:ext>
            </p:extLst>
          </p:nvPr>
        </p:nvGraphicFramePr>
        <p:xfrm>
          <a:off x="3153508" y="3900331"/>
          <a:ext cx="5666851" cy="2822410"/>
        </p:xfrm>
        <a:graphic>
          <a:graphicData uri="http://schemas.openxmlformats.org/drawingml/2006/table">
            <a:tbl>
              <a:tblPr firstRow="1" bandRow="1">
                <a:effectLst/>
                <a:tableStyleId>{775DCB02-9BB8-47FD-8907-85C794F793BA}</a:tableStyleId>
              </a:tblPr>
              <a:tblGrid>
                <a:gridCol w="942177">
                  <a:extLst>
                    <a:ext uri="{9D8B030D-6E8A-4147-A177-3AD203B41FA5}">
                      <a16:colId xmlns:a16="http://schemas.microsoft.com/office/drawing/2014/main" val="869972413"/>
                    </a:ext>
                  </a:extLst>
                </a:gridCol>
                <a:gridCol w="897396">
                  <a:extLst>
                    <a:ext uri="{9D8B030D-6E8A-4147-A177-3AD203B41FA5}">
                      <a16:colId xmlns:a16="http://schemas.microsoft.com/office/drawing/2014/main" val="817503841"/>
                    </a:ext>
                  </a:extLst>
                </a:gridCol>
                <a:gridCol w="1216347">
                  <a:extLst>
                    <a:ext uri="{9D8B030D-6E8A-4147-A177-3AD203B41FA5}">
                      <a16:colId xmlns:a16="http://schemas.microsoft.com/office/drawing/2014/main" val="1686783455"/>
                    </a:ext>
                  </a:extLst>
                </a:gridCol>
                <a:gridCol w="1277960">
                  <a:extLst>
                    <a:ext uri="{9D8B030D-6E8A-4147-A177-3AD203B41FA5}">
                      <a16:colId xmlns:a16="http://schemas.microsoft.com/office/drawing/2014/main" val="4080317083"/>
                    </a:ext>
                  </a:extLst>
                </a:gridCol>
                <a:gridCol w="1332971">
                  <a:extLst>
                    <a:ext uri="{9D8B030D-6E8A-4147-A177-3AD203B41FA5}">
                      <a16:colId xmlns:a16="http://schemas.microsoft.com/office/drawing/2014/main" val="659529276"/>
                    </a:ext>
                  </a:extLst>
                </a:gridCol>
              </a:tblGrid>
              <a:tr h="482220">
                <a:tc>
                  <a:txBody>
                    <a:bodyPr/>
                    <a:lstStyle/>
                    <a:p>
                      <a:pPr algn="ctr"/>
                      <a:endParaRPr kumimoji="1" lang="ja-JP" altLang="en-US" sz="1400" b="0" dirty="0">
                        <a:solidFill>
                          <a:schemeClr val="bg1"/>
                        </a:solidFill>
                        <a:effectLst/>
                      </a:endParaRPr>
                    </a:p>
                  </a:txBody>
                  <a:tcPr anchor="ctr">
                    <a:lnL w="12700" cap="flat" cmpd="sng" algn="ctr">
                      <a:solidFill>
                        <a:schemeClr val="bg1"/>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EBFAFF"/>
                    </a:solidFill>
                  </a:tcPr>
                </a:tc>
                <a:tc>
                  <a:txBody>
                    <a:bodyPr/>
                    <a:lstStyle/>
                    <a:p>
                      <a:pPr algn="ctr"/>
                      <a:r>
                        <a:rPr kumimoji="1" lang="ja-JP" altLang="en-US" sz="1400" b="1" dirty="0">
                          <a:solidFill>
                            <a:schemeClr val="bg1"/>
                          </a:solidFill>
                          <a:effectLst/>
                        </a:rPr>
                        <a:t>家族</a:t>
                      </a:r>
                    </a:p>
                  </a:txBody>
                  <a:tcPr anchor="ctr">
                    <a:lnL w="12700" cap="flat" cmpd="sng" algn="ctr">
                      <a:solidFill>
                        <a:srgbClr val="005BAD"/>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005BAD"/>
                    </a:solidFill>
                  </a:tcPr>
                </a:tc>
                <a:tc>
                  <a:txBody>
                    <a:bodyPr/>
                    <a:lstStyle/>
                    <a:p>
                      <a:pPr algn="ctr"/>
                      <a:r>
                        <a:rPr kumimoji="1" lang="ja-JP" altLang="en-US" sz="1400" dirty="0">
                          <a:effectLst/>
                        </a:rPr>
                        <a:t>所得金額</a:t>
                      </a:r>
                      <a:endParaRPr kumimoji="1" lang="ja-JP" altLang="en-US" sz="1100" b="0" kern="1200" dirty="0">
                        <a:solidFill>
                          <a:schemeClr val="bg1"/>
                        </a:solidFill>
                        <a:effectLst/>
                        <a:latin typeface="+mn-lt"/>
                        <a:ea typeface="+mn-ea"/>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005BAD"/>
                    </a:solidFill>
                  </a:tcPr>
                </a:tc>
                <a:tc>
                  <a:txBody>
                    <a:bodyPr/>
                    <a:lstStyle/>
                    <a:p>
                      <a:pPr algn="ctr"/>
                      <a:r>
                        <a:rPr kumimoji="1" lang="ja-JP" altLang="en-US" sz="1400" dirty="0">
                          <a:effectLst/>
                        </a:rPr>
                        <a:t>使用回数</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005BAD"/>
                    </a:solidFill>
                  </a:tcPr>
                </a:tc>
                <a:tc>
                  <a:txBody>
                    <a:bodyPr/>
                    <a:lstStyle/>
                    <a:p>
                      <a:pPr algn="ctr"/>
                      <a:r>
                        <a:rPr kumimoji="1" lang="ja-JP" altLang="en-US" sz="1400" dirty="0">
                          <a:effectLst/>
                        </a:rPr>
                        <a:t>負担金額</a:t>
                      </a:r>
                    </a:p>
                  </a:txBody>
                  <a:tcPr anchor="ctr">
                    <a:lnL w="12700" cap="flat" cmpd="sng" algn="ctr">
                      <a:solidFill>
                        <a:schemeClr val="bg1"/>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005BAD"/>
                    </a:solidFill>
                  </a:tcPr>
                </a:tc>
                <a:extLst>
                  <a:ext uri="{0D108BD9-81ED-4DB2-BD59-A6C34878D82A}">
                    <a16:rowId xmlns:a16="http://schemas.microsoft.com/office/drawing/2014/main" val="2135456254"/>
                  </a:ext>
                </a:extLst>
              </a:tr>
              <a:tr h="468038">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Ａ家</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４人</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en-US" altLang="ja-JP" sz="1200" b="1" dirty="0">
                          <a:effectLst/>
                          <a:latin typeface="HGPｺﾞｼｯｸM" panose="020B0600000000000000" pitchFamily="50" charset="-128"/>
                          <a:ea typeface="HGPｺﾞｼｯｸM" panose="020B0600000000000000" pitchFamily="50" charset="-128"/>
                        </a:rPr>
                        <a:t>1,000</a:t>
                      </a:r>
                      <a:r>
                        <a:rPr kumimoji="1" lang="ja-JP" altLang="en-US" sz="12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月１</a:t>
                      </a:r>
                      <a:r>
                        <a:rPr kumimoji="1" lang="en-US" altLang="ja-JP" sz="1200" b="1" dirty="0">
                          <a:effectLst/>
                          <a:latin typeface="HGPｺﾞｼｯｸM" panose="020B0600000000000000" pitchFamily="50" charset="-128"/>
                          <a:ea typeface="HGPｺﾞｼｯｸM" panose="020B0600000000000000" pitchFamily="50" charset="-128"/>
                        </a:rPr>
                        <a:t>0</a:t>
                      </a:r>
                      <a:r>
                        <a:rPr kumimoji="1" lang="ja-JP" altLang="en-US" sz="1200" b="1" dirty="0">
                          <a:effectLst/>
                          <a:latin typeface="HGPｺﾞｼｯｸM" panose="020B0600000000000000" pitchFamily="50" charset="-128"/>
                          <a:ea typeface="HGPｺﾞｼｯｸM" panose="020B0600000000000000" pitchFamily="50" charset="-128"/>
                        </a:rPr>
                        <a:t>回</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r"/>
                      <a:r>
                        <a:rPr kumimoji="1" lang="ja-JP" altLang="en-US" sz="12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EBFFFC"/>
                    </a:solidFill>
                  </a:tcPr>
                </a:tc>
                <a:extLst>
                  <a:ext uri="{0D108BD9-81ED-4DB2-BD59-A6C34878D82A}">
                    <a16:rowId xmlns:a16="http://schemas.microsoft.com/office/drawing/2014/main" val="240521073"/>
                  </a:ext>
                </a:extLst>
              </a:tr>
              <a:tr h="468038">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Ｂ家</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４人</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en-US" altLang="ja-JP" sz="1200" b="1" dirty="0">
                          <a:effectLst/>
                          <a:latin typeface="HGPｺﾞｼｯｸM" panose="020B0600000000000000" pitchFamily="50" charset="-128"/>
                          <a:ea typeface="HGPｺﾞｼｯｸM" panose="020B0600000000000000" pitchFamily="50" charset="-128"/>
                        </a:rPr>
                        <a:t>600</a:t>
                      </a:r>
                      <a:r>
                        <a:rPr kumimoji="1" lang="ja-JP" altLang="en-US" sz="12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月</a:t>
                      </a:r>
                      <a:r>
                        <a:rPr kumimoji="1" lang="en-US" altLang="ja-JP" sz="1200" b="1" dirty="0">
                          <a:effectLst/>
                          <a:latin typeface="HGPｺﾞｼｯｸM" panose="020B0600000000000000" pitchFamily="50" charset="-128"/>
                          <a:ea typeface="HGPｺﾞｼｯｸM" panose="020B0600000000000000" pitchFamily="50" charset="-128"/>
                        </a:rPr>
                        <a:t>10</a:t>
                      </a:r>
                      <a:r>
                        <a:rPr kumimoji="1" lang="ja-JP" altLang="en-US" sz="1200" b="1" dirty="0">
                          <a:effectLst/>
                          <a:latin typeface="HGPｺﾞｼｯｸM" panose="020B0600000000000000" pitchFamily="50" charset="-128"/>
                          <a:ea typeface="HGPｺﾞｼｯｸM" panose="020B0600000000000000" pitchFamily="50" charset="-128"/>
                        </a:rPr>
                        <a:t>回</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r"/>
                      <a:r>
                        <a:rPr kumimoji="1" lang="ja-JP" altLang="en-US" sz="12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EBFFFC"/>
                    </a:solidFill>
                  </a:tcPr>
                </a:tc>
                <a:extLst>
                  <a:ext uri="{0D108BD9-81ED-4DB2-BD59-A6C34878D82A}">
                    <a16:rowId xmlns:a16="http://schemas.microsoft.com/office/drawing/2014/main" val="1196817260"/>
                  </a:ext>
                </a:extLst>
              </a:tr>
              <a:tr h="468038">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Ｃ家</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４人</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en-US" altLang="ja-JP" sz="1200" b="1" dirty="0">
                          <a:effectLst/>
                          <a:latin typeface="HGPｺﾞｼｯｸM" panose="020B0600000000000000" pitchFamily="50" charset="-128"/>
                          <a:ea typeface="HGPｺﾞｼｯｸM" panose="020B0600000000000000" pitchFamily="50" charset="-128"/>
                        </a:rPr>
                        <a:t>300</a:t>
                      </a:r>
                      <a:r>
                        <a:rPr kumimoji="1" lang="ja-JP" altLang="en-US" sz="12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月</a:t>
                      </a:r>
                      <a:r>
                        <a:rPr kumimoji="1" lang="en-US" altLang="ja-JP" sz="1200" b="1" dirty="0">
                          <a:effectLst/>
                          <a:latin typeface="HGPｺﾞｼｯｸM" panose="020B0600000000000000" pitchFamily="50" charset="-128"/>
                          <a:ea typeface="HGPｺﾞｼｯｸM" panose="020B0600000000000000" pitchFamily="50" charset="-128"/>
                        </a:rPr>
                        <a:t>10</a:t>
                      </a:r>
                      <a:r>
                        <a:rPr kumimoji="1" lang="ja-JP" altLang="en-US" sz="1200" b="1" dirty="0">
                          <a:effectLst/>
                          <a:latin typeface="HGPｺﾞｼｯｸM" panose="020B0600000000000000" pitchFamily="50" charset="-128"/>
                          <a:ea typeface="HGPｺﾞｼｯｸM" panose="020B0600000000000000" pitchFamily="50" charset="-128"/>
                        </a:rPr>
                        <a:t>回</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r"/>
                      <a:r>
                        <a:rPr kumimoji="1" lang="ja-JP" altLang="en-US" sz="12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EBFFFC"/>
                    </a:solidFill>
                  </a:tcPr>
                </a:tc>
                <a:extLst>
                  <a:ext uri="{0D108BD9-81ED-4DB2-BD59-A6C34878D82A}">
                    <a16:rowId xmlns:a16="http://schemas.microsoft.com/office/drawing/2014/main" val="585846679"/>
                  </a:ext>
                </a:extLst>
              </a:tr>
              <a:tr h="468038">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Ｄ家</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４人</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en-US" altLang="ja-JP" sz="1200" b="1" dirty="0">
                          <a:effectLst/>
                          <a:latin typeface="HGPｺﾞｼｯｸM" panose="020B0600000000000000" pitchFamily="50" charset="-128"/>
                          <a:ea typeface="HGPｺﾞｼｯｸM" panose="020B0600000000000000" pitchFamily="50" charset="-128"/>
                        </a:rPr>
                        <a:t>100</a:t>
                      </a:r>
                      <a:r>
                        <a:rPr kumimoji="1" lang="ja-JP" altLang="en-US" sz="12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月１</a:t>
                      </a:r>
                      <a:r>
                        <a:rPr kumimoji="1" lang="en-US" altLang="ja-JP" sz="1200" b="1" dirty="0">
                          <a:effectLst/>
                          <a:latin typeface="HGPｺﾞｼｯｸM" panose="020B0600000000000000" pitchFamily="50" charset="-128"/>
                          <a:ea typeface="HGPｺﾞｼｯｸM" panose="020B0600000000000000" pitchFamily="50" charset="-128"/>
                        </a:rPr>
                        <a:t>0</a:t>
                      </a:r>
                      <a:r>
                        <a:rPr kumimoji="1" lang="ja-JP" altLang="en-US" sz="1200" b="1" dirty="0">
                          <a:effectLst/>
                          <a:latin typeface="HGPｺﾞｼｯｸM" panose="020B0600000000000000" pitchFamily="50" charset="-128"/>
                          <a:ea typeface="HGPｺﾞｼｯｸM" panose="020B0600000000000000" pitchFamily="50" charset="-128"/>
                        </a:rPr>
                        <a:t>回</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r"/>
                      <a:r>
                        <a:rPr kumimoji="1" lang="ja-JP" altLang="en-US" sz="12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EBFFFC"/>
                    </a:solidFill>
                  </a:tcPr>
                </a:tc>
                <a:extLst>
                  <a:ext uri="{0D108BD9-81ED-4DB2-BD59-A6C34878D82A}">
                    <a16:rowId xmlns:a16="http://schemas.microsoft.com/office/drawing/2014/main" val="4268042463"/>
                  </a:ext>
                </a:extLst>
              </a:tr>
              <a:tr h="468038">
                <a:tc gridSpan="4">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合計</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CEEEFE"/>
                    </a:solidFill>
                  </a:tcPr>
                </a:tc>
                <a:tc hMerge="1">
                  <a:txBody>
                    <a:bodyPr/>
                    <a:lstStyle/>
                    <a:p>
                      <a:endParaRP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dirty="0"/>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kumimoji="1" lang="en-US" altLang="ja-JP" sz="1200" b="1" dirty="0">
                          <a:effectLst/>
                          <a:latin typeface="HGPｺﾞｼｯｸM" panose="020B0600000000000000" pitchFamily="50" charset="-128"/>
                          <a:ea typeface="HGPｺﾞｼｯｸM" panose="020B0600000000000000" pitchFamily="50" charset="-128"/>
                        </a:rPr>
                        <a:t>400</a:t>
                      </a:r>
                      <a:r>
                        <a:rPr kumimoji="1" lang="ja-JP" altLang="en-US" sz="12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CEEEFE"/>
                    </a:solidFill>
                  </a:tcPr>
                </a:tc>
                <a:extLst>
                  <a:ext uri="{0D108BD9-81ED-4DB2-BD59-A6C34878D82A}">
                    <a16:rowId xmlns:a16="http://schemas.microsoft.com/office/drawing/2014/main" val="3152522239"/>
                  </a:ext>
                </a:extLst>
              </a:tr>
            </a:tbl>
          </a:graphicData>
        </a:graphic>
      </p:graphicFrame>
      <p:sp>
        <p:nvSpPr>
          <p:cNvPr id="40" name="正方形/長方形 39">
            <a:extLst>
              <a:ext uri="{FF2B5EF4-FFF2-40B4-BE49-F238E27FC236}">
                <a16:creationId xmlns:a16="http://schemas.microsoft.com/office/drawing/2014/main" id="{B7A6DFF8-6BE9-7586-B646-8DCACE5DDAD3}"/>
              </a:ext>
            </a:extLst>
          </p:cNvPr>
          <p:cNvSpPr/>
          <p:nvPr userDrawn="1"/>
        </p:nvSpPr>
        <p:spPr bwMode="auto">
          <a:xfrm>
            <a:off x="323642" y="4528158"/>
            <a:ext cx="3455491" cy="621034"/>
          </a:xfrm>
          <a:prstGeom prst="rect">
            <a:avLst/>
          </a:prstGeom>
          <a:no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171450" marR="0" indent="-171450" algn="l" defTabSz="914400" rtl="0" eaLnBrk="0" fontAlgn="base" latinLnBrk="0" hangingPunct="0">
              <a:lnSpc>
                <a:spcPct val="114000"/>
              </a:lnSpc>
              <a:spcBef>
                <a:spcPct val="0"/>
              </a:spcBef>
              <a:spcAft>
                <a:spcPct val="0"/>
              </a:spcAft>
              <a:buClrTx/>
              <a:buSzTx/>
              <a:buFont typeface="Wingdings" panose="05000000000000000000" pitchFamily="2" charset="2"/>
              <a:buChar char="l"/>
              <a:tabLst/>
            </a:pPr>
            <a:r>
              <a:rPr kumimoji="1" lang="ja-JP" altLang="en-US" sz="1400" kern="1200" dirty="0">
                <a:solidFill>
                  <a:srgbClr val="005BAD"/>
                </a:solidFill>
                <a:latin typeface="+mn-ea"/>
                <a:ea typeface="+mn-ea"/>
                <a:cs typeface="+mn-cs"/>
              </a:rPr>
              <a:t>ヒント</a:t>
            </a:r>
          </a:p>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ja-JP" altLang="en-US" sz="1200" kern="1200" dirty="0">
                <a:solidFill>
                  <a:schemeClr val="tx1"/>
                </a:solidFill>
                <a:latin typeface="+mn-ea"/>
                <a:ea typeface="+mn-ea"/>
                <a:cs typeface="+mn-cs"/>
              </a:rPr>
              <a:t>   所得金額によって</a:t>
            </a:r>
            <a:endParaRPr kumimoji="1" lang="en-US" altLang="ja-JP" sz="12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en-US" altLang="ja-JP" sz="1200" kern="1200" dirty="0">
                <a:solidFill>
                  <a:schemeClr val="tx1"/>
                </a:solidFill>
                <a:latin typeface="+mn-ea"/>
                <a:ea typeface="+mn-ea"/>
                <a:cs typeface="+mn-cs"/>
              </a:rPr>
              <a:t>   </a:t>
            </a:r>
            <a:r>
              <a:rPr kumimoji="1" lang="ja-JP" altLang="en-US" sz="1200" kern="1200" dirty="0">
                <a:solidFill>
                  <a:schemeClr val="tx1"/>
                </a:solidFill>
                <a:latin typeface="+mn-ea"/>
                <a:ea typeface="+mn-ea"/>
                <a:cs typeface="+mn-cs"/>
              </a:rPr>
              <a:t>負担する金額を変えてみよう</a:t>
            </a:r>
          </a:p>
        </p:txBody>
      </p:sp>
      <p:sp>
        <p:nvSpPr>
          <p:cNvPr id="36" name="テキスト プレースホルダー 17">
            <a:extLst>
              <a:ext uri="{FF2B5EF4-FFF2-40B4-BE49-F238E27FC236}">
                <a16:creationId xmlns:a16="http://schemas.microsoft.com/office/drawing/2014/main" id="{3B108D23-4885-8FD5-E963-138DEB863952}"/>
              </a:ext>
            </a:extLst>
          </p:cNvPr>
          <p:cNvSpPr>
            <a:spLocks noGrp="1"/>
          </p:cNvSpPr>
          <p:nvPr>
            <p:ph type="body" sz="quarter" idx="30" hasCustomPrompt="1"/>
          </p:nvPr>
        </p:nvSpPr>
        <p:spPr>
          <a:xfrm>
            <a:off x="7538605" y="4527951"/>
            <a:ext cx="866053" cy="184946"/>
          </a:xfrm>
          <a:prstGeom prst="rect">
            <a:avLst/>
          </a:prstGeom>
        </p:spPr>
        <p:txBody>
          <a:bodyPr lIns="36000" rIns="36000" anchor="ctr" anchorCtr="0"/>
          <a:lstStyle>
            <a:lvl1pPr marL="0" indent="0" algn="r">
              <a:buNone/>
              <a:defRPr sz="1200"/>
            </a:lvl1pPr>
            <a:lvl2pPr>
              <a:defRPr sz="1000"/>
            </a:lvl2pPr>
            <a:lvl3pPr>
              <a:defRPr sz="1000"/>
            </a:lvl3pPr>
            <a:lvl4pPr>
              <a:defRPr sz="1000"/>
            </a:lvl4pPr>
            <a:lvl5pPr>
              <a:defRPr sz="1000"/>
            </a:lvl5pPr>
          </a:lstStyle>
          <a:p>
            <a:pPr lvl="0"/>
            <a:r>
              <a:rPr kumimoji="1" lang="ja-JP" altLang="en-US" dirty="0"/>
              <a:t>答えを入力</a:t>
            </a:r>
          </a:p>
        </p:txBody>
      </p:sp>
      <p:sp>
        <p:nvSpPr>
          <p:cNvPr id="41" name="テキスト プレースホルダー 17">
            <a:extLst>
              <a:ext uri="{FF2B5EF4-FFF2-40B4-BE49-F238E27FC236}">
                <a16:creationId xmlns:a16="http://schemas.microsoft.com/office/drawing/2014/main" id="{9C344413-02E5-2378-0724-971D05FE6747}"/>
              </a:ext>
            </a:extLst>
          </p:cNvPr>
          <p:cNvSpPr>
            <a:spLocks noGrp="1"/>
          </p:cNvSpPr>
          <p:nvPr>
            <p:ph type="body" sz="quarter" idx="38" hasCustomPrompt="1"/>
          </p:nvPr>
        </p:nvSpPr>
        <p:spPr>
          <a:xfrm>
            <a:off x="7538605" y="5008902"/>
            <a:ext cx="866053" cy="184946"/>
          </a:xfrm>
          <a:prstGeom prst="rect">
            <a:avLst/>
          </a:prstGeom>
        </p:spPr>
        <p:txBody>
          <a:bodyPr lIns="36000" rIns="36000" anchor="ctr" anchorCtr="0"/>
          <a:lstStyle>
            <a:lvl1pPr marL="0" indent="0" algn="r">
              <a:buNone/>
              <a:defRPr sz="1200"/>
            </a:lvl1pPr>
            <a:lvl2pPr>
              <a:defRPr sz="1000"/>
            </a:lvl2pPr>
            <a:lvl3pPr>
              <a:defRPr sz="1000"/>
            </a:lvl3pPr>
            <a:lvl4pPr>
              <a:defRPr sz="1000"/>
            </a:lvl4pPr>
            <a:lvl5pPr>
              <a:defRPr sz="1000"/>
            </a:lvl5pPr>
          </a:lstStyle>
          <a:p>
            <a:pPr lvl="0"/>
            <a:r>
              <a:rPr kumimoji="1" lang="ja-JP" altLang="en-US" dirty="0"/>
              <a:t>答えを入力</a:t>
            </a:r>
          </a:p>
        </p:txBody>
      </p:sp>
      <p:sp>
        <p:nvSpPr>
          <p:cNvPr id="47" name="テキスト プレースホルダー 17">
            <a:extLst>
              <a:ext uri="{FF2B5EF4-FFF2-40B4-BE49-F238E27FC236}">
                <a16:creationId xmlns:a16="http://schemas.microsoft.com/office/drawing/2014/main" id="{7256BFC3-1325-7CC9-C6AC-1BAE444EA065}"/>
              </a:ext>
            </a:extLst>
          </p:cNvPr>
          <p:cNvSpPr>
            <a:spLocks noGrp="1"/>
          </p:cNvSpPr>
          <p:nvPr>
            <p:ph type="body" sz="quarter" idx="39" hasCustomPrompt="1"/>
          </p:nvPr>
        </p:nvSpPr>
        <p:spPr>
          <a:xfrm>
            <a:off x="7538605" y="5473678"/>
            <a:ext cx="866053" cy="184946"/>
          </a:xfrm>
          <a:prstGeom prst="rect">
            <a:avLst/>
          </a:prstGeom>
        </p:spPr>
        <p:txBody>
          <a:bodyPr lIns="36000" rIns="36000" anchor="ctr" anchorCtr="0"/>
          <a:lstStyle>
            <a:lvl1pPr marL="0" indent="0" algn="r">
              <a:buNone/>
              <a:defRPr sz="1200"/>
            </a:lvl1pPr>
            <a:lvl2pPr>
              <a:defRPr sz="1000"/>
            </a:lvl2pPr>
            <a:lvl3pPr>
              <a:defRPr sz="1000"/>
            </a:lvl3pPr>
            <a:lvl4pPr>
              <a:defRPr sz="1000"/>
            </a:lvl4pPr>
            <a:lvl5pPr>
              <a:defRPr sz="1000"/>
            </a:lvl5pPr>
          </a:lstStyle>
          <a:p>
            <a:pPr lvl="0"/>
            <a:r>
              <a:rPr kumimoji="1" lang="ja-JP" altLang="en-US" dirty="0"/>
              <a:t>答えを入力</a:t>
            </a:r>
          </a:p>
        </p:txBody>
      </p:sp>
      <p:sp>
        <p:nvSpPr>
          <p:cNvPr id="48" name="テキスト プレースホルダー 17">
            <a:extLst>
              <a:ext uri="{FF2B5EF4-FFF2-40B4-BE49-F238E27FC236}">
                <a16:creationId xmlns:a16="http://schemas.microsoft.com/office/drawing/2014/main" id="{CE7042D9-6040-3AA9-554F-7C053A4AD00E}"/>
              </a:ext>
            </a:extLst>
          </p:cNvPr>
          <p:cNvSpPr>
            <a:spLocks noGrp="1"/>
          </p:cNvSpPr>
          <p:nvPr>
            <p:ph type="body" sz="quarter" idx="40" hasCustomPrompt="1"/>
          </p:nvPr>
        </p:nvSpPr>
        <p:spPr>
          <a:xfrm>
            <a:off x="7538605" y="5943649"/>
            <a:ext cx="866053" cy="184946"/>
          </a:xfrm>
          <a:prstGeom prst="rect">
            <a:avLst/>
          </a:prstGeom>
        </p:spPr>
        <p:txBody>
          <a:bodyPr lIns="36000" rIns="36000" anchor="ctr" anchorCtr="0"/>
          <a:lstStyle>
            <a:lvl1pPr marL="0" indent="0" algn="r">
              <a:buNone/>
              <a:defRPr sz="1200"/>
            </a:lvl1pPr>
            <a:lvl2pPr>
              <a:defRPr sz="1000"/>
            </a:lvl2pPr>
            <a:lvl3pPr>
              <a:defRPr sz="1000"/>
            </a:lvl3pPr>
            <a:lvl4pPr>
              <a:defRPr sz="1000"/>
            </a:lvl4pPr>
            <a:lvl5pPr>
              <a:defRPr sz="1000"/>
            </a:lvl5pPr>
          </a:lstStyle>
          <a:p>
            <a:pPr lvl="0"/>
            <a:r>
              <a:rPr kumimoji="1" lang="ja-JP" altLang="en-US" dirty="0"/>
              <a:t>答えを入力</a:t>
            </a:r>
          </a:p>
        </p:txBody>
      </p:sp>
      <p:sp>
        <p:nvSpPr>
          <p:cNvPr id="17" name="正方形/長方形 16">
            <a:extLst>
              <a:ext uri="{FF2B5EF4-FFF2-40B4-BE49-F238E27FC236}">
                <a16:creationId xmlns:a16="http://schemas.microsoft.com/office/drawing/2014/main" id="{3270C151-A5BE-9BD5-F5A7-0FE8BFA14B05}"/>
              </a:ext>
            </a:extLst>
          </p:cNvPr>
          <p:cNvSpPr/>
          <p:nvPr userDrawn="1"/>
        </p:nvSpPr>
        <p:spPr bwMode="auto">
          <a:xfrm>
            <a:off x="323642" y="4007150"/>
            <a:ext cx="3667513" cy="267884"/>
          </a:xfrm>
          <a:prstGeom prst="rect">
            <a:avLst/>
          </a:prstGeom>
          <a:no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600" kern="1200" dirty="0">
                <a:solidFill>
                  <a:srgbClr val="005BAD"/>
                </a:solidFill>
                <a:latin typeface="+mn-ea"/>
                <a:ea typeface="+mn-ea"/>
                <a:cs typeface="+mn-cs"/>
              </a:rPr>
              <a:t>各家の所得金額</a:t>
            </a:r>
            <a:r>
              <a:rPr kumimoji="1" lang="ja-JP" altLang="en-US" sz="1400" kern="1200" dirty="0">
                <a:solidFill>
                  <a:srgbClr val="005BAD"/>
                </a:solidFill>
                <a:latin typeface="+mn-ea"/>
                <a:ea typeface="+mn-ea"/>
                <a:cs typeface="+mn-cs"/>
              </a:rPr>
              <a:t>（もうけ）</a:t>
            </a:r>
            <a:r>
              <a:rPr kumimoji="1" lang="ja-JP" altLang="en-US" sz="1600" kern="1200" dirty="0">
                <a:solidFill>
                  <a:srgbClr val="005BAD"/>
                </a:solidFill>
                <a:latin typeface="+mn-ea"/>
                <a:ea typeface="+mn-ea"/>
                <a:cs typeface="+mn-cs"/>
              </a:rPr>
              <a:t>が異なる場合</a:t>
            </a:r>
          </a:p>
        </p:txBody>
      </p:sp>
      <p:grpSp>
        <p:nvGrpSpPr>
          <p:cNvPr id="53" name="グループ化 52">
            <a:extLst>
              <a:ext uri="{FF2B5EF4-FFF2-40B4-BE49-F238E27FC236}">
                <a16:creationId xmlns:a16="http://schemas.microsoft.com/office/drawing/2014/main" id="{EBC346CD-F974-A886-B805-712D065C1AD7}"/>
              </a:ext>
            </a:extLst>
          </p:cNvPr>
          <p:cNvGrpSpPr/>
          <p:nvPr userDrawn="1"/>
        </p:nvGrpSpPr>
        <p:grpSpPr>
          <a:xfrm>
            <a:off x="727310" y="5444694"/>
            <a:ext cx="2220900" cy="1141426"/>
            <a:chOff x="608967" y="5456726"/>
            <a:chExt cx="2220900" cy="1141426"/>
          </a:xfrm>
        </p:grpSpPr>
        <p:pic>
          <p:nvPicPr>
            <p:cNvPr id="50" name="図 49">
              <a:extLst>
                <a:ext uri="{FF2B5EF4-FFF2-40B4-BE49-F238E27FC236}">
                  <a16:creationId xmlns:a16="http://schemas.microsoft.com/office/drawing/2014/main" id="{C6154DD8-4C81-1A7C-C051-97E2AC38F45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298"/>
            <a:stretch/>
          </p:blipFill>
          <p:spPr>
            <a:xfrm>
              <a:off x="608967" y="5456726"/>
              <a:ext cx="1797166" cy="1091837"/>
            </a:xfrm>
            <a:prstGeom prst="rect">
              <a:avLst/>
            </a:prstGeom>
            <a:ln w="15875">
              <a:solidFill>
                <a:srgbClr val="005BAD"/>
              </a:solidFill>
            </a:ln>
          </p:spPr>
        </p:pic>
        <p:sp>
          <p:nvSpPr>
            <p:cNvPr id="51" name="楕円 50">
              <a:extLst>
                <a:ext uri="{FF2B5EF4-FFF2-40B4-BE49-F238E27FC236}">
                  <a16:creationId xmlns:a16="http://schemas.microsoft.com/office/drawing/2014/main" id="{48839757-B02E-4715-046D-A42728E30655}"/>
                </a:ext>
              </a:extLst>
            </p:cNvPr>
            <p:cNvSpPr/>
            <p:nvPr userDrawn="1"/>
          </p:nvSpPr>
          <p:spPr bwMode="auto">
            <a:xfrm>
              <a:off x="2111222" y="5879507"/>
              <a:ext cx="718645" cy="718645"/>
            </a:xfrm>
            <a:prstGeom prst="ellipse">
              <a:avLst/>
            </a:prstGeom>
            <a:solidFill>
              <a:srgbClr val="005BAD"/>
            </a:solidFill>
            <a:ln w="22225" cap="flat" cmpd="sng" algn="ctr">
              <a:solidFill>
                <a:srgbClr val="EBFA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a typeface="+mn-ea"/>
              </a:endParaRPr>
            </a:p>
          </p:txBody>
        </p:sp>
        <p:sp>
          <p:nvSpPr>
            <p:cNvPr id="52" name="テキスト ボックス 51">
              <a:extLst>
                <a:ext uri="{FF2B5EF4-FFF2-40B4-BE49-F238E27FC236}">
                  <a16:creationId xmlns:a16="http://schemas.microsoft.com/office/drawing/2014/main" id="{4E886911-018A-F460-89F0-5D42C08B28CB}"/>
                </a:ext>
              </a:extLst>
            </p:cNvPr>
            <p:cNvSpPr txBox="1"/>
            <p:nvPr userDrawn="1"/>
          </p:nvSpPr>
          <p:spPr>
            <a:xfrm>
              <a:off x="2144173" y="5977219"/>
              <a:ext cx="652743" cy="523220"/>
            </a:xfrm>
            <a:prstGeom prst="rect">
              <a:avLst/>
            </a:prstGeom>
            <a:noFill/>
          </p:spPr>
          <p:txBody>
            <a:bodyPr wrap="none" rtlCol="0">
              <a:spAutoFit/>
            </a:bodyPr>
            <a:lstStyle/>
            <a:p>
              <a:r>
                <a:rPr kumimoji="1" lang="ja-JP" altLang="en-US" sz="1400" kern="1200" dirty="0">
                  <a:solidFill>
                    <a:srgbClr val="EBFFFC"/>
                  </a:solidFill>
                  <a:latin typeface="+mn-ea"/>
                  <a:ea typeface="+mn-ea"/>
                  <a:cs typeface="+mn-cs"/>
                </a:rPr>
                <a:t>メタバ</a:t>
              </a:r>
              <a:endParaRPr kumimoji="1" lang="en-US" altLang="ja-JP" sz="1400" kern="1200" dirty="0">
                <a:solidFill>
                  <a:srgbClr val="EBFFFC"/>
                </a:solidFill>
                <a:latin typeface="+mn-ea"/>
                <a:ea typeface="+mn-ea"/>
                <a:cs typeface="+mn-cs"/>
              </a:endParaRPr>
            </a:p>
            <a:p>
              <a:r>
                <a:rPr kumimoji="1" lang="ja-JP" altLang="en-US" sz="1400" kern="1200" dirty="0">
                  <a:solidFill>
                    <a:srgbClr val="EBFFFC"/>
                  </a:solidFill>
                  <a:latin typeface="+mn-ea"/>
                  <a:ea typeface="+mn-ea"/>
                  <a:cs typeface="+mn-cs"/>
                </a:rPr>
                <a:t>タウン</a:t>
              </a:r>
            </a:p>
          </p:txBody>
        </p:sp>
      </p:grpSp>
      <p:sp>
        <p:nvSpPr>
          <p:cNvPr id="54" name="正方形/長方形 53">
            <a:extLst>
              <a:ext uri="{FF2B5EF4-FFF2-40B4-BE49-F238E27FC236}">
                <a16:creationId xmlns:a16="http://schemas.microsoft.com/office/drawing/2014/main" id="{584D2F6C-09FA-2F5A-DE99-79F2ABF555EB}"/>
              </a:ext>
            </a:extLst>
          </p:cNvPr>
          <p:cNvSpPr/>
          <p:nvPr userDrawn="1"/>
        </p:nvSpPr>
        <p:spPr bwMode="auto">
          <a:xfrm>
            <a:off x="3928374" y="1257115"/>
            <a:ext cx="1332646" cy="226871"/>
          </a:xfrm>
          <a:prstGeom prst="rect">
            <a:avLst/>
          </a:prstGeom>
          <a:noFill/>
          <a:ln w="19050" cap="flat" cmpd="sng" algn="ctr">
            <a:solidFill>
              <a:schemeClr val="tx1">
                <a:lumMod val="85000"/>
                <a:lumOff val="15000"/>
              </a:schemeClr>
            </a:solidFill>
            <a:prstDash val="solid"/>
            <a:round/>
            <a:headEnd type="none" w="med" len="med"/>
            <a:tailEnd type="none" w="med" len="med"/>
          </a:ln>
          <a:effectLst/>
        </p:spPr>
        <p:txBody>
          <a:bodyPr vert="horz" wrap="square" lIns="72000" tIns="36000" rIns="7200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1300" b="0" i="0" u="none" strike="noStrike" cap="none" normalizeH="0" baseline="0" dirty="0">
                <a:ln>
                  <a:noFill/>
                </a:ln>
                <a:effectLst/>
                <a:latin typeface="+mn-ea"/>
                <a:ea typeface="+mn-ea"/>
              </a:rPr>
              <a:t>パターン１</a:t>
            </a:r>
            <a:r>
              <a:rPr kumimoji="1" lang="ja-JP" altLang="en-US" sz="1200" b="0" i="0" u="none" strike="noStrike" cap="none" normalizeH="0" baseline="0" dirty="0">
                <a:ln>
                  <a:noFill/>
                </a:ln>
                <a:effectLst/>
                <a:latin typeface="+mn-ea"/>
                <a:ea typeface="+mn-ea"/>
              </a:rPr>
              <a:t>（参考）</a:t>
            </a:r>
            <a:endParaRPr kumimoji="1" lang="ja-JP" altLang="en-US" sz="1300" b="0" i="0" u="none" strike="noStrike" cap="none" normalizeH="0" baseline="0" dirty="0">
              <a:ln>
                <a:noFill/>
              </a:ln>
              <a:effectLst/>
              <a:latin typeface="+mn-ea"/>
              <a:ea typeface="+mn-ea"/>
            </a:endParaRPr>
          </a:p>
        </p:txBody>
      </p:sp>
      <p:graphicFrame>
        <p:nvGraphicFramePr>
          <p:cNvPr id="2" name="表 1">
            <a:extLst>
              <a:ext uri="{FF2B5EF4-FFF2-40B4-BE49-F238E27FC236}">
                <a16:creationId xmlns:a16="http://schemas.microsoft.com/office/drawing/2014/main" id="{151A3B7C-8F55-7733-585C-64BC50482133}"/>
              </a:ext>
            </a:extLst>
          </p:cNvPr>
          <p:cNvGraphicFramePr>
            <a:graphicFrameLocks noGrp="1"/>
          </p:cNvGraphicFramePr>
          <p:nvPr userDrawn="1">
            <p:extLst>
              <p:ext uri="{D42A27DB-BD31-4B8C-83A1-F6EECF244321}">
                <p14:modId xmlns:p14="http://schemas.microsoft.com/office/powerpoint/2010/main" val="716099249"/>
              </p:ext>
            </p:extLst>
          </p:nvPr>
        </p:nvGraphicFramePr>
        <p:xfrm>
          <a:off x="5772274" y="1541747"/>
          <a:ext cx="3048083" cy="1742332"/>
        </p:xfrm>
        <a:graphic>
          <a:graphicData uri="http://schemas.openxmlformats.org/drawingml/2006/table">
            <a:tbl>
              <a:tblPr firstRow="1" bandRow="1">
                <a:effectLst/>
                <a:tableStyleId>{775DCB02-9BB8-47FD-8907-85C794F793BA}</a:tableStyleId>
              </a:tblPr>
              <a:tblGrid>
                <a:gridCol w="506778">
                  <a:extLst>
                    <a:ext uri="{9D8B030D-6E8A-4147-A177-3AD203B41FA5}">
                      <a16:colId xmlns:a16="http://schemas.microsoft.com/office/drawing/2014/main" val="869972413"/>
                    </a:ext>
                  </a:extLst>
                </a:gridCol>
                <a:gridCol w="482691">
                  <a:extLst>
                    <a:ext uri="{9D8B030D-6E8A-4147-A177-3AD203B41FA5}">
                      <a16:colId xmlns:a16="http://schemas.microsoft.com/office/drawing/2014/main" val="817503841"/>
                    </a:ext>
                  </a:extLst>
                </a:gridCol>
                <a:gridCol w="654248">
                  <a:extLst>
                    <a:ext uri="{9D8B030D-6E8A-4147-A177-3AD203B41FA5}">
                      <a16:colId xmlns:a16="http://schemas.microsoft.com/office/drawing/2014/main" val="1686783455"/>
                    </a:ext>
                  </a:extLst>
                </a:gridCol>
                <a:gridCol w="687387">
                  <a:extLst>
                    <a:ext uri="{9D8B030D-6E8A-4147-A177-3AD203B41FA5}">
                      <a16:colId xmlns:a16="http://schemas.microsoft.com/office/drawing/2014/main" val="4080317083"/>
                    </a:ext>
                  </a:extLst>
                </a:gridCol>
                <a:gridCol w="716979">
                  <a:extLst>
                    <a:ext uri="{9D8B030D-6E8A-4147-A177-3AD203B41FA5}">
                      <a16:colId xmlns:a16="http://schemas.microsoft.com/office/drawing/2014/main" val="659529276"/>
                    </a:ext>
                  </a:extLst>
                </a:gridCol>
              </a:tblGrid>
              <a:tr h="361732">
                <a:tc>
                  <a:txBody>
                    <a:bodyPr/>
                    <a:lstStyle/>
                    <a:p>
                      <a:pPr algn="ctr"/>
                      <a:endParaRPr kumimoji="1" lang="ja-JP" altLang="en-US" sz="900" b="0" dirty="0">
                        <a:solidFill>
                          <a:schemeClr val="bg1"/>
                        </a:solidFill>
                        <a:effectLst/>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ctr"/>
                      <a:r>
                        <a:rPr kumimoji="1" lang="ja-JP" altLang="en-US" sz="900" b="1" dirty="0">
                          <a:solidFill>
                            <a:schemeClr val="bg1"/>
                          </a:solidFill>
                          <a:effectLst/>
                        </a:rPr>
                        <a:t>家族</a:t>
                      </a:r>
                    </a:p>
                  </a:txBody>
                  <a:tcPr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pPr algn="ctr"/>
                      <a:r>
                        <a:rPr kumimoji="1" lang="ja-JP" altLang="en-US" sz="900" dirty="0">
                          <a:effectLst/>
                        </a:rPr>
                        <a:t>所得金額</a:t>
                      </a:r>
                      <a:endParaRPr kumimoji="1" lang="ja-JP" altLang="en-US" sz="700" b="0" kern="1200" dirty="0">
                        <a:solidFill>
                          <a:schemeClr val="bg1"/>
                        </a:solidFill>
                        <a:effectLst/>
                        <a:latin typeface="+mn-lt"/>
                        <a:ea typeface="+mn-ea"/>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pPr algn="ctr"/>
                      <a:r>
                        <a:rPr kumimoji="1" lang="ja-JP" altLang="en-US" sz="900" dirty="0">
                          <a:effectLst/>
                        </a:rPr>
                        <a:t>使用回数</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pPr algn="ctr"/>
                      <a:r>
                        <a:rPr kumimoji="1" lang="ja-JP" altLang="en-US" sz="900" dirty="0">
                          <a:effectLst/>
                        </a:rPr>
                        <a:t>負担金額</a:t>
                      </a:r>
                    </a:p>
                  </a:txBody>
                  <a:tcPr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extLst>
                  <a:ext uri="{0D108BD9-81ED-4DB2-BD59-A6C34878D82A}">
                    <a16:rowId xmlns:a16="http://schemas.microsoft.com/office/drawing/2014/main" val="2135456254"/>
                  </a:ext>
                </a:extLst>
              </a:tr>
              <a:tr h="288000">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Ａ家</a:t>
                      </a:r>
                    </a:p>
                  </a:txBody>
                  <a:tcPr anchor="ctr">
                    <a:lnL w="127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４人</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500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月</a:t>
                      </a:r>
                      <a:r>
                        <a:rPr kumimoji="1" lang="en-US" altLang="ja-JP" sz="900" b="1" dirty="0">
                          <a:effectLst/>
                          <a:latin typeface="HGPｺﾞｼｯｸM" panose="020B0600000000000000" pitchFamily="50" charset="-128"/>
                          <a:ea typeface="HGPｺﾞｼｯｸM" panose="020B0600000000000000" pitchFamily="50" charset="-128"/>
                        </a:rPr>
                        <a:t>10</a:t>
                      </a:r>
                      <a:r>
                        <a:rPr kumimoji="1" lang="ja-JP" altLang="en-US" sz="900" b="1" dirty="0">
                          <a:effectLst/>
                          <a:latin typeface="HGPｺﾞｼｯｸM" panose="020B0600000000000000" pitchFamily="50" charset="-128"/>
                          <a:ea typeface="HGPｺﾞｼｯｸM" panose="020B0600000000000000" pitchFamily="50" charset="-128"/>
                        </a:rPr>
                        <a:t>回</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100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0521073"/>
                  </a:ext>
                </a:extLst>
              </a:tr>
              <a:tr h="288000">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Ｂ家</a:t>
                      </a:r>
                    </a:p>
                  </a:txBody>
                  <a:tcPr anchor="ctr">
                    <a:lnL w="127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４人</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500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月</a:t>
                      </a:r>
                      <a:r>
                        <a:rPr kumimoji="1" lang="en-US" altLang="ja-JP" sz="900" b="1" dirty="0">
                          <a:effectLst/>
                          <a:latin typeface="HGPｺﾞｼｯｸM" panose="020B0600000000000000" pitchFamily="50" charset="-128"/>
                          <a:ea typeface="HGPｺﾞｼｯｸM" panose="020B0600000000000000" pitchFamily="50" charset="-128"/>
                        </a:rPr>
                        <a:t>10</a:t>
                      </a:r>
                      <a:r>
                        <a:rPr kumimoji="1" lang="ja-JP" altLang="en-US" sz="900" b="1" dirty="0">
                          <a:effectLst/>
                          <a:latin typeface="HGPｺﾞｼｯｸM" panose="020B0600000000000000" pitchFamily="50" charset="-128"/>
                          <a:ea typeface="HGPｺﾞｼｯｸM" panose="020B0600000000000000" pitchFamily="50" charset="-128"/>
                        </a:rPr>
                        <a:t>回</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100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96817260"/>
                  </a:ext>
                </a:extLst>
              </a:tr>
              <a:tr h="288000">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Ｃ家</a:t>
                      </a:r>
                    </a:p>
                  </a:txBody>
                  <a:tcPr anchor="ctr">
                    <a:lnL w="127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４人</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500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月</a:t>
                      </a:r>
                      <a:r>
                        <a:rPr kumimoji="1" lang="en-US" altLang="ja-JP" sz="900" b="1" dirty="0">
                          <a:effectLst/>
                          <a:latin typeface="HGPｺﾞｼｯｸM" panose="020B0600000000000000" pitchFamily="50" charset="-128"/>
                          <a:ea typeface="HGPｺﾞｼｯｸM" panose="020B0600000000000000" pitchFamily="50" charset="-128"/>
                        </a:rPr>
                        <a:t>10</a:t>
                      </a:r>
                      <a:r>
                        <a:rPr kumimoji="1" lang="ja-JP" altLang="en-US" sz="900" b="1" dirty="0">
                          <a:effectLst/>
                          <a:latin typeface="HGPｺﾞｼｯｸM" panose="020B0600000000000000" pitchFamily="50" charset="-128"/>
                          <a:ea typeface="HGPｺﾞｼｯｸM" panose="020B0600000000000000" pitchFamily="50" charset="-128"/>
                        </a:rPr>
                        <a:t>回</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100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85846679"/>
                  </a:ext>
                </a:extLst>
              </a:tr>
              <a:tr h="288000">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Ｄ家</a:t>
                      </a:r>
                    </a:p>
                  </a:txBody>
                  <a:tcPr anchor="ctr">
                    <a:lnL w="127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４人</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500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月</a:t>
                      </a:r>
                      <a:r>
                        <a:rPr kumimoji="1" lang="en-US" altLang="ja-JP" sz="900" b="1" dirty="0">
                          <a:effectLst/>
                          <a:latin typeface="HGPｺﾞｼｯｸM" panose="020B0600000000000000" pitchFamily="50" charset="-128"/>
                          <a:ea typeface="HGPｺﾞｼｯｸM" panose="020B0600000000000000" pitchFamily="50" charset="-128"/>
                        </a:rPr>
                        <a:t>10</a:t>
                      </a:r>
                      <a:r>
                        <a:rPr kumimoji="1" lang="ja-JP" altLang="en-US" sz="900" b="1" dirty="0">
                          <a:effectLst/>
                          <a:latin typeface="HGPｺﾞｼｯｸM" panose="020B0600000000000000" pitchFamily="50" charset="-128"/>
                          <a:ea typeface="HGPｺﾞｼｯｸM" panose="020B0600000000000000" pitchFamily="50" charset="-128"/>
                        </a:rPr>
                        <a:t>回</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100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68042463"/>
                  </a:ext>
                </a:extLst>
              </a:tr>
              <a:tr h="0">
                <a:tc gridSpan="4">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合計</a:t>
                      </a:r>
                    </a:p>
                  </a:txBody>
                  <a:tcPr anchor="ctr">
                    <a:lnL w="127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dirty="0"/>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400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52522239"/>
                  </a:ext>
                </a:extLst>
              </a:tr>
            </a:tbl>
          </a:graphicData>
        </a:graphic>
      </p:graphicFrame>
    </p:spTree>
    <p:extLst>
      <p:ext uri="{BB962C8B-B14F-4D97-AF65-F5344CB8AC3E}">
        <p14:creationId xmlns:p14="http://schemas.microsoft.com/office/powerpoint/2010/main" val="2311587455"/>
      </p:ext>
    </p:extLst>
  </p:cSld>
  <p:clrMapOvr>
    <a:masterClrMapping/>
  </p:clrMapOvr>
  <p:extLst>
    <p:ext uri="{DCECCB84-F9BA-43D5-87BE-67443E8EF086}">
      <p15:sldGuideLst xmlns:p15="http://schemas.microsoft.com/office/powerpoint/2012/main">
        <p15:guide id="4" orient="horz" pos="4224">
          <p15:clr>
            <a:srgbClr val="FBAE40"/>
          </p15:clr>
        </p15:guide>
        <p15:guide id="5" pos="5760">
          <p15:clr>
            <a:srgbClr val="FBAE40"/>
          </p15:clr>
        </p15:guide>
        <p15:guide id="9" orient="horz">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7_白紙">
    <p:spTree>
      <p:nvGrpSpPr>
        <p:cNvPr id="1" name=""/>
        <p:cNvGrpSpPr/>
        <p:nvPr/>
      </p:nvGrpSpPr>
      <p:grpSpPr>
        <a:xfrm>
          <a:off x="0" y="0"/>
          <a:ext cx="0" cy="0"/>
          <a:chOff x="0" y="0"/>
          <a:chExt cx="0" cy="0"/>
        </a:xfrm>
      </p:grpSpPr>
      <p:sp>
        <p:nvSpPr>
          <p:cNvPr id="35" name="正方形/長方形 34">
            <a:extLst>
              <a:ext uri="{FF2B5EF4-FFF2-40B4-BE49-F238E27FC236}">
                <a16:creationId xmlns:a16="http://schemas.microsoft.com/office/drawing/2014/main" id="{CD411C34-C508-20E5-335D-D87BDB805E0C}"/>
              </a:ext>
            </a:extLst>
          </p:cNvPr>
          <p:cNvSpPr/>
          <p:nvPr userDrawn="1"/>
        </p:nvSpPr>
        <p:spPr bwMode="auto">
          <a:xfrm>
            <a:off x="5772274" y="1541748"/>
            <a:ext cx="3047876" cy="1877632"/>
          </a:xfrm>
          <a:prstGeom prst="rect">
            <a:avLst/>
          </a:prstGeom>
          <a:solidFill>
            <a:schemeClr val="bg1">
              <a:lumMod val="95000"/>
            </a:schemeClr>
          </a:solidFill>
          <a:ln w="6350" cap="flat" cmpd="sng" algn="ctr">
            <a:noFill/>
            <a:prstDash val="solid"/>
            <a:round/>
            <a:headEnd type="none" w="med" len="med"/>
            <a:tailEnd type="none" w="med" len="med"/>
          </a:ln>
          <a:effectLst/>
        </p:spPr>
        <p:txBody>
          <a:bodyPr vert="horz" wrap="square" lIns="91440" tIns="90000" rIns="91440" bIns="45720" numCol="1" rtlCol="0" anchor="t"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Tx/>
              <a:buNone/>
              <a:tabLst/>
            </a:pPr>
            <a:endParaRPr kumimoji="1" lang="ja-JP" altLang="en-US" sz="1100" kern="1200" dirty="0">
              <a:solidFill>
                <a:schemeClr val="tx1"/>
              </a:solidFill>
              <a:latin typeface="+mn-ea"/>
              <a:ea typeface="+mn-ea"/>
              <a:cs typeface="+mn-cs"/>
            </a:endParaRPr>
          </a:p>
        </p:txBody>
      </p:sp>
      <p:sp>
        <p:nvSpPr>
          <p:cNvPr id="6" name="正方形/長方形 5">
            <a:extLst>
              <a:ext uri="{FF2B5EF4-FFF2-40B4-BE49-F238E27FC236}">
                <a16:creationId xmlns:a16="http://schemas.microsoft.com/office/drawing/2014/main" id="{E85256BC-6200-EBDC-5473-473F5F1DD958}"/>
              </a:ext>
            </a:extLst>
          </p:cNvPr>
          <p:cNvSpPr/>
          <p:nvPr userDrawn="1"/>
        </p:nvSpPr>
        <p:spPr bwMode="auto">
          <a:xfrm>
            <a:off x="-1" y="705417"/>
            <a:ext cx="9144001" cy="58673"/>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0" i="0" u="none" strike="noStrike" kern="1200" cap="none" spc="0" normalizeH="0" baseline="0" noProof="0" dirty="0">
              <a:ln>
                <a:noFill/>
              </a:ln>
              <a:solidFill>
                <a:srgbClr val="000000"/>
              </a:solidFill>
              <a:effectLst/>
              <a:uLnTx/>
              <a:uFillTx/>
              <a:latin typeface="+mn-ea"/>
              <a:ea typeface="+mn-ea"/>
              <a:cs typeface="+mn-cs"/>
            </a:endParaRPr>
          </a:p>
        </p:txBody>
      </p:sp>
      <p:sp>
        <p:nvSpPr>
          <p:cNvPr id="4" name="スライド番号プレースホルダー 3">
            <a:extLst>
              <a:ext uri="{FF2B5EF4-FFF2-40B4-BE49-F238E27FC236}">
                <a16:creationId xmlns:a16="http://schemas.microsoft.com/office/drawing/2014/main" id="{A1170B6F-62EF-45E6-90A2-A04CCA34EECB}"/>
              </a:ext>
            </a:extLst>
          </p:cNvPr>
          <p:cNvSpPr>
            <a:spLocks noGrp="1"/>
          </p:cNvSpPr>
          <p:nvPr>
            <p:ph type="sldNum" sz="quarter" idx="12"/>
          </p:nvPr>
        </p:nvSpPr>
        <p:spPr>
          <a:xfrm>
            <a:off x="8769893" y="6443281"/>
            <a:ext cx="374107" cy="298426"/>
          </a:xfrm>
          <a:prstGeom prst="rect">
            <a:avLst/>
          </a:prstGeom>
        </p:spPr>
        <p:txBody>
          <a:bodyPr wrap="none" anchor="ctr" anchorCtr="0"/>
          <a:lstStyle>
            <a:lvl1pPr algn="ctr">
              <a:defRPr sz="1200" b="1">
                <a:latin typeface="Arial" panose="020B0604020202020204" pitchFamily="34" charset="0"/>
                <a:ea typeface="HGP創英角ｺﾞｼｯｸUB" panose="020B0900000000000000" pitchFamily="50" charset="-128"/>
                <a:cs typeface="Arial" panose="020B0604020202020204" pitchFamily="34" charset="0"/>
              </a:defRPr>
            </a:lvl1pPr>
          </a:lstStyle>
          <a:p>
            <a:pPr>
              <a:defRPr/>
            </a:pPr>
            <a:fld id="{40E3B949-1179-4387-B307-F356BE6486A4}" type="slidenum">
              <a:rPr lang="en-US" altLang="ja-JP" smtClean="0"/>
              <a:pPr>
                <a:defRPr/>
              </a:pPr>
              <a:t>‹#›</a:t>
            </a:fld>
            <a:endParaRPr lang="en-US" altLang="ja-JP" dirty="0"/>
          </a:p>
        </p:txBody>
      </p:sp>
      <p:sp>
        <p:nvSpPr>
          <p:cNvPr id="9" name="正方形/長方形 8">
            <a:extLst>
              <a:ext uri="{FF2B5EF4-FFF2-40B4-BE49-F238E27FC236}">
                <a16:creationId xmlns:a16="http://schemas.microsoft.com/office/drawing/2014/main" id="{1AF0A3EF-5E57-F941-0BFF-1E4FB21C4A0D}"/>
              </a:ext>
            </a:extLst>
          </p:cNvPr>
          <p:cNvSpPr/>
          <p:nvPr userDrawn="1"/>
        </p:nvSpPr>
        <p:spPr bwMode="auto">
          <a:xfrm>
            <a:off x="323851" y="1257115"/>
            <a:ext cx="831439" cy="226871"/>
          </a:xfrm>
          <a:prstGeom prst="rect">
            <a:avLst/>
          </a:prstGeom>
          <a:noFill/>
          <a:ln w="19050" cap="flat" cmpd="sng" algn="ctr">
            <a:solidFill>
              <a:schemeClr val="tx1">
                <a:lumMod val="85000"/>
                <a:lumOff val="15000"/>
              </a:schemeClr>
            </a:solidFill>
            <a:prstDash val="solid"/>
            <a:round/>
            <a:headEnd type="none" w="med" len="med"/>
            <a:tailEnd type="none" w="med" len="med"/>
          </a:ln>
          <a:effectLst/>
        </p:spPr>
        <p:txBody>
          <a:bodyPr vert="horz" wrap="square" lIns="72000" tIns="36000" rIns="7200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1300" b="0" i="0" u="none" strike="noStrike" cap="none" normalizeH="0" baseline="0" dirty="0">
                <a:ln>
                  <a:noFill/>
                </a:ln>
                <a:effectLst/>
                <a:latin typeface="+mn-ea"/>
                <a:ea typeface="+mn-ea"/>
              </a:rPr>
              <a:t>前提条件</a:t>
            </a:r>
          </a:p>
        </p:txBody>
      </p:sp>
      <p:sp>
        <p:nvSpPr>
          <p:cNvPr id="10" name="正方形/長方形 9">
            <a:extLst>
              <a:ext uri="{FF2B5EF4-FFF2-40B4-BE49-F238E27FC236}">
                <a16:creationId xmlns:a16="http://schemas.microsoft.com/office/drawing/2014/main" id="{5FC5F758-8BE0-9B7E-6837-818F7F95F160}"/>
              </a:ext>
            </a:extLst>
          </p:cNvPr>
          <p:cNvSpPr/>
          <p:nvPr userDrawn="1"/>
        </p:nvSpPr>
        <p:spPr bwMode="auto">
          <a:xfrm>
            <a:off x="323852" y="3614858"/>
            <a:ext cx="2829658" cy="226800"/>
          </a:xfrm>
          <a:prstGeom prst="rect">
            <a:avLst/>
          </a:prstGeom>
          <a:noFill/>
          <a:ln w="19050" cap="flat" cmpd="sng" algn="ctr">
            <a:solidFill>
              <a:srgbClr val="005BAD"/>
            </a:solidFill>
            <a:prstDash val="solid"/>
            <a:round/>
            <a:headEnd type="none" w="med" len="med"/>
            <a:tailEnd type="none" w="med" len="med"/>
          </a:ln>
          <a:effectLst/>
        </p:spPr>
        <p:txBody>
          <a:bodyPr vert="horz" wrap="square" lIns="72000" tIns="36000" rIns="7200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1300" b="0" i="0" u="none" strike="noStrike" cap="none" normalizeH="0" baseline="0" dirty="0">
                <a:ln>
                  <a:noFill/>
                </a:ln>
                <a:solidFill>
                  <a:srgbClr val="005BAD"/>
                </a:solidFill>
                <a:effectLst/>
                <a:latin typeface="+mn-ea"/>
                <a:ea typeface="+mn-ea"/>
              </a:rPr>
              <a:t>討議</a:t>
            </a:r>
            <a:r>
              <a:rPr kumimoji="1" lang="ja-JP" altLang="en-US" sz="1300" b="0" i="0" u="none" strike="noStrike" cap="none" normalizeH="0" baseline="0" dirty="0">
                <a:ln>
                  <a:noFill/>
                </a:ln>
                <a:effectLst/>
                <a:latin typeface="+mn-ea"/>
                <a:ea typeface="+mn-ea"/>
              </a:rPr>
              <a:t>　パターン３　</a:t>
            </a:r>
            <a:r>
              <a:rPr kumimoji="1" lang="en-US" altLang="ja-JP" sz="1300" b="0" i="0" u="none" strike="noStrike" cap="none" normalizeH="0" baseline="0" dirty="0">
                <a:ln>
                  <a:noFill/>
                </a:ln>
                <a:effectLst/>
                <a:latin typeface="+mn-ea"/>
                <a:ea typeface="+mn-ea"/>
              </a:rPr>
              <a:t>※</a:t>
            </a:r>
            <a:r>
              <a:rPr kumimoji="1" lang="ja-JP" altLang="en-US" sz="1300" b="0" i="0" u="none" strike="noStrike" cap="none" normalizeH="0" baseline="0" dirty="0">
                <a:ln>
                  <a:noFill/>
                </a:ln>
                <a:effectLst/>
                <a:latin typeface="+mn-ea"/>
                <a:ea typeface="+mn-ea"/>
              </a:rPr>
              <a:t>グループ発表あり</a:t>
            </a:r>
          </a:p>
        </p:txBody>
      </p:sp>
      <p:sp>
        <p:nvSpPr>
          <p:cNvPr id="7" name="正方形/長方形 6">
            <a:extLst>
              <a:ext uri="{FF2B5EF4-FFF2-40B4-BE49-F238E27FC236}">
                <a16:creationId xmlns:a16="http://schemas.microsoft.com/office/drawing/2014/main" id="{66D8D3E2-48D8-A0F2-30BA-B99C1C3F5806}"/>
              </a:ext>
            </a:extLst>
          </p:cNvPr>
          <p:cNvSpPr/>
          <p:nvPr userDrawn="1"/>
        </p:nvSpPr>
        <p:spPr bwMode="auto">
          <a:xfrm>
            <a:off x="324417" y="1541748"/>
            <a:ext cx="3455491" cy="1877632"/>
          </a:xfrm>
          <a:prstGeom prst="rect">
            <a:avLst/>
          </a:prstGeom>
          <a:solidFill>
            <a:schemeClr val="bg1">
              <a:lumMod val="95000"/>
            </a:schemeClr>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みなさんはメタバタウンの住人です。</a:t>
            </a:r>
            <a:endParaRPr kumimoji="1" lang="en-US" altLang="ja-JP" sz="11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メタバタウンには家が４軒あり、町の真ん中を町が管理する川が流れています。</a:t>
            </a: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行き来には渡し船を使っていますが、</a:t>
            </a:r>
            <a:endParaRPr kumimoji="1" lang="en-US" altLang="ja-JP" sz="11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雨で増水すると運航できず不便でした。</a:t>
            </a: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今回、</a:t>
            </a:r>
            <a:r>
              <a:rPr kumimoji="1" lang="ja-JP" altLang="en-US" sz="1100" kern="1200" dirty="0">
                <a:solidFill>
                  <a:srgbClr val="C00000"/>
                </a:solidFill>
                <a:latin typeface="+mn-ea"/>
                <a:ea typeface="+mn-ea"/>
                <a:cs typeface="+mn-cs"/>
              </a:rPr>
              <a:t> メタバタウンの全ての住人の希望 </a:t>
            </a:r>
            <a:r>
              <a:rPr kumimoji="1" lang="ja-JP" altLang="en-US" sz="1100" kern="1200" dirty="0">
                <a:solidFill>
                  <a:schemeClr val="tx1"/>
                </a:solidFill>
                <a:latin typeface="+mn-ea"/>
                <a:ea typeface="+mn-ea"/>
                <a:cs typeface="+mn-cs"/>
              </a:rPr>
              <a:t>により</a:t>
            </a:r>
            <a:endParaRPr kumimoji="1" lang="en-US" altLang="ja-JP" sz="11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橋を建設することになりました。</a:t>
            </a: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橋の建設費用は</a:t>
            </a:r>
            <a:r>
              <a:rPr kumimoji="1" lang="en-US" altLang="ja-JP" sz="1100" kern="1200" dirty="0">
                <a:solidFill>
                  <a:schemeClr val="tx1"/>
                </a:solidFill>
                <a:latin typeface="+mn-ea"/>
                <a:ea typeface="+mn-ea"/>
                <a:cs typeface="+mn-cs"/>
              </a:rPr>
              <a:t>400</a:t>
            </a:r>
            <a:r>
              <a:rPr kumimoji="1" lang="ja-JP" altLang="en-US" sz="1100" kern="1200" dirty="0">
                <a:solidFill>
                  <a:schemeClr val="tx1"/>
                </a:solidFill>
                <a:latin typeface="+mn-ea"/>
                <a:ea typeface="+mn-ea"/>
                <a:cs typeface="+mn-cs"/>
              </a:rPr>
              <a:t>万円です。</a:t>
            </a:r>
            <a:endParaRPr kumimoji="1" lang="en-US" altLang="ja-JP" sz="11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どのように負担すればいいと思いますか。</a:t>
            </a:r>
          </a:p>
        </p:txBody>
      </p:sp>
      <p:sp>
        <p:nvSpPr>
          <p:cNvPr id="11" name="正方形/長方形 10">
            <a:extLst>
              <a:ext uri="{FF2B5EF4-FFF2-40B4-BE49-F238E27FC236}">
                <a16:creationId xmlns:a16="http://schemas.microsoft.com/office/drawing/2014/main" id="{28AF1350-8E12-4B20-8DDD-CC0234552D7B}"/>
              </a:ext>
            </a:extLst>
          </p:cNvPr>
          <p:cNvSpPr/>
          <p:nvPr userDrawn="1"/>
        </p:nvSpPr>
        <p:spPr bwMode="auto">
          <a:xfrm>
            <a:off x="811530" y="2583495"/>
            <a:ext cx="2000250" cy="177756"/>
          </a:xfrm>
          <a:prstGeom prst="rect">
            <a:avLst/>
          </a:prstGeom>
          <a:noFill/>
          <a:ln w="127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a typeface="+mn-ea"/>
            </a:endParaRPr>
          </a:p>
        </p:txBody>
      </p:sp>
      <p:sp>
        <p:nvSpPr>
          <p:cNvPr id="16" name="正方形/長方形 15">
            <a:extLst>
              <a:ext uri="{FF2B5EF4-FFF2-40B4-BE49-F238E27FC236}">
                <a16:creationId xmlns:a16="http://schemas.microsoft.com/office/drawing/2014/main" id="{FD842687-0D0E-A5AD-ACCD-D81186D29464}"/>
              </a:ext>
            </a:extLst>
          </p:cNvPr>
          <p:cNvSpPr>
            <a:spLocks noGrp="1" noRot="1" noMove="1" noResize="1" noEditPoints="1" noAdjustHandles="1" noChangeArrowheads="1" noChangeShapeType="1"/>
          </p:cNvSpPr>
          <p:nvPr userDrawn="1"/>
        </p:nvSpPr>
        <p:spPr bwMode="auto">
          <a:xfrm>
            <a:off x="324417" y="3888724"/>
            <a:ext cx="8495733" cy="2831493"/>
          </a:xfrm>
          <a:prstGeom prst="rect">
            <a:avLst/>
          </a:prstGeom>
          <a:solidFill>
            <a:srgbClr val="EBFAFF"/>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Tx/>
              <a:buNone/>
              <a:tabLst/>
            </a:pPr>
            <a:endParaRPr kumimoji="1" lang="ja-JP" altLang="en-US" sz="1100" kern="1200" dirty="0">
              <a:solidFill>
                <a:schemeClr val="tx1"/>
              </a:solidFill>
              <a:latin typeface="+mn-ea"/>
              <a:ea typeface="+mn-ea"/>
              <a:cs typeface="+mn-cs"/>
            </a:endParaRPr>
          </a:p>
        </p:txBody>
      </p:sp>
      <p:sp>
        <p:nvSpPr>
          <p:cNvPr id="19" name="正方形/長方形 18">
            <a:extLst>
              <a:ext uri="{FF2B5EF4-FFF2-40B4-BE49-F238E27FC236}">
                <a16:creationId xmlns:a16="http://schemas.microsoft.com/office/drawing/2014/main" id="{EEB2D6A2-4F48-66F8-0FD2-FA266D30EC64}"/>
              </a:ext>
            </a:extLst>
          </p:cNvPr>
          <p:cNvSpPr/>
          <p:nvPr userDrawn="1"/>
        </p:nvSpPr>
        <p:spPr bwMode="auto">
          <a:xfrm>
            <a:off x="3928374" y="1541748"/>
            <a:ext cx="1843900" cy="1877632"/>
          </a:xfrm>
          <a:prstGeom prst="rect">
            <a:avLst/>
          </a:prstGeom>
          <a:solidFill>
            <a:schemeClr val="bg1">
              <a:lumMod val="95000"/>
            </a:schemeClr>
          </a:solidFill>
          <a:ln w="6350" cap="flat" cmpd="sng" algn="ctr">
            <a:noFill/>
            <a:prstDash val="solid"/>
            <a:round/>
            <a:headEnd type="none" w="med" len="med"/>
            <a:tailEnd type="none" w="med" len="med"/>
          </a:ln>
          <a:effectLst/>
        </p:spPr>
        <p:txBody>
          <a:bodyPr vert="horz" wrap="square" lIns="91440" tIns="90000" rIns="91440" bIns="45720" numCol="1" rtlCol="0" anchor="t"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各家の家族構成・所得金額・使用回数が同じ場合</a:t>
            </a:r>
            <a:endParaRPr kumimoji="1" lang="en-US" altLang="ja-JP" sz="11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Tx/>
              <a:buNone/>
              <a:tabLst/>
            </a:pPr>
            <a:endParaRPr kumimoji="1" lang="en-US" altLang="ja-JP" sz="1100" kern="1200" dirty="0">
              <a:solidFill>
                <a:schemeClr val="tx1"/>
              </a:solidFill>
              <a:latin typeface="+mn-ea"/>
              <a:ea typeface="+mn-ea"/>
              <a:cs typeface="+mn-cs"/>
            </a:endParaRPr>
          </a:p>
          <a:p>
            <a:pPr marL="171450" marR="0" indent="-171450" algn="l" defTabSz="914400" rtl="0" eaLnBrk="0" fontAlgn="base" latinLnBrk="0" hangingPunct="0">
              <a:lnSpc>
                <a:spcPct val="114000"/>
              </a:lnSpc>
              <a:spcBef>
                <a:spcPct val="0"/>
              </a:spcBef>
              <a:spcAft>
                <a:spcPct val="0"/>
              </a:spcAft>
              <a:buClrTx/>
              <a:buSzTx/>
              <a:buFont typeface="Wingdings" panose="05000000000000000000" pitchFamily="2" charset="2"/>
              <a:buChar char="l"/>
              <a:tabLst/>
            </a:pPr>
            <a:r>
              <a:rPr kumimoji="1" lang="ja-JP" altLang="en-US" sz="1100" b="1" kern="1200" dirty="0">
                <a:solidFill>
                  <a:schemeClr val="tx1"/>
                </a:solidFill>
                <a:latin typeface="+mn-ea"/>
                <a:ea typeface="+mn-ea"/>
                <a:cs typeface="+mn-cs"/>
              </a:rPr>
              <a:t>ヒント</a:t>
            </a:r>
            <a:endParaRPr kumimoji="1" lang="en-US" altLang="ja-JP" sz="1100" b="1"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ja-JP" altLang="en-US" sz="1100" kern="1200" dirty="0">
                <a:solidFill>
                  <a:schemeClr val="tx1"/>
                </a:solidFill>
                <a:latin typeface="+mn-ea"/>
                <a:ea typeface="+mn-ea"/>
                <a:cs typeface="+mn-cs"/>
              </a:rPr>
              <a:t>    ４軒とも同じ条件だから、</a:t>
            </a:r>
            <a:endParaRPr kumimoji="1" lang="en-US" altLang="ja-JP" sz="11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en-US" altLang="ja-JP" sz="1100" kern="1200" dirty="0">
                <a:solidFill>
                  <a:schemeClr val="tx1"/>
                </a:solidFill>
                <a:latin typeface="+mn-ea"/>
                <a:ea typeface="+mn-ea"/>
                <a:cs typeface="+mn-cs"/>
              </a:rPr>
              <a:t>    </a:t>
            </a:r>
            <a:r>
              <a:rPr kumimoji="1" lang="ja-JP" altLang="en-US" sz="1100" kern="1200" dirty="0">
                <a:solidFill>
                  <a:schemeClr val="tx1"/>
                </a:solidFill>
                <a:latin typeface="+mn-ea"/>
                <a:ea typeface="+mn-ea"/>
                <a:cs typeface="+mn-cs"/>
              </a:rPr>
              <a:t>公平に負担すると</a:t>
            </a:r>
            <a:r>
              <a:rPr kumimoji="1" lang="en-US" altLang="ja-JP" sz="1100" kern="1200" dirty="0">
                <a:solidFill>
                  <a:schemeClr val="tx1"/>
                </a:solidFill>
                <a:latin typeface="+mn-ea"/>
                <a:ea typeface="+mn-ea"/>
                <a:cs typeface="+mn-cs"/>
              </a:rPr>
              <a:t>…</a:t>
            </a:r>
            <a:endParaRPr kumimoji="1" lang="ja-JP" altLang="en-US" sz="1100" kern="1200" dirty="0">
              <a:solidFill>
                <a:schemeClr val="tx1"/>
              </a:solidFill>
              <a:latin typeface="+mn-ea"/>
              <a:ea typeface="+mn-ea"/>
              <a:cs typeface="+mn-cs"/>
            </a:endParaRPr>
          </a:p>
        </p:txBody>
      </p:sp>
      <p:graphicFrame>
        <p:nvGraphicFramePr>
          <p:cNvPr id="13" name="表 12">
            <a:extLst>
              <a:ext uri="{FF2B5EF4-FFF2-40B4-BE49-F238E27FC236}">
                <a16:creationId xmlns:a16="http://schemas.microsoft.com/office/drawing/2014/main" id="{658EDF74-866D-FAC0-246F-6CEEBA622E9A}"/>
              </a:ext>
            </a:extLst>
          </p:cNvPr>
          <p:cNvGraphicFramePr>
            <a:graphicFrameLocks noGrp="1"/>
          </p:cNvGraphicFramePr>
          <p:nvPr userDrawn="1">
            <p:extLst>
              <p:ext uri="{D42A27DB-BD31-4B8C-83A1-F6EECF244321}">
                <p14:modId xmlns:p14="http://schemas.microsoft.com/office/powerpoint/2010/main" val="2624550714"/>
              </p:ext>
            </p:extLst>
          </p:nvPr>
        </p:nvGraphicFramePr>
        <p:xfrm>
          <a:off x="3009451" y="3900331"/>
          <a:ext cx="3877259" cy="2822410"/>
        </p:xfrm>
        <a:graphic>
          <a:graphicData uri="http://schemas.openxmlformats.org/drawingml/2006/table">
            <a:tbl>
              <a:tblPr firstRow="1" bandRow="1">
                <a:effectLst/>
                <a:tableStyleId>{775DCB02-9BB8-47FD-8907-85C794F793BA}</a:tableStyleId>
              </a:tblPr>
              <a:tblGrid>
                <a:gridCol w="487756">
                  <a:extLst>
                    <a:ext uri="{9D8B030D-6E8A-4147-A177-3AD203B41FA5}">
                      <a16:colId xmlns:a16="http://schemas.microsoft.com/office/drawing/2014/main" val="869972413"/>
                    </a:ext>
                  </a:extLst>
                </a:gridCol>
                <a:gridCol w="487756">
                  <a:extLst>
                    <a:ext uri="{9D8B030D-6E8A-4147-A177-3AD203B41FA5}">
                      <a16:colId xmlns:a16="http://schemas.microsoft.com/office/drawing/2014/main" val="817503841"/>
                    </a:ext>
                  </a:extLst>
                </a:gridCol>
                <a:gridCol w="826634">
                  <a:extLst>
                    <a:ext uri="{9D8B030D-6E8A-4147-A177-3AD203B41FA5}">
                      <a16:colId xmlns:a16="http://schemas.microsoft.com/office/drawing/2014/main" val="1686783455"/>
                    </a:ext>
                  </a:extLst>
                </a:gridCol>
                <a:gridCol w="826634">
                  <a:extLst>
                    <a:ext uri="{9D8B030D-6E8A-4147-A177-3AD203B41FA5}">
                      <a16:colId xmlns:a16="http://schemas.microsoft.com/office/drawing/2014/main" val="4080317083"/>
                    </a:ext>
                  </a:extLst>
                </a:gridCol>
                <a:gridCol w="1248479">
                  <a:extLst>
                    <a:ext uri="{9D8B030D-6E8A-4147-A177-3AD203B41FA5}">
                      <a16:colId xmlns:a16="http://schemas.microsoft.com/office/drawing/2014/main" val="659529276"/>
                    </a:ext>
                  </a:extLst>
                </a:gridCol>
              </a:tblGrid>
              <a:tr h="482220">
                <a:tc>
                  <a:txBody>
                    <a:bodyPr/>
                    <a:lstStyle/>
                    <a:p>
                      <a:pPr algn="ctr"/>
                      <a:endParaRPr kumimoji="1" lang="ja-JP" altLang="en-US" sz="1050" b="0" dirty="0">
                        <a:solidFill>
                          <a:schemeClr val="bg1"/>
                        </a:solidFill>
                        <a:effectLst/>
                      </a:endParaRPr>
                    </a:p>
                  </a:txBody>
                  <a:tcPr anchor="ctr">
                    <a:lnL w="12700" cap="flat" cmpd="sng" algn="ctr">
                      <a:solidFill>
                        <a:schemeClr val="bg1"/>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EBFAFF"/>
                    </a:solidFill>
                  </a:tcPr>
                </a:tc>
                <a:tc>
                  <a:txBody>
                    <a:bodyPr/>
                    <a:lstStyle/>
                    <a:p>
                      <a:pPr algn="ctr"/>
                      <a:r>
                        <a:rPr kumimoji="1" lang="ja-JP" altLang="en-US" sz="1050" b="1" dirty="0">
                          <a:solidFill>
                            <a:schemeClr val="bg1"/>
                          </a:solidFill>
                          <a:effectLst/>
                        </a:rPr>
                        <a:t>家族</a:t>
                      </a:r>
                    </a:p>
                  </a:txBody>
                  <a:tcPr anchor="ctr">
                    <a:lnL w="12700" cap="flat" cmpd="sng" algn="ctr">
                      <a:solidFill>
                        <a:srgbClr val="005BAD"/>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005BAD"/>
                    </a:solidFill>
                  </a:tcPr>
                </a:tc>
                <a:tc>
                  <a:txBody>
                    <a:bodyPr/>
                    <a:lstStyle/>
                    <a:p>
                      <a:pPr algn="ctr"/>
                      <a:r>
                        <a:rPr kumimoji="1" lang="ja-JP" altLang="en-US" sz="1050" b="1" dirty="0">
                          <a:effectLst/>
                        </a:rPr>
                        <a:t>所得金額</a:t>
                      </a:r>
                      <a:endParaRPr kumimoji="1" lang="ja-JP" altLang="en-US" sz="900" b="1" kern="1200" dirty="0">
                        <a:solidFill>
                          <a:schemeClr val="bg1"/>
                        </a:solidFill>
                        <a:effectLst/>
                        <a:latin typeface="+mn-lt"/>
                        <a:ea typeface="+mn-ea"/>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005BAD"/>
                    </a:solidFill>
                  </a:tcPr>
                </a:tc>
                <a:tc>
                  <a:txBody>
                    <a:bodyPr/>
                    <a:lstStyle/>
                    <a:p>
                      <a:pPr algn="ctr"/>
                      <a:r>
                        <a:rPr kumimoji="1" lang="ja-JP" altLang="en-US" sz="1050" b="1" dirty="0">
                          <a:effectLst/>
                        </a:rPr>
                        <a:t>使用回数</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005BAD"/>
                    </a:solidFill>
                  </a:tcPr>
                </a:tc>
                <a:tc>
                  <a:txBody>
                    <a:bodyPr/>
                    <a:lstStyle/>
                    <a:p>
                      <a:pPr algn="ctr"/>
                      <a:r>
                        <a:rPr kumimoji="1" lang="ja-JP" altLang="en-US" sz="1050" b="1" dirty="0">
                          <a:effectLst/>
                        </a:rPr>
                        <a:t>負担金額</a:t>
                      </a:r>
                    </a:p>
                  </a:txBody>
                  <a:tcPr anchor="ctr">
                    <a:lnL w="12700" cap="flat" cmpd="sng" algn="ctr">
                      <a:solidFill>
                        <a:schemeClr val="bg1"/>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005BAD"/>
                    </a:solidFill>
                  </a:tcPr>
                </a:tc>
                <a:extLst>
                  <a:ext uri="{0D108BD9-81ED-4DB2-BD59-A6C34878D82A}">
                    <a16:rowId xmlns:a16="http://schemas.microsoft.com/office/drawing/2014/main" val="2135456254"/>
                  </a:ext>
                </a:extLst>
              </a:tr>
              <a:tr h="468038">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Ａ家</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４人</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en-US" altLang="ja-JP" sz="1000" b="1" dirty="0">
                          <a:effectLst/>
                          <a:latin typeface="HGPｺﾞｼｯｸM" panose="020B0600000000000000" pitchFamily="50" charset="-128"/>
                          <a:ea typeface="HGPｺﾞｼｯｸM" panose="020B0600000000000000" pitchFamily="50" charset="-128"/>
                        </a:rPr>
                        <a:t>1,000</a:t>
                      </a:r>
                      <a:r>
                        <a:rPr kumimoji="1" lang="ja-JP" altLang="en-US" sz="10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月</a:t>
                      </a:r>
                      <a:r>
                        <a:rPr kumimoji="1" lang="en-US" altLang="ja-JP" sz="1000" b="1" dirty="0">
                          <a:effectLst/>
                          <a:latin typeface="HGPｺﾞｼｯｸM" panose="020B0600000000000000" pitchFamily="50" charset="-128"/>
                          <a:ea typeface="HGPｺﾞｼｯｸM" panose="020B0600000000000000" pitchFamily="50" charset="-128"/>
                        </a:rPr>
                        <a:t>0</a:t>
                      </a:r>
                      <a:r>
                        <a:rPr kumimoji="1" lang="ja-JP" altLang="en-US" sz="1000" b="1" dirty="0">
                          <a:effectLst/>
                          <a:latin typeface="HGPｺﾞｼｯｸM" panose="020B0600000000000000" pitchFamily="50" charset="-128"/>
                          <a:ea typeface="HGPｺﾞｼｯｸM" panose="020B0600000000000000" pitchFamily="50" charset="-128"/>
                        </a:rPr>
                        <a:t>回</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r"/>
                      <a:r>
                        <a:rPr kumimoji="1" lang="ja-JP" altLang="en-US" sz="10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EBFFFC"/>
                    </a:solidFill>
                  </a:tcPr>
                </a:tc>
                <a:extLst>
                  <a:ext uri="{0D108BD9-81ED-4DB2-BD59-A6C34878D82A}">
                    <a16:rowId xmlns:a16="http://schemas.microsoft.com/office/drawing/2014/main" val="240521073"/>
                  </a:ext>
                </a:extLst>
              </a:tr>
              <a:tr h="468038">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Ｂ家</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４人</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en-US" altLang="ja-JP" sz="1000" b="1" dirty="0">
                          <a:effectLst/>
                          <a:latin typeface="HGPｺﾞｼｯｸM" panose="020B0600000000000000" pitchFamily="50" charset="-128"/>
                          <a:ea typeface="HGPｺﾞｼｯｸM" panose="020B0600000000000000" pitchFamily="50" charset="-128"/>
                        </a:rPr>
                        <a:t>600</a:t>
                      </a:r>
                      <a:r>
                        <a:rPr kumimoji="1" lang="ja-JP" altLang="en-US" sz="10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月</a:t>
                      </a:r>
                      <a:r>
                        <a:rPr kumimoji="1" lang="en-US" altLang="ja-JP" sz="1000" b="1" dirty="0">
                          <a:effectLst/>
                          <a:latin typeface="HGPｺﾞｼｯｸM" panose="020B0600000000000000" pitchFamily="50" charset="-128"/>
                          <a:ea typeface="HGPｺﾞｼｯｸM" panose="020B0600000000000000" pitchFamily="50" charset="-128"/>
                        </a:rPr>
                        <a:t>10</a:t>
                      </a:r>
                      <a:r>
                        <a:rPr kumimoji="1" lang="ja-JP" altLang="en-US" sz="1000" b="1" dirty="0">
                          <a:effectLst/>
                          <a:latin typeface="HGPｺﾞｼｯｸM" panose="020B0600000000000000" pitchFamily="50" charset="-128"/>
                          <a:ea typeface="HGPｺﾞｼｯｸM" panose="020B0600000000000000" pitchFamily="50" charset="-128"/>
                        </a:rPr>
                        <a:t>回</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r"/>
                      <a:r>
                        <a:rPr kumimoji="1" lang="ja-JP" altLang="en-US" sz="10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EBFFFC"/>
                    </a:solidFill>
                  </a:tcPr>
                </a:tc>
                <a:extLst>
                  <a:ext uri="{0D108BD9-81ED-4DB2-BD59-A6C34878D82A}">
                    <a16:rowId xmlns:a16="http://schemas.microsoft.com/office/drawing/2014/main" val="1196817260"/>
                  </a:ext>
                </a:extLst>
              </a:tr>
              <a:tr h="468038">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Ｃ家</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４人</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en-US" altLang="ja-JP" sz="1000" b="1" dirty="0">
                          <a:effectLst/>
                          <a:latin typeface="HGPｺﾞｼｯｸM" panose="020B0600000000000000" pitchFamily="50" charset="-128"/>
                          <a:ea typeface="HGPｺﾞｼｯｸM" panose="020B0600000000000000" pitchFamily="50" charset="-128"/>
                        </a:rPr>
                        <a:t>300</a:t>
                      </a:r>
                      <a:r>
                        <a:rPr kumimoji="1" lang="ja-JP" altLang="en-US" sz="10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月</a:t>
                      </a:r>
                      <a:r>
                        <a:rPr kumimoji="1" lang="en-US" altLang="ja-JP" sz="1000" b="1" dirty="0">
                          <a:effectLst/>
                          <a:latin typeface="HGPｺﾞｼｯｸM" panose="020B0600000000000000" pitchFamily="50" charset="-128"/>
                          <a:ea typeface="HGPｺﾞｼｯｸM" panose="020B0600000000000000" pitchFamily="50" charset="-128"/>
                        </a:rPr>
                        <a:t>10</a:t>
                      </a:r>
                      <a:r>
                        <a:rPr kumimoji="1" lang="ja-JP" altLang="en-US" sz="1000" b="1" dirty="0">
                          <a:effectLst/>
                          <a:latin typeface="HGPｺﾞｼｯｸM" panose="020B0600000000000000" pitchFamily="50" charset="-128"/>
                          <a:ea typeface="HGPｺﾞｼｯｸM" panose="020B0600000000000000" pitchFamily="50" charset="-128"/>
                        </a:rPr>
                        <a:t>回</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r"/>
                      <a:r>
                        <a:rPr kumimoji="1" lang="ja-JP" altLang="en-US" sz="10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EBFFFC"/>
                    </a:solidFill>
                  </a:tcPr>
                </a:tc>
                <a:extLst>
                  <a:ext uri="{0D108BD9-81ED-4DB2-BD59-A6C34878D82A}">
                    <a16:rowId xmlns:a16="http://schemas.microsoft.com/office/drawing/2014/main" val="585846679"/>
                  </a:ext>
                </a:extLst>
              </a:tr>
              <a:tr h="468038">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Ｄ家</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４人</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en-US" altLang="ja-JP" sz="1000" b="1" dirty="0">
                          <a:effectLst/>
                          <a:latin typeface="HGPｺﾞｼｯｸM" panose="020B0600000000000000" pitchFamily="50" charset="-128"/>
                          <a:ea typeface="HGPｺﾞｼｯｸM" panose="020B0600000000000000" pitchFamily="50" charset="-128"/>
                        </a:rPr>
                        <a:t>100</a:t>
                      </a:r>
                      <a:r>
                        <a:rPr kumimoji="1" lang="ja-JP" altLang="en-US" sz="10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月</a:t>
                      </a:r>
                      <a:r>
                        <a:rPr kumimoji="1" lang="en-US" altLang="ja-JP" sz="1000" b="1" dirty="0">
                          <a:effectLst/>
                          <a:latin typeface="HGPｺﾞｼｯｸM" panose="020B0600000000000000" pitchFamily="50" charset="-128"/>
                          <a:ea typeface="HGPｺﾞｼｯｸM" panose="020B0600000000000000" pitchFamily="50" charset="-128"/>
                        </a:rPr>
                        <a:t>20</a:t>
                      </a:r>
                      <a:r>
                        <a:rPr kumimoji="1" lang="ja-JP" altLang="en-US" sz="1000" b="1" dirty="0">
                          <a:effectLst/>
                          <a:latin typeface="HGPｺﾞｼｯｸM" panose="020B0600000000000000" pitchFamily="50" charset="-128"/>
                          <a:ea typeface="HGPｺﾞｼｯｸM" panose="020B0600000000000000" pitchFamily="50" charset="-128"/>
                        </a:rPr>
                        <a:t>回</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r"/>
                      <a:r>
                        <a:rPr kumimoji="1" lang="ja-JP" altLang="en-US" sz="10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EBFFFC"/>
                    </a:solidFill>
                  </a:tcPr>
                </a:tc>
                <a:extLst>
                  <a:ext uri="{0D108BD9-81ED-4DB2-BD59-A6C34878D82A}">
                    <a16:rowId xmlns:a16="http://schemas.microsoft.com/office/drawing/2014/main" val="4268042463"/>
                  </a:ext>
                </a:extLst>
              </a:tr>
              <a:tr h="468038">
                <a:tc gridSpan="4">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合計</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CEEEFE"/>
                    </a:solidFill>
                  </a:tcPr>
                </a:tc>
                <a:tc hMerge="1">
                  <a:txBody>
                    <a:bodyPr/>
                    <a:lstStyle/>
                    <a:p>
                      <a:endParaRP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dirty="0"/>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kumimoji="1" lang="en-US" altLang="ja-JP" sz="1000" b="1" dirty="0">
                          <a:effectLst/>
                          <a:latin typeface="HGPｺﾞｼｯｸM" panose="020B0600000000000000" pitchFamily="50" charset="-128"/>
                          <a:ea typeface="HGPｺﾞｼｯｸM" panose="020B0600000000000000" pitchFamily="50" charset="-128"/>
                        </a:rPr>
                        <a:t>400</a:t>
                      </a:r>
                      <a:r>
                        <a:rPr kumimoji="1" lang="ja-JP" altLang="en-US" sz="10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CEEEFE"/>
                    </a:solidFill>
                  </a:tcPr>
                </a:tc>
                <a:extLst>
                  <a:ext uri="{0D108BD9-81ED-4DB2-BD59-A6C34878D82A}">
                    <a16:rowId xmlns:a16="http://schemas.microsoft.com/office/drawing/2014/main" val="3152522239"/>
                  </a:ext>
                </a:extLst>
              </a:tr>
            </a:tbl>
          </a:graphicData>
        </a:graphic>
      </p:graphicFrame>
      <p:sp>
        <p:nvSpPr>
          <p:cNvPr id="40" name="正方形/長方形 39">
            <a:extLst>
              <a:ext uri="{FF2B5EF4-FFF2-40B4-BE49-F238E27FC236}">
                <a16:creationId xmlns:a16="http://schemas.microsoft.com/office/drawing/2014/main" id="{B7A6DFF8-6BE9-7586-B646-8DCACE5DDAD3}"/>
              </a:ext>
            </a:extLst>
          </p:cNvPr>
          <p:cNvSpPr/>
          <p:nvPr userDrawn="1"/>
        </p:nvSpPr>
        <p:spPr bwMode="auto">
          <a:xfrm>
            <a:off x="323642" y="5376928"/>
            <a:ext cx="3455491" cy="621034"/>
          </a:xfrm>
          <a:prstGeom prst="rect">
            <a:avLst/>
          </a:prstGeom>
          <a:no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171450" marR="0" indent="-171450" algn="l" defTabSz="914400" rtl="0" eaLnBrk="0" fontAlgn="base" latinLnBrk="0" hangingPunct="0">
              <a:lnSpc>
                <a:spcPct val="114000"/>
              </a:lnSpc>
              <a:spcBef>
                <a:spcPct val="0"/>
              </a:spcBef>
              <a:spcAft>
                <a:spcPct val="0"/>
              </a:spcAft>
              <a:buClrTx/>
              <a:buSzTx/>
              <a:buFont typeface="Wingdings" panose="05000000000000000000" pitchFamily="2" charset="2"/>
              <a:buChar char="l"/>
              <a:tabLst/>
            </a:pPr>
            <a:r>
              <a:rPr kumimoji="1" lang="ja-JP" altLang="en-US" sz="1400" kern="1200" dirty="0">
                <a:solidFill>
                  <a:srgbClr val="005BAD"/>
                </a:solidFill>
                <a:latin typeface="+mn-ea"/>
                <a:ea typeface="+mn-ea"/>
                <a:cs typeface="+mn-cs"/>
              </a:rPr>
              <a:t>ヒント</a:t>
            </a:r>
          </a:p>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ja-JP" altLang="en-US" sz="1200" kern="1200" dirty="0">
                <a:solidFill>
                  <a:schemeClr val="tx1"/>
                </a:solidFill>
                <a:latin typeface="+mn-ea"/>
                <a:ea typeface="+mn-ea"/>
                <a:cs typeface="+mn-cs"/>
              </a:rPr>
              <a:t>  </a:t>
            </a:r>
            <a:r>
              <a:rPr kumimoji="1" lang="ja-JP" altLang="en-US" sz="1200" kern="0" spc="100" baseline="0" dirty="0">
                <a:solidFill>
                  <a:schemeClr val="tx1"/>
                </a:solidFill>
                <a:latin typeface="+mn-ea"/>
                <a:ea typeface="+mn-ea"/>
                <a:cs typeface="+mn-cs"/>
              </a:rPr>
              <a:t> </a:t>
            </a:r>
            <a:r>
              <a:rPr kumimoji="1" lang="ja-JP" altLang="en-US" sz="1200" kern="1200" dirty="0">
                <a:solidFill>
                  <a:schemeClr val="tx1"/>
                </a:solidFill>
                <a:latin typeface="+mn-ea"/>
                <a:ea typeface="+mn-ea"/>
                <a:cs typeface="+mn-cs"/>
              </a:rPr>
              <a:t>いくつかの負担方法を組み合わせる</a:t>
            </a:r>
            <a:endParaRPr kumimoji="1" lang="en-US" altLang="ja-JP" sz="12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en-US" altLang="ja-JP" sz="1200" kern="1200" dirty="0">
                <a:solidFill>
                  <a:schemeClr val="tx1"/>
                </a:solidFill>
                <a:latin typeface="+mn-ea"/>
                <a:ea typeface="+mn-ea"/>
                <a:cs typeface="+mn-cs"/>
              </a:rPr>
              <a:t>   </a:t>
            </a:r>
            <a:r>
              <a:rPr kumimoji="1" lang="ja-JP" altLang="en-US" sz="1200" kern="1200" dirty="0">
                <a:solidFill>
                  <a:schemeClr val="tx1"/>
                </a:solidFill>
                <a:latin typeface="+mn-ea"/>
                <a:ea typeface="+mn-ea"/>
                <a:cs typeface="+mn-cs"/>
              </a:rPr>
              <a:t>方法も考えてみよう！</a:t>
            </a:r>
          </a:p>
        </p:txBody>
      </p:sp>
      <p:sp>
        <p:nvSpPr>
          <p:cNvPr id="36" name="テキスト プレースホルダー 17">
            <a:extLst>
              <a:ext uri="{FF2B5EF4-FFF2-40B4-BE49-F238E27FC236}">
                <a16:creationId xmlns:a16="http://schemas.microsoft.com/office/drawing/2014/main" id="{3B108D23-4885-8FD5-E963-138DEB863952}"/>
              </a:ext>
            </a:extLst>
          </p:cNvPr>
          <p:cNvSpPr>
            <a:spLocks noGrp="1"/>
          </p:cNvSpPr>
          <p:nvPr>
            <p:ph type="body" sz="quarter" idx="30" hasCustomPrompt="1"/>
          </p:nvPr>
        </p:nvSpPr>
        <p:spPr>
          <a:xfrm>
            <a:off x="5660000" y="4520800"/>
            <a:ext cx="866053" cy="184946"/>
          </a:xfrm>
          <a:prstGeom prst="rect">
            <a:avLst/>
          </a:prstGeom>
        </p:spPr>
        <p:txBody>
          <a:bodyPr lIns="36000" rIns="36000" anchor="ctr" anchorCtr="0"/>
          <a:lstStyle>
            <a:lvl1pPr marL="0" indent="0" algn="r">
              <a:buNone/>
              <a:defRPr sz="1200"/>
            </a:lvl1pPr>
            <a:lvl2pPr>
              <a:defRPr sz="1000"/>
            </a:lvl2pPr>
            <a:lvl3pPr>
              <a:defRPr sz="1000"/>
            </a:lvl3pPr>
            <a:lvl4pPr>
              <a:defRPr sz="1000"/>
            </a:lvl4pPr>
            <a:lvl5pPr>
              <a:defRPr sz="1000"/>
            </a:lvl5pPr>
          </a:lstStyle>
          <a:p>
            <a:pPr lvl="0"/>
            <a:r>
              <a:rPr kumimoji="1" lang="ja-JP" altLang="en-US" dirty="0"/>
              <a:t>答えを入力</a:t>
            </a:r>
          </a:p>
        </p:txBody>
      </p:sp>
      <p:sp>
        <p:nvSpPr>
          <p:cNvPr id="41" name="テキスト プレースホルダー 17">
            <a:extLst>
              <a:ext uri="{FF2B5EF4-FFF2-40B4-BE49-F238E27FC236}">
                <a16:creationId xmlns:a16="http://schemas.microsoft.com/office/drawing/2014/main" id="{9C344413-02E5-2378-0724-971D05FE6747}"/>
              </a:ext>
            </a:extLst>
          </p:cNvPr>
          <p:cNvSpPr>
            <a:spLocks noGrp="1"/>
          </p:cNvSpPr>
          <p:nvPr>
            <p:ph type="body" sz="quarter" idx="38" hasCustomPrompt="1"/>
          </p:nvPr>
        </p:nvSpPr>
        <p:spPr>
          <a:xfrm>
            <a:off x="5660000" y="5001751"/>
            <a:ext cx="866053" cy="184946"/>
          </a:xfrm>
          <a:prstGeom prst="rect">
            <a:avLst/>
          </a:prstGeom>
        </p:spPr>
        <p:txBody>
          <a:bodyPr lIns="36000" rIns="36000" anchor="ctr" anchorCtr="0"/>
          <a:lstStyle>
            <a:lvl1pPr marL="0" indent="0" algn="r">
              <a:buNone/>
              <a:defRPr sz="1200"/>
            </a:lvl1pPr>
            <a:lvl2pPr>
              <a:defRPr sz="1000"/>
            </a:lvl2pPr>
            <a:lvl3pPr>
              <a:defRPr sz="1000"/>
            </a:lvl3pPr>
            <a:lvl4pPr>
              <a:defRPr sz="1000"/>
            </a:lvl4pPr>
            <a:lvl5pPr>
              <a:defRPr sz="1000"/>
            </a:lvl5pPr>
          </a:lstStyle>
          <a:p>
            <a:pPr lvl="0"/>
            <a:r>
              <a:rPr kumimoji="1" lang="ja-JP" altLang="en-US" dirty="0"/>
              <a:t>答えを入力</a:t>
            </a:r>
          </a:p>
        </p:txBody>
      </p:sp>
      <p:sp>
        <p:nvSpPr>
          <p:cNvPr id="47" name="テキスト プレースホルダー 17">
            <a:extLst>
              <a:ext uri="{FF2B5EF4-FFF2-40B4-BE49-F238E27FC236}">
                <a16:creationId xmlns:a16="http://schemas.microsoft.com/office/drawing/2014/main" id="{7256BFC3-1325-7CC9-C6AC-1BAE444EA065}"/>
              </a:ext>
            </a:extLst>
          </p:cNvPr>
          <p:cNvSpPr>
            <a:spLocks noGrp="1"/>
          </p:cNvSpPr>
          <p:nvPr>
            <p:ph type="body" sz="quarter" idx="39" hasCustomPrompt="1"/>
          </p:nvPr>
        </p:nvSpPr>
        <p:spPr>
          <a:xfrm>
            <a:off x="5660000" y="5466527"/>
            <a:ext cx="866053" cy="184946"/>
          </a:xfrm>
          <a:prstGeom prst="rect">
            <a:avLst/>
          </a:prstGeom>
        </p:spPr>
        <p:txBody>
          <a:bodyPr lIns="36000" rIns="36000" anchor="ctr" anchorCtr="0"/>
          <a:lstStyle>
            <a:lvl1pPr marL="0" indent="0" algn="r">
              <a:buNone/>
              <a:defRPr sz="1200"/>
            </a:lvl1pPr>
            <a:lvl2pPr>
              <a:defRPr sz="1000"/>
            </a:lvl2pPr>
            <a:lvl3pPr>
              <a:defRPr sz="1000"/>
            </a:lvl3pPr>
            <a:lvl4pPr>
              <a:defRPr sz="1000"/>
            </a:lvl4pPr>
            <a:lvl5pPr>
              <a:defRPr sz="1000"/>
            </a:lvl5pPr>
          </a:lstStyle>
          <a:p>
            <a:pPr lvl="0"/>
            <a:r>
              <a:rPr kumimoji="1" lang="ja-JP" altLang="en-US" dirty="0"/>
              <a:t>答えを入力</a:t>
            </a:r>
          </a:p>
        </p:txBody>
      </p:sp>
      <p:sp>
        <p:nvSpPr>
          <p:cNvPr id="48" name="テキスト プレースホルダー 17">
            <a:extLst>
              <a:ext uri="{FF2B5EF4-FFF2-40B4-BE49-F238E27FC236}">
                <a16:creationId xmlns:a16="http://schemas.microsoft.com/office/drawing/2014/main" id="{CE7042D9-6040-3AA9-554F-7C053A4AD00E}"/>
              </a:ext>
            </a:extLst>
          </p:cNvPr>
          <p:cNvSpPr>
            <a:spLocks noGrp="1"/>
          </p:cNvSpPr>
          <p:nvPr>
            <p:ph type="body" sz="quarter" idx="40" hasCustomPrompt="1"/>
          </p:nvPr>
        </p:nvSpPr>
        <p:spPr>
          <a:xfrm>
            <a:off x="5660000" y="5936498"/>
            <a:ext cx="866053" cy="184946"/>
          </a:xfrm>
          <a:prstGeom prst="rect">
            <a:avLst/>
          </a:prstGeom>
        </p:spPr>
        <p:txBody>
          <a:bodyPr lIns="36000" rIns="36000" anchor="ctr" anchorCtr="0"/>
          <a:lstStyle>
            <a:lvl1pPr marL="0" indent="0" algn="r">
              <a:buNone/>
              <a:defRPr sz="1200"/>
            </a:lvl1pPr>
            <a:lvl2pPr>
              <a:defRPr sz="1000"/>
            </a:lvl2pPr>
            <a:lvl3pPr>
              <a:defRPr sz="1000"/>
            </a:lvl3pPr>
            <a:lvl4pPr>
              <a:defRPr sz="1000"/>
            </a:lvl4pPr>
            <a:lvl5pPr>
              <a:defRPr sz="1000"/>
            </a:lvl5pPr>
          </a:lstStyle>
          <a:p>
            <a:pPr lvl="0"/>
            <a:r>
              <a:rPr kumimoji="1" lang="ja-JP" altLang="en-US" dirty="0"/>
              <a:t>答えを入力</a:t>
            </a:r>
          </a:p>
        </p:txBody>
      </p:sp>
      <p:sp>
        <p:nvSpPr>
          <p:cNvPr id="17" name="正方形/長方形 16">
            <a:extLst>
              <a:ext uri="{FF2B5EF4-FFF2-40B4-BE49-F238E27FC236}">
                <a16:creationId xmlns:a16="http://schemas.microsoft.com/office/drawing/2014/main" id="{3270C151-A5BE-9BD5-F5A7-0FE8BFA14B05}"/>
              </a:ext>
            </a:extLst>
          </p:cNvPr>
          <p:cNvSpPr/>
          <p:nvPr userDrawn="1"/>
        </p:nvSpPr>
        <p:spPr bwMode="auto">
          <a:xfrm>
            <a:off x="323642" y="4022517"/>
            <a:ext cx="3667513" cy="518485"/>
          </a:xfrm>
          <a:prstGeom prst="rect">
            <a:avLst/>
          </a:prstGeom>
          <a:no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600" kern="1200" dirty="0">
                <a:solidFill>
                  <a:srgbClr val="005BAD"/>
                </a:solidFill>
                <a:latin typeface="+mn-ea"/>
                <a:ea typeface="+mn-ea"/>
                <a:cs typeface="+mn-cs"/>
              </a:rPr>
              <a:t>各家の所得金額</a:t>
            </a:r>
            <a:r>
              <a:rPr kumimoji="1" lang="ja-JP" altLang="en-US" sz="1400" kern="1200" dirty="0">
                <a:solidFill>
                  <a:srgbClr val="005BAD"/>
                </a:solidFill>
                <a:latin typeface="+mn-ea"/>
                <a:ea typeface="+mn-ea"/>
                <a:cs typeface="+mn-cs"/>
              </a:rPr>
              <a:t>（もうけ）</a:t>
            </a:r>
            <a:r>
              <a:rPr kumimoji="1" lang="ja-JP" altLang="en-US" sz="1600" kern="1200" dirty="0">
                <a:solidFill>
                  <a:srgbClr val="005BAD"/>
                </a:solidFill>
                <a:latin typeface="+mn-ea"/>
                <a:ea typeface="+mn-ea"/>
                <a:cs typeface="+mn-cs"/>
              </a:rPr>
              <a:t>と</a:t>
            </a:r>
            <a:endParaRPr kumimoji="1" lang="en-US" altLang="ja-JP" sz="1600" kern="1200" dirty="0">
              <a:solidFill>
                <a:srgbClr val="005BAD"/>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600" kern="1200" dirty="0">
                <a:solidFill>
                  <a:srgbClr val="005BAD"/>
                </a:solidFill>
                <a:latin typeface="+mn-ea"/>
                <a:ea typeface="+mn-ea"/>
                <a:cs typeface="+mn-cs"/>
              </a:rPr>
              <a:t>橋の使用回数が異なる場合</a:t>
            </a:r>
          </a:p>
        </p:txBody>
      </p:sp>
      <p:sp>
        <p:nvSpPr>
          <p:cNvPr id="54" name="正方形/長方形 53">
            <a:extLst>
              <a:ext uri="{FF2B5EF4-FFF2-40B4-BE49-F238E27FC236}">
                <a16:creationId xmlns:a16="http://schemas.microsoft.com/office/drawing/2014/main" id="{584D2F6C-09FA-2F5A-DE99-79F2ABF555EB}"/>
              </a:ext>
            </a:extLst>
          </p:cNvPr>
          <p:cNvSpPr/>
          <p:nvPr userDrawn="1"/>
        </p:nvSpPr>
        <p:spPr bwMode="auto">
          <a:xfrm>
            <a:off x="3928374" y="1257115"/>
            <a:ext cx="1332646" cy="226871"/>
          </a:xfrm>
          <a:prstGeom prst="rect">
            <a:avLst/>
          </a:prstGeom>
          <a:noFill/>
          <a:ln w="19050" cap="flat" cmpd="sng" algn="ctr">
            <a:solidFill>
              <a:schemeClr val="tx1">
                <a:lumMod val="85000"/>
                <a:lumOff val="15000"/>
              </a:schemeClr>
            </a:solidFill>
            <a:prstDash val="solid"/>
            <a:round/>
            <a:headEnd type="none" w="med" len="med"/>
            <a:tailEnd type="none" w="med" len="med"/>
          </a:ln>
          <a:effectLst/>
        </p:spPr>
        <p:txBody>
          <a:bodyPr vert="horz" wrap="square" lIns="72000" tIns="36000" rIns="7200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1300" b="0" i="0" u="none" strike="noStrike" cap="none" normalizeH="0" baseline="0" dirty="0">
                <a:ln>
                  <a:noFill/>
                </a:ln>
                <a:effectLst/>
                <a:latin typeface="+mn-ea"/>
                <a:ea typeface="+mn-ea"/>
              </a:rPr>
              <a:t>パターン１</a:t>
            </a:r>
            <a:r>
              <a:rPr kumimoji="1" lang="ja-JP" altLang="en-US" sz="1200" b="0" i="0" u="none" strike="noStrike" cap="none" normalizeH="0" baseline="0" dirty="0">
                <a:ln>
                  <a:noFill/>
                </a:ln>
                <a:effectLst/>
                <a:latin typeface="+mn-ea"/>
                <a:ea typeface="+mn-ea"/>
              </a:rPr>
              <a:t>（参考）</a:t>
            </a:r>
            <a:endParaRPr kumimoji="1" lang="ja-JP" altLang="en-US" sz="1300" b="0" i="0" u="none" strike="noStrike" cap="none" normalizeH="0" baseline="0" dirty="0">
              <a:ln>
                <a:noFill/>
              </a:ln>
              <a:effectLst/>
              <a:latin typeface="+mn-ea"/>
              <a:ea typeface="+mn-ea"/>
            </a:endParaRPr>
          </a:p>
        </p:txBody>
      </p:sp>
      <p:sp>
        <p:nvSpPr>
          <p:cNvPr id="3" name="正方形/長方形 2">
            <a:extLst>
              <a:ext uri="{FF2B5EF4-FFF2-40B4-BE49-F238E27FC236}">
                <a16:creationId xmlns:a16="http://schemas.microsoft.com/office/drawing/2014/main" id="{C2A7D9CD-3A65-F245-CFB7-0C7697457671}"/>
              </a:ext>
            </a:extLst>
          </p:cNvPr>
          <p:cNvSpPr/>
          <p:nvPr userDrawn="1"/>
        </p:nvSpPr>
        <p:spPr bwMode="auto">
          <a:xfrm>
            <a:off x="323642" y="4576465"/>
            <a:ext cx="3455491" cy="621034"/>
          </a:xfrm>
          <a:prstGeom prst="rect">
            <a:avLst/>
          </a:prstGeom>
          <a:no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en-US" altLang="ja-JP" sz="1050" kern="1200" dirty="0">
                <a:solidFill>
                  <a:srgbClr val="005BAD"/>
                </a:solidFill>
                <a:latin typeface="+mn-ea"/>
                <a:ea typeface="+mn-ea"/>
                <a:cs typeface="+mn-cs"/>
              </a:rPr>
              <a:t>※</a:t>
            </a:r>
            <a:r>
              <a:rPr kumimoji="1" lang="ja-JP" altLang="en-US" sz="1050" kern="1200" dirty="0">
                <a:solidFill>
                  <a:srgbClr val="005BAD"/>
                </a:solidFill>
                <a:latin typeface="+mn-ea"/>
                <a:ea typeface="+mn-ea"/>
                <a:cs typeface="+mn-cs"/>
              </a:rPr>
              <a:t>グループの意見を集約し、「負担金額」を</a:t>
            </a:r>
            <a:endParaRPr kumimoji="1" lang="en-US" altLang="ja-JP" sz="1050" kern="1200" dirty="0">
              <a:solidFill>
                <a:srgbClr val="005BAD"/>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en-US" altLang="ja-JP" sz="1050" kern="1200" dirty="0">
                <a:solidFill>
                  <a:srgbClr val="005BAD"/>
                </a:solidFill>
                <a:latin typeface="+mn-ea"/>
                <a:ea typeface="+mn-ea"/>
                <a:cs typeface="+mn-cs"/>
              </a:rPr>
              <a:t>   </a:t>
            </a:r>
            <a:r>
              <a:rPr kumimoji="1" lang="ja-JP" altLang="en-US" sz="1050" kern="1200" dirty="0">
                <a:solidFill>
                  <a:srgbClr val="005BAD"/>
                </a:solidFill>
                <a:latin typeface="+mn-ea"/>
                <a:ea typeface="+mn-ea"/>
                <a:cs typeface="+mn-cs"/>
              </a:rPr>
              <a:t>記入しましょう！</a:t>
            </a:r>
          </a:p>
        </p:txBody>
      </p:sp>
      <p:sp>
        <p:nvSpPr>
          <p:cNvPr id="5" name="正方形/長方形 4">
            <a:extLst>
              <a:ext uri="{FF2B5EF4-FFF2-40B4-BE49-F238E27FC236}">
                <a16:creationId xmlns:a16="http://schemas.microsoft.com/office/drawing/2014/main" id="{0F33369F-ADD8-7FAA-6349-4A359085C381}"/>
              </a:ext>
            </a:extLst>
          </p:cNvPr>
          <p:cNvSpPr/>
          <p:nvPr userDrawn="1"/>
        </p:nvSpPr>
        <p:spPr bwMode="auto">
          <a:xfrm>
            <a:off x="6940632" y="3944289"/>
            <a:ext cx="1879518" cy="621034"/>
          </a:xfrm>
          <a:prstGeom prst="rect">
            <a:avLst/>
          </a:prstGeom>
          <a:no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en-US" altLang="ja-JP" sz="900" kern="1200" dirty="0">
                <a:solidFill>
                  <a:srgbClr val="005BAD"/>
                </a:solidFill>
                <a:latin typeface="+mn-ea"/>
                <a:ea typeface="+mn-ea"/>
                <a:cs typeface="+mn-cs"/>
              </a:rPr>
              <a:t>※</a:t>
            </a:r>
            <a:r>
              <a:rPr kumimoji="1" lang="ja-JP" altLang="en-US" sz="900" kern="1200" dirty="0">
                <a:solidFill>
                  <a:srgbClr val="005BAD"/>
                </a:solidFill>
                <a:latin typeface="+mn-ea"/>
                <a:ea typeface="+mn-ea"/>
                <a:cs typeface="+mn-cs"/>
              </a:rPr>
              <a:t>グループでは、どの要素をどれくらい重要視しますか？下の図のどの辺りに位置するか★を動かしてみましょう！</a:t>
            </a:r>
          </a:p>
        </p:txBody>
      </p:sp>
      <p:grpSp>
        <p:nvGrpSpPr>
          <p:cNvPr id="15" name="グループ化 14">
            <a:extLst>
              <a:ext uri="{FF2B5EF4-FFF2-40B4-BE49-F238E27FC236}">
                <a16:creationId xmlns:a16="http://schemas.microsoft.com/office/drawing/2014/main" id="{E8BE1582-D7F3-9C43-2E1F-B930AAEF4268}"/>
              </a:ext>
            </a:extLst>
          </p:cNvPr>
          <p:cNvGrpSpPr/>
          <p:nvPr userDrawn="1"/>
        </p:nvGrpSpPr>
        <p:grpSpPr>
          <a:xfrm>
            <a:off x="7088512" y="4832765"/>
            <a:ext cx="1529836" cy="1529836"/>
            <a:chOff x="7088512" y="4886555"/>
            <a:chExt cx="1529836" cy="1529836"/>
          </a:xfrm>
        </p:grpSpPr>
        <p:sp>
          <p:nvSpPr>
            <p:cNvPr id="8" name="楕円 7">
              <a:extLst>
                <a:ext uri="{FF2B5EF4-FFF2-40B4-BE49-F238E27FC236}">
                  <a16:creationId xmlns:a16="http://schemas.microsoft.com/office/drawing/2014/main" id="{BADBE819-CC75-29C1-9E9D-CDF3CDC16F97}"/>
                </a:ext>
              </a:extLst>
            </p:cNvPr>
            <p:cNvSpPr/>
            <p:nvPr userDrawn="1"/>
          </p:nvSpPr>
          <p:spPr bwMode="auto">
            <a:xfrm>
              <a:off x="7660654" y="5458697"/>
              <a:ext cx="385552" cy="385552"/>
            </a:xfrm>
            <a:prstGeom prst="ellipse">
              <a:avLst/>
            </a:prstGeom>
            <a:noFill/>
            <a:ln w="6350"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a typeface="+mn-ea"/>
              </a:endParaRPr>
            </a:p>
          </p:txBody>
        </p:sp>
        <p:sp>
          <p:nvSpPr>
            <p:cNvPr id="12" name="楕円 11">
              <a:extLst>
                <a:ext uri="{FF2B5EF4-FFF2-40B4-BE49-F238E27FC236}">
                  <a16:creationId xmlns:a16="http://schemas.microsoft.com/office/drawing/2014/main" id="{52F01952-3351-FA15-A5F0-05EB5EAAF8CD}"/>
                </a:ext>
              </a:extLst>
            </p:cNvPr>
            <p:cNvSpPr/>
            <p:nvPr userDrawn="1"/>
          </p:nvSpPr>
          <p:spPr bwMode="auto">
            <a:xfrm>
              <a:off x="7355624" y="5153667"/>
              <a:ext cx="995613" cy="995613"/>
            </a:xfrm>
            <a:prstGeom prst="ellipse">
              <a:avLst/>
            </a:prstGeom>
            <a:noFill/>
            <a:ln w="6350"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a typeface="+mn-ea"/>
              </a:endParaRPr>
            </a:p>
          </p:txBody>
        </p:sp>
        <p:sp>
          <p:nvSpPr>
            <p:cNvPr id="14" name="楕円 13">
              <a:extLst>
                <a:ext uri="{FF2B5EF4-FFF2-40B4-BE49-F238E27FC236}">
                  <a16:creationId xmlns:a16="http://schemas.microsoft.com/office/drawing/2014/main" id="{3A94C8BF-60D0-E94B-DF5F-8E98CF5C37A3}"/>
                </a:ext>
              </a:extLst>
            </p:cNvPr>
            <p:cNvSpPr/>
            <p:nvPr userDrawn="1"/>
          </p:nvSpPr>
          <p:spPr bwMode="auto">
            <a:xfrm>
              <a:off x="7088512" y="4886555"/>
              <a:ext cx="1529836" cy="1529836"/>
            </a:xfrm>
            <a:prstGeom prst="ellipse">
              <a:avLst/>
            </a:prstGeom>
            <a:noFill/>
            <a:ln w="6350"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a typeface="+mn-ea"/>
              </a:endParaRPr>
            </a:p>
          </p:txBody>
        </p:sp>
      </p:grpSp>
      <p:sp>
        <p:nvSpPr>
          <p:cNvPr id="24" name="グラフィックス 20">
            <a:extLst>
              <a:ext uri="{FF2B5EF4-FFF2-40B4-BE49-F238E27FC236}">
                <a16:creationId xmlns:a16="http://schemas.microsoft.com/office/drawing/2014/main" id="{07D10A3D-6EAC-E7DD-B00C-DB3350866F70}"/>
              </a:ext>
            </a:extLst>
          </p:cNvPr>
          <p:cNvSpPr/>
          <p:nvPr userDrawn="1"/>
        </p:nvSpPr>
        <p:spPr>
          <a:xfrm rot="2623897" flipH="1">
            <a:off x="8041477" y="4872020"/>
            <a:ext cx="213421" cy="870789"/>
          </a:xfrm>
          <a:custGeom>
            <a:avLst/>
            <a:gdLst>
              <a:gd name="connsiteX0" fmla="*/ 477774 w 635031"/>
              <a:gd name="connsiteY0" fmla="*/ 549783 h 2826162"/>
              <a:gd name="connsiteX1" fmla="*/ 635032 w 635031"/>
              <a:gd name="connsiteY1" fmla="*/ 549783 h 2826162"/>
              <a:gd name="connsiteX2" fmla="*/ 317468 w 635031"/>
              <a:gd name="connsiteY2" fmla="*/ 0 h 2826162"/>
              <a:gd name="connsiteX3" fmla="*/ 0 w 635031"/>
              <a:gd name="connsiteY3" fmla="*/ 549783 h 2826162"/>
              <a:gd name="connsiteX4" fmla="*/ 157163 w 635031"/>
              <a:gd name="connsiteY4" fmla="*/ 549783 h 2826162"/>
              <a:gd name="connsiteX5" fmla="*/ 317468 w 635031"/>
              <a:gd name="connsiteY5" fmla="*/ 2826163 h 2826162"/>
              <a:gd name="connsiteX6" fmla="*/ 477774 w 635031"/>
              <a:gd name="connsiteY6" fmla="*/ 549783 h 2826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5031" h="2826162">
                <a:moveTo>
                  <a:pt x="477774" y="549783"/>
                </a:moveTo>
                <a:lnTo>
                  <a:pt x="635032" y="549783"/>
                </a:lnTo>
                <a:lnTo>
                  <a:pt x="317468" y="0"/>
                </a:lnTo>
                <a:lnTo>
                  <a:pt x="0" y="549783"/>
                </a:lnTo>
                <a:lnTo>
                  <a:pt x="157163" y="549783"/>
                </a:lnTo>
                <a:lnTo>
                  <a:pt x="317468" y="2826163"/>
                </a:lnTo>
                <a:lnTo>
                  <a:pt x="477774" y="549783"/>
                </a:lnTo>
                <a:close/>
              </a:path>
            </a:pathLst>
          </a:custGeom>
          <a:gradFill>
            <a:gsLst>
              <a:gs pos="0">
                <a:srgbClr val="005BAD"/>
              </a:gs>
              <a:gs pos="100000">
                <a:srgbClr val="005BAD">
                  <a:alpha val="0"/>
                </a:srgbClr>
              </a:gs>
            </a:gsLst>
            <a:lin ang="5400000" scaled="1"/>
          </a:gradFill>
          <a:ln w="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ja-JP" altLang="en-US" dirty="0">
              <a:latin typeface="HGPｺﾞｼｯｸE" panose="020B0900000000000000" pitchFamily="50" charset="-128"/>
            </a:endParaRPr>
          </a:p>
        </p:txBody>
      </p:sp>
      <p:sp>
        <p:nvSpPr>
          <p:cNvPr id="26" name="正方形/長方形 25">
            <a:extLst>
              <a:ext uri="{FF2B5EF4-FFF2-40B4-BE49-F238E27FC236}">
                <a16:creationId xmlns:a16="http://schemas.microsoft.com/office/drawing/2014/main" id="{FD90C96A-43DC-9E17-1EF8-84840B71E1D0}"/>
              </a:ext>
            </a:extLst>
          </p:cNvPr>
          <p:cNvSpPr/>
          <p:nvPr userDrawn="1"/>
        </p:nvSpPr>
        <p:spPr bwMode="auto">
          <a:xfrm>
            <a:off x="6932817" y="4690493"/>
            <a:ext cx="662892" cy="139748"/>
          </a:xfrm>
          <a:prstGeom prst="rect">
            <a:avLst/>
          </a:prstGeom>
          <a:noFill/>
          <a:ln w="6350" cap="flat" cmpd="sng" algn="ctr">
            <a:solidFill>
              <a:srgbClr val="005BAD"/>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ja-JP" altLang="en-US" sz="900" kern="1200" dirty="0">
                <a:solidFill>
                  <a:srgbClr val="005BAD"/>
                </a:solidFill>
                <a:latin typeface="+mn-ea"/>
                <a:ea typeface="+mn-ea"/>
                <a:cs typeface="+mn-cs"/>
              </a:rPr>
              <a:t>所得金額</a:t>
            </a:r>
          </a:p>
        </p:txBody>
      </p:sp>
      <p:sp>
        <p:nvSpPr>
          <p:cNvPr id="27" name="正方形/長方形 26">
            <a:extLst>
              <a:ext uri="{FF2B5EF4-FFF2-40B4-BE49-F238E27FC236}">
                <a16:creationId xmlns:a16="http://schemas.microsoft.com/office/drawing/2014/main" id="{6D7B25B4-297A-AE33-4F79-2A43C8DD36E5}"/>
              </a:ext>
            </a:extLst>
          </p:cNvPr>
          <p:cNvSpPr/>
          <p:nvPr userDrawn="1"/>
        </p:nvSpPr>
        <p:spPr bwMode="auto">
          <a:xfrm>
            <a:off x="8117381" y="4690493"/>
            <a:ext cx="662892" cy="139748"/>
          </a:xfrm>
          <a:prstGeom prst="rect">
            <a:avLst/>
          </a:prstGeom>
          <a:noFill/>
          <a:ln w="6350" cap="flat" cmpd="sng" algn="ctr">
            <a:solidFill>
              <a:srgbClr val="005BAD"/>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ja-JP" altLang="en-US" sz="900" kern="1200" dirty="0">
                <a:solidFill>
                  <a:srgbClr val="005BAD"/>
                </a:solidFill>
                <a:latin typeface="+mn-ea"/>
                <a:ea typeface="+mn-ea"/>
                <a:cs typeface="+mn-cs"/>
              </a:rPr>
              <a:t>使用回数</a:t>
            </a:r>
          </a:p>
        </p:txBody>
      </p:sp>
      <p:sp>
        <p:nvSpPr>
          <p:cNvPr id="28" name="正方形/長方形 27">
            <a:extLst>
              <a:ext uri="{FF2B5EF4-FFF2-40B4-BE49-F238E27FC236}">
                <a16:creationId xmlns:a16="http://schemas.microsoft.com/office/drawing/2014/main" id="{5A0567D8-B174-B567-2EC2-96C071DCDE13}"/>
              </a:ext>
            </a:extLst>
          </p:cNvPr>
          <p:cNvSpPr/>
          <p:nvPr userDrawn="1"/>
        </p:nvSpPr>
        <p:spPr bwMode="auto">
          <a:xfrm>
            <a:off x="7410353" y="6532801"/>
            <a:ext cx="886151" cy="139748"/>
          </a:xfrm>
          <a:prstGeom prst="rect">
            <a:avLst/>
          </a:prstGeom>
          <a:noFill/>
          <a:ln w="6350" cap="flat" cmpd="sng" algn="ctr">
            <a:solidFill>
              <a:srgbClr val="005BAD"/>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ja-JP" altLang="en-US" sz="900" kern="1200" dirty="0">
                <a:solidFill>
                  <a:srgbClr val="005BAD"/>
                </a:solidFill>
                <a:latin typeface="+mn-ea"/>
                <a:ea typeface="+mn-ea"/>
                <a:cs typeface="+mn-cs"/>
              </a:rPr>
              <a:t>その他の要素</a:t>
            </a:r>
          </a:p>
        </p:txBody>
      </p:sp>
      <p:sp>
        <p:nvSpPr>
          <p:cNvPr id="29" name="グラフィックス 20">
            <a:extLst>
              <a:ext uri="{FF2B5EF4-FFF2-40B4-BE49-F238E27FC236}">
                <a16:creationId xmlns:a16="http://schemas.microsoft.com/office/drawing/2014/main" id="{952EDD80-E7B5-776C-BAE4-689F7EDEDC0B}"/>
              </a:ext>
            </a:extLst>
          </p:cNvPr>
          <p:cNvSpPr/>
          <p:nvPr userDrawn="1"/>
        </p:nvSpPr>
        <p:spPr>
          <a:xfrm rot="18997644">
            <a:off x="7453042" y="4863784"/>
            <a:ext cx="213421" cy="870789"/>
          </a:xfrm>
          <a:custGeom>
            <a:avLst/>
            <a:gdLst>
              <a:gd name="connsiteX0" fmla="*/ 477774 w 635031"/>
              <a:gd name="connsiteY0" fmla="*/ 549783 h 2826162"/>
              <a:gd name="connsiteX1" fmla="*/ 635032 w 635031"/>
              <a:gd name="connsiteY1" fmla="*/ 549783 h 2826162"/>
              <a:gd name="connsiteX2" fmla="*/ 317468 w 635031"/>
              <a:gd name="connsiteY2" fmla="*/ 0 h 2826162"/>
              <a:gd name="connsiteX3" fmla="*/ 0 w 635031"/>
              <a:gd name="connsiteY3" fmla="*/ 549783 h 2826162"/>
              <a:gd name="connsiteX4" fmla="*/ 157163 w 635031"/>
              <a:gd name="connsiteY4" fmla="*/ 549783 h 2826162"/>
              <a:gd name="connsiteX5" fmla="*/ 317468 w 635031"/>
              <a:gd name="connsiteY5" fmla="*/ 2826163 h 2826162"/>
              <a:gd name="connsiteX6" fmla="*/ 477774 w 635031"/>
              <a:gd name="connsiteY6" fmla="*/ 549783 h 2826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5031" h="2826162">
                <a:moveTo>
                  <a:pt x="477774" y="549783"/>
                </a:moveTo>
                <a:lnTo>
                  <a:pt x="635032" y="549783"/>
                </a:lnTo>
                <a:lnTo>
                  <a:pt x="317468" y="0"/>
                </a:lnTo>
                <a:lnTo>
                  <a:pt x="0" y="549783"/>
                </a:lnTo>
                <a:lnTo>
                  <a:pt x="157163" y="549783"/>
                </a:lnTo>
                <a:lnTo>
                  <a:pt x="317468" y="2826163"/>
                </a:lnTo>
                <a:lnTo>
                  <a:pt x="477774" y="549783"/>
                </a:lnTo>
                <a:close/>
              </a:path>
            </a:pathLst>
          </a:custGeom>
          <a:gradFill>
            <a:gsLst>
              <a:gs pos="0">
                <a:srgbClr val="005BAD"/>
              </a:gs>
              <a:gs pos="100000">
                <a:srgbClr val="005BAD">
                  <a:alpha val="0"/>
                </a:srgbClr>
              </a:gs>
            </a:gsLst>
            <a:lin ang="5400000" scaled="1"/>
          </a:gradFill>
          <a:ln w="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ja-JP" altLang="en-US" dirty="0">
              <a:latin typeface="HGPｺﾞｼｯｸE" panose="020B0900000000000000" pitchFamily="50" charset="-128"/>
            </a:endParaRPr>
          </a:p>
        </p:txBody>
      </p:sp>
      <p:sp>
        <p:nvSpPr>
          <p:cNvPr id="30" name="グラフィックス 20">
            <a:extLst>
              <a:ext uri="{FF2B5EF4-FFF2-40B4-BE49-F238E27FC236}">
                <a16:creationId xmlns:a16="http://schemas.microsoft.com/office/drawing/2014/main" id="{390148F2-7619-8329-DF1B-DC018D456A52}"/>
              </a:ext>
            </a:extLst>
          </p:cNvPr>
          <p:cNvSpPr/>
          <p:nvPr userDrawn="1"/>
        </p:nvSpPr>
        <p:spPr>
          <a:xfrm rot="10800000">
            <a:off x="7746719" y="5568453"/>
            <a:ext cx="213421" cy="870789"/>
          </a:xfrm>
          <a:custGeom>
            <a:avLst/>
            <a:gdLst>
              <a:gd name="connsiteX0" fmla="*/ 477774 w 635031"/>
              <a:gd name="connsiteY0" fmla="*/ 549783 h 2826162"/>
              <a:gd name="connsiteX1" fmla="*/ 635032 w 635031"/>
              <a:gd name="connsiteY1" fmla="*/ 549783 h 2826162"/>
              <a:gd name="connsiteX2" fmla="*/ 317468 w 635031"/>
              <a:gd name="connsiteY2" fmla="*/ 0 h 2826162"/>
              <a:gd name="connsiteX3" fmla="*/ 0 w 635031"/>
              <a:gd name="connsiteY3" fmla="*/ 549783 h 2826162"/>
              <a:gd name="connsiteX4" fmla="*/ 157163 w 635031"/>
              <a:gd name="connsiteY4" fmla="*/ 549783 h 2826162"/>
              <a:gd name="connsiteX5" fmla="*/ 317468 w 635031"/>
              <a:gd name="connsiteY5" fmla="*/ 2826163 h 2826162"/>
              <a:gd name="connsiteX6" fmla="*/ 477774 w 635031"/>
              <a:gd name="connsiteY6" fmla="*/ 549783 h 2826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5031" h="2826162">
                <a:moveTo>
                  <a:pt x="477774" y="549783"/>
                </a:moveTo>
                <a:lnTo>
                  <a:pt x="635032" y="549783"/>
                </a:lnTo>
                <a:lnTo>
                  <a:pt x="317468" y="0"/>
                </a:lnTo>
                <a:lnTo>
                  <a:pt x="0" y="549783"/>
                </a:lnTo>
                <a:lnTo>
                  <a:pt x="157163" y="549783"/>
                </a:lnTo>
                <a:lnTo>
                  <a:pt x="317468" y="2826163"/>
                </a:lnTo>
                <a:lnTo>
                  <a:pt x="477774" y="549783"/>
                </a:lnTo>
                <a:close/>
              </a:path>
            </a:pathLst>
          </a:custGeom>
          <a:gradFill>
            <a:gsLst>
              <a:gs pos="0">
                <a:srgbClr val="005BAD"/>
              </a:gs>
              <a:gs pos="100000">
                <a:srgbClr val="005BAD">
                  <a:alpha val="0"/>
                </a:srgbClr>
              </a:gs>
            </a:gsLst>
            <a:lin ang="5400000" scaled="1"/>
          </a:gradFill>
          <a:ln w="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ja-JP" altLang="en-US" dirty="0">
              <a:latin typeface="HGPｺﾞｼｯｸE" panose="020B0900000000000000" pitchFamily="50" charset="-128"/>
            </a:endParaRPr>
          </a:p>
        </p:txBody>
      </p:sp>
      <p:sp>
        <p:nvSpPr>
          <p:cNvPr id="2" name="楕円 1">
            <a:extLst>
              <a:ext uri="{FF2B5EF4-FFF2-40B4-BE49-F238E27FC236}">
                <a16:creationId xmlns:a16="http://schemas.microsoft.com/office/drawing/2014/main" id="{0F55EEED-C642-16FF-5301-195D42F9BB01}"/>
              </a:ext>
            </a:extLst>
          </p:cNvPr>
          <p:cNvSpPr/>
          <p:nvPr userDrawn="1"/>
        </p:nvSpPr>
        <p:spPr bwMode="auto">
          <a:xfrm>
            <a:off x="7797217" y="5541470"/>
            <a:ext cx="112426" cy="112426"/>
          </a:xfrm>
          <a:prstGeom prst="ellipse">
            <a:avLst/>
          </a:prstGeom>
          <a:solidFill>
            <a:srgbClr val="005BAD">
              <a:alpha val="70000"/>
            </a:srgbClr>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rgbClr val="FFC000"/>
              </a:solidFill>
              <a:effectLst/>
              <a:latin typeface="+mn-ea"/>
              <a:ea typeface="+mn-ea"/>
            </a:endParaRPr>
          </a:p>
        </p:txBody>
      </p:sp>
      <p:graphicFrame>
        <p:nvGraphicFramePr>
          <p:cNvPr id="20" name="表 19">
            <a:extLst>
              <a:ext uri="{FF2B5EF4-FFF2-40B4-BE49-F238E27FC236}">
                <a16:creationId xmlns:a16="http://schemas.microsoft.com/office/drawing/2014/main" id="{0A8D534C-B688-82F6-74DE-DEA9D26162C6}"/>
              </a:ext>
            </a:extLst>
          </p:cNvPr>
          <p:cNvGraphicFramePr>
            <a:graphicFrameLocks noGrp="1"/>
          </p:cNvGraphicFramePr>
          <p:nvPr userDrawn="1">
            <p:extLst>
              <p:ext uri="{D42A27DB-BD31-4B8C-83A1-F6EECF244321}">
                <p14:modId xmlns:p14="http://schemas.microsoft.com/office/powerpoint/2010/main" val="3932754292"/>
              </p:ext>
            </p:extLst>
          </p:nvPr>
        </p:nvGraphicFramePr>
        <p:xfrm>
          <a:off x="5772274" y="1541747"/>
          <a:ext cx="3048083" cy="1742332"/>
        </p:xfrm>
        <a:graphic>
          <a:graphicData uri="http://schemas.openxmlformats.org/drawingml/2006/table">
            <a:tbl>
              <a:tblPr firstRow="1" bandRow="1">
                <a:effectLst/>
                <a:tableStyleId>{775DCB02-9BB8-47FD-8907-85C794F793BA}</a:tableStyleId>
              </a:tblPr>
              <a:tblGrid>
                <a:gridCol w="506778">
                  <a:extLst>
                    <a:ext uri="{9D8B030D-6E8A-4147-A177-3AD203B41FA5}">
                      <a16:colId xmlns:a16="http://schemas.microsoft.com/office/drawing/2014/main" val="869972413"/>
                    </a:ext>
                  </a:extLst>
                </a:gridCol>
                <a:gridCol w="482691">
                  <a:extLst>
                    <a:ext uri="{9D8B030D-6E8A-4147-A177-3AD203B41FA5}">
                      <a16:colId xmlns:a16="http://schemas.microsoft.com/office/drawing/2014/main" val="817503841"/>
                    </a:ext>
                  </a:extLst>
                </a:gridCol>
                <a:gridCol w="654248">
                  <a:extLst>
                    <a:ext uri="{9D8B030D-6E8A-4147-A177-3AD203B41FA5}">
                      <a16:colId xmlns:a16="http://schemas.microsoft.com/office/drawing/2014/main" val="1686783455"/>
                    </a:ext>
                  </a:extLst>
                </a:gridCol>
                <a:gridCol w="687387">
                  <a:extLst>
                    <a:ext uri="{9D8B030D-6E8A-4147-A177-3AD203B41FA5}">
                      <a16:colId xmlns:a16="http://schemas.microsoft.com/office/drawing/2014/main" val="4080317083"/>
                    </a:ext>
                  </a:extLst>
                </a:gridCol>
                <a:gridCol w="716979">
                  <a:extLst>
                    <a:ext uri="{9D8B030D-6E8A-4147-A177-3AD203B41FA5}">
                      <a16:colId xmlns:a16="http://schemas.microsoft.com/office/drawing/2014/main" val="659529276"/>
                    </a:ext>
                  </a:extLst>
                </a:gridCol>
              </a:tblGrid>
              <a:tr h="361732">
                <a:tc>
                  <a:txBody>
                    <a:bodyPr/>
                    <a:lstStyle/>
                    <a:p>
                      <a:pPr algn="ctr"/>
                      <a:endParaRPr kumimoji="1" lang="ja-JP" altLang="en-US" sz="900" b="0" dirty="0">
                        <a:solidFill>
                          <a:schemeClr val="bg1"/>
                        </a:solidFill>
                        <a:effectLst/>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ctr"/>
                      <a:r>
                        <a:rPr kumimoji="1" lang="ja-JP" altLang="en-US" sz="900" b="1" dirty="0">
                          <a:solidFill>
                            <a:schemeClr val="bg1"/>
                          </a:solidFill>
                          <a:effectLst/>
                        </a:rPr>
                        <a:t>家族</a:t>
                      </a:r>
                    </a:p>
                  </a:txBody>
                  <a:tcPr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pPr algn="ctr"/>
                      <a:r>
                        <a:rPr kumimoji="1" lang="ja-JP" altLang="en-US" sz="900" dirty="0">
                          <a:effectLst/>
                        </a:rPr>
                        <a:t>所得金額</a:t>
                      </a:r>
                      <a:endParaRPr kumimoji="1" lang="ja-JP" altLang="en-US" sz="700" b="0" kern="1200" dirty="0">
                        <a:solidFill>
                          <a:schemeClr val="bg1"/>
                        </a:solidFill>
                        <a:effectLst/>
                        <a:latin typeface="+mn-lt"/>
                        <a:ea typeface="+mn-ea"/>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pPr algn="ctr"/>
                      <a:r>
                        <a:rPr kumimoji="1" lang="ja-JP" altLang="en-US" sz="900" dirty="0">
                          <a:effectLst/>
                        </a:rPr>
                        <a:t>使用回数</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pPr algn="ctr"/>
                      <a:r>
                        <a:rPr kumimoji="1" lang="ja-JP" altLang="en-US" sz="900" dirty="0">
                          <a:effectLst/>
                        </a:rPr>
                        <a:t>負担金額</a:t>
                      </a:r>
                    </a:p>
                  </a:txBody>
                  <a:tcPr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extLst>
                  <a:ext uri="{0D108BD9-81ED-4DB2-BD59-A6C34878D82A}">
                    <a16:rowId xmlns:a16="http://schemas.microsoft.com/office/drawing/2014/main" val="2135456254"/>
                  </a:ext>
                </a:extLst>
              </a:tr>
              <a:tr h="288000">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Ａ家</a:t>
                      </a:r>
                    </a:p>
                  </a:txBody>
                  <a:tcPr anchor="ctr">
                    <a:lnL w="127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４人</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500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月</a:t>
                      </a:r>
                      <a:r>
                        <a:rPr kumimoji="1" lang="en-US" altLang="ja-JP" sz="900" b="1" dirty="0">
                          <a:effectLst/>
                          <a:latin typeface="HGPｺﾞｼｯｸM" panose="020B0600000000000000" pitchFamily="50" charset="-128"/>
                          <a:ea typeface="HGPｺﾞｼｯｸM" panose="020B0600000000000000" pitchFamily="50" charset="-128"/>
                        </a:rPr>
                        <a:t>10</a:t>
                      </a:r>
                      <a:r>
                        <a:rPr kumimoji="1" lang="ja-JP" altLang="en-US" sz="900" b="1" dirty="0">
                          <a:effectLst/>
                          <a:latin typeface="HGPｺﾞｼｯｸM" panose="020B0600000000000000" pitchFamily="50" charset="-128"/>
                          <a:ea typeface="HGPｺﾞｼｯｸM" panose="020B0600000000000000" pitchFamily="50" charset="-128"/>
                        </a:rPr>
                        <a:t>回</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100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0521073"/>
                  </a:ext>
                </a:extLst>
              </a:tr>
              <a:tr h="288000">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Ｂ家</a:t>
                      </a:r>
                    </a:p>
                  </a:txBody>
                  <a:tcPr anchor="ctr">
                    <a:lnL w="127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４人</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500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月</a:t>
                      </a:r>
                      <a:r>
                        <a:rPr kumimoji="1" lang="en-US" altLang="ja-JP" sz="900" b="1" dirty="0">
                          <a:effectLst/>
                          <a:latin typeface="HGPｺﾞｼｯｸM" panose="020B0600000000000000" pitchFamily="50" charset="-128"/>
                          <a:ea typeface="HGPｺﾞｼｯｸM" panose="020B0600000000000000" pitchFamily="50" charset="-128"/>
                        </a:rPr>
                        <a:t>10</a:t>
                      </a:r>
                      <a:r>
                        <a:rPr kumimoji="1" lang="ja-JP" altLang="en-US" sz="900" b="1" dirty="0">
                          <a:effectLst/>
                          <a:latin typeface="HGPｺﾞｼｯｸM" panose="020B0600000000000000" pitchFamily="50" charset="-128"/>
                          <a:ea typeface="HGPｺﾞｼｯｸM" panose="020B0600000000000000" pitchFamily="50" charset="-128"/>
                        </a:rPr>
                        <a:t>回</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100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96817260"/>
                  </a:ext>
                </a:extLst>
              </a:tr>
              <a:tr h="288000">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Ｃ家</a:t>
                      </a:r>
                    </a:p>
                  </a:txBody>
                  <a:tcPr anchor="ctr">
                    <a:lnL w="127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４人</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500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月</a:t>
                      </a:r>
                      <a:r>
                        <a:rPr kumimoji="1" lang="en-US" altLang="ja-JP" sz="900" b="1" dirty="0">
                          <a:effectLst/>
                          <a:latin typeface="HGPｺﾞｼｯｸM" panose="020B0600000000000000" pitchFamily="50" charset="-128"/>
                          <a:ea typeface="HGPｺﾞｼｯｸM" panose="020B0600000000000000" pitchFamily="50" charset="-128"/>
                        </a:rPr>
                        <a:t>10</a:t>
                      </a:r>
                      <a:r>
                        <a:rPr kumimoji="1" lang="ja-JP" altLang="en-US" sz="900" b="1" dirty="0">
                          <a:effectLst/>
                          <a:latin typeface="HGPｺﾞｼｯｸM" panose="020B0600000000000000" pitchFamily="50" charset="-128"/>
                          <a:ea typeface="HGPｺﾞｼｯｸM" panose="020B0600000000000000" pitchFamily="50" charset="-128"/>
                        </a:rPr>
                        <a:t>回</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100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85846679"/>
                  </a:ext>
                </a:extLst>
              </a:tr>
              <a:tr h="288000">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Ｄ家</a:t>
                      </a:r>
                    </a:p>
                  </a:txBody>
                  <a:tcPr anchor="ctr">
                    <a:lnL w="127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４人</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500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月</a:t>
                      </a:r>
                      <a:r>
                        <a:rPr kumimoji="1" lang="en-US" altLang="ja-JP" sz="900" b="1" dirty="0">
                          <a:effectLst/>
                          <a:latin typeface="HGPｺﾞｼｯｸM" panose="020B0600000000000000" pitchFamily="50" charset="-128"/>
                          <a:ea typeface="HGPｺﾞｼｯｸM" panose="020B0600000000000000" pitchFamily="50" charset="-128"/>
                        </a:rPr>
                        <a:t>10</a:t>
                      </a:r>
                      <a:r>
                        <a:rPr kumimoji="1" lang="ja-JP" altLang="en-US" sz="900" b="1" dirty="0">
                          <a:effectLst/>
                          <a:latin typeface="HGPｺﾞｼｯｸM" panose="020B0600000000000000" pitchFamily="50" charset="-128"/>
                          <a:ea typeface="HGPｺﾞｼｯｸM" panose="020B0600000000000000" pitchFamily="50" charset="-128"/>
                        </a:rPr>
                        <a:t>回</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100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68042463"/>
                  </a:ext>
                </a:extLst>
              </a:tr>
              <a:tr h="0">
                <a:tc gridSpan="4">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合計</a:t>
                      </a:r>
                    </a:p>
                  </a:txBody>
                  <a:tcPr anchor="ctr">
                    <a:lnL w="127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dirty="0"/>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400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52522239"/>
                  </a:ext>
                </a:extLst>
              </a:tr>
            </a:tbl>
          </a:graphicData>
        </a:graphic>
      </p:graphicFrame>
    </p:spTree>
    <p:extLst>
      <p:ext uri="{BB962C8B-B14F-4D97-AF65-F5344CB8AC3E}">
        <p14:creationId xmlns:p14="http://schemas.microsoft.com/office/powerpoint/2010/main" val="723582103"/>
      </p:ext>
    </p:extLst>
  </p:cSld>
  <p:clrMapOvr>
    <a:masterClrMapping/>
  </p:clrMapOvr>
  <p:extLst>
    <p:ext uri="{DCECCB84-F9BA-43D5-87BE-67443E8EF086}">
      <p15:sldGuideLst xmlns:p15="http://schemas.microsoft.com/office/powerpoint/2012/main">
        <p15:guide id="4" orient="horz">
          <p15:clr>
            <a:srgbClr val="FBAE40"/>
          </p15:clr>
        </p15:guide>
        <p15:guide id="5" pos="576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ユーザー設定レイアウト">
    <p:spTree>
      <p:nvGrpSpPr>
        <p:cNvPr id="1" name=""/>
        <p:cNvGrpSpPr/>
        <p:nvPr/>
      </p:nvGrpSpPr>
      <p:grpSpPr>
        <a:xfrm>
          <a:off x="0" y="0"/>
          <a:ext cx="0" cy="0"/>
          <a:chOff x="0" y="0"/>
          <a:chExt cx="0" cy="0"/>
        </a:xfrm>
      </p:grpSpPr>
      <p:grpSp>
        <p:nvGrpSpPr>
          <p:cNvPr id="34" name="グループ化 33">
            <a:extLst>
              <a:ext uri="{FF2B5EF4-FFF2-40B4-BE49-F238E27FC236}">
                <a16:creationId xmlns:a16="http://schemas.microsoft.com/office/drawing/2014/main" id="{00B6EBC8-DFE6-4B41-8F4D-0F3B4B85948D}"/>
              </a:ext>
            </a:extLst>
          </p:cNvPr>
          <p:cNvGrpSpPr/>
          <p:nvPr userDrawn="1"/>
        </p:nvGrpSpPr>
        <p:grpSpPr>
          <a:xfrm>
            <a:off x="521599" y="5072062"/>
            <a:ext cx="8432250" cy="587133"/>
            <a:chOff x="-1333500" y="3637600"/>
            <a:chExt cx="8437378" cy="514989"/>
          </a:xfrm>
        </p:grpSpPr>
        <p:sp>
          <p:nvSpPr>
            <p:cNvPr id="26" name="正方形/長方形 25">
              <a:extLst>
                <a:ext uri="{FF2B5EF4-FFF2-40B4-BE49-F238E27FC236}">
                  <a16:creationId xmlns:a16="http://schemas.microsoft.com/office/drawing/2014/main" id="{4877938D-8F1A-49C1-8C3F-E5F7D17E804D}"/>
                </a:ext>
              </a:extLst>
            </p:cNvPr>
            <p:cNvSpPr/>
            <p:nvPr/>
          </p:nvSpPr>
          <p:spPr bwMode="auto">
            <a:xfrm>
              <a:off x="-1283729" y="3675759"/>
              <a:ext cx="8337698" cy="441494"/>
            </a:xfrm>
            <a:prstGeom prst="rect">
              <a:avLst/>
            </a:prstGeom>
            <a:solidFill>
              <a:srgbClr val="CCECFF">
                <a:alpha val="30000"/>
              </a:srgbClr>
            </a:solidFill>
            <a:ln w="6350" cap="flat" cmpd="sng" algn="ctr">
              <a:solidFill>
                <a:srgbClr val="005BAD"/>
              </a:solidFill>
              <a:prstDash val="dash"/>
              <a:round/>
              <a:headEnd type="none" w="med" len="med"/>
              <a:tailEnd type="none" w="med" len="med"/>
            </a:ln>
            <a:effectLst/>
          </p:spPr>
          <p:txBody>
            <a:bodyPr vert="horz" wrap="square" lIns="91440" tIns="0" rIns="91440" bIns="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1" lang="ja-JP" altLang="en-US" sz="1050" b="0" i="0" u="none" strike="noStrike" cap="none" normalizeH="0" baseline="0" dirty="0">
                  <a:ln>
                    <a:noFill/>
                  </a:ln>
                  <a:solidFill>
                    <a:schemeClr val="tx1"/>
                  </a:solidFill>
                  <a:effectLst/>
                  <a:latin typeface="+mn-ea"/>
                  <a:ea typeface="+mn-ea"/>
                </a:rPr>
                <a:t>　　穴埋め問題 </a:t>
              </a:r>
              <a:r>
                <a:rPr kumimoji="1" lang="en-US" altLang="ja-JP" sz="1050" b="0" i="0" u="none" strike="noStrike" cap="none" normalizeH="0" baseline="0" dirty="0">
                  <a:ln>
                    <a:noFill/>
                  </a:ln>
                  <a:solidFill>
                    <a:schemeClr val="tx1"/>
                  </a:solidFill>
                  <a:effectLst/>
                  <a:latin typeface="+mn-ea"/>
                  <a:ea typeface="+mn-ea"/>
                </a:rPr>
                <a:t>… </a:t>
              </a:r>
              <a:r>
                <a:rPr kumimoji="1" lang="ja-JP" altLang="en-US" sz="1050" b="0" i="0" u="none" strike="noStrike" cap="none" normalizeH="0" baseline="0" dirty="0">
                  <a:ln>
                    <a:noFill/>
                  </a:ln>
                  <a:solidFill>
                    <a:schemeClr val="tx1"/>
                  </a:solidFill>
                  <a:effectLst/>
                  <a:latin typeface="+mn-ea"/>
                  <a:ea typeface="+mn-ea"/>
                </a:rPr>
                <a:t>［問１］①納税</a:t>
              </a:r>
              <a:r>
                <a:rPr kumimoji="1" lang="ja-JP" altLang="en-US" sz="1050" dirty="0">
                  <a:latin typeface="+mn-ea"/>
                </a:rPr>
                <a:t>　［問２］</a:t>
              </a:r>
              <a:r>
                <a:rPr kumimoji="1" lang="ja-JP" altLang="en-US" sz="1050" b="0" i="0" u="none" strike="noStrike" cap="none" normalizeH="0" baseline="0" dirty="0">
                  <a:ln>
                    <a:noFill/>
                  </a:ln>
                  <a:solidFill>
                    <a:schemeClr val="tx1"/>
                  </a:solidFill>
                  <a:effectLst/>
                  <a:latin typeface="+mn-ea"/>
                  <a:ea typeface="+mn-ea"/>
                </a:rPr>
                <a:t>②水平</a:t>
              </a:r>
              <a:r>
                <a:rPr kumimoji="1" lang="ja-JP" altLang="en-US" sz="1050" dirty="0">
                  <a:latin typeface="+mn-ea"/>
                </a:rPr>
                <a:t>　</a:t>
              </a:r>
              <a:r>
                <a:rPr kumimoji="1" lang="ja-JP" altLang="en-US" sz="1050" b="0" i="0" u="none" strike="noStrike" cap="none" normalizeH="0" baseline="0" dirty="0">
                  <a:ln>
                    <a:noFill/>
                  </a:ln>
                  <a:solidFill>
                    <a:schemeClr val="tx1"/>
                  </a:solidFill>
                  <a:effectLst/>
                  <a:latin typeface="+mn-ea"/>
                  <a:ea typeface="+mn-ea"/>
                </a:rPr>
                <a:t>③垂直</a:t>
              </a:r>
              <a:r>
                <a:rPr kumimoji="1" lang="ja-JP" altLang="en-US" sz="1050" dirty="0">
                  <a:latin typeface="+mn-ea"/>
                </a:rPr>
                <a:t>　［問３］</a:t>
              </a:r>
              <a:r>
                <a:rPr kumimoji="1" lang="ja-JP" altLang="en-US" sz="1050" b="0" i="0" u="none" strike="noStrike" cap="none" normalizeH="0" baseline="0" dirty="0">
                  <a:ln>
                    <a:noFill/>
                  </a:ln>
                  <a:solidFill>
                    <a:schemeClr val="tx1"/>
                  </a:solidFill>
                  <a:effectLst/>
                  <a:latin typeface="+mn-ea"/>
                  <a:ea typeface="+mn-ea"/>
                </a:rPr>
                <a:t>④国民</a:t>
              </a:r>
              <a:r>
                <a:rPr kumimoji="1" lang="ja-JP" altLang="en-US" sz="1050" dirty="0">
                  <a:latin typeface="+mn-ea"/>
                </a:rPr>
                <a:t>　</a:t>
              </a:r>
              <a:r>
                <a:rPr kumimoji="1" lang="ja-JP" altLang="en-US" sz="1050" b="0" i="0" u="none" strike="noStrike" cap="none" normalizeH="0" baseline="0" dirty="0">
                  <a:ln>
                    <a:noFill/>
                  </a:ln>
                  <a:solidFill>
                    <a:schemeClr val="tx1"/>
                  </a:solidFill>
                  <a:effectLst/>
                  <a:latin typeface="+mn-ea"/>
                  <a:ea typeface="+mn-ea"/>
                </a:rPr>
                <a:t>⑤国会議員</a:t>
              </a:r>
              <a:r>
                <a:rPr kumimoji="1" lang="ja-JP" altLang="en-US" sz="1050" dirty="0">
                  <a:latin typeface="+mn-ea"/>
                </a:rPr>
                <a:t>　［問４］</a:t>
              </a:r>
              <a:r>
                <a:rPr kumimoji="1" lang="ja-JP" altLang="en-US" sz="1050" b="0" i="0" u="none" strike="noStrike" cap="none" normalizeH="0" baseline="0" dirty="0">
                  <a:ln>
                    <a:noFill/>
                  </a:ln>
                  <a:solidFill>
                    <a:schemeClr val="tx1"/>
                  </a:solidFill>
                  <a:effectLst/>
                  <a:latin typeface="+mn-ea"/>
                  <a:ea typeface="+mn-ea"/>
                </a:rPr>
                <a:t>⑥社会保障関係　⑦国債　⑧税収　⑨公債金（借金）</a:t>
              </a:r>
              <a:r>
                <a:rPr kumimoji="1" lang="ja-JP" altLang="en-US" sz="1050" dirty="0">
                  <a:latin typeface="+mn-ea"/>
                </a:rPr>
                <a:t>　</a:t>
              </a:r>
              <a:endParaRPr kumimoji="1" lang="en-US" altLang="ja-JP" sz="1050" dirty="0">
                <a:latin typeface="+mn-ea"/>
              </a:endParaRPr>
            </a:p>
            <a:p>
              <a:pPr marL="0" marR="0" indent="0" algn="l" defTabSz="914400" rtl="0" eaLnBrk="1" fontAlgn="base" latinLnBrk="0" hangingPunct="1">
                <a:lnSpc>
                  <a:spcPct val="100000"/>
                </a:lnSpc>
                <a:spcBef>
                  <a:spcPct val="0"/>
                </a:spcBef>
                <a:spcAft>
                  <a:spcPct val="0"/>
                </a:spcAft>
                <a:buClrTx/>
                <a:buSzTx/>
                <a:buFontTx/>
                <a:buNone/>
                <a:tabLst/>
              </a:pPr>
              <a:r>
                <a:rPr kumimoji="1" lang="ja-JP" altLang="en-US" sz="1050" dirty="0">
                  <a:latin typeface="+mn-ea"/>
                </a:rPr>
                <a:t>　　　　　　　　　　　　［問５］</a:t>
              </a:r>
              <a:r>
                <a:rPr kumimoji="1" lang="ja-JP" altLang="en-US" sz="1050" b="0" i="0" u="none" strike="noStrike" cap="none" normalizeH="0" baseline="0" dirty="0">
                  <a:ln>
                    <a:noFill/>
                  </a:ln>
                  <a:solidFill>
                    <a:schemeClr val="tx1"/>
                  </a:solidFill>
                  <a:effectLst/>
                  <a:latin typeface="+mn-ea"/>
                  <a:ea typeface="+mn-ea"/>
                </a:rPr>
                <a:t>⑩⑪道府県民税、事業税など（Ｐ３参照）</a:t>
              </a:r>
              <a:endParaRPr kumimoji="1" lang="en-US" altLang="ja-JP" sz="1050" b="0" i="0" u="none" strike="noStrike" cap="none" normalizeH="0" baseline="0" dirty="0">
                <a:ln>
                  <a:noFill/>
                </a:ln>
                <a:solidFill>
                  <a:schemeClr val="tx1"/>
                </a:solidFill>
                <a:effectLst/>
                <a:latin typeface="+mn-ea"/>
                <a:ea typeface="+mn-ea"/>
              </a:endParaRPr>
            </a:p>
            <a:p>
              <a:pPr marL="0" marR="0" indent="0" algn="l" defTabSz="914400" rtl="0" eaLnBrk="1" fontAlgn="base" latinLnBrk="0" hangingPunct="1">
                <a:lnSpc>
                  <a:spcPct val="100000"/>
                </a:lnSpc>
                <a:spcBef>
                  <a:spcPct val="0"/>
                </a:spcBef>
                <a:spcAft>
                  <a:spcPct val="0"/>
                </a:spcAft>
                <a:buClrTx/>
                <a:buSzTx/>
                <a:buFontTx/>
                <a:buNone/>
                <a:tabLst/>
              </a:pPr>
              <a:r>
                <a:rPr kumimoji="1" lang="ja-JP" altLang="en-US" sz="1050" b="0" i="0" u="none" strike="noStrike" cap="none" normalizeH="0" baseline="0" dirty="0">
                  <a:ln>
                    <a:noFill/>
                  </a:ln>
                  <a:solidFill>
                    <a:schemeClr val="tx1"/>
                  </a:solidFill>
                  <a:effectLst/>
                  <a:latin typeface="+mn-ea"/>
                  <a:ea typeface="+mn-ea"/>
                </a:rPr>
                <a:t>　　クイズ </a:t>
              </a:r>
              <a:r>
                <a:rPr kumimoji="1" lang="en-US" altLang="ja-JP" sz="1050" b="0" i="0" u="none" strike="noStrike" cap="none" normalizeH="0" baseline="0" dirty="0">
                  <a:ln>
                    <a:noFill/>
                  </a:ln>
                  <a:solidFill>
                    <a:schemeClr val="tx1"/>
                  </a:solidFill>
                  <a:effectLst/>
                  <a:latin typeface="+mn-ea"/>
                  <a:ea typeface="+mn-ea"/>
                </a:rPr>
                <a:t>…</a:t>
              </a:r>
              <a:r>
                <a:rPr kumimoji="1" lang="ja-JP" altLang="en-US" sz="1050" b="0" i="0" u="none" strike="noStrike" cap="none" normalizeH="0" baseline="0" dirty="0">
                  <a:ln>
                    <a:noFill/>
                  </a:ln>
                  <a:solidFill>
                    <a:schemeClr val="tx1"/>
                  </a:solidFill>
                  <a:effectLst/>
                  <a:latin typeface="+mn-ea"/>
                  <a:ea typeface="+mn-ea"/>
                </a:rPr>
                <a:t> ［問１］②約</a:t>
              </a:r>
              <a:r>
                <a:rPr kumimoji="1" lang="en-US" altLang="ja-JP" sz="1050" b="0" i="0" u="none" strike="noStrike" cap="none" normalizeH="0" baseline="0" dirty="0">
                  <a:ln>
                    <a:noFill/>
                  </a:ln>
                  <a:solidFill>
                    <a:schemeClr val="tx1"/>
                  </a:solidFill>
                  <a:effectLst/>
                  <a:latin typeface="+mn-ea"/>
                  <a:ea typeface="+mn-ea"/>
                </a:rPr>
                <a:t>50</a:t>
              </a:r>
              <a:r>
                <a:rPr kumimoji="1" lang="ja-JP" altLang="en-US" sz="1050" b="0" i="0" u="none" strike="noStrike" cap="none" normalizeH="0" baseline="0" dirty="0">
                  <a:ln>
                    <a:noFill/>
                  </a:ln>
                  <a:solidFill>
                    <a:schemeClr val="tx1"/>
                  </a:solidFill>
                  <a:effectLst/>
                  <a:latin typeface="+mn-ea"/>
                  <a:ea typeface="+mn-ea"/>
                </a:rPr>
                <a:t>種類　［問２］③クイズの懸賞金　［問３］②スペードのエース　［問４］③国会　［問５］②かえる税</a:t>
              </a:r>
            </a:p>
          </p:txBody>
        </p:sp>
        <p:sp>
          <p:nvSpPr>
            <p:cNvPr id="32" name="正方形/長方形 31">
              <a:extLst>
                <a:ext uri="{FF2B5EF4-FFF2-40B4-BE49-F238E27FC236}">
                  <a16:creationId xmlns:a16="http://schemas.microsoft.com/office/drawing/2014/main" id="{F88DDDCA-3BCD-4294-A1E3-1D854BF10A40}"/>
                </a:ext>
              </a:extLst>
            </p:cNvPr>
            <p:cNvSpPr/>
            <p:nvPr/>
          </p:nvSpPr>
          <p:spPr bwMode="auto">
            <a:xfrm>
              <a:off x="-1333500" y="3637600"/>
              <a:ext cx="8437378" cy="514989"/>
            </a:xfrm>
            <a:prstGeom prst="rect">
              <a:avLst/>
            </a:prstGeom>
            <a:noFill/>
            <a:ln w="22225"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grpSp>
      <p:grpSp>
        <p:nvGrpSpPr>
          <p:cNvPr id="3" name="グループ化 2">
            <a:extLst>
              <a:ext uri="{FF2B5EF4-FFF2-40B4-BE49-F238E27FC236}">
                <a16:creationId xmlns:a16="http://schemas.microsoft.com/office/drawing/2014/main" id="{B880D74A-2F04-4453-9349-C1D2BD58DE17}"/>
              </a:ext>
            </a:extLst>
          </p:cNvPr>
          <p:cNvGrpSpPr/>
          <p:nvPr userDrawn="1"/>
        </p:nvGrpSpPr>
        <p:grpSpPr>
          <a:xfrm>
            <a:off x="190151" y="266710"/>
            <a:ext cx="8763698" cy="971520"/>
            <a:chOff x="322211" y="6432958"/>
            <a:chExt cx="8532000" cy="233001"/>
          </a:xfrm>
        </p:grpSpPr>
        <p:sp>
          <p:nvSpPr>
            <p:cNvPr id="4" name="正方形/長方形 3">
              <a:extLst>
                <a:ext uri="{FF2B5EF4-FFF2-40B4-BE49-F238E27FC236}">
                  <a16:creationId xmlns:a16="http://schemas.microsoft.com/office/drawing/2014/main" id="{98AD1B1C-C368-4CA5-A0A3-F7E176FFAE7F}"/>
                </a:ext>
              </a:extLst>
            </p:cNvPr>
            <p:cNvSpPr/>
            <p:nvPr/>
          </p:nvSpPr>
          <p:spPr bwMode="auto">
            <a:xfrm>
              <a:off x="322211" y="6432958"/>
              <a:ext cx="8532000" cy="233001"/>
            </a:xfrm>
            <a:prstGeom prst="rect">
              <a:avLst/>
            </a:prstGeom>
            <a:noFill/>
            <a:ln w="22225"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5" name="正方形/長方形 4">
              <a:extLst>
                <a:ext uri="{FF2B5EF4-FFF2-40B4-BE49-F238E27FC236}">
                  <a16:creationId xmlns:a16="http://schemas.microsoft.com/office/drawing/2014/main" id="{7D088CD5-0FDA-464F-B3D6-C7CA9D243376}"/>
                </a:ext>
              </a:extLst>
            </p:cNvPr>
            <p:cNvSpPr/>
            <p:nvPr/>
          </p:nvSpPr>
          <p:spPr bwMode="auto">
            <a:xfrm>
              <a:off x="384373" y="6449705"/>
              <a:ext cx="8389132" cy="199620"/>
            </a:xfrm>
            <a:prstGeom prst="rect">
              <a:avLst/>
            </a:prstGeom>
            <a:solidFill>
              <a:srgbClr val="CCECFF">
                <a:alpha val="30000"/>
              </a:srgbClr>
            </a:solidFill>
            <a:ln w="6350" cap="flat" cmpd="sng" algn="ctr">
              <a:solidFill>
                <a:srgbClr val="005BAD"/>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grpSp>
      <p:sp>
        <p:nvSpPr>
          <p:cNvPr id="6" name="テキスト ボックス 5">
            <a:extLst>
              <a:ext uri="{FF2B5EF4-FFF2-40B4-BE49-F238E27FC236}">
                <a16:creationId xmlns:a16="http://schemas.microsoft.com/office/drawing/2014/main" id="{21CBEC8D-EC3D-456E-AC4E-0CF71D49567F}"/>
              </a:ext>
            </a:extLst>
          </p:cNvPr>
          <p:cNvSpPr txBox="1"/>
          <p:nvPr userDrawn="1"/>
        </p:nvSpPr>
        <p:spPr>
          <a:xfrm>
            <a:off x="5157183" y="765131"/>
            <a:ext cx="2998716" cy="276999"/>
          </a:xfrm>
          <a:prstGeom prst="rect">
            <a:avLst/>
          </a:prstGeom>
          <a:noFill/>
        </p:spPr>
        <p:txBody>
          <a:bodyPr wrap="square" lIns="0" rIns="0" rtlCol="0">
            <a:spAutoFit/>
          </a:bodyPr>
          <a:lstStyle/>
          <a:p>
            <a:r>
              <a:rPr kumimoji="1" lang="en-US" altLang="ja-JP" sz="1200" dirty="0">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https://www.nta.go.jp/taxes/kids/index.htm</a:t>
            </a:r>
            <a:endParaRPr kumimoji="1" lang="en-US" altLang="ja-JP" sz="1200" dirty="0">
              <a:latin typeface="Arial" panose="020B0604020202020204" pitchFamily="34" charset="0"/>
              <a:cs typeface="Arial" panose="020B0604020202020204" pitchFamily="34" charset="0"/>
            </a:endParaRPr>
          </a:p>
        </p:txBody>
      </p:sp>
      <p:sp>
        <p:nvSpPr>
          <p:cNvPr id="7" name="Text Box 12">
            <a:extLst>
              <a:ext uri="{FF2B5EF4-FFF2-40B4-BE49-F238E27FC236}">
                <a16:creationId xmlns:a16="http://schemas.microsoft.com/office/drawing/2014/main" id="{78428D88-34A4-4AF5-9DA0-D90D2C05F33D}"/>
              </a:ext>
            </a:extLst>
          </p:cNvPr>
          <p:cNvSpPr txBox="1">
            <a:spLocks noChangeArrowheads="1"/>
          </p:cNvSpPr>
          <p:nvPr userDrawn="1"/>
        </p:nvSpPr>
        <p:spPr bwMode="auto">
          <a:xfrm>
            <a:off x="312587" y="344089"/>
            <a:ext cx="4844596" cy="724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lnSpc>
                <a:spcPct val="130000"/>
              </a:lnSpc>
              <a:spcBef>
                <a:spcPct val="0"/>
              </a:spcBef>
              <a:buNone/>
            </a:pPr>
            <a:r>
              <a:rPr lang="ja-JP" altLang="en-US" sz="1700" dirty="0">
                <a:solidFill>
                  <a:srgbClr val="005BAD"/>
                </a:solidFill>
                <a:latin typeface="HGPｺﾞｼｯｸE" panose="020B0900000000000000" pitchFamily="50" charset="-128"/>
                <a:ea typeface="HGPｺﾞｼｯｸE" panose="020B0900000000000000" pitchFamily="50" charset="-128"/>
              </a:rPr>
              <a:t>税金についてもっと詳しく知りたい人は、</a:t>
            </a:r>
            <a:endParaRPr lang="en-US" altLang="ja-JP" sz="1700" dirty="0">
              <a:solidFill>
                <a:srgbClr val="005BAD"/>
              </a:solidFill>
              <a:latin typeface="HGPｺﾞｼｯｸE" panose="020B0900000000000000" pitchFamily="50" charset="-128"/>
              <a:ea typeface="HGPｺﾞｼｯｸE" panose="020B0900000000000000" pitchFamily="50" charset="-128"/>
            </a:endParaRPr>
          </a:p>
          <a:p>
            <a:pPr eaLnBrk="1" hangingPunct="1">
              <a:lnSpc>
                <a:spcPct val="130000"/>
              </a:lnSpc>
              <a:spcBef>
                <a:spcPct val="0"/>
              </a:spcBef>
              <a:buNone/>
            </a:pPr>
            <a:r>
              <a:rPr lang="ja-JP" altLang="en-US" sz="1700" dirty="0">
                <a:solidFill>
                  <a:srgbClr val="005BAD"/>
                </a:solidFill>
                <a:latin typeface="HGPｺﾞｼｯｸE" panose="020B0900000000000000" pitchFamily="50" charset="-128"/>
                <a:ea typeface="HGPｺﾞｼｯｸE" panose="020B0900000000000000" pitchFamily="50" charset="-128"/>
              </a:rPr>
              <a:t>　　　国税庁ホームページの「税の学習コーナー」へ</a:t>
            </a:r>
          </a:p>
        </p:txBody>
      </p:sp>
      <p:pic>
        <p:nvPicPr>
          <p:cNvPr id="8" name="図 7">
            <a:extLst>
              <a:ext uri="{FF2B5EF4-FFF2-40B4-BE49-F238E27FC236}">
                <a16:creationId xmlns:a16="http://schemas.microsoft.com/office/drawing/2014/main" id="{1B368F36-B3C6-4A6E-A5EB-B20855DD7CA7}"/>
              </a:ext>
            </a:extLst>
          </p:cNvPr>
          <p:cNvPicPr>
            <a:picLocks noChangeAspect="1"/>
          </p:cNvPicPr>
          <p:nvPr userDrawn="1"/>
        </p:nvPicPr>
        <p:blipFill>
          <a:blip r:embed="rId3"/>
          <a:stretch>
            <a:fillRect/>
          </a:stretch>
        </p:blipFill>
        <p:spPr>
          <a:xfrm>
            <a:off x="8163868" y="451435"/>
            <a:ext cx="606279" cy="602069"/>
          </a:xfrm>
          <a:prstGeom prst="rect">
            <a:avLst/>
          </a:prstGeom>
        </p:spPr>
      </p:pic>
      <p:grpSp>
        <p:nvGrpSpPr>
          <p:cNvPr id="9" name="グループ化 8">
            <a:extLst>
              <a:ext uri="{FF2B5EF4-FFF2-40B4-BE49-F238E27FC236}">
                <a16:creationId xmlns:a16="http://schemas.microsoft.com/office/drawing/2014/main" id="{C4EBE130-13B2-4CDA-A249-33130D79A785}"/>
              </a:ext>
            </a:extLst>
          </p:cNvPr>
          <p:cNvGrpSpPr/>
          <p:nvPr userDrawn="1"/>
        </p:nvGrpSpPr>
        <p:grpSpPr>
          <a:xfrm>
            <a:off x="1318210" y="1342106"/>
            <a:ext cx="6507580" cy="3673477"/>
            <a:chOff x="408221" y="1492804"/>
            <a:chExt cx="8332652" cy="4703715"/>
          </a:xfrm>
        </p:grpSpPr>
        <p:grpSp>
          <p:nvGrpSpPr>
            <p:cNvPr id="10" name="グループ化 9">
              <a:extLst>
                <a:ext uri="{FF2B5EF4-FFF2-40B4-BE49-F238E27FC236}">
                  <a16:creationId xmlns:a16="http://schemas.microsoft.com/office/drawing/2014/main" id="{08729E7B-26B8-4ED0-970C-9E30E2D0C7BC}"/>
                </a:ext>
              </a:extLst>
            </p:cNvPr>
            <p:cNvGrpSpPr/>
            <p:nvPr/>
          </p:nvGrpSpPr>
          <p:grpSpPr>
            <a:xfrm>
              <a:off x="408221" y="4787785"/>
              <a:ext cx="2006355" cy="1408734"/>
              <a:chOff x="276126" y="4999439"/>
              <a:chExt cx="2070467" cy="1453749"/>
            </a:xfrm>
          </p:grpSpPr>
          <p:pic>
            <p:nvPicPr>
              <p:cNvPr id="14" name="図 13" descr="コンピュータ が含まれている画像&#10;&#10;自動的に生成された説明">
                <a:extLst>
                  <a:ext uri="{FF2B5EF4-FFF2-40B4-BE49-F238E27FC236}">
                    <a16:creationId xmlns:a16="http://schemas.microsoft.com/office/drawing/2014/main" id="{E388252C-2217-47FC-9338-EDF9B724BC5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6126" y="4999439"/>
                <a:ext cx="2070467" cy="1453749"/>
              </a:xfrm>
              <a:prstGeom prst="rect">
                <a:avLst/>
              </a:prstGeom>
            </p:spPr>
          </p:pic>
          <p:pic>
            <p:nvPicPr>
              <p:cNvPr id="15" name="図 14">
                <a:extLst>
                  <a:ext uri="{FF2B5EF4-FFF2-40B4-BE49-F238E27FC236}">
                    <a16:creationId xmlns:a16="http://schemas.microsoft.com/office/drawing/2014/main" id="{C733740A-B503-4CF6-AB13-C126AD90886E}"/>
                  </a:ext>
                </a:extLst>
              </p:cNvPr>
              <p:cNvPicPr>
                <a:picLocks noChangeAspect="1"/>
              </p:cNvPicPr>
              <p:nvPr/>
            </p:nvPicPr>
            <p:blipFill>
              <a:blip r:embed="rId5"/>
              <a:stretch>
                <a:fillRect/>
              </a:stretch>
            </p:blipFill>
            <p:spPr>
              <a:xfrm>
                <a:off x="1217079" y="5450114"/>
                <a:ext cx="548824" cy="413743"/>
              </a:xfrm>
              <a:prstGeom prst="rect">
                <a:avLst/>
              </a:prstGeom>
              <a:ln w="28575">
                <a:noFill/>
              </a:ln>
            </p:spPr>
          </p:pic>
        </p:grpSp>
        <p:grpSp>
          <p:nvGrpSpPr>
            <p:cNvPr id="11" name="グループ化 10">
              <a:extLst>
                <a:ext uri="{FF2B5EF4-FFF2-40B4-BE49-F238E27FC236}">
                  <a16:creationId xmlns:a16="http://schemas.microsoft.com/office/drawing/2014/main" id="{D884296C-0EAC-4FE4-8746-502D2F68B8A1}"/>
                </a:ext>
              </a:extLst>
            </p:cNvPr>
            <p:cNvGrpSpPr/>
            <p:nvPr/>
          </p:nvGrpSpPr>
          <p:grpSpPr>
            <a:xfrm>
              <a:off x="1332596" y="1492804"/>
              <a:ext cx="7408277" cy="4473133"/>
              <a:chOff x="1222872" y="1553378"/>
              <a:chExt cx="7645002" cy="4616068"/>
            </a:xfrm>
          </p:grpSpPr>
          <p:sp>
            <p:nvSpPr>
              <p:cNvPr id="12" name="フリーフォーム: 図形 11">
                <a:extLst>
                  <a:ext uri="{FF2B5EF4-FFF2-40B4-BE49-F238E27FC236}">
                    <a16:creationId xmlns:a16="http://schemas.microsoft.com/office/drawing/2014/main" id="{BDE659F0-C4AD-4331-BBA3-A5F8CA472322}"/>
                  </a:ext>
                </a:extLst>
              </p:cNvPr>
              <p:cNvSpPr/>
              <p:nvPr/>
            </p:nvSpPr>
            <p:spPr bwMode="auto">
              <a:xfrm>
                <a:off x="1222872" y="1553378"/>
                <a:ext cx="1575412" cy="4616068"/>
              </a:xfrm>
              <a:custGeom>
                <a:avLst/>
                <a:gdLst>
                  <a:gd name="connsiteX0" fmla="*/ 1553379 w 1575412"/>
                  <a:gd name="connsiteY0" fmla="*/ 0 h 4616068"/>
                  <a:gd name="connsiteX1" fmla="*/ 0 w 1575412"/>
                  <a:gd name="connsiteY1" fmla="*/ 3888955 h 4616068"/>
                  <a:gd name="connsiteX2" fmla="*/ 0 w 1575412"/>
                  <a:gd name="connsiteY2" fmla="*/ 4318612 h 4616068"/>
                  <a:gd name="connsiteX3" fmla="*/ 550844 w 1575412"/>
                  <a:gd name="connsiteY3" fmla="*/ 4329629 h 4616068"/>
                  <a:gd name="connsiteX4" fmla="*/ 1575412 w 1575412"/>
                  <a:gd name="connsiteY4" fmla="*/ 4616068 h 4616068"/>
                  <a:gd name="connsiteX5" fmla="*/ 1553379 w 1575412"/>
                  <a:gd name="connsiteY5" fmla="*/ 66102 h 4616068"/>
                  <a:gd name="connsiteX6" fmla="*/ 1553379 w 1575412"/>
                  <a:gd name="connsiteY6" fmla="*/ 0 h 4616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75412" h="4616068">
                    <a:moveTo>
                      <a:pt x="1553379" y="0"/>
                    </a:moveTo>
                    <a:lnTo>
                      <a:pt x="0" y="3888955"/>
                    </a:lnTo>
                    <a:lnTo>
                      <a:pt x="0" y="4318612"/>
                    </a:lnTo>
                    <a:lnTo>
                      <a:pt x="550844" y="4329629"/>
                    </a:lnTo>
                    <a:lnTo>
                      <a:pt x="1575412" y="4616068"/>
                    </a:lnTo>
                    <a:lnTo>
                      <a:pt x="1553379" y="66102"/>
                    </a:lnTo>
                    <a:lnTo>
                      <a:pt x="1553379" y="0"/>
                    </a:lnTo>
                    <a:close/>
                  </a:path>
                </a:pathLst>
              </a:custGeom>
              <a:solidFill>
                <a:srgbClr val="AFF0FF">
                  <a:alpha val="40000"/>
                </a:srgbClr>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pic>
            <p:nvPicPr>
              <p:cNvPr id="13" name="図 12">
                <a:extLst>
                  <a:ext uri="{FF2B5EF4-FFF2-40B4-BE49-F238E27FC236}">
                    <a16:creationId xmlns:a16="http://schemas.microsoft.com/office/drawing/2014/main" id="{23D6C638-B1C6-4F7E-97FC-B5DD425876E4}"/>
                  </a:ext>
                </a:extLst>
              </p:cNvPr>
              <p:cNvPicPr>
                <a:picLocks noChangeAspect="1"/>
              </p:cNvPicPr>
              <p:nvPr/>
            </p:nvPicPr>
            <p:blipFill>
              <a:blip r:embed="rId5"/>
              <a:stretch>
                <a:fillRect/>
              </a:stretch>
            </p:blipFill>
            <p:spPr>
              <a:xfrm>
                <a:off x="2787267" y="1572532"/>
                <a:ext cx="6080607" cy="4584012"/>
              </a:xfrm>
              <a:prstGeom prst="rect">
                <a:avLst/>
              </a:prstGeom>
              <a:ln w="28575">
                <a:solidFill>
                  <a:schemeClr val="tx1"/>
                </a:solidFill>
              </a:ln>
            </p:spPr>
          </p:pic>
        </p:grpSp>
      </p:grpSp>
      <p:sp>
        <p:nvSpPr>
          <p:cNvPr id="16" name="テキスト ボックス 15">
            <a:extLst>
              <a:ext uri="{FF2B5EF4-FFF2-40B4-BE49-F238E27FC236}">
                <a16:creationId xmlns:a16="http://schemas.microsoft.com/office/drawing/2014/main" id="{36564F05-E0B1-43AB-B345-29E93A4DAD41}"/>
              </a:ext>
            </a:extLst>
          </p:cNvPr>
          <p:cNvSpPr txBox="1"/>
          <p:nvPr userDrawn="1"/>
        </p:nvSpPr>
        <p:spPr>
          <a:xfrm>
            <a:off x="443521" y="5755571"/>
            <a:ext cx="3966554" cy="288147"/>
          </a:xfrm>
          <a:prstGeom prst="rect">
            <a:avLst/>
          </a:prstGeom>
          <a:noFill/>
        </p:spPr>
        <p:txBody>
          <a:bodyPr vert="horz" wrap="square" tIns="36000" bIns="36000" rtlCol="0">
            <a:spAutoFit/>
          </a:bodyPr>
          <a:lstStyle/>
          <a:p>
            <a:pPr algn="l"/>
            <a:r>
              <a:rPr lang="ja-JP" altLang="en-US" sz="1400" spc="-10" dirty="0">
                <a:solidFill>
                  <a:schemeClr val="tx1"/>
                </a:solidFill>
                <a:latin typeface="+mn-ea"/>
                <a:ea typeface="+mn-ea"/>
              </a:rPr>
              <a:t>（編集・発行） 大阪府租税教育推進連絡協議会</a:t>
            </a:r>
            <a:endParaRPr lang="en-US" altLang="ja-JP" sz="1400" spc="-10" dirty="0">
              <a:solidFill>
                <a:schemeClr val="tx1"/>
              </a:solidFill>
              <a:latin typeface="+mn-ea"/>
              <a:ea typeface="+mn-ea"/>
            </a:endParaRPr>
          </a:p>
        </p:txBody>
      </p:sp>
      <p:sp>
        <p:nvSpPr>
          <p:cNvPr id="17" name="テキスト ボックス 16">
            <a:extLst>
              <a:ext uri="{FF2B5EF4-FFF2-40B4-BE49-F238E27FC236}">
                <a16:creationId xmlns:a16="http://schemas.microsoft.com/office/drawing/2014/main" id="{2AFBF715-CB9A-4A81-A042-833127108978}"/>
              </a:ext>
            </a:extLst>
          </p:cNvPr>
          <p:cNvSpPr txBox="1"/>
          <p:nvPr userDrawn="1"/>
        </p:nvSpPr>
        <p:spPr>
          <a:xfrm>
            <a:off x="1367446" y="6041585"/>
            <a:ext cx="6433775" cy="257369"/>
          </a:xfrm>
          <a:prstGeom prst="rect">
            <a:avLst/>
          </a:prstGeom>
          <a:noFill/>
        </p:spPr>
        <p:txBody>
          <a:bodyPr vert="horz" wrap="square" tIns="36000" bIns="36000" rtlCol="0">
            <a:spAutoFit/>
          </a:bodyPr>
          <a:lstStyle/>
          <a:p>
            <a:pPr algn="l"/>
            <a:r>
              <a:rPr lang="ja-JP" altLang="en-US" sz="1200" spc="-10" dirty="0">
                <a:solidFill>
                  <a:schemeClr val="tx1"/>
                </a:solidFill>
                <a:latin typeface="+mn-ea"/>
                <a:ea typeface="+mn-ea"/>
              </a:rPr>
              <a:t>　〒５４０－８５５７　大阪市中央区大手前１－５－６３　大阪合同庁舎第３号館　東税務署内</a:t>
            </a:r>
            <a:endParaRPr lang="en-US" altLang="ja-JP" sz="1200" spc="-10" dirty="0">
              <a:solidFill>
                <a:schemeClr val="tx1"/>
              </a:solidFill>
              <a:latin typeface="+mn-ea"/>
              <a:ea typeface="+mn-ea"/>
            </a:endParaRPr>
          </a:p>
        </p:txBody>
      </p:sp>
      <p:cxnSp>
        <p:nvCxnSpPr>
          <p:cNvPr id="18" name="直線コネクタ 17">
            <a:extLst>
              <a:ext uri="{FF2B5EF4-FFF2-40B4-BE49-F238E27FC236}">
                <a16:creationId xmlns:a16="http://schemas.microsoft.com/office/drawing/2014/main" id="{A5C10CF3-BE13-4EFF-BA34-54E6251FF16A}"/>
              </a:ext>
            </a:extLst>
          </p:cNvPr>
          <p:cNvCxnSpPr>
            <a:cxnSpLocks/>
          </p:cNvCxnSpPr>
          <p:nvPr userDrawn="1"/>
        </p:nvCxnSpPr>
        <p:spPr>
          <a:xfrm>
            <a:off x="0" y="5712022"/>
            <a:ext cx="9144000" cy="0"/>
          </a:xfrm>
          <a:prstGeom prst="line">
            <a:avLst/>
          </a:prstGeom>
          <a:ln w="25400" cmpd="dbl">
            <a:solidFill>
              <a:srgbClr val="005BAD"/>
            </a:solidFill>
          </a:ln>
        </p:spPr>
        <p:style>
          <a:lnRef idx="2">
            <a:schemeClr val="accent1"/>
          </a:lnRef>
          <a:fillRef idx="0">
            <a:schemeClr val="accent1"/>
          </a:fillRef>
          <a:effectRef idx="1">
            <a:schemeClr val="accent1"/>
          </a:effectRef>
          <a:fontRef idx="minor">
            <a:schemeClr val="tx1"/>
          </a:fontRef>
        </p:style>
      </p:cxnSp>
      <p:sp>
        <p:nvSpPr>
          <p:cNvPr id="20" name="テキスト ボックス 19">
            <a:extLst>
              <a:ext uri="{FF2B5EF4-FFF2-40B4-BE49-F238E27FC236}">
                <a16:creationId xmlns:a16="http://schemas.microsoft.com/office/drawing/2014/main" id="{7043FB30-706C-4CED-B18C-45E202AC8F7A}"/>
              </a:ext>
            </a:extLst>
          </p:cNvPr>
          <p:cNvSpPr txBox="1"/>
          <p:nvPr userDrawn="1"/>
        </p:nvSpPr>
        <p:spPr>
          <a:xfrm>
            <a:off x="1601666" y="6395330"/>
            <a:ext cx="5940669" cy="380480"/>
          </a:xfrm>
          <a:prstGeom prst="rect">
            <a:avLst/>
          </a:prstGeom>
          <a:noFill/>
        </p:spPr>
        <p:txBody>
          <a:bodyPr vert="horz" wrap="square" tIns="36000" bIns="36000" rtlCol="0">
            <a:spAutoFit/>
          </a:bodyPr>
          <a:lstStyle/>
          <a:p>
            <a:pPr algn="l"/>
            <a:r>
              <a:rPr lang="ja-JP" altLang="en-US" sz="1000" spc="-10" dirty="0">
                <a:solidFill>
                  <a:schemeClr val="tx1"/>
                </a:solidFill>
                <a:latin typeface="+mn-ea"/>
                <a:ea typeface="+mn-ea"/>
              </a:rPr>
              <a:t>大阪府租税教育推進連絡協議会は、大阪府内の教育委員会や小学校・中学校・高等学校の教育関係者と、国・府・市町村の税務関係者が協力して、租税教育の推進を図るために設けられた組織です。</a:t>
            </a:r>
            <a:endParaRPr lang="en-US" altLang="ja-JP" sz="1000" spc="-10" dirty="0">
              <a:solidFill>
                <a:schemeClr val="tx1"/>
              </a:solidFill>
              <a:latin typeface="+mn-ea"/>
              <a:ea typeface="+mn-ea"/>
            </a:endParaRPr>
          </a:p>
        </p:txBody>
      </p:sp>
      <p:grpSp>
        <p:nvGrpSpPr>
          <p:cNvPr id="27" name="グループ化 26">
            <a:extLst>
              <a:ext uri="{FF2B5EF4-FFF2-40B4-BE49-F238E27FC236}">
                <a16:creationId xmlns:a16="http://schemas.microsoft.com/office/drawing/2014/main" id="{96F665B1-3C1C-4237-92F4-CD786D174B20}"/>
              </a:ext>
            </a:extLst>
          </p:cNvPr>
          <p:cNvGrpSpPr/>
          <p:nvPr userDrawn="1"/>
        </p:nvGrpSpPr>
        <p:grpSpPr>
          <a:xfrm>
            <a:off x="-32814" y="4950492"/>
            <a:ext cx="832606" cy="749281"/>
            <a:chOff x="-35154" y="5996309"/>
            <a:chExt cx="945432" cy="850816"/>
          </a:xfrm>
        </p:grpSpPr>
        <p:sp>
          <p:nvSpPr>
            <p:cNvPr id="28" name="フリーフォーム: 図形 27">
              <a:extLst>
                <a:ext uri="{FF2B5EF4-FFF2-40B4-BE49-F238E27FC236}">
                  <a16:creationId xmlns:a16="http://schemas.microsoft.com/office/drawing/2014/main" id="{14422674-E5F4-44A6-B394-3CCE213BF662}"/>
                </a:ext>
              </a:extLst>
            </p:cNvPr>
            <p:cNvSpPr/>
            <p:nvPr userDrawn="1"/>
          </p:nvSpPr>
          <p:spPr>
            <a:xfrm rot="5400000">
              <a:off x="29731" y="6013480"/>
              <a:ext cx="803912" cy="863377"/>
            </a:xfrm>
            <a:custGeom>
              <a:avLst/>
              <a:gdLst>
                <a:gd name="connsiteX0" fmla="*/ 0 w 803912"/>
                <a:gd name="connsiteY0" fmla="*/ 529098 h 863377"/>
                <a:gd name="connsiteX1" fmla="*/ 529098 w 803912"/>
                <a:gd name="connsiteY1" fmla="*/ 0 h 863377"/>
                <a:gd name="connsiteX2" fmla="*/ 735047 w 803912"/>
                <a:gd name="connsiteY2" fmla="*/ 41580 h 863377"/>
                <a:gd name="connsiteX3" fmla="*/ 803912 w 803912"/>
                <a:gd name="connsiteY3" fmla="*/ 78958 h 863377"/>
                <a:gd name="connsiteX4" fmla="*/ 803912 w 803912"/>
                <a:gd name="connsiteY4" fmla="*/ 863377 h 863377"/>
                <a:gd name="connsiteX5" fmla="*/ 122089 w 803912"/>
                <a:gd name="connsiteY5" fmla="*/ 863377 h 863377"/>
                <a:gd name="connsiteX6" fmla="*/ 90362 w 803912"/>
                <a:gd name="connsiteY6" fmla="*/ 824922 h 863377"/>
                <a:gd name="connsiteX7" fmla="*/ 0 w 803912"/>
                <a:gd name="connsiteY7" fmla="*/ 529098 h 863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3912" h="863377">
                  <a:moveTo>
                    <a:pt x="0" y="529098"/>
                  </a:moveTo>
                  <a:cubicBezTo>
                    <a:pt x="0" y="236885"/>
                    <a:pt x="236885" y="0"/>
                    <a:pt x="529098" y="0"/>
                  </a:cubicBezTo>
                  <a:cubicBezTo>
                    <a:pt x="602151" y="0"/>
                    <a:pt x="671747" y="14806"/>
                    <a:pt x="735047" y="41580"/>
                  </a:cubicBezTo>
                  <a:lnTo>
                    <a:pt x="803912" y="78958"/>
                  </a:lnTo>
                  <a:lnTo>
                    <a:pt x="803912" y="863377"/>
                  </a:lnTo>
                  <a:lnTo>
                    <a:pt x="122089" y="863377"/>
                  </a:lnTo>
                  <a:lnTo>
                    <a:pt x="90362" y="824922"/>
                  </a:lnTo>
                  <a:cubicBezTo>
                    <a:pt x="33312" y="740478"/>
                    <a:pt x="0" y="638678"/>
                    <a:pt x="0" y="529098"/>
                  </a:cubicBezTo>
                  <a:close/>
                </a:path>
              </a:pathLst>
            </a:custGeom>
            <a:solidFill>
              <a:srgbClr val="DCF8C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29" name="フリーフォーム: 図形 28">
              <a:extLst>
                <a:ext uri="{FF2B5EF4-FFF2-40B4-BE49-F238E27FC236}">
                  <a16:creationId xmlns:a16="http://schemas.microsoft.com/office/drawing/2014/main" id="{56EE06C5-F07B-41AA-A3ED-F62E845E8DA9}"/>
                </a:ext>
              </a:extLst>
            </p:cNvPr>
            <p:cNvSpPr/>
            <p:nvPr userDrawn="1"/>
          </p:nvSpPr>
          <p:spPr>
            <a:xfrm rot="5400000">
              <a:off x="29731" y="5966578"/>
              <a:ext cx="850815" cy="910278"/>
            </a:xfrm>
            <a:custGeom>
              <a:avLst/>
              <a:gdLst>
                <a:gd name="connsiteX0" fmla="*/ 0 w 850815"/>
                <a:gd name="connsiteY0" fmla="*/ 576000 h 910278"/>
                <a:gd name="connsiteX1" fmla="*/ 576000 w 850815"/>
                <a:gd name="connsiteY1" fmla="*/ 0 h 910278"/>
                <a:gd name="connsiteX2" fmla="*/ 800205 w 850815"/>
                <a:gd name="connsiteY2" fmla="*/ 45266 h 910278"/>
                <a:gd name="connsiteX3" fmla="*/ 850815 w 850815"/>
                <a:gd name="connsiteY3" fmla="*/ 72735 h 910278"/>
                <a:gd name="connsiteX4" fmla="*/ 850815 w 850815"/>
                <a:gd name="connsiteY4" fmla="*/ 125859 h 910278"/>
                <a:gd name="connsiteX5" fmla="*/ 781950 w 850815"/>
                <a:gd name="connsiteY5" fmla="*/ 88481 h 910278"/>
                <a:gd name="connsiteX6" fmla="*/ 576001 w 850815"/>
                <a:gd name="connsiteY6" fmla="*/ 46901 h 910278"/>
                <a:gd name="connsiteX7" fmla="*/ 46903 w 850815"/>
                <a:gd name="connsiteY7" fmla="*/ 575999 h 910278"/>
                <a:gd name="connsiteX8" fmla="*/ 137265 w 850815"/>
                <a:gd name="connsiteY8" fmla="*/ 871823 h 910278"/>
                <a:gd name="connsiteX9" fmla="*/ 168992 w 850815"/>
                <a:gd name="connsiteY9" fmla="*/ 910278 h 910278"/>
                <a:gd name="connsiteX10" fmla="*/ 108463 w 850815"/>
                <a:gd name="connsiteY10" fmla="*/ 910278 h 910278"/>
                <a:gd name="connsiteX11" fmla="*/ 98372 w 850815"/>
                <a:gd name="connsiteY11" fmla="*/ 898047 h 910278"/>
                <a:gd name="connsiteX12" fmla="*/ 0 w 850815"/>
                <a:gd name="connsiteY12" fmla="*/ 576000 h 91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0815" h="910278">
                  <a:moveTo>
                    <a:pt x="0" y="576000"/>
                  </a:moveTo>
                  <a:cubicBezTo>
                    <a:pt x="0" y="257884"/>
                    <a:pt x="257884" y="0"/>
                    <a:pt x="576000" y="0"/>
                  </a:cubicBezTo>
                  <a:cubicBezTo>
                    <a:pt x="655529" y="0"/>
                    <a:pt x="731294" y="16118"/>
                    <a:pt x="800205" y="45266"/>
                  </a:cubicBezTo>
                  <a:lnTo>
                    <a:pt x="850815" y="72735"/>
                  </a:lnTo>
                  <a:lnTo>
                    <a:pt x="850815" y="125859"/>
                  </a:lnTo>
                  <a:lnTo>
                    <a:pt x="781950" y="88481"/>
                  </a:lnTo>
                  <a:cubicBezTo>
                    <a:pt x="718650" y="61707"/>
                    <a:pt x="649054" y="46901"/>
                    <a:pt x="576001" y="46901"/>
                  </a:cubicBezTo>
                  <a:cubicBezTo>
                    <a:pt x="283788" y="46901"/>
                    <a:pt x="46903" y="283786"/>
                    <a:pt x="46903" y="575999"/>
                  </a:cubicBezTo>
                  <a:cubicBezTo>
                    <a:pt x="46903" y="685579"/>
                    <a:pt x="80215" y="787379"/>
                    <a:pt x="137265" y="871823"/>
                  </a:cubicBezTo>
                  <a:lnTo>
                    <a:pt x="168992" y="910278"/>
                  </a:lnTo>
                  <a:lnTo>
                    <a:pt x="108463" y="910278"/>
                  </a:lnTo>
                  <a:lnTo>
                    <a:pt x="98372" y="898047"/>
                  </a:lnTo>
                  <a:cubicBezTo>
                    <a:pt x="36265" y="806117"/>
                    <a:pt x="0" y="695294"/>
                    <a:pt x="0" y="576000"/>
                  </a:cubicBezTo>
                  <a:close/>
                </a:path>
              </a:pathLst>
            </a:custGeom>
            <a:solidFill>
              <a:srgbClr val="005BA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30" name="テキスト ボックス 29">
              <a:extLst>
                <a:ext uri="{FF2B5EF4-FFF2-40B4-BE49-F238E27FC236}">
                  <a16:creationId xmlns:a16="http://schemas.microsoft.com/office/drawing/2014/main" id="{0A2051C8-396C-4E13-AF76-CB881EAC6BC8}"/>
                </a:ext>
              </a:extLst>
            </p:cNvPr>
            <p:cNvSpPr txBox="1"/>
            <p:nvPr userDrawn="1"/>
          </p:nvSpPr>
          <p:spPr>
            <a:xfrm>
              <a:off x="-35154" y="6181034"/>
              <a:ext cx="825671" cy="584775"/>
            </a:xfrm>
            <a:prstGeom prst="rect">
              <a:avLst/>
            </a:prstGeom>
            <a:noFill/>
          </p:spPr>
          <p:txBody>
            <a:bodyPr wrap="square" rtlCol="0" anchor="ctr" anchorCtr="0">
              <a:noAutofit/>
            </a:bodyPr>
            <a:lstStyle/>
            <a:p>
              <a:pPr algn="ctr"/>
              <a:r>
                <a:rPr lang="ja-JP" altLang="en-US" sz="1200" b="1" spc="50" dirty="0">
                  <a:solidFill>
                    <a:srgbClr val="005BAD"/>
                  </a:solidFill>
                  <a:latin typeface="ＭＳ Ｐゴシック" panose="020B0600070205080204" pitchFamily="50" charset="-128"/>
                  <a:ea typeface="ＭＳ Ｐゴシック" panose="020B0600070205080204" pitchFamily="50" charset="-128"/>
                </a:rPr>
                <a:t>Ｐ</a:t>
              </a:r>
              <a:r>
                <a:rPr lang="en-US" altLang="ja-JP" sz="1200" b="1" spc="50" dirty="0">
                  <a:solidFill>
                    <a:srgbClr val="005BAD"/>
                  </a:solidFill>
                  <a:latin typeface="ＭＳ Ｐゴシック" panose="020B0600070205080204" pitchFamily="50" charset="-128"/>
                  <a:ea typeface="ＭＳ Ｐゴシック" panose="020B0600070205080204" pitchFamily="50" charset="-128"/>
                </a:rPr>
                <a:t>27</a:t>
              </a:r>
              <a:r>
                <a:rPr lang="ja-JP" altLang="en-US" sz="1200" b="1" spc="50" dirty="0">
                  <a:solidFill>
                    <a:srgbClr val="005BAD"/>
                  </a:solidFill>
                  <a:latin typeface="ＭＳ Ｐゴシック" panose="020B0600070205080204" pitchFamily="50" charset="-128"/>
                  <a:ea typeface="ＭＳ Ｐゴシック" panose="020B0600070205080204" pitchFamily="50" charset="-128"/>
                </a:rPr>
                <a:t>・</a:t>
              </a:r>
              <a:r>
                <a:rPr lang="en-US" altLang="ja-JP" sz="1200" b="1" spc="50" dirty="0">
                  <a:solidFill>
                    <a:srgbClr val="005BAD"/>
                  </a:solidFill>
                  <a:latin typeface="ＭＳ Ｐゴシック" panose="020B0600070205080204" pitchFamily="50" charset="-128"/>
                  <a:ea typeface="ＭＳ Ｐゴシック" panose="020B0600070205080204" pitchFamily="50" charset="-128"/>
                </a:rPr>
                <a:t>28</a:t>
              </a:r>
              <a:r>
                <a:rPr lang="ja-JP" altLang="en-US" sz="1200" b="1" spc="50" dirty="0">
                  <a:solidFill>
                    <a:srgbClr val="005BAD"/>
                  </a:solidFill>
                  <a:latin typeface="ＭＳ Ｐゴシック" panose="020B0600070205080204" pitchFamily="50" charset="-128"/>
                  <a:ea typeface="ＭＳ Ｐゴシック" panose="020B0600070205080204" pitchFamily="50" charset="-128"/>
                </a:rPr>
                <a:t>の答え</a:t>
              </a:r>
              <a:endParaRPr kumimoji="1" lang="ja-JP" altLang="en-US" sz="1200" b="1" i="0" spc="50" baseline="0" dirty="0">
                <a:solidFill>
                  <a:srgbClr val="005BAD"/>
                </a:solidFill>
                <a:latin typeface="ＭＳ Ｐゴシック" panose="020B0600070205080204" pitchFamily="50" charset="-128"/>
                <a:ea typeface="ＭＳ Ｐゴシック" panose="020B0600070205080204" pitchFamily="50" charset="-128"/>
              </a:endParaRPr>
            </a:p>
          </p:txBody>
        </p:sp>
      </p:grpSp>
    </p:spTree>
    <p:extLst>
      <p:ext uri="{BB962C8B-B14F-4D97-AF65-F5344CB8AC3E}">
        <p14:creationId xmlns:p14="http://schemas.microsoft.com/office/powerpoint/2010/main" val="38218567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ユーザー設定レイアウト">
    <p:spTree>
      <p:nvGrpSpPr>
        <p:cNvPr id="1" name=""/>
        <p:cNvGrpSpPr/>
        <p:nvPr/>
      </p:nvGrpSpPr>
      <p:grpSpPr>
        <a:xfrm>
          <a:off x="0" y="0"/>
          <a:ext cx="0" cy="0"/>
          <a:chOff x="0" y="0"/>
          <a:chExt cx="0" cy="0"/>
        </a:xfrm>
      </p:grpSpPr>
      <p:sp>
        <p:nvSpPr>
          <p:cNvPr id="26" name="正方形/長方形 25">
            <a:extLst>
              <a:ext uri="{FF2B5EF4-FFF2-40B4-BE49-F238E27FC236}">
                <a16:creationId xmlns:a16="http://schemas.microsoft.com/office/drawing/2014/main" id="{4877938D-8F1A-49C1-8C3F-E5F7D17E804D}"/>
              </a:ext>
            </a:extLst>
          </p:cNvPr>
          <p:cNvSpPr/>
          <p:nvPr userDrawn="1"/>
        </p:nvSpPr>
        <p:spPr bwMode="auto">
          <a:xfrm>
            <a:off x="0" y="4996066"/>
            <a:ext cx="9144000" cy="710808"/>
          </a:xfrm>
          <a:prstGeom prst="rect">
            <a:avLst/>
          </a:prstGeom>
          <a:solidFill>
            <a:srgbClr val="F0F9FF"/>
          </a:solidFill>
          <a:ln w="6350" cap="flat" cmpd="sng" algn="ctr">
            <a:noFill/>
            <a:prstDash val="solid"/>
            <a:round/>
            <a:headEnd type="none" w="med" len="med"/>
            <a:tailEnd type="none" w="med" len="med"/>
          </a:ln>
          <a:effectLst/>
        </p:spPr>
        <p:txBody>
          <a:bodyPr vert="horz" wrap="square" lIns="91440" tIns="0" rIns="91440" bIns="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1" lang="ja-JP" altLang="en-US" sz="1050" b="1"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　［</a:t>
            </a:r>
            <a:r>
              <a:rPr kumimoji="1" lang="en-US" altLang="ja-JP" sz="1050" b="1"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P27</a:t>
            </a:r>
            <a:r>
              <a:rPr kumimoji="1" lang="ja-JP" altLang="en-US" sz="1050" b="1"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a:t>
            </a:r>
            <a:r>
              <a:rPr kumimoji="1" lang="en-US" altLang="ja-JP" sz="1050" b="1"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28</a:t>
            </a:r>
            <a:r>
              <a:rPr kumimoji="1" lang="ja-JP" altLang="en-US" sz="1050" b="1"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の答え］</a:t>
            </a:r>
            <a:endParaRPr kumimoji="1" lang="en-US" altLang="ja-JP" sz="1050" b="1"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endParaRPr>
          </a:p>
          <a:p>
            <a:pPr marL="0" marR="0" indent="0" algn="l" defTabSz="914400" rtl="0" eaLnBrk="1" fontAlgn="base" latinLnBrk="0" hangingPunct="1">
              <a:lnSpc>
                <a:spcPct val="100000"/>
              </a:lnSpc>
              <a:spcBef>
                <a:spcPct val="0"/>
              </a:spcBef>
              <a:spcAft>
                <a:spcPct val="0"/>
              </a:spcAft>
              <a:buClrTx/>
              <a:buSzTx/>
              <a:buFontTx/>
              <a:buNone/>
              <a:tabLst/>
            </a:pPr>
            <a:r>
              <a:rPr kumimoji="1" lang="ja-JP" altLang="en-US" sz="1050" b="0"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　　</a:t>
            </a:r>
            <a:r>
              <a:rPr kumimoji="1" lang="ja-JP" altLang="en-US" sz="1050" b="1"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穴埋め問題 </a:t>
            </a:r>
            <a:r>
              <a:rPr kumimoji="1" lang="en-US" altLang="ja-JP" sz="1050" b="0"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 </a:t>
            </a:r>
            <a:r>
              <a:rPr kumimoji="1" lang="ja-JP" altLang="en-US" sz="1050" b="1"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［問１］ </a:t>
            </a:r>
            <a:r>
              <a:rPr kumimoji="1" lang="ja-JP" altLang="en-US" sz="1050" b="0"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①納税</a:t>
            </a:r>
            <a:r>
              <a:rPr kumimoji="1" lang="ja-JP" altLang="en-US" sz="1050" dirty="0">
                <a:solidFill>
                  <a:srgbClr val="005BAD"/>
                </a:solidFill>
                <a:latin typeface="HGPｺﾞｼｯｸE" panose="020B0900000000000000" pitchFamily="50" charset="-128"/>
                <a:ea typeface="HGPｺﾞｼｯｸE" panose="020B0900000000000000" pitchFamily="50" charset="-128"/>
              </a:rPr>
              <a:t>　</a:t>
            </a:r>
            <a:r>
              <a:rPr kumimoji="1" lang="ja-JP" altLang="en-US" sz="1050" b="1" dirty="0">
                <a:solidFill>
                  <a:srgbClr val="005BAD"/>
                </a:solidFill>
                <a:latin typeface="HGPｺﾞｼｯｸE" panose="020B0900000000000000" pitchFamily="50" charset="-128"/>
                <a:ea typeface="HGPｺﾞｼｯｸE" panose="020B0900000000000000" pitchFamily="50" charset="-128"/>
              </a:rPr>
              <a:t>［問２］ </a:t>
            </a:r>
            <a:r>
              <a:rPr kumimoji="1" lang="ja-JP" altLang="en-US" sz="1050" b="0"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②水平</a:t>
            </a:r>
            <a:r>
              <a:rPr kumimoji="1" lang="ja-JP" altLang="en-US" sz="1050" dirty="0">
                <a:solidFill>
                  <a:srgbClr val="005BAD"/>
                </a:solidFill>
                <a:latin typeface="HGPｺﾞｼｯｸE" panose="020B0900000000000000" pitchFamily="50" charset="-128"/>
                <a:ea typeface="HGPｺﾞｼｯｸE" panose="020B0900000000000000" pitchFamily="50" charset="-128"/>
              </a:rPr>
              <a:t>　</a:t>
            </a:r>
            <a:r>
              <a:rPr kumimoji="1" lang="ja-JP" altLang="en-US" sz="1050" b="0"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③垂直</a:t>
            </a:r>
            <a:r>
              <a:rPr kumimoji="1" lang="ja-JP" altLang="en-US" sz="1050" dirty="0">
                <a:solidFill>
                  <a:srgbClr val="005BAD"/>
                </a:solidFill>
                <a:latin typeface="HGPｺﾞｼｯｸE" panose="020B0900000000000000" pitchFamily="50" charset="-128"/>
                <a:ea typeface="HGPｺﾞｼｯｸE" panose="020B0900000000000000" pitchFamily="50" charset="-128"/>
              </a:rPr>
              <a:t>　</a:t>
            </a:r>
            <a:r>
              <a:rPr kumimoji="1" lang="ja-JP" altLang="en-US" sz="1050" b="1" dirty="0">
                <a:solidFill>
                  <a:srgbClr val="005BAD"/>
                </a:solidFill>
                <a:latin typeface="HGPｺﾞｼｯｸE" panose="020B0900000000000000" pitchFamily="50" charset="-128"/>
                <a:ea typeface="HGPｺﾞｼｯｸE" panose="020B0900000000000000" pitchFamily="50" charset="-128"/>
              </a:rPr>
              <a:t>［問３］ </a:t>
            </a:r>
            <a:r>
              <a:rPr kumimoji="1" lang="ja-JP" altLang="en-US" sz="1050" b="0"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④国民</a:t>
            </a:r>
            <a:r>
              <a:rPr kumimoji="1" lang="ja-JP" altLang="en-US" sz="1050" dirty="0">
                <a:solidFill>
                  <a:srgbClr val="005BAD"/>
                </a:solidFill>
                <a:latin typeface="HGPｺﾞｼｯｸE" panose="020B0900000000000000" pitchFamily="50" charset="-128"/>
                <a:ea typeface="HGPｺﾞｼｯｸE" panose="020B0900000000000000" pitchFamily="50" charset="-128"/>
              </a:rPr>
              <a:t>　</a:t>
            </a:r>
            <a:r>
              <a:rPr kumimoji="1" lang="ja-JP" altLang="en-US" sz="1050" b="0"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⑤国会議員</a:t>
            </a:r>
            <a:r>
              <a:rPr kumimoji="1" lang="ja-JP" altLang="en-US" sz="1050" dirty="0">
                <a:solidFill>
                  <a:srgbClr val="005BAD"/>
                </a:solidFill>
                <a:latin typeface="HGPｺﾞｼｯｸE" panose="020B0900000000000000" pitchFamily="50" charset="-128"/>
                <a:ea typeface="HGPｺﾞｼｯｸE" panose="020B0900000000000000" pitchFamily="50" charset="-128"/>
              </a:rPr>
              <a:t>　</a:t>
            </a:r>
            <a:r>
              <a:rPr kumimoji="1" lang="ja-JP" altLang="en-US" sz="1050" b="1" dirty="0">
                <a:solidFill>
                  <a:srgbClr val="005BAD"/>
                </a:solidFill>
                <a:latin typeface="HGPｺﾞｼｯｸE" panose="020B0900000000000000" pitchFamily="50" charset="-128"/>
                <a:ea typeface="HGPｺﾞｼｯｸE" panose="020B0900000000000000" pitchFamily="50" charset="-128"/>
              </a:rPr>
              <a:t>［問４］ </a:t>
            </a:r>
            <a:r>
              <a:rPr kumimoji="1" lang="ja-JP" altLang="en-US" sz="1050" b="0"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⑥社会保障関係　⑦国債　⑧税収　⑨公債金（借金）</a:t>
            </a:r>
            <a:r>
              <a:rPr kumimoji="1" lang="ja-JP" altLang="en-US" sz="1050" dirty="0">
                <a:solidFill>
                  <a:srgbClr val="005BAD"/>
                </a:solidFill>
                <a:latin typeface="HGPｺﾞｼｯｸE" panose="020B0900000000000000" pitchFamily="50" charset="-128"/>
                <a:ea typeface="HGPｺﾞｼｯｸE" panose="020B0900000000000000" pitchFamily="50" charset="-128"/>
              </a:rPr>
              <a:t>　</a:t>
            </a:r>
            <a:endParaRPr kumimoji="1" lang="en-US" altLang="ja-JP" sz="1050" dirty="0">
              <a:solidFill>
                <a:srgbClr val="005BAD"/>
              </a:solidFill>
              <a:latin typeface="HGPｺﾞｼｯｸE" panose="020B0900000000000000" pitchFamily="50" charset="-128"/>
              <a:ea typeface="HGPｺﾞｼｯｸE" panose="020B0900000000000000" pitchFamily="50" charset="-128"/>
            </a:endParaRPr>
          </a:p>
          <a:p>
            <a:pPr marL="0" marR="0" indent="0" algn="l" defTabSz="914400" rtl="0" eaLnBrk="1" fontAlgn="base" latinLnBrk="0" hangingPunct="1">
              <a:lnSpc>
                <a:spcPct val="100000"/>
              </a:lnSpc>
              <a:spcBef>
                <a:spcPct val="0"/>
              </a:spcBef>
              <a:spcAft>
                <a:spcPct val="0"/>
              </a:spcAft>
              <a:buClrTx/>
              <a:buSzTx/>
              <a:buFontTx/>
              <a:buNone/>
              <a:tabLst/>
            </a:pPr>
            <a:r>
              <a:rPr kumimoji="1" lang="ja-JP" altLang="en-US" sz="1050" dirty="0">
                <a:solidFill>
                  <a:srgbClr val="005BAD"/>
                </a:solidFill>
                <a:latin typeface="HGPｺﾞｼｯｸE" panose="020B0900000000000000" pitchFamily="50" charset="-128"/>
                <a:ea typeface="HGPｺﾞｼｯｸE" panose="020B0900000000000000" pitchFamily="50" charset="-128"/>
              </a:rPr>
              <a:t>　　　　　　　　　　　　</a:t>
            </a:r>
            <a:r>
              <a:rPr kumimoji="1" lang="ja-JP" altLang="en-US" sz="1050" b="1" dirty="0">
                <a:solidFill>
                  <a:srgbClr val="005BAD"/>
                </a:solidFill>
                <a:latin typeface="HGPｺﾞｼｯｸE" panose="020B0900000000000000" pitchFamily="50" charset="-128"/>
                <a:ea typeface="HGPｺﾞｼｯｸE" panose="020B0900000000000000" pitchFamily="50" charset="-128"/>
              </a:rPr>
              <a:t>［問５］ </a:t>
            </a:r>
            <a:r>
              <a:rPr kumimoji="1" lang="ja-JP" altLang="en-US" sz="1050" b="0"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⑩ ⑪道府県民税、事業税など（Ｐ３参照）</a:t>
            </a:r>
            <a:endParaRPr kumimoji="1" lang="en-US" altLang="ja-JP" sz="1050" b="0"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endParaRPr>
          </a:p>
          <a:p>
            <a:pPr marL="0" marR="0" indent="0" algn="l" defTabSz="914400" rtl="0" eaLnBrk="1" fontAlgn="base" latinLnBrk="0" hangingPunct="1">
              <a:lnSpc>
                <a:spcPct val="100000"/>
              </a:lnSpc>
              <a:spcBef>
                <a:spcPct val="0"/>
              </a:spcBef>
              <a:spcAft>
                <a:spcPct val="0"/>
              </a:spcAft>
              <a:buClrTx/>
              <a:buSzTx/>
              <a:buFontTx/>
              <a:buNone/>
              <a:tabLst/>
            </a:pPr>
            <a:r>
              <a:rPr kumimoji="1" lang="ja-JP" altLang="en-US" sz="1050" b="0"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　　</a:t>
            </a:r>
            <a:r>
              <a:rPr kumimoji="1" lang="ja-JP" altLang="en-US" sz="1050" b="1"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クイズ</a:t>
            </a:r>
            <a:r>
              <a:rPr kumimoji="1" lang="ja-JP" altLang="en-US" sz="1050" b="0"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 </a:t>
            </a:r>
            <a:r>
              <a:rPr kumimoji="1" lang="en-US" altLang="ja-JP" sz="1050" b="0"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a:t>
            </a:r>
            <a:r>
              <a:rPr kumimoji="1" lang="ja-JP" altLang="en-US" sz="1050" b="0"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 </a:t>
            </a:r>
            <a:r>
              <a:rPr kumimoji="1" lang="ja-JP" altLang="en-US" sz="1050" b="1"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［問１］ </a:t>
            </a:r>
            <a:r>
              <a:rPr kumimoji="1" lang="ja-JP" altLang="en-US" sz="1050" b="0"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②約</a:t>
            </a:r>
            <a:r>
              <a:rPr kumimoji="1" lang="en-US" altLang="ja-JP" sz="1050" b="0"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50</a:t>
            </a:r>
            <a:r>
              <a:rPr kumimoji="1" lang="ja-JP" altLang="en-US" sz="1050" b="0"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種類　</a:t>
            </a:r>
            <a:r>
              <a:rPr kumimoji="1" lang="ja-JP" altLang="en-US" sz="1050" b="1"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［問２］ </a:t>
            </a:r>
            <a:r>
              <a:rPr kumimoji="1" lang="ja-JP" altLang="en-US" sz="1050" b="0"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③クイズの懸賞金　</a:t>
            </a:r>
            <a:r>
              <a:rPr kumimoji="1" lang="ja-JP" altLang="en-US" sz="1050" b="1"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［問３］ </a:t>
            </a:r>
            <a:r>
              <a:rPr kumimoji="1" lang="ja-JP" altLang="en-US" sz="1050" b="0"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②スペードのエース　</a:t>
            </a:r>
            <a:r>
              <a:rPr kumimoji="1" lang="ja-JP" altLang="en-US" sz="1050" b="1"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［問４］ </a:t>
            </a:r>
            <a:r>
              <a:rPr kumimoji="1" lang="ja-JP" altLang="en-US" sz="1050" b="0"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③国会　</a:t>
            </a:r>
            <a:r>
              <a:rPr kumimoji="1" lang="ja-JP" altLang="en-US" sz="1050" b="1"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［問５］ </a:t>
            </a:r>
            <a:r>
              <a:rPr kumimoji="1" lang="ja-JP" altLang="en-US" sz="1050" b="0"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②かえる税</a:t>
            </a:r>
          </a:p>
        </p:txBody>
      </p:sp>
      <p:grpSp>
        <p:nvGrpSpPr>
          <p:cNvPr id="3" name="グループ化 2">
            <a:extLst>
              <a:ext uri="{FF2B5EF4-FFF2-40B4-BE49-F238E27FC236}">
                <a16:creationId xmlns:a16="http://schemas.microsoft.com/office/drawing/2014/main" id="{B880D74A-2F04-4453-9349-C1D2BD58DE17}"/>
              </a:ext>
            </a:extLst>
          </p:cNvPr>
          <p:cNvGrpSpPr/>
          <p:nvPr userDrawn="1"/>
        </p:nvGrpSpPr>
        <p:grpSpPr>
          <a:xfrm>
            <a:off x="190151" y="266710"/>
            <a:ext cx="8763698" cy="971520"/>
            <a:chOff x="322211" y="6432958"/>
            <a:chExt cx="8532000" cy="233001"/>
          </a:xfrm>
        </p:grpSpPr>
        <p:sp>
          <p:nvSpPr>
            <p:cNvPr id="4" name="正方形/長方形 3">
              <a:extLst>
                <a:ext uri="{FF2B5EF4-FFF2-40B4-BE49-F238E27FC236}">
                  <a16:creationId xmlns:a16="http://schemas.microsoft.com/office/drawing/2014/main" id="{98AD1B1C-C368-4CA5-A0A3-F7E176FFAE7F}"/>
                </a:ext>
              </a:extLst>
            </p:cNvPr>
            <p:cNvSpPr/>
            <p:nvPr/>
          </p:nvSpPr>
          <p:spPr bwMode="auto">
            <a:xfrm>
              <a:off x="322211" y="6432958"/>
              <a:ext cx="8532000" cy="233001"/>
            </a:xfrm>
            <a:prstGeom prst="rect">
              <a:avLst/>
            </a:prstGeom>
            <a:noFill/>
            <a:ln w="22225"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5" name="正方形/長方形 4">
              <a:extLst>
                <a:ext uri="{FF2B5EF4-FFF2-40B4-BE49-F238E27FC236}">
                  <a16:creationId xmlns:a16="http://schemas.microsoft.com/office/drawing/2014/main" id="{7D088CD5-0FDA-464F-B3D6-C7CA9D243376}"/>
                </a:ext>
              </a:extLst>
            </p:cNvPr>
            <p:cNvSpPr/>
            <p:nvPr/>
          </p:nvSpPr>
          <p:spPr bwMode="auto">
            <a:xfrm>
              <a:off x="384373" y="6449705"/>
              <a:ext cx="8389132" cy="199620"/>
            </a:xfrm>
            <a:prstGeom prst="rect">
              <a:avLst/>
            </a:prstGeom>
            <a:solidFill>
              <a:srgbClr val="CCECFF">
                <a:alpha val="30000"/>
              </a:srgbClr>
            </a:solidFill>
            <a:ln w="6350" cap="flat" cmpd="sng" algn="ctr">
              <a:solidFill>
                <a:srgbClr val="005BAD"/>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grpSp>
      <p:sp>
        <p:nvSpPr>
          <p:cNvPr id="7" name="Text Box 12">
            <a:extLst>
              <a:ext uri="{FF2B5EF4-FFF2-40B4-BE49-F238E27FC236}">
                <a16:creationId xmlns:a16="http://schemas.microsoft.com/office/drawing/2014/main" id="{78428D88-34A4-4AF5-9DA0-D90D2C05F33D}"/>
              </a:ext>
            </a:extLst>
          </p:cNvPr>
          <p:cNvSpPr txBox="1">
            <a:spLocks noChangeArrowheads="1"/>
          </p:cNvSpPr>
          <p:nvPr userDrawn="1"/>
        </p:nvSpPr>
        <p:spPr bwMode="auto">
          <a:xfrm>
            <a:off x="312587" y="344089"/>
            <a:ext cx="4844596" cy="724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lnSpc>
                <a:spcPct val="130000"/>
              </a:lnSpc>
              <a:spcBef>
                <a:spcPct val="0"/>
              </a:spcBef>
              <a:buNone/>
            </a:pPr>
            <a:r>
              <a:rPr lang="ja-JP" altLang="en-US" sz="1700" dirty="0">
                <a:solidFill>
                  <a:srgbClr val="005BAD"/>
                </a:solidFill>
                <a:latin typeface="HGPｺﾞｼｯｸE" panose="020B0900000000000000" pitchFamily="50" charset="-128"/>
                <a:ea typeface="HGPｺﾞｼｯｸE" panose="020B0900000000000000" pitchFamily="50" charset="-128"/>
              </a:rPr>
              <a:t>税金についてもっと詳しく知りたい人は、</a:t>
            </a:r>
            <a:endParaRPr lang="en-US" altLang="ja-JP" sz="1700" dirty="0">
              <a:solidFill>
                <a:srgbClr val="005BAD"/>
              </a:solidFill>
              <a:latin typeface="HGPｺﾞｼｯｸE" panose="020B0900000000000000" pitchFamily="50" charset="-128"/>
              <a:ea typeface="HGPｺﾞｼｯｸE" panose="020B0900000000000000" pitchFamily="50" charset="-128"/>
            </a:endParaRPr>
          </a:p>
          <a:p>
            <a:pPr eaLnBrk="1" hangingPunct="1">
              <a:lnSpc>
                <a:spcPct val="130000"/>
              </a:lnSpc>
              <a:spcBef>
                <a:spcPct val="0"/>
              </a:spcBef>
              <a:buNone/>
            </a:pPr>
            <a:r>
              <a:rPr lang="ja-JP" altLang="en-US" sz="1700" dirty="0">
                <a:solidFill>
                  <a:srgbClr val="005BAD"/>
                </a:solidFill>
                <a:latin typeface="HGPｺﾞｼｯｸE" panose="020B0900000000000000" pitchFamily="50" charset="-128"/>
                <a:ea typeface="HGPｺﾞｼｯｸE" panose="020B0900000000000000" pitchFamily="50" charset="-128"/>
              </a:rPr>
              <a:t>　　　国税庁ホームページの「税の学習コーナー」へ</a:t>
            </a:r>
          </a:p>
        </p:txBody>
      </p:sp>
      <p:grpSp>
        <p:nvGrpSpPr>
          <p:cNvPr id="9" name="グループ化 8">
            <a:extLst>
              <a:ext uri="{FF2B5EF4-FFF2-40B4-BE49-F238E27FC236}">
                <a16:creationId xmlns:a16="http://schemas.microsoft.com/office/drawing/2014/main" id="{C4EBE130-13B2-4CDA-A249-33130D79A785}"/>
              </a:ext>
            </a:extLst>
          </p:cNvPr>
          <p:cNvGrpSpPr/>
          <p:nvPr userDrawn="1"/>
        </p:nvGrpSpPr>
        <p:grpSpPr>
          <a:xfrm>
            <a:off x="1318210" y="1342107"/>
            <a:ext cx="6483011" cy="3659608"/>
            <a:chOff x="408221" y="1492804"/>
            <a:chExt cx="8332652" cy="4703715"/>
          </a:xfrm>
        </p:grpSpPr>
        <p:grpSp>
          <p:nvGrpSpPr>
            <p:cNvPr id="10" name="グループ化 9">
              <a:extLst>
                <a:ext uri="{FF2B5EF4-FFF2-40B4-BE49-F238E27FC236}">
                  <a16:creationId xmlns:a16="http://schemas.microsoft.com/office/drawing/2014/main" id="{08729E7B-26B8-4ED0-970C-9E30E2D0C7BC}"/>
                </a:ext>
              </a:extLst>
            </p:cNvPr>
            <p:cNvGrpSpPr/>
            <p:nvPr/>
          </p:nvGrpSpPr>
          <p:grpSpPr>
            <a:xfrm>
              <a:off x="408221" y="4787785"/>
              <a:ext cx="2006355" cy="1408734"/>
              <a:chOff x="276126" y="4999439"/>
              <a:chExt cx="2070467" cy="1453749"/>
            </a:xfrm>
          </p:grpSpPr>
          <p:pic>
            <p:nvPicPr>
              <p:cNvPr id="14" name="図 13" descr="コンピュータ が含まれている画像&#10;&#10;自動的に生成された説明">
                <a:extLst>
                  <a:ext uri="{FF2B5EF4-FFF2-40B4-BE49-F238E27FC236}">
                    <a16:creationId xmlns:a16="http://schemas.microsoft.com/office/drawing/2014/main" id="{E388252C-2217-47FC-9338-EDF9B724BC5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6126" y="4999439"/>
                <a:ext cx="2070467" cy="1453749"/>
              </a:xfrm>
              <a:prstGeom prst="rect">
                <a:avLst/>
              </a:prstGeom>
            </p:spPr>
          </p:pic>
          <p:pic>
            <p:nvPicPr>
              <p:cNvPr id="15" name="図 14">
                <a:extLst>
                  <a:ext uri="{FF2B5EF4-FFF2-40B4-BE49-F238E27FC236}">
                    <a16:creationId xmlns:a16="http://schemas.microsoft.com/office/drawing/2014/main" id="{C733740A-B503-4CF6-AB13-C126AD90886E}"/>
                  </a:ext>
                </a:extLst>
              </p:cNvPr>
              <p:cNvPicPr>
                <a:picLocks noChangeAspect="1"/>
              </p:cNvPicPr>
              <p:nvPr/>
            </p:nvPicPr>
            <p:blipFill>
              <a:blip r:embed="rId3"/>
              <a:stretch>
                <a:fillRect/>
              </a:stretch>
            </p:blipFill>
            <p:spPr>
              <a:xfrm>
                <a:off x="1217079" y="5450114"/>
                <a:ext cx="548824" cy="413743"/>
              </a:xfrm>
              <a:prstGeom prst="rect">
                <a:avLst/>
              </a:prstGeom>
              <a:ln w="28575">
                <a:noFill/>
              </a:ln>
            </p:spPr>
          </p:pic>
        </p:grpSp>
        <p:grpSp>
          <p:nvGrpSpPr>
            <p:cNvPr id="11" name="グループ化 10">
              <a:extLst>
                <a:ext uri="{FF2B5EF4-FFF2-40B4-BE49-F238E27FC236}">
                  <a16:creationId xmlns:a16="http://schemas.microsoft.com/office/drawing/2014/main" id="{D884296C-0EAC-4FE4-8746-502D2F68B8A1}"/>
                </a:ext>
              </a:extLst>
            </p:cNvPr>
            <p:cNvGrpSpPr/>
            <p:nvPr/>
          </p:nvGrpSpPr>
          <p:grpSpPr>
            <a:xfrm>
              <a:off x="1332596" y="1492804"/>
              <a:ext cx="7408277" cy="4473133"/>
              <a:chOff x="1222872" y="1553378"/>
              <a:chExt cx="7645002" cy="4616068"/>
            </a:xfrm>
          </p:grpSpPr>
          <p:sp>
            <p:nvSpPr>
              <p:cNvPr id="12" name="フリーフォーム: 図形 11">
                <a:extLst>
                  <a:ext uri="{FF2B5EF4-FFF2-40B4-BE49-F238E27FC236}">
                    <a16:creationId xmlns:a16="http://schemas.microsoft.com/office/drawing/2014/main" id="{BDE659F0-C4AD-4331-BBA3-A5F8CA472322}"/>
                  </a:ext>
                </a:extLst>
              </p:cNvPr>
              <p:cNvSpPr/>
              <p:nvPr/>
            </p:nvSpPr>
            <p:spPr bwMode="auto">
              <a:xfrm>
                <a:off x="1222872" y="1553378"/>
                <a:ext cx="1575412" cy="4616068"/>
              </a:xfrm>
              <a:custGeom>
                <a:avLst/>
                <a:gdLst>
                  <a:gd name="connsiteX0" fmla="*/ 1553379 w 1575412"/>
                  <a:gd name="connsiteY0" fmla="*/ 0 h 4616068"/>
                  <a:gd name="connsiteX1" fmla="*/ 0 w 1575412"/>
                  <a:gd name="connsiteY1" fmla="*/ 3888955 h 4616068"/>
                  <a:gd name="connsiteX2" fmla="*/ 0 w 1575412"/>
                  <a:gd name="connsiteY2" fmla="*/ 4318612 h 4616068"/>
                  <a:gd name="connsiteX3" fmla="*/ 550844 w 1575412"/>
                  <a:gd name="connsiteY3" fmla="*/ 4329629 h 4616068"/>
                  <a:gd name="connsiteX4" fmla="*/ 1575412 w 1575412"/>
                  <a:gd name="connsiteY4" fmla="*/ 4616068 h 4616068"/>
                  <a:gd name="connsiteX5" fmla="*/ 1553379 w 1575412"/>
                  <a:gd name="connsiteY5" fmla="*/ 66102 h 4616068"/>
                  <a:gd name="connsiteX6" fmla="*/ 1553379 w 1575412"/>
                  <a:gd name="connsiteY6" fmla="*/ 0 h 4616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75412" h="4616068">
                    <a:moveTo>
                      <a:pt x="1553379" y="0"/>
                    </a:moveTo>
                    <a:lnTo>
                      <a:pt x="0" y="3888955"/>
                    </a:lnTo>
                    <a:lnTo>
                      <a:pt x="0" y="4318612"/>
                    </a:lnTo>
                    <a:lnTo>
                      <a:pt x="550844" y="4329629"/>
                    </a:lnTo>
                    <a:lnTo>
                      <a:pt x="1575412" y="4616068"/>
                    </a:lnTo>
                    <a:lnTo>
                      <a:pt x="1553379" y="66102"/>
                    </a:lnTo>
                    <a:lnTo>
                      <a:pt x="1553379" y="0"/>
                    </a:lnTo>
                    <a:close/>
                  </a:path>
                </a:pathLst>
              </a:custGeom>
              <a:solidFill>
                <a:srgbClr val="AFF0FF">
                  <a:alpha val="40000"/>
                </a:srgbClr>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pic>
            <p:nvPicPr>
              <p:cNvPr id="13" name="図 12">
                <a:extLst>
                  <a:ext uri="{FF2B5EF4-FFF2-40B4-BE49-F238E27FC236}">
                    <a16:creationId xmlns:a16="http://schemas.microsoft.com/office/drawing/2014/main" id="{23D6C638-B1C6-4F7E-97FC-B5DD425876E4}"/>
                  </a:ext>
                </a:extLst>
              </p:cNvPr>
              <p:cNvPicPr>
                <a:picLocks noChangeAspect="1"/>
              </p:cNvPicPr>
              <p:nvPr/>
            </p:nvPicPr>
            <p:blipFill>
              <a:blip r:embed="rId3"/>
              <a:stretch>
                <a:fillRect/>
              </a:stretch>
            </p:blipFill>
            <p:spPr>
              <a:xfrm>
                <a:off x="2787267" y="1572532"/>
                <a:ext cx="6080607" cy="4584012"/>
              </a:xfrm>
              <a:prstGeom prst="rect">
                <a:avLst/>
              </a:prstGeom>
              <a:ln w="28575">
                <a:solidFill>
                  <a:schemeClr val="tx1"/>
                </a:solidFill>
              </a:ln>
            </p:spPr>
          </p:pic>
        </p:grpSp>
      </p:grpSp>
      <p:sp>
        <p:nvSpPr>
          <p:cNvPr id="16" name="テキスト ボックス 15">
            <a:extLst>
              <a:ext uri="{FF2B5EF4-FFF2-40B4-BE49-F238E27FC236}">
                <a16:creationId xmlns:a16="http://schemas.microsoft.com/office/drawing/2014/main" id="{36564F05-E0B1-43AB-B345-29E93A4DAD41}"/>
              </a:ext>
            </a:extLst>
          </p:cNvPr>
          <p:cNvSpPr txBox="1"/>
          <p:nvPr userDrawn="1"/>
        </p:nvSpPr>
        <p:spPr>
          <a:xfrm>
            <a:off x="443521" y="5755571"/>
            <a:ext cx="3966554" cy="288147"/>
          </a:xfrm>
          <a:prstGeom prst="rect">
            <a:avLst/>
          </a:prstGeom>
          <a:noFill/>
        </p:spPr>
        <p:txBody>
          <a:bodyPr vert="horz" wrap="square" tIns="36000" bIns="36000" rtlCol="0">
            <a:spAutoFit/>
          </a:bodyPr>
          <a:lstStyle/>
          <a:p>
            <a:pPr algn="l"/>
            <a:r>
              <a:rPr lang="ja-JP" altLang="en-US" sz="1400" spc="-10" dirty="0">
                <a:solidFill>
                  <a:schemeClr val="tx1"/>
                </a:solidFill>
                <a:latin typeface="+mn-ea"/>
                <a:ea typeface="+mn-ea"/>
              </a:rPr>
              <a:t>（編集・発行） 大阪府租税教育推進連絡協議会</a:t>
            </a:r>
            <a:endParaRPr lang="en-US" altLang="ja-JP" sz="1400" spc="-10" dirty="0">
              <a:solidFill>
                <a:schemeClr val="tx1"/>
              </a:solidFill>
              <a:latin typeface="+mn-ea"/>
              <a:ea typeface="+mn-ea"/>
            </a:endParaRPr>
          </a:p>
        </p:txBody>
      </p:sp>
      <p:sp>
        <p:nvSpPr>
          <p:cNvPr id="17" name="テキスト ボックス 16">
            <a:extLst>
              <a:ext uri="{FF2B5EF4-FFF2-40B4-BE49-F238E27FC236}">
                <a16:creationId xmlns:a16="http://schemas.microsoft.com/office/drawing/2014/main" id="{2AFBF715-CB9A-4A81-A042-833127108978}"/>
              </a:ext>
            </a:extLst>
          </p:cNvPr>
          <p:cNvSpPr txBox="1"/>
          <p:nvPr userDrawn="1"/>
        </p:nvSpPr>
        <p:spPr>
          <a:xfrm>
            <a:off x="1466506" y="6018725"/>
            <a:ext cx="6433775" cy="442035"/>
          </a:xfrm>
          <a:prstGeom prst="rect">
            <a:avLst/>
          </a:prstGeom>
          <a:noFill/>
        </p:spPr>
        <p:txBody>
          <a:bodyPr vert="horz" wrap="square" tIns="36000" bIns="36000" rtlCol="0">
            <a:spAutoFit/>
          </a:bodyPr>
          <a:lstStyle/>
          <a:p>
            <a:pPr algn="l"/>
            <a:r>
              <a:rPr lang="ja-JP" altLang="en-US" sz="1200" spc="-10" dirty="0">
                <a:solidFill>
                  <a:schemeClr val="tx1"/>
                </a:solidFill>
                <a:latin typeface="+mn-ea"/>
                <a:ea typeface="+mn-ea"/>
              </a:rPr>
              <a:t>〒５４０－８５５７　大阪市中央区大手前１－５－６３　大阪合同庁舎第３号館　東税務署内</a:t>
            </a:r>
            <a:endParaRPr lang="en-US" altLang="ja-JP" sz="1200" spc="-10" dirty="0">
              <a:solidFill>
                <a:schemeClr val="tx1"/>
              </a:solidFill>
              <a:latin typeface="+mn-ea"/>
              <a:ea typeface="+mn-ea"/>
            </a:endParaRPr>
          </a:p>
          <a:p>
            <a:pPr algn="l"/>
            <a:r>
              <a:rPr lang="ja-JP" altLang="en-US" sz="1200" spc="-10" dirty="0">
                <a:solidFill>
                  <a:schemeClr val="tx1"/>
                </a:solidFill>
                <a:latin typeface="+mn-ea"/>
                <a:ea typeface="+mn-ea"/>
              </a:rPr>
              <a:t>電話　</a:t>
            </a:r>
            <a:r>
              <a:rPr lang="en-US" altLang="ja-JP" sz="1200" spc="-10" dirty="0">
                <a:solidFill>
                  <a:schemeClr val="tx1"/>
                </a:solidFill>
                <a:latin typeface="+mn-ea"/>
                <a:ea typeface="+mn-ea"/>
              </a:rPr>
              <a:t>06-6942-1101</a:t>
            </a:r>
            <a:r>
              <a:rPr lang="ja-JP" altLang="en-US" sz="1200" spc="-10" dirty="0">
                <a:solidFill>
                  <a:schemeClr val="tx1"/>
                </a:solidFill>
                <a:latin typeface="+mn-ea"/>
                <a:ea typeface="+mn-ea"/>
              </a:rPr>
              <a:t>（代）</a:t>
            </a:r>
            <a:endParaRPr lang="en-US" altLang="ja-JP" sz="1200" spc="-10" dirty="0">
              <a:solidFill>
                <a:schemeClr val="tx1"/>
              </a:solidFill>
              <a:latin typeface="+mn-ea"/>
              <a:ea typeface="+mn-ea"/>
            </a:endParaRPr>
          </a:p>
        </p:txBody>
      </p:sp>
      <p:cxnSp>
        <p:nvCxnSpPr>
          <p:cNvPr id="18" name="直線コネクタ 17">
            <a:extLst>
              <a:ext uri="{FF2B5EF4-FFF2-40B4-BE49-F238E27FC236}">
                <a16:creationId xmlns:a16="http://schemas.microsoft.com/office/drawing/2014/main" id="{A5C10CF3-BE13-4EFF-BA34-54E6251FF16A}"/>
              </a:ext>
            </a:extLst>
          </p:cNvPr>
          <p:cNvCxnSpPr>
            <a:cxnSpLocks/>
          </p:cNvCxnSpPr>
          <p:nvPr userDrawn="1"/>
        </p:nvCxnSpPr>
        <p:spPr>
          <a:xfrm>
            <a:off x="0" y="5712022"/>
            <a:ext cx="9144000" cy="0"/>
          </a:xfrm>
          <a:prstGeom prst="line">
            <a:avLst/>
          </a:prstGeom>
          <a:ln w="25400" cmpd="dbl">
            <a:solidFill>
              <a:srgbClr val="005BAD"/>
            </a:solidFill>
          </a:ln>
        </p:spPr>
        <p:style>
          <a:lnRef idx="2">
            <a:schemeClr val="accent1"/>
          </a:lnRef>
          <a:fillRef idx="0">
            <a:schemeClr val="accent1"/>
          </a:fillRef>
          <a:effectRef idx="1">
            <a:schemeClr val="accent1"/>
          </a:effectRef>
          <a:fontRef idx="minor">
            <a:schemeClr val="tx1"/>
          </a:fontRef>
        </p:style>
      </p:cxnSp>
      <p:sp>
        <p:nvSpPr>
          <p:cNvPr id="20" name="テキスト ボックス 19">
            <a:extLst>
              <a:ext uri="{FF2B5EF4-FFF2-40B4-BE49-F238E27FC236}">
                <a16:creationId xmlns:a16="http://schemas.microsoft.com/office/drawing/2014/main" id="{7043FB30-706C-4CED-B18C-45E202AC8F7A}"/>
              </a:ext>
            </a:extLst>
          </p:cNvPr>
          <p:cNvSpPr txBox="1"/>
          <p:nvPr userDrawn="1"/>
        </p:nvSpPr>
        <p:spPr>
          <a:xfrm>
            <a:off x="1601665" y="6432702"/>
            <a:ext cx="5940669" cy="380480"/>
          </a:xfrm>
          <a:prstGeom prst="rect">
            <a:avLst/>
          </a:prstGeom>
          <a:noFill/>
        </p:spPr>
        <p:txBody>
          <a:bodyPr vert="horz" wrap="square" tIns="36000" bIns="36000" rtlCol="0">
            <a:spAutoFit/>
          </a:bodyPr>
          <a:lstStyle/>
          <a:p>
            <a:pPr algn="l"/>
            <a:r>
              <a:rPr lang="ja-JP" altLang="en-US" sz="1000" spc="-10" dirty="0">
                <a:solidFill>
                  <a:schemeClr val="tx1"/>
                </a:solidFill>
                <a:latin typeface="+mn-ea"/>
                <a:ea typeface="+mn-ea"/>
              </a:rPr>
              <a:t>大阪府租税教育推進連絡協議会は、大阪府内の教育委員会や小学校・中学校・高等学校の教育関係者と、国・府・市町村の税務関係者が協力して、租税教育の推進を図るために設けられた組織です。</a:t>
            </a:r>
            <a:endParaRPr lang="en-US" altLang="ja-JP" sz="1000" spc="-10" dirty="0">
              <a:solidFill>
                <a:schemeClr val="tx1"/>
              </a:solidFill>
              <a:latin typeface="+mn-ea"/>
              <a:ea typeface="+mn-ea"/>
            </a:endParaRPr>
          </a:p>
        </p:txBody>
      </p:sp>
    </p:spTree>
    <p:extLst>
      <p:ext uri="{BB962C8B-B14F-4D97-AF65-F5344CB8AC3E}">
        <p14:creationId xmlns:p14="http://schemas.microsoft.com/office/powerpoint/2010/main" val="12855957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タイトル スライド">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23657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1_白紙">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6055797"/>
      </p:ext>
    </p:extLst>
  </p:cSld>
  <p:clrMapOvr>
    <a:masterClrMapping/>
  </p:clrMapOvr>
  <p:extLst>
    <p:ext uri="{DCECCB84-F9BA-43D5-87BE-67443E8EF086}">
      <p15:sldGuideLst xmlns:p15="http://schemas.microsoft.com/office/powerpoint/2012/main">
        <p15:guide id="1" orient="horz">
          <p15:clr>
            <a:srgbClr val="FBAE40"/>
          </p15:clr>
        </p15:guide>
        <p15:guide id="2" pos="576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E85256BC-6200-EBDC-5473-473F5F1DD958}"/>
              </a:ext>
            </a:extLst>
          </p:cNvPr>
          <p:cNvSpPr/>
          <p:nvPr userDrawn="1"/>
        </p:nvSpPr>
        <p:spPr bwMode="auto">
          <a:xfrm>
            <a:off x="-1" y="705417"/>
            <a:ext cx="9144001" cy="58673"/>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0" i="0" u="none" strike="noStrike" kern="1200" cap="none" spc="0" normalizeH="0" baseline="0" noProof="0" dirty="0">
              <a:ln>
                <a:noFill/>
              </a:ln>
              <a:solidFill>
                <a:srgbClr val="000000"/>
              </a:solidFill>
              <a:effectLst/>
              <a:uLnTx/>
              <a:uFillTx/>
              <a:latin typeface="+mn-ea"/>
              <a:ea typeface="+mn-ea"/>
              <a:cs typeface="+mn-cs"/>
            </a:endParaRPr>
          </a:p>
        </p:txBody>
      </p:sp>
      <p:sp>
        <p:nvSpPr>
          <p:cNvPr id="2" name="スライド番号プレースホルダー 3">
            <a:extLst>
              <a:ext uri="{FF2B5EF4-FFF2-40B4-BE49-F238E27FC236}">
                <a16:creationId xmlns:a16="http://schemas.microsoft.com/office/drawing/2014/main" id="{33F35834-ACC7-9001-35C2-173049029FB5}"/>
              </a:ext>
            </a:extLst>
          </p:cNvPr>
          <p:cNvSpPr>
            <a:spLocks noGrp="1"/>
          </p:cNvSpPr>
          <p:nvPr>
            <p:ph type="sldNum" sz="quarter" idx="12"/>
          </p:nvPr>
        </p:nvSpPr>
        <p:spPr>
          <a:xfrm>
            <a:off x="8769893" y="6443281"/>
            <a:ext cx="374107" cy="298426"/>
          </a:xfrm>
          <a:prstGeom prst="rect">
            <a:avLst/>
          </a:prstGeom>
        </p:spPr>
        <p:txBody>
          <a:bodyPr wrap="none" anchor="ctr" anchorCtr="0"/>
          <a:lstStyle>
            <a:lvl1pPr algn="ctr">
              <a:defRPr sz="1200" b="1">
                <a:latin typeface="Arial" panose="020B0604020202020204" pitchFamily="34" charset="0"/>
                <a:ea typeface="HGP創英角ｺﾞｼｯｸUB" panose="020B0900000000000000" pitchFamily="50" charset="-128"/>
                <a:cs typeface="Arial" panose="020B0604020202020204" pitchFamily="34" charset="0"/>
              </a:defRPr>
            </a:lvl1pPr>
          </a:lstStyle>
          <a:p>
            <a:pPr>
              <a:defRPr/>
            </a:pPr>
            <a:fld id="{40E3B949-1179-4387-B307-F356BE6486A4}" type="slidenum">
              <a:rPr lang="en-US" altLang="ja-JP" smtClean="0"/>
              <a:pPr>
                <a:defRPr/>
              </a:pPr>
              <a:t>‹#›</a:t>
            </a:fld>
            <a:endParaRPr lang="en-US" altLang="ja-JP" dirty="0"/>
          </a:p>
        </p:txBody>
      </p:sp>
    </p:spTree>
    <p:extLst>
      <p:ext uri="{BB962C8B-B14F-4D97-AF65-F5344CB8AC3E}">
        <p14:creationId xmlns:p14="http://schemas.microsoft.com/office/powerpoint/2010/main" val="742810697"/>
      </p:ext>
    </p:extLst>
  </p:cSld>
  <p:clrMapOvr>
    <a:masterClrMapping/>
  </p:clrMapOvr>
  <p:extLst>
    <p:ext uri="{DCECCB84-F9BA-43D5-87BE-67443E8EF086}">
      <p15:sldGuideLst xmlns:p15="http://schemas.microsoft.com/office/powerpoint/2012/main">
        <p15:guide id="1" orient="horz">
          <p15:clr>
            <a:srgbClr val="FBAE40"/>
          </p15:clr>
        </p15:guide>
        <p15:guide id="2" pos="576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4_白紙">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E85256BC-6200-EBDC-5473-473F5F1DD958}"/>
              </a:ext>
            </a:extLst>
          </p:cNvPr>
          <p:cNvSpPr/>
          <p:nvPr userDrawn="1"/>
        </p:nvSpPr>
        <p:spPr bwMode="auto">
          <a:xfrm>
            <a:off x="-1" y="705417"/>
            <a:ext cx="9144001" cy="58673"/>
          </a:xfrm>
          <a:prstGeom prst="rect">
            <a:avLst/>
          </a:prstGeom>
          <a:solidFill>
            <a:srgbClr val="0088CC"/>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0" i="0" u="none" strike="noStrike" kern="1200" cap="none" spc="0" normalizeH="0" baseline="0" noProof="0" dirty="0">
              <a:ln>
                <a:noFill/>
              </a:ln>
              <a:solidFill>
                <a:srgbClr val="000000"/>
              </a:solidFill>
              <a:effectLst/>
              <a:uLnTx/>
              <a:uFillTx/>
              <a:latin typeface="+mn-ea"/>
              <a:ea typeface="+mn-ea"/>
              <a:cs typeface="+mn-cs"/>
            </a:endParaRPr>
          </a:p>
        </p:txBody>
      </p:sp>
      <p:sp>
        <p:nvSpPr>
          <p:cNvPr id="4" name="スライド番号プレースホルダー 3">
            <a:extLst>
              <a:ext uri="{FF2B5EF4-FFF2-40B4-BE49-F238E27FC236}">
                <a16:creationId xmlns:a16="http://schemas.microsoft.com/office/drawing/2014/main" id="{A1170B6F-62EF-45E6-90A2-A04CCA34EECB}"/>
              </a:ext>
            </a:extLst>
          </p:cNvPr>
          <p:cNvSpPr>
            <a:spLocks noGrp="1"/>
          </p:cNvSpPr>
          <p:nvPr>
            <p:ph type="sldNum" sz="quarter" idx="12"/>
          </p:nvPr>
        </p:nvSpPr>
        <p:spPr>
          <a:xfrm>
            <a:off x="8769893" y="6443281"/>
            <a:ext cx="374107" cy="298426"/>
          </a:xfrm>
          <a:prstGeom prst="rect">
            <a:avLst/>
          </a:prstGeom>
        </p:spPr>
        <p:txBody>
          <a:bodyPr wrap="none" anchor="ctr" anchorCtr="0"/>
          <a:lstStyle>
            <a:lvl1pPr algn="ctr">
              <a:defRPr sz="1200" b="1">
                <a:latin typeface="Arial" panose="020B0604020202020204" pitchFamily="34" charset="0"/>
                <a:ea typeface="HGP創英角ｺﾞｼｯｸUB" panose="020B0900000000000000" pitchFamily="50" charset="-128"/>
                <a:cs typeface="Arial" panose="020B0604020202020204" pitchFamily="34" charset="0"/>
              </a:defRPr>
            </a:lvl1pPr>
          </a:lstStyle>
          <a:p>
            <a:pPr>
              <a:defRPr/>
            </a:pPr>
            <a:fld id="{40E3B949-1179-4387-B307-F356BE6486A4}" type="slidenum">
              <a:rPr lang="en-US" altLang="ja-JP" smtClean="0"/>
              <a:pPr>
                <a:defRPr/>
              </a:pPr>
              <a:t>‹#›</a:t>
            </a:fld>
            <a:endParaRPr lang="en-US" altLang="ja-JP" dirty="0"/>
          </a:p>
        </p:txBody>
      </p:sp>
    </p:spTree>
    <p:extLst>
      <p:ext uri="{BB962C8B-B14F-4D97-AF65-F5344CB8AC3E}">
        <p14:creationId xmlns:p14="http://schemas.microsoft.com/office/powerpoint/2010/main" val="957291096"/>
      </p:ext>
    </p:extLst>
  </p:cSld>
  <p:clrMapOvr>
    <a:masterClrMapping/>
  </p:clrMapOvr>
  <p:extLst>
    <p:ext uri="{DCECCB84-F9BA-43D5-87BE-67443E8EF086}">
      <p15:sldGuideLst xmlns:p15="http://schemas.microsoft.com/office/powerpoint/2012/main">
        <p15:guide id="1" orient="horz">
          <p15:clr>
            <a:srgbClr val="FBAE40"/>
          </p15:clr>
        </p15:guide>
        <p15:guide id="2" pos="576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白紙">
    <p:spTree>
      <p:nvGrpSpPr>
        <p:cNvPr id="1" name=""/>
        <p:cNvGrpSpPr/>
        <p:nvPr/>
      </p:nvGrpSpPr>
      <p:grpSpPr>
        <a:xfrm>
          <a:off x="0" y="0"/>
          <a:ext cx="0" cy="0"/>
          <a:chOff x="0" y="0"/>
          <a:chExt cx="0" cy="0"/>
        </a:xfrm>
      </p:grpSpPr>
      <p:sp>
        <p:nvSpPr>
          <p:cNvPr id="35" name="正方形/長方形 34">
            <a:extLst>
              <a:ext uri="{FF2B5EF4-FFF2-40B4-BE49-F238E27FC236}">
                <a16:creationId xmlns:a16="http://schemas.microsoft.com/office/drawing/2014/main" id="{CD411C34-C508-20E5-335D-D87BDB805E0C}"/>
              </a:ext>
            </a:extLst>
          </p:cNvPr>
          <p:cNvSpPr/>
          <p:nvPr userDrawn="1"/>
        </p:nvSpPr>
        <p:spPr bwMode="auto">
          <a:xfrm>
            <a:off x="5772274" y="1541748"/>
            <a:ext cx="3047876" cy="1877632"/>
          </a:xfrm>
          <a:prstGeom prst="rect">
            <a:avLst/>
          </a:prstGeom>
          <a:solidFill>
            <a:schemeClr val="bg1">
              <a:lumMod val="95000"/>
            </a:schemeClr>
          </a:solidFill>
          <a:ln w="6350" cap="flat" cmpd="sng" algn="ctr">
            <a:noFill/>
            <a:prstDash val="solid"/>
            <a:round/>
            <a:headEnd type="none" w="med" len="med"/>
            <a:tailEnd type="none" w="med" len="med"/>
          </a:ln>
          <a:effectLst/>
        </p:spPr>
        <p:txBody>
          <a:bodyPr vert="horz" wrap="square" lIns="91440" tIns="90000" rIns="91440" bIns="45720" numCol="1" rtlCol="0" anchor="t"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Tx/>
              <a:buNone/>
              <a:tabLst/>
            </a:pPr>
            <a:endParaRPr kumimoji="1" lang="ja-JP" altLang="en-US" sz="1100" kern="1200" dirty="0">
              <a:solidFill>
                <a:schemeClr val="tx1"/>
              </a:solidFill>
              <a:latin typeface="+mn-ea"/>
              <a:ea typeface="+mn-ea"/>
              <a:cs typeface="+mn-cs"/>
            </a:endParaRPr>
          </a:p>
        </p:txBody>
      </p:sp>
      <p:sp>
        <p:nvSpPr>
          <p:cNvPr id="6" name="正方形/長方形 5">
            <a:extLst>
              <a:ext uri="{FF2B5EF4-FFF2-40B4-BE49-F238E27FC236}">
                <a16:creationId xmlns:a16="http://schemas.microsoft.com/office/drawing/2014/main" id="{E85256BC-6200-EBDC-5473-473F5F1DD958}"/>
              </a:ext>
            </a:extLst>
          </p:cNvPr>
          <p:cNvSpPr/>
          <p:nvPr userDrawn="1"/>
        </p:nvSpPr>
        <p:spPr bwMode="auto">
          <a:xfrm>
            <a:off x="-1" y="705417"/>
            <a:ext cx="9144001" cy="58673"/>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0" i="0" u="none" strike="noStrike" kern="1200" cap="none" spc="0" normalizeH="0" baseline="0" noProof="0" dirty="0">
              <a:ln>
                <a:noFill/>
              </a:ln>
              <a:solidFill>
                <a:srgbClr val="000000"/>
              </a:solidFill>
              <a:effectLst/>
              <a:uLnTx/>
              <a:uFillTx/>
              <a:latin typeface="+mj-ea"/>
              <a:ea typeface="+mj-ea"/>
              <a:cs typeface="+mn-cs"/>
            </a:endParaRPr>
          </a:p>
        </p:txBody>
      </p:sp>
      <p:sp>
        <p:nvSpPr>
          <p:cNvPr id="4" name="スライド番号プレースホルダー 3">
            <a:extLst>
              <a:ext uri="{FF2B5EF4-FFF2-40B4-BE49-F238E27FC236}">
                <a16:creationId xmlns:a16="http://schemas.microsoft.com/office/drawing/2014/main" id="{A1170B6F-62EF-45E6-90A2-A04CCA34EECB}"/>
              </a:ext>
            </a:extLst>
          </p:cNvPr>
          <p:cNvSpPr>
            <a:spLocks noGrp="1"/>
          </p:cNvSpPr>
          <p:nvPr>
            <p:ph type="sldNum" sz="quarter" idx="12"/>
          </p:nvPr>
        </p:nvSpPr>
        <p:spPr>
          <a:xfrm>
            <a:off x="8769893" y="6443281"/>
            <a:ext cx="374107" cy="298426"/>
          </a:xfrm>
          <a:prstGeom prst="rect">
            <a:avLst/>
          </a:prstGeom>
        </p:spPr>
        <p:txBody>
          <a:bodyPr wrap="none" anchor="ctr" anchorCtr="0"/>
          <a:lstStyle>
            <a:lvl1pPr algn="ctr">
              <a:defRPr sz="1200" b="1">
                <a:latin typeface="Arial" panose="020B0604020202020204" pitchFamily="34" charset="0"/>
                <a:ea typeface="HGP創英角ｺﾞｼｯｸUB" panose="020B0900000000000000" pitchFamily="50" charset="-128"/>
                <a:cs typeface="Arial" panose="020B0604020202020204" pitchFamily="34" charset="0"/>
              </a:defRPr>
            </a:lvl1pPr>
          </a:lstStyle>
          <a:p>
            <a:pPr>
              <a:defRPr/>
            </a:pPr>
            <a:fld id="{40E3B949-1179-4387-B307-F356BE6486A4}" type="slidenum">
              <a:rPr lang="en-US" altLang="ja-JP" smtClean="0"/>
              <a:pPr>
                <a:defRPr/>
              </a:pPr>
              <a:t>‹#›</a:t>
            </a:fld>
            <a:endParaRPr lang="en-US" altLang="ja-JP" dirty="0"/>
          </a:p>
        </p:txBody>
      </p:sp>
      <p:sp>
        <p:nvSpPr>
          <p:cNvPr id="9" name="正方形/長方形 8">
            <a:extLst>
              <a:ext uri="{FF2B5EF4-FFF2-40B4-BE49-F238E27FC236}">
                <a16:creationId xmlns:a16="http://schemas.microsoft.com/office/drawing/2014/main" id="{1AF0A3EF-5E57-F941-0BFF-1E4FB21C4A0D}"/>
              </a:ext>
            </a:extLst>
          </p:cNvPr>
          <p:cNvSpPr/>
          <p:nvPr userDrawn="1"/>
        </p:nvSpPr>
        <p:spPr bwMode="auto">
          <a:xfrm>
            <a:off x="323851" y="1257115"/>
            <a:ext cx="831439" cy="226871"/>
          </a:xfrm>
          <a:prstGeom prst="rect">
            <a:avLst/>
          </a:prstGeom>
          <a:noFill/>
          <a:ln w="19050" cap="flat" cmpd="sng" algn="ctr">
            <a:solidFill>
              <a:schemeClr val="tx1">
                <a:lumMod val="85000"/>
                <a:lumOff val="15000"/>
              </a:schemeClr>
            </a:solidFill>
            <a:prstDash val="solid"/>
            <a:round/>
            <a:headEnd type="none" w="med" len="med"/>
            <a:tailEnd type="none" w="med" len="med"/>
          </a:ln>
          <a:effectLst/>
        </p:spPr>
        <p:txBody>
          <a:bodyPr vert="horz" wrap="square" lIns="72000" tIns="36000" rIns="7200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1300" b="0" i="0" u="none" strike="noStrike" cap="none" normalizeH="0" baseline="0" dirty="0">
                <a:ln>
                  <a:noFill/>
                </a:ln>
                <a:effectLst/>
                <a:latin typeface="+mn-ea"/>
                <a:ea typeface="+mn-ea"/>
              </a:rPr>
              <a:t>前提条件</a:t>
            </a:r>
          </a:p>
        </p:txBody>
      </p:sp>
      <p:sp>
        <p:nvSpPr>
          <p:cNvPr id="10" name="正方形/長方形 9">
            <a:extLst>
              <a:ext uri="{FF2B5EF4-FFF2-40B4-BE49-F238E27FC236}">
                <a16:creationId xmlns:a16="http://schemas.microsoft.com/office/drawing/2014/main" id="{5FC5F758-8BE0-9B7E-6837-818F7F95F160}"/>
              </a:ext>
            </a:extLst>
          </p:cNvPr>
          <p:cNvSpPr/>
          <p:nvPr userDrawn="1"/>
        </p:nvSpPr>
        <p:spPr bwMode="auto">
          <a:xfrm>
            <a:off x="323851" y="3614858"/>
            <a:ext cx="1337309" cy="226800"/>
          </a:xfrm>
          <a:prstGeom prst="rect">
            <a:avLst/>
          </a:prstGeom>
          <a:noFill/>
          <a:ln w="19050" cap="flat" cmpd="sng" algn="ctr">
            <a:solidFill>
              <a:srgbClr val="005BAD"/>
            </a:solidFill>
            <a:prstDash val="solid"/>
            <a:round/>
            <a:headEnd type="none" w="med" len="med"/>
            <a:tailEnd type="none" w="med" len="med"/>
          </a:ln>
          <a:effectLst/>
        </p:spPr>
        <p:txBody>
          <a:bodyPr vert="horz" wrap="square" lIns="72000" tIns="36000" rIns="7200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1300" b="0" i="0" u="none" strike="noStrike" cap="none" normalizeH="0" baseline="0" dirty="0">
                <a:ln>
                  <a:noFill/>
                </a:ln>
                <a:solidFill>
                  <a:srgbClr val="005BAD"/>
                </a:solidFill>
                <a:effectLst/>
                <a:latin typeface="+mn-ea"/>
                <a:ea typeface="+mn-ea"/>
              </a:rPr>
              <a:t>討議</a:t>
            </a:r>
            <a:r>
              <a:rPr kumimoji="1" lang="ja-JP" altLang="en-US" sz="1300" b="0" i="0" u="none" strike="noStrike" cap="none" normalizeH="0" baseline="0" dirty="0">
                <a:ln>
                  <a:noFill/>
                </a:ln>
                <a:effectLst/>
                <a:latin typeface="+mn-ea"/>
                <a:ea typeface="+mn-ea"/>
              </a:rPr>
              <a:t>　パターン２</a:t>
            </a:r>
          </a:p>
        </p:txBody>
      </p:sp>
      <p:sp>
        <p:nvSpPr>
          <p:cNvPr id="7" name="正方形/長方形 6">
            <a:extLst>
              <a:ext uri="{FF2B5EF4-FFF2-40B4-BE49-F238E27FC236}">
                <a16:creationId xmlns:a16="http://schemas.microsoft.com/office/drawing/2014/main" id="{66D8D3E2-48D8-A0F2-30BA-B99C1C3F5806}"/>
              </a:ext>
            </a:extLst>
          </p:cNvPr>
          <p:cNvSpPr/>
          <p:nvPr userDrawn="1"/>
        </p:nvSpPr>
        <p:spPr bwMode="auto">
          <a:xfrm>
            <a:off x="324417" y="1541748"/>
            <a:ext cx="3455491" cy="1877632"/>
          </a:xfrm>
          <a:prstGeom prst="rect">
            <a:avLst/>
          </a:prstGeom>
          <a:solidFill>
            <a:schemeClr val="bg1">
              <a:lumMod val="95000"/>
            </a:schemeClr>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みなさんはメタバタウンの住人です。</a:t>
            </a:r>
            <a:endParaRPr kumimoji="1" lang="en-US" altLang="ja-JP" sz="11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メタバタウンには家が４軒あり、町の真ん中を町が管理する川が流れています。</a:t>
            </a: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行き来には渡し船を使っていますが、</a:t>
            </a:r>
            <a:endParaRPr kumimoji="1" lang="en-US" altLang="ja-JP" sz="11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雨で増水すると運航できず不便でした。</a:t>
            </a: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今回、</a:t>
            </a:r>
            <a:r>
              <a:rPr kumimoji="1" lang="ja-JP" altLang="en-US" sz="1100" kern="1200" dirty="0">
                <a:solidFill>
                  <a:srgbClr val="C00000"/>
                </a:solidFill>
                <a:latin typeface="+mn-ea"/>
                <a:ea typeface="+mn-ea"/>
                <a:cs typeface="+mn-cs"/>
              </a:rPr>
              <a:t> メタバタウンの全ての住人の希望 </a:t>
            </a:r>
            <a:r>
              <a:rPr kumimoji="1" lang="ja-JP" altLang="en-US" sz="1100" kern="1200" dirty="0">
                <a:solidFill>
                  <a:schemeClr val="tx1"/>
                </a:solidFill>
                <a:latin typeface="+mn-ea"/>
                <a:ea typeface="+mn-ea"/>
                <a:cs typeface="+mn-cs"/>
              </a:rPr>
              <a:t>により</a:t>
            </a:r>
            <a:endParaRPr kumimoji="1" lang="en-US" altLang="ja-JP" sz="11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橋を建設することになりました。</a:t>
            </a: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橋の建設費用は</a:t>
            </a:r>
            <a:r>
              <a:rPr kumimoji="1" lang="en-US" altLang="ja-JP" sz="1100" kern="1200" dirty="0">
                <a:solidFill>
                  <a:schemeClr val="tx1"/>
                </a:solidFill>
                <a:latin typeface="+mn-ea"/>
                <a:ea typeface="+mn-ea"/>
                <a:cs typeface="+mn-cs"/>
              </a:rPr>
              <a:t>400</a:t>
            </a:r>
            <a:r>
              <a:rPr kumimoji="1" lang="ja-JP" altLang="en-US" sz="1100" kern="1200" dirty="0">
                <a:solidFill>
                  <a:schemeClr val="tx1"/>
                </a:solidFill>
                <a:latin typeface="+mn-ea"/>
                <a:ea typeface="+mn-ea"/>
                <a:cs typeface="+mn-cs"/>
              </a:rPr>
              <a:t>万円です。</a:t>
            </a:r>
            <a:endParaRPr kumimoji="1" lang="en-US" altLang="ja-JP" sz="11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どのように負担すればいいと思いますか。</a:t>
            </a:r>
          </a:p>
        </p:txBody>
      </p:sp>
      <p:sp>
        <p:nvSpPr>
          <p:cNvPr id="11" name="正方形/長方形 10">
            <a:extLst>
              <a:ext uri="{FF2B5EF4-FFF2-40B4-BE49-F238E27FC236}">
                <a16:creationId xmlns:a16="http://schemas.microsoft.com/office/drawing/2014/main" id="{28AF1350-8E12-4B20-8DDD-CC0234552D7B}"/>
              </a:ext>
            </a:extLst>
          </p:cNvPr>
          <p:cNvSpPr/>
          <p:nvPr userDrawn="1"/>
        </p:nvSpPr>
        <p:spPr bwMode="auto">
          <a:xfrm>
            <a:off x="811530" y="2583495"/>
            <a:ext cx="2000250" cy="177756"/>
          </a:xfrm>
          <a:prstGeom prst="rect">
            <a:avLst/>
          </a:prstGeom>
          <a:noFill/>
          <a:ln w="127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a typeface="+mn-ea"/>
            </a:endParaRPr>
          </a:p>
        </p:txBody>
      </p:sp>
      <p:sp>
        <p:nvSpPr>
          <p:cNvPr id="16" name="正方形/長方形 15">
            <a:extLst>
              <a:ext uri="{FF2B5EF4-FFF2-40B4-BE49-F238E27FC236}">
                <a16:creationId xmlns:a16="http://schemas.microsoft.com/office/drawing/2014/main" id="{FD842687-0D0E-A5AD-ACCD-D81186D29464}"/>
              </a:ext>
            </a:extLst>
          </p:cNvPr>
          <p:cNvSpPr/>
          <p:nvPr userDrawn="1"/>
        </p:nvSpPr>
        <p:spPr bwMode="auto">
          <a:xfrm>
            <a:off x="324417" y="3888724"/>
            <a:ext cx="2829091" cy="2831493"/>
          </a:xfrm>
          <a:prstGeom prst="rect">
            <a:avLst/>
          </a:prstGeom>
          <a:solidFill>
            <a:srgbClr val="EBFAFF"/>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Tx/>
              <a:buNone/>
              <a:tabLst/>
            </a:pPr>
            <a:endParaRPr kumimoji="1" lang="ja-JP" altLang="en-US" sz="1100" kern="1200" dirty="0">
              <a:solidFill>
                <a:schemeClr val="tx1"/>
              </a:solidFill>
              <a:latin typeface="+mn-ea"/>
              <a:ea typeface="+mn-ea"/>
              <a:cs typeface="+mn-cs"/>
            </a:endParaRPr>
          </a:p>
        </p:txBody>
      </p:sp>
      <p:sp>
        <p:nvSpPr>
          <p:cNvPr id="19" name="正方形/長方形 18">
            <a:extLst>
              <a:ext uri="{FF2B5EF4-FFF2-40B4-BE49-F238E27FC236}">
                <a16:creationId xmlns:a16="http://schemas.microsoft.com/office/drawing/2014/main" id="{EEB2D6A2-4F48-66F8-0FD2-FA266D30EC64}"/>
              </a:ext>
            </a:extLst>
          </p:cNvPr>
          <p:cNvSpPr/>
          <p:nvPr userDrawn="1"/>
        </p:nvSpPr>
        <p:spPr bwMode="auto">
          <a:xfrm>
            <a:off x="3928374" y="1541748"/>
            <a:ext cx="1843900" cy="1877632"/>
          </a:xfrm>
          <a:prstGeom prst="rect">
            <a:avLst/>
          </a:prstGeom>
          <a:solidFill>
            <a:schemeClr val="bg1">
              <a:lumMod val="95000"/>
            </a:schemeClr>
          </a:solidFill>
          <a:ln w="6350" cap="flat" cmpd="sng" algn="ctr">
            <a:noFill/>
            <a:prstDash val="solid"/>
            <a:round/>
            <a:headEnd type="none" w="med" len="med"/>
            <a:tailEnd type="none" w="med" len="med"/>
          </a:ln>
          <a:effectLst/>
        </p:spPr>
        <p:txBody>
          <a:bodyPr vert="horz" wrap="square" lIns="91440" tIns="90000" rIns="91440" bIns="45720" numCol="1" rtlCol="0" anchor="t"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各家の家族構成・所得金額・使用回数が同じ場合</a:t>
            </a:r>
            <a:endParaRPr kumimoji="1" lang="en-US" altLang="ja-JP" sz="11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Tx/>
              <a:buNone/>
              <a:tabLst/>
            </a:pPr>
            <a:endParaRPr kumimoji="1" lang="en-US" altLang="ja-JP" sz="1100" kern="1200" dirty="0">
              <a:solidFill>
                <a:schemeClr val="tx1"/>
              </a:solidFill>
              <a:latin typeface="+mn-ea"/>
              <a:ea typeface="+mn-ea"/>
              <a:cs typeface="+mn-cs"/>
            </a:endParaRPr>
          </a:p>
          <a:p>
            <a:pPr marL="171450" marR="0" indent="-171450" algn="l" defTabSz="914400" rtl="0" eaLnBrk="0" fontAlgn="base" latinLnBrk="0" hangingPunct="0">
              <a:lnSpc>
                <a:spcPct val="114000"/>
              </a:lnSpc>
              <a:spcBef>
                <a:spcPct val="0"/>
              </a:spcBef>
              <a:spcAft>
                <a:spcPct val="0"/>
              </a:spcAft>
              <a:buClrTx/>
              <a:buSzTx/>
              <a:buFont typeface="Wingdings" panose="05000000000000000000" pitchFamily="2" charset="2"/>
              <a:buChar char="l"/>
              <a:tabLst/>
            </a:pPr>
            <a:r>
              <a:rPr kumimoji="1" lang="ja-JP" altLang="en-US" sz="1100" b="1" kern="1200" dirty="0">
                <a:solidFill>
                  <a:schemeClr val="tx1"/>
                </a:solidFill>
                <a:latin typeface="+mn-ea"/>
                <a:ea typeface="+mn-ea"/>
                <a:cs typeface="+mn-cs"/>
              </a:rPr>
              <a:t>ヒント</a:t>
            </a:r>
            <a:endParaRPr kumimoji="1" lang="en-US" altLang="ja-JP" sz="1100" b="1"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ja-JP" altLang="en-US" sz="1100" kern="1200" dirty="0">
                <a:solidFill>
                  <a:schemeClr val="tx1"/>
                </a:solidFill>
                <a:latin typeface="+mn-ea"/>
                <a:ea typeface="+mn-ea"/>
                <a:cs typeface="+mn-cs"/>
              </a:rPr>
              <a:t>    ４軒とも同じ条件だから、</a:t>
            </a:r>
            <a:endParaRPr kumimoji="1" lang="en-US" altLang="ja-JP" sz="11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en-US" altLang="ja-JP" sz="1100" kern="1200" dirty="0">
                <a:solidFill>
                  <a:schemeClr val="tx1"/>
                </a:solidFill>
                <a:latin typeface="+mn-ea"/>
                <a:ea typeface="+mn-ea"/>
                <a:cs typeface="+mn-cs"/>
              </a:rPr>
              <a:t>    </a:t>
            </a:r>
            <a:r>
              <a:rPr kumimoji="1" lang="ja-JP" altLang="en-US" sz="1100" kern="1200" dirty="0">
                <a:solidFill>
                  <a:schemeClr val="tx1"/>
                </a:solidFill>
                <a:latin typeface="+mn-ea"/>
                <a:ea typeface="+mn-ea"/>
                <a:cs typeface="+mn-cs"/>
              </a:rPr>
              <a:t>公平に負担すると</a:t>
            </a:r>
            <a:r>
              <a:rPr kumimoji="1" lang="en-US" altLang="ja-JP" sz="1100" kern="1200" dirty="0">
                <a:solidFill>
                  <a:schemeClr val="tx1"/>
                </a:solidFill>
                <a:latin typeface="+mn-ea"/>
                <a:ea typeface="+mn-ea"/>
                <a:cs typeface="+mn-cs"/>
              </a:rPr>
              <a:t>…</a:t>
            </a:r>
            <a:endParaRPr kumimoji="1" lang="ja-JP" altLang="en-US" sz="1100" kern="1200" dirty="0">
              <a:solidFill>
                <a:schemeClr val="tx1"/>
              </a:solidFill>
              <a:latin typeface="+mn-ea"/>
              <a:ea typeface="+mn-ea"/>
              <a:cs typeface="+mn-cs"/>
            </a:endParaRPr>
          </a:p>
        </p:txBody>
      </p:sp>
      <p:graphicFrame>
        <p:nvGraphicFramePr>
          <p:cNvPr id="13" name="表 12">
            <a:extLst>
              <a:ext uri="{FF2B5EF4-FFF2-40B4-BE49-F238E27FC236}">
                <a16:creationId xmlns:a16="http://schemas.microsoft.com/office/drawing/2014/main" id="{658EDF74-866D-FAC0-246F-6CEEBA622E9A}"/>
              </a:ext>
            </a:extLst>
          </p:cNvPr>
          <p:cNvGraphicFramePr>
            <a:graphicFrameLocks noGrp="1"/>
          </p:cNvGraphicFramePr>
          <p:nvPr userDrawn="1">
            <p:extLst>
              <p:ext uri="{D42A27DB-BD31-4B8C-83A1-F6EECF244321}">
                <p14:modId xmlns:p14="http://schemas.microsoft.com/office/powerpoint/2010/main" val="3223460442"/>
              </p:ext>
            </p:extLst>
          </p:nvPr>
        </p:nvGraphicFramePr>
        <p:xfrm>
          <a:off x="3153508" y="3900331"/>
          <a:ext cx="5666851" cy="2822410"/>
        </p:xfrm>
        <a:graphic>
          <a:graphicData uri="http://schemas.openxmlformats.org/drawingml/2006/table">
            <a:tbl>
              <a:tblPr firstRow="1" bandRow="1">
                <a:effectLst/>
                <a:tableStyleId>{775DCB02-9BB8-47FD-8907-85C794F793BA}</a:tableStyleId>
              </a:tblPr>
              <a:tblGrid>
                <a:gridCol w="942177">
                  <a:extLst>
                    <a:ext uri="{9D8B030D-6E8A-4147-A177-3AD203B41FA5}">
                      <a16:colId xmlns:a16="http://schemas.microsoft.com/office/drawing/2014/main" val="869972413"/>
                    </a:ext>
                  </a:extLst>
                </a:gridCol>
                <a:gridCol w="897396">
                  <a:extLst>
                    <a:ext uri="{9D8B030D-6E8A-4147-A177-3AD203B41FA5}">
                      <a16:colId xmlns:a16="http://schemas.microsoft.com/office/drawing/2014/main" val="817503841"/>
                    </a:ext>
                  </a:extLst>
                </a:gridCol>
                <a:gridCol w="1216347">
                  <a:extLst>
                    <a:ext uri="{9D8B030D-6E8A-4147-A177-3AD203B41FA5}">
                      <a16:colId xmlns:a16="http://schemas.microsoft.com/office/drawing/2014/main" val="1686783455"/>
                    </a:ext>
                  </a:extLst>
                </a:gridCol>
                <a:gridCol w="1277960">
                  <a:extLst>
                    <a:ext uri="{9D8B030D-6E8A-4147-A177-3AD203B41FA5}">
                      <a16:colId xmlns:a16="http://schemas.microsoft.com/office/drawing/2014/main" val="4080317083"/>
                    </a:ext>
                  </a:extLst>
                </a:gridCol>
                <a:gridCol w="1332971">
                  <a:extLst>
                    <a:ext uri="{9D8B030D-6E8A-4147-A177-3AD203B41FA5}">
                      <a16:colId xmlns:a16="http://schemas.microsoft.com/office/drawing/2014/main" val="659529276"/>
                    </a:ext>
                  </a:extLst>
                </a:gridCol>
              </a:tblGrid>
              <a:tr h="482220">
                <a:tc>
                  <a:txBody>
                    <a:bodyPr/>
                    <a:lstStyle/>
                    <a:p>
                      <a:pPr algn="ctr"/>
                      <a:endParaRPr kumimoji="1" lang="ja-JP" altLang="en-US" sz="1400" b="0" dirty="0">
                        <a:solidFill>
                          <a:schemeClr val="bg1"/>
                        </a:solidFill>
                        <a:effectLst/>
                      </a:endParaRPr>
                    </a:p>
                  </a:txBody>
                  <a:tcPr anchor="ctr">
                    <a:lnL w="12700" cap="flat" cmpd="sng" algn="ctr">
                      <a:solidFill>
                        <a:schemeClr val="bg1"/>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EBFAFF"/>
                    </a:solidFill>
                  </a:tcPr>
                </a:tc>
                <a:tc>
                  <a:txBody>
                    <a:bodyPr/>
                    <a:lstStyle/>
                    <a:p>
                      <a:pPr algn="ctr"/>
                      <a:r>
                        <a:rPr kumimoji="1" lang="ja-JP" altLang="en-US" sz="1400" b="1" dirty="0">
                          <a:solidFill>
                            <a:schemeClr val="bg1"/>
                          </a:solidFill>
                          <a:effectLst/>
                        </a:rPr>
                        <a:t>家族</a:t>
                      </a:r>
                    </a:p>
                  </a:txBody>
                  <a:tcPr anchor="ctr">
                    <a:lnL w="12700" cap="flat" cmpd="sng" algn="ctr">
                      <a:solidFill>
                        <a:srgbClr val="005BAD"/>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005BAD"/>
                    </a:solidFill>
                  </a:tcPr>
                </a:tc>
                <a:tc>
                  <a:txBody>
                    <a:bodyPr/>
                    <a:lstStyle/>
                    <a:p>
                      <a:pPr algn="ctr"/>
                      <a:r>
                        <a:rPr kumimoji="1" lang="ja-JP" altLang="en-US" sz="1400" dirty="0">
                          <a:effectLst/>
                        </a:rPr>
                        <a:t>所得金額</a:t>
                      </a:r>
                      <a:endParaRPr kumimoji="1" lang="ja-JP" altLang="en-US" sz="1100" b="0" kern="1200" dirty="0">
                        <a:solidFill>
                          <a:schemeClr val="bg1"/>
                        </a:solidFill>
                        <a:effectLst/>
                        <a:latin typeface="+mn-lt"/>
                        <a:ea typeface="+mn-ea"/>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005BAD"/>
                    </a:solidFill>
                  </a:tcPr>
                </a:tc>
                <a:tc>
                  <a:txBody>
                    <a:bodyPr/>
                    <a:lstStyle/>
                    <a:p>
                      <a:pPr algn="ctr"/>
                      <a:r>
                        <a:rPr kumimoji="1" lang="ja-JP" altLang="en-US" sz="1400" dirty="0">
                          <a:effectLst/>
                        </a:rPr>
                        <a:t>使用回数</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005BAD"/>
                    </a:solidFill>
                  </a:tcPr>
                </a:tc>
                <a:tc>
                  <a:txBody>
                    <a:bodyPr/>
                    <a:lstStyle/>
                    <a:p>
                      <a:pPr algn="ctr"/>
                      <a:r>
                        <a:rPr kumimoji="1" lang="ja-JP" altLang="en-US" sz="1400" dirty="0">
                          <a:effectLst/>
                        </a:rPr>
                        <a:t>負担金額</a:t>
                      </a:r>
                    </a:p>
                  </a:txBody>
                  <a:tcPr anchor="ctr">
                    <a:lnL w="12700" cap="flat" cmpd="sng" algn="ctr">
                      <a:solidFill>
                        <a:schemeClr val="bg1"/>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005BAD"/>
                    </a:solidFill>
                  </a:tcPr>
                </a:tc>
                <a:extLst>
                  <a:ext uri="{0D108BD9-81ED-4DB2-BD59-A6C34878D82A}">
                    <a16:rowId xmlns:a16="http://schemas.microsoft.com/office/drawing/2014/main" val="2135456254"/>
                  </a:ext>
                </a:extLst>
              </a:tr>
              <a:tr h="468038">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Ａ家</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４人</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en-US" altLang="ja-JP" sz="1200" b="1" dirty="0">
                          <a:effectLst/>
                          <a:latin typeface="HGPｺﾞｼｯｸM" panose="020B0600000000000000" pitchFamily="50" charset="-128"/>
                          <a:ea typeface="HGPｺﾞｼｯｸM" panose="020B0600000000000000" pitchFamily="50" charset="-128"/>
                        </a:rPr>
                        <a:t>1,000</a:t>
                      </a:r>
                      <a:r>
                        <a:rPr kumimoji="1" lang="ja-JP" altLang="en-US" sz="12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月１</a:t>
                      </a:r>
                      <a:r>
                        <a:rPr kumimoji="1" lang="en-US" altLang="ja-JP" sz="1200" b="1" dirty="0">
                          <a:effectLst/>
                          <a:latin typeface="HGPｺﾞｼｯｸM" panose="020B0600000000000000" pitchFamily="50" charset="-128"/>
                          <a:ea typeface="HGPｺﾞｼｯｸM" panose="020B0600000000000000" pitchFamily="50" charset="-128"/>
                        </a:rPr>
                        <a:t>0</a:t>
                      </a:r>
                      <a:r>
                        <a:rPr kumimoji="1" lang="ja-JP" altLang="en-US" sz="1200" b="1" dirty="0">
                          <a:effectLst/>
                          <a:latin typeface="HGPｺﾞｼｯｸM" panose="020B0600000000000000" pitchFamily="50" charset="-128"/>
                          <a:ea typeface="HGPｺﾞｼｯｸM" panose="020B0600000000000000" pitchFamily="50" charset="-128"/>
                        </a:rPr>
                        <a:t>回</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r"/>
                      <a:r>
                        <a:rPr kumimoji="1" lang="ja-JP" altLang="en-US" sz="12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EBFFFC"/>
                    </a:solidFill>
                  </a:tcPr>
                </a:tc>
                <a:extLst>
                  <a:ext uri="{0D108BD9-81ED-4DB2-BD59-A6C34878D82A}">
                    <a16:rowId xmlns:a16="http://schemas.microsoft.com/office/drawing/2014/main" val="240521073"/>
                  </a:ext>
                </a:extLst>
              </a:tr>
              <a:tr h="468038">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Ｂ家</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４人</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en-US" altLang="ja-JP" sz="1200" b="1" dirty="0">
                          <a:effectLst/>
                          <a:latin typeface="HGPｺﾞｼｯｸM" panose="020B0600000000000000" pitchFamily="50" charset="-128"/>
                          <a:ea typeface="HGPｺﾞｼｯｸM" panose="020B0600000000000000" pitchFamily="50" charset="-128"/>
                        </a:rPr>
                        <a:t>600</a:t>
                      </a:r>
                      <a:r>
                        <a:rPr kumimoji="1" lang="ja-JP" altLang="en-US" sz="12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月</a:t>
                      </a:r>
                      <a:r>
                        <a:rPr kumimoji="1" lang="en-US" altLang="ja-JP" sz="1200" b="1" dirty="0">
                          <a:effectLst/>
                          <a:latin typeface="HGPｺﾞｼｯｸM" panose="020B0600000000000000" pitchFamily="50" charset="-128"/>
                          <a:ea typeface="HGPｺﾞｼｯｸM" panose="020B0600000000000000" pitchFamily="50" charset="-128"/>
                        </a:rPr>
                        <a:t>10</a:t>
                      </a:r>
                      <a:r>
                        <a:rPr kumimoji="1" lang="ja-JP" altLang="en-US" sz="1200" b="1" dirty="0">
                          <a:effectLst/>
                          <a:latin typeface="HGPｺﾞｼｯｸM" panose="020B0600000000000000" pitchFamily="50" charset="-128"/>
                          <a:ea typeface="HGPｺﾞｼｯｸM" panose="020B0600000000000000" pitchFamily="50" charset="-128"/>
                        </a:rPr>
                        <a:t>回</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r"/>
                      <a:r>
                        <a:rPr kumimoji="1" lang="ja-JP" altLang="en-US" sz="12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EBFFFC"/>
                    </a:solidFill>
                  </a:tcPr>
                </a:tc>
                <a:extLst>
                  <a:ext uri="{0D108BD9-81ED-4DB2-BD59-A6C34878D82A}">
                    <a16:rowId xmlns:a16="http://schemas.microsoft.com/office/drawing/2014/main" val="1196817260"/>
                  </a:ext>
                </a:extLst>
              </a:tr>
              <a:tr h="468038">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Ｃ家</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４人</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en-US" altLang="ja-JP" sz="1200" b="1" dirty="0">
                          <a:effectLst/>
                          <a:latin typeface="HGPｺﾞｼｯｸM" panose="020B0600000000000000" pitchFamily="50" charset="-128"/>
                          <a:ea typeface="HGPｺﾞｼｯｸM" panose="020B0600000000000000" pitchFamily="50" charset="-128"/>
                        </a:rPr>
                        <a:t>300</a:t>
                      </a:r>
                      <a:r>
                        <a:rPr kumimoji="1" lang="ja-JP" altLang="en-US" sz="12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月</a:t>
                      </a:r>
                      <a:r>
                        <a:rPr kumimoji="1" lang="en-US" altLang="ja-JP" sz="1200" b="1" dirty="0">
                          <a:effectLst/>
                          <a:latin typeface="HGPｺﾞｼｯｸM" panose="020B0600000000000000" pitchFamily="50" charset="-128"/>
                          <a:ea typeface="HGPｺﾞｼｯｸM" panose="020B0600000000000000" pitchFamily="50" charset="-128"/>
                        </a:rPr>
                        <a:t>10</a:t>
                      </a:r>
                      <a:r>
                        <a:rPr kumimoji="1" lang="ja-JP" altLang="en-US" sz="1200" b="1" dirty="0">
                          <a:effectLst/>
                          <a:latin typeface="HGPｺﾞｼｯｸM" panose="020B0600000000000000" pitchFamily="50" charset="-128"/>
                          <a:ea typeface="HGPｺﾞｼｯｸM" panose="020B0600000000000000" pitchFamily="50" charset="-128"/>
                        </a:rPr>
                        <a:t>回</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r"/>
                      <a:r>
                        <a:rPr kumimoji="1" lang="ja-JP" altLang="en-US" sz="12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EBFFFC"/>
                    </a:solidFill>
                  </a:tcPr>
                </a:tc>
                <a:extLst>
                  <a:ext uri="{0D108BD9-81ED-4DB2-BD59-A6C34878D82A}">
                    <a16:rowId xmlns:a16="http://schemas.microsoft.com/office/drawing/2014/main" val="585846679"/>
                  </a:ext>
                </a:extLst>
              </a:tr>
              <a:tr h="468038">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Ｄ家</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４人</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en-US" altLang="ja-JP" sz="1200" b="1" dirty="0">
                          <a:effectLst/>
                          <a:latin typeface="HGPｺﾞｼｯｸM" panose="020B0600000000000000" pitchFamily="50" charset="-128"/>
                          <a:ea typeface="HGPｺﾞｼｯｸM" panose="020B0600000000000000" pitchFamily="50" charset="-128"/>
                        </a:rPr>
                        <a:t>100</a:t>
                      </a:r>
                      <a:r>
                        <a:rPr kumimoji="1" lang="ja-JP" altLang="en-US" sz="12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月１</a:t>
                      </a:r>
                      <a:r>
                        <a:rPr kumimoji="1" lang="en-US" altLang="ja-JP" sz="1200" b="1" dirty="0">
                          <a:effectLst/>
                          <a:latin typeface="HGPｺﾞｼｯｸM" panose="020B0600000000000000" pitchFamily="50" charset="-128"/>
                          <a:ea typeface="HGPｺﾞｼｯｸM" panose="020B0600000000000000" pitchFamily="50" charset="-128"/>
                        </a:rPr>
                        <a:t>0</a:t>
                      </a:r>
                      <a:r>
                        <a:rPr kumimoji="1" lang="ja-JP" altLang="en-US" sz="1200" b="1" dirty="0">
                          <a:effectLst/>
                          <a:latin typeface="HGPｺﾞｼｯｸM" panose="020B0600000000000000" pitchFamily="50" charset="-128"/>
                          <a:ea typeface="HGPｺﾞｼｯｸM" panose="020B0600000000000000" pitchFamily="50" charset="-128"/>
                        </a:rPr>
                        <a:t>回</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r"/>
                      <a:r>
                        <a:rPr kumimoji="1" lang="ja-JP" altLang="en-US" sz="12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EBFFFC"/>
                    </a:solidFill>
                  </a:tcPr>
                </a:tc>
                <a:extLst>
                  <a:ext uri="{0D108BD9-81ED-4DB2-BD59-A6C34878D82A}">
                    <a16:rowId xmlns:a16="http://schemas.microsoft.com/office/drawing/2014/main" val="4268042463"/>
                  </a:ext>
                </a:extLst>
              </a:tr>
              <a:tr h="468038">
                <a:tc gridSpan="4">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合計</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CEEEFE"/>
                    </a:solidFill>
                  </a:tcPr>
                </a:tc>
                <a:tc hMerge="1">
                  <a:txBody>
                    <a:bodyPr/>
                    <a:lstStyle/>
                    <a:p>
                      <a:endParaRP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dirty="0"/>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kumimoji="1" lang="en-US" altLang="ja-JP" sz="1200" b="1" dirty="0">
                          <a:effectLst/>
                          <a:latin typeface="HGPｺﾞｼｯｸM" panose="020B0600000000000000" pitchFamily="50" charset="-128"/>
                          <a:ea typeface="HGPｺﾞｼｯｸM" panose="020B0600000000000000" pitchFamily="50" charset="-128"/>
                        </a:rPr>
                        <a:t>400</a:t>
                      </a:r>
                      <a:r>
                        <a:rPr kumimoji="1" lang="ja-JP" altLang="en-US" sz="12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CEEEFE"/>
                    </a:solidFill>
                  </a:tcPr>
                </a:tc>
                <a:extLst>
                  <a:ext uri="{0D108BD9-81ED-4DB2-BD59-A6C34878D82A}">
                    <a16:rowId xmlns:a16="http://schemas.microsoft.com/office/drawing/2014/main" val="3152522239"/>
                  </a:ext>
                </a:extLst>
              </a:tr>
            </a:tbl>
          </a:graphicData>
        </a:graphic>
      </p:graphicFrame>
      <p:sp>
        <p:nvSpPr>
          <p:cNvPr id="40" name="正方形/長方形 39">
            <a:extLst>
              <a:ext uri="{FF2B5EF4-FFF2-40B4-BE49-F238E27FC236}">
                <a16:creationId xmlns:a16="http://schemas.microsoft.com/office/drawing/2014/main" id="{B7A6DFF8-6BE9-7586-B646-8DCACE5DDAD3}"/>
              </a:ext>
            </a:extLst>
          </p:cNvPr>
          <p:cNvSpPr/>
          <p:nvPr userDrawn="1"/>
        </p:nvSpPr>
        <p:spPr bwMode="auto">
          <a:xfrm>
            <a:off x="323642" y="4528158"/>
            <a:ext cx="3455491" cy="621034"/>
          </a:xfrm>
          <a:prstGeom prst="rect">
            <a:avLst/>
          </a:prstGeom>
          <a:no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171450" marR="0" indent="-171450" algn="l" defTabSz="914400" rtl="0" eaLnBrk="0" fontAlgn="base" latinLnBrk="0" hangingPunct="0">
              <a:lnSpc>
                <a:spcPct val="114000"/>
              </a:lnSpc>
              <a:spcBef>
                <a:spcPct val="0"/>
              </a:spcBef>
              <a:spcAft>
                <a:spcPct val="0"/>
              </a:spcAft>
              <a:buClrTx/>
              <a:buSzTx/>
              <a:buFont typeface="Wingdings" panose="05000000000000000000" pitchFamily="2" charset="2"/>
              <a:buChar char="l"/>
              <a:tabLst/>
            </a:pPr>
            <a:r>
              <a:rPr kumimoji="1" lang="ja-JP" altLang="en-US" sz="1400" kern="1200" dirty="0">
                <a:solidFill>
                  <a:srgbClr val="005BAD"/>
                </a:solidFill>
                <a:latin typeface="+mn-ea"/>
                <a:ea typeface="+mn-ea"/>
                <a:cs typeface="+mn-cs"/>
              </a:rPr>
              <a:t>ヒント</a:t>
            </a:r>
          </a:p>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ja-JP" altLang="en-US" sz="1200" kern="1200" dirty="0">
                <a:solidFill>
                  <a:schemeClr val="tx1"/>
                </a:solidFill>
                <a:latin typeface="+mn-ea"/>
                <a:ea typeface="+mn-ea"/>
                <a:cs typeface="+mn-cs"/>
              </a:rPr>
              <a:t>   所得金額によって</a:t>
            </a:r>
            <a:endParaRPr kumimoji="1" lang="en-US" altLang="ja-JP" sz="12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en-US" altLang="ja-JP" sz="1200" kern="1200" dirty="0">
                <a:solidFill>
                  <a:schemeClr val="tx1"/>
                </a:solidFill>
                <a:latin typeface="+mn-ea"/>
                <a:ea typeface="+mn-ea"/>
                <a:cs typeface="+mn-cs"/>
              </a:rPr>
              <a:t>   </a:t>
            </a:r>
            <a:r>
              <a:rPr kumimoji="1" lang="ja-JP" altLang="en-US" sz="1200" kern="1200" dirty="0">
                <a:solidFill>
                  <a:schemeClr val="tx1"/>
                </a:solidFill>
                <a:latin typeface="+mn-ea"/>
                <a:ea typeface="+mn-ea"/>
                <a:cs typeface="+mn-cs"/>
              </a:rPr>
              <a:t>負担する金額を変えてみよう</a:t>
            </a:r>
          </a:p>
        </p:txBody>
      </p:sp>
      <p:sp>
        <p:nvSpPr>
          <p:cNvPr id="36" name="テキスト プレースホルダー 17">
            <a:extLst>
              <a:ext uri="{FF2B5EF4-FFF2-40B4-BE49-F238E27FC236}">
                <a16:creationId xmlns:a16="http://schemas.microsoft.com/office/drawing/2014/main" id="{3B108D23-4885-8FD5-E963-138DEB863952}"/>
              </a:ext>
            </a:extLst>
          </p:cNvPr>
          <p:cNvSpPr>
            <a:spLocks noGrp="1"/>
          </p:cNvSpPr>
          <p:nvPr>
            <p:ph type="body" sz="quarter" idx="30" hasCustomPrompt="1"/>
          </p:nvPr>
        </p:nvSpPr>
        <p:spPr>
          <a:xfrm>
            <a:off x="7538605" y="4527951"/>
            <a:ext cx="866053" cy="184946"/>
          </a:xfrm>
          <a:prstGeom prst="rect">
            <a:avLst/>
          </a:prstGeom>
        </p:spPr>
        <p:txBody>
          <a:bodyPr lIns="36000" rIns="36000" anchor="ctr" anchorCtr="0"/>
          <a:lstStyle>
            <a:lvl1pPr marL="0" indent="0" algn="r">
              <a:buNone/>
              <a:defRPr sz="1200"/>
            </a:lvl1pPr>
            <a:lvl2pPr>
              <a:defRPr sz="1000"/>
            </a:lvl2pPr>
            <a:lvl3pPr>
              <a:defRPr sz="1000"/>
            </a:lvl3pPr>
            <a:lvl4pPr>
              <a:defRPr sz="1000"/>
            </a:lvl4pPr>
            <a:lvl5pPr>
              <a:defRPr sz="1000"/>
            </a:lvl5pPr>
          </a:lstStyle>
          <a:p>
            <a:pPr lvl="0"/>
            <a:r>
              <a:rPr kumimoji="1" lang="ja-JP" altLang="en-US" dirty="0"/>
              <a:t>答えを入力</a:t>
            </a:r>
          </a:p>
        </p:txBody>
      </p:sp>
      <p:sp>
        <p:nvSpPr>
          <p:cNvPr id="41" name="テキスト プレースホルダー 17">
            <a:extLst>
              <a:ext uri="{FF2B5EF4-FFF2-40B4-BE49-F238E27FC236}">
                <a16:creationId xmlns:a16="http://schemas.microsoft.com/office/drawing/2014/main" id="{9C344413-02E5-2378-0724-971D05FE6747}"/>
              </a:ext>
            </a:extLst>
          </p:cNvPr>
          <p:cNvSpPr>
            <a:spLocks noGrp="1"/>
          </p:cNvSpPr>
          <p:nvPr>
            <p:ph type="body" sz="quarter" idx="38" hasCustomPrompt="1"/>
          </p:nvPr>
        </p:nvSpPr>
        <p:spPr>
          <a:xfrm>
            <a:off x="7538605" y="5008902"/>
            <a:ext cx="866053" cy="184946"/>
          </a:xfrm>
          <a:prstGeom prst="rect">
            <a:avLst/>
          </a:prstGeom>
        </p:spPr>
        <p:txBody>
          <a:bodyPr lIns="36000" rIns="36000" anchor="ctr" anchorCtr="0"/>
          <a:lstStyle>
            <a:lvl1pPr marL="0" indent="0" algn="r">
              <a:buNone/>
              <a:defRPr sz="1200"/>
            </a:lvl1pPr>
            <a:lvl2pPr>
              <a:defRPr sz="1000"/>
            </a:lvl2pPr>
            <a:lvl3pPr>
              <a:defRPr sz="1000"/>
            </a:lvl3pPr>
            <a:lvl4pPr>
              <a:defRPr sz="1000"/>
            </a:lvl4pPr>
            <a:lvl5pPr>
              <a:defRPr sz="1000"/>
            </a:lvl5pPr>
          </a:lstStyle>
          <a:p>
            <a:pPr lvl="0"/>
            <a:r>
              <a:rPr kumimoji="1" lang="ja-JP" altLang="en-US" dirty="0"/>
              <a:t>答えを入力</a:t>
            </a:r>
          </a:p>
        </p:txBody>
      </p:sp>
      <p:sp>
        <p:nvSpPr>
          <p:cNvPr id="47" name="テキスト プレースホルダー 17">
            <a:extLst>
              <a:ext uri="{FF2B5EF4-FFF2-40B4-BE49-F238E27FC236}">
                <a16:creationId xmlns:a16="http://schemas.microsoft.com/office/drawing/2014/main" id="{7256BFC3-1325-7CC9-C6AC-1BAE444EA065}"/>
              </a:ext>
            </a:extLst>
          </p:cNvPr>
          <p:cNvSpPr>
            <a:spLocks noGrp="1"/>
          </p:cNvSpPr>
          <p:nvPr>
            <p:ph type="body" sz="quarter" idx="39" hasCustomPrompt="1"/>
          </p:nvPr>
        </p:nvSpPr>
        <p:spPr>
          <a:xfrm>
            <a:off x="7538605" y="5473678"/>
            <a:ext cx="866053" cy="184946"/>
          </a:xfrm>
          <a:prstGeom prst="rect">
            <a:avLst/>
          </a:prstGeom>
        </p:spPr>
        <p:txBody>
          <a:bodyPr lIns="36000" rIns="36000" anchor="ctr" anchorCtr="0"/>
          <a:lstStyle>
            <a:lvl1pPr marL="0" indent="0" algn="r">
              <a:buNone/>
              <a:defRPr sz="1200"/>
            </a:lvl1pPr>
            <a:lvl2pPr>
              <a:defRPr sz="1000"/>
            </a:lvl2pPr>
            <a:lvl3pPr>
              <a:defRPr sz="1000"/>
            </a:lvl3pPr>
            <a:lvl4pPr>
              <a:defRPr sz="1000"/>
            </a:lvl4pPr>
            <a:lvl5pPr>
              <a:defRPr sz="1000"/>
            </a:lvl5pPr>
          </a:lstStyle>
          <a:p>
            <a:pPr lvl="0"/>
            <a:r>
              <a:rPr kumimoji="1" lang="ja-JP" altLang="en-US" dirty="0"/>
              <a:t>答えを入力</a:t>
            </a:r>
          </a:p>
        </p:txBody>
      </p:sp>
      <p:sp>
        <p:nvSpPr>
          <p:cNvPr id="48" name="テキスト プレースホルダー 17">
            <a:extLst>
              <a:ext uri="{FF2B5EF4-FFF2-40B4-BE49-F238E27FC236}">
                <a16:creationId xmlns:a16="http://schemas.microsoft.com/office/drawing/2014/main" id="{CE7042D9-6040-3AA9-554F-7C053A4AD00E}"/>
              </a:ext>
            </a:extLst>
          </p:cNvPr>
          <p:cNvSpPr>
            <a:spLocks noGrp="1"/>
          </p:cNvSpPr>
          <p:nvPr>
            <p:ph type="body" sz="quarter" idx="40" hasCustomPrompt="1"/>
          </p:nvPr>
        </p:nvSpPr>
        <p:spPr>
          <a:xfrm>
            <a:off x="7538605" y="5943649"/>
            <a:ext cx="866053" cy="184946"/>
          </a:xfrm>
          <a:prstGeom prst="rect">
            <a:avLst/>
          </a:prstGeom>
        </p:spPr>
        <p:txBody>
          <a:bodyPr lIns="36000" rIns="36000" anchor="ctr" anchorCtr="0"/>
          <a:lstStyle>
            <a:lvl1pPr marL="0" indent="0" algn="r">
              <a:buNone/>
              <a:defRPr sz="1200"/>
            </a:lvl1pPr>
            <a:lvl2pPr>
              <a:defRPr sz="1000"/>
            </a:lvl2pPr>
            <a:lvl3pPr>
              <a:defRPr sz="1000"/>
            </a:lvl3pPr>
            <a:lvl4pPr>
              <a:defRPr sz="1000"/>
            </a:lvl4pPr>
            <a:lvl5pPr>
              <a:defRPr sz="1000"/>
            </a:lvl5pPr>
          </a:lstStyle>
          <a:p>
            <a:pPr lvl="0"/>
            <a:r>
              <a:rPr kumimoji="1" lang="ja-JP" altLang="en-US" dirty="0"/>
              <a:t>答えを入力</a:t>
            </a:r>
          </a:p>
        </p:txBody>
      </p:sp>
      <p:sp>
        <p:nvSpPr>
          <p:cNvPr id="17" name="正方形/長方形 16">
            <a:extLst>
              <a:ext uri="{FF2B5EF4-FFF2-40B4-BE49-F238E27FC236}">
                <a16:creationId xmlns:a16="http://schemas.microsoft.com/office/drawing/2014/main" id="{3270C151-A5BE-9BD5-F5A7-0FE8BFA14B05}"/>
              </a:ext>
            </a:extLst>
          </p:cNvPr>
          <p:cNvSpPr/>
          <p:nvPr userDrawn="1"/>
        </p:nvSpPr>
        <p:spPr bwMode="auto">
          <a:xfrm>
            <a:off x="323642" y="4007150"/>
            <a:ext cx="3667513" cy="267884"/>
          </a:xfrm>
          <a:prstGeom prst="rect">
            <a:avLst/>
          </a:prstGeom>
          <a:no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600" kern="1200" dirty="0">
                <a:solidFill>
                  <a:srgbClr val="005BAD"/>
                </a:solidFill>
                <a:latin typeface="+mn-ea"/>
                <a:ea typeface="+mn-ea"/>
                <a:cs typeface="+mn-cs"/>
              </a:rPr>
              <a:t>各家の所得金額</a:t>
            </a:r>
            <a:r>
              <a:rPr kumimoji="1" lang="ja-JP" altLang="en-US" sz="1400" kern="1200" dirty="0">
                <a:solidFill>
                  <a:srgbClr val="005BAD"/>
                </a:solidFill>
                <a:latin typeface="+mn-ea"/>
                <a:ea typeface="+mn-ea"/>
                <a:cs typeface="+mn-cs"/>
              </a:rPr>
              <a:t>（もうけ）</a:t>
            </a:r>
            <a:r>
              <a:rPr kumimoji="1" lang="ja-JP" altLang="en-US" sz="1600" kern="1200" dirty="0">
                <a:solidFill>
                  <a:srgbClr val="005BAD"/>
                </a:solidFill>
                <a:latin typeface="+mn-ea"/>
                <a:ea typeface="+mn-ea"/>
                <a:cs typeface="+mn-cs"/>
              </a:rPr>
              <a:t>が異なる場合</a:t>
            </a:r>
          </a:p>
        </p:txBody>
      </p:sp>
      <p:grpSp>
        <p:nvGrpSpPr>
          <p:cNvPr id="53" name="グループ化 52">
            <a:extLst>
              <a:ext uri="{FF2B5EF4-FFF2-40B4-BE49-F238E27FC236}">
                <a16:creationId xmlns:a16="http://schemas.microsoft.com/office/drawing/2014/main" id="{EBC346CD-F974-A886-B805-712D065C1AD7}"/>
              </a:ext>
            </a:extLst>
          </p:cNvPr>
          <p:cNvGrpSpPr/>
          <p:nvPr userDrawn="1"/>
        </p:nvGrpSpPr>
        <p:grpSpPr>
          <a:xfrm>
            <a:off x="727310" y="5444694"/>
            <a:ext cx="2220900" cy="1141426"/>
            <a:chOff x="608967" y="5456726"/>
            <a:chExt cx="2220900" cy="1141426"/>
          </a:xfrm>
        </p:grpSpPr>
        <p:pic>
          <p:nvPicPr>
            <p:cNvPr id="50" name="図 49">
              <a:extLst>
                <a:ext uri="{FF2B5EF4-FFF2-40B4-BE49-F238E27FC236}">
                  <a16:creationId xmlns:a16="http://schemas.microsoft.com/office/drawing/2014/main" id="{C6154DD8-4C81-1A7C-C051-97E2AC38F45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298"/>
            <a:stretch/>
          </p:blipFill>
          <p:spPr>
            <a:xfrm>
              <a:off x="608967" y="5456726"/>
              <a:ext cx="1797166" cy="1091837"/>
            </a:xfrm>
            <a:prstGeom prst="rect">
              <a:avLst/>
            </a:prstGeom>
            <a:ln w="15875">
              <a:solidFill>
                <a:srgbClr val="005BAD"/>
              </a:solidFill>
            </a:ln>
          </p:spPr>
        </p:pic>
        <p:sp>
          <p:nvSpPr>
            <p:cNvPr id="51" name="楕円 50">
              <a:extLst>
                <a:ext uri="{FF2B5EF4-FFF2-40B4-BE49-F238E27FC236}">
                  <a16:creationId xmlns:a16="http://schemas.microsoft.com/office/drawing/2014/main" id="{48839757-B02E-4715-046D-A42728E30655}"/>
                </a:ext>
              </a:extLst>
            </p:cNvPr>
            <p:cNvSpPr/>
            <p:nvPr userDrawn="1"/>
          </p:nvSpPr>
          <p:spPr bwMode="auto">
            <a:xfrm>
              <a:off x="2111222" y="5879507"/>
              <a:ext cx="718645" cy="718645"/>
            </a:xfrm>
            <a:prstGeom prst="ellipse">
              <a:avLst/>
            </a:prstGeom>
            <a:solidFill>
              <a:srgbClr val="005BAD"/>
            </a:solidFill>
            <a:ln w="22225" cap="flat" cmpd="sng" algn="ctr">
              <a:solidFill>
                <a:srgbClr val="EBFA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a typeface="+mn-ea"/>
              </a:endParaRPr>
            </a:p>
          </p:txBody>
        </p:sp>
        <p:sp>
          <p:nvSpPr>
            <p:cNvPr id="52" name="テキスト ボックス 51">
              <a:extLst>
                <a:ext uri="{FF2B5EF4-FFF2-40B4-BE49-F238E27FC236}">
                  <a16:creationId xmlns:a16="http://schemas.microsoft.com/office/drawing/2014/main" id="{4E886911-018A-F460-89F0-5D42C08B28CB}"/>
                </a:ext>
              </a:extLst>
            </p:cNvPr>
            <p:cNvSpPr txBox="1"/>
            <p:nvPr userDrawn="1"/>
          </p:nvSpPr>
          <p:spPr>
            <a:xfrm>
              <a:off x="2144173" y="5977219"/>
              <a:ext cx="652743" cy="523220"/>
            </a:xfrm>
            <a:prstGeom prst="rect">
              <a:avLst/>
            </a:prstGeom>
            <a:noFill/>
          </p:spPr>
          <p:txBody>
            <a:bodyPr wrap="none" rtlCol="0">
              <a:spAutoFit/>
            </a:bodyPr>
            <a:lstStyle/>
            <a:p>
              <a:r>
                <a:rPr kumimoji="1" lang="ja-JP" altLang="en-US" sz="1400" kern="1200" dirty="0">
                  <a:solidFill>
                    <a:srgbClr val="EBFFFC"/>
                  </a:solidFill>
                  <a:latin typeface="+mn-ea"/>
                  <a:ea typeface="+mn-ea"/>
                  <a:cs typeface="+mn-cs"/>
                </a:rPr>
                <a:t>メタバ</a:t>
              </a:r>
              <a:endParaRPr kumimoji="1" lang="en-US" altLang="ja-JP" sz="1400" kern="1200" dirty="0">
                <a:solidFill>
                  <a:srgbClr val="EBFFFC"/>
                </a:solidFill>
                <a:latin typeface="+mn-ea"/>
                <a:ea typeface="+mn-ea"/>
                <a:cs typeface="+mn-cs"/>
              </a:endParaRPr>
            </a:p>
            <a:p>
              <a:r>
                <a:rPr kumimoji="1" lang="ja-JP" altLang="en-US" sz="1400" kern="1200" dirty="0">
                  <a:solidFill>
                    <a:srgbClr val="EBFFFC"/>
                  </a:solidFill>
                  <a:latin typeface="+mn-ea"/>
                  <a:ea typeface="+mn-ea"/>
                  <a:cs typeface="+mn-cs"/>
                </a:rPr>
                <a:t>タウン</a:t>
              </a:r>
            </a:p>
          </p:txBody>
        </p:sp>
      </p:grpSp>
      <p:sp>
        <p:nvSpPr>
          <p:cNvPr id="54" name="正方形/長方形 53">
            <a:extLst>
              <a:ext uri="{FF2B5EF4-FFF2-40B4-BE49-F238E27FC236}">
                <a16:creationId xmlns:a16="http://schemas.microsoft.com/office/drawing/2014/main" id="{584D2F6C-09FA-2F5A-DE99-79F2ABF555EB}"/>
              </a:ext>
            </a:extLst>
          </p:cNvPr>
          <p:cNvSpPr/>
          <p:nvPr userDrawn="1"/>
        </p:nvSpPr>
        <p:spPr bwMode="auto">
          <a:xfrm>
            <a:off x="3928374" y="1257115"/>
            <a:ext cx="1332646" cy="226871"/>
          </a:xfrm>
          <a:prstGeom prst="rect">
            <a:avLst/>
          </a:prstGeom>
          <a:noFill/>
          <a:ln w="19050" cap="flat" cmpd="sng" algn="ctr">
            <a:solidFill>
              <a:schemeClr val="tx1">
                <a:lumMod val="85000"/>
                <a:lumOff val="15000"/>
              </a:schemeClr>
            </a:solidFill>
            <a:prstDash val="solid"/>
            <a:round/>
            <a:headEnd type="none" w="med" len="med"/>
            <a:tailEnd type="none" w="med" len="med"/>
          </a:ln>
          <a:effectLst/>
        </p:spPr>
        <p:txBody>
          <a:bodyPr vert="horz" wrap="square" lIns="72000" tIns="36000" rIns="7200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1300" b="0" i="0" u="none" strike="noStrike" cap="none" normalizeH="0" baseline="0" dirty="0">
                <a:ln>
                  <a:noFill/>
                </a:ln>
                <a:effectLst/>
                <a:latin typeface="+mn-ea"/>
                <a:ea typeface="+mn-ea"/>
              </a:rPr>
              <a:t>パターン１</a:t>
            </a:r>
            <a:r>
              <a:rPr kumimoji="1" lang="ja-JP" altLang="en-US" sz="1200" b="0" i="0" u="none" strike="noStrike" cap="none" normalizeH="0" baseline="0" dirty="0">
                <a:ln>
                  <a:noFill/>
                </a:ln>
                <a:effectLst/>
                <a:latin typeface="+mn-ea"/>
                <a:ea typeface="+mn-ea"/>
              </a:rPr>
              <a:t>（参考）</a:t>
            </a:r>
            <a:endParaRPr kumimoji="1" lang="ja-JP" altLang="en-US" sz="1300" b="0" i="0" u="none" strike="noStrike" cap="none" normalizeH="0" baseline="0" dirty="0">
              <a:ln>
                <a:noFill/>
              </a:ln>
              <a:effectLst/>
              <a:latin typeface="+mn-ea"/>
              <a:ea typeface="+mn-ea"/>
            </a:endParaRPr>
          </a:p>
        </p:txBody>
      </p:sp>
      <p:graphicFrame>
        <p:nvGraphicFramePr>
          <p:cNvPr id="2" name="表 1">
            <a:extLst>
              <a:ext uri="{FF2B5EF4-FFF2-40B4-BE49-F238E27FC236}">
                <a16:creationId xmlns:a16="http://schemas.microsoft.com/office/drawing/2014/main" id="{151A3B7C-8F55-7733-585C-64BC50482133}"/>
              </a:ext>
            </a:extLst>
          </p:cNvPr>
          <p:cNvGraphicFramePr>
            <a:graphicFrameLocks noGrp="1"/>
          </p:cNvGraphicFramePr>
          <p:nvPr userDrawn="1">
            <p:extLst>
              <p:ext uri="{D42A27DB-BD31-4B8C-83A1-F6EECF244321}">
                <p14:modId xmlns:p14="http://schemas.microsoft.com/office/powerpoint/2010/main" val="716099249"/>
              </p:ext>
            </p:extLst>
          </p:nvPr>
        </p:nvGraphicFramePr>
        <p:xfrm>
          <a:off x="5772274" y="1541747"/>
          <a:ext cx="3048083" cy="1742332"/>
        </p:xfrm>
        <a:graphic>
          <a:graphicData uri="http://schemas.openxmlformats.org/drawingml/2006/table">
            <a:tbl>
              <a:tblPr firstRow="1" bandRow="1">
                <a:effectLst/>
                <a:tableStyleId>{775DCB02-9BB8-47FD-8907-85C794F793BA}</a:tableStyleId>
              </a:tblPr>
              <a:tblGrid>
                <a:gridCol w="506778">
                  <a:extLst>
                    <a:ext uri="{9D8B030D-6E8A-4147-A177-3AD203B41FA5}">
                      <a16:colId xmlns:a16="http://schemas.microsoft.com/office/drawing/2014/main" val="869972413"/>
                    </a:ext>
                  </a:extLst>
                </a:gridCol>
                <a:gridCol w="482691">
                  <a:extLst>
                    <a:ext uri="{9D8B030D-6E8A-4147-A177-3AD203B41FA5}">
                      <a16:colId xmlns:a16="http://schemas.microsoft.com/office/drawing/2014/main" val="817503841"/>
                    </a:ext>
                  </a:extLst>
                </a:gridCol>
                <a:gridCol w="654248">
                  <a:extLst>
                    <a:ext uri="{9D8B030D-6E8A-4147-A177-3AD203B41FA5}">
                      <a16:colId xmlns:a16="http://schemas.microsoft.com/office/drawing/2014/main" val="1686783455"/>
                    </a:ext>
                  </a:extLst>
                </a:gridCol>
                <a:gridCol w="687387">
                  <a:extLst>
                    <a:ext uri="{9D8B030D-6E8A-4147-A177-3AD203B41FA5}">
                      <a16:colId xmlns:a16="http://schemas.microsoft.com/office/drawing/2014/main" val="4080317083"/>
                    </a:ext>
                  </a:extLst>
                </a:gridCol>
                <a:gridCol w="716979">
                  <a:extLst>
                    <a:ext uri="{9D8B030D-6E8A-4147-A177-3AD203B41FA5}">
                      <a16:colId xmlns:a16="http://schemas.microsoft.com/office/drawing/2014/main" val="659529276"/>
                    </a:ext>
                  </a:extLst>
                </a:gridCol>
              </a:tblGrid>
              <a:tr h="361732">
                <a:tc>
                  <a:txBody>
                    <a:bodyPr/>
                    <a:lstStyle/>
                    <a:p>
                      <a:pPr algn="ctr"/>
                      <a:endParaRPr kumimoji="1" lang="ja-JP" altLang="en-US" sz="900" b="0" dirty="0">
                        <a:solidFill>
                          <a:schemeClr val="bg1"/>
                        </a:solidFill>
                        <a:effectLst/>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ctr"/>
                      <a:r>
                        <a:rPr kumimoji="1" lang="ja-JP" altLang="en-US" sz="900" b="1" dirty="0">
                          <a:solidFill>
                            <a:schemeClr val="bg1"/>
                          </a:solidFill>
                          <a:effectLst/>
                        </a:rPr>
                        <a:t>家族</a:t>
                      </a:r>
                    </a:p>
                  </a:txBody>
                  <a:tcPr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pPr algn="ctr"/>
                      <a:r>
                        <a:rPr kumimoji="1" lang="ja-JP" altLang="en-US" sz="900" dirty="0">
                          <a:effectLst/>
                        </a:rPr>
                        <a:t>所得金額</a:t>
                      </a:r>
                      <a:endParaRPr kumimoji="1" lang="ja-JP" altLang="en-US" sz="700" b="0" kern="1200" dirty="0">
                        <a:solidFill>
                          <a:schemeClr val="bg1"/>
                        </a:solidFill>
                        <a:effectLst/>
                        <a:latin typeface="+mn-lt"/>
                        <a:ea typeface="+mn-ea"/>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pPr algn="ctr"/>
                      <a:r>
                        <a:rPr kumimoji="1" lang="ja-JP" altLang="en-US" sz="900" dirty="0">
                          <a:effectLst/>
                        </a:rPr>
                        <a:t>使用回数</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pPr algn="ctr"/>
                      <a:r>
                        <a:rPr kumimoji="1" lang="ja-JP" altLang="en-US" sz="900" dirty="0">
                          <a:effectLst/>
                        </a:rPr>
                        <a:t>負担金額</a:t>
                      </a:r>
                    </a:p>
                  </a:txBody>
                  <a:tcPr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extLst>
                  <a:ext uri="{0D108BD9-81ED-4DB2-BD59-A6C34878D82A}">
                    <a16:rowId xmlns:a16="http://schemas.microsoft.com/office/drawing/2014/main" val="2135456254"/>
                  </a:ext>
                </a:extLst>
              </a:tr>
              <a:tr h="288000">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Ａ家</a:t>
                      </a:r>
                    </a:p>
                  </a:txBody>
                  <a:tcPr anchor="ctr">
                    <a:lnL w="127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４人</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500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月</a:t>
                      </a:r>
                      <a:r>
                        <a:rPr kumimoji="1" lang="en-US" altLang="ja-JP" sz="900" b="1" dirty="0">
                          <a:effectLst/>
                          <a:latin typeface="HGPｺﾞｼｯｸM" panose="020B0600000000000000" pitchFamily="50" charset="-128"/>
                          <a:ea typeface="HGPｺﾞｼｯｸM" panose="020B0600000000000000" pitchFamily="50" charset="-128"/>
                        </a:rPr>
                        <a:t>10</a:t>
                      </a:r>
                      <a:r>
                        <a:rPr kumimoji="1" lang="ja-JP" altLang="en-US" sz="900" b="1" dirty="0">
                          <a:effectLst/>
                          <a:latin typeface="HGPｺﾞｼｯｸM" panose="020B0600000000000000" pitchFamily="50" charset="-128"/>
                          <a:ea typeface="HGPｺﾞｼｯｸM" panose="020B0600000000000000" pitchFamily="50" charset="-128"/>
                        </a:rPr>
                        <a:t>回</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100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0521073"/>
                  </a:ext>
                </a:extLst>
              </a:tr>
              <a:tr h="288000">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Ｂ家</a:t>
                      </a:r>
                    </a:p>
                  </a:txBody>
                  <a:tcPr anchor="ctr">
                    <a:lnL w="127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４人</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500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月</a:t>
                      </a:r>
                      <a:r>
                        <a:rPr kumimoji="1" lang="en-US" altLang="ja-JP" sz="900" b="1" dirty="0">
                          <a:effectLst/>
                          <a:latin typeface="HGPｺﾞｼｯｸM" panose="020B0600000000000000" pitchFamily="50" charset="-128"/>
                          <a:ea typeface="HGPｺﾞｼｯｸM" panose="020B0600000000000000" pitchFamily="50" charset="-128"/>
                        </a:rPr>
                        <a:t>10</a:t>
                      </a:r>
                      <a:r>
                        <a:rPr kumimoji="1" lang="ja-JP" altLang="en-US" sz="900" b="1" dirty="0">
                          <a:effectLst/>
                          <a:latin typeface="HGPｺﾞｼｯｸM" panose="020B0600000000000000" pitchFamily="50" charset="-128"/>
                          <a:ea typeface="HGPｺﾞｼｯｸM" panose="020B0600000000000000" pitchFamily="50" charset="-128"/>
                        </a:rPr>
                        <a:t>回</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100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96817260"/>
                  </a:ext>
                </a:extLst>
              </a:tr>
              <a:tr h="288000">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Ｃ家</a:t>
                      </a:r>
                    </a:p>
                  </a:txBody>
                  <a:tcPr anchor="ctr">
                    <a:lnL w="127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４人</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500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月</a:t>
                      </a:r>
                      <a:r>
                        <a:rPr kumimoji="1" lang="en-US" altLang="ja-JP" sz="900" b="1" dirty="0">
                          <a:effectLst/>
                          <a:latin typeface="HGPｺﾞｼｯｸM" panose="020B0600000000000000" pitchFamily="50" charset="-128"/>
                          <a:ea typeface="HGPｺﾞｼｯｸM" panose="020B0600000000000000" pitchFamily="50" charset="-128"/>
                        </a:rPr>
                        <a:t>10</a:t>
                      </a:r>
                      <a:r>
                        <a:rPr kumimoji="1" lang="ja-JP" altLang="en-US" sz="900" b="1" dirty="0">
                          <a:effectLst/>
                          <a:latin typeface="HGPｺﾞｼｯｸM" panose="020B0600000000000000" pitchFamily="50" charset="-128"/>
                          <a:ea typeface="HGPｺﾞｼｯｸM" panose="020B0600000000000000" pitchFamily="50" charset="-128"/>
                        </a:rPr>
                        <a:t>回</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100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85846679"/>
                  </a:ext>
                </a:extLst>
              </a:tr>
              <a:tr h="288000">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Ｄ家</a:t>
                      </a:r>
                    </a:p>
                  </a:txBody>
                  <a:tcPr anchor="ctr">
                    <a:lnL w="127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４人</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500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月</a:t>
                      </a:r>
                      <a:r>
                        <a:rPr kumimoji="1" lang="en-US" altLang="ja-JP" sz="900" b="1" dirty="0">
                          <a:effectLst/>
                          <a:latin typeface="HGPｺﾞｼｯｸM" panose="020B0600000000000000" pitchFamily="50" charset="-128"/>
                          <a:ea typeface="HGPｺﾞｼｯｸM" panose="020B0600000000000000" pitchFamily="50" charset="-128"/>
                        </a:rPr>
                        <a:t>10</a:t>
                      </a:r>
                      <a:r>
                        <a:rPr kumimoji="1" lang="ja-JP" altLang="en-US" sz="900" b="1" dirty="0">
                          <a:effectLst/>
                          <a:latin typeface="HGPｺﾞｼｯｸM" panose="020B0600000000000000" pitchFamily="50" charset="-128"/>
                          <a:ea typeface="HGPｺﾞｼｯｸM" panose="020B0600000000000000" pitchFamily="50" charset="-128"/>
                        </a:rPr>
                        <a:t>回</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100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68042463"/>
                  </a:ext>
                </a:extLst>
              </a:tr>
              <a:tr h="0">
                <a:tc gridSpan="4">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合計</a:t>
                      </a:r>
                    </a:p>
                  </a:txBody>
                  <a:tcPr anchor="ctr">
                    <a:lnL w="127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dirty="0"/>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400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52522239"/>
                  </a:ext>
                </a:extLst>
              </a:tr>
            </a:tbl>
          </a:graphicData>
        </a:graphic>
      </p:graphicFrame>
    </p:spTree>
    <p:extLst>
      <p:ext uri="{BB962C8B-B14F-4D97-AF65-F5344CB8AC3E}">
        <p14:creationId xmlns:p14="http://schemas.microsoft.com/office/powerpoint/2010/main" val="1680479836"/>
      </p:ext>
    </p:extLst>
  </p:cSld>
  <p:clrMapOvr>
    <a:masterClrMapping/>
  </p:clrMapOvr>
  <p:extLst>
    <p:ext uri="{DCECCB84-F9BA-43D5-87BE-67443E8EF086}">
      <p15:sldGuideLst xmlns:p15="http://schemas.microsoft.com/office/powerpoint/2012/main">
        <p15:guide id="4" orient="horz" pos="4224">
          <p15:clr>
            <a:srgbClr val="FBAE40"/>
          </p15:clr>
        </p15:guide>
        <p15:guide id="5" pos="5760">
          <p15:clr>
            <a:srgbClr val="FBAE40"/>
          </p15:clr>
        </p15:guide>
        <p15:guide id="9" orient="horz">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1_白紙">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8297770"/>
      </p:ext>
    </p:extLst>
  </p:cSld>
  <p:clrMapOvr>
    <a:masterClrMapping/>
  </p:clrMapOvr>
  <p:extLst>
    <p:ext uri="{DCECCB84-F9BA-43D5-87BE-67443E8EF086}">
      <p15:sldGuideLst xmlns:p15="http://schemas.microsoft.com/office/powerpoint/2012/main">
        <p15:guide id="1" orient="horz">
          <p15:clr>
            <a:srgbClr val="FBAE40"/>
          </p15:clr>
        </p15:guide>
        <p15:guide id="2" pos="576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5_白紙">
    <p:spTree>
      <p:nvGrpSpPr>
        <p:cNvPr id="1" name=""/>
        <p:cNvGrpSpPr/>
        <p:nvPr/>
      </p:nvGrpSpPr>
      <p:grpSpPr>
        <a:xfrm>
          <a:off x="0" y="0"/>
          <a:ext cx="0" cy="0"/>
          <a:chOff x="0" y="0"/>
          <a:chExt cx="0" cy="0"/>
        </a:xfrm>
      </p:grpSpPr>
      <p:sp>
        <p:nvSpPr>
          <p:cNvPr id="35" name="正方形/長方形 34">
            <a:extLst>
              <a:ext uri="{FF2B5EF4-FFF2-40B4-BE49-F238E27FC236}">
                <a16:creationId xmlns:a16="http://schemas.microsoft.com/office/drawing/2014/main" id="{CD411C34-C508-20E5-335D-D87BDB805E0C}"/>
              </a:ext>
            </a:extLst>
          </p:cNvPr>
          <p:cNvSpPr/>
          <p:nvPr userDrawn="1"/>
        </p:nvSpPr>
        <p:spPr bwMode="auto">
          <a:xfrm>
            <a:off x="5772274" y="1541748"/>
            <a:ext cx="3047876" cy="1877632"/>
          </a:xfrm>
          <a:prstGeom prst="rect">
            <a:avLst/>
          </a:prstGeom>
          <a:solidFill>
            <a:schemeClr val="bg1">
              <a:lumMod val="95000"/>
            </a:schemeClr>
          </a:solidFill>
          <a:ln w="6350" cap="flat" cmpd="sng" algn="ctr">
            <a:noFill/>
            <a:prstDash val="solid"/>
            <a:round/>
            <a:headEnd type="none" w="med" len="med"/>
            <a:tailEnd type="none" w="med" len="med"/>
          </a:ln>
          <a:effectLst/>
        </p:spPr>
        <p:txBody>
          <a:bodyPr vert="horz" wrap="square" lIns="91440" tIns="90000" rIns="91440" bIns="45720" numCol="1" rtlCol="0" anchor="t"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Tx/>
              <a:buNone/>
              <a:tabLst/>
            </a:pPr>
            <a:endParaRPr kumimoji="1" lang="ja-JP" altLang="en-US" sz="1100" kern="1200" dirty="0">
              <a:solidFill>
                <a:schemeClr val="tx1"/>
              </a:solidFill>
              <a:latin typeface="+mn-ea"/>
              <a:ea typeface="+mn-ea"/>
              <a:cs typeface="+mn-cs"/>
            </a:endParaRPr>
          </a:p>
        </p:txBody>
      </p:sp>
      <p:sp>
        <p:nvSpPr>
          <p:cNvPr id="6" name="正方形/長方形 5">
            <a:extLst>
              <a:ext uri="{FF2B5EF4-FFF2-40B4-BE49-F238E27FC236}">
                <a16:creationId xmlns:a16="http://schemas.microsoft.com/office/drawing/2014/main" id="{E85256BC-6200-EBDC-5473-473F5F1DD958}"/>
              </a:ext>
            </a:extLst>
          </p:cNvPr>
          <p:cNvSpPr/>
          <p:nvPr userDrawn="1"/>
        </p:nvSpPr>
        <p:spPr bwMode="auto">
          <a:xfrm>
            <a:off x="-1" y="705417"/>
            <a:ext cx="9144001" cy="58673"/>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0" i="0" u="none" strike="noStrike" kern="1200" cap="none" spc="0" normalizeH="0" baseline="0" noProof="0" dirty="0">
              <a:ln>
                <a:noFill/>
              </a:ln>
              <a:solidFill>
                <a:srgbClr val="000000"/>
              </a:solidFill>
              <a:effectLst/>
              <a:uLnTx/>
              <a:uFillTx/>
              <a:latin typeface="+mn-ea"/>
              <a:ea typeface="+mn-ea"/>
              <a:cs typeface="+mn-cs"/>
            </a:endParaRPr>
          </a:p>
        </p:txBody>
      </p:sp>
      <p:sp>
        <p:nvSpPr>
          <p:cNvPr id="4" name="スライド番号プレースホルダー 3">
            <a:extLst>
              <a:ext uri="{FF2B5EF4-FFF2-40B4-BE49-F238E27FC236}">
                <a16:creationId xmlns:a16="http://schemas.microsoft.com/office/drawing/2014/main" id="{A1170B6F-62EF-45E6-90A2-A04CCA34EECB}"/>
              </a:ext>
            </a:extLst>
          </p:cNvPr>
          <p:cNvSpPr>
            <a:spLocks noGrp="1"/>
          </p:cNvSpPr>
          <p:nvPr>
            <p:ph type="sldNum" sz="quarter" idx="12"/>
          </p:nvPr>
        </p:nvSpPr>
        <p:spPr>
          <a:xfrm>
            <a:off x="8769893" y="6443281"/>
            <a:ext cx="374107" cy="298426"/>
          </a:xfrm>
          <a:prstGeom prst="rect">
            <a:avLst/>
          </a:prstGeom>
        </p:spPr>
        <p:txBody>
          <a:bodyPr wrap="none" anchor="ctr" anchorCtr="0"/>
          <a:lstStyle>
            <a:lvl1pPr algn="ctr">
              <a:defRPr sz="1200" b="1">
                <a:latin typeface="Arial" panose="020B0604020202020204" pitchFamily="34" charset="0"/>
                <a:ea typeface="HGP創英角ｺﾞｼｯｸUB" panose="020B0900000000000000" pitchFamily="50" charset="-128"/>
                <a:cs typeface="Arial" panose="020B0604020202020204" pitchFamily="34" charset="0"/>
              </a:defRPr>
            </a:lvl1pPr>
          </a:lstStyle>
          <a:p>
            <a:pPr>
              <a:defRPr/>
            </a:pPr>
            <a:fld id="{40E3B949-1179-4387-B307-F356BE6486A4}" type="slidenum">
              <a:rPr lang="en-US" altLang="ja-JP" smtClean="0"/>
              <a:pPr>
                <a:defRPr/>
              </a:pPr>
              <a:t>‹#›</a:t>
            </a:fld>
            <a:endParaRPr lang="en-US" altLang="ja-JP" dirty="0"/>
          </a:p>
        </p:txBody>
      </p:sp>
      <p:sp>
        <p:nvSpPr>
          <p:cNvPr id="9" name="正方形/長方形 8">
            <a:extLst>
              <a:ext uri="{FF2B5EF4-FFF2-40B4-BE49-F238E27FC236}">
                <a16:creationId xmlns:a16="http://schemas.microsoft.com/office/drawing/2014/main" id="{1AF0A3EF-5E57-F941-0BFF-1E4FB21C4A0D}"/>
              </a:ext>
            </a:extLst>
          </p:cNvPr>
          <p:cNvSpPr/>
          <p:nvPr userDrawn="1"/>
        </p:nvSpPr>
        <p:spPr bwMode="auto">
          <a:xfrm>
            <a:off x="323851" y="1257115"/>
            <a:ext cx="831439" cy="226871"/>
          </a:xfrm>
          <a:prstGeom prst="rect">
            <a:avLst/>
          </a:prstGeom>
          <a:noFill/>
          <a:ln w="19050" cap="flat" cmpd="sng" algn="ctr">
            <a:solidFill>
              <a:schemeClr val="tx1">
                <a:lumMod val="85000"/>
                <a:lumOff val="15000"/>
              </a:schemeClr>
            </a:solidFill>
            <a:prstDash val="solid"/>
            <a:round/>
            <a:headEnd type="none" w="med" len="med"/>
            <a:tailEnd type="none" w="med" len="med"/>
          </a:ln>
          <a:effectLst/>
        </p:spPr>
        <p:txBody>
          <a:bodyPr vert="horz" wrap="square" lIns="72000" tIns="36000" rIns="7200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1300" b="0" i="0" u="none" strike="noStrike" cap="none" normalizeH="0" baseline="0" dirty="0">
                <a:ln>
                  <a:noFill/>
                </a:ln>
                <a:effectLst/>
                <a:latin typeface="+mn-ea"/>
                <a:ea typeface="+mn-ea"/>
              </a:rPr>
              <a:t>前提条件</a:t>
            </a:r>
          </a:p>
        </p:txBody>
      </p:sp>
      <p:sp>
        <p:nvSpPr>
          <p:cNvPr id="10" name="正方形/長方形 9">
            <a:extLst>
              <a:ext uri="{FF2B5EF4-FFF2-40B4-BE49-F238E27FC236}">
                <a16:creationId xmlns:a16="http://schemas.microsoft.com/office/drawing/2014/main" id="{5FC5F758-8BE0-9B7E-6837-818F7F95F160}"/>
              </a:ext>
            </a:extLst>
          </p:cNvPr>
          <p:cNvSpPr/>
          <p:nvPr userDrawn="1"/>
        </p:nvSpPr>
        <p:spPr bwMode="auto">
          <a:xfrm>
            <a:off x="323852" y="3614858"/>
            <a:ext cx="2829658" cy="226800"/>
          </a:xfrm>
          <a:prstGeom prst="rect">
            <a:avLst/>
          </a:prstGeom>
          <a:noFill/>
          <a:ln w="19050" cap="flat" cmpd="sng" algn="ctr">
            <a:solidFill>
              <a:srgbClr val="005BAD"/>
            </a:solidFill>
            <a:prstDash val="solid"/>
            <a:round/>
            <a:headEnd type="none" w="med" len="med"/>
            <a:tailEnd type="none" w="med" len="med"/>
          </a:ln>
          <a:effectLst/>
        </p:spPr>
        <p:txBody>
          <a:bodyPr vert="horz" wrap="square" lIns="72000" tIns="36000" rIns="7200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1300" b="0" i="0" u="none" strike="noStrike" cap="none" normalizeH="0" baseline="0" dirty="0">
                <a:ln>
                  <a:noFill/>
                </a:ln>
                <a:solidFill>
                  <a:srgbClr val="005BAD"/>
                </a:solidFill>
                <a:effectLst/>
                <a:latin typeface="+mn-ea"/>
                <a:ea typeface="+mn-ea"/>
              </a:rPr>
              <a:t>討議</a:t>
            </a:r>
            <a:r>
              <a:rPr kumimoji="1" lang="ja-JP" altLang="en-US" sz="1300" b="0" i="0" u="none" strike="noStrike" cap="none" normalizeH="0" baseline="0" dirty="0">
                <a:ln>
                  <a:noFill/>
                </a:ln>
                <a:effectLst/>
                <a:latin typeface="+mn-ea"/>
                <a:ea typeface="+mn-ea"/>
              </a:rPr>
              <a:t>　パターン３　</a:t>
            </a:r>
            <a:r>
              <a:rPr kumimoji="1" lang="en-US" altLang="ja-JP" sz="1300" b="0" i="0" u="none" strike="noStrike" cap="none" normalizeH="0" baseline="0" dirty="0">
                <a:ln>
                  <a:noFill/>
                </a:ln>
                <a:effectLst/>
                <a:latin typeface="+mn-ea"/>
                <a:ea typeface="+mn-ea"/>
              </a:rPr>
              <a:t>※</a:t>
            </a:r>
            <a:r>
              <a:rPr kumimoji="1" lang="ja-JP" altLang="en-US" sz="1300" b="0" i="0" u="none" strike="noStrike" cap="none" normalizeH="0" baseline="0" dirty="0">
                <a:ln>
                  <a:noFill/>
                </a:ln>
                <a:effectLst/>
                <a:latin typeface="+mn-ea"/>
                <a:ea typeface="+mn-ea"/>
              </a:rPr>
              <a:t>グループ発表あり</a:t>
            </a:r>
          </a:p>
        </p:txBody>
      </p:sp>
      <p:sp>
        <p:nvSpPr>
          <p:cNvPr id="7" name="正方形/長方形 6">
            <a:extLst>
              <a:ext uri="{FF2B5EF4-FFF2-40B4-BE49-F238E27FC236}">
                <a16:creationId xmlns:a16="http://schemas.microsoft.com/office/drawing/2014/main" id="{66D8D3E2-48D8-A0F2-30BA-B99C1C3F5806}"/>
              </a:ext>
            </a:extLst>
          </p:cNvPr>
          <p:cNvSpPr/>
          <p:nvPr userDrawn="1"/>
        </p:nvSpPr>
        <p:spPr bwMode="auto">
          <a:xfrm>
            <a:off x="324417" y="1541748"/>
            <a:ext cx="3455491" cy="1877632"/>
          </a:xfrm>
          <a:prstGeom prst="rect">
            <a:avLst/>
          </a:prstGeom>
          <a:solidFill>
            <a:schemeClr val="bg1">
              <a:lumMod val="95000"/>
            </a:schemeClr>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みなさんはメタバタウンの住人です。</a:t>
            </a:r>
            <a:endParaRPr kumimoji="1" lang="en-US" altLang="ja-JP" sz="11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メタバタウンには家が４軒あり、町の真ん中を町が管理する川が流れています。</a:t>
            </a: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行き来には渡し船を使っていますが、</a:t>
            </a:r>
            <a:endParaRPr kumimoji="1" lang="en-US" altLang="ja-JP" sz="11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雨で増水すると運航できず不便でした。</a:t>
            </a: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今回、</a:t>
            </a:r>
            <a:r>
              <a:rPr kumimoji="1" lang="ja-JP" altLang="en-US" sz="1100" kern="1200" dirty="0">
                <a:solidFill>
                  <a:srgbClr val="C00000"/>
                </a:solidFill>
                <a:latin typeface="+mn-ea"/>
                <a:ea typeface="+mn-ea"/>
                <a:cs typeface="+mn-cs"/>
              </a:rPr>
              <a:t> メタバタウンの全ての住人の希望 </a:t>
            </a:r>
            <a:r>
              <a:rPr kumimoji="1" lang="ja-JP" altLang="en-US" sz="1100" kern="1200" dirty="0">
                <a:solidFill>
                  <a:schemeClr val="tx1"/>
                </a:solidFill>
                <a:latin typeface="+mn-ea"/>
                <a:ea typeface="+mn-ea"/>
                <a:cs typeface="+mn-cs"/>
              </a:rPr>
              <a:t>により</a:t>
            </a:r>
            <a:endParaRPr kumimoji="1" lang="en-US" altLang="ja-JP" sz="11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橋を建設することになりました。</a:t>
            </a: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橋の建設費用は</a:t>
            </a:r>
            <a:r>
              <a:rPr kumimoji="1" lang="en-US" altLang="ja-JP" sz="1100" kern="1200" dirty="0">
                <a:solidFill>
                  <a:schemeClr val="tx1"/>
                </a:solidFill>
                <a:latin typeface="+mn-ea"/>
                <a:ea typeface="+mn-ea"/>
                <a:cs typeface="+mn-cs"/>
              </a:rPr>
              <a:t>400</a:t>
            </a:r>
            <a:r>
              <a:rPr kumimoji="1" lang="ja-JP" altLang="en-US" sz="1100" kern="1200" dirty="0">
                <a:solidFill>
                  <a:schemeClr val="tx1"/>
                </a:solidFill>
                <a:latin typeface="+mn-ea"/>
                <a:ea typeface="+mn-ea"/>
                <a:cs typeface="+mn-cs"/>
              </a:rPr>
              <a:t>万円です。</a:t>
            </a:r>
            <a:endParaRPr kumimoji="1" lang="en-US" altLang="ja-JP" sz="11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どのように負担すればいいと思いますか。</a:t>
            </a:r>
          </a:p>
        </p:txBody>
      </p:sp>
      <p:sp>
        <p:nvSpPr>
          <p:cNvPr id="11" name="正方形/長方形 10">
            <a:extLst>
              <a:ext uri="{FF2B5EF4-FFF2-40B4-BE49-F238E27FC236}">
                <a16:creationId xmlns:a16="http://schemas.microsoft.com/office/drawing/2014/main" id="{28AF1350-8E12-4B20-8DDD-CC0234552D7B}"/>
              </a:ext>
            </a:extLst>
          </p:cNvPr>
          <p:cNvSpPr/>
          <p:nvPr userDrawn="1"/>
        </p:nvSpPr>
        <p:spPr bwMode="auto">
          <a:xfrm>
            <a:off x="811530" y="2583495"/>
            <a:ext cx="2000250" cy="177756"/>
          </a:xfrm>
          <a:prstGeom prst="rect">
            <a:avLst/>
          </a:prstGeom>
          <a:noFill/>
          <a:ln w="127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a typeface="+mn-ea"/>
            </a:endParaRPr>
          </a:p>
        </p:txBody>
      </p:sp>
      <p:sp>
        <p:nvSpPr>
          <p:cNvPr id="16" name="正方形/長方形 15">
            <a:extLst>
              <a:ext uri="{FF2B5EF4-FFF2-40B4-BE49-F238E27FC236}">
                <a16:creationId xmlns:a16="http://schemas.microsoft.com/office/drawing/2014/main" id="{FD842687-0D0E-A5AD-ACCD-D81186D29464}"/>
              </a:ext>
            </a:extLst>
          </p:cNvPr>
          <p:cNvSpPr>
            <a:spLocks noGrp="1" noRot="1" noMove="1" noResize="1" noEditPoints="1" noAdjustHandles="1" noChangeArrowheads="1" noChangeShapeType="1"/>
          </p:cNvSpPr>
          <p:nvPr userDrawn="1"/>
        </p:nvSpPr>
        <p:spPr bwMode="auto">
          <a:xfrm>
            <a:off x="324417" y="3888724"/>
            <a:ext cx="8495733" cy="2831493"/>
          </a:xfrm>
          <a:prstGeom prst="rect">
            <a:avLst/>
          </a:prstGeom>
          <a:solidFill>
            <a:srgbClr val="EBFAFF"/>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Tx/>
              <a:buNone/>
              <a:tabLst/>
            </a:pPr>
            <a:endParaRPr kumimoji="1" lang="ja-JP" altLang="en-US" sz="1100" kern="1200" dirty="0">
              <a:solidFill>
                <a:schemeClr val="tx1"/>
              </a:solidFill>
              <a:latin typeface="+mn-ea"/>
              <a:ea typeface="+mn-ea"/>
              <a:cs typeface="+mn-cs"/>
            </a:endParaRPr>
          </a:p>
        </p:txBody>
      </p:sp>
      <p:sp>
        <p:nvSpPr>
          <p:cNvPr id="19" name="正方形/長方形 18">
            <a:extLst>
              <a:ext uri="{FF2B5EF4-FFF2-40B4-BE49-F238E27FC236}">
                <a16:creationId xmlns:a16="http://schemas.microsoft.com/office/drawing/2014/main" id="{EEB2D6A2-4F48-66F8-0FD2-FA266D30EC64}"/>
              </a:ext>
            </a:extLst>
          </p:cNvPr>
          <p:cNvSpPr/>
          <p:nvPr userDrawn="1"/>
        </p:nvSpPr>
        <p:spPr bwMode="auto">
          <a:xfrm>
            <a:off x="3928374" y="1541748"/>
            <a:ext cx="1843900" cy="1877632"/>
          </a:xfrm>
          <a:prstGeom prst="rect">
            <a:avLst/>
          </a:prstGeom>
          <a:solidFill>
            <a:schemeClr val="bg1">
              <a:lumMod val="95000"/>
            </a:schemeClr>
          </a:solidFill>
          <a:ln w="6350" cap="flat" cmpd="sng" algn="ctr">
            <a:noFill/>
            <a:prstDash val="solid"/>
            <a:round/>
            <a:headEnd type="none" w="med" len="med"/>
            <a:tailEnd type="none" w="med" len="med"/>
          </a:ln>
          <a:effectLst/>
        </p:spPr>
        <p:txBody>
          <a:bodyPr vert="horz" wrap="square" lIns="91440" tIns="90000" rIns="91440" bIns="45720" numCol="1" rtlCol="0" anchor="t"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各家の家族構成・所得金額・使用回数が同じ場合</a:t>
            </a:r>
            <a:endParaRPr kumimoji="1" lang="en-US" altLang="ja-JP" sz="11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Tx/>
              <a:buNone/>
              <a:tabLst/>
            </a:pPr>
            <a:endParaRPr kumimoji="1" lang="en-US" altLang="ja-JP" sz="1100" kern="1200" dirty="0">
              <a:solidFill>
                <a:schemeClr val="tx1"/>
              </a:solidFill>
              <a:latin typeface="+mn-ea"/>
              <a:ea typeface="+mn-ea"/>
              <a:cs typeface="+mn-cs"/>
            </a:endParaRPr>
          </a:p>
          <a:p>
            <a:pPr marL="171450" marR="0" indent="-171450" algn="l" defTabSz="914400" rtl="0" eaLnBrk="0" fontAlgn="base" latinLnBrk="0" hangingPunct="0">
              <a:lnSpc>
                <a:spcPct val="114000"/>
              </a:lnSpc>
              <a:spcBef>
                <a:spcPct val="0"/>
              </a:spcBef>
              <a:spcAft>
                <a:spcPct val="0"/>
              </a:spcAft>
              <a:buClrTx/>
              <a:buSzTx/>
              <a:buFont typeface="Wingdings" panose="05000000000000000000" pitchFamily="2" charset="2"/>
              <a:buChar char="l"/>
              <a:tabLst/>
            </a:pPr>
            <a:r>
              <a:rPr kumimoji="1" lang="ja-JP" altLang="en-US" sz="1100" b="1" kern="1200" dirty="0">
                <a:solidFill>
                  <a:schemeClr val="tx1"/>
                </a:solidFill>
                <a:latin typeface="+mn-ea"/>
                <a:ea typeface="+mn-ea"/>
                <a:cs typeface="+mn-cs"/>
              </a:rPr>
              <a:t>ヒント</a:t>
            </a:r>
            <a:endParaRPr kumimoji="1" lang="en-US" altLang="ja-JP" sz="1100" b="1"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ja-JP" altLang="en-US" sz="1100" kern="1200" dirty="0">
                <a:solidFill>
                  <a:schemeClr val="tx1"/>
                </a:solidFill>
                <a:latin typeface="+mn-ea"/>
                <a:ea typeface="+mn-ea"/>
                <a:cs typeface="+mn-cs"/>
              </a:rPr>
              <a:t>    ４軒とも同じ条件だから、</a:t>
            </a:r>
            <a:endParaRPr kumimoji="1" lang="en-US" altLang="ja-JP" sz="11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en-US" altLang="ja-JP" sz="1100" kern="1200" dirty="0">
                <a:solidFill>
                  <a:schemeClr val="tx1"/>
                </a:solidFill>
                <a:latin typeface="+mn-ea"/>
                <a:ea typeface="+mn-ea"/>
                <a:cs typeface="+mn-cs"/>
              </a:rPr>
              <a:t>    </a:t>
            </a:r>
            <a:r>
              <a:rPr kumimoji="1" lang="ja-JP" altLang="en-US" sz="1100" kern="1200" dirty="0">
                <a:solidFill>
                  <a:schemeClr val="tx1"/>
                </a:solidFill>
                <a:latin typeface="+mn-ea"/>
                <a:ea typeface="+mn-ea"/>
                <a:cs typeface="+mn-cs"/>
              </a:rPr>
              <a:t>公平に負担すると</a:t>
            </a:r>
            <a:r>
              <a:rPr kumimoji="1" lang="en-US" altLang="ja-JP" sz="1100" kern="1200" dirty="0">
                <a:solidFill>
                  <a:schemeClr val="tx1"/>
                </a:solidFill>
                <a:latin typeface="+mn-ea"/>
                <a:ea typeface="+mn-ea"/>
                <a:cs typeface="+mn-cs"/>
              </a:rPr>
              <a:t>…</a:t>
            </a:r>
            <a:endParaRPr kumimoji="1" lang="ja-JP" altLang="en-US" sz="1100" kern="1200" dirty="0">
              <a:solidFill>
                <a:schemeClr val="tx1"/>
              </a:solidFill>
              <a:latin typeface="+mn-ea"/>
              <a:ea typeface="+mn-ea"/>
              <a:cs typeface="+mn-cs"/>
            </a:endParaRPr>
          </a:p>
        </p:txBody>
      </p:sp>
      <p:graphicFrame>
        <p:nvGraphicFramePr>
          <p:cNvPr id="13" name="表 12">
            <a:extLst>
              <a:ext uri="{FF2B5EF4-FFF2-40B4-BE49-F238E27FC236}">
                <a16:creationId xmlns:a16="http://schemas.microsoft.com/office/drawing/2014/main" id="{658EDF74-866D-FAC0-246F-6CEEBA622E9A}"/>
              </a:ext>
            </a:extLst>
          </p:cNvPr>
          <p:cNvGraphicFramePr>
            <a:graphicFrameLocks noGrp="1"/>
          </p:cNvGraphicFramePr>
          <p:nvPr userDrawn="1">
            <p:extLst>
              <p:ext uri="{D42A27DB-BD31-4B8C-83A1-F6EECF244321}">
                <p14:modId xmlns:p14="http://schemas.microsoft.com/office/powerpoint/2010/main" val="2624550714"/>
              </p:ext>
            </p:extLst>
          </p:nvPr>
        </p:nvGraphicFramePr>
        <p:xfrm>
          <a:off x="3009451" y="3900331"/>
          <a:ext cx="3877259" cy="2822410"/>
        </p:xfrm>
        <a:graphic>
          <a:graphicData uri="http://schemas.openxmlformats.org/drawingml/2006/table">
            <a:tbl>
              <a:tblPr firstRow="1" bandRow="1">
                <a:effectLst/>
                <a:tableStyleId>{775DCB02-9BB8-47FD-8907-85C794F793BA}</a:tableStyleId>
              </a:tblPr>
              <a:tblGrid>
                <a:gridCol w="487756">
                  <a:extLst>
                    <a:ext uri="{9D8B030D-6E8A-4147-A177-3AD203B41FA5}">
                      <a16:colId xmlns:a16="http://schemas.microsoft.com/office/drawing/2014/main" val="869972413"/>
                    </a:ext>
                  </a:extLst>
                </a:gridCol>
                <a:gridCol w="487756">
                  <a:extLst>
                    <a:ext uri="{9D8B030D-6E8A-4147-A177-3AD203B41FA5}">
                      <a16:colId xmlns:a16="http://schemas.microsoft.com/office/drawing/2014/main" val="817503841"/>
                    </a:ext>
                  </a:extLst>
                </a:gridCol>
                <a:gridCol w="826634">
                  <a:extLst>
                    <a:ext uri="{9D8B030D-6E8A-4147-A177-3AD203B41FA5}">
                      <a16:colId xmlns:a16="http://schemas.microsoft.com/office/drawing/2014/main" val="1686783455"/>
                    </a:ext>
                  </a:extLst>
                </a:gridCol>
                <a:gridCol w="826634">
                  <a:extLst>
                    <a:ext uri="{9D8B030D-6E8A-4147-A177-3AD203B41FA5}">
                      <a16:colId xmlns:a16="http://schemas.microsoft.com/office/drawing/2014/main" val="4080317083"/>
                    </a:ext>
                  </a:extLst>
                </a:gridCol>
                <a:gridCol w="1248479">
                  <a:extLst>
                    <a:ext uri="{9D8B030D-6E8A-4147-A177-3AD203B41FA5}">
                      <a16:colId xmlns:a16="http://schemas.microsoft.com/office/drawing/2014/main" val="659529276"/>
                    </a:ext>
                  </a:extLst>
                </a:gridCol>
              </a:tblGrid>
              <a:tr h="482220">
                <a:tc>
                  <a:txBody>
                    <a:bodyPr/>
                    <a:lstStyle/>
                    <a:p>
                      <a:pPr algn="ctr"/>
                      <a:endParaRPr kumimoji="1" lang="ja-JP" altLang="en-US" sz="1050" b="0" dirty="0">
                        <a:solidFill>
                          <a:schemeClr val="bg1"/>
                        </a:solidFill>
                        <a:effectLst/>
                      </a:endParaRPr>
                    </a:p>
                  </a:txBody>
                  <a:tcPr anchor="ctr">
                    <a:lnL w="12700" cap="flat" cmpd="sng" algn="ctr">
                      <a:solidFill>
                        <a:schemeClr val="bg1"/>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EBFAFF"/>
                    </a:solidFill>
                  </a:tcPr>
                </a:tc>
                <a:tc>
                  <a:txBody>
                    <a:bodyPr/>
                    <a:lstStyle/>
                    <a:p>
                      <a:pPr algn="ctr"/>
                      <a:r>
                        <a:rPr kumimoji="1" lang="ja-JP" altLang="en-US" sz="1050" b="1" dirty="0">
                          <a:solidFill>
                            <a:schemeClr val="bg1"/>
                          </a:solidFill>
                          <a:effectLst/>
                        </a:rPr>
                        <a:t>家族</a:t>
                      </a:r>
                    </a:p>
                  </a:txBody>
                  <a:tcPr anchor="ctr">
                    <a:lnL w="12700" cap="flat" cmpd="sng" algn="ctr">
                      <a:solidFill>
                        <a:srgbClr val="005BAD"/>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005BAD"/>
                    </a:solidFill>
                  </a:tcPr>
                </a:tc>
                <a:tc>
                  <a:txBody>
                    <a:bodyPr/>
                    <a:lstStyle/>
                    <a:p>
                      <a:pPr algn="ctr"/>
                      <a:r>
                        <a:rPr kumimoji="1" lang="ja-JP" altLang="en-US" sz="1050" b="1" dirty="0">
                          <a:effectLst/>
                        </a:rPr>
                        <a:t>所得金額</a:t>
                      </a:r>
                      <a:endParaRPr kumimoji="1" lang="ja-JP" altLang="en-US" sz="900" b="1" kern="1200" dirty="0">
                        <a:solidFill>
                          <a:schemeClr val="bg1"/>
                        </a:solidFill>
                        <a:effectLst/>
                        <a:latin typeface="+mn-lt"/>
                        <a:ea typeface="+mn-ea"/>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005BAD"/>
                    </a:solidFill>
                  </a:tcPr>
                </a:tc>
                <a:tc>
                  <a:txBody>
                    <a:bodyPr/>
                    <a:lstStyle/>
                    <a:p>
                      <a:pPr algn="ctr"/>
                      <a:r>
                        <a:rPr kumimoji="1" lang="ja-JP" altLang="en-US" sz="1050" b="1" dirty="0">
                          <a:effectLst/>
                        </a:rPr>
                        <a:t>使用回数</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005BAD"/>
                    </a:solidFill>
                  </a:tcPr>
                </a:tc>
                <a:tc>
                  <a:txBody>
                    <a:bodyPr/>
                    <a:lstStyle/>
                    <a:p>
                      <a:pPr algn="ctr"/>
                      <a:r>
                        <a:rPr kumimoji="1" lang="ja-JP" altLang="en-US" sz="1050" b="1" dirty="0">
                          <a:effectLst/>
                        </a:rPr>
                        <a:t>負担金額</a:t>
                      </a:r>
                    </a:p>
                  </a:txBody>
                  <a:tcPr anchor="ctr">
                    <a:lnL w="12700" cap="flat" cmpd="sng" algn="ctr">
                      <a:solidFill>
                        <a:schemeClr val="bg1"/>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005BAD"/>
                    </a:solidFill>
                  </a:tcPr>
                </a:tc>
                <a:extLst>
                  <a:ext uri="{0D108BD9-81ED-4DB2-BD59-A6C34878D82A}">
                    <a16:rowId xmlns:a16="http://schemas.microsoft.com/office/drawing/2014/main" val="2135456254"/>
                  </a:ext>
                </a:extLst>
              </a:tr>
              <a:tr h="468038">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Ａ家</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４人</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en-US" altLang="ja-JP" sz="1000" b="1" dirty="0">
                          <a:effectLst/>
                          <a:latin typeface="HGPｺﾞｼｯｸM" panose="020B0600000000000000" pitchFamily="50" charset="-128"/>
                          <a:ea typeface="HGPｺﾞｼｯｸM" panose="020B0600000000000000" pitchFamily="50" charset="-128"/>
                        </a:rPr>
                        <a:t>1,000</a:t>
                      </a:r>
                      <a:r>
                        <a:rPr kumimoji="1" lang="ja-JP" altLang="en-US" sz="10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月</a:t>
                      </a:r>
                      <a:r>
                        <a:rPr kumimoji="1" lang="en-US" altLang="ja-JP" sz="1000" b="1" dirty="0">
                          <a:effectLst/>
                          <a:latin typeface="HGPｺﾞｼｯｸM" panose="020B0600000000000000" pitchFamily="50" charset="-128"/>
                          <a:ea typeface="HGPｺﾞｼｯｸM" panose="020B0600000000000000" pitchFamily="50" charset="-128"/>
                        </a:rPr>
                        <a:t>0</a:t>
                      </a:r>
                      <a:r>
                        <a:rPr kumimoji="1" lang="ja-JP" altLang="en-US" sz="1000" b="1" dirty="0">
                          <a:effectLst/>
                          <a:latin typeface="HGPｺﾞｼｯｸM" panose="020B0600000000000000" pitchFamily="50" charset="-128"/>
                          <a:ea typeface="HGPｺﾞｼｯｸM" panose="020B0600000000000000" pitchFamily="50" charset="-128"/>
                        </a:rPr>
                        <a:t>回</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r"/>
                      <a:r>
                        <a:rPr kumimoji="1" lang="ja-JP" altLang="en-US" sz="10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EBFFFC"/>
                    </a:solidFill>
                  </a:tcPr>
                </a:tc>
                <a:extLst>
                  <a:ext uri="{0D108BD9-81ED-4DB2-BD59-A6C34878D82A}">
                    <a16:rowId xmlns:a16="http://schemas.microsoft.com/office/drawing/2014/main" val="240521073"/>
                  </a:ext>
                </a:extLst>
              </a:tr>
              <a:tr h="468038">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Ｂ家</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４人</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en-US" altLang="ja-JP" sz="1000" b="1" dirty="0">
                          <a:effectLst/>
                          <a:latin typeface="HGPｺﾞｼｯｸM" panose="020B0600000000000000" pitchFamily="50" charset="-128"/>
                          <a:ea typeface="HGPｺﾞｼｯｸM" panose="020B0600000000000000" pitchFamily="50" charset="-128"/>
                        </a:rPr>
                        <a:t>600</a:t>
                      </a:r>
                      <a:r>
                        <a:rPr kumimoji="1" lang="ja-JP" altLang="en-US" sz="10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月</a:t>
                      </a:r>
                      <a:r>
                        <a:rPr kumimoji="1" lang="en-US" altLang="ja-JP" sz="1000" b="1" dirty="0">
                          <a:effectLst/>
                          <a:latin typeface="HGPｺﾞｼｯｸM" panose="020B0600000000000000" pitchFamily="50" charset="-128"/>
                          <a:ea typeface="HGPｺﾞｼｯｸM" panose="020B0600000000000000" pitchFamily="50" charset="-128"/>
                        </a:rPr>
                        <a:t>10</a:t>
                      </a:r>
                      <a:r>
                        <a:rPr kumimoji="1" lang="ja-JP" altLang="en-US" sz="1000" b="1" dirty="0">
                          <a:effectLst/>
                          <a:latin typeface="HGPｺﾞｼｯｸM" panose="020B0600000000000000" pitchFamily="50" charset="-128"/>
                          <a:ea typeface="HGPｺﾞｼｯｸM" panose="020B0600000000000000" pitchFamily="50" charset="-128"/>
                        </a:rPr>
                        <a:t>回</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r"/>
                      <a:r>
                        <a:rPr kumimoji="1" lang="ja-JP" altLang="en-US" sz="10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EBFFFC"/>
                    </a:solidFill>
                  </a:tcPr>
                </a:tc>
                <a:extLst>
                  <a:ext uri="{0D108BD9-81ED-4DB2-BD59-A6C34878D82A}">
                    <a16:rowId xmlns:a16="http://schemas.microsoft.com/office/drawing/2014/main" val="1196817260"/>
                  </a:ext>
                </a:extLst>
              </a:tr>
              <a:tr h="468038">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Ｃ家</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４人</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en-US" altLang="ja-JP" sz="1000" b="1" dirty="0">
                          <a:effectLst/>
                          <a:latin typeface="HGPｺﾞｼｯｸM" panose="020B0600000000000000" pitchFamily="50" charset="-128"/>
                          <a:ea typeface="HGPｺﾞｼｯｸM" panose="020B0600000000000000" pitchFamily="50" charset="-128"/>
                        </a:rPr>
                        <a:t>300</a:t>
                      </a:r>
                      <a:r>
                        <a:rPr kumimoji="1" lang="ja-JP" altLang="en-US" sz="10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月</a:t>
                      </a:r>
                      <a:r>
                        <a:rPr kumimoji="1" lang="en-US" altLang="ja-JP" sz="1000" b="1" dirty="0">
                          <a:effectLst/>
                          <a:latin typeface="HGPｺﾞｼｯｸM" panose="020B0600000000000000" pitchFamily="50" charset="-128"/>
                          <a:ea typeface="HGPｺﾞｼｯｸM" panose="020B0600000000000000" pitchFamily="50" charset="-128"/>
                        </a:rPr>
                        <a:t>10</a:t>
                      </a:r>
                      <a:r>
                        <a:rPr kumimoji="1" lang="ja-JP" altLang="en-US" sz="1000" b="1" dirty="0">
                          <a:effectLst/>
                          <a:latin typeface="HGPｺﾞｼｯｸM" panose="020B0600000000000000" pitchFamily="50" charset="-128"/>
                          <a:ea typeface="HGPｺﾞｼｯｸM" panose="020B0600000000000000" pitchFamily="50" charset="-128"/>
                        </a:rPr>
                        <a:t>回</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r"/>
                      <a:r>
                        <a:rPr kumimoji="1" lang="ja-JP" altLang="en-US" sz="10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EBFFFC"/>
                    </a:solidFill>
                  </a:tcPr>
                </a:tc>
                <a:extLst>
                  <a:ext uri="{0D108BD9-81ED-4DB2-BD59-A6C34878D82A}">
                    <a16:rowId xmlns:a16="http://schemas.microsoft.com/office/drawing/2014/main" val="585846679"/>
                  </a:ext>
                </a:extLst>
              </a:tr>
              <a:tr h="468038">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Ｄ家</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４人</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en-US" altLang="ja-JP" sz="1000" b="1" dirty="0">
                          <a:effectLst/>
                          <a:latin typeface="HGPｺﾞｼｯｸM" panose="020B0600000000000000" pitchFamily="50" charset="-128"/>
                          <a:ea typeface="HGPｺﾞｼｯｸM" panose="020B0600000000000000" pitchFamily="50" charset="-128"/>
                        </a:rPr>
                        <a:t>100</a:t>
                      </a:r>
                      <a:r>
                        <a:rPr kumimoji="1" lang="ja-JP" altLang="en-US" sz="10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月</a:t>
                      </a:r>
                      <a:r>
                        <a:rPr kumimoji="1" lang="en-US" altLang="ja-JP" sz="1000" b="1" dirty="0">
                          <a:effectLst/>
                          <a:latin typeface="HGPｺﾞｼｯｸM" panose="020B0600000000000000" pitchFamily="50" charset="-128"/>
                          <a:ea typeface="HGPｺﾞｼｯｸM" panose="020B0600000000000000" pitchFamily="50" charset="-128"/>
                        </a:rPr>
                        <a:t>20</a:t>
                      </a:r>
                      <a:r>
                        <a:rPr kumimoji="1" lang="ja-JP" altLang="en-US" sz="1000" b="1" dirty="0">
                          <a:effectLst/>
                          <a:latin typeface="HGPｺﾞｼｯｸM" panose="020B0600000000000000" pitchFamily="50" charset="-128"/>
                          <a:ea typeface="HGPｺﾞｼｯｸM" panose="020B0600000000000000" pitchFamily="50" charset="-128"/>
                        </a:rPr>
                        <a:t>回</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r"/>
                      <a:r>
                        <a:rPr kumimoji="1" lang="ja-JP" altLang="en-US" sz="10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EBFFFC"/>
                    </a:solidFill>
                  </a:tcPr>
                </a:tc>
                <a:extLst>
                  <a:ext uri="{0D108BD9-81ED-4DB2-BD59-A6C34878D82A}">
                    <a16:rowId xmlns:a16="http://schemas.microsoft.com/office/drawing/2014/main" val="4268042463"/>
                  </a:ext>
                </a:extLst>
              </a:tr>
              <a:tr h="468038">
                <a:tc gridSpan="4">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合計</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CEEEFE"/>
                    </a:solidFill>
                  </a:tcPr>
                </a:tc>
                <a:tc hMerge="1">
                  <a:txBody>
                    <a:bodyPr/>
                    <a:lstStyle/>
                    <a:p>
                      <a:endParaRP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dirty="0"/>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kumimoji="1" lang="en-US" altLang="ja-JP" sz="1000" b="1" dirty="0">
                          <a:effectLst/>
                          <a:latin typeface="HGPｺﾞｼｯｸM" panose="020B0600000000000000" pitchFamily="50" charset="-128"/>
                          <a:ea typeface="HGPｺﾞｼｯｸM" panose="020B0600000000000000" pitchFamily="50" charset="-128"/>
                        </a:rPr>
                        <a:t>400</a:t>
                      </a:r>
                      <a:r>
                        <a:rPr kumimoji="1" lang="ja-JP" altLang="en-US" sz="10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CEEEFE"/>
                    </a:solidFill>
                  </a:tcPr>
                </a:tc>
                <a:extLst>
                  <a:ext uri="{0D108BD9-81ED-4DB2-BD59-A6C34878D82A}">
                    <a16:rowId xmlns:a16="http://schemas.microsoft.com/office/drawing/2014/main" val="3152522239"/>
                  </a:ext>
                </a:extLst>
              </a:tr>
            </a:tbl>
          </a:graphicData>
        </a:graphic>
      </p:graphicFrame>
      <p:sp>
        <p:nvSpPr>
          <p:cNvPr id="40" name="正方形/長方形 39">
            <a:extLst>
              <a:ext uri="{FF2B5EF4-FFF2-40B4-BE49-F238E27FC236}">
                <a16:creationId xmlns:a16="http://schemas.microsoft.com/office/drawing/2014/main" id="{B7A6DFF8-6BE9-7586-B646-8DCACE5DDAD3}"/>
              </a:ext>
            </a:extLst>
          </p:cNvPr>
          <p:cNvSpPr/>
          <p:nvPr userDrawn="1"/>
        </p:nvSpPr>
        <p:spPr bwMode="auto">
          <a:xfrm>
            <a:off x="323642" y="5376928"/>
            <a:ext cx="3455491" cy="621034"/>
          </a:xfrm>
          <a:prstGeom prst="rect">
            <a:avLst/>
          </a:prstGeom>
          <a:no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171450" marR="0" indent="-171450" algn="l" defTabSz="914400" rtl="0" eaLnBrk="0" fontAlgn="base" latinLnBrk="0" hangingPunct="0">
              <a:lnSpc>
                <a:spcPct val="114000"/>
              </a:lnSpc>
              <a:spcBef>
                <a:spcPct val="0"/>
              </a:spcBef>
              <a:spcAft>
                <a:spcPct val="0"/>
              </a:spcAft>
              <a:buClrTx/>
              <a:buSzTx/>
              <a:buFont typeface="Wingdings" panose="05000000000000000000" pitchFamily="2" charset="2"/>
              <a:buChar char="l"/>
              <a:tabLst/>
            </a:pPr>
            <a:r>
              <a:rPr kumimoji="1" lang="ja-JP" altLang="en-US" sz="1400" kern="1200" dirty="0">
                <a:solidFill>
                  <a:srgbClr val="005BAD"/>
                </a:solidFill>
                <a:latin typeface="+mn-ea"/>
                <a:ea typeface="+mn-ea"/>
                <a:cs typeface="+mn-cs"/>
              </a:rPr>
              <a:t>ヒント</a:t>
            </a:r>
          </a:p>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ja-JP" altLang="en-US" sz="1200" kern="1200" dirty="0">
                <a:solidFill>
                  <a:schemeClr val="tx1"/>
                </a:solidFill>
                <a:latin typeface="+mn-ea"/>
                <a:ea typeface="+mn-ea"/>
                <a:cs typeface="+mn-cs"/>
              </a:rPr>
              <a:t>  </a:t>
            </a:r>
            <a:r>
              <a:rPr kumimoji="1" lang="ja-JP" altLang="en-US" sz="1200" kern="0" spc="100" baseline="0" dirty="0">
                <a:solidFill>
                  <a:schemeClr val="tx1"/>
                </a:solidFill>
                <a:latin typeface="+mn-ea"/>
                <a:ea typeface="+mn-ea"/>
                <a:cs typeface="+mn-cs"/>
              </a:rPr>
              <a:t> </a:t>
            </a:r>
            <a:r>
              <a:rPr kumimoji="1" lang="ja-JP" altLang="en-US" sz="1200" kern="1200" dirty="0">
                <a:solidFill>
                  <a:schemeClr val="tx1"/>
                </a:solidFill>
                <a:latin typeface="+mn-ea"/>
                <a:ea typeface="+mn-ea"/>
                <a:cs typeface="+mn-cs"/>
              </a:rPr>
              <a:t>いくつかの負担方法を組み合わせる</a:t>
            </a:r>
            <a:endParaRPr kumimoji="1" lang="en-US" altLang="ja-JP" sz="12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en-US" altLang="ja-JP" sz="1200" kern="1200" dirty="0">
                <a:solidFill>
                  <a:schemeClr val="tx1"/>
                </a:solidFill>
                <a:latin typeface="+mn-ea"/>
                <a:ea typeface="+mn-ea"/>
                <a:cs typeface="+mn-cs"/>
              </a:rPr>
              <a:t>   </a:t>
            </a:r>
            <a:r>
              <a:rPr kumimoji="1" lang="ja-JP" altLang="en-US" sz="1200" kern="1200" dirty="0">
                <a:solidFill>
                  <a:schemeClr val="tx1"/>
                </a:solidFill>
                <a:latin typeface="+mn-ea"/>
                <a:ea typeface="+mn-ea"/>
                <a:cs typeface="+mn-cs"/>
              </a:rPr>
              <a:t>方法も考えてみよう！</a:t>
            </a:r>
          </a:p>
        </p:txBody>
      </p:sp>
      <p:sp>
        <p:nvSpPr>
          <p:cNvPr id="36" name="テキスト プレースホルダー 17">
            <a:extLst>
              <a:ext uri="{FF2B5EF4-FFF2-40B4-BE49-F238E27FC236}">
                <a16:creationId xmlns:a16="http://schemas.microsoft.com/office/drawing/2014/main" id="{3B108D23-4885-8FD5-E963-138DEB863952}"/>
              </a:ext>
            </a:extLst>
          </p:cNvPr>
          <p:cNvSpPr>
            <a:spLocks noGrp="1"/>
          </p:cNvSpPr>
          <p:nvPr>
            <p:ph type="body" sz="quarter" idx="30" hasCustomPrompt="1"/>
          </p:nvPr>
        </p:nvSpPr>
        <p:spPr>
          <a:xfrm>
            <a:off x="5660000" y="4520800"/>
            <a:ext cx="866053" cy="184946"/>
          </a:xfrm>
          <a:prstGeom prst="rect">
            <a:avLst/>
          </a:prstGeom>
        </p:spPr>
        <p:txBody>
          <a:bodyPr lIns="36000" rIns="36000" anchor="ctr" anchorCtr="0"/>
          <a:lstStyle>
            <a:lvl1pPr marL="0" indent="0" algn="r">
              <a:buNone/>
              <a:defRPr sz="1200"/>
            </a:lvl1pPr>
            <a:lvl2pPr>
              <a:defRPr sz="1000"/>
            </a:lvl2pPr>
            <a:lvl3pPr>
              <a:defRPr sz="1000"/>
            </a:lvl3pPr>
            <a:lvl4pPr>
              <a:defRPr sz="1000"/>
            </a:lvl4pPr>
            <a:lvl5pPr>
              <a:defRPr sz="1000"/>
            </a:lvl5pPr>
          </a:lstStyle>
          <a:p>
            <a:pPr lvl="0"/>
            <a:r>
              <a:rPr kumimoji="1" lang="ja-JP" altLang="en-US" dirty="0"/>
              <a:t>答えを入力</a:t>
            </a:r>
          </a:p>
        </p:txBody>
      </p:sp>
      <p:sp>
        <p:nvSpPr>
          <p:cNvPr id="41" name="テキスト プレースホルダー 17">
            <a:extLst>
              <a:ext uri="{FF2B5EF4-FFF2-40B4-BE49-F238E27FC236}">
                <a16:creationId xmlns:a16="http://schemas.microsoft.com/office/drawing/2014/main" id="{9C344413-02E5-2378-0724-971D05FE6747}"/>
              </a:ext>
            </a:extLst>
          </p:cNvPr>
          <p:cNvSpPr>
            <a:spLocks noGrp="1"/>
          </p:cNvSpPr>
          <p:nvPr>
            <p:ph type="body" sz="quarter" idx="38" hasCustomPrompt="1"/>
          </p:nvPr>
        </p:nvSpPr>
        <p:spPr>
          <a:xfrm>
            <a:off x="5660000" y="5001751"/>
            <a:ext cx="866053" cy="184946"/>
          </a:xfrm>
          <a:prstGeom prst="rect">
            <a:avLst/>
          </a:prstGeom>
        </p:spPr>
        <p:txBody>
          <a:bodyPr lIns="36000" rIns="36000" anchor="ctr" anchorCtr="0"/>
          <a:lstStyle>
            <a:lvl1pPr marL="0" indent="0" algn="r">
              <a:buNone/>
              <a:defRPr sz="1200"/>
            </a:lvl1pPr>
            <a:lvl2pPr>
              <a:defRPr sz="1000"/>
            </a:lvl2pPr>
            <a:lvl3pPr>
              <a:defRPr sz="1000"/>
            </a:lvl3pPr>
            <a:lvl4pPr>
              <a:defRPr sz="1000"/>
            </a:lvl4pPr>
            <a:lvl5pPr>
              <a:defRPr sz="1000"/>
            </a:lvl5pPr>
          </a:lstStyle>
          <a:p>
            <a:pPr lvl="0"/>
            <a:r>
              <a:rPr kumimoji="1" lang="ja-JP" altLang="en-US" dirty="0"/>
              <a:t>答えを入力</a:t>
            </a:r>
          </a:p>
        </p:txBody>
      </p:sp>
      <p:sp>
        <p:nvSpPr>
          <p:cNvPr id="47" name="テキスト プレースホルダー 17">
            <a:extLst>
              <a:ext uri="{FF2B5EF4-FFF2-40B4-BE49-F238E27FC236}">
                <a16:creationId xmlns:a16="http://schemas.microsoft.com/office/drawing/2014/main" id="{7256BFC3-1325-7CC9-C6AC-1BAE444EA065}"/>
              </a:ext>
            </a:extLst>
          </p:cNvPr>
          <p:cNvSpPr>
            <a:spLocks noGrp="1"/>
          </p:cNvSpPr>
          <p:nvPr>
            <p:ph type="body" sz="quarter" idx="39" hasCustomPrompt="1"/>
          </p:nvPr>
        </p:nvSpPr>
        <p:spPr>
          <a:xfrm>
            <a:off x="5660000" y="5466527"/>
            <a:ext cx="866053" cy="184946"/>
          </a:xfrm>
          <a:prstGeom prst="rect">
            <a:avLst/>
          </a:prstGeom>
        </p:spPr>
        <p:txBody>
          <a:bodyPr lIns="36000" rIns="36000" anchor="ctr" anchorCtr="0"/>
          <a:lstStyle>
            <a:lvl1pPr marL="0" indent="0" algn="r">
              <a:buNone/>
              <a:defRPr sz="1200"/>
            </a:lvl1pPr>
            <a:lvl2pPr>
              <a:defRPr sz="1000"/>
            </a:lvl2pPr>
            <a:lvl3pPr>
              <a:defRPr sz="1000"/>
            </a:lvl3pPr>
            <a:lvl4pPr>
              <a:defRPr sz="1000"/>
            </a:lvl4pPr>
            <a:lvl5pPr>
              <a:defRPr sz="1000"/>
            </a:lvl5pPr>
          </a:lstStyle>
          <a:p>
            <a:pPr lvl="0"/>
            <a:r>
              <a:rPr kumimoji="1" lang="ja-JP" altLang="en-US" dirty="0"/>
              <a:t>答えを入力</a:t>
            </a:r>
          </a:p>
        </p:txBody>
      </p:sp>
      <p:sp>
        <p:nvSpPr>
          <p:cNvPr id="48" name="テキスト プレースホルダー 17">
            <a:extLst>
              <a:ext uri="{FF2B5EF4-FFF2-40B4-BE49-F238E27FC236}">
                <a16:creationId xmlns:a16="http://schemas.microsoft.com/office/drawing/2014/main" id="{CE7042D9-6040-3AA9-554F-7C053A4AD00E}"/>
              </a:ext>
            </a:extLst>
          </p:cNvPr>
          <p:cNvSpPr>
            <a:spLocks noGrp="1"/>
          </p:cNvSpPr>
          <p:nvPr>
            <p:ph type="body" sz="quarter" idx="40" hasCustomPrompt="1"/>
          </p:nvPr>
        </p:nvSpPr>
        <p:spPr>
          <a:xfrm>
            <a:off x="5660000" y="5936498"/>
            <a:ext cx="866053" cy="184946"/>
          </a:xfrm>
          <a:prstGeom prst="rect">
            <a:avLst/>
          </a:prstGeom>
        </p:spPr>
        <p:txBody>
          <a:bodyPr lIns="36000" rIns="36000" anchor="ctr" anchorCtr="0"/>
          <a:lstStyle>
            <a:lvl1pPr marL="0" indent="0" algn="r">
              <a:buNone/>
              <a:defRPr sz="1200"/>
            </a:lvl1pPr>
            <a:lvl2pPr>
              <a:defRPr sz="1000"/>
            </a:lvl2pPr>
            <a:lvl3pPr>
              <a:defRPr sz="1000"/>
            </a:lvl3pPr>
            <a:lvl4pPr>
              <a:defRPr sz="1000"/>
            </a:lvl4pPr>
            <a:lvl5pPr>
              <a:defRPr sz="1000"/>
            </a:lvl5pPr>
          </a:lstStyle>
          <a:p>
            <a:pPr lvl="0"/>
            <a:r>
              <a:rPr kumimoji="1" lang="ja-JP" altLang="en-US" dirty="0"/>
              <a:t>答えを入力</a:t>
            </a:r>
          </a:p>
        </p:txBody>
      </p:sp>
      <p:sp>
        <p:nvSpPr>
          <p:cNvPr id="17" name="正方形/長方形 16">
            <a:extLst>
              <a:ext uri="{FF2B5EF4-FFF2-40B4-BE49-F238E27FC236}">
                <a16:creationId xmlns:a16="http://schemas.microsoft.com/office/drawing/2014/main" id="{3270C151-A5BE-9BD5-F5A7-0FE8BFA14B05}"/>
              </a:ext>
            </a:extLst>
          </p:cNvPr>
          <p:cNvSpPr/>
          <p:nvPr userDrawn="1"/>
        </p:nvSpPr>
        <p:spPr bwMode="auto">
          <a:xfrm>
            <a:off x="323642" y="4022517"/>
            <a:ext cx="3667513" cy="518485"/>
          </a:xfrm>
          <a:prstGeom prst="rect">
            <a:avLst/>
          </a:prstGeom>
          <a:no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600" kern="1200" dirty="0">
                <a:solidFill>
                  <a:srgbClr val="005BAD"/>
                </a:solidFill>
                <a:latin typeface="+mn-ea"/>
                <a:ea typeface="+mn-ea"/>
                <a:cs typeface="+mn-cs"/>
              </a:rPr>
              <a:t>各家の所得金額</a:t>
            </a:r>
            <a:r>
              <a:rPr kumimoji="1" lang="ja-JP" altLang="en-US" sz="1400" kern="1200" dirty="0">
                <a:solidFill>
                  <a:srgbClr val="005BAD"/>
                </a:solidFill>
                <a:latin typeface="+mn-ea"/>
                <a:ea typeface="+mn-ea"/>
                <a:cs typeface="+mn-cs"/>
              </a:rPr>
              <a:t>（もうけ）</a:t>
            </a:r>
            <a:r>
              <a:rPr kumimoji="1" lang="ja-JP" altLang="en-US" sz="1600" kern="1200" dirty="0">
                <a:solidFill>
                  <a:srgbClr val="005BAD"/>
                </a:solidFill>
                <a:latin typeface="+mn-ea"/>
                <a:ea typeface="+mn-ea"/>
                <a:cs typeface="+mn-cs"/>
              </a:rPr>
              <a:t>と</a:t>
            </a:r>
            <a:endParaRPr kumimoji="1" lang="en-US" altLang="ja-JP" sz="1600" kern="1200" dirty="0">
              <a:solidFill>
                <a:srgbClr val="005BAD"/>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600" kern="1200" dirty="0">
                <a:solidFill>
                  <a:srgbClr val="005BAD"/>
                </a:solidFill>
                <a:latin typeface="+mn-ea"/>
                <a:ea typeface="+mn-ea"/>
                <a:cs typeface="+mn-cs"/>
              </a:rPr>
              <a:t>橋の使用回数が異なる場合</a:t>
            </a:r>
          </a:p>
        </p:txBody>
      </p:sp>
      <p:sp>
        <p:nvSpPr>
          <p:cNvPr id="54" name="正方形/長方形 53">
            <a:extLst>
              <a:ext uri="{FF2B5EF4-FFF2-40B4-BE49-F238E27FC236}">
                <a16:creationId xmlns:a16="http://schemas.microsoft.com/office/drawing/2014/main" id="{584D2F6C-09FA-2F5A-DE99-79F2ABF555EB}"/>
              </a:ext>
            </a:extLst>
          </p:cNvPr>
          <p:cNvSpPr/>
          <p:nvPr userDrawn="1"/>
        </p:nvSpPr>
        <p:spPr bwMode="auto">
          <a:xfrm>
            <a:off x="3928374" y="1257115"/>
            <a:ext cx="1332646" cy="226871"/>
          </a:xfrm>
          <a:prstGeom prst="rect">
            <a:avLst/>
          </a:prstGeom>
          <a:noFill/>
          <a:ln w="19050" cap="flat" cmpd="sng" algn="ctr">
            <a:solidFill>
              <a:schemeClr val="tx1">
                <a:lumMod val="85000"/>
                <a:lumOff val="15000"/>
              </a:schemeClr>
            </a:solidFill>
            <a:prstDash val="solid"/>
            <a:round/>
            <a:headEnd type="none" w="med" len="med"/>
            <a:tailEnd type="none" w="med" len="med"/>
          </a:ln>
          <a:effectLst/>
        </p:spPr>
        <p:txBody>
          <a:bodyPr vert="horz" wrap="square" lIns="72000" tIns="36000" rIns="7200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1300" b="0" i="0" u="none" strike="noStrike" cap="none" normalizeH="0" baseline="0" dirty="0">
                <a:ln>
                  <a:noFill/>
                </a:ln>
                <a:effectLst/>
                <a:latin typeface="+mn-ea"/>
                <a:ea typeface="+mn-ea"/>
              </a:rPr>
              <a:t>パターン１</a:t>
            </a:r>
            <a:r>
              <a:rPr kumimoji="1" lang="ja-JP" altLang="en-US" sz="1200" b="0" i="0" u="none" strike="noStrike" cap="none" normalizeH="0" baseline="0" dirty="0">
                <a:ln>
                  <a:noFill/>
                </a:ln>
                <a:effectLst/>
                <a:latin typeface="+mn-ea"/>
                <a:ea typeface="+mn-ea"/>
              </a:rPr>
              <a:t>（参考）</a:t>
            </a:r>
            <a:endParaRPr kumimoji="1" lang="ja-JP" altLang="en-US" sz="1300" b="0" i="0" u="none" strike="noStrike" cap="none" normalizeH="0" baseline="0" dirty="0">
              <a:ln>
                <a:noFill/>
              </a:ln>
              <a:effectLst/>
              <a:latin typeface="+mn-ea"/>
              <a:ea typeface="+mn-ea"/>
            </a:endParaRPr>
          </a:p>
        </p:txBody>
      </p:sp>
      <p:sp>
        <p:nvSpPr>
          <p:cNvPr id="3" name="正方形/長方形 2">
            <a:extLst>
              <a:ext uri="{FF2B5EF4-FFF2-40B4-BE49-F238E27FC236}">
                <a16:creationId xmlns:a16="http://schemas.microsoft.com/office/drawing/2014/main" id="{C2A7D9CD-3A65-F245-CFB7-0C7697457671}"/>
              </a:ext>
            </a:extLst>
          </p:cNvPr>
          <p:cNvSpPr/>
          <p:nvPr userDrawn="1"/>
        </p:nvSpPr>
        <p:spPr bwMode="auto">
          <a:xfrm>
            <a:off x="323642" y="4576465"/>
            <a:ext cx="3455491" cy="621034"/>
          </a:xfrm>
          <a:prstGeom prst="rect">
            <a:avLst/>
          </a:prstGeom>
          <a:no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en-US" altLang="ja-JP" sz="1050" kern="1200" dirty="0">
                <a:solidFill>
                  <a:srgbClr val="005BAD"/>
                </a:solidFill>
                <a:latin typeface="+mn-ea"/>
                <a:ea typeface="+mn-ea"/>
                <a:cs typeface="+mn-cs"/>
              </a:rPr>
              <a:t>※</a:t>
            </a:r>
            <a:r>
              <a:rPr kumimoji="1" lang="ja-JP" altLang="en-US" sz="1050" kern="1200" dirty="0">
                <a:solidFill>
                  <a:srgbClr val="005BAD"/>
                </a:solidFill>
                <a:latin typeface="+mn-ea"/>
                <a:ea typeface="+mn-ea"/>
                <a:cs typeface="+mn-cs"/>
              </a:rPr>
              <a:t>グループの意見を集約し、「負担金額」を</a:t>
            </a:r>
            <a:endParaRPr kumimoji="1" lang="en-US" altLang="ja-JP" sz="1050" kern="1200" dirty="0">
              <a:solidFill>
                <a:srgbClr val="005BAD"/>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en-US" altLang="ja-JP" sz="1050" kern="1200" dirty="0">
                <a:solidFill>
                  <a:srgbClr val="005BAD"/>
                </a:solidFill>
                <a:latin typeface="+mn-ea"/>
                <a:ea typeface="+mn-ea"/>
                <a:cs typeface="+mn-cs"/>
              </a:rPr>
              <a:t>   </a:t>
            </a:r>
            <a:r>
              <a:rPr kumimoji="1" lang="ja-JP" altLang="en-US" sz="1050" kern="1200" dirty="0">
                <a:solidFill>
                  <a:srgbClr val="005BAD"/>
                </a:solidFill>
                <a:latin typeface="+mn-ea"/>
                <a:ea typeface="+mn-ea"/>
                <a:cs typeface="+mn-cs"/>
              </a:rPr>
              <a:t>記入しましょう！</a:t>
            </a:r>
          </a:p>
        </p:txBody>
      </p:sp>
      <p:sp>
        <p:nvSpPr>
          <p:cNvPr id="5" name="正方形/長方形 4">
            <a:extLst>
              <a:ext uri="{FF2B5EF4-FFF2-40B4-BE49-F238E27FC236}">
                <a16:creationId xmlns:a16="http://schemas.microsoft.com/office/drawing/2014/main" id="{0F33369F-ADD8-7FAA-6349-4A359085C381}"/>
              </a:ext>
            </a:extLst>
          </p:cNvPr>
          <p:cNvSpPr/>
          <p:nvPr userDrawn="1"/>
        </p:nvSpPr>
        <p:spPr bwMode="auto">
          <a:xfrm>
            <a:off x="6940632" y="3944289"/>
            <a:ext cx="1879518" cy="621034"/>
          </a:xfrm>
          <a:prstGeom prst="rect">
            <a:avLst/>
          </a:prstGeom>
          <a:no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en-US" altLang="ja-JP" sz="900" kern="1200" dirty="0">
                <a:solidFill>
                  <a:srgbClr val="005BAD"/>
                </a:solidFill>
                <a:latin typeface="+mn-ea"/>
                <a:ea typeface="+mn-ea"/>
                <a:cs typeface="+mn-cs"/>
              </a:rPr>
              <a:t>※</a:t>
            </a:r>
            <a:r>
              <a:rPr kumimoji="1" lang="ja-JP" altLang="en-US" sz="900" kern="1200" dirty="0">
                <a:solidFill>
                  <a:srgbClr val="005BAD"/>
                </a:solidFill>
                <a:latin typeface="+mn-ea"/>
                <a:ea typeface="+mn-ea"/>
                <a:cs typeface="+mn-cs"/>
              </a:rPr>
              <a:t>グループでは、どの要素をどれくらい重要視しますか？下の図のどの辺りに位置するか★を動かしてみましょう！</a:t>
            </a:r>
          </a:p>
        </p:txBody>
      </p:sp>
      <p:grpSp>
        <p:nvGrpSpPr>
          <p:cNvPr id="15" name="グループ化 14">
            <a:extLst>
              <a:ext uri="{FF2B5EF4-FFF2-40B4-BE49-F238E27FC236}">
                <a16:creationId xmlns:a16="http://schemas.microsoft.com/office/drawing/2014/main" id="{E8BE1582-D7F3-9C43-2E1F-B930AAEF4268}"/>
              </a:ext>
            </a:extLst>
          </p:cNvPr>
          <p:cNvGrpSpPr/>
          <p:nvPr userDrawn="1"/>
        </p:nvGrpSpPr>
        <p:grpSpPr>
          <a:xfrm>
            <a:off x="7088512" y="4832765"/>
            <a:ext cx="1529836" cy="1529836"/>
            <a:chOff x="7088512" y="4886555"/>
            <a:chExt cx="1529836" cy="1529836"/>
          </a:xfrm>
        </p:grpSpPr>
        <p:sp>
          <p:nvSpPr>
            <p:cNvPr id="8" name="楕円 7">
              <a:extLst>
                <a:ext uri="{FF2B5EF4-FFF2-40B4-BE49-F238E27FC236}">
                  <a16:creationId xmlns:a16="http://schemas.microsoft.com/office/drawing/2014/main" id="{BADBE819-CC75-29C1-9E9D-CDF3CDC16F97}"/>
                </a:ext>
              </a:extLst>
            </p:cNvPr>
            <p:cNvSpPr/>
            <p:nvPr userDrawn="1"/>
          </p:nvSpPr>
          <p:spPr bwMode="auto">
            <a:xfrm>
              <a:off x="7660654" y="5458697"/>
              <a:ext cx="385552" cy="385552"/>
            </a:xfrm>
            <a:prstGeom prst="ellipse">
              <a:avLst/>
            </a:prstGeom>
            <a:noFill/>
            <a:ln w="6350"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a typeface="+mn-ea"/>
              </a:endParaRPr>
            </a:p>
          </p:txBody>
        </p:sp>
        <p:sp>
          <p:nvSpPr>
            <p:cNvPr id="12" name="楕円 11">
              <a:extLst>
                <a:ext uri="{FF2B5EF4-FFF2-40B4-BE49-F238E27FC236}">
                  <a16:creationId xmlns:a16="http://schemas.microsoft.com/office/drawing/2014/main" id="{52F01952-3351-FA15-A5F0-05EB5EAAF8CD}"/>
                </a:ext>
              </a:extLst>
            </p:cNvPr>
            <p:cNvSpPr/>
            <p:nvPr userDrawn="1"/>
          </p:nvSpPr>
          <p:spPr bwMode="auto">
            <a:xfrm>
              <a:off x="7355624" y="5153667"/>
              <a:ext cx="995613" cy="995613"/>
            </a:xfrm>
            <a:prstGeom prst="ellipse">
              <a:avLst/>
            </a:prstGeom>
            <a:noFill/>
            <a:ln w="6350"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a typeface="+mn-ea"/>
              </a:endParaRPr>
            </a:p>
          </p:txBody>
        </p:sp>
        <p:sp>
          <p:nvSpPr>
            <p:cNvPr id="14" name="楕円 13">
              <a:extLst>
                <a:ext uri="{FF2B5EF4-FFF2-40B4-BE49-F238E27FC236}">
                  <a16:creationId xmlns:a16="http://schemas.microsoft.com/office/drawing/2014/main" id="{3A94C8BF-60D0-E94B-DF5F-8E98CF5C37A3}"/>
                </a:ext>
              </a:extLst>
            </p:cNvPr>
            <p:cNvSpPr/>
            <p:nvPr userDrawn="1"/>
          </p:nvSpPr>
          <p:spPr bwMode="auto">
            <a:xfrm>
              <a:off x="7088512" y="4886555"/>
              <a:ext cx="1529836" cy="1529836"/>
            </a:xfrm>
            <a:prstGeom prst="ellipse">
              <a:avLst/>
            </a:prstGeom>
            <a:noFill/>
            <a:ln w="6350"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a typeface="+mn-ea"/>
              </a:endParaRPr>
            </a:p>
          </p:txBody>
        </p:sp>
      </p:grpSp>
      <p:sp>
        <p:nvSpPr>
          <p:cNvPr id="24" name="グラフィックス 20">
            <a:extLst>
              <a:ext uri="{FF2B5EF4-FFF2-40B4-BE49-F238E27FC236}">
                <a16:creationId xmlns:a16="http://schemas.microsoft.com/office/drawing/2014/main" id="{07D10A3D-6EAC-E7DD-B00C-DB3350866F70}"/>
              </a:ext>
            </a:extLst>
          </p:cNvPr>
          <p:cNvSpPr/>
          <p:nvPr userDrawn="1"/>
        </p:nvSpPr>
        <p:spPr>
          <a:xfrm rot="2623897" flipH="1">
            <a:off x="8041477" y="4872020"/>
            <a:ext cx="213421" cy="870789"/>
          </a:xfrm>
          <a:custGeom>
            <a:avLst/>
            <a:gdLst>
              <a:gd name="connsiteX0" fmla="*/ 477774 w 635031"/>
              <a:gd name="connsiteY0" fmla="*/ 549783 h 2826162"/>
              <a:gd name="connsiteX1" fmla="*/ 635032 w 635031"/>
              <a:gd name="connsiteY1" fmla="*/ 549783 h 2826162"/>
              <a:gd name="connsiteX2" fmla="*/ 317468 w 635031"/>
              <a:gd name="connsiteY2" fmla="*/ 0 h 2826162"/>
              <a:gd name="connsiteX3" fmla="*/ 0 w 635031"/>
              <a:gd name="connsiteY3" fmla="*/ 549783 h 2826162"/>
              <a:gd name="connsiteX4" fmla="*/ 157163 w 635031"/>
              <a:gd name="connsiteY4" fmla="*/ 549783 h 2826162"/>
              <a:gd name="connsiteX5" fmla="*/ 317468 w 635031"/>
              <a:gd name="connsiteY5" fmla="*/ 2826163 h 2826162"/>
              <a:gd name="connsiteX6" fmla="*/ 477774 w 635031"/>
              <a:gd name="connsiteY6" fmla="*/ 549783 h 2826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5031" h="2826162">
                <a:moveTo>
                  <a:pt x="477774" y="549783"/>
                </a:moveTo>
                <a:lnTo>
                  <a:pt x="635032" y="549783"/>
                </a:lnTo>
                <a:lnTo>
                  <a:pt x="317468" y="0"/>
                </a:lnTo>
                <a:lnTo>
                  <a:pt x="0" y="549783"/>
                </a:lnTo>
                <a:lnTo>
                  <a:pt x="157163" y="549783"/>
                </a:lnTo>
                <a:lnTo>
                  <a:pt x="317468" y="2826163"/>
                </a:lnTo>
                <a:lnTo>
                  <a:pt x="477774" y="549783"/>
                </a:lnTo>
                <a:close/>
              </a:path>
            </a:pathLst>
          </a:custGeom>
          <a:gradFill>
            <a:gsLst>
              <a:gs pos="0">
                <a:srgbClr val="005BAD"/>
              </a:gs>
              <a:gs pos="100000">
                <a:srgbClr val="005BAD">
                  <a:alpha val="0"/>
                </a:srgbClr>
              </a:gs>
            </a:gsLst>
            <a:lin ang="5400000" scaled="1"/>
          </a:gradFill>
          <a:ln w="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ja-JP" altLang="en-US" dirty="0">
              <a:latin typeface="HGPｺﾞｼｯｸE" panose="020B0900000000000000" pitchFamily="50" charset="-128"/>
            </a:endParaRPr>
          </a:p>
        </p:txBody>
      </p:sp>
      <p:sp>
        <p:nvSpPr>
          <p:cNvPr id="26" name="正方形/長方形 25">
            <a:extLst>
              <a:ext uri="{FF2B5EF4-FFF2-40B4-BE49-F238E27FC236}">
                <a16:creationId xmlns:a16="http://schemas.microsoft.com/office/drawing/2014/main" id="{FD90C96A-43DC-9E17-1EF8-84840B71E1D0}"/>
              </a:ext>
            </a:extLst>
          </p:cNvPr>
          <p:cNvSpPr/>
          <p:nvPr userDrawn="1"/>
        </p:nvSpPr>
        <p:spPr bwMode="auto">
          <a:xfrm>
            <a:off x="6932817" y="4690493"/>
            <a:ext cx="662892" cy="139748"/>
          </a:xfrm>
          <a:prstGeom prst="rect">
            <a:avLst/>
          </a:prstGeom>
          <a:noFill/>
          <a:ln w="6350" cap="flat" cmpd="sng" algn="ctr">
            <a:solidFill>
              <a:srgbClr val="005BAD"/>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ja-JP" altLang="en-US" sz="900" kern="1200" dirty="0">
                <a:solidFill>
                  <a:srgbClr val="005BAD"/>
                </a:solidFill>
                <a:latin typeface="+mn-ea"/>
                <a:ea typeface="+mn-ea"/>
                <a:cs typeface="+mn-cs"/>
              </a:rPr>
              <a:t>所得金額</a:t>
            </a:r>
          </a:p>
        </p:txBody>
      </p:sp>
      <p:sp>
        <p:nvSpPr>
          <p:cNvPr id="27" name="正方形/長方形 26">
            <a:extLst>
              <a:ext uri="{FF2B5EF4-FFF2-40B4-BE49-F238E27FC236}">
                <a16:creationId xmlns:a16="http://schemas.microsoft.com/office/drawing/2014/main" id="{6D7B25B4-297A-AE33-4F79-2A43C8DD36E5}"/>
              </a:ext>
            </a:extLst>
          </p:cNvPr>
          <p:cNvSpPr/>
          <p:nvPr userDrawn="1"/>
        </p:nvSpPr>
        <p:spPr bwMode="auto">
          <a:xfrm>
            <a:off x="8117381" y="4690493"/>
            <a:ext cx="662892" cy="139748"/>
          </a:xfrm>
          <a:prstGeom prst="rect">
            <a:avLst/>
          </a:prstGeom>
          <a:noFill/>
          <a:ln w="6350" cap="flat" cmpd="sng" algn="ctr">
            <a:solidFill>
              <a:srgbClr val="005BAD"/>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ja-JP" altLang="en-US" sz="900" kern="1200" dirty="0">
                <a:solidFill>
                  <a:srgbClr val="005BAD"/>
                </a:solidFill>
                <a:latin typeface="+mn-ea"/>
                <a:ea typeface="+mn-ea"/>
                <a:cs typeface="+mn-cs"/>
              </a:rPr>
              <a:t>使用回数</a:t>
            </a:r>
          </a:p>
        </p:txBody>
      </p:sp>
      <p:sp>
        <p:nvSpPr>
          <p:cNvPr id="28" name="正方形/長方形 27">
            <a:extLst>
              <a:ext uri="{FF2B5EF4-FFF2-40B4-BE49-F238E27FC236}">
                <a16:creationId xmlns:a16="http://schemas.microsoft.com/office/drawing/2014/main" id="{5A0567D8-B174-B567-2EC2-96C071DCDE13}"/>
              </a:ext>
            </a:extLst>
          </p:cNvPr>
          <p:cNvSpPr/>
          <p:nvPr userDrawn="1"/>
        </p:nvSpPr>
        <p:spPr bwMode="auto">
          <a:xfrm>
            <a:off x="7410353" y="6532801"/>
            <a:ext cx="886151" cy="139748"/>
          </a:xfrm>
          <a:prstGeom prst="rect">
            <a:avLst/>
          </a:prstGeom>
          <a:noFill/>
          <a:ln w="6350" cap="flat" cmpd="sng" algn="ctr">
            <a:solidFill>
              <a:srgbClr val="005BAD"/>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ja-JP" altLang="en-US" sz="900" kern="1200" dirty="0">
                <a:solidFill>
                  <a:srgbClr val="005BAD"/>
                </a:solidFill>
                <a:latin typeface="+mn-ea"/>
                <a:ea typeface="+mn-ea"/>
                <a:cs typeface="+mn-cs"/>
              </a:rPr>
              <a:t>その他の要素</a:t>
            </a:r>
          </a:p>
        </p:txBody>
      </p:sp>
      <p:sp>
        <p:nvSpPr>
          <p:cNvPr id="29" name="グラフィックス 20">
            <a:extLst>
              <a:ext uri="{FF2B5EF4-FFF2-40B4-BE49-F238E27FC236}">
                <a16:creationId xmlns:a16="http://schemas.microsoft.com/office/drawing/2014/main" id="{952EDD80-E7B5-776C-BAE4-689F7EDEDC0B}"/>
              </a:ext>
            </a:extLst>
          </p:cNvPr>
          <p:cNvSpPr/>
          <p:nvPr userDrawn="1"/>
        </p:nvSpPr>
        <p:spPr>
          <a:xfrm rot="18997644">
            <a:off x="7453042" y="4863784"/>
            <a:ext cx="213421" cy="870789"/>
          </a:xfrm>
          <a:custGeom>
            <a:avLst/>
            <a:gdLst>
              <a:gd name="connsiteX0" fmla="*/ 477774 w 635031"/>
              <a:gd name="connsiteY0" fmla="*/ 549783 h 2826162"/>
              <a:gd name="connsiteX1" fmla="*/ 635032 w 635031"/>
              <a:gd name="connsiteY1" fmla="*/ 549783 h 2826162"/>
              <a:gd name="connsiteX2" fmla="*/ 317468 w 635031"/>
              <a:gd name="connsiteY2" fmla="*/ 0 h 2826162"/>
              <a:gd name="connsiteX3" fmla="*/ 0 w 635031"/>
              <a:gd name="connsiteY3" fmla="*/ 549783 h 2826162"/>
              <a:gd name="connsiteX4" fmla="*/ 157163 w 635031"/>
              <a:gd name="connsiteY4" fmla="*/ 549783 h 2826162"/>
              <a:gd name="connsiteX5" fmla="*/ 317468 w 635031"/>
              <a:gd name="connsiteY5" fmla="*/ 2826163 h 2826162"/>
              <a:gd name="connsiteX6" fmla="*/ 477774 w 635031"/>
              <a:gd name="connsiteY6" fmla="*/ 549783 h 2826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5031" h="2826162">
                <a:moveTo>
                  <a:pt x="477774" y="549783"/>
                </a:moveTo>
                <a:lnTo>
                  <a:pt x="635032" y="549783"/>
                </a:lnTo>
                <a:lnTo>
                  <a:pt x="317468" y="0"/>
                </a:lnTo>
                <a:lnTo>
                  <a:pt x="0" y="549783"/>
                </a:lnTo>
                <a:lnTo>
                  <a:pt x="157163" y="549783"/>
                </a:lnTo>
                <a:lnTo>
                  <a:pt x="317468" y="2826163"/>
                </a:lnTo>
                <a:lnTo>
                  <a:pt x="477774" y="549783"/>
                </a:lnTo>
                <a:close/>
              </a:path>
            </a:pathLst>
          </a:custGeom>
          <a:gradFill>
            <a:gsLst>
              <a:gs pos="0">
                <a:srgbClr val="005BAD"/>
              </a:gs>
              <a:gs pos="100000">
                <a:srgbClr val="005BAD">
                  <a:alpha val="0"/>
                </a:srgbClr>
              </a:gs>
            </a:gsLst>
            <a:lin ang="5400000" scaled="1"/>
          </a:gradFill>
          <a:ln w="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ja-JP" altLang="en-US" dirty="0">
              <a:latin typeface="HGPｺﾞｼｯｸE" panose="020B0900000000000000" pitchFamily="50" charset="-128"/>
            </a:endParaRPr>
          </a:p>
        </p:txBody>
      </p:sp>
      <p:sp>
        <p:nvSpPr>
          <p:cNvPr id="30" name="グラフィックス 20">
            <a:extLst>
              <a:ext uri="{FF2B5EF4-FFF2-40B4-BE49-F238E27FC236}">
                <a16:creationId xmlns:a16="http://schemas.microsoft.com/office/drawing/2014/main" id="{390148F2-7619-8329-DF1B-DC018D456A52}"/>
              </a:ext>
            </a:extLst>
          </p:cNvPr>
          <p:cNvSpPr/>
          <p:nvPr userDrawn="1"/>
        </p:nvSpPr>
        <p:spPr>
          <a:xfrm rot="10800000">
            <a:off x="7746719" y="5568453"/>
            <a:ext cx="213421" cy="870789"/>
          </a:xfrm>
          <a:custGeom>
            <a:avLst/>
            <a:gdLst>
              <a:gd name="connsiteX0" fmla="*/ 477774 w 635031"/>
              <a:gd name="connsiteY0" fmla="*/ 549783 h 2826162"/>
              <a:gd name="connsiteX1" fmla="*/ 635032 w 635031"/>
              <a:gd name="connsiteY1" fmla="*/ 549783 h 2826162"/>
              <a:gd name="connsiteX2" fmla="*/ 317468 w 635031"/>
              <a:gd name="connsiteY2" fmla="*/ 0 h 2826162"/>
              <a:gd name="connsiteX3" fmla="*/ 0 w 635031"/>
              <a:gd name="connsiteY3" fmla="*/ 549783 h 2826162"/>
              <a:gd name="connsiteX4" fmla="*/ 157163 w 635031"/>
              <a:gd name="connsiteY4" fmla="*/ 549783 h 2826162"/>
              <a:gd name="connsiteX5" fmla="*/ 317468 w 635031"/>
              <a:gd name="connsiteY5" fmla="*/ 2826163 h 2826162"/>
              <a:gd name="connsiteX6" fmla="*/ 477774 w 635031"/>
              <a:gd name="connsiteY6" fmla="*/ 549783 h 2826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5031" h="2826162">
                <a:moveTo>
                  <a:pt x="477774" y="549783"/>
                </a:moveTo>
                <a:lnTo>
                  <a:pt x="635032" y="549783"/>
                </a:lnTo>
                <a:lnTo>
                  <a:pt x="317468" y="0"/>
                </a:lnTo>
                <a:lnTo>
                  <a:pt x="0" y="549783"/>
                </a:lnTo>
                <a:lnTo>
                  <a:pt x="157163" y="549783"/>
                </a:lnTo>
                <a:lnTo>
                  <a:pt x="317468" y="2826163"/>
                </a:lnTo>
                <a:lnTo>
                  <a:pt x="477774" y="549783"/>
                </a:lnTo>
                <a:close/>
              </a:path>
            </a:pathLst>
          </a:custGeom>
          <a:gradFill>
            <a:gsLst>
              <a:gs pos="0">
                <a:srgbClr val="005BAD"/>
              </a:gs>
              <a:gs pos="100000">
                <a:srgbClr val="005BAD">
                  <a:alpha val="0"/>
                </a:srgbClr>
              </a:gs>
            </a:gsLst>
            <a:lin ang="5400000" scaled="1"/>
          </a:gradFill>
          <a:ln w="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ja-JP" altLang="en-US" dirty="0">
              <a:latin typeface="HGPｺﾞｼｯｸE" panose="020B0900000000000000" pitchFamily="50" charset="-128"/>
            </a:endParaRPr>
          </a:p>
        </p:txBody>
      </p:sp>
      <p:sp>
        <p:nvSpPr>
          <p:cNvPr id="2" name="楕円 1">
            <a:extLst>
              <a:ext uri="{FF2B5EF4-FFF2-40B4-BE49-F238E27FC236}">
                <a16:creationId xmlns:a16="http://schemas.microsoft.com/office/drawing/2014/main" id="{0F55EEED-C642-16FF-5301-195D42F9BB01}"/>
              </a:ext>
            </a:extLst>
          </p:cNvPr>
          <p:cNvSpPr/>
          <p:nvPr userDrawn="1"/>
        </p:nvSpPr>
        <p:spPr bwMode="auto">
          <a:xfrm>
            <a:off x="7797217" y="5541470"/>
            <a:ext cx="112426" cy="112426"/>
          </a:xfrm>
          <a:prstGeom prst="ellipse">
            <a:avLst/>
          </a:prstGeom>
          <a:solidFill>
            <a:srgbClr val="005BAD">
              <a:alpha val="70000"/>
            </a:srgbClr>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rgbClr val="FFC000"/>
              </a:solidFill>
              <a:effectLst/>
              <a:latin typeface="+mn-ea"/>
              <a:ea typeface="+mn-ea"/>
            </a:endParaRPr>
          </a:p>
        </p:txBody>
      </p:sp>
      <p:graphicFrame>
        <p:nvGraphicFramePr>
          <p:cNvPr id="20" name="表 19">
            <a:extLst>
              <a:ext uri="{FF2B5EF4-FFF2-40B4-BE49-F238E27FC236}">
                <a16:creationId xmlns:a16="http://schemas.microsoft.com/office/drawing/2014/main" id="{0A8D534C-B688-82F6-74DE-DEA9D26162C6}"/>
              </a:ext>
            </a:extLst>
          </p:cNvPr>
          <p:cNvGraphicFramePr>
            <a:graphicFrameLocks noGrp="1"/>
          </p:cNvGraphicFramePr>
          <p:nvPr userDrawn="1">
            <p:extLst>
              <p:ext uri="{D42A27DB-BD31-4B8C-83A1-F6EECF244321}">
                <p14:modId xmlns:p14="http://schemas.microsoft.com/office/powerpoint/2010/main" val="3932754292"/>
              </p:ext>
            </p:extLst>
          </p:nvPr>
        </p:nvGraphicFramePr>
        <p:xfrm>
          <a:off x="5772274" y="1541747"/>
          <a:ext cx="3048083" cy="1742332"/>
        </p:xfrm>
        <a:graphic>
          <a:graphicData uri="http://schemas.openxmlformats.org/drawingml/2006/table">
            <a:tbl>
              <a:tblPr firstRow="1" bandRow="1">
                <a:effectLst/>
                <a:tableStyleId>{775DCB02-9BB8-47FD-8907-85C794F793BA}</a:tableStyleId>
              </a:tblPr>
              <a:tblGrid>
                <a:gridCol w="506778">
                  <a:extLst>
                    <a:ext uri="{9D8B030D-6E8A-4147-A177-3AD203B41FA5}">
                      <a16:colId xmlns:a16="http://schemas.microsoft.com/office/drawing/2014/main" val="869972413"/>
                    </a:ext>
                  </a:extLst>
                </a:gridCol>
                <a:gridCol w="482691">
                  <a:extLst>
                    <a:ext uri="{9D8B030D-6E8A-4147-A177-3AD203B41FA5}">
                      <a16:colId xmlns:a16="http://schemas.microsoft.com/office/drawing/2014/main" val="817503841"/>
                    </a:ext>
                  </a:extLst>
                </a:gridCol>
                <a:gridCol w="654248">
                  <a:extLst>
                    <a:ext uri="{9D8B030D-6E8A-4147-A177-3AD203B41FA5}">
                      <a16:colId xmlns:a16="http://schemas.microsoft.com/office/drawing/2014/main" val="1686783455"/>
                    </a:ext>
                  </a:extLst>
                </a:gridCol>
                <a:gridCol w="687387">
                  <a:extLst>
                    <a:ext uri="{9D8B030D-6E8A-4147-A177-3AD203B41FA5}">
                      <a16:colId xmlns:a16="http://schemas.microsoft.com/office/drawing/2014/main" val="4080317083"/>
                    </a:ext>
                  </a:extLst>
                </a:gridCol>
                <a:gridCol w="716979">
                  <a:extLst>
                    <a:ext uri="{9D8B030D-6E8A-4147-A177-3AD203B41FA5}">
                      <a16:colId xmlns:a16="http://schemas.microsoft.com/office/drawing/2014/main" val="659529276"/>
                    </a:ext>
                  </a:extLst>
                </a:gridCol>
              </a:tblGrid>
              <a:tr h="361732">
                <a:tc>
                  <a:txBody>
                    <a:bodyPr/>
                    <a:lstStyle/>
                    <a:p>
                      <a:pPr algn="ctr"/>
                      <a:endParaRPr kumimoji="1" lang="ja-JP" altLang="en-US" sz="900" b="0" dirty="0">
                        <a:solidFill>
                          <a:schemeClr val="bg1"/>
                        </a:solidFill>
                        <a:effectLst/>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ctr"/>
                      <a:r>
                        <a:rPr kumimoji="1" lang="ja-JP" altLang="en-US" sz="900" b="1" dirty="0">
                          <a:solidFill>
                            <a:schemeClr val="bg1"/>
                          </a:solidFill>
                          <a:effectLst/>
                        </a:rPr>
                        <a:t>家族</a:t>
                      </a:r>
                    </a:p>
                  </a:txBody>
                  <a:tcPr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pPr algn="ctr"/>
                      <a:r>
                        <a:rPr kumimoji="1" lang="ja-JP" altLang="en-US" sz="900" dirty="0">
                          <a:effectLst/>
                        </a:rPr>
                        <a:t>所得金額</a:t>
                      </a:r>
                      <a:endParaRPr kumimoji="1" lang="ja-JP" altLang="en-US" sz="700" b="0" kern="1200" dirty="0">
                        <a:solidFill>
                          <a:schemeClr val="bg1"/>
                        </a:solidFill>
                        <a:effectLst/>
                        <a:latin typeface="+mn-lt"/>
                        <a:ea typeface="+mn-ea"/>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pPr algn="ctr"/>
                      <a:r>
                        <a:rPr kumimoji="1" lang="ja-JP" altLang="en-US" sz="900" dirty="0">
                          <a:effectLst/>
                        </a:rPr>
                        <a:t>使用回数</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pPr algn="ctr"/>
                      <a:r>
                        <a:rPr kumimoji="1" lang="ja-JP" altLang="en-US" sz="900" dirty="0">
                          <a:effectLst/>
                        </a:rPr>
                        <a:t>負担金額</a:t>
                      </a:r>
                    </a:p>
                  </a:txBody>
                  <a:tcPr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extLst>
                  <a:ext uri="{0D108BD9-81ED-4DB2-BD59-A6C34878D82A}">
                    <a16:rowId xmlns:a16="http://schemas.microsoft.com/office/drawing/2014/main" val="2135456254"/>
                  </a:ext>
                </a:extLst>
              </a:tr>
              <a:tr h="288000">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Ａ家</a:t>
                      </a:r>
                    </a:p>
                  </a:txBody>
                  <a:tcPr anchor="ctr">
                    <a:lnL w="127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４人</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500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月</a:t>
                      </a:r>
                      <a:r>
                        <a:rPr kumimoji="1" lang="en-US" altLang="ja-JP" sz="900" b="1" dirty="0">
                          <a:effectLst/>
                          <a:latin typeface="HGPｺﾞｼｯｸM" panose="020B0600000000000000" pitchFamily="50" charset="-128"/>
                          <a:ea typeface="HGPｺﾞｼｯｸM" panose="020B0600000000000000" pitchFamily="50" charset="-128"/>
                        </a:rPr>
                        <a:t>10</a:t>
                      </a:r>
                      <a:r>
                        <a:rPr kumimoji="1" lang="ja-JP" altLang="en-US" sz="900" b="1" dirty="0">
                          <a:effectLst/>
                          <a:latin typeface="HGPｺﾞｼｯｸM" panose="020B0600000000000000" pitchFamily="50" charset="-128"/>
                          <a:ea typeface="HGPｺﾞｼｯｸM" panose="020B0600000000000000" pitchFamily="50" charset="-128"/>
                        </a:rPr>
                        <a:t>回</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100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0521073"/>
                  </a:ext>
                </a:extLst>
              </a:tr>
              <a:tr h="288000">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Ｂ家</a:t>
                      </a:r>
                    </a:p>
                  </a:txBody>
                  <a:tcPr anchor="ctr">
                    <a:lnL w="127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４人</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500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月</a:t>
                      </a:r>
                      <a:r>
                        <a:rPr kumimoji="1" lang="en-US" altLang="ja-JP" sz="900" b="1" dirty="0">
                          <a:effectLst/>
                          <a:latin typeface="HGPｺﾞｼｯｸM" panose="020B0600000000000000" pitchFamily="50" charset="-128"/>
                          <a:ea typeface="HGPｺﾞｼｯｸM" panose="020B0600000000000000" pitchFamily="50" charset="-128"/>
                        </a:rPr>
                        <a:t>10</a:t>
                      </a:r>
                      <a:r>
                        <a:rPr kumimoji="1" lang="ja-JP" altLang="en-US" sz="900" b="1" dirty="0">
                          <a:effectLst/>
                          <a:latin typeface="HGPｺﾞｼｯｸM" panose="020B0600000000000000" pitchFamily="50" charset="-128"/>
                          <a:ea typeface="HGPｺﾞｼｯｸM" panose="020B0600000000000000" pitchFamily="50" charset="-128"/>
                        </a:rPr>
                        <a:t>回</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100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96817260"/>
                  </a:ext>
                </a:extLst>
              </a:tr>
              <a:tr h="288000">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Ｃ家</a:t>
                      </a:r>
                    </a:p>
                  </a:txBody>
                  <a:tcPr anchor="ctr">
                    <a:lnL w="127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４人</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500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月</a:t>
                      </a:r>
                      <a:r>
                        <a:rPr kumimoji="1" lang="en-US" altLang="ja-JP" sz="900" b="1" dirty="0">
                          <a:effectLst/>
                          <a:latin typeface="HGPｺﾞｼｯｸM" panose="020B0600000000000000" pitchFamily="50" charset="-128"/>
                          <a:ea typeface="HGPｺﾞｼｯｸM" panose="020B0600000000000000" pitchFamily="50" charset="-128"/>
                        </a:rPr>
                        <a:t>10</a:t>
                      </a:r>
                      <a:r>
                        <a:rPr kumimoji="1" lang="ja-JP" altLang="en-US" sz="900" b="1" dirty="0">
                          <a:effectLst/>
                          <a:latin typeface="HGPｺﾞｼｯｸM" panose="020B0600000000000000" pitchFamily="50" charset="-128"/>
                          <a:ea typeface="HGPｺﾞｼｯｸM" panose="020B0600000000000000" pitchFamily="50" charset="-128"/>
                        </a:rPr>
                        <a:t>回</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100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85846679"/>
                  </a:ext>
                </a:extLst>
              </a:tr>
              <a:tr h="288000">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Ｄ家</a:t>
                      </a:r>
                    </a:p>
                  </a:txBody>
                  <a:tcPr anchor="ctr">
                    <a:lnL w="127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４人</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500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月</a:t>
                      </a:r>
                      <a:r>
                        <a:rPr kumimoji="1" lang="en-US" altLang="ja-JP" sz="900" b="1" dirty="0">
                          <a:effectLst/>
                          <a:latin typeface="HGPｺﾞｼｯｸM" panose="020B0600000000000000" pitchFamily="50" charset="-128"/>
                          <a:ea typeface="HGPｺﾞｼｯｸM" panose="020B0600000000000000" pitchFamily="50" charset="-128"/>
                        </a:rPr>
                        <a:t>10</a:t>
                      </a:r>
                      <a:r>
                        <a:rPr kumimoji="1" lang="ja-JP" altLang="en-US" sz="900" b="1" dirty="0">
                          <a:effectLst/>
                          <a:latin typeface="HGPｺﾞｼｯｸM" panose="020B0600000000000000" pitchFamily="50" charset="-128"/>
                          <a:ea typeface="HGPｺﾞｼｯｸM" panose="020B0600000000000000" pitchFamily="50" charset="-128"/>
                        </a:rPr>
                        <a:t>回</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100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68042463"/>
                  </a:ext>
                </a:extLst>
              </a:tr>
              <a:tr h="0">
                <a:tc gridSpan="4">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合計</a:t>
                      </a:r>
                    </a:p>
                  </a:txBody>
                  <a:tcPr anchor="ctr">
                    <a:lnL w="127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dirty="0"/>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400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52522239"/>
                  </a:ext>
                </a:extLst>
              </a:tr>
            </a:tbl>
          </a:graphicData>
        </a:graphic>
      </p:graphicFrame>
    </p:spTree>
    <p:extLst>
      <p:ext uri="{BB962C8B-B14F-4D97-AF65-F5344CB8AC3E}">
        <p14:creationId xmlns:p14="http://schemas.microsoft.com/office/powerpoint/2010/main" val="479495132"/>
      </p:ext>
    </p:extLst>
  </p:cSld>
  <p:clrMapOvr>
    <a:masterClrMapping/>
  </p:clrMapOvr>
  <p:extLst>
    <p:ext uri="{DCECCB84-F9BA-43D5-87BE-67443E8EF086}">
      <p15:sldGuideLst xmlns:p15="http://schemas.microsoft.com/office/powerpoint/2012/main">
        <p15:guide id="4" orient="horz">
          <p15:clr>
            <a:srgbClr val="FBAE40"/>
          </p15:clr>
        </p15:guide>
        <p15:guide id="5" pos="576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タイトル スライド">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50850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3_白紙">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811C7DCC-4FAD-47DB-8349-CABC8B0CD50F}"/>
              </a:ext>
            </a:extLst>
          </p:cNvPr>
          <p:cNvSpPr/>
          <p:nvPr/>
        </p:nvSpPr>
        <p:spPr>
          <a:xfrm>
            <a:off x="0" y="6572250"/>
            <a:ext cx="9144000" cy="285750"/>
          </a:xfrm>
          <a:prstGeom prst="rect">
            <a:avLst/>
          </a:prstGeom>
          <a:solidFill>
            <a:srgbClr val="005B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019952268"/>
      </p:ext>
    </p:extLst>
  </p:cSld>
  <p:clrMapOvr>
    <a:masterClrMapping/>
  </p:clrMapOvr>
  <p:hf hdr="0" ftr="0" dt="0"/>
  <p:extLst>
    <p:ext uri="{DCECCB84-F9BA-43D5-87BE-67443E8EF086}">
      <p15:sldGuideLst xmlns:p15="http://schemas.microsoft.com/office/powerpoint/2012/main">
        <p15:guide id="1" orient="horz">
          <p15:clr>
            <a:srgbClr val="FBAE40"/>
          </p15:clr>
        </p15:guide>
        <p15:guide id="2" pos="576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E85256BC-6200-EBDC-5473-473F5F1DD958}"/>
              </a:ext>
            </a:extLst>
          </p:cNvPr>
          <p:cNvSpPr/>
          <p:nvPr/>
        </p:nvSpPr>
        <p:spPr bwMode="auto">
          <a:xfrm>
            <a:off x="-1" y="705417"/>
            <a:ext cx="9144001" cy="58673"/>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0" i="0" u="none" strike="noStrike" kern="1200" cap="none" spc="0" normalizeH="0" baseline="0" noProof="0" dirty="0">
              <a:ln>
                <a:noFill/>
              </a:ln>
              <a:solidFill>
                <a:srgbClr val="000000"/>
              </a:solidFill>
              <a:effectLst/>
              <a:uLnTx/>
              <a:uFillTx/>
              <a:latin typeface="+mn-ea"/>
              <a:ea typeface="+mn-ea"/>
              <a:cs typeface="+mn-cs"/>
            </a:endParaRPr>
          </a:p>
        </p:txBody>
      </p:sp>
      <p:sp>
        <p:nvSpPr>
          <p:cNvPr id="2" name="スライド番号プレースホルダー 3">
            <a:extLst>
              <a:ext uri="{FF2B5EF4-FFF2-40B4-BE49-F238E27FC236}">
                <a16:creationId xmlns:a16="http://schemas.microsoft.com/office/drawing/2014/main" id="{33F35834-ACC7-9001-35C2-173049029FB5}"/>
              </a:ext>
            </a:extLst>
          </p:cNvPr>
          <p:cNvSpPr>
            <a:spLocks noGrp="1"/>
          </p:cNvSpPr>
          <p:nvPr>
            <p:ph type="sldNum" sz="quarter" idx="12"/>
          </p:nvPr>
        </p:nvSpPr>
        <p:spPr>
          <a:xfrm>
            <a:off x="8769893" y="6443281"/>
            <a:ext cx="374107" cy="298426"/>
          </a:xfrm>
          <a:prstGeom prst="rect">
            <a:avLst/>
          </a:prstGeom>
        </p:spPr>
        <p:txBody>
          <a:bodyPr wrap="none" anchor="ctr" anchorCtr="0"/>
          <a:lstStyle>
            <a:lvl1pPr algn="ctr">
              <a:defRPr sz="1200" b="1">
                <a:latin typeface="Arial" panose="020B0604020202020204" pitchFamily="34" charset="0"/>
                <a:ea typeface="HGP創英角ｺﾞｼｯｸUB" panose="020B0900000000000000" pitchFamily="50" charset="-128"/>
                <a:cs typeface="Arial" panose="020B0604020202020204" pitchFamily="34" charset="0"/>
              </a:defRPr>
            </a:lvl1pPr>
          </a:lstStyle>
          <a:p>
            <a:pPr>
              <a:defRPr/>
            </a:pPr>
            <a:fld id="{40E3B949-1179-4387-B307-F356BE6486A4}" type="slidenum">
              <a:rPr lang="en-US" altLang="ja-JP" smtClean="0"/>
              <a:pPr>
                <a:defRPr/>
              </a:pPr>
              <a:t>‹#›</a:t>
            </a:fld>
            <a:endParaRPr lang="en-US" altLang="ja-JP" dirty="0"/>
          </a:p>
        </p:txBody>
      </p:sp>
      <p:sp>
        <p:nvSpPr>
          <p:cNvPr id="3" name="正方形/長方形 2">
            <a:extLst>
              <a:ext uri="{FF2B5EF4-FFF2-40B4-BE49-F238E27FC236}">
                <a16:creationId xmlns:a16="http://schemas.microsoft.com/office/drawing/2014/main" id="{9F7A7F40-7A88-F97F-F791-6ED988141E3E}"/>
              </a:ext>
            </a:extLst>
          </p:cNvPr>
          <p:cNvSpPr/>
          <p:nvPr userDrawn="1"/>
        </p:nvSpPr>
        <p:spPr bwMode="auto">
          <a:xfrm>
            <a:off x="-1" y="705417"/>
            <a:ext cx="9144001" cy="58673"/>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0" i="0" u="none" strike="noStrike" kern="1200" cap="none" spc="0" normalizeH="0" baseline="0" noProof="0">
              <a:ln>
                <a:noFill/>
              </a:ln>
              <a:solidFill>
                <a:srgbClr val="000000"/>
              </a:solidFill>
              <a:effectLst/>
              <a:uLnTx/>
              <a:uFillTx/>
              <a:latin typeface="Times" charset="0"/>
              <a:ea typeface="Osaka" charset="-128"/>
              <a:cs typeface="+mn-cs"/>
            </a:endParaRPr>
          </a:p>
        </p:txBody>
      </p:sp>
    </p:spTree>
    <p:extLst>
      <p:ext uri="{BB962C8B-B14F-4D97-AF65-F5344CB8AC3E}">
        <p14:creationId xmlns:p14="http://schemas.microsoft.com/office/powerpoint/2010/main" val="4289212105"/>
      </p:ext>
    </p:extLst>
  </p:cSld>
  <p:clrMapOvr>
    <a:masterClrMapping/>
  </p:clrMapOvr>
  <p:extLst>
    <p:ext uri="{DCECCB84-F9BA-43D5-87BE-67443E8EF086}">
      <p15:sldGuideLst xmlns:p15="http://schemas.microsoft.com/office/powerpoint/2012/main">
        <p15:guide id="1" orient="horz">
          <p15:clr>
            <a:srgbClr val="FBAE40"/>
          </p15:clr>
        </p15:guide>
        <p15:guide id="2" pos="576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2_白紙">
    <p:spTree>
      <p:nvGrpSpPr>
        <p:cNvPr id="1" name=""/>
        <p:cNvGrpSpPr/>
        <p:nvPr/>
      </p:nvGrpSpPr>
      <p:grpSpPr>
        <a:xfrm>
          <a:off x="0" y="0"/>
          <a:ext cx="0" cy="0"/>
          <a:chOff x="0" y="0"/>
          <a:chExt cx="0" cy="0"/>
        </a:xfrm>
      </p:grpSpPr>
      <p:sp>
        <p:nvSpPr>
          <p:cNvPr id="35" name="正方形/長方形 34">
            <a:extLst>
              <a:ext uri="{FF2B5EF4-FFF2-40B4-BE49-F238E27FC236}">
                <a16:creationId xmlns:a16="http://schemas.microsoft.com/office/drawing/2014/main" id="{CD411C34-C508-20E5-335D-D87BDB805E0C}"/>
              </a:ext>
            </a:extLst>
          </p:cNvPr>
          <p:cNvSpPr/>
          <p:nvPr/>
        </p:nvSpPr>
        <p:spPr bwMode="auto">
          <a:xfrm>
            <a:off x="5772274" y="1541748"/>
            <a:ext cx="3047876" cy="1877632"/>
          </a:xfrm>
          <a:prstGeom prst="rect">
            <a:avLst/>
          </a:prstGeom>
          <a:solidFill>
            <a:schemeClr val="bg1">
              <a:lumMod val="95000"/>
            </a:schemeClr>
          </a:solidFill>
          <a:ln w="6350" cap="flat" cmpd="sng" algn="ctr">
            <a:noFill/>
            <a:prstDash val="solid"/>
            <a:round/>
            <a:headEnd type="none" w="med" len="med"/>
            <a:tailEnd type="none" w="med" len="med"/>
          </a:ln>
          <a:effectLst/>
        </p:spPr>
        <p:txBody>
          <a:bodyPr vert="horz" wrap="square" lIns="91440" tIns="90000" rIns="91440" bIns="45720" numCol="1" rtlCol="0" anchor="t"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Tx/>
              <a:buNone/>
              <a:tabLst/>
            </a:pPr>
            <a:endParaRPr kumimoji="1" lang="ja-JP" altLang="en-US" sz="1100" kern="1200" dirty="0">
              <a:solidFill>
                <a:schemeClr val="tx1"/>
              </a:solidFill>
              <a:latin typeface="+mn-ea"/>
              <a:ea typeface="+mn-ea"/>
              <a:cs typeface="+mn-cs"/>
            </a:endParaRPr>
          </a:p>
        </p:txBody>
      </p:sp>
      <p:sp>
        <p:nvSpPr>
          <p:cNvPr id="6" name="正方形/長方形 5">
            <a:extLst>
              <a:ext uri="{FF2B5EF4-FFF2-40B4-BE49-F238E27FC236}">
                <a16:creationId xmlns:a16="http://schemas.microsoft.com/office/drawing/2014/main" id="{E85256BC-6200-EBDC-5473-473F5F1DD958}"/>
              </a:ext>
            </a:extLst>
          </p:cNvPr>
          <p:cNvSpPr/>
          <p:nvPr/>
        </p:nvSpPr>
        <p:spPr bwMode="auto">
          <a:xfrm>
            <a:off x="-1" y="705417"/>
            <a:ext cx="9144001" cy="58673"/>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0" i="0" u="none" strike="noStrike" kern="1200" cap="none" spc="0" normalizeH="0" baseline="0" noProof="0" dirty="0">
              <a:ln>
                <a:noFill/>
              </a:ln>
              <a:solidFill>
                <a:srgbClr val="000000"/>
              </a:solidFill>
              <a:effectLst/>
              <a:uLnTx/>
              <a:uFillTx/>
              <a:latin typeface="+mj-ea"/>
              <a:ea typeface="+mj-ea"/>
              <a:cs typeface="+mn-cs"/>
            </a:endParaRPr>
          </a:p>
        </p:txBody>
      </p:sp>
      <p:sp>
        <p:nvSpPr>
          <p:cNvPr id="4" name="スライド番号プレースホルダー 3">
            <a:extLst>
              <a:ext uri="{FF2B5EF4-FFF2-40B4-BE49-F238E27FC236}">
                <a16:creationId xmlns:a16="http://schemas.microsoft.com/office/drawing/2014/main" id="{A1170B6F-62EF-45E6-90A2-A04CCA34EECB}"/>
              </a:ext>
            </a:extLst>
          </p:cNvPr>
          <p:cNvSpPr>
            <a:spLocks noGrp="1"/>
          </p:cNvSpPr>
          <p:nvPr>
            <p:ph type="sldNum" sz="quarter" idx="12"/>
          </p:nvPr>
        </p:nvSpPr>
        <p:spPr>
          <a:xfrm>
            <a:off x="8769893" y="6443281"/>
            <a:ext cx="374107" cy="298426"/>
          </a:xfrm>
          <a:prstGeom prst="rect">
            <a:avLst/>
          </a:prstGeom>
        </p:spPr>
        <p:txBody>
          <a:bodyPr wrap="none" anchor="ctr" anchorCtr="0"/>
          <a:lstStyle>
            <a:lvl1pPr algn="ctr">
              <a:defRPr sz="1200" b="1">
                <a:latin typeface="Arial" panose="020B0604020202020204" pitchFamily="34" charset="0"/>
                <a:ea typeface="HGP創英角ｺﾞｼｯｸUB" panose="020B0900000000000000" pitchFamily="50" charset="-128"/>
                <a:cs typeface="Arial" panose="020B0604020202020204" pitchFamily="34" charset="0"/>
              </a:defRPr>
            </a:lvl1pPr>
          </a:lstStyle>
          <a:p>
            <a:pPr>
              <a:defRPr/>
            </a:pPr>
            <a:fld id="{40E3B949-1179-4387-B307-F356BE6486A4}" type="slidenum">
              <a:rPr lang="en-US" altLang="ja-JP" smtClean="0"/>
              <a:pPr>
                <a:defRPr/>
              </a:pPr>
              <a:t>‹#›</a:t>
            </a:fld>
            <a:endParaRPr lang="en-US" altLang="ja-JP" dirty="0"/>
          </a:p>
        </p:txBody>
      </p:sp>
      <p:sp>
        <p:nvSpPr>
          <p:cNvPr id="9" name="正方形/長方形 8">
            <a:extLst>
              <a:ext uri="{FF2B5EF4-FFF2-40B4-BE49-F238E27FC236}">
                <a16:creationId xmlns:a16="http://schemas.microsoft.com/office/drawing/2014/main" id="{1AF0A3EF-5E57-F941-0BFF-1E4FB21C4A0D}"/>
              </a:ext>
            </a:extLst>
          </p:cNvPr>
          <p:cNvSpPr/>
          <p:nvPr/>
        </p:nvSpPr>
        <p:spPr bwMode="auto">
          <a:xfrm>
            <a:off x="323851" y="1257115"/>
            <a:ext cx="831439" cy="226871"/>
          </a:xfrm>
          <a:prstGeom prst="rect">
            <a:avLst/>
          </a:prstGeom>
          <a:noFill/>
          <a:ln w="19050" cap="flat" cmpd="sng" algn="ctr">
            <a:solidFill>
              <a:schemeClr val="tx1">
                <a:lumMod val="85000"/>
                <a:lumOff val="15000"/>
              </a:schemeClr>
            </a:solidFill>
            <a:prstDash val="solid"/>
            <a:round/>
            <a:headEnd type="none" w="med" len="med"/>
            <a:tailEnd type="none" w="med" len="med"/>
          </a:ln>
          <a:effectLst/>
        </p:spPr>
        <p:txBody>
          <a:bodyPr vert="horz" wrap="square" lIns="72000" tIns="36000" rIns="7200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1300" b="0" i="0" u="none" strike="noStrike" cap="none" normalizeH="0" baseline="0" dirty="0">
                <a:ln>
                  <a:noFill/>
                </a:ln>
                <a:effectLst/>
                <a:latin typeface="+mn-ea"/>
                <a:ea typeface="+mn-ea"/>
              </a:rPr>
              <a:t>前提条件</a:t>
            </a:r>
          </a:p>
        </p:txBody>
      </p:sp>
      <p:sp>
        <p:nvSpPr>
          <p:cNvPr id="10" name="正方形/長方形 9">
            <a:extLst>
              <a:ext uri="{FF2B5EF4-FFF2-40B4-BE49-F238E27FC236}">
                <a16:creationId xmlns:a16="http://schemas.microsoft.com/office/drawing/2014/main" id="{5FC5F758-8BE0-9B7E-6837-818F7F95F160}"/>
              </a:ext>
            </a:extLst>
          </p:cNvPr>
          <p:cNvSpPr/>
          <p:nvPr/>
        </p:nvSpPr>
        <p:spPr bwMode="auto">
          <a:xfrm>
            <a:off x="323851" y="3614858"/>
            <a:ext cx="1337309" cy="226800"/>
          </a:xfrm>
          <a:prstGeom prst="rect">
            <a:avLst/>
          </a:prstGeom>
          <a:noFill/>
          <a:ln w="19050" cap="flat" cmpd="sng" algn="ctr">
            <a:solidFill>
              <a:srgbClr val="005BAD"/>
            </a:solidFill>
            <a:prstDash val="solid"/>
            <a:round/>
            <a:headEnd type="none" w="med" len="med"/>
            <a:tailEnd type="none" w="med" len="med"/>
          </a:ln>
          <a:effectLst/>
        </p:spPr>
        <p:txBody>
          <a:bodyPr vert="horz" wrap="square" lIns="72000" tIns="36000" rIns="7200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1300" b="0" i="0" u="none" strike="noStrike" cap="none" normalizeH="0" baseline="0" dirty="0">
                <a:ln>
                  <a:noFill/>
                </a:ln>
                <a:solidFill>
                  <a:srgbClr val="005BAD"/>
                </a:solidFill>
                <a:effectLst/>
                <a:latin typeface="+mn-ea"/>
                <a:ea typeface="+mn-ea"/>
              </a:rPr>
              <a:t>討議</a:t>
            </a:r>
            <a:r>
              <a:rPr kumimoji="1" lang="ja-JP" altLang="en-US" sz="1300" b="0" i="0" u="none" strike="noStrike" cap="none" normalizeH="0" baseline="0" dirty="0">
                <a:ln>
                  <a:noFill/>
                </a:ln>
                <a:effectLst/>
                <a:latin typeface="+mn-ea"/>
                <a:ea typeface="+mn-ea"/>
              </a:rPr>
              <a:t>　パターン２</a:t>
            </a:r>
          </a:p>
        </p:txBody>
      </p:sp>
      <p:sp>
        <p:nvSpPr>
          <p:cNvPr id="7" name="正方形/長方形 6">
            <a:extLst>
              <a:ext uri="{FF2B5EF4-FFF2-40B4-BE49-F238E27FC236}">
                <a16:creationId xmlns:a16="http://schemas.microsoft.com/office/drawing/2014/main" id="{66D8D3E2-48D8-A0F2-30BA-B99C1C3F5806}"/>
              </a:ext>
            </a:extLst>
          </p:cNvPr>
          <p:cNvSpPr/>
          <p:nvPr/>
        </p:nvSpPr>
        <p:spPr bwMode="auto">
          <a:xfrm>
            <a:off x="324417" y="1541748"/>
            <a:ext cx="3455491" cy="1877632"/>
          </a:xfrm>
          <a:prstGeom prst="rect">
            <a:avLst/>
          </a:prstGeom>
          <a:solidFill>
            <a:schemeClr val="bg1">
              <a:lumMod val="95000"/>
            </a:schemeClr>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みなさんはメタバタウンの住人です。</a:t>
            </a:r>
            <a:endParaRPr kumimoji="1" lang="en-US" altLang="ja-JP" sz="11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メタバタウンには家が４軒あり、町の真ん中を町が管理する川が流れています。</a:t>
            </a: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行き来には渡し船を使っていますが、</a:t>
            </a:r>
            <a:endParaRPr kumimoji="1" lang="en-US" altLang="ja-JP" sz="11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雨で増水すると運航できず不便でした。</a:t>
            </a: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今回、</a:t>
            </a:r>
            <a:r>
              <a:rPr kumimoji="1" lang="ja-JP" altLang="en-US" sz="1100" kern="1200" dirty="0">
                <a:solidFill>
                  <a:srgbClr val="C00000"/>
                </a:solidFill>
                <a:latin typeface="+mn-ea"/>
                <a:ea typeface="+mn-ea"/>
                <a:cs typeface="+mn-cs"/>
              </a:rPr>
              <a:t> メタバタウンの全ての住人の希望 </a:t>
            </a:r>
            <a:r>
              <a:rPr kumimoji="1" lang="ja-JP" altLang="en-US" sz="1100" kern="1200" dirty="0">
                <a:solidFill>
                  <a:schemeClr val="tx1"/>
                </a:solidFill>
                <a:latin typeface="+mn-ea"/>
                <a:ea typeface="+mn-ea"/>
                <a:cs typeface="+mn-cs"/>
              </a:rPr>
              <a:t>により</a:t>
            </a:r>
            <a:endParaRPr kumimoji="1" lang="en-US" altLang="ja-JP" sz="11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橋を建設することになりました。</a:t>
            </a: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橋の建設費用は</a:t>
            </a:r>
            <a:r>
              <a:rPr kumimoji="1" lang="en-US" altLang="ja-JP" sz="1100" kern="1200" dirty="0">
                <a:solidFill>
                  <a:schemeClr val="tx1"/>
                </a:solidFill>
                <a:latin typeface="+mn-ea"/>
                <a:ea typeface="+mn-ea"/>
                <a:cs typeface="+mn-cs"/>
              </a:rPr>
              <a:t>400</a:t>
            </a:r>
            <a:r>
              <a:rPr kumimoji="1" lang="ja-JP" altLang="en-US" sz="1100" kern="1200" dirty="0">
                <a:solidFill>
                  <a:schemeClr val="tx1"/>
                </a:solidFill>
                <a:latin typeface="+mn-ea"/>
                <a:ea typeface="+mn-ea"/>
                <a:cs typeface="+mn-cs"/>
              </a:rPr>
              <a:t>万円です。</a:t>
            </a:r>
            <a:endParaRPr kumimoji="1" lang="en-US" altLang="ja-JP" sz="11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どのように負担すればいいと思いますか。</a:t>
            </a:r>
          </a:p>
        </p:txBody>
      </p:sp>
      <p:sp>
        <p:nvSpPr>
          <p:cNvPr id="11" name="正方形/長方形 10">
            <a:extLst>
              <a:ext uri="{FF2B5EF4-FFF2-40B4-BE49-F238E27FC236}">
                <a16:creationId xmlns:a16="http://schemas.microsoft.com/office/drawing/2014/main" id="{28AF1350-8E12-4B20-8DDD-CC0234552D7B}"/>
              </a:ext>
            </a:extLst>
          </p:cNvPr>
          <p:cNvSpPr/>
          <p:nvPr/>
        </p:nvSpPr>
        <p:spPr bwMode="auto">
          <a:xfrm>
            <a:off x="811530" y="2583495"/>
            <a:ext cx="2000250" cy="177756"/>
          </a:xfrm>
          <a:prstGeom prst="rect">
            <a:avLst/>
          </a:prstGeom>
          <a:noFill/>
          <a:ln w="127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a typeface="+mn-ea"/>
            </a:endParaRPr>
          </a:p>
        </p:txBody>
      </p:sp>
      <p:sp>
        <p:nvSpPr>
          <p:cNvPr id="16" name="正方形/長方形 15">
            <a:extLst>
              <a:ext uri="{FF2B5EF4-FFF2-40B4-BE49-F238E27FC236}">
                <a16:creationId xmlns:a16="http://schemas.microsoft.com/office/drawing/2014/main" id="{FD842687-0D0E-A5AD-ACCD-D81186D29464}"/>
              </a:ext>
            </a:extLst>
          </p:cNvPr>
          <p:cNvSpPr/>
          <p:nvPr/>
        </p:nvSpPr>
        <p:spPr bwMode="auto">
          <a:xfrm>
            <a:off x="324417" y="3888724"/>
            <a:ext cx="2829091" cy="2831493"/>
          </a:xfrm>
          <a:prstGeom prst="rect">
            <a:avLst/>
          </a:prstGeom>
          <a:solidFill>
            <a:srgbClr val="EBFAFF"/>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Tx/>
              <a:buNone/>
              <a:tabLst/>
            </a:pPr>
            <a:endParaRPr kumimoji="1" lang="ja-JP" altLang="en-US" sz="1100" kern="1200" dirty="0">
              <a:solidFill>
                <a:schemeClr val="tx1"/>
              </a:solidFill>
              <a:latin typeface="+mn-ea"/>
              <a:ea typeface="+mn-ea"/>
              <a:cs typeface="+mn-cs"/>
            </a:endParaRPr>
          </a:p>
        </p:txBody>
      </p:sp>
      <p:sp>
        <p:nvSpPr>
          <p:cNvPr id="19" name="正方形/長方形 18">
            <a:extLst>
              <a:ext uri="{FF2B5EF4-FFF2-40B4-BE49-F238E27FC236}">
                <a16:creationId xmlns:a16="http://schemas.microsoft.com/office/drawing/2014/main" id="{EEB2D6A2-4F48-66F8-0FD2-FA266D30EC64}"/>
              </a:ext>
            </a:extLst>
          </p:cNvPr>
          <p:cNvSpPr/>
          <p:nvPr/>
        </p:nvSpPr>
        <p:spPr bwMode="auto">
          <a:xfrm>
            <a:off x="3928374" y="1541748"/>
            <a:ext cx="1843900" cy="1877632"/>
          </a:xfrm>
          <a:prstGeom prst="rect">
            <a:avLst/>
          </a:prstGeom>
          <a:solidFill>
            <a:schemeClr val="bg1">
              <a:lumMod val="95000"/>
            </a:schemeClr>
          </a:solidFill>
          <a:ln w="6350" cap="flat" cmpd="sng" algn="ctr">
            <a:noFill/>
            <a:prstDash val="solid"/>
            <a:round/>
            <a:headEnd type="none" w="med" len="med"/>
            <a:tailEnd type="none" w="med" len="med"/>
          </a:ln>
          <a:effectLst/>
        </p:spPr>
        <p:txBody>
          <a:bodyPr vert="horz" wrap="square" lIns="91440" tIns="90000" rIns="91440" bIns="45720" numCol="1" rtlCol="0" anchor="t"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各家の家族構成・所得金額・使用回数が同じ場合</a:t>
            </a:r>
            <a:endParaRPr kumimoji="1" lang="en-US" altLang="ja-JP" sz="11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Tx/>
              <a:buNone/>
              <a:tabLst/>
            </a:pPr>
            <a:endParaRPr kumimoji="1" lang="en-US" altLang="ja-JP" sz="1100" kern="1200" dirty="0">
              <a:solidFill>
                <a:schemeClr val="tx1"/>
              </a:solidFill>
              <a:latin typeface="+mn-ea"/>
              <a:ea typeface="+mn-ea"/>
              <a:cs typeface="+mn-cs"/>
            </a:endParaRPr>
          </a:p>
          <a:p>
            <a:pPr marL="171450" marR="0" indent="-171450" algn="l" defTabSz="914400" rtl="0" eaLnBrk="0" fontAlgn="base" latinLnBrk="0" hangingPunct="0">
              <a:lnSpc>
                <a:spcPct val="114000"/>
              </a:lnSpc>
              <a:spcBef>
                <a:spcPct val="0"/>
              </a:spcBef>
              <a:spcAft>
                <a:spcPct val="0"/>
              </a:spcAft>
              <a:buClrTx/>
              <a:buSzTx/>
              <a:buFont typeface="Wingdings" panose="05000000000000000000" pitchFamily="2" charset="2"/>
              <a:buChar char="l"/>
              <a:tabLst/>
            </a:pPr>
            <a:r>
              <a:rPr kumimoji="1" lang="ja-JP" altLang="en-US" sz="1100" b="1" kern="1200" dirty="0">
                <a:solidFill>
                  <a:schemeClr val="tx1"/>
                </a:solidFill>
                <a:latin typeface="+mn-ea"/>
                <a:ea typeface="+mn-ea"/>
                <a:cs typeface="+mn-cs"/>
              </a:rPr>
              <a:t>ヒント</a:t>
            </a:r>
            <a:endParaRPr kumimoji="1" lang="en-US" altLang="ja-JP" sz="1100" b="1"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ja-JP" altLang="en-US" sz="1100" kern="1200" dirty="0">
                <a:solidFill>
                  <a:schemeClr val="tx1"/>
                </a:solidFill>
                <a:latin typeface="+mn-ea"/>
                <a:ea typeface="+mn-ea"/>
                <a:cs typeface="+mn-cs"/>
              </a:rPr>
              <a:t>    ４軒とも同じ条件だから、</a:t>
            </a:r>
            <a:endParaRPr kumimoji="1" lang="en-US" altLang="ja-JP" sz="11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en-US" altLang="ja-JP" sz="1100" kern="1200" dirty="0">
                <a:solidFill>
                  <a:schemeClr val="tx1"/>
                </a:solidFill>
                <a:latin typeface="+mn-ea"/>
                <a:ea typeface="+mn-ea"/>
                <a:cs typeface="+mn-cs"/>
              </a:rPr>
              <a:t>    </a:t>
            </a:r>
            <a:r>
              <a:rPr kumimoji="1" lang="ja-JP" altLang="en-US" sz="1100" kern="1200" dirty="0">
                <a:solidFill>
                  <a:schemeClr val="tx1"/>
                </a:solidFill>
                <a:latin typeface="+mn-ea"/>
                <a:ea typeface="+mn-ea"/>
                <a:cs typeface="+mn-cs"/>
              </a:rPr>
              <a:t>公平に負担すると</a:t>
            </a:r>
            <a:r>
              <a:rPr kumimoji="1" lang="en-US" altLang="ja-JP" sz="1100" kern="1200" dirty="0">
                <a:solidFill>
                  <a:schemeClr val="tx1"/>
                </a:solidFill>
                <a:latin typeface="+mn-ea"/>
                <a:ea typeface="+mn-ea"/>
                <a:cs typeface="+mn-cs"/>
              </a:rPr>
              <a:t>…</a:t>
            </a:r>
            <a:endParaRPr kumimoji="1" lang="ja-JP" altLang="en-US" sz="1100" kern="1200" dirty="0">
              <a:solidFill>
                <a:schemeClr val="tx1"/>
              </a:solidFill>
              <a:latin typeface="+mn-ea"/>
              <a:ea typeface="+mn-ea"/>
              <a:cs typeface="+mn-cs"/>
            </a:endParaRPr>
          </a:p>
        </p:txBody>
      </p:sp>
      <p:graphicFrame>
        <p:nvGraphicFramePr>
          <p:cNvPr id="13" name="表 12">
            <a:extLst>
              <a:ext uri="{FF2B5EF4-FFF2-40B4-BE49-F238E27FC236}">
                <a16:creationId xmlns:a16="http://schemas.microsoft.com/office/drawing/2014/main" id="{658EDF74-866D-FAC0-246F-6CEEBA622E9A}"/>
              </a:ext>
            </a:extLst>
          </p:cNvPr>
          <p:cNvGraphicFramePr>
            <a:graphicFrameLocks noGrp="1"/>
          </p:cNvGraphicFramePr>
          <p:nvPr>
            <p:extLst>
              <p:ext uri="{D42A27DB-BD31-4B8C-83A1-F6EECF244321}">
                <p14:modId xmlns:p14="http://schemas.microsoft.com/office/powerpoint/2010/main" val="3223460442"/>
              </p:ext>
            </p:extLst>
          </p:nvPr>
        </p:nvGraphicFramePr>
        <p:xfrm>
          <a:off x="3153508" y="3900331"/>
          <a:ext cx="5666851" cy="2822410"/>
        </p:xfrm>
        <a:graphic>
          <a:graphicData uri="http://schemas.openxmlformats.org/drawingml/2006/table">
            <a:tbl>
              <a:tblPr firstRow="1" bandRow="1">
                <a:effectLst/>
                <a:tableStyleId>{775DCB02-9BB8-47FD-8907-85C794F793BA}</a:tableStyleId>
              </a:tblPr>
              <a:tblGrid>
                <a:gridCol w="942177">
                  <a:extLst>
                    <a:ext uri="{9D8B030D-6E8A-4147-A177-3AD203B41FA5}">
                      <a16:colId xmlns:a16="http://schemas.microsoft.com/office/drawing/2014/main" val="869972413"/>
                    </a:ext>
                  </a:extLst>
                </a:gridCol>
                <a:gridCol w="897396">
                  <a:extLst>
                    <a:ext uri="{9D8B030D-6E8A-4147-A177-3AD203B41FA5}">
                      <a16:colId xmlns:a16="http://schemas.microsoft.com/office/drawing/2014/main" val="817503841"/>
                    </a:ext>
                  </a:extLst>
                </a:gridCol>
                <a:gridCol w="1216347">
                  <a:extLst>
                    <a:ext uri="{9D8B030D-6E8A-4147-A177-3AD203B41FA5}">
                      <a16:colId xmlns:a16="http://schemas.microsoft.com/office/drawing/2014/main" val="1686783455"/>
                    </a:ext>
                  </a:extLst>
                </a:gridCol>
                <a:gridCol w="1277960">
                  <a:extLst>
                    <a:ext uri="{9D8B030D-6E8A-4147-A177-3AD203B41FA5}">
                      <a16:colId xmlns:a16="http://schemas.microsoft.com/office/drawing/2014/main" val="4080317083"/>
                    </a:ext>
                  </a:extLst>
                </a:gridCol>
                <a:gridCol w="1332971">
                  <a:extLst>
                    <a:ext uri="{9D8B030D-6E8A-4147-A177-3AD203B41FA5}">
                      <a16:colId xmlns:a16="http://schemas.microsoft.com/office/drawing/2014/main" val="659529276"/>
                    </a:ext>
                  </a:extLst>
                </a:gridCol>
              </a:tblGrid>
              <a:tr h="482220">
                <a:tc>
                  <a:txBody>
                    <a:bodyPr/>
                    <a:lstStyle/>
                    <a:p>
                      <a:pPr algn="ctr"/>
                      <a:endParaRPr kumimoji="1" lang="ja-JP" altLang="en-US" sz="1400" b="0" dirty="0">
                        <a:solidFill>
                          <a:schemeClr val="bg1"/>
                        </a:solidFill>
                        <a:effectLst/>
                      </a:endParaRPr>
                    </a:p>
                  </a:txBody>
                  <a:tcPr anchor="ctr">
                    <a:lnL w="12700" cap="flat" cmpd="sng" algn="ctr">
                      <a:solidFill>
                        <a:schemeClr val="bg1"/>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EBFAFF"/>
                    </a:solidFill>
                  </a:tcPr>
                </a:tc>
                <a:tc>
                  <a:txBody>
                    <a:bodyPr/>
                    <a:lstStyle/>
                    <a:p>
                      <a:pPr algn="ctr"/>
                      <a:r>
                        <a:rPr kumimoji="1" lang="ja-JP" altLang="en-US" sz="1400" b="1" dirty="0">
                          <a:solidFill>
                            <a:schemeClr val="bg1"/>
                          </a:solidFill>
                          <a:effectLst/>
                        </a:rPr>
                        <a:t>家族</a:t>
                      </a:r>
                    </a:p>
                  </a:txBody>
                  <a:tcPr anchor="ctr">
                    <a:lnL w="12700" cap="flat" cmpd="sng" algn="ctr">
                      <a:solidFill>
                        <a:srgbClr val="005BAD"/>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005BAD"/>
                    </a:solidFill>
                  </a:tcPr>
                </a:tc>
                <a:tc>
                  <a:txBody>
                    <a:bodyPr/>
                    <a:lstStyle/>
                    <a:p>
                      <a:pPr algn="ctr"/>
                      <a:r>
                        <a:rPr kumimoji="1" lang="ja-JP" altLang="en-US" sz="1400" dirty="0">
                          <a:effectLst/>
                        </a:rPr>
                        <a:t>所得金額</a:t>
                      </a:r>
                      <a:endParaRPr kumimoji="1" lang="ja-JP" altLang="en-US" sz="1100" b="0" kern="1200" dirty="0">
                        <a:solidFill>
                          <a:schemeClr val="bg1"/>
                        </a:solidFill>
                        <a:effectLst/>
                        <a:latin typeface="+mn-lt"/>
                        <a:ea typeface="+mn-ea"/>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005BAD"/>
                    </a:solidFill>
                  </a:tcPr>
                </a:tc>
                <a:tc>
                  <a:txBody>
                    <a:bodyPr/>
                    <a:lstStyle/>
                    <a:p>
                      <a:pPr algn="ctr"/>
                      <a:r>
                        <a:rPr kumimoji="1" lang="ja-JP" altLang="en-US" sz="1400" dirty="0">
                          <a:effectLst/>
                        </a:rPr>
                        <a:t>使用回数</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005BAD"/>
                    </a:solidFill>
                  </a:tcPr>
                </a:tc>
                <a:tc>
                  <a:txBody>
                    <a:bodyPr/>
                    <a:lstStyle/>
                    <a:p>
                      <a:pPr algn="ctr"/>
                      <a:r>
                        <a:rPr kumimoji="1" lang="ja-JP" altLang="en-US" sz="1400" dirty="0">
                          <a:effectLst/>
                        </a:rPr>
                        <a:t>負担金額</a:t>
                      </a:r>
                    </a:p>
                  </a:txBody>
                  <a:tcPr anchor="ctr">
                    <a:lnL w="12700" cap="flat" cmpd="sng" algn="ctr">
                      <a:solidFill>
                        <a:schemeClr val="bg1"/>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005BAD"/>
                    </a:solidFill>
                  </a:tcPr>
                </a:tc>
                <a:extLst>
                  <a:ext uri="{0D108BD9-81ED-4DB2-BD59-A6C34878D82A}">
                    <a16:rowId xmlns:a16="http://schemas.microsoft.com/office/drawing/2014/main" val="2135456254"/>
                  </a:ext>
                </a:extLst>
              </a:tr>
              <a:tr h="468038">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Ａ家</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４人</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en-US" altLang="ja-JP" sz="1200" b="1" dirty="0">
                          <a:effectLst/>
                          <a:latin typeface="HGPｺﾞｼｯｸM" panose="020B0600000000000000" pitchFamily="50" charset="-128"/>
                          <a:ea typeface="HGPｺﾞｼｯｸM" panose="020B0600000000000000" pitchFamily="50" charset="-128"/>
                        </a:rPr>
                        <a:t>1,000</a:t>
                      </a:r>
                      <a:r>
                        <a:rPr kumimoji="1" lang="ja-JP" altLang="en-US" sz="12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月１</a:t>
                      </a:r>
                      <a:r>
                        <a:rPr kumimoji="1" lang="en-US" altLang="ja-JP" sz="1200" b="1" dirty="0">
                          <a:effectLst/>
                          <a:latin typeface="HGPｺﾞｼｯｸM" panose="020B0600000000000000" pitchFamily="50" charset="-128"/>
                          <a:ea typeface="HGPｺﾞｼｯｸM" panose="020B0600000000000000" pitchFamily="50" charset="-128"/>
                        </a:rPr>
                        <a:t>0</a:t>
                      </a:r>
                      <a:r>
                        <a:rPr kumimoji="1" lang="ja-JP" altLang="en-US" sz="1200" b="1" dirty="0">
                          <a:effectLst/>
                          <a:latin typeface="HGPｺﾞｼｯｸM" panose="020B0600000000000000" pitchFamily="50" charset="-128"/>
                          <a:ea typeface="HGPｺﾞｼｯｸM" panose="020B0600000000000000" pitchFamily="50" charset="-128"/>
                        </a:rPr>
                        <a:t>回</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r"/>
                      <a:r>
                        <a:rPr kumimoji="1" lang="ja-JP" altLang="en-US" sz="12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EBFFFC"/>
                    </a:solidFill>
                  </a:tcPr>
                </a:tc>
                <a:extLst>
                  <a:ext uri="{0D108BD9-81ED-4DB2-BD59-A6C34878D82A}">
                    <a16:rowId xmlns:a16="http://schemas.microsoft.com/office/drawing/2014/main" val="240521073"/>
                  </a:ext>
                </a:extLst>
              </a:tr>
              <a:tr h="468038">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Ｂ家</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４人</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en-US" altLang="ja-JP" sz="1200" b="1" dirty="0">
                          <a:effectLst/>
                          <a:latin typeface="HGPｺﾞｼｯｸM" panose="020B0600000000000000" pitchFamily="50" charset="-128"/>
                          <a:ea typeface="HGPｺﾞｼｯｸM" panose="020B0600000000000000" pitchFamily="50" charset="-128"/>
                        </a:rPr>
                        <a:t>600</a:t>
                      </a:r>
                      <a:r>
                        <a:rPr kumimoji="1" lang="ja-JP" altLang="en-US" sz="12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月</a:t>
                      </a:r>
                      <a:r>
                        <a:rPr kumimoji="1" lang="en-US" altLang="ja-JP" sz="1200" b="1" dirty="0">
                          <a:effectLst/>
                          <a:latin typeface="HGPｺﾞｼｯｸM" panose="020B0600000000000000" pitchFamily="50" charset="-128"/>
                          <a:ea typeface="HGPｺﾞｼｯｸM" panose="020B0600000000000000" pitchFamily="50" charset="-128"/>
                        </a:rPr>
                        <a:t>10</a:t>
                      </a:r>
                      <a:r>
                        <a:rPr kumimoji="1" lang="ja-JP" altLang="en-US" sz="1200" b="1" dirty="0">
                          <a:effectLst/>
                          <a:latin typeface="HGPｺﾞｼｯｸM" panose="020B0600000000000000" pitchFamily="50" charset="-128"/>
                          <a:ea typeface="HGPｺﾞｼｯｸM" panose="020B0600000000000000" pitchFamily="50" charset="-128"/>
                        </a:rPr>
                        <a:t>回</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r"/>
                      <a:r>
                        <a:rPr kumimoji="1" lang="ja-JP" altLang="en-US" sz="12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EBFFFC"/>
                    </a:solidFill>
                  </a:tcPr>
                </a:tc>
                <a:extLst>
                  <a:ext uri="{0D108BD9-81ED-4DB2-BD59-A6C34878D82A}">
                    <a16:rowId xmlns:a16="http://schemas.microsoft.com/office/drawing/2014/main" val="1196817260"/>
                  </a:ext>
                </a:extLst>
              </a:tr>
              <a:tr h="468038">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Ｃ家</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４人</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en-US" altLang="ja-JP" sz="1200" b="1" dirty="0">
                          <a:effectLst/>
                          <a:latin typeface="HGPｺﾞｼｯｸM" panose="020B0600000000000000" pitchFamily="50" charset="-128"/>
                          <a:ea typeface="HGPｺﾞｼｯｸM" panose="020B0600000000000000" pitchFamily="50" charset="-128"/>
                        </a:rPr>
                        <a:t>300</a:t>
                      </a:r>
                      <a:r>
                        <a:rPr kumimoji="1" lang="ja-JP" altLang="en-US" sz="12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月</a:t>
                      </a:r>
                      <a:r>
                        <a:rPr kumimoji="1" lang="en-US" altLang="ja-JP" sz="1200" b="1" dirty="0">
                          <a:effectLst/>
                          <a:latin typeface="HGPｺﾞｼｯｸM" panose="020B0600000000000000" pitchFamily="50" charset="-128"/>
                          <a:ea typeface="HGPｺﾞｼｯｸM" panose="020B0600000000000000" pitchFamily="50" charset="-128"/>
                        </a:rPr>
                        <a:t>10</a:t>
                      </a:r>
                      <a:r>
                        <a:rPr kumimoji="1" lang="ja-JP" altLang="en-US" sz="1200" b="1" dirty="0">
                          <a:effectLst/>
                          <a:latin typeface="HGPｺﾞｼｯｸM" panose="020B0600000000000000" pitchFamily="50" charset="-128"/>
                          <a:ea typeface="HGPｺﾞｼｯｸM" panose="020B0600000000000000" pitchFamily="50" charset="-128"/>
                        </a:rPr>
                        <a:t>回</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r"/>
                      <a:r>
                        <a:rPr kumimoji="1" lang="ja-JP" altLang="en-US" sz="12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EBFFFC"/>
                    </a:solidFill>
                  </a:tcPr>
                </a:tc>
                <a:extLst>
                  <a:ext uri="{0D108BD9-81ED-4DB2-BD59-A6C34878D82A}">
                    <a16:rowId xmlns:a16="http://schemas.microsoft.com/office/drawing/2014/main" val="585846679"/>
                  </a:ext>
                </a:extLst>
              </a:tr>
              <a:tr h="468038">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Ｄ家</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４人</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en-US" altLang="ja-JP" sz="1200" b="1" dirty="0">
                          <a:effectLst/>
                          <a:latin typeface="HGPｺﾞｼｯｸM" panose="020B0600000000000000" pitchFamily="50" charset="-128"/>
                          <a:ea typeface="HGPｺﾞｼｯｸM" panose="020B0600000000000000" pitchFamily="50" charset="-128"/>
                        </a:rPr>
                        <a:t>100</a:t>
                      </a:r>
                      <a:r>
                        <a:rPr kumimoji="1" lang="ja-JP" altLang="en-US" sz="12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月１</a:t>
                      </a:r>
                      <a:r>
                        <a:rPr kumimoji="1" lang="en-US" altLang="ja-JP" sz="1200" b="1" dirty="0">
                          <a:effectLst/>
                          <a:latin typeface="HGPｺﾞｼｯｸM" panose="020B0600000000000000" pitchFamily="50" charset="-128"/>
                          <a:ea typeface="HGPｺﾞｼｯｸM" panose="020B0600000000000000" pitchFamily="50" charset="-128"/>
                        </a:rPr>
                        <a:t>0</a:t>
                      </a:r>
                      <a:r>
                        <a:rPr kumimoji="1" lang="ja-JP" altLang="en-US" sz="1200" b="1" dirty="0">
                          <a:effectLst/>
                          <a:latin typeface="HGPｺﾞｼｯｸM" panose="020B0600000000000000" pitchFamily="50" charset="-128"/>
                          <a:ea typeface="HGPｺﾞｼｯｸM" panose="020B0600000000000000" pitchFamily="50" charset="-128"/>
                        </a:rPr>
                        <a:t>回</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r"/>
                      <a:r>
                        <a:rPr kumimoji="1" lang="ja-JP" altLang="en-US" sz="12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EBFFFC"/>
                    </a:solidFill>
                  </a:tcPr>
                </a:tc>
                <a:extLst>
                  <a:ext uri="{0D108BD9-81ED-4DB2-BD59-A6C34878D82A}">
                    <a16:rowId xmlns:a16="http://schemas.microsoft.com/office/drawing/2014/main" val="4268042463"/>
                  </a:ext>
                </a:extLst>
              </a:tr>
              <a:tr h="468038">
                <a:tc gridSpan="4">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合計</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CEEEFE"/>
                    </a:solidFill>
                  </a:tcPr>
                </a:tc>
                <a:tc hMerge="1">
                  <a:txBody>
                    <a:bodyPr/>
                    <a:lstStyle/>
                    <a:p>
                      <a:endParaRP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dirty="0"/>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kumimoji="1" lang="en-US" altLang="ja-JP" sz="1200" b="1" dirty="0">
                          <a:effectLst/>
                          <a:latin typeface="HGPｺﾞｼｯｸM" panose="020B0600000000000000" pitchFamily="50" charset="-128"/>
                          <a:ea typeface="HGPｺﾞｼｯｸM" panose="020B0600000000000000" pitchFamily="50" charset="-128"/>
                        </a:rPr>
                        <a:t>400</a:t>
                      </a:r>
                      <a:r>
                        <a:rPr kumimoji="1" lang="ja-JP" altLang="en-US" sz="12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CEEEFE"/>
                    </a:solidFill>
                  </a:tcPr>
                </a:tc>
                <a:extLst>
                  <a:ext uri="{0D108BD9-81ED-4DB2-BD59-A6C34878D82A}">
                    <a16:rowId xmlns:a16="http://schemas.microsoft.com/office/drawing/2014/main" val="3152522239"/>
                  </a:ext>
                </a:extLst>
              </a:tr>
            </a:tbl>
          </a:graphicData>
        </a:graphic>
      </p:graphicFrame>
      <p:sp>
        <p:nvSpPr>
          <p:cNvPr id="40" name="正方形/長方形 39">
            <a:extLst>
              <a:ext uri="{FF2B5EF4-FFF2-40B4-BE49-F238E27FC236}">
                <a16:creationId xmlns:a16="http://schemas.microsoft.com/office/drawing/2014/main" id="{B7A6DFF8-6BE9-7586-B646-8DCACE5DDAD3}"/>
              </a:ext>
            </a:extLst>
          </p:cNvPr>
          <p:cNvSpPr/>
          <p:nvPr/>
        </p:nvSpPr>
        <p:spPr bwMode="auto">
          <a:xfrm>
            <a:off x="323642" y="4528158"/>
            <a:ext cx="3455491" cy="621034"/>
          </a:xfrm>
          <a:prstGeom prst="rect">
            <a:avLst/>
          </a:prstGeom>
          <a:no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171450" marR="0" indent="-171450" algn="l" defTabSz="914400" rtl="0" eaLnBrk="0" fontAlgn="base" latinLnBrk="0" hangingPunct="0">
              <a:lnSpc>
                <a:spcPct val="114000"/>
              </a:lnSpc>
              <a:spcBef>
                <a:spcPct val="0"/>
              </a:spcBef>
              <a:spcAft>
                <a:spcPct val="0"/>
              </a:spcAft>
              <a:buClrTx/>
              <a:buSzTx/>
              <a:buFont typeface="Wingdings" panose="05000000000000000000" pitchFamily="2" charset="2"/>
              <a:buChar char="l"/>
              <a:tabLst/>
            </a:pPr>
            <a:r>
              <a:rPr kumimoji="1" lang="ja-JP" altLang="en-US" sz="1400" kern="1200" dirty="0">
                <a:solidFill>
                  <a:srgbClr val="005BAD"/>
                </a:solidFill>
                <a:latin typeface="+mn-ea"/>
                <a:ea typeface="+mn-ea"/>
                <a:cs typeface="+mn-cs"/>
              </a:rPr>
              <a:t>ヒント</a:t>
            </a:r>
          </a:p>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ja-JP" altLang="en-US" sz="1200" kern="1200" dirty="0">
                <a:solidFill>
                  <a:schemeClr val="tx1"/>
                </a:solidFill>
                <a:latin typeface="+mn-ea"/>
                <a:ea typeface="+mn-ea"/>
                <a:cs typeface="+mn-cs"/>
              </a:rPr>
              <a:t>   所得金額によって</a:t>
            </a:r>
            <a:endParaRPr kumimoji="1" lang="en-US" altLang="ja-JP" sz="12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en-US" altLang="ja-JP" sz="1200" kern="1200" dirty="0">
                <a:solidFill>
                  <a:schemeClr val="tx1"/>
                </a:solidFill>
                <a:latin typeface="+mn-ea"/>
                <a:ea typeface="+mn-ea"/>
                <a:cs typeface="+mn-cs"/>
              </a:rPr>
              <a:t>   </a:t>
            </a:r>
            <a:r>
              <a:rPr kumimoji="1" lang="ja-JP" altLang="en-US" sz="1200" kern="1200" dirty="0">
                <a:solidFill>
                  <a:schemeClr val="tx1"/>
                </a:solidFill>
                <a:latin typeface="+mn-ea"/>
                <a:ea typeface="+mn-ea"/>
                <a:cs typeface="+mn-cs"/>
              </a:rPr>
              <a:t>負担する金額を変えてみよう</a:t>
            </a:r>
          </a:p>
        </p:txBody>
      </p:sp>
      <p:sp>
        <p:nvSpPr>
          <p:cNvPr id="36" name="テキスト プレースホルダー 17">
            <a:extLst>
              <a:ext uri="{FF2B5EF4-FFF2-40B4-BE49-F238E27FC236}">
                <a16:creationId xmlns:a16="http://schemas.microsoft.com/office/drawing/2014/main" id="{3B108D23-4885-8FD5-E963-138DEB863952}"/>
              </a:ext>
            </a:extLst>
          </p:cNvPr>
          <p:cNvSpPr>
            <a:spLocks noGrp="1"/>
          </p:cNvSpPr>
          <p:nvPr>
            <p:ph type="body" sz="quarter" idx="30" hasCustomPrompt="1"/>
          </p:nvPr>
        </p:nvSpPr>
        <p:spPr>
          <a:xfrm>
            <a:off x="7538605" y="4527951"/>
            <a:ext cx="866053" cy="184946"/>
          </a:xfrm>
          <a:prstGeom prst="rect">
            <a:avLst/>
          </a:prstGeom>
        </p:spPr>
        <p:txBody>
          <a:bodyPr lIns="36000" rIns="36000" anchor="ctr" anchorCtr="0"/>
          <a:lstStyle>
            <a:lvl1pPr marL="0" indent="0" algn="r">
              <a:buNone/>
              <a:defRPr sz="1200"/>
            </a:lvl1pPr>
            <a:lvl2pPr>
              <a:defRPr sz="1000"/>
            </a:lvl2pPr>
            <a:lvl3pPr>
              <a:defRPr sz="1000"/>
            </a:lvl3pPr>
            <a:lvl4pPr>
              <a:defRPr sz="1000"/>
            </a:lvl4pPr>
            <a:lvl5pPr>
              <a:defRPr sz="1000"/>
            </a:lvl5pPr>
          </a:lstStyle>
          <a:p>
            <a:pPr lvl="0"/>
            <a:r>
              <a:rPr kumimoji="1" lang="ja-JP" altLang="en-US" dirty="0"/>
              <a:t>答えを入力</a:t>
            </a:r>
          </a:p>
        </p:txBody>
      </p:sp>
      <p:sp>
        <p:nvSpPr>
          <p:cNvPr id="41" name="テキスト プレースホルダー 17">
            <a:extLst>
              <a:ext uri="{FF2B5EF4-FFF2-40B4-BE49-F238E27FC236}">
                <a16:creationId xmlns:a16="http://schemas.microsoft.com/office/drawing/2014/main" id="{9C344413-02E5-2378-0724-971D05FE6747}"/>
              </a:ext>
            </a:extLst>
          </p:cNvPr>
          <p:cNvSpPr>
            <a:spLocks noGrp="1"/>
          </p:cNvSpPr>
          <p:nvPr>
            <p:ph type="body" sz="quarter" idx="38" hasCustomPrompt="1"/>
          </p:nvPr>
        </p:nvSpPr>
        <p:spPr>
          <a:xfrm>
            <a:off x="7538605" y="5008902"/>
            <a:ext cx="866053" cy="184946"/>
          </a:xfrm>
          <a:prstGeom prst="rect">
            <a:avLst/>
          </a:prstGeom>
        </p:spPr>
        <p:txBody>
          <a:bodyPr lIns="36000" rIns="36000" anchor="ctr" anchorCtr="0"/>
          <a:lstStyle>
            <a:lvl1pPr marL="0" indent="0" algn="r">
              <a:buNone/>
              <a:defRPr sz="1200"/>
            </a:lvl1pPr>
            <a:lvl2pPr>
              <a:defRPr sz="1000"/>
            </a:lvl2pPr>
            <a:lvl3pPr>
              <a:defRPr sz="1000"/>
            </a:lvl3pPr>
            <a:lvl4pPr>
              <a:defRPr sz="1000"/>
            </a:lvl4pPr>
            <a:lvl5pPr>
              <a:defRPr sz="1000"/>
            </a:lvl5pPr>
          </a:lstStyle>
          <a:p>
            <a:pPr lvl="0"/>
            <a:r>
              <a:rPr kumimoji="1" lang="ja-JP" altLang="en-US" dirty="0"/>
              <a:t>答えを入力</a:t>
            </a:r>
          </a:p>
        </p:txBody>
      </p:sp>
      <p:sp>
        <p:nvSpPr>
          <p:cNvPr id="47" name="テキスト プレースホルダー 17">
            <a:extLst>
              <a:ext uri="{FF2B5EF4-FFF2-40B4-BE49-F238E27FC236}">
                <a16:creationId xmlns:a16="http://schemas.microsoft.com/office/drawing/2014/main" id="{7256BFC3-1325-7CC9-C6AC-1BAE444EA065}"/>
              </a:ext>
            </a:extLst>
          </p:cNvPr>
          <p:cNvSpPr>
            <a:spLocks noGrp="1"/>
          </p:cNvSpPr>
          <p:nvPr>
            <p:ph type="body" sz="quarter" idx="39" hasCustomPrompt="1"/>
          </p:nvPr>
        </p:nvSpPr>
        <p:spPr>
          <a:xfrm>
            <a:off x="7538605" y="5473678"/>
            <a:ext cx="866053" cy="184946"/>
          </a:xfrm>
          <a:prstGeom prst="rect">
            <a:avLst/>
          </a:prstGeom>
        </p:spPr>
        <p:txBody>
          <a:bodyPr lIns="36000" rIns="36000" anchor="ctr" anchorCtr="0"/>
          <a:lstStyle>
            <a:lvl1pPr marL="0" indent="0" algn="r">
              <a:buNone/>
              <a:defRPr sz="1200"/>
            </a:lvl1pPr>
            <a:lvl2pPr>
              <a:defRPr sz="1000"/>
            </a:lvl2pPr>
            <a:lvl3pPr>
              <a:defRPr sz="1000"/>
            </a:lvl3pPr>
            <a:lvl4pPr>
              <a:defRPr sz="1000"/>
            </a:lvl4pPr>
            <a:lvl5pPr>
              <a:defRPr sz="1000"/>
            </a:lvl5pPr>
          </a:lstStyle>
          <a:p>
            <a:pPr lvl="0"/>
            <a:r>
              <a:rPr kumimoji="1" lang="ja-JP" altLang="en-US" dirty="0"/>
              <a:t>答えを入力</a:t>
            </a:r>
          </a:p>
        </p:txBody>
      </p:sp>
      <p:sp>
        <p:nvSpPr>
          <p:cNvPr id="48" name="テキスト プレースホルダー 17">
            <a:extLst>
              <a:ext uri="{FF2B5EF4-FFF2-40B4-BE49-F238E27FC236}">
                <a16:creationId xmlns:a16="http://schemas.microsoft.com/office/drawing/2014/main" id="{CE7042D9-6040-3AA9-554F-7C053A4AD00E}"/>
              </a:ext>
            </a:extLst>
          </p:cNvPr>
          <p:cNvSpPr>
            <a:spLocks noGrp="1"/>
          </p:cNvSpPr>
          <p:nvPr>
            <p:ph type="body" sz="quarter" idx="40" hasCustomPrompt="1"/>
          </p:nvPr>
        </p:nvSpPr>
        <p:spPr>
          <a:xfrm>
            <a:off x="7538605" y="5943649"/>
            <a:ext cx="866053" cy="184946"/>
          </a:xfrm>
          <a:prstGeom prst="rect">
            <a:avLst/>
          </a:prstGeom>
        </p:spPr>
        <p:txBody>
          <a:bodyPr lIns="36000" rIns="36000" anchor="ctr" anchorCtr="0"/>
          <a:lstStyle>
            <a:lvl1pPr marL="0" indent="0" algn="r">
              <a:buNone/>
              <a:defRPr sz="1200"/>
            </a:lvl1pPr>
            <a:lvl2pPr>
              <a:defRPr sz="1000"/>
            </a:lvl2pPr>
            <a:lvl3pPr>
              <a:defRPr sz="1000"/>
            </a:lvl3pPr>
            <a:lvl4pPr>
              <a:defRPr sz="1000"/>
            </a:lvl4pPr>
            <a:lvl5pPr>
              <a:defRPr sz="1000"/>
            </a:lvl5pPr>
          </a:lstStyle>
          <a:p>
            <a:pPr lvl="0"/>
            <a:r>
              <a:rPr kumimoji="1" lang="ja-JP" altLang="en-US" dirty="0"/>
              <a:t>答えを入力</a:t>
            </a:r>
          </a:p>
        </p:txBody>
      </p:sp>
      <p:sp>
        <p:nvSpPr>
          <p:cNvPr id="17" name="正方形/長方形 16">
            <a:extLst>
              <a:ext uri="{FF2B5EF4-FFF2-40B4-BE49-F238E27FC236}">
                <a16:creationId xmlns:a16="http://schemas.microsoft.com/office/drawing/2014/main" id="{3270C151-A5BE-9BD5-F5A7-0FE8BFA14B05}"/>
              </a:ext>
            </a:extLst>
          </p:cNvPr>
          <p:cNvSpPr/>
          <p:nvPr/>
        </p:nvSpPr>
        <p:spPr bwMode="auto">
          <a:xfrm>
            <a:off x="323642" y="4007150"/>
            <a:ext cx="3667513" cy="267884"/>
          </a:xfrm>
          <a:prstGeom prst="rect">
            <a:avLst/>
          </a:prstGeom>
          <a:no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600" kern="1200" dirty="0">
                <a:solidFill>
                  <a:srgbClr val="005BAD"/>
                </a:solidFill>
                <a:latin typeface="+mn-ea"/>
                <a:ea typeface="+mn-ea"/>
                <a:cs typeface="+mn-cs"/>
              </a:rPr>
              <a:t>各家の所得金額</a:t>
            </a:r>
            <a:r>
              <a:rPr kumimoji="1" lang="ja-JP" altLang="en-US" sz="1400" kern="1200" dirty="0">
                <a:solidFill>
                  <a:srgbClr val="005BAD"/>
                </a:solidFill>
                <a:latin typeface="+mn-ea"/>
                <a:ea typeface="+mn-ea"/>
                <a:cs typeface="+mn-cs"/>
              </a:rPr>
              <a:t>（もうけ）</a:t>
            </a:r>
            <a:r>
              <a:rPr kumimoji="1" lang="ja-JP" altLang="en-US" sz="1600" kern="1200" dirty="0">
                <a:solidFill>
                  <a:srgbClr val="005BAD"/>
                </a:solidFill>
                <a:latin typeface="+mn-ea"/>
                <a:ea typeface="+mn-ea"/>
                <a:cs typeface="+mn-cs"/>
              </a:rPr>
              <a:t>が異なる場合</a:t>
            </a:r>
          </a:p>
        </p:txBody>
      </p:sp>
      <p:grpSp>
        <p:nvGrpSpPr>
          <p:cNvPr id="53" name="グループ化 52">
            <a:extLst>
              <a:ext uri="{FF2B5EF4-FFF2-40B4-BE49-F238E27FC236}">
                <a16:creationId xmlns:a16="http://schemas.microsoft.com/office/drawing/2014/main" id="{EBC346CD-F974-A886-B805-712D065C1AD7}"/>
              </a:ext>
            </a:extLst>
          </p:cNvPr>
          <p:cNvGrpSpPr/>
          <p:nvPr/>
        </p:nvGrpSpPr>
        <p:grpSpPr>
          <a:xfrm>
            <a:off x="727310" y="5444694"/>
            <a:ext cx="2220900" cy="1141426"/>
            <a:chOff x="608967" y="5456726"/>
            <a:chExt cx="2220900" cy="1141426"/>
          </a:xfrm>
        </p:grpSpPr>
        <p:pic>
          <p:nvPicPr>
            <p:cNvPr id="50" name="図 49">
              <a:extLst>
                <a:ext uri="{FF2B5EF4-FFF2-40B4-BE49-F238E27FC236}">
                  <a16:creationId xmlns:a16="http://schemas.microsoft.com/office/drawing/2014/main" id="{C6154DD8-4C81-1A7C-C051-97E2AC38F45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98"/>
            <a:stretch/>
          </p:blipFill>
          <p:spPr>
            <a:xfrm>
              <a:off x="608967" y="5456726"/>
              <a:ext cx="1797166" cy="1091837"/>
            </a:xfrm>
            <a:prstGeom prst="rect">
              <a:avLst/>
            </a:prstGeom>
            <a:ln w="15875">
              <a:solidFill>
                <a:srgbClr val="005BAD"/>
              </a:solidFill>
            </a:ln>
          </p:spPr>
        </p:pic>
        <p:sp>
          <p:nvSpPr>
            <p:cNvPr id="51" name="楕円 50">
              <a:extLst>
                <a:ext uri="{FF2B5EF4-FFF2-40B4-BE49-F238E27FC236}">
                  <a16:creationId xmlns:a16="http://schemas.microsoft.com/office/drawing/2014/main" id="{48839757-B02E-4715-046D-A42728E30655}"/>
                </a:ext>
              </a:extLst>
            </p:cNvPr>
            <p:cNvSpPr/>
            <p:nvPr/>
          </p:nvSpPr>
          <p:spPr bwMode="auto">
            <a:xfrm>
              <a:off x="2111222" y="5879507"/>
              <a:ext cx="718645" cy="718645"/>
            </a:xfrm>
            <a:prstGeom prst="ellipse">
              <a:avLst/>
            </a:prstGeom>
            <a:solidFill>
              <a:srgbClr val="005BAD"/>
            </a:solidFill>
            <a:ln w="22225" cap="flat" cmpd="sng" algn="ctr">
              <a:solidFill>
                <a:srgbClr val="EBFA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a typeface="+mn-ea"/>
              </a:endParaRPr>
            </a:p>
          </p:txBody>
        </p:sp>
        <p:sp>
          <p:nvSpPr>
            <p:cNvPr id="52" name="テキスト ボックス 51">
              <a:extLst>
                <a:ext uri="{FF2B5EF4-FFF2-40B4-BE49-F238E27FC236}">
                  <a16:creationId xmlns:a16="http://schemas.microsoft.com/office/drawing/2014/main" id="{4E886911-018A-F460-89F0-5D42C08B28CB}"/>
                </a:ext>
              </a:extLst>
            </p:cNvPr>
            <p:cNvSpPr txBox="1"/>
            <p:nvPr/>
          </p:nvSpPr>
          <p:spPr>
            <a:xfrm>
              <a:off x="2144173" y="5977219"/>
              <a:ext cx="652743" cy="523220"/>
            </a:xfrm>
            <a:prstGeom prst="rect">
              <a:avLst/>
            </a:prstGeom>
            <a:noFill/>
          </p:spPr>
          <p:txBody>
            <a:bodyPr wrap="none" rtlCol="0">
              <a:spAutoFit/>
            </a:bodyPr>
            <a:lstStyle/>
            <a:p>
              <a:r>
                <a:rPr kumimoji="1" lang="ja-JP" altLang="en-US" sz="1400" kern="1200" dirty="0">
                  <a:solidFill>
                    <a:srgbClr val="EBFFFC"/>
                  </a:solidFill>
                  <a:latin typeface="+mn-ea"/>
                  <a:ea typeface="+mn-ea"/>
                  <a:cs typeface="+mn-cs"/>
                </a:rPr>
                <a:t>メタバ</a:t>
              </a:r>
              <a:endParaRPr kumimoji="1" lang="en-US" altLang="ja-JP" sz="1400" kern="1200" dirty="0">
                <a:solidFill>
                  <a:srgbClr val="EBFFFC"/>
                </a:solidFill>
                <a:latin typeface="+mn-ea"/>
                <a:ea typeface="+mn-ea"/>
                <a:cs typeface="+mn-cs"/>
              </a:endParaRPr>
            </a:p>
            <a:p>
              <a:r>
                <a:rPr kumimoji="1" lang="ja-JP" altLang="en-US" sz="1400" kern="1200" dirty="0">
                  <a:solidFill>
                    <a:srgbClr val="EBFFFC"/>
                  </a:solidFill>
                  <a:latin typeface="+mn-ea"/>
                  <a:ea typeface="+mn-ea"/>
                  <a:cs typeface="+mn-cs"/>
                </a:rPr>
                <a:t>タウン</a:t>
              </a:r>
            </a:p>
          </p:txBody>
        </p:sp>
      </p:grpSp>
      <p:sp>
        <p:nvSpPr>
          <p:cNvPr id="54" name="正方形/長方形 53">
            <a:extLst>
              <a:ext uri="{FF2B5EF4-FFF2-40B4-BE49-F238E27FC236}">
                <a16:creationId xmlns:a16="http://schemas.microsoft.com/office/drawing/2014/main" id="{584D2F6C-09FA-2F5A-DE99-79F2ABF555EB}"/>
              </a:ext>
            </a:extLst>
          </p:cNvPr>
          <p:cNvSpPr/>
          <p:nvPr/>
        </p:nvSpPr>
        <p:spPr bwMode="auto">
          <a:xfrm>
            <a:off x="3928374" y="1257115"/>
            <a:ext cx="1332646" cy="226871"/>
          </a:xfrm>
          <a:prstGeom prst="rect">
            <a:avLst/>
          </a:prstGeom>
          <a:noFill/>
          <a:ln w="19050" cap="flat" cmpd="sng" algn="ctr">
            <a:solidFill>
              <a:schemeClr val="tx1">
                <a:lumMod val="85000"/>
                <a:lumOff val="15000"/>
              </a:schemeClr>
            </a:solidFill>
            <a:prstDash val="solid"/>
            <a:round/>
            <a:headEnd type="none" w="med" len="med"/>
            <a:tailEnd type="none" w="med" len="med"/>
          </a:ln>
          <a:effectLst/>
        </p:spPr>
        <p:txBody>
          <a:bodyPr vert="horz" wrap="square" lIns="72000" tIns="36000" rIns="7200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1300" b="0" i="0" u="none" strike="noStrike" cap="none" normalizeH="0" baseline="0" dirty="0">
                <a:ln>
                  <a:noFill/>
                </a:ln>
                <a:effectLst/>
                <a:latin typeface="+mn-ea"/>
                <a:ea typeface="+mn-ea"/>
              </a:rPr>
              <a:t>パターン１</a:t>
            </a:r>
            <a:r>
              <a:rPr kumimoji="1" lang="ja-JP" altLang="en-US" sz="1200" b="0" i="0" u="none" strike="noStrike" cap="none" normalizeH="0" baseline="0" dirty="0">
                <a:ln>
                  <a:noFill/>
                </a:ln>
                <a:effectLst/>
                <a:latin typeface="+mn-ea"/>
                <a:ea typeface="+mn-ea"/>
              </a:rPr>
              <a:t>（参考）</a:t>
            </a:r>
            <a:endParaRPr kumimoji="1" lang="ja-JP" altLang="en-US" sz="1300" b="0" i="0" u="none" strike="noStrike" cap="none" normalizeH="0" baseline="0" dirty="0">
              <a:ln>
                <a:noFill/>
              </a:ln>
              <a:effectLst/>
              <a:latin typeface="+mn-ea"/>
              <a:ea typeface="+mn-ea"/>
            </a:endParaRPr>
          </a:p>
        </p:txBody>
      </p:sp>
      <p:graphicFrame>
        <p:nvGraphicFramePr>
          <p:cNvPr id="2" name="表 1">
            <a:extLst>
              <a:ext uri="{FF2B5EF4-FFF2-40B4-BE49-F238E27FC236}">
                <a16:creationId xmlns:a16="http://schemas.microsoft.com/office/drawing/2014/main" id="{151A3B7C-8F55-7733-585C-64BC50482133}"/>
              </a:ext>
            </a:extLst>
          </p:cNvPr>
          <p:cNvGraphicFramePr>
            <a:graphicFrameLocks noGrp="1"/>
          </p:cNvGraphicFramePr>
          <p:nvPr>
            <p:extLst>
              <p:ext uri="{D42A27DB-BD31-4B8C-83A1-F6EECF244321}">
                <p14:modId xmlns:p14="http://schemas.microsoft.com/office/powerpoint/2010/main" val="716099249"/>
              </p:ext>
            </p:extLst>
          </p:nvPr>
        </p:nvGraphicFramePr>
        <p:xfrm>
          <a:off x="5772274" y="1541747"/>
          <a:ext cx="3048083" cy="1742332"/>
        </p:xfrm>
        <a:graphic>
          <a:graphicData uri="http://schemas.openxmlformats.org/drawingml/2006/table">
            <a:tbl>
              <a:tblPr firstRow="1" bandRow="1">
                <a:effectLst/>
                <a:tableStyleId>{775DCB02-9BB8-47FD-8907-85C794F793BA}</a:tableStyleId>
              </a:tblPr>
              <a:tblGrid>
                <a:gridCol w="506778">
                  <a:extLst>
                    <a:ext uri="{9D8B030D-6E8A-4147-A177-3AD203B41FA5}">
                      <a16:colId xmlns:a16="http://schemas.microsoft.com/office/drawing/2014/main" val="869972413"/>
                    </a:ext>
                  </a:extLst>
                </a:gridCol>
                <a:gridCol w="482691">
                  <a:extLst>
                    <a:ext uri="{9D8B030D-6E8A-4147-A177-3AD203B41FA5}">
                      <a16:colId xmlns:a16="http://schemas.microsoft.com/office/drawing/2014/main" val="817503841"/>
                    </a:ext>
                  </a:extLst>
                </a:gridCol>
                <a:gridCol w="654248">
                  <a:extLst>
                    <a:ext uri="{9D8B030D-6E8A-4147-A177-3AD203B41FA5}">
                      <a16:colId xmlns:a16="http://schemas.microsoft.com/office/drawing/2014/main" val="1686783455"/>
                    </a:ext>
                  </a:extLst>
                </a:gridCol>
                <a:gridCol w="687387">
                  <a:extLst>
                    <a:ext uri="{9D8B030D-6E8A-4147-A177-3AD203B41FA5}">
                      <a16:colId xmlns:a16="http://schemas.microsoft.com/office/drawing/2014/main" val="4080317083"/>
                    </a:ext>
                  </a:extLst>
                </a:gridCol>
                <a:gridCol w="716979">
                  <a:extLst>
                    <a:ext uri="{9D8B030D-6E8A-4147-A177-3AD203B41FA5}">
                      <a16:colId xmlns:a16="http://schemas.microsoft.com/office/drawing/2014/main" val="659529276"/>
                    </a:ext>
                  </a:extLst>
                </a:gridCol>
              </a:tblGrid>
              <a:tr h="361732">
                <a:tc>
                  <a:txBody>
                    <a:bodyPr/>
                    <a:lstStyle/>
                    <a:p>
                      <a:pPr algn="ctr"/>
                      <a:endParaRPr kumimoji="1" lang="ja-JP" altLang="en-US" sz="900" b="0" dirty="0">
                        <a:solidFill>
                          <a:schemeClr val="bg1"/>
                        </a:solidFill>
                        <a:effectLst/>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ctr"/>
                      <a:r>
                        <a:rPr kumimoji="1" lang="ja-JP" altLang="en-US" sz="900" b="1" dirty="0">
                          <a:solidFill>
                            <a:schemeClr val="bg1"/>
                          </a:solidFill>
                          <a:effectLst/>
                        </a:rPr>
                        <a:t>家族</a:t>
                      </a:r>
                    </a:p>
                  </a:txBody>
                  <a:tcPr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pPr algn="ctr"/>
                      <a:r>
                        <a:rPr kumimoji="1" lang="ja-JP" altLang="en-US" sz="900" dirty="0">
                          <a:effectLst/>
                        </a:rPr>
                        <a:t>所得金額</a:t>
                      </a:r>
                      <a:endParaRPr kumimoji="1" lang="ja-JP" altLang="en-US" sz="700" b="0" kern="1200" dirty="0">
                        <a:solidFill>
                          <a:schemeClr val="bg1"/>
                        </a:solidFill>
                        <a:effectLst/>
                        <a:latin typeface="+mn-lt"/>
                        <a:ea typeface="+mn-ea"/>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pPr algn="ctr"/>
                      <a:r>
                        <a:rPr kumimoji="1" lang="ja-JP" altLang="en-US" sz="900" dirty="0">
                          <a:effectLst/>
                        </a:rPr>
                        <a:t>使用回数</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pPr algn="ctr"/>
                      <a:r>
                        <a:rPr kumimoji="1" lang="ja-JP" altLang="en-US" sz="900" dirty="0">
                          <a:effectLst/>
                        </a:rPr>
                        <a:t>負担金額</a:t>
                      </a:r>
                    </a:p>
                  </a:txBody>
                  <a:tcPr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extLst>
                  <a:ext uri="{0D108BD9-81ED-4DB2-BD59-A6C34878D82A}">
                    <a16:rowId xmlns:a16="http://schemas.microsoft.com/office/drawing/2014/main" val="2135456254"/>
                  </a:ext>
                </a:extLst>
              </a:tr>
              <a:tr h="288000">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Ａ家</a:t>
                      </a:r>
                    </a:p>
                  </a:txBody>
                  <a:tcPr anchor="ctr">
                    <a:lnL w="127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４人</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500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月</a:t>
                      </a:r>
                      <a:r>
                        <a:rPr kumimoji="1" lang="en-US" altLang="ja-JP" sz="900" b="1" dirty="0">
                          <a:effectLst/>
                          <a:latin typeface="HGPｺﾞｼｯｸM" panose="020B0600000000000000" pitchFamily="50" charset="-128"/>
                          <a:ea typeface="HGPｺﾞｼｯｸM" panose="020B0600000000000000" pitchFamily="50" charset="-128"/>
                        </a:rPr>
                        <a:t>10</a:t>
                      </a:r>
                      <a:r>
                        <a:rPr kumimoji="1" lang="ja-JP" altLang="en-US" sz="900" b="1" dirty="0">
                          <a:effectLst/>
                          <a:latin typeface="HGPｺﾞｼｯｸM" panose="020B0600000000000000" pitchFamily="50" charset="-128"/>
                          <a:ea typeface="HGPｺﾞｼｯｸM" panose="020B0600000000000000" pitchFamily="50" charset="-128"/>
                        </a:rPr>
                        <a:t>回</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100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0521073"/>
                  </a:ext>
                </a:extLst>
              </a:tr>
              <a:tr h="288000">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Ｂ家</a:t>
                      </a:r>
                    </a:p>
                  </a:txBody>
                  <a:tcPr anchor="ctr">
                    <a:lnL w="127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４人</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500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月</a:t>
                      </a:r>
                      <a:r>
                        <a:rPr kumimoji="1" lang="en-US" altLang="ja-JP" sz="900" b="1" dirty="0">
                          <a:effectLst/>
                          <a:latin typeface="HGPｺﾞｼｯｸM" panose="020B0600000000000000" pitchFamily="50" charset="-128"/>
                          <a:ea typeface="HGPｺﾞｼｯｸM" panose="020B0600000000000000" pitchFamily="50" charset="-128"/>
                        </a:rPr>
                        <a:t>10</a:t>
                      </a:r>
                      <a:r>
                        <a:rPr kumimoji="1" lang="ja-JP" altLang="en-US" sz="900" b="1" dirty="0">
                          <a:effectLst/>
                          <a:latin typeface="HGPｺﾞｼｯｸM" panose="020B0600000000000000" pitchFamily="50" charset="-128"/>
                          <a:ea typeface="HGPｺﾞｼｯｸM" panose="020B0600000000000000" pitchFamily="50" charset="-128"/>
                        </a:rPr>
                        <a:t>回</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100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96817260"/>
                  </a:ext>
                </a:extLst>
              </a:tr>
              <a:tr h="288000">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Ｃ家</a:t>
                      </a:r>
                    </a:p>
                  </a:txBody>
                  <a:tcPr anchor="ctr">
                    <a:lnL w="127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４人</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500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月</a:t>
                      </a:r>
                      <a:r>
                        <a:rPr kumimoji="1" lang="en-US" altLang="ja-JP" sz="900" b="1" dirty="0">
                          <a:effectLst/>
                          <a:latin typeface="HGPｺﾞｼｯｸM" panose="020B0600000000000000" pitchFamily="50" charset="-128"/>
                          <a:ea typeface="HGPｺﾞｼｯｸM" panose="020B0600000000000000" pitchFamily="50" charset="-128"/>
                        </a:rPr>
                        <a:t>10</a:t>
                      </a:r>
                      <a:r>
                        <a:rPr kumimoji="1" lang="ja-JP" altLang="en-US" sz="900" b="1" dirty="0">
                          <a:effectLst/>
                          <a:latin typeface="HGPｺﾞｼｯｸM" panose="020B0600000000000000" pitchFamily="50" charset="-128"/>
                          <a:ea typeface="HGPｺﾞｼｯｸM" panose="020B0600000000000000" pitchFamily="50" charset="-128"/>
                        </a:rPr>
                        <a:t>回</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100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85846679"/>
                  </a:ext>
                </a:extLst>
              </a:tr>
              <a:tr h="288000">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Ｄ家</a:t>
                      </a:r>
                    </a:p>
                  </a:txBody>
                  <a:tcPr anchor="ctr">
                    <a:lnL w="127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４人</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500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月</a:t>
                      </a:r>
                      <a:r>
                        <a:rPr kumimoji="1" lang="en-US" altLang="ja-JP" sz="900" b="1" dirty="0">
                          <a:effectLst/>
                          <a:latin typeface="HGPｺﾞｼｯｸM" panose="020B0600000000000000" pitchFamily="50" charset="-128"/>
                          <a:ea typeface="HGPｺﾞｼｯｸM" panose="020B0600000000000000" pitchFamily="50" charset="-128"/>
                        </a:rPr>
                        <a:t>10</a:t>
                      </a:r>
                      <a:r>
                        <a:rPr kumimoji="1" lang="ja-JP" altLang="en-US" sz="900" b="1" dirty="0">
                          <a:effectLst/>
                          <a:latin typeface="HGPｺﾞｼｯｸM" panose="020B0600000000000000" pitchFamily="50" charset="-128"/>
                          <a:ea typeface="HGPｺﾞｼｯｸM" panose="020B0600000000000000" pitchFamily="50" charset="-128"/>
                        </a:rPr>
                        <a:t>回</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100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68042463"/>
                  </a:ext>
                </a:extLst>
              </a:tr>
              <a:tr h="0">
                <a:tc gridSpan="4">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合計</a:t>
                      </a:r>
                    </a:p>
                  </a:txBody>
                  <a:tcPr anchor="ctr">
                    <a:lnL w="127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dirty="0"/>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400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52522239"/>
                  </a:ext>
                </a:extLst>
              </a:tr>
            </a:tbl>
          </a:graphicData>
        </a:graphic>
      </p:graphicFrame>
      <p:sp>
        <p:nvSpPr>
          <p:cNvPr id="3" name="正方形/長方形 2">
            <a:extLst>
              <a:ext uri="{FF2B5EF4-FFF2-40B4-BE49-F238E27FC236}">
                <a16:creationId xmlns:a16="http://schemas.microsoft.com/office/drawing/2014/main" id="{8DE18CD8-BA9E-12D4-E7AF-CDC8B6A0E36E}"/>
              </a:ext>
            </a:extLst>
          </p:cNvPr>
          <p:cNvSpPr/>
          <p:nvPr userDrawn="1"/>
        </p:nvSpPr>
        <p:spPr bwMode="auto">
          <a:xfrm>
            <a:off x="5772274" y="1541748"/>
            <a:ext cx="3047876" cy="1877632"/>
          </a:xfrm>
          <a:prstGeom prst="rect">
            <a:avLst/>
          </a:prstGeom>
          <a:solidFill>
            <a:schemeClr val="bg1">
              <a:lumMod val="95000"/>
            </a:schemeClr>
          </a:solidFill>
          <a:ln w="6350" cap="flat" cmpd="sng" algn="ctr">
            <a:noFill/>
            <a:prstDash val="solid"/>
            <a:round/>
            <a:headEnd type="none" w="med" len="med"/>
            <a:tailEnd type="none" w="med" len="med"/>
          </a:ln>
          <a:effectLst/>
        </p:spPr>
        <p:txBody>
          <a:bodyPr vert="horz" wrap="square" lIns="91440" tIns="90000" rIns="91440" bIns="45720" numCol="1" rtlCol="0" anchor="t"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Tx/>
              <a:buNone/>
              <a:tabLst/>
            </a:pPr>
            <a:endParaRPr kumimoji="1" lang="ja-JP" altLang="en-US" sz="1100" kern="1200" dirty="0">
              <a:solidFill>
                <a:schemeClr val="tx1"/>
              </a:solidFill>
              <a:latin typeface="+mn-ea"/>
              <a:ea typeface="+mn-ea"/>
              <a:cs typeface="+mn-cs"/>
            </a:endParaRPr>
          </a:p>
        </p:txBody>
      </p:sp>
      <p:sp>
        <p:nvSpPr>
          <p:cNvPr id="5" name="正方形/長方形 4">
            <a:extLst>
              <a:ext uri="{FF2B5EF4-FFF2-40B4-BE49-F238E27FC236}">
                <a16:creationId xmlns:a16="http://schemas.microsoft.com/office/drawing/2014/main" id="{FA7DC2C8-240D-7C3A-3C66-91389A8688D3}"/>
              </a:ext>
            </a:extLst>
          </p:cNvPr>
          <p:cNvSpPr/>
          <p:nvPr userDrawn="1"/>
        </p:nvSpPr>
        <p:spPr bwMode="auto">
          <a:xfrm>
            <a:off x="-1" y="705417"/>
            <a:ext cx="9144001" cy="58673"/>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0" i="0" u="none" strike="noStrike" kern="1200" cap="none" spc="0" normalizeH="0" baseline="0" noProof="0">
              <a:ln>
                <a:noFill/>
              </a:ln>
              <a:solidFill>
                <a:srgbClr val="000000"/>
              </a:solidFill>
              <a:effectLst/>
              <a:uLnTx/>
              <a:uFillTx/>
              <a:latin typeface="Times" charset="0"/>
              <a:ea typeface="Osaka" charset="-128"/>
              <a:cs typeface="+mn-cs"/>
            </a:endParaRPr>
          </a:p>
        </p:txBody>
      </p:sp>
      <p:sp>
        <p:nvSpPr>
          <p:cNvPr id="8" name="正方形/長方形 7">
            <a:extLst>
              <a:ext uri="{FF2B5EF4-FFF2-40B4-BE49-F238E27FC236}">
                <a16:creationId xmlns:a16="http://schemas.microsoft.com/office/drawing/2014/main" id="{60ED9304-C351-8059-6C77-3A46C685040B}"/>
              </a:ext>
            </a:extLst>
          </p:cNvPr>
          <p:cNvSpPr/>
          <p:nvPr userDrawn="1"/>
        </p:nvSpPr>
        <p:spPr bwMode="auto">
          <a:xfrm>
            <a:off x="323851" y="1257115"/>
            <a:ext cx="831439" cy="226871"/>
          </a:xfrm>
          <a:prstGeom prst="rect">
            <a:avLst/>
          </a:prstGeom>
          <a:noFill/>
          <a:ln w="19050" cap="flat" cmpd="sng" algn="ctr">
            <a:solidFill>
              <a:schemeClr val="tx1">
                <a:lumMod val="85000"/>
                <a:lumOff val="15000"/>
              </a:schemeClr>
            </a:solidFill>
            <a:prstDash val="solid"/>
            <a:round/>
            <a:headEnd type="none" w="med" len="med"/>
            <a:tailEnd type="none" w="med" len="med"/>
          </a:ln>
          <a:effectLst/>
        </p:spPr>
        <p:txBody>
          <a:bodyPr vert="horz" wrap="square" lIns="72000" tIns="36000" rIns="7200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1300" b="0" i="0" u="none" strike="noStrike" cap="none" normalizeH="0" baseline="0" dirty="0">
                <a:ln>
                  <a:noFill/>
                </a:ln>
                <a:effectLst/>
                <a:latin typeface="+mn-ea"/>
                <a:ea typeface="+mn-ea"/>
              </a:rPr>
              <a:t>前提条件</a:t>
            </a:r>
          </a:p>
        </p:txBody>
      </p:sp>
      <p:sp>
        <p:nvSpPr>
          <p:cNvPr id="12" name="正方形/長方形 11">
            <a:extLst>
              <a:ext uri="{FF2B5EF4-FFF2-40B4-BE49-F238E27FC236}">
                <a16:creationId xmlns:a16="http://schemas.microsoft.com/office/drawing/2014/main" id="{E7DC9BD9-1AF3-FBA5-09F5-80C378FB04F1}"/>
              </a:ext>
            </a:extLst>
          </p:cNvPr>
          <p:cNvSpPr/>
          <p:nvPr userDrawn="1"/>
        </p:nvSpPr>
        <p:spPr bwMode="auto">
          <a:xfrm>
            <a:off x="323851" y="3614858"/>
            <a:ext cx="1337309" cy="226800"/>
          </a:xfrm>
          <a:prstGeom prst="rect">
            <a:avLst/>
          </a:prstGeom>
          <a:noFill/>
          <a:ln w="19050" cap="flat" cmpd="sng" algn="ctr">
            <a:solidFill>
              <a:srgbClr val="005BAD"/>
            </a:solidFill>
            <a:prstDash val="solid"/>
            <a:round/>
            <a:headEnd type="none" w="med" len="med"/>
            <a:tailEnd type="none" w="med" len="med"/>
          </a:ln>
          <a:effectLst/>
        </p:spPr>
        <p:txBody>
          <a:bodyPr vert="horz" wrap="square" lIns="72000" tIns="36000" rIns="7200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1300" b="0" i="0" u="none" strike="noStrike" cap="none" normalizeH="0" baseline="0" dirty="0">
                <a:ln>
                  <a:noFill/>
                </a:ln>
                <a:solidFill>
                  <a:srgbClr val="005BAD"/>
                </a:solidFill>
                <a:effectLst/>
                <a:latin typeface="+mn-ea"/>
                <a:ea typeface="+mn-ea"/>
              </a:rPr>
              <a:t>討議</a:t>
            </a:r>
            <a:r>
              <a:rPr kumimoji="1" lang="ja-JP" altLang="en-US" sz="1300" b="0" i="0" u="none" strike="noStrike" cap="none" normalizeH="0" baseline="0" dirty="0">
                <a:ln>
                  <a:noFill/>
                </a:ln>
                <a:effectLst/>
                <a:latin typeface="+mn-ea"/>
                <a:ea typeface="+mn-ea"/>
              </a:rPr>
              <a:t>　パターン２</a:t>
            </a:r>
          </a:p>
        </p:txBody>
      </p:sp>
      <p:graphicFrame>
        <p:nvGraphicFramePr>
          <p:cNvPr id="14" name="表 13">
            <a:extLst>
              <a:ext uri="{FF2B5EF4-FFF2-40B4-BE49-F238E27FC236}">
                <a16:creationId xmlns:a16="http://schemas.microsoft.com/office/drawing/2014/main" id="{ACCBE026-5952-C7D8-C3BC-450F1D436CA9}"/>
              </a:ext>
            </a:extLst>
          </p:cNvPr>
          <p:cNvGraphicFramePr>
            <a:graphicFrameLocks noGrp="1"/>
          </p:cNvGraphicFramePr>
          <p:nvPr userDrawn="1">
            <p:extLst>
              <p:ext uri="{D42A27DB-BD31-4B8C-83A1-F6EECF244321}">
                <p14:modId xmlns:p14="http://schemas.microsoft.com/office/powerpoint/2010/main" val="3228354477"/>
              </p:ext>
            </p:extLst>
          </p:nvPr>
        </p:nvGraphicFramePr>
        <p:xfrm>
          <a:off x="5920740" y="1541747"/>
          <a:ext cx="2899617" cy="1866420"/>
        </p:xfrm>
        <a:graphic>
          <a:graphicData uri="http://schemas.openxmlformats.org/drawingml/2006/table">
            <a:tbl>
              <a:tblPr firstRow="1" bandRow="1">
                <a:effectLst/>
                <a:tableStyleId>{775DCB02-9BB8-47FD-8907-85C794F793BA}</a:tableStyleId>
              </a:tblPr>
              <a:tblGrid>
                <a:gridCol w="482094">
                  <a:extLst>
                    <a:ext uri="{9D8B030D-6E8A-4147-A177-3AD203B41FA5}">
                      <a16:colId xmlns:a16="http://schemas.microsoft.com/office/drawing/2014/main" val="869972413"/>
                    </a:ext>
                  </a:extLst>
                </a:gridCol>
                <a:gridCol w="459180">
                  <a:extLst>
                    <a:ext uri="{9D8B030D-6E8A-4147-A177-3AD203B41FA5}">
                      <a16:colId xmlns:a16="http://schemas.microsoft.com/office/drawing/2014/main" val="817503841"/>
                    </a:ext>
                  </a:extLst>
                </a:gridCol>
                <a:gridCol w="622381">
                  <a:extLst>
                    <a:ext uri="{9D8B030D-6E8A-4147-A177-3AD203B41FA5}">
                      <a16:colId xmlns:a16="http://schemas.microsoft.com/office/drawing/2014/main" val="1686783455"/>
                    </a:ext>
                  </a:extLst>
                </a:gridCol>
                <a:gridCol w="653906">
                  <a:extLst>
                    <a:ext uri="{9D8B030D-6E8A-4147-A177-3AD203B41FA5}">
                      <a16:colId xmlns:a16="http://schemas.microsoft.com/office/drawing/2014/main" val="4080317083"/>
                    </a:ext>
                  </a:extLst>
                </a:gridCol>
                <a:gridCol w="682056">
                  <a:extLst>
                    <a:ext uri="{9D8B030D-6E8A-4147-A177-3AD203B41FA5}">
                      <a16:colId xmlns:a16="http://schemas.microsoft.com/office/drawing/2014/main" val="659529276"/>
                    </a:ext>
                  </a:extLst>
                </a:gridCol>
              </a:tblGrid>
              <a:tr h="361732">
                <a:tc>
                  <a:txBody>
                    <a:bodyPr/>
                    <a:lstStyle/>
                    <a:p>
                      <a:pPr algn="ctr"/>
                      <a:endParaRPr kumimoji="1" lang="ja-JP" altLang="en-US" sz="900" b="0" dirty="0">
                        <a:solidFill>
                          <a:schemeClr val="bg1"/>
                        </a:solidFill>
                        <a:effectLst/>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ctr"/>
                      <a:r>
                        <a:rPr kumimoji="1" lang="ja-JP" altLang="en-US" sz="900" b="0" dirty="0">
                          <a:solidFill>
                            <a:schemeClr val="bg1"/>
                          </a:solidFill>
                          <a:effectLst/>
                        </a:rPr>
                        <a:t>家族</a:t>
                      </a:r>
                    </a:p>
                  </a:txBody>
                  <a:tcPr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pPr algn="ctr"/>
                      <a:r>
                        <a:rPr kumimoji="1" lang="ja-JP" altLang="en-US" sz="900" dirty="0">
                          <a:effectLst/>
                        </a:rPr>
                        <a:t>所得金額</a:t>
                      </a:r>
                      <a:endParaRPr kumimoji="1" lang="ja-JP" altLang="en-US" sz="700" b="0" kern="1200" dirty="0">
                        <a:solidFill>
                          <a:schemeClr val="bg1"/>
                        </a:solidFill>
                        <a:effectLst/>
                        <a:latin typeface="+mn-lt"/>
                        <a:ea typeface="+mn-ea"/>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pPr algn="ctr"/>
                      <a:r>
                        <a:rPr kumimoji="1" lang="ja-JP" altLang="en-US" sz="900" dirty="0">
                          <a:effectLst/>
                        </a:rPr>
                        <a:t>使用回数</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pPr algn="ctr"/>
                      <a:r>
                        <a:rPr kumimoji="1" lang="ja-JP" altLang="en-US" sz="900" dirty="0">
                          <a:effectLst/>
                        </a:rPr>
                        <a:t>負担金額</a:t>
                      </a:r>
                    </a:p>
                  </a:txBody>
                  <a:tcPr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extLst>
                  <a:ext uri="{0D108BD9-81ED-4DB2-BD59-A6C34878D82A}">
                    <a16:rowId xmlns:a16="http://schemas.microsoft.com/office/drawing/2014/main" val="2135456254"/>
                  </a:ext>
                </a:extLst>
              </a:tr>
              <a:tr h="220661">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Ａ家</a:t>
                      </a:r>
                    </a:p>
                  </a:txBody>
                  <a:tcPr anchor="ctr">
                    <a:lnL w="127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４人</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500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月</a:t>
                      </a:r>
                      <a:r>
                        <a:rPr kumimoji="1" lang="en-US" altLang="ja-JP" sz="900" b="1" dirty="0">
                          <a:effectLst/>
                          <a:latin typeface="HGPｺﾞｼｯｸM" panose="020B0600000000000000" pitchFamily="50" charset="-128"/>
                          <a:ea typeface="HGPｺﾞｼｯｸM" panose="020B0600000000000000" pitchFamily="50" charset="-128"/>
                        </a:rPr>
                        <a:t>10</a:t>
                      </a:r>
                      <a:r>
                        <a:rPr kumimoji="1" lang="ja-JP" altLang="en-US" sz="900" b="1" dirty="0">
                          <a:effectLst/>
                          <a:latin typeface="HGPｺﾞｼｯｸM" panose="020B0600000000000000" pitchFamily="50" charset="-128"/>
                          <a:ea typeface="HGPｺﾞｼｯｸM" panose="020B0600000000000000" pitchFamily="50" charset="-128"/>
                        </a:rPr>
                        <a:t>回</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100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0521073"/>
                  </a:ext>
                </a:extLst>
              </a:tr>
              <a:tr h="347820">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Ｂ家</a:t>
                      </a:r>
                    </a:p>
                  </a:txBody>
                  <a:tcPr anchor="ctr">
                    <a:lnL w="127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４人</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500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月</a:t>
                      </a:r>
                      <a:r>
                        <a:rPr kumimoji="1" lang="en-US" altLang="ja-JP" sz="900" b="1" dirty="0">
                          <a:effectLst/>
                          <a:latin typeface="HGPｺﾞｼｯｸM" panose="020B0600000000000000" pitchFamily="50" charset="-128"/>
                          <a:ea typeface="HGPｺﾞｼｯｸM" panose="020B0600000000000000" pitchFamily="50" charset="-128"/>
                        </a:rPr>
                        <a:t>10</a:t>
                      </a:r>
                      <a:r>
                        <a:rPr kumimoji="1" lang="ja-JP" altLang="en-US" sz="900" b="1" dirty="0">
                          <a:effectLst/>
                          <a:latin typeface="HGPｺﾞｼｯｸM" panose="020B0600000000000000" pitchFamily="50" charset="-128"/>
                          <a:ea typeface="HGPｺﾞｼｯｸM" panose="020B0600000000000000" pitchFamily="50" charset="-128"/>
                        </a:rPr>
                        <a:t>回</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100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96817260"/>
                  </a:ext>
                </a:extLst>
              </a:tr>
              <a:tr h="347820">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Ｃ家</a:t>
                      </a:r>
                    </a:p>
                  </a:txBody>
                  <a:tcPr anchor="ctr">
                    <a:lnL w="127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４人</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500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月</a:t>
                      </a:r>
                      <a:r>
                        <a:rPr kumimoji="1" lang="en-US" altLang="ja-JP" sz="900" b="1" dirty="0">
                          <a:effectLst/>
                          <a:latin typeface="HGPｺﾞｼｯｸM" panose="020B0600000000000000" pitchFamily="50" charset="-128"/>
                          <a:ea typeface="HGPｺﾞｼｯｸM" panose="020B0600000000000000" pitchFamily="50" charset="-128"/>
                        </a:rPr>
                        <a:t>10</a:t>
                      </a:r>
                      <a:r>
                        <a:rPr kumimoji="1" lang="ja-JP" altLang="en-US" sz="900" b="1" dirty="0">
                          <a:effectLst/>
                          <a:latin typeface="HGPｺﾞｼｯｸM" panose="020B0600000000000000" pitchFamily="50" charset="-128"/>
                          <a:ea typeface="HGPｺﾞｼｯｸM" panose="020B0600000000000000" pitchFamily="50" charset="-128"/>
                        </a:rPr>
                        <a:t>回</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100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85846679"/>
                  </a:ext>
                </a:extLst>
              </a:tr>
              <a:tr h="347820">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Ｄ家</a:t>
                      </a:r>
                    </a:p>
                  </a:txBody>
                  <a:tcPr anchor="ctr">
                    <a:lnL w="127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４人</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500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月</a:t>
                      </a:r>
                      <a:r>
                        <a:rPr kumimoji="1" lang="en-US" altLang="ja-JP" sz="900" b="1" dirty="0">
                          <a:effectLst/>
                          <a:latin typeface="HGPｺﾞｼｯｸM" panose="020B0600000000000000" pitchFamily="50" charset="-128"/>
                          <a:ea typeface="HGPｺﾞｼｯｸM" panose="020B0600000000000000" pitchFamily="50" charset="-128"/>
                        </a:rPr>
                        <a:t>10</a:t>
                      </a:r>
                      <a:r>
                        <a:rPr kumimoji="1" lang="ja-JP" altLang="en-US" sz="900" b="1" dirty="0">
                          <a:effectLst/>
                          <a:latin typeface="HGPｺﾞｼｯｸM" panose="020B0600000000000000" pitchFamily="50" charset="-128"/>
                          <a:ea typeface="HGPｺﾞｼｯｸM" panose="020B0600000000000000" pitchFamily="50" charset="-128"/>
                        </a:rPr>
                        <a:t>回</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100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68042463"/>
                  </a:ext>
                </a:extLst>
              </a:tr>
              <a:tr h="0">
                <a:tc gridSpan="4">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合計</a:t>
                      </a:r>
                    </a:p>
                  </a:txBody>
                  <a:tcPr anchor="ctr">
                    <a:lnL w="127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dirty="0"/>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400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52522239"/>
                  </a:ext>
                </a:extLst>
              </a:tr>
            </a:tbl>
          </a:graphicData>
        </a:graphic>
      </p:graphicFrame>
      <p:sp>
        <p:nvSpPr>
          <p:cNvPr id="15" name="正方形/長方形 14">
            <a:extLst>
              <a:ext uri="{FF2B5EF4-FFF2-40B4-BE49-F238E27FC236}">
                <a16:creationId xmlns:a16="http://schemas.microsoft.com/office/drawing/2014/main" id="{D7068071-643F-6402-D9C6-D3415EA4EF8B}"/>
              </a:ext>
            </a:extLst>
          </p:cNvPr>
          <p:cNvSpPr/>
          <p:nvPr userDrawn="1"/>
        </p:nvSpPr>
        <p:spPr bwMode="auto">
          <a:xfrm>
            <a:off x="324417" y="1541748"/>
            <a:ext cx="3455491" cy="1877632"/>
          </a:xfrm>
          <a:prstGeom prst="rect">
            <a:avLst/>
          </a:prstGeom>
          <a:solidFill>
            <a:schemeClr val="bg1">
              <a:lumMod val="95000"/>
            </a:schemeClr>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みなさんはメタバタウンの住人です。</a:t>
            </a:r>
            <a:endParaRPr kumimoji="1" lang="en-US" altLang="ja-JP" sz="11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メタバタウンには家が４軒あり、町の真ん中を町が管理する川が流れています。</a:t>
            </a: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行き来には渡し船を使っていますが、</a:t>
            </a:r>
            <a:endParaRPr kumimoji="1" lang="en-US" altLang="ja-JP" sz="11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雨で増水すると運航できず不便でした。</a:t>
            </a: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今回、</a:t>
            </a:r>
            <a:r>
              <a:rPr kumimoji="1" lang="ja-JP" altLang="en-US" sz="1100" kern="1200" dirty="0">
                <a:solidFill>
                  <a:srgbClr val="C00000"/>
                </a:solidFill>
                <a:latin typeface="+mn-ea"/>
                <a:ea typeface="+mn-ea"/>
                <a:cs typeface="+mn-cs"/>
              </a:rPr>
              <a:t> メタバタウンの全ての住人の希望 </a:t>
            </a:r>
            <a:r>
              <a:rPr kumimoji="1" lang="ja-JP" altLang="en-US" sz="1100" kern="1200" dirty="0">
                <a:solidFill>
                  <a:schemeClr val="tx1"/>
                </a:solidFill>
                <a:latin typeface="+mn-ea"/>
                <a:ea typeface="+mn-ea"/>
                <a:cs typeface="+mn-cs"/>
              </a:rPr>
              <a:t>により</a:t>
            </a:r>
            <a:endParaRPr kumimoji="1" lang="en-US" altLang="ja-JP" sz="11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橋を建設することになりました。</a:t>
            </a: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橋の建設費用は</a:t>
            </a:r>
            <a:r>
              <a:rPr kumimoji="1" lang="en-US" altLang="ja-JP" sz="1100" kern="1200" dirty="0">
                <a:solidFill>
                  <a:schemeClr val="tx1"/>
                </a:solidFill>
                <a:latin typeface="+mn-ea"/>
                <a:ea typeface="+mn-ea"/>
                <a:cs typeface="+mn-cs"/>
              </a:rPr>
              <a:t>400</a:t>
            </a:r>
            <a:r>
              <a:rPr kumimoji="1" lang="ja-JP" altLang="en-US" sz="1100" kern="1200" dirty="0">
                <a:solidFill>
                  <a:schemeClr val="tx1"/>
                </a:solidFill>
                <a:latin typeface="+mn-ea"/>
                <a:ea typeface="+mn-ea"/>
                <a:cs typeface="+mn-cs"/>
              </a:rPr>
              <a:t>万円です。</a:t>
            </a:r>
            <a:endParaRPr kumimoji="1" lang="en-US" altLang="ja-JP" sz="11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どのように負担すればいいと思いますか。</a:t>
            </a:r>
          </a:p>
        </p:txBody>
      </p:sp>
      <p:sp>
        <p:nvSpPr>
          <p:cNvPr id="18" name="正方形/長方形 17">
            <a:extLst>
              <a:ext uri="{FF2B5EF4-FFF2-40B4-BE49-F238E27FC236}">
                <a16:creationId xmlns:a16="http://schemas.microsoft.com/office/drawing/2014/main" id="{D32E120E-A90D-4424-2B0B-321C7D51DB17}"/>
              </a:ext>
            </a:extLst>
          </p:cNvPr>
          <p:cNvSpPr/>
          <p:nvPr userDrawn="1"/>
        </p:nvSpPr>
        <p:spPr bwMode="auto">
          <a:xfrm>
            <a:off x="811530" y="2583495"/>
            <a:ext cx="2000250" cy="177756"/>
          </a:xfrm>
          <a:prstGeom prst="rect">
            <a:avLst/>
          </a:prstGeom>
          <a:noFill/>
          <a:ln w="127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Times" charset="0"/>
              <a:ea typeface="Osaka" charset="-128"/>
            </a:endParaRPr>
          </a:p>
        </p:txBody>
      </p:sp>
      <p:sp>
        <p:nvSpPr>
          <p:cNvPr id="20" name="正方形/長方形 19">
            <a:extLst>
              <a:ext uri="{FF2B5EF4-FFF2-40B4-BE49-F238E27FC236}">
                <a16:creationId xmlns:a16="http://schemas.microsoft.com/office/drawing/2014/main" id="{374CA8B0-85CC-23CF-4181-79941A7AA356}"/>
              </a:ext>
            </a:extLst>
          </p:cNvPr>
          <p:cNvSpPr/>
          <p:nvPr userDrawn="1"/>
        </p:nvSpPr>
        <p:spPr bwMode="auto">
          <a:xfrm>
            <a:off x="324417" y="3888724"/>
            <a:ext cx="2829091" cy="2831493"/>
          </a:xfrm>
          <a:prstGeom prst="rect">
            <a:avLst/>
          </a:prstGeom>
          <a:solidFill>
            <a:srgbClr val="EBFAFF"/>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Tx/>
              <a:buNone/>
              <a:tabLst/>
            </a:pPr>
            <a:endParaRPr kumimoji="1" lang="ja-JP" altLang="en-US" sz="1100" kern="1200" dirty="0">
              <a:solidFill>
                <a:schemeClr val="tx1"/>
              </a:solidFill>
              <a:latin typeface="+mn-ea"/>
              <a:ea typeface="+mn-ea"/>
              <a:cs typeface="+mn-cs"/>
            </a:endParaRPr>
          </a:p>
        </p:txBody>
      </p:sp>
      <p:sp>
        <p:nvSpPr>
          <p:cNvPr id="21" name="正方形/長方形 20">
            <a:extLst>
              <a:ext uri="{FF2B5EF4-FFF2-40B4-BE49-F238E27FC236}">
                <a16:creationId xmlns:a16="http://schemas.microsoft.com/office/drawing/2014/main" id="{84901D1D-5F18-4D47-348D-078DEA1D5C42}"/>
              </a:ext>
            </a:extLst>
          </p:cNvPr>
          <p:cNvSpPr/>
          <p:nvPr userDrawn="1"/>
        </p:nvSpPr>
        <p:spPr bwMode="auto">
          <a:xfrm>
            <a:off x="3928374" y="1541748"/>
            <a:ext cx="1843900" cy="1877632"/>
          </a:xfrm>
          <a:prstGeom prst="rect">
            <a:avLst/>
          </a:prstGeom>
          <a:solidFill>
            <a:schemeClr val="bg1">
              <a:lumMod val="95000"/>
            </a:schemeClr>
          </a:solidFill>
          <a:ln w="6350" cap="flat" cmpd="sng" algn="ctr">
            <a:noFill/>
            <a:prstDash val="solid"/>
            <a:round/>
            <a:headEnd type="none" w="med" len="med"/>
            <a:tailEnd type="none" w="med" len="med"/>
          </a:ln>
          <a:effectLst/>
        </p:spPr>
        <p:txBody>
          <a:bodyPr vert="horz" wrap="square" lIns="91440" tIns="90000" rIns="91440" bIns="45720" numCol="1" rtlCol="0" anchor="t"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各家の家族構成・所得金額・使用回数が同じ場合</a:t>
            </a:r>
            <a:endParaRPr kumimoji="1" lang="en-US" altLang="ja-JP" sz="11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Tx/>
              <a:buNone/>
              <a:tabLst/>
            </a:pPr>
            <a:endParaRPr kumimoji="1" lang="en-US" altLang="ja-JP" sz="1100" kern="1200" dirty="0">
              <a:solidFill>
                <a:schemeClr val="tx1"/>
              </a:solidFill>
              <a:latin typeface="+mn-ea"/>
              <a:ea typeface="+mn-ea"/>
              <a:cs typeface="+mn-cs"/>
            </a:endParaRPr>
          </a:p>
          <a:p>
            <a:pPr marL="171450" marR="0" indent="-171450" algn="l" defTabSz="914400" rtl="0" eaLnBrk="0" fontAlgn="base" latinLnBrk="0" hangingPunct="0">
              <a:lnSpc>
                <a:spcPct val="114000"/>
              </a:lnSpc>
              <a:spcBef>
                <a:spcPct val="0"/>
              </a:spcBef>
              <a:spcAft>
                <a:spcPct val="0"/>
              </a:spcAft>
              <a:buClrTx/>
              <a:buSzTx/>
              <a:buFont typeface="Wingdings" panose="05000000000000000000" pitchFamily="2" charset="2"/>
              <a:buChar char="l"/>
              <a:tabLst/>
            </a:pPr>
            <a:r>
              <a:rPr kumimoji="1" lang="ja-JP" altLang="en-US" sz="1100" b="1" kern="1200" dirty="0">
                <a:solidFill>
                  <a:schemeClr val="tx1"/>
                </a:solidFill>
                <a:latin typeface="+mn-ea"/>
                <a:ea typeface="+mn-ea"/>
                <a:cs typeface="+mn-cs"/>
              </a:rPr>
              <a:t>ヒント</a:t>
            </a:r>
            <a:endParaRPr kumimoji="1" lang="en-US" altLang="ja-JP" sz="1100" b="1"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ja-JP" altLang="en-US" sz="1100" kern="1200" dirty="0">
                <a:solidFill>
                  <a:schemeClr val="tx1"/>
                </a:solidFill>
                <a:latin typeface="+mn-ea"/>
                <a:ea typeface="+mn-ea"/>
                <a:cs typeface="+mn-cs"/>
              </a:rPr>
              <a:t>    ４軒とも同じ条件だから、</a:t>
            </a:r>
            <a:endParaRPr kumimoji="1" lang="en-US" altLang="ja-JP" sz="11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en-US" altLang="ja-JP" sz="1100" kern="1200" dirty="0">
                <a:solidFill>
                  <a:schemeClr val="tx1"/>
                </a:solidFill>
                <a:latin typeface="+mn-ea"/>
                <a:ea typeface="+mn-ea"/>
                <a:cs typeface="+mn-cs"/>
              </a:rPr>
              <a:t>    </a:t>
            </a:r>
            <a:r>
              <a:rPr kumimoji="1" lang="ja-JP" altLang="en-US" sz="1100" kern="1200" dirty="0">
                <a:solidFill>
                  <a:schemeClr val="tx1"/>
                </a:solidFill>
                <a:latin typeface="+mn-ea"/>
                <a:ea typeface="+mn-ea"/>
                <a:cs typeface="+mn-cs"/>
              </a:rPr>
              <a:t>公平に負担すると</a:t>
            </a:r>
            <a:r>
              <a:rPr kumimoji="1" lang="en-US" altLang="ja-JP" sz="1100" kern="1200" dirty="0">
                <a:solidFill>
                  <a:schemeClr val="tx1"/>
                </a:solidFill>
                <a:latin typeface="+mn-ea"/>
                <a:ea typeface="+mn-ea"/>
                <a:cs typeface="+mn-cs"/>
              </a:rPr>
              <a:t>…</a:t>
            </a:r>
            <a:endParaRPr kumimoji="1" lang="ja-JP" altLang="en-US" sz="1100" kern="1200" dirty="0">
              <a:solidFill>
                <a:schemeClr val="tx1"/>
              </a:solidFill>
              <a:latin typeface="+mn-ea"/>
              <a:ea typeface="+mn-ea"/>
              <a:cs typeface="+mn-cs"/>
            </a:endParaRPr>
          </a:p>
        </p:txBody>
      </p:sp>
      <p:graphicFrame>
        <p:nvGraphicFramePr>
          <p:cNvPr id="22" name="表 21">
            <a:extLst>
              <a:ext uri="{FF2B5EF4-FFF2-40B4-BE49-F238E27FC236}">
                <a16:creationId xmlns:a16="http://schemas.microsoft.com/office/drawing/2014/main" id="{50BE503F-F672-6FE2-CFF6-D7F30E14A658}"/>
              </a:ext>
            </a:extLst>
          </p:cNvPr>
          <p:cNvGraphicFramePr>
            <a:graphicFrameLocks noGrp="1"/>
          </p:cNvGraphicFramePr>
          <p:nvPr userDrawn="1">
            <p:extLst>
              <p:ext uri="{D42A27DB-BD31-4B8C-83A1-F6EECF244321}">
                <p14:modId xmlns:p14="http://schemas.microsoft.com/office/powerpoint/2010/main" val="1064602780"/>
              </p:ext>
            </p:extLst>
          </p:nvPr>
        </p:nvGraphicFramePr>
        <p:xfrm>
          <a:off x="3153508" y="3900331"/>
          <a:ext cx="5666851" cy="2822410"/>
        </p:xfrm>
        <a:graphic>
          <a:graphicData uri="http://schemas.openxmlformats.org/drawingml/2006/table">
            <a:tbl>
              <a:tblPr firstRow="1" bandRow="1">
                <a:effectLst/>
                <a:tableStyleId>{775DCB02-9BB8-47FD-8907-85C794F793BA}</a:tableStyleId>
              </a:tblPr>
              <a:tblGrid>
                <a:gridCol w="942177">
                  <a:extLst>
                    <a:ext uri="{9D8B030D-6E8A-4147-A177-3AD203B41FA5}">
                      <a16:colId xmlns:a16="http://schemas.microsoft.com/office/drawing/2014/main" val="869972413"/>
                    </a:ext>
                  </a:extLst>
                </a:gridCol>
                <a:gridCol w="897396">
                  <a:extLst>
                    <a:ext uri="{9D8B030D-6E8A-4147-A177-3AD203B41FA5}">
                      <a16:colId xmlns:a16="http://schemas.microsoft.com/office/drawing/2014/main" val="817503841"/>
                    </a:ext>
                  </a:extLst>
                </a:gridCol>
                <a:gridCol w="1216347">
                  <a:extLst>
                    <a:ext uri="{9D8B030D-6E8A-4147-A177-3AD203B41FA5}">
                      <a16:colId xmlns:a16="http://schemas.microsoft.com/office/drawing/2014/main" val="1686783455"/>
                    </a:ext>
                  </a:extLst>
                </a:gridCol>
                <a:gridCol w="1277960">
                  <a:extLst>
                    <a:ext uri="{9D8B030D-6E8A-4147-A177-3AD203B41FA5}">
                      <a16:colId xmlns:a16="http://schemas.microsoft.com/office/drawing/2014/main" val="4080317083"/>
                    </a:ext>
                  </a:extLst>
                </a:gridCol>
                <a:gridCol w="1332971">
                  <a:extLst>
                    <a:ext uri="{9D8B030D-6E8A-4147-A177-3AD203B41FA5}">
                      <a16:colId xmlns:a16="http://schemas.microsoft.com/office/drawing/2014/main" val="659529276"/>
                    </a:ext>
                  </a:extLst>
                </a:gridCol>
              </a:tblGrid>
              <a:tr h="482220">
                <a:tc>
                  <a:txBody>
                    <a:bodyPr/>
                    <a:lstStyle/>
                    <a:p>
                      <a:pPr algn="ctr"/>
                      <a:endParaRPr kumimoji="1" lang="ja-JP" altLang="en-US" sz="1400" b="0" dirty="0">
                        <a:solidFill>
                          <a:schemeClr val="bg1"/>
                        </a:solidFill>
                        <a:effectLst/>
                      </a:endParaRPr>
                    </a:p>
                  </a:txBody>
                  <a:tcPr anchor="ctr">
                    <a:lnL w="12700" cap="flat" cmpd="sng" algn="ctr">
                      <a:solidFill>
                        <a:schemeClr val="bg1"/>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EBFAFF"/>
                    </a:solidFill>
                  </a:tcPr>
                </a:tc>
                <a:tc>
                  <a:txBody>
                    <a:bodyPr/>
                    <a:lstStyle/>
                    <a:p>
                      <a:pPr algn="ctr"/>
                      <a:r>
                        <a:rPr kumimoji="1" lang="ja-JP" altLang="en-US" sz="1400" b="0" dirty="0">
                          <a:solidFill>
                            <a:schemeClr val="bg1"/>
                          </a:solidFill>
                          <a:effectLst/>
                        </a:rPr>
                        <a:t>家族</a:t>
                      </a:r>
                    </a:p>
                  </a:txBody>
                  <a:tcPr anchor="ctr">
                    <a:lnL w="12700" cap="flat" cmpd="sng" algn="ctr">
                      <a:solidFill>
                        <a:srgbClr val="005BAD"/>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005BAD"/>
                    </a:solidFill>
                  </a:tcPr>
                </a:tc>
                <a:tc>
                  <a:txBody>
                    <a:bodyPr/>
                    <a:lstStyle/>
                    <a:p>
                      <a:pPr algn="ctr"/>
                      <a:r>
                        <a:rPr kumimoji="1" lang="ja-JP" altLang="en-US" sz="1400" dirty="0">
                          <a:effectLst/>
                        </a:rPr>
                        <a:t>所得金額</a:t>
                      </a:r>
                      <a:endParaRPr kumimoji="1" lang="ja-JP" altLang="en-US" sz="1100" b="0" kern="1200" dirty="0">
                        <a:solidFill>
                          <a:schemeClr val="bg1"/>
                        </a:solidFill>
                        <a:effectLst/>
                        <a:latin typeface="+mn-lt"/>
                        <a:ea typeface="+mn-ea"/>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005BAD"/>
                    </a:solidFill>
                  </a:tcPr>
                </a:tc>
                <a:tc>
                  <a:txBody>
                    <a:bodyPr/>
                    <a:lstStyle/>
                    <a:p>
                      <a:pPr algn="ctr"/>
                      <a:r>
                        <a:rPr kumimoji="1" lang="ja-JP" altLang="en-US" sz="1400" dirty="0">
                          <a:effectLst/>
                        </a:rPr>
                        <a:t>使用回数</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005BAD"/>
                    </a:solidFill>
                  </a:tcPr>
                </a:tc>
                <a:tc>
                  <a:txBody>
                    <a:bodyPr/>
                    <a:lstStyle/>
                    <a:p>
                      <a:pPr algn="ctr"/>
                      <a:r>
                        <a:rPr kumimoji="1" lang="ja-JP" altLang="en-US" sz="1400" dirty="0">
                          <a:effectLst/>
                        </a:rPr>
                        <a:t>負担金額</a:t>
                      </a:r>
                    </a:p>
                  </a:txBody>
                  <a:tcPr anchor="ctr">
                    <a:lnL w="12700" cap="flat" cmpd="sng" algn="ctr">
                      <a:solidFill>
                        <a:schemeClr val="bg1"/>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005BAD"/>
                    </a:solidFill>
                  </a:tcPr>
                </a:tc>
                <a:extLst>
                  <a:ext uri="{0D108BD9-81ED-4DB2-BD59-A6C34878D82A}">
                    <a16:rowId xmlns:a16="http://schemas.microsoft.com/office/drawing/2014/main" val="2135456254"/>
                  </a:ext>
                </a:extLst>
              </a:tr>
              <a:tr h="468038">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Ａ家</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４人</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en-US" altLang="ja-JP" sz="1200" b="1" dirty="0">
                          <a:effectLst/>
                          <a:latin typeface="HGPｺﾞｼｯｸM" panose="020B0600000000000000" pitchFamily="50" charset="-128"/>
                          <a:ea typeface="HGPｺﾞｼｯｸM" panose="020B0600000000000000" pitchFamily="50" charset="-128"/>
                        </a:rPr>
                        <a:t>1,000</a:t>
                      </a:r>
                      <a:r>
                        <a:rPr kumimoji="1" lang="ja-JP" altLang="en-US" sz="12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月</a:t>
                      </a:r>
                      <a:r>
                        <a:rPr kumimoji="1" lang="en-US" altLang="ja-JP" sz="1200" b="1" dirty="0">
                          <a:effectLst/>
                          <a:latin typeface="HGPｺﾞｼｯｸM" panose="020B0600000000000000" pitchFamily="50" charset="-128"/>
                          <a:ea typeface="HGPｺﾞｼｯｸM" panose="020B0600000000000000" pitchFamily="50" charset="-128"/>
                        </a:rPr>
                        <a:t>0</a:t>
                      </a:r>
                      <a:r>
                        <a:rPr kumimoji="1" lang="ja-JP" altLang="en-US" sz="1200" b="1" dirty="0">
                          <a:effectLst/>
                          <a:latin typeface="HGPｺﾞｼｯｸM" panose="020B0600000000000000" pitchFamily="50" charset="-128"/>
                          <a:ea typeface="HGPｺﾞｼｯｸM" panose="020B0600000000000000" pitchFamily="50" charset="-128"/>
                        </a:rPr>
                        <a:t>回</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r"/>
                      <a:r>
                        <a:rPr kumimoji="1" lang="ja-JP" altLang="en-US" sz="12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EBFFFC"/>
                    </a:solidFill>
                  </a:tcPr>
                </a:tc>
                <a:extLst>
                  <a:ext uri="{0D108BD9-81ED-4DB2-BD59-A6C34878D82A}">
                    <a16:rowId xmlns:a16="http://schemas.microsoft.com/office/drawing/2014/main" val="240521073"/>
                  </a:ext>
                </a:extLst>
              </a:tr>
              <a:tr h="468038">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Ｂ家</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４人</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en-US" altLang="ja-JP" sz="1200" b="1" dirty="0">
                          <a:effectLst/>
                          <a:latin typeface="HGPｺﾞｼｯｸM" panose="020B0600000000000000" pitchFamily="50" charset="-128"/>
                          <a:ea typeface="HGPｺﾞｼｯｸM" panose="020B0600000000000000" pitchFamily="50" charset="-128"/>
                        </a:rPr>
                        <a:t>600</a:t>
                      </a:r>
                      <a:r>
                        <a:rPr kumimoji="1" lang="ja-JP" altLang="en-US" sz="12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月</a:t>
                      </a:r>
                      <a:r>
                        <a:rPr kumimoji="1" lang="en-US" altLang="ja-JP" sz="1200" b="1" dirty="0">
                          <a:effectLst/>
                          <a:latin typeface="HGPｺﾞｼｯｸM" panose="020B0600000000000000" pitchFamily="50" charset="-128"/>
                          <a:ea typeface="HGPｺﾞｼｯｸM" panose="020B0600000000000000" pitchFamily="50" charset="-128"/>
                        </a:rPr>
                        <a:t>10</a:t>
                      </a:r>
                      <a:r>
                        <a:rPr kumimoji="1" lang="ja-JP" altLang="en-US" sz="1200" b="1" dirty="0">
                          <a:effectLst/>
                          <a:latin typeface="HGPｺﾞｼｯｸM" panose="020B0600000000000000" pitchFamily="50" charset="-128"/>
                          <a:ea typeface="HGPｺﾞｼｯｸM" panose="020B0600000000000000" pitchFamily="50" charset="-128"/>
                        </a:rPr>
                        <a:t>回</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r"/>
                      <a:r>
                        <a:rPr kumimoji="1" lang="ja-JP" altLang="en-US" sz="12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EBFFFC"/>
                    </a:solidFill>
                  </a:tcPr>
                </a:tc>
                <a:extLst>
                  <a:ext uri="{0D108BD9-81ED-4DB2-BD59-A6C34878D82A}">
                    <a16:rowId xmlns:a16="http://schemas.microsoft.com/office/drawing/2014/main" val="1196817260"/>
                  </a:ext>
                </a:extLst>
              </a:tr>
              <a:tr h="468038">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Ｃ家</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４人</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en-US" altLang="ja-JP" sz="1200" b="1" dirty="0">
                          <a:effectLst/>
                          <a:latin typeface="HGPｺﾞｼｯｸM" panose="020B0600000000000000" pitchFamily="50" charset="-128"/>
                          <a:ea typeface="HGPｺﾞｼｯｸM" panose="020B0600000000000000" pitchFamily="50" charset="-128"/>
                        </a:rPr>
                        <a:t>300</a:t>
                      </a:r>
                      <a:r>
                        <a:rPr kumimoji="1" lang="ja-JP" altLang="en-US" sz="12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月</a:t>
                      </a:r>
                      <a:r>
                        <a:rPr kumimoji="1" lang="en-US" altLang="ja-JP" sz="1200" b="1" dirty="0">
                          <a:effectLst/>
                          <a:latin typeface="HGPｺﾞｼｯｸM" panose="020B0600000000000000" pitchFamily="50" charset="-128"/>
                          <a:ea typeface="HGPｺﾞｼｯｸM" panose="020B0600000000000000" pitchFamily="50" charset="-128"/>
                        </a:rPr>
                        <a:t>10</a:t>
                      </a:r>
                      <a:r>
                        <a:rPr kumimoji="1" lang="ja-JP" altLang="en-US" sz="1200" b="1" dirty="0">
                          <a:effectLst/>
                          <a:latin typeface="HGPｺﾞｼｯｸM" panose="020B0600000000000000" pitchFamily="50" charset="-128"/>
                          <a:ea typeface="HGPｺﾞｼｯｸM" panose="020B0600000000000000" pitchFamily="50" charset="-128"/>
                        </a:rPr>
                        <a:t>回</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r"/>
                      <a:r>
                        <a:rPr kumimoji="1" lang="ja-JP" altLang="en-US" sz="12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EBFFFC"/>
                    </a:solidFill>
                  </a:tcPr>
                </a:tc>
                <a:extLst>
                  <a:ext uri="{0D108BD9-81ED-4DB2-BD59-A6C34878D82A}">
                    <a16:rowId xmlns:a16="http://schemas.microsoft.com/office/drawing/2014/main" val="585846679"/>
                  </a:ext>
                </a:extLst>
              </a:tr>
              <a:tr h="468038">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Ｄ家</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４人</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en-US" altLang="ja-JP" sz="1200" b="1" dirty="0">
                          <a:effectLst/>
                          <a:latin typeface="HGPｺﾞｼｯｸM" panose="020B0600000000000000" pitchFamily="50" charset="-128"/>
                          <a:ea typeface="HGPｺﾞｼｯｸM" panose="020B0600000000000000" pitchFamily="50" charset="-128"/>
                        </a:rPr>
                        <a:t>100</a:t>
                      </a:r>
                      <a:r>
                        <a:rPr kumimoji="1" lang="ja-JP" altLang="en-US" sz="12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月</a:t>
                      </a:r>
                      <a:r>
                        <a:rPr kumimoji="1" lang="en-US" altLang="ja-JP" sz="1200" b="1" dirty="0">
                          <a:effectLst/>
                          <a:latin typeface="HGPｺﾞｼｯｸM" panose="020B0600000000000000" pitchFamily="50" charset="-128"/>
                          <a:ea typeface="HGPｺﾞｼｯｸM" panose="020B0600000000000000" pitchFamily="50" charset="-128"/>
                        </a:rPr>
                        <a:t>20</a:t>
                      </a:r>
                      <a:r>
                        <a:rPr kumimoji="1" lang="ja-JP" altLang="en-US" sz="1200" b="1" dirty="0">
                          <a:effectLst/>
                          <a:latin typeface="HGPｺﾞｼｯｸM" panose="020B0600000000000000" pitchFamily="50" charset="-128"/>
                          <a:ea typeface="HGPｺﾞｼｯｸM" panose="020B0600000000000000" pitchFamily="50" charset="-128"/>
                        </a:rPr>
                        <a:t>回</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r"/>
                      <a:r>
                        <a:rPr kumimoji="1" lang="ja-JP" altLang="en-US" sz="12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EBFFFC"/>
                    </a:solidFill>
                  </a:tcPr>
                </a:tc>
                <a:extLst>
                  <a:ext uri="{0D108BD9-81ED-4DB2-BD59-A6C34878D82A}">
                    <a16:rowId xmlns:a16="http://schemas.microsoft.com/office/drawing/2014/main" val="4268042463"/>
                  </a:ext>
                </a:extLst>
              </a:tr>
              <a:tr h="468038">
                <a:tc gridSpan="4">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合計</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CEEEFE"/>
                    </a:solidFill>
                  </a:tcPr>
                </a:tc>
                <a:tc hMerge="1">
                  <a:txBody>
                    <a:bodyPr/>
                    <a:lstStyle/>
                    <a:p>
                      <a:endParaRP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dirty="0"/>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kumimoji="1" lang="en-US" altLang="ja-JP" sz="1200" b="1" dirty="0">
                          <a:effectLst/>
                          <a:latin typeface="HGPｺﾞｼｯｸM" panose="020B0600000000000000" pitchFamily="50" charset="-128"/>
                          <a:ea typeface="HGPｺﾞｼｯｸM" panose="020B0600000000000000" pitchFamily="50" charset="-128"/>
                        </a:rPr>
                        <a:t>400</a:t>
                      </a:r>
                      <a:r>
                        <a:rPr kumimoji="1" lang="ja-JP" altLang="en-US" sz="12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CEEEFE"/>
                    </a:solidFill>
                  </a:tcPr>
                </a:tc>
                <a:extLst>
                  <a:ext uri="{0D108BD9-81ED-4DB2-BD59-A6C34878D82A}">
                    <a16:rowId xmlns:a16="http://schemas.microsoft.com/office/drawing/2014/main" val="3152522239"/>
                  </a:ext>
                </a:extLst>
              </a:tr>
            </a:tbl>
          </a:graphicData>
        </a:graphic>
      </p:graphicFrame>
      <p:sp>
        <p:nvSpPr>
          <p:cNvPr id="23" name="正方形/長方形 22">
            <a:extLst>
              <a:ext uri="{FF2B5EF4-FFF2-40B4-BE49-F238E27FC236}">
                <a16:creationId xmlns:a16="http://schemas.microsoft.com/office/drawing/2014/main" id="{B232E23E-45EC-72C0-D002-BE7A5128FD4C}"/>
              </a:ext>
            </a:extLst>
          </p:cNvPr>
          <p:cNvSpPr/>
          <p:nvPr userDrawn="1"/>
        </p:nvSpPr>
        <p:spPr bwMode="auto">
          <a:xfrm>
            <a:off x="323642" y="4528158"/>
            <a:ext cx="3455491" cy="621034"/>
          </a:xfrm>
          <a:prstGeom prst="rect">
            <a:avLst/>
          </a:prstGeom>
          <a:no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171450" marR="0" indent="-171450" algn="l" defTabSz="914400" rtl="0" eaLnBrk="0" fontAlgn="base" latinLnBrk="0" hangingPunct="0">
              <a:lnSpc>
                <a:spcPct val="114000"/>
              </a:lnSpc>
              <a:spcBef>
                <a:spcPct val="0"/>
              </a:spcBef>
              <a:spcAft>
                <a:spcPct val="0"/>
              </a:spcAft>
              <a:buClrTx/>
              <a:buSzTx/>
              <a:buFont typeface="Wingdings" panose="05000000000000000000" pitchFamily="2" charset="2"/>
              <a:buChar char="l"/>
              <a:tabLst/>
            </a:pPr>
            <a:r>
              <a:rPr kumimoji="1" lang="ja-JP" altLang="en-US" sz="1400" kern="1200" dirty="0">
                <a:solidFill>
                  <a:srgbClr val="005BAD"/>
                </a:solidFill>
                <a:latin typeface="+mn-ea"/>
                <a:ea typeface="+mn-ea"/>
                <a:cs typeface="+mn-cs"/>
              </a:rPr>
              <a:t>ヒント</a:t>
            </a:r>
          </a:p>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ja-JP" altLang="en-US" sz="1200" kern="1200" dirty="0">
                <a:solidFill>
                  <a:schemeClr val="tx1"/>
                </a:solidFill>
                <a:latin typeface="+mn-ea"/>
                <a:ea typeface="+mn-ea"/>
                <a:cs typeface="+mn-cs"/>
              </a:rPr>
              <a:t>   所得金額によって</a:t>
            </a:r>
            <a:endParaRPr kumimoji="1" lang="en-US" altLang="ja-JP" sz="12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en-US" altLang="ja-JP" sz="1200" kern="1200" dirty="0">
                <a:solidFill>
                  <a:schemeClr val="tx1"/>
                </a:solidFill>
                <a:latin typeface="+mn-ea"/>
                <a:ea typeface="+mn-ea"/>
                <a:cs typeface="+mn-cs"/>
              </a:rPr>
              <a:t>   </a:t>
            </a:r>
            <a:r>
              <a:rPr kumimoji="1" lang="ja-JP" altLang="en-US" sz="1200" kern="1200" dirty="0">
                <a:solidFill>
                  <a:schemeClr val="tx1"/>
                </a:solidFill>
                <a:latin typeface="+mn-ea"/>
                <a:ea typeface="+mn-ea"/>
                <a:cs typeface="+mn-cs"/>
              </a:rPr>
              <a:t>負担する金額を変えてみよう</a:t>
            </a:r>
          </a:p>
        </p:txBody>
      </p:sp>
      <p:sp>
        <p:nvSpPr>
          <p:cNvPr id="24" name="正方形/長方形 23">
            <a:extLst>
              <a:ext uri="{FF2B5EF4-FFF2-40B4-BE49-F238E27FC236}">
                <a16:creationId xmlns:a16="http://schemas.microsoft.com/office/drawing/2014/main" id="{B55DE982-83CF-2CE7-9526-748695E46978}"/>
              </a:ext>
            </a:extLst>
          </p:cNvPr>
          <p:cNvSpPr/>
          <p:nvPr userDrawn="1"/>
        </p:nvSpPr>
        <p:spPr bwMode="auto">
          <a:xfrm>
            <a:off x="323642" y="4007150"/>
            <a:ext cx="3667513" cy="267884"/>
          </a:xfrm>
          <a:prstGeom prst="rect">
            <a:avLst/>
          </a:prstGeom>
          <a:no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600" kern="1200" dirty="0">
                <a:solidFill>
                  <a:srgbClr val="005BAD"/>
                </a:solidFill>
                <a:latin typeface="+mn-ea"/>
                <a:ea typeface="+mn-ea"/>
                <a:cs typeface="+mn-cs"/>
              </a:rPr>
              <a:t>各家の所得金額</a:t>
            </a:r>
            <a:r>
              <a:rPr kumimoji="1" lang="ja-JP" altLang="en-US" sz="1400" kern="1200" dirty="0">
                <a:solidFill>
                  <a:srgbClr val="005BAD"/>
                </a:solidFill>
                <a:latin typeface="+mn-ea"/>
                <a:ea typeface="+mn-ea"/>
                <a:cs typeface="+mn-cs"/>
              </a:rPr>
              <a:t>（もうけ）</a:t>
            </a:r>
            <a:r>
              <a:rPr kumimoji="1" lang="ja-JP" altLang="en-US" sz="1600" kern="1200" dirty="0">
                <a:solidFill>
                  <a:srgbClr val="005BAD"/>
                </a:solidFill>
                <a:latin typeface="+mn-ea"/>
                <a:ea typeface="+mn-ea"/>
                <a:cs typeface="+mn-cs"/>
              </a:rPr>
              <a:t>が異なる場合</a:t>
            </a:r>
          </a:p>
        </p:txBody>
      </p:sp>
      <p:grpSp>
        <p:nvGrpSpPr>
          <p:cNvPr id="25" name="グループ化 24">
            <a:extLst>
              <a:ext uri="{FF2B5EF4-FFF2-40B4-BE49-F238E27FC236}">
                <a16:creationId xmlns:a16="http://schemas.microsoft.com/office/drawing/2014/main" id="{3BBD7710-A614-0C37-B885-0C99C118BF45}"/>
              </a:ext>
            </a:extLst>
          </p:cNvPr>
          <p:cNvGrpSpPr/>
          <p:nvPr userDrawn="1"/>
        </p:nvGrpSpPr>
        <p:grpSpPr>
          <a:xfrm>
            <a:off x="727310" y="5444694"/>
            <a:ext cx="2220900" cy="1141426"/>
            <a:chOff x="608967" y="5456726"/>
            <a:chExt cx="2220900" cy="1141426"/>
          </a:xfrm>
        </p:grpSpPr>
        <p:pic>
          <p:nvPicPr>
            <p:cNvPr id="26" name="図 25">
              <a:extLst>
                <a:ext uri="{FF2B5EF4-FFF2-40B4-BE49-F238E27FC236}">
                  <a16:creationId xmlns:a16="http://schemas.microsoft.com/office/drawing/2014/main" id="{B9F94596-7662-EBEB-B58E-434358A61114}"/>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4771" t="-205" r="9962" b="31137"/>
            <a:stretch/>
          </p:blipFill>
          <p:spPr>
            <a:xfrm>
              <a:off x="608967" y="5456726"/>
              <a:ext cx="1797166" cy="1091837"/>
            </a:xfrm>
            <a:prstGeom prst="rect">
              <a:avLst/>
            </a:prstGeom>
            <a:ln w="15875">
              <a:solidFill>
                <a:srgbClr val="005BAD"/>
              </a:solidFill>
            </a:ln>
          </p:spPr>
        </p:pic>
        <p:sp>
          <p:nvSpPr>
            <p:cNvPr id="27" name="楕円 50">
              <a:extLst>
                <a:ext uri="{FF2B5EF4-FFF2-40B4-BE49-F238E27FC236}">
                  <a16:creationId xmlns:a16="http://schemas.microsoft.com/office/drawing/2014/main" id="{A9160DC5-B7AA-26F8-CBCA-9319E7A8729C}"/>
                </a:ext>
              </a:extLst>
            </p:cNvPr>
            <p:cNvSpPr/>
            <p:nvPr userDrawn="1"/>
          </p:nvSpPr>
          <p:spPr bwMode="auto">
            <a:xfrm>
              <a:off x="2111222" y="5879507"/>
              <a:ext cx="718645" cy="718645"/>
            </a:xfrm>
            <a:prstGeom prst="ellipse">
              <a:avLst/>
            </a:prstGeom>
            <a:solidFill>
              <a:srgbClr val="005BAD"/>
            </a:solidFill>
            <a:ln w="22225" cap="flat" cmpd="sng" algn="ctr">
              <a:solidFill>
                <a:srgbClr val="EBFA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Times" charset="0"/>
                <a:ea typeface="Osaka" charset="-128"/>
              </a:endParaRPr>
            </a:p>
          </p:txBody>
        </p:sp>
        <p:sp>
          <p:nvSpPr>
            <p:cNvPr id="28" name="テキスト ボックス 27">
              <a:extLst>
                <a:ext uri="{FF2B5EF4-FFF2-40B4-BE49-F238E27FC236}">
                  <a16:creationId xmlns:a16="http://schemas.microsoft.com/office/drawing/2014/main" id="{CB069F9D-ABFB-3305-D9B9-02B5605177BE}"/>
                </a:ext>
              </a:extLst>
            </p:cNvPr>
            <p:cNvSpPr txBox="1"/>
            <p:nvPr userDrawn="1"/>
          </p:nvSpPr>
          <p:spPr>
            <a:xfrm>
              <a:off x="2144173" y="5977219"/>
              <a:ext cx="652743" cy="523220"/>
            </a:xfrm>
            <a:prstGeom prst="rect">
              <a:avLst/>
            </a:prstGeom>
            <a:noFill/>
          </p:spPr>
          <p:txBody>
            <a:bodyPr wrap="none" rtlCol="0">
              <a:spAutoFit/>
            </a:bodyPr>
            <a:lstStyle/>
            <a:p>
              <a:r>
                <a:rPr kumimoji="1" lang="ja-JP" altLang="en-US" sz="1400" kern="1200" dirty="0">
                  <a:solidFill>
                    <a:srgbClr val="EBFFFC"/>
                  </a:solidFill>
                  <a:latin typeface="+mn-ea"/>
                  <a:ea typeface="+mn-ea"/>
                  <a:cs typeface="+mn-cs"/>
                </a:rPr>
                <a:t>メタバ</a:t>
              </a:r>
              <a:endParaRPr kumimoji="1" lang="en-US" altLang="ja-JP" sz="1400" kern="1200" dirty="0">
                <a:solidFill>
                  <a:srgbClr val="EBFFFC"/>
                </a:solidFill>
                <a:latin typeface="+mn-ea"/>
                <a:ea typeface="+mn-ea"/>
                <a:cs typeface="+mn-cs"/>
              </a:endParaRPr>
            </a:p>
            <a:p>
              <a:r>
                <a:rPr kumimoji="1" lang="ja-JP" altLang="en-US" sz="1400" kern="1200" dirty="0">
                  <a:solidFill>
                    <a:srgbClr val="EBFFFC"/>
                  </a:solidFill>
                  <a:latin typeface="+mn-ea"/>
                  <a:ea typeface="+mn-ea"/>
                  <a:cs typeface="+mn-cs"/>
                </a:rPr>
                <a:t>タウン</a:t>
              </a:r>
            </a:p>
          </p:txBody>
        </p:sp>
      </p:grpSp>
      <p:sp>
        <p:nvSpPr>
          <p:cNvPr id="29" name="正方形/長方形 28">
            <a:extLst>
              <a:ext uri="{FF2B5EF4-FFF2-40B4-BE49-F238E27FC236}">
                <a16:creationId xmlns:a16="http://schemas.microsoft.com/office/drawing/2014/main" id="{717CC6AA-4857-4C1F-1B53-798AF84CD0EB}"/>
              </a:ext>
            </a:extLst>
          </p:cNvPr>
          <p:cNvSpPr/>
          <p:nvPr userDrawn="1"/>
        </p:nvSpPr>
        <p:spPr bwMode="auto">
          <a:xfrm>
            <a:off x="3928374" y="1257115"/>
            <a:ext cx="1332646" cy="226871"/>
          </a:xfrm>
          <a:prstGeom prst="rect">
            <a:avLst/>
          </a:prstGeom>
          <a:noFill/>
          <a:ln w="19050" cap="flat" cmpd="sng" algn="ctr">
            <a:solidFill>
              <a:schemeClr val="tx1">
                <a:lumMod val="85000"/>
                <a:lumOff val="15000"/>
              </a:schemeClr>
            </a:solidFill>
            <a:prstDash val="solid"/>
            <a:round/>
            <a:headEnd type="none" w="med" len="med"/>
            <a:tailEnd type="none" w="med" len="med"/>
          </a:ln>
          <a:effectLst/>
        </p:spPr>
        <p:txBody>
          <a:bodyPr vert="horz" wrap="square" lIns="72000" tIns="36000" rIns="7200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1300" b="0" i="0" u="none" strike="noStrike" cap="none" normalizeH="0" baseline="0" dirty="0">
                <a:ln>
                  <a:noFill/>
                </a:ln>
                <a:effectLst/>
                <a:latin typeface="+mn-ea"/>
                <a:ea typeface="+mn-ea"/>
              </a:rPr>
              <a:t>パターン１</a:t>
            </a:r>
            <a:r>
              <a:rPr kumimoji="1" lang="ja-JP" altLang="en-US" sz="1200" b="0" i="0" u="none" strike="noStrike" cap="none" normalizeH="0" baseline="0" dirty="0">
                <a:ln>
                  <a:noFill/>
                </a:ln>
                <a:effectLst/>
                <a:latin typeface="+mn-ea"/>
                <a:ea typeface="+mn-ea"/>
              </a:rPr>
              <a:t>（参考）</a:t>
            </a:r>
            <a:endParaRPr kumimoji="1" lang="ja-JP" altLang="en-US" sz="1300" b="0" i="0" u="none" strike="noStrike" cap="none" normalizeH="0" baseline="0" dirty="0">
              <a:ln>
                <a:noFill/>
              </a:ln>
              <a:effectLst/>
              <a:latin typeface="+mn-ea"/>
              <a:ea typeface="+mn-ea"/>
            </a:endParaRPr>
          </a:p>
        </p:txBody>
      </p:sp>
    </p:spTree>
    <p:extLst>
      <p:ext uri="{BB962C8B-B14F-4D97-AF65-F5344CB8AC3E}">
        <p14:creationId xmlns:p14="http://schemas.microsoft.com/office/powerpoint/2010/main" val="3639757661"/>
      </p:ext>
    </p:extLst>
  </p:cSld>
  <p:clrMapOvr>
    <a:masterClrMapping/>
  </p:clrMapOvr>
  <p:extLst>
    <p:ext uri="{DCECCB84-F9BA-43D5-87BE-67443E8EF086}">
      <p15:sldGuideLst xmlns:p15="http://schemas.microsoft.com/office/powerpoint/2012/main">
        <p15:guide id="10" orient="horz" pos="4224">
          <p15:clr>
            <a:srgbClr val="FBAE40"/>
          </p15:clr>
        </p15:guide>
        <p15:guide id="11" pos="5760">
          <p15:clr>
            <a:srgbClr val="FBAE40"/>
          </p15:clr>
        </p15:guide>
        <p15:guide id="12" orient="horz">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5_白紙">
    <p:spTree>
      <p:nvGrpSpPr>
        <p:cNvPr id="1" name=""/>
        <p:cNvGrpSpPr/>
        <p:nvPr/>
      </p:nvGrpSpPr>
      <p:grpSpPr>
        <a:xfrm>
          <a:off x="0" y="0"/>
          <a:ext cx="0" cy="0"/>
          <a:chOff x="0" y="0"/>
          <a:chExt cx="0" cy="0"/>
        </a:xfrm>
      </p:grpSpPr>
      <p:sp>
        <p:nvSpPr>
          <p:cNvPr id="35" name="正方形/長方形 34">
            <a:extLst>
              <a:ext uri="{FF2B5EF4-FFF2-40B4-BE49-F238E27FC236}">
                <a16:creationId xmlns:a16="http://schemas.microsoft.com/office/drawing/2014/main" id="{CD411C34-C508-20E5-335D-D87BDB805E0C}"/>
              </a:ext>
            </a:extLst>
          </p:cNvPr>
          <p:cNvSpPr/>
          <p:nvPr/>
        </p:nvSpPr>
        <p:spPr bwMode="auto">
          <a:xfrm>
            <a:off x="5772274" y="1541748"/>
            <a:ext cx="3047876" cy="1877632"/>
          </a:xfrm>
          <a:prstGeom prst="rect">
            <a:avLst/>
          </a:prstGeom>
          <a:solidFill>
            <a:schemeClr val="bg1">
              <a:lumMod val="95000"/>
            </a:schemeClr>
          </a:solidFill>
          <a:ln w="6350" cap="flat" cmpd="sng" algn="ctr">
            <a:noFill/>
            <a:prstDash val="solid"/>
            <a:round/>
            <a:headEnd type="none" w="med" len="med"/>
            <a:tailEnd type="none" w="med" len="med"/>
          </a:ln>
          <a:effectLst/>
        </p:spPr>
        <p:txBody>
          <a:bodyPr vert="horz" wrap="square" lIns="91440" tIns="90000" rIns="91440" bIns="45720" numCol="1" rtlCol="0" anchor="t"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Tx/>
              <a:buNone/>
              <a:tabLst/>
            </a:pPr>
            <a:endParaRPr kumimoji="1" lang="ja-JP" altLang="en-US" sz="1100" kern="1200" dirty="0">
              <a:solidFill>
                <a:schemeClr val="tx1"/>
              </a:solidFill>
              <a:latin typeface="+mn-ea"/>
              <a:ea typeface="+mn-ea"/>
              <a:cs typeface="+mn-cs"/>
            </a:endParaRPr>
          </a:p>
        </p:txBody>
      </p:sp>
      <p:sp>
        <p:nvSpPr>
          <p:cNvPr id="6" name="正方形/長方形 5">
            <a:extLst>
              <a:ext uri="{FF2B5EF4-FFF2-40B4-BE49-F238E27FC236}">
                <a16:creationId xmlns:a16="http://schemas.microsoft.com/office/drawing/2014/main" id="{E85256BC-6200-EBDC-5473-473F5F1DD958}"/>
              </a:ext>
            </a:extLst>
          </p:cNvPr>
          <p:cNvSpPr/>
          <p:nvPr/>
        </p:nvSpPr>
        <p:spPr bwMode="auto">
          <a:xfrm>
            <a:off x="-1" y="705417"/>
            <a:ext cx="9144001" cy="58673"/>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0" i="0" u="none" strike="noStrike" kern="1200" cap="none" spc="0" normalizeH="0" baseline="0" noProof="0" dirty="0">
              <a:ln>
                <a:noFill/>
              </a:ln>
              <a:solidFill>
                <a:srgbClr val="000000"/>
              </a:solidFill>
              <a:effectLst/>
              <a:uLnTx/>
              <a:uFillTx/>
              <a:latin typeface="+mn-ea"/>
              <a:ea typeface="+mn-ea"/>
              <a:cs typeface="+mn-cs"/>
            </a:endParaRPr>
          </a:p>
        </p:txBody>
      </p:sp>
      <p:sp>
        <p:nvSpPr>
          <p:cNvPr id="4" name="スライド番号プレースホルダー 3">
            <a:extLst>
              <a:ext uri="{FF2B5EF4-FFF2-40B4-BE49-F238E27FC236}">
                <a16:creationId xmlns:a16="http://schemas.microsoft.com/office/drawing/2014/main" id="{A1170B6F-62EF-45E6-90A2-A04CCA34EECB}"/>
              </a:ext>
            </a:extLst>
          </p:cNvPr>
          <p:cNvSpPr>
            <a:spLocks noGrp="1"/>
          </p:cNvSpPr>
          <p:nvPr>
            <p:ph type="sldNum" sz="quarter" idx="12"/>
          </p:nvPr>
        </p:nvSpPr>
        <p:spPr>
          <a:xfrm>
            <a:off x="8769893" y="6443281"/>
            <a:ext cx="374107" cy="298426"/>
          </a:xfrm>
          <a:prstGeom prst="rect">
            <a:avLst/>
          </a:prstGeom>
        </p:spPr>
        <p:txBody>
          <a:bodyPr wrap="none" anchor="ctr" anchorCtr="0"/>
          <a:lstStyle>
            <a:lvl1pPr algn="ctr">
              <a:defRPr sz="1200" b="1">
                <a:latin typeface="Arial" panose="020B0604020202020204" pitchFamily="34" charset="0"/>
                <a:ea typeface="HGP創英角ｺﾞｼｯｸUB" panose="020B0900000000000000" pitchFamily="50" charset="-128"/>
                <a:cs typeface="Arial" panose="020B0604020202020204" pitchFamily="34" charset="0"/>
              </a:defRPr>
            </a:lvl1pPr>
          </a:lstStyle>
          <a:p>
            <a:pPr>
              <a:defRPr/>
            </a:pPr>
            <a:fld id="{40E3B949-1179-4387-B307-F356BE6486A4}" type="slidenum">
              <a:rPr lang="en-US" altLang="ja-JP" smtClean="0"/>
              <a:pPr>
                <a:defRPr/>
              </a:pPr>
              <a:t>‹#›</a:t>
            </a:fld>
            <a:endParaRPr lang="en-US" altLang="ja-JP" dirty="0"/>
          </a:p>
        </p:txBody>
      </p:sp>
      <p:sp>
        <p:nvSpPr>
          <p:cNvPr id="9" name="正方形/長方形 8">
            <a:extLst>
              <a:ext uri="{FF2B5EF4-FFF2-40B4-BE49-F238E27FC236}">
                <a16:creationId xmlns:a16="http://schemas.microsoft.com/office/drawing/2014/main" id="{1AF0A3EF-5E57-F941-0BFF-1E4FB21C4A0D}"/>
              </a:ext>
            </a:extLst>
          </p:cNvPr>
          <p:cNvSpPr/>
          <p:nvPr/>
        </p:nvSpPr>
        <p:spPr bwMode="auto">
          <a:xfrm>
            <a:off x="323851" y="1257115"/>
            <a:ext cx="831439" cy="226871"/>
          </a:xfrm>
          <a:prstGeom prst="rect">
            <a:avLst/>
          </a:prstGeom>
          <a:noFill/>
          <a:ln w="19050" cap="flat" cmpd="sng" algn="ctr">
            <a:solidFill>
              <a:schemeClr val="tx1">
                <a:lumMod val="85000"/>
                <a:lumOff val="15000"/>
              </a:schemeClr>
            </a:solidFill>
            <a:prstDash val="solid"/>
            <a:round/>
            <a:headEnd type="none" w="med" len="med"/>
            <a:tailEnd type="none" w="med" len="med"/>
          </a:ln>
          <a:effectLst/>
        </p:spPr>
        <p:txBody>
          <a:bodyPr vert="horz" wrap="square" lIns="72000" tIns="36000" rIns="7200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1300" b="0" i="0" u="none" strike="noStrike" cap="none" normalizeH="0" baseline="0" dirty="0">
                <a:ln>
                  <a:noFill/>
                </a:ln>
                <a:effectLst/>
                <a:latin typeface="+mn-ea"/>
                <a:ea typeface="+mn-ea"/>
              </a:rPr>
              <a:t>前提条件</a:t>
            </a:r>
          </a:p>
        </p:txBody>
      </p:sp>
      <p:sp>
        <p:nvSpPr>
          <p:cNvPr id="10" name="正方形/長方形 9">
            <a:extLst>
              <a:ext uri="{FF2B5EF4-FFF2-40B4-BE49-F238E27FC236}">
                <a16:creationId xmlns:a16="http://schemas.microsoft.com/office/drawing/2014/main" id="{5FC5F758-8BE0-9B7E-6837-818F7F95F160}"/>
              </a:ext>
            </a:extLst>
          </p:cNvPr>
          <p:cNvSpPr/>
          <p:nvPr/>
        </p:nvSpPr>
        <p:spPr bwMode="auto">
          <a:xfrm>
            <a:off x="323852" y="3614858"/>
            <a:ext cx="2829658" cy="226800"/>
          </a:xfrm>
          <a:prstGeom prst="rect">
            <a:avLst/>
          </a:prstGeom>
          <a:noFill/>
          <a:ln w="19050" cap="flat" cmpd="sng" algn="ctr">
            <a:solidFill>
              <a:srgbClr val="005BAD"/>
            </a:solidFill>
            <a:prstDash val="solid"/>
            <a:round/>
            <a:headEnd type="none" w="med" len="med"/>
            <a:tailEnd type="none" w="med" len="med"/>
          </a:ln>
          <a:effectLst/>
        </p:spPr>
        <p:txBody>
          <a:bodyPr vert="horz" wrap="square" lIns="72000" tIns="36000" rIns="7200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1300" b="0" i="0" u="none" strike="noStrike" cap="none" normalizeH="0" baseline="0" dirty="0">
                <a:ln>
                  <a:noFill/>
                </a:ln>
                <a:solidFill>
                  <a:srgbClr val="005BAD"/>
                </a:solidFill>
                <a:effectLst/>
                <a:latin typeface="+mn-ea"/>
                <a:ea typeface="+mn-ea"/>
              </a:rPr>
              <a:t>討議</a:t>
            </a:r>
            <a:r>
              <a:rPr kumimoji="1" lang="ja-JP" altLang="en-US" sz="1300" b="0" i="0" u="none" strike="noStrike" cap="none" normalizeH="0" baseline="0" dirty="0">
                <a:ln>
                  <a:noFill/>
                </a:ln>
                <a:effectLst/>
                <a:latin typeface="+mn-ea"/>
                <a:ea typeface="+mn-ea"/>
              </a:rPr>
              <a:t>　パターン３　</a:t>
            </a:r>
            <a:r>
              <a:rPr kumimoji="1" lang="en-US" altLang="ja-JP" sz="1300" b="0" i="0" u="none" strike="noStrike" cap="none" normalizeH="0" baseline="0" dirty="0">
                <a:ln>
                  <a:noFill/>
                </a:ln>
                <a:effectLst/>
                <a:latin typeface="+mn-ea"/>
                <a:ea typeface="+mn-ea"/>
              </a:rPr>
              <a:t>※</a:t>
            </a:r>
            <a:r>
              <a:rPr kumimoji="1" lang="ja-JP" altLang="en-US" sz="1300" b="0" i="0" u="none" strike="noStrike" cap="none" normalizeH="0" baseline="0" dirty="0">
                <a:ln>
                  <a:noFill/>
                </a:ln>
                <a:effectLst/>
                <a:latin typeface="+mn-ea"/>
                <a:ea typeface="+mn-ea"/>
              </a:rPr>
              <a:t>グループ発表あり</a:t>
            </a:r>
          </a:p>
        </p:txBody>
      </p:sp>
      <p:sp>
        <p:nvSpPr>
          <p:cNvPr id="7" name="正方形/長方形 6">
            <a:extLst>
              <a:ext uri="{FF2B5EF4-FFF2-40B4-BE49-F238E27FC236}">
                <a16:creationId xmlns:a16="http://schemas.microsoft.com/office/drawing/2014/main" id="{66D8D3E2-48D8-A0F2-30BA-B99C1C3F5806}"/>
              </a:ext>
            </a:extLst>
          </p:cNvPr>
          <p:cNvSpPr/>
          <p:nvPr/>
        </p:nvSpPr>
        <p:spPr bwMode="auto">
          <a:xfrm>
            <a:off x="324417" y="1541748"/>
            <a:ext cx="3455491" cy="1877632"/>
          </a:xfrm>
          <a:prstGeom prst="rect">
            <a:avLst/>
          </a:prstGeom>
          <a:solidFill>
            <a:schemeClr val="bg1">
              <a:lumMod val="95000"/>
            </a:schemeClr>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みなさんはメタバタウンの住人です。</a:t>
            </a:r>
            <a:endParaRPr kumimoji="1" lang="en-US" altLang="ja-JP" sz="11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メタバタウンには家が４軒あり、町の真ん中を町が管理する川が流れています。</a:t>
            </a: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行き来には渡し船を使っていますが、</a:t>
            </a:r>
            <a:endParaRPr kumimoji="1" lang="en-US" altLang="ja-JP" sz="11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雨で増水すると運航できず不便でした。</a:t>
            </a: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今回、</a:t>
            </a:r>
            <a:r>
              <a:rPr kumimoji="1" lang="ja-JP" altLang="en-US" sz="1100" kern="1200" dirty="0">
                <a:solidFill>
                  <a:srgbClr val="C00000"/>
                </a:solidFill>
                <a:latin typeface="+mn-ea"/>
                <a:ea typeface="+mn-ea"/>
                <a:cs typeface="+mn-cs"/>
              </a:rPr>
              <a:t> メタバタウンの全ての住人の希望 </a:t>
            </a:r>
            <a:r>
              <a:rPr kumimoji="1" lang="ja-JP" altLang="en-US" sz="1100" kern="1200" dirty="0">
                <a:solidFill>
                  <a:schemeClr val="tx1"/>
                </a:solidFill>
                <a:latin typeface="+mn-ea"/>
                <a:ea typeface="+mn-ea"/>
                <a:cs typeface="+mn-cs"/>
              </a:rPr>
              <a:t>により</a:t>
            </a:r>
            <a:endParaRPr kumimoji="1" lang="en-US" altLang="ja-JP" sz="11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橋を建設することになりました。</a:t>
            </a: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橋の建設費用は</a:t>
            </a:r>
            <a:r>
              <a:rPr kumimoji="1" lang="en-US" altLang="ja-JP" sz="1100" kern="1200" dirty="0">
                <a:solidFill>
                  <a:schemeClr val="tx1"/>
                </a:solidFill>
                <a:latin typeface="+mn-ea"/>
                <a:ea typeface="+mn-ea"/>
                <a:cs typeface="+mn-cs"/>
              </a:rPr>
              <a:t>400</a:t>
            </a:r>
            <a:r>
              <a:rPr kumimoji="1" lang="ja-JP" altLang="en-US" sz="1100" kern="1200" dirty="0">
                <a:solidFill>
                  <a:schemeClr val="tx1"/>
                </a:solidFill>
                <a:latin typeface="+mn-ea"/>
                <a:ea typeface="+mn-ea"/>
                <a:cs typeface="+mn-cs"/>
              </a:rPr>
              <a:t>万円です。</a:t>
            </a:r>
            <a:endParaRPr kumimoji="1" lang="en-US" altLang="ja-JP" sz="11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どのように負担すればいいと思いますか。</a:t>
            </a:r>
          </a:p>
        </p:txBody>
      </p:sp>
      <p:sp>
        <p:nvSpPr>
          <p:cNvPr id="11" name="正方形/長方形 10">
            <a:extLst>
              <a:ext uri="{FF2B5EF4-FFF2-40B4-BE49-F238E27FC236}">
                <a16:creationId xmlns:a16="http://schemas.microsoft.com/office/drawing/2014/main" id="{28AF1350-8E12-4B20-8DDD-CC0234552D7B}"/>
              </a:ext>
            </a:extLst>
          </p:cNvPr>
          <p:cNvSpPr/>
          <p:nvPr/>
        </p:nvSpPr>
        <p:spPr bwMode="auto">
          <a:xfrm>
            <a:off x="811530" y="2583495"/>
            <a:ext cx="2000250" cy="177756"/>
          </a:xfrm>
          <a:prstGeom prst="rect">
            <a:avLst/>
          </a:prstGeom>
          <a:noFill/>
          <a:ln w="127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a typeface="+mn-ea"/>
            </a:endParaRPr>
          </a:p>
        </p:txBody>
      </p:sp>
      <p:sp>
        <p:nvSpPr>
          <p:cNvPr id="16" name="正方形/長方形 15">
            <a:extLst>
              <a:ext uri="{FF2B5EF4-FFF2-40B4-BE49-F238E27FC236}">
                <a16:creationId xmlns:a16="http://schemas.microsoft.com/office/drawing/2014/main" id="{FD842687-0D0E-A5AD-ACCD-D81186D29464}"/>
              </a:ext>
            </a:extLst>
          </p:cNvPr>
          <p:cNvSpPr>
            <a:spLocks noGrp="1" noRot="1" noMove="1" noResize="1" noEditPoints="1" noAdjustHandles="1" noChangeArrowheads="1" noChangeShapeType="1"/>
          </p:cNvSpPr>
          <p:nvPr/>
        </p:nvSpPr>
        <p:spPr bwMode="auto">
          <a:xfrm>
            <a:off x="324417" y="3888724"/>
            <a:ext cx="8495733" cy="2831493"/>
          </a:xfrm>
          <a:prstGeom prst="rect">
            <a:avLst/>
          </a:prstGeom>
          <a:solidFill>
            <a:srgbClr val="EBFAFF"/>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Tx/>
              <a:buNone/>
              <a:tabLst/>
            </a:pPr>
            <a:endParaRPr kumimoji="1" lang="ja-JP" altLang="en-US" sz="1100" kern="1200" dirty="0">
              <a:solidFill>
                <a:schemeClr val="tx1"/>
              </a:solidFill>
              <a:latin typeface="+mn-ea"/>
              <a:ea typeface="+mn-ea"/>
              <a:cs typeface="+mn-cs"/>
            </a:endParaRPr>
          </a:p>
        </p:txBody>
      </p:sp>
      <p:sp>
        <p:nvSpPr>
          <p:cNvPr id="19" name="正方形/長方形 18">
            <a:extLst>
              <a:ext uri="{FF2B5EF4-FFF2-40B4-BE49-F238E27FC236}">
                <a16:creationId xmlns:a16="http://schemas.microsoft.com/office/drawing/2014/main" id="{EEB2D6A2-4F48-66F8-0FD2-FA266D30EC64}"/>
              </a:ext>
            </a:extLst>
          </p:cNvPr>
          <p:cNvSpPr/>
          <p:nvPr/>
        </p:nvSpPr>
        <p:spPr bwMode="auto">
          <a:xfrm>
            <a:off x="3928374" y="1541748"/>
            <a:ext cx="1843900" cy="1877632"/>
          </a:xfrm>
          <a:prstGeom prst="rect">
            <a:avLst/>
          </a:prstGeom>
          <a:solidFill>
            <a:schemeClr val="bg1">
              <a:lumMod val="95000"/>
            </a:schemeClr>
          </a:solidFill>
          <a:ln w="6350" cap="flat" cmpd="sng" algn="ctr">
            <a:noFill/>
            <a:prstDash val="solid"/>
            <a:round/>
            <a:headEnd type="none" w="med" len="med"/>
            <a:tailEnd type="none" w="med" len="med"/>
          </a:ln>
          <a:effectLst/>
        </p:spPr>
        <p:txBody>
          <a:bodyPr vert="horz" wrap="square" lIns="91440" tIns="90000" rIns="91440" bIns="45720" numCol="1" rtlCol="0" anchor="t"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各家の家族構成・所得金額・使用回数が同じ場合</a:t>
            </a:r>
            <a:endParaRPr kumimoji="1" lang="en-US" altLang="ja-JP" sz="11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Tx/>
              <a:buNone/>
              <a:tabLst/>
            </a:pPr>
            <a:endParaRPr kumimoji="1" lang="en-US" altLang="ja-JP" sz="1100" kern="1200" dirty="0">
              <a:solidFill>
                <a:schemeClr val="tx1"/>
              </a:solidFill>
              <a:latin typeface="+mn-ea"/>
              <a:ea typeface="+mn-ea"/>
              <a:cs typeface="+mn-cs"/>
            </a:endParaRPr>
          </a:p>
          <a:p>
            <a:pPr marL="171450" marR="0" indent="-171450" algn="l" defTabSz="914400" rtl="0" eaLnBrk="0" fontAlgn="base" latinLnBrk="0" hangingPunct="0">
              <a:lnSpc>
                <a:spcPct val="114000"/>
              </a:lnSpc>
              <a:spcBef>
                <a:spcPct val="0"/>
              </a:spcBef>
              <a:spcAft>
                <a:spcPct val="0"/>
              </a:spcAft>
              <a:buClrTx/>
              <a:buSzTx/>
              <a:buFont typeface="Wingdings" panose="05000000000000000000" pitchFamily="2" charset="2"/>
              <a:buChar char="l"/>
              <a:tabLst/>
            </a:pPr>
            <a:r>
              <a:rPr kumimoji="1" lang="ja-JP" altLang="en-US" sz="1100" b="1" kern="1200" dirty="0">
                <a:solidFill>
                  <a:schemeClr val="tx1"/>
                </a:solidFill>
                <a:latin typeface="+mn-ea"/>
                <a:ea typeface="+mn-ea"/>
                <a:cs typeface="+mn-cs"/>
              </a:rPr>
              <a:t>ヒント</a:t>
            </a:r>
            <a:endParaRPr kumimoji="1" lang="en-US" altLang="ja-JP" sz="1100" b="1"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ja-JP" altLang="en-US" sz="1100" kern="1200" dirty="0">
                <a:solidFill>
                  <a:schemeClr val="tx1"/>
                </a:solidFill>
                <a:latin typeface="+mn-ea"/>
                <a:ea typeface="+mn-ea"/>
                <a:cs typeface="+mn-cs"/>
              </a:rPr>
              <a:t>    ４軒とも同じ条件だから、</a:t>
            </a:r>
            <a:endParaRPr kumimoji="1" lang="en-US" altLang="ja-JP" sz="11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en-US" altLang="ja-JP" sz="1100" kern="1200" dirty="0">
                <a:solidFill>
                  <a:schemeClr val="tx1"/>
                </a:solidFill>
                <a:latin typeface="+mn-ea"/>
                <a:ea typeface="+mn-ea"/>
                <a:cs typeface="+mn-cs"/>
              </a:rPr>
              <a:t>    </a:t>
            </a:r>
            <a:r>
              <a:rPr kumimoji="1" lang="ja-JP" altLang="en-US" sz="1100" kern="1200" dirty="0">
                <a:solidFill>
                  <a:schemeClr val="tx1"/>
                </a:solidFill>
                <a:latin typeface="+mn-ea"/>
                <a:ea typeface="+mn-ea"/>
                <a:cs typeface="+mn-cs"/>
              </a:rPr>
              <a:t>公平に負担すると</a:t>
            </a:r>
            <a:r>
              <a:rPr kumimoji="1" lang="en-US" altLang="ja-JP" sz="1100" kern="1200" dirty="0">
                <a:solidFill>
                  <a:schemeClr val="tx1"/>
                </a:solidFill>
                <a:latin typeface="+mn-ea"/>
                <a:ea typeface="+mn-ea"/>
                <a:cs typeface="+mn-cs"/>
              </a:rPr>
              <a:t>…</a:t>
            </a:r>
            <a:endParaRPr kumimoji="1" lang="ja-JP" altLang="en-US" sz="1100" kern="1200" dirty="0">
              <a:solidFill>
                <a:schemeClr val="tx1"/>
              </a:solidFill>
              <a:latin typeface="+mn-ea"/>
              <a:ea typeface="+mn-ea"/>
              <a:cs typeface="+mn-cs"/>
            </a:endParaRPr>
          </a:p>
        </p:txBody>
      </p:sp>
      <p:graphicFrame>
        <p:nvGraphicFramePr>
          <p:cNvPr id="13" name="表 12">
            <a:extLst>
              <a:ext uri="{FF2B5EF4-FFF2-40B4-BE49-F238E27FC236}">
                <a16:creationId xmlns:a16="http://schemas.microsoft.com/office/drawing/2014/main" id="{658EDF74-866D-FAC0-246F-6CEEBA622E9A}"/>
              </a:ext>
            </a:extLst>
          </p:cNvPr>
          <p:cNvGraphicFramePr>
            <a:graphicFrameLocks noGrp="1"/>
          </p:cNvGraphicFramePr>
          <p:nvPr>
            <p:extLst>
              <p:ext uri="{D42A27DB-BD31-4B8C-83A1-F6EECF244321}">
                <p14:modId xmlns:p14="http://schemas.microsoft.com/office/powerpoint/2010/main" val="2624550714"/>
              </p:ext>
            </p:extLst>
          </p:nvPr>
        </p:nvGraphicFramePr>
        <p:xfrm>
          <a:off x="3009451" y="3900331"/>
          <a:ext cx="3877259" cy="2822410"/>
        </p:xfrm>
        <a:graphic>
          <a:graphicData uri="http://schemas.openxmlformats.org/drawingml/2006/table">
            <a:tbl>
              <a:tblPr firstRow="1" bandRow="1">
                <a:effectLst/>
                <a:tableStyleId>{775DCB02-9BB8-47FD-8907-85C794F793BA}</a:tableStyleId>
              </a:tblPr>
              <a:tblGrid>
                <a:gridCol w="487756">
                  <a:extLst>
                    <a:ext uri="{9D8B030D-6E8A-4147-A177-3AD203B41FA5}">
                      <a16:colId xmlns:a16="http://schemas.microsoft.com/office/drawing/2014/main" val="869972413"/>
                    </a:ext>
                  </a:extLst>
                </a:gridCol>
                <a:gridCol w="487756">
                  <a:extLst>
                    <a:ext uri="{9D8B030D-6E8A-4147-A177-3AD203B41FA5}">
                      <a16:colId xmlns:a16="http://schemas.microsoft.com/office/drawing/2014/main" val="817503841"/>
                    </a:ext>
                  </a:extLst>
                </a:gridCol>
                <a:gridCol w="826634">
                  <a:extLst>
                    <a:ext uri="{9D8B030D-6E8A-4147-A177-3AD203B41FA5}">
                      <a16:colId xmlns:a16="http://schemas.microsoft.com/office/drawing/2014/main" val="1686783455"/>
                    </a:ext>
                  </a:extLst>
                </a:gridCol>
                <a:gridCol w="826634">
                  <a:extLst>
                    <a:ext uri="{9D8B030D-6E8A-4147-A177-3AD203B41FA5}">
                      <a16:colId xmlns:a16="http://schemas.microsoft.com/office/drawing/2014/main" val="4080317083"/>
                    </a:ext>
                  </a:extLst>
                </a:gridCol>
                <a:gridCol w="1248479">
                  <a:extLst>
                    <a:ext uri="{9D8B030D-6E8A-4147-A177-3AD203B41FA5}">
                      <a16:colId xmlns:a16="http://schemas.microsoft.com/office/drawing/2014/main" val="659529276"/>
                    </a:ext>
                  </a:extLst>
                </a:gridCol>
              </a:tblGrid>
              <a:tr h="482220">
                <a:tc>
                  <a:txBody>
                    <a:bodyPr/>
                    <a:lstStyle/>
                    <a:p>
                      <a:pPr algn="ctr"/>
                      <a:endParaRPr kumimoji="1" lang="ja-JP" altLang="en-US" sz="1050" b="0" dirty="0">
                        <a:solidFill>
                          <a:schemeClr val="bg1"/>
                        </a:solidFill>
                        <a:effectLst/>
                      </a:endParaRPr>
                    </a:p>
                  </a:txBody>
                  <a:tcPr anchor="ctr">
                    <a:lnL w="12700" cap="flat" cmpd="sng" algn="ctr">
                      <a:solidFill>
                        <a:schemeClr val="bg1"/>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EBFAFF"/>
                    </a:solidFill>
                  </a:tcPr>
                </a:tc>
                <a:tc>
                  <a:txBody>
                    <a:bodyPr/>
                    <a:lstStyle/>
                    <a:p>
                      <a:pPr algn="ctr"/>
                      <a:r>
                        <a:rPr kumimoji="1" lang="ja-JP" altLang="en-US" sz="1050" b="1" dirty="0">
                          <a:solidFill>
                            <a:schemeClr val="bg1"/>
                          </a:solidFill>
                          <a:effectLst/>
                        </a:rPr>
                        <a:t>家族</a:t>
                      </a:r>
                    </a:p>
                  </a:txBody>
                  <a:tcPr anchor="ctr">
                    <a:lnL w="12700" cap="flat" cmpd="sng" algn="ctr">
                      <a:solidFill>
                        <a:srgbClr val="005BAD"/>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005BAD"/>
                    </a:solidFill>
                  </a:tcPr>
                </a:tc>
                <a:tc>
                  <a:txBody>
                    <a:bodyPr/>
                    <a:lstStyle/>
                    <a:p>
                      <a:pPr algn="ctr"/>
                      <a:r>
                        <a:rPr kumimoji="1" lang="ja-JP" altLang="en-US" sz="1050" b="1" dirty="0">
                          <a:effectLst/>
                        </a:rPr>
                        <a:t>所得金額</a:t>
                      </a:r>
                      <a:endParaRPr kumimoji="1" lang="ja-JP" altLang="en-US" sz="900" b="1" kern="1200" dirty="0">
                        <a:solidFill>
                          <a:schemeClr val="bg1"/>
                        </a:solidFill>
                        <a:effectLst/>
                        <a:latin typeface="+mn-lt"/>
                        <a:ea typeface="+mn-ea"/>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005BAD"/>
                    </a:solidFill>
                  </a:tcPr>
                </a:tc>
                <a:tc>
                  <a:txBody>
                    <a:bodyPr/>
                    <a:lstStyle/>
                    <a:p>
                      <a:pPr algn="ctr"/>
                      <a:r>
                        <a:rPr kumimoji="1" lang="ja-JP" altLang="en-US" sz="1050" b="1" dirty="0">
                          <a:effectLst/>
                        </a:rPr>
                        <a:t>使用回数</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005BAD"/>
                    </a:solidFill>
                  </a:tcPr>
                </a:tc>
                <a:tc>
                  <a:txBody>
                    <a:bodyPr/>
                    <a:lstStyle/>
                    <a:p>
                      <a:pPr algn="ctr"/>
                      <a:r>
                        <a:rPr kumimoji="1" lang="ja-JP" altLang="en-US" sz="1050" b="1" dirty="0">
                          <a:effectLst/>
                        </a:rPr>
                        <a:t>負担金額</a:t>
                      </a:r>
                    </a:p>
                  </a:txBody>
                  <a:tcPr anchor="ctr">
                    <a:lnL w="12700" cap="flat" cmpd="sng" algn="ctr">
                      <a:solidFill>
                        <a:schemeClr val="bg1"/>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005BAD"/>
                    </a:solidFill>
                  </a:tcPr>
                </a:tc>
                <a:extLst>
                  <a:ext uri="{0D108BD9-81ED-4DB2-BD59-A6C34878D82A}">
                    <a16:rowId xmlns:a16="http://schemas.microsoft.com/office/drawing/2014/main" val="2135456254"/>
                  </a:ext>
                </a:extLst>
              </a:tr>
              <a:tr h="468038">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Ａ家</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４人</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en-US" altLang="ja-JP" sz="1000" b="1" dirty="0">
                          <a:effectLst/>
                          <a:latin typeface="HGPｺﾞｼｯｸM" panose="020B0600000000000000" pitchFamily="50" charset="-128"/>
                          <a:ea typeface="HGPｺﾞｼｯｸM" panose="020B0600000000000000" pitchFamily="50" charset="-128"/>
                        </a:rPr>
                        <a:t>1,000</a:t>
                      </a:r>
                      <a:r>
                        <a:rPr kumimoji="1" lang="ja-JP" altLang="en-US" sz="10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月</a:t>
                      </a:r>
                      <a:r>
                        <a:rPr kumimoji="1" lang="en-US" altLang="ja-JP" sz="1000" b="1" dirty="0">
                          <a:effectLst/>
                          <a:latin typeface="HGPｺﾞｼｯｸM" panose="020B0600000000000000" pitchFamily="50" charset="-128"/>
                          <a:ea typeface="HGPｺﾞｼｯｸM" panose="020B0600000000000000" pitchFamily="50" charset="-128"/>
                        </a:rPr>
                        <a:t>0</a:t>
                      </a:r>
                      <a:r>
                        <a:rPr kumimoji="1" lang="ja-JP" altLang="en-US" sz="1000" b="1" dirty="0">
                          <a:effectLst/>
                          <a:latin typeface="HGPｺﾞｼｯｸM" panose="020B0600000000000000" pitchFamily="50" charset="-128"/>
                          <a:ea typeface="HGPｺﾞｼｯｸM" panose="020B0600000000000000" pitchFamily="50" charset="-128"/>
                        </a:rPr>
                        <a:t>回</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r"/>
                      <a:r>
                        <a:rPr kumimoji="1" lang="ja-JP" altLang="en-US" sz="10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EBFFFC"/>
                    </a:solidFill>
                  </a:tcPr>
                </a:tc>
                <a:extLst>
                  <a:ext uri="{0D108BD9-81ED-4DB2-BD59-A6C34878D82A}">
                    <a16:rowId xmlns:a16="http://schemas.microsoft.com/office/drawing/2014/main" val="240521073"/>
                  </a:ext>
                </a:extLst>
              </a:tr>
              <a:tr h="468038">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Ｂ家</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４人</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en-US" altLang="ja-JP" sz="1000" b="1" dirty="0">
                          <a:effectLst/>
                          <a:latin typeface="HGPｺﾞｼｯｸM" panose="020B0600000000000000" pitchFamily="50" charset="-128"/>
                          <a:ea typeface="HGPｺﾞｼｯｸM" panose="020B0600000000000000" pitchFamily="50" charset="-128"/>
                        </a:rPr>
                        <a:t>600</a:t>
                      </a:r>
                      <a:r>
                        <a:rPr kumimoji="1" lang="ja-JP" altLang="en-US" sz="10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月</a:t>
                      </a:r>
                      <a:r>
                        <a:rPr kumimoji="1" lang="en-US" altLang="ja-JP" sz="1000" b="1" dirty="0">
                          <a:effectLst/>
                          <a:latin typeface="HGPｺﾞｼｯｸM" panose="020B0600000000000000" pitchFamily="50" charset="-128"/>
                          <a:ea typeface="HGPｺﾞｼｯｸM" panose="020B0600000000000000" pitchFamily="50" charset="-128"/>
                        </a:rPr>
                        <a:t>10</a:t>
                      </a:r>
                      <a:r>
                        <a:rPr kumimoji="1" lang="ja-JP" altLang="en-US" sz="1000" b="1" dirty="0">
                          <a:effectLst/>
                          <a:latin typeface="HGPｺﾞｼｯｸM" panose="020B0600000000000000" pitchFamily="50" charset="-128"/>
                          <a:ea typeface="HGPｺﾞｼｯｸM" panose="020B0600000000000000" pitchFamily="50" charset="-128"/>
                        </a:rPr>
                        <a:t>回</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r"/>
                      <a:r>
                        <a:rPr kumimoji="1" lang="ja-JP" altLang="en-US" sz="10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EBFFFC"/>
                    </a:solidFill>
                  </a:tcPr>
                </a:tc>
                <a:extLst>
                  <a:ext uri="{0D108BD9-81ED-4DB2-BD59-A6C34878D82A}">
                    <a16:rowId xmlns:a16="http://schemas.microsoft.com/office/drawing/2014/main" val="1196817260"/>
                  </a:ext>
                </a:extLst>
              </a:tr>
              <a:tr h="468038">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Ｃ家</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４人</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en-US" altLang="ja-JP" sz="1000" b="1" dirty="0">
                          <a:effectLst/>
                          <a:latin typeface="HGPｺﾞｼｯｸM" panose="020B0600000000000000" pitchFamily="50" charset="-128"/>
                          <a:ea typeface="HGPｺﾞｼｯｸM" panose="020B0600000000000000" pitchFamily="50" charset="-128"/>
                        </a:rPr>
                        <a:t>300</a:t>
                      </a:r>
                      <a:r>
                        <a:rPr kumimoji="1" lang="ja-JP" altLang="en-US" sz="10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月</a:t>
                      </a:r>
                      <a:r>
                        <a:rPr kumimoji="1" lang="en-US" altLang="ja-JP" sz="1000" b="1" dirty="0">
                          <a:effectLst/>
                          <a:latin typeface="HGPｺﾞｼｯｸM" panose="020B0600000000000000" pitchFamily="50" charset="-128"/>
                          <a:ea typeface="HGPｺﾞｼｯｸM" panose="020B0600000000000000" pitchFamily="50" charset="-128"/>
                        </a:rPr>
                        <a:t>10</a:t>
                      </a:r>
                      <a:r>
                        <a:rPr kumimoji="1" lang="ja-JP" altLang="en-US" sz="1000" b="1" dirty="0">
                          <a:effectLst/>
                          <a:latin typeface="HGPｺﾞｼｯｸM" panose="020B0600000000000000" pitchFamily="50" charset="-128"/>
                          <a:ea typeface="HGPｺﾞｼｯｸM" panose="020B0600000000000000" pitchFamily="50" charset="-128"/>
                        </a:rPr>
                        <a:t>回</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r"/>
                      <a:r>
                        <a:rPr kumimoji="1" lang="ja-JP" altLang="en-US" sz="10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EBFFFC"/>
                    </a:solidFill>
                  </a:tcPr>
                </a:tc>
                <a:extLst>
                  <a:ext uri="{0D108BD9-81ED-4DB2-BD59-A6C34878D82A}">
                    <a16:rowId xmlns:a16="http://schemas.microsoft.com/office/drawing/2014/main" val="585846679"/>
                  </a:ext>
                </a:extLst>
              </a:tr>
              <a:tr h="468038">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Ｄ家</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４人</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en-US" altLang="ja-JP" sz="1000" b="1" dirty="0">
                          <a:effectLst/>
                          <a:latin typeface="HGPｺﾞｼｯｸM" panose="020B0600000000000000" pitchFamily="50" charset="-128"/>
                          <a:ea typeface="HGPｺﾞｼｯｸM" panose="020B0600000000000000" pitchFamily="50" charset="-128"/>
                        </a:rPr>
                        <a:t>100</a:t>
                      </a:r>
                      <a:r>
                        <a:rPr kumimoji="1" lang="ja-JP" altLang="en-US" sz="10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月</a:t>
                      </a:r>
                      <a:r>
                        <a:rPr kumimoji="1" lang="en-US" altLang="ja-JP" sz="1000" b="1" dirty="0">
                          <a:effectLst/>
                          <a:latin typeface="HGPｺﾞｼｯｸM" panose="020B0600000000000000" pitchFamily="50" charset="-128"/>
                          <a:ea typeface="HGPｺﾞｼｯｸM" panose="020B0600000000000000" pitchFamily="50" charset="-128"/>
                        </a:rPr>
                        <a:t>20</a:t>
                      </a:r>
                      <a:r>
                        <a:rPr kumimoji="1" lang="ja-JP" altLang="en-US" sz="1000" b="1" dirty="0">
                          <a:effectLst/>
                          <a:latin typeface="HGPｺﾞｼｯｸM" panose="020B0600000000000000" pitchFamily="50" charset="-128"/>
                          <a:ea typeface="HGPｺﾞｼｯｸM" panose="020B0600000000000000" pitchFamily="50" charset="-128"/>
                        </a:rPr>
                        <a:t>回</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r"/>
                      <a:r>
                        <a:rPr kumimoji="1" lang="ja-JP" altLang="en-US" sz="10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EBFFFC"/>
                    </a:solidFill>
                  </a:tcPr>
                </a:tc>
                <a:extLst>
                  <a:ext uri="{0D108BD9-81ED-4DB2-BD59-A6C34878D82A}">
                    <a16:rowId xmlns:a16="http://schemas.microsoft.com/office/drawing/2014/main" val="4268042463"/>
                  </a:ext>
                </a:extLst>
              </a:tr>
              <a:tr h="468038">
                <a:tc gridSpan="4">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合計</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CEEEFE"/>
                    </a:solidFill>
                  </a:tcPr>
                </a:tc>
                <a:tc hMerge="1">
                  <a:txBody>
                    <a:bodyPr/>
                    <a:lstStyle/>
                    <a:p>
                      <a:endParaRP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dirty="0"/>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kumimoji="1" lang="en-US" altLang="ja-JP" sz="1000" b="1" dirty="0">
                          <a:effectLst/>
                          <a:latin typeface="HGPｺﾞｼｯｸM" panose="020B0600000000000000" pitchFamily="50" charset="-128"/>
                          <a:ea typeface="HGPｺﾞｼｯｸM" panose="020B0600000000000000" pitchFamily="50" charset="-128"/>
                        </a:rPr>
                        <a:t>400</a:t>
                      </a:r>
                      <a:r>
                        <a:rPr kumimoji="1" lang="ja-JP" altLang="en-US" sz="10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CEEEFE"/>
                    </a:solidFill>
                  </a:tcPr>
                </a:tc>
                <a:extLst>
                  <a:ext uri="{0D108BD9-81ED-4DB2-BD59-A6C34878D82A}">
                    <a16:rowId xmlns:a16="http://schemas.microsoft.com/office/drawing/2014/main" val="3152522239"/>
                  </a:ext>
                </a:extLst>
              </a:tr>
            </a:tbl>
          </a:graphicData>
        </a:graphic>
      </p:graphicFrame>
      <p:sp>
        <p:nvSpPr>
          <p:cNvPr id="40" name="正方形/長方形 39">
            <a:extLst>
              <a:ext uri="{FF2B5EF4-FFF2-40B4-BE49-F238E27FC236}">
                <a16:creationId xmlns:a16="http://schemas.microsoft.com/office/drawing/2014/main" id="{B7A6DFF8-6BE9-7586-B646-8DCACE5DDAD3}"/>
              </a:ext>
            </a:extLst>
          </p:cNvPr>
          <p:cNvSpPr/>
          <p:nvPr/>
        </p:nvSpPr>
        <p:spPr bwMode="auto">
          <a:xfrm>
            <a:off x="323642" y="5376928"/>
            <a:ext cx="3455491" cy="621034"/>
          </a:xfrm>
          <a:prstGeom prst="rect">
            <a:avLst/>
          </a:prstGeom>
          <a:no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171450" marR="0" indent="-171450" algn="l" defTabSz="914400" rtl="0" eaLnBrk="0" fontAlgn="base" latinLnBrk="0" hangingPunct="0">
              <a:lnSpc>
                <a:spcPct val="114000"/>
              </a:lnSpc>
              <a:spcBef>
                <a:spcPct val="0"/>
              </a:spcBef>
              <a:spcAft>
                <a:spcPct val="0"/>
              </a:spcAft>
              <a:buClrTx/>
              <a:buSzTx/>
              <a:buFont typeface="Wingdings" panose="05000000000000000000" pitchFamily="2" charset="2"/>
              <a:buChar char="l"/>
              <a:tabLst/>
            </a:pPr>
            <a:r>
              <a:rPr kumimoji="1" lang="ja-JP" altLang="en-US" sz="1400" kern="1200" dirty="0">
                <a:solidFill>
                  <a:srgbClr val="005BAD"/>
                </a:solidFill>
                <a:latin typeface="+mn-ea"/>
                <a:ea typeface="+mn-ea"/>
                <a:cs typeface="+mn-cs"/>
              </a:rPr>
              <a:t>ヒント</a:t>
            </a:r>
          </a:p>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ja-JP" altLang="en-US" sz="1200" kern="1200" dirty="0">
                <a:solidFill>
                  <a:schemeClr val="tx1"/>
                </a:solidFill>
                <a:latin typeface="+mn-ea"/>
                <a:ea typeface="+mn-ea"/>
                <a:cs typeface="+mn-cs"/>
              </a:rPr>
              <a:t>  </a:t>
            </a:r>
            <a:r>
              <a:rPr kumimoji="1" lang="ja-JP" altLang="en-US" sz="1200" kern="0" spc="100" baseline="0" dirty="0">
                <a:solidFill>
                  <a:schemeClr val="tx1"/>
                </a:solidFill>
                <a:latin typeface="+mn-ea"/>
                <a:ea typeface="+mn-ea"/>
                <a:cs typeface="+mn-cs"/>
              </a:rPr>
              <a:t> </a:t>
            </a:r>
            <a:r>
              <a:rPr kumimoji="1" lang="ja-JP" altLang="en-US" sz="1200" kern="1200" dirty="0">
                <a:solidFill>
                  <a:schemeClr val="tx1"/>
                </a:solidFill>
                <a:latin typeface="+mn-ea"/>
                <a:ea typeface="+mn-ea"/>
                <a:cs typeface="+mn-cs"/>
              </a:rPr>
              <a:t>いくつかの負担方法を組み合わせる</a:t>
            </a:r>
            <a:endParaRPr kumimoji="1" lang="en-US" altLang="ja-JP" sz="12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en-US" altLang="ja-JP" sz="1200" kern="1200" dirty="0">
                <a:solidFill>
                  <a:schemeClr val="tx1"/>
                </a:solidFill>
                <a:latin typeface="+mn-ea"/>
                <a:ea typeface="+mn-ea"/>
                <a:cs typeface="+mn-cs"/>
              </a:rPr>
              <a:t>   </a:t>
            </a:r>
            <a:r>
              <a:rPr kumimoji="1" lang="ja-JP" altLang="en-US" sz="1200" kern="1200" dirty="0">
                <a:solidFill>
                  <a:schemeClr val="tx1"/>
                </a:solidFill>
                <a:latin typeface="+mn-ea"/>
                <a:ea typeface="+mn-ea"/>
                <a:cs typeface="+mn-cs"/>
              </a:rPr>
              <a:t>方法も考えてみよう！</a:t>
            </a:r>
          </a:p>
        </p:txBody>
      </p:sp>
      <p:sp>
        <p:nvSpPr>
          <p:cNvPr id="36" name="テキスト プレースホルダー 17">
            <a:extLst>
              <a:ext uri="{FF2B5EF4-FFF2-40B4-BE49-F238E27FC236}">
                <a16:creationId xmlns:a16="http://schemas.microsoft.com/office/drawing/2014/main" id="{3B108D23-4885-8FD5-E963-138DEB863952}"/>
              </a:ext>
            </a:extLst>
          </p:cNvPr>
          <p:cNvSpPr>
            <a:spLocks noGrp="1"/>
          </p:cNvSpPr>
          <p:nvPr>
            <p:ph type="body" sz="quarter" idx="30" hasCustomPrompt="1"/>
          </p:nvPr>
        </p:nvSpPr>
        <p:spPr>
          <a:xfrm>
            <a:off x="5660000" y="4520800"/>
            <a:ext cx="866053" cy="184946"/>
          </a:xfrm>
          <a:prstGeom prst="rect">
            <a:avLst/>
          </a:prstGeom>
        </p:spPr>
        <p:txBody>
          <a:bodyPr lIns="36000" rIns="36000" anchor="ctr" anchorCtr="0"/>
          <a:lstStyle>
            <a:lvl1pPr marL="0" indent="0" algn="r">
              <a:buNone/>
              <a:defRPr sz="1200"/>
            </a:lvl1pPr>
            <a:lvl2pPr>
              <a:defRPr sz="1000"/>
            </a:lvl2pPr>
            <a:lvl3pPr>
              <a:defRPr sz="1000"/>
            </a:lvl3pPr>
            <a:lvl4pPr>
              <a:defRPr sz="1000"/>
            </a:lvl4pPr>
            <a:lvl5pPr>
              <a:defRPr sz="1000"/>
            </a:lvl5pPr>
          </a:lstStyle>
          <a:p>
            <a:pPr lvl="0"/>
            <a:r>
              <a:rPr kumimoji="1" lang="ja-JP" altLang="en-US" dirty="0"/>
              <a:t>答えを入力</a:t>
            </a:r>
          </a:p>
        </p:txBody>
      </p:sp>
      <p:sp>
        <p:nvSpPr>
          <p:cNvPr id="41" name="テキスト プレースホルダー 17">
            <a:extLst>
              <a:ext uri="{FF2B5EF4-FFF2-40B4-BE49-F238E27FC236}">
                <a16:creationId xmlns:a16="http://schemas.microsoft.com/office/drawing/2014/main" id="{9C344413-02E5-2378-0724-971D05FE6747}"/>
              </a:ext>
            </a:extLst>
          </p:cNvPr>
          <p:cNvSpPr>
            <a:spLocks noGrp="1"/>
          </p:cNvSpPr>
          <p:nvPr>
            <p:ph type="body" sz="quarter" idx="38" hasCustomPrompt="1"/>
          </p:nvPr>
        </p:nvSpPr>
        <p:spPr>
          <a:xfrm>
            <a:off x="5660000" y="5001751"/>
            <a:ext cx="866053" cy="184946"/>
          </a:xfrm>
          <a:prstGeom prst="rect">
            <a:avLst/>
          </a:prstGeom>
        </p:spPr>
        <p:txBody>
          <a:bodyPr lIns="36000" rIns="36000" anchor="ctr" anchorCtr="0"/>
          <a:lstStyle>
            <a:lvl1pPr marL="0" indent="0" algn="r">
              <a:buNone/>
              <a:defRPr sz="1200"/>
            </a:lvl1pPr>
            <a:lvl2pPr>
              <a:defRPr sz="1000"/>
            </a:lvl2pPr>
            <a:lvl3pPr>
              <a:defRPr sz="1000"/>
            </a:lvl3pPr>
            <a:lvl4pPr>
              <a:defRPr sz="1000"/>
            </a:lvl4pPr>
            <a:lvl5pPr>
              <a:defRPr sz="1000"/>
            </a:lvl5pPr>
          </a:lstStyle>
          <a:p>
            <a:pPr lvl="0"/>
            <a:r>
              <a:rPr kumimoji="1" lang="ja-JP" altLang="en-US" dirty="0"/>
              <a:t>答えを入力</a:t>
            </a:r>
          </a:p>
        </p:txBody>
      </p:sp>
      <p:sp>
        <p:nvSpPr>
          <p:cNvPr id="47" name="テキスト プレースホルダー 17">
            <a:extLst>
              <a:ext uri="{FF2B5EF4-FFF2-40B4-BE49-F238E27FC236}">
                <a16:creationId xmlns:a16="http://schemas.microsoft.com/office/drawing/2014/main" id="{7256BFC3-1325-7CC9-C6AC-1BAE444EA065}"/>
              </a:ext>
            </a:extLst>
          </p:cNvPr>
          <p:cNvSpPr>
            <a:spLocks noGrp="1"/>
          </p:cNvSpPr>
          <p:nvPr>
            <p:ph type="body" sz="quarter" idx="39" hasCustomPrompt="1"/>
          </p:nvPr>
        </p:nvSpPr>
        <p:spPr>
          <a:xfrm>
            <a:off x="5660000" y="5466527"/>
            <a:ext cx="866053" cy="184946"/>
          </a:xfrm>
          <a:prstGeom prst="rect">
            <a:avLst/>
          </a:prstGeom>
        </p:spPr>
        <p:txBody>
          <a:bodyPr lIns="36000" rIns="36000" anchor="ctr" anchorCtr="0"/>
          <a:lstStyle>
            <a:lvl1pPr marL="0" indent="0" algn="r">
              <a:buNone/>
              <a:defRPr sz="1200"/>
            </a:lvl1pPr>
            <a:lvl2pPr>
              <a:defRPr sz="1000"/>
            </a:lvl2pPr>
            <a:lvl3pPr>
              <a:defRPr sz="1000"/>
            </a:lvl3pPr>
            <a:lvl4pPr>
              <a:defRPr sz="1000"/>
            </a:lvl4pPr>
            <a:lvl5pPr>
              <a:defRPr sz="1000"/>
            </a:lvl5pPr>
          </a:lstStyle>
          <a:p>
            <a:pPr lvl="0"/>
            <a:r>
              <a:rPr kumimoji="1" lang="ja-JP" altLang="en-US" dirty="0"/>
              <a:t>答えを入力</a:t>
            </a:r>
          </a:p>
        </p:txBody>
      </p:sp>
      <p:sp>
        <p:nvSpPr>
          <p:cNvPr id="48" name="テキスト プレースホルダー 17">
            <a:extLst>
              <a:ext uri="{FF2B5EF4-FFF2-40B4-BE49-F238E27FC236}">
                <a16:creationId xmlns:a16="http://schemas.microsoft.com/office/drawing/2014/main" id="{CE7042D9-6040-3AA9-554F-7C053A4AD00E}"/>
              </a:ext>
            </a:extLst>
          </p:cNvPr>
          <p:cNvSpPr>
            <a:spLocks noGrp="1"/>
          </p:cNvSpPr>
          <p:nvPr>
            <p:ph type="body" sz="quarter" idx="40" hasCustomPrompt="1"/>
          </p:nvPr>
        </p:nvSpPr>
        <p:spPr>
          <a:xfrm>
            <a:off x="5660000" y="5936498"/>
            <a:ext cx="866053" cy="184946"/>
          </a:xfrm>
          <a:prstGeom prst="rect">
            <a:avLst/>
          </a:prstGeom>
        </p:spPr>
        <p:txBody>
          <a:bodyPr lIns="36000" rIns="36000" anchor="ctr" anchorCtr="0"/>
          <a:lstStyle>
            <a:lvl1pPr marL="0" indent="0" algn="r">
              <a:buNone/>
              <a:defRPr sz="1200"/>
            </a:lvl1pPr>
            <a:lvl2pPr>
              <a:defRPr sz="1000"/>
            </a:lvl2pPr>
            <a:lvl3pPr>
              <a:defRPr sz="1000"/>
            </a:lvl3pPr>
            <a:lvl4pPr>
              <a:defRPr sz="1000"/>
            </a:lvl4pPr>
            <a:lvl5pPr>
              <a:defRPr sz="1000"/>
            </a:lvl5pPr>
          </a:lstStyle>
          <a:p>
            <a:pPr lvl="0"/>
            <a:r>
              <a:rPr kumimoji="1" lang="ja-JP" altLang="en-US" dirty="0"/>
              <a:t>答えを入力</a:t>
            </a:r>
          </a:p>
        </p:txBody>
      </p:sp>
      <p:sp>
        <p:nvSpPr>
          <p:cNvPr id="17" name="正方形/長方形 16">
            <a:extLst>
              <a:ext uri="{FF2B5EF4-FFF2-40B4-BE49-F238E27FC236}">
                <a16:creationId xmlns:a16="http://schemas.microsoft.com/office/drawing/2014/main" id="{3270C151-A5BE-9BD5-F5A7-0FE8BFA14B05}"/>
              </a:ext>
            </a:extLst>
          </p:cNvPr>
          <p:cNvSpPr/>
          <p:nvPr/>
        </p:nvSpPr>
        <p:spPr bwMode="auto">
          <a:xfrm>
            <a:off x="323642" y="4022517"/>
            <a:ext cx="3667513" cy="518485"/>
          </a:xfrm>
          <a:prstGeom prst="rect">
            <a:avLst/>
          </a:prstGeom>
          <a:no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600" kern="1200" dirty="0">
                <a:solidFill>
                  <a:srgbClr val="005BAD"/>
                </a:solidFill>
                <a:latin typeface="+mn-ea"/>
                <a:ea typeface="+mn-ea"/>
                <a:cs typeface="+mn-cs"/>
              </a:rPr>
              <a:t>各家の所得金額</a:t>
            </a:r>
            <a:r>
              <a:rPr kumimoji="1" lang="ja-JP" altLang="en-US" sz="1400" kern="1200" dirty="0">
                <a:solidFill>
                  <a:srgbClr val="005BAD"/>
                </a:solidFill>
                <a:latin typeface="+mn-ea"/>
                <a:ea typeface="+mn-ea"/>
                <a:cs typeface="+mn-cs"/>
              </a:rPr>
              <a:t>（もうけ）</a:t>
            </a:r>
            <a:r>
              <a:rPr kumimoji="1" lang="ja-JP" altLang="en-US" sz="1600" kern="1200" dirty="0">
                <a:solidFill>
                  <a:srgbClr val="005BAD"/>
                </a:solidFill>
                <a:latin typeface="+mn-ea"/>
                <a:ea typeface="+mn-ea"/>
                <a:cs typeface="+mn-cs"/>
              </a:rPr>
              <a:t>と</a:t>
            </a:r>
            <a:endParaRPr kumimoji="1" lang="en-US" altLang="ja-JP" sz="1600" kern="1200" dirty="0">
              <a:solidFill>
                <a:srgbClr val="005BAD"/>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600" kern="1200" dirty="0">
                <a:solidFill>
                  <a:srgbClr val="005BAD"/>
                </a:solidFill>
                <a:latin typeface="+mn-ea"/>
                <a:ea typeface="+mn-ea"/>
                <a:cs typeface="+mn-cs"/>
              </a:rPr>
              <a:t>橋の使用回数が異なる場合</a:t>
            </a:r>
          </a:p>
        </p:txBody>
      </p:sp>
      <p:sp>
        <p:nvSpPr>
          <p:cNvPr id="54" name="正方形/長方形 53">
            <a:extLst>
              <a:ext uri="{FF2B5EF4-FFF2-40B4-BE49-F238E27FC236}">
                <a16:creationId xmlns:a16="http://schemas.microsoft.com/office/drawing/2014/main" id="{584D2F6C-09FA-2F5A-DE99-79F2ABF555EB}"/>
              </a:ext>
            </a:extLst>
          </p:cNvPr>
          <p:cNvSpPr/>
          <p:nvPr/>
        </p:nvSpPr>
        <p:spPr bwMode="auto">
          <a:xfrm>
            <a:off x="3928374" y="1257115"/>
            <a:ext cx="1332646" cy="226871"/>
          </a:xfrm>
          <a:prstGeom prst="rect">
            <a:avLst/>
          </a:prstGeom>
          <a:noFill/>
          <a:ln w="19050" cap="flat" cmpd="sng" algn="ctr">
            <a:solidFill>
              <a:schemeClr val="tx1">
                <a:lumMod val="85000"/>
                <a:lumOff val="15000"/>
              </a:schemeClr>
            </a:solidFill>
            <a:prstDash val="solid"/>
            <a:round/>
            <a:headEnd type="none" w="med" len="med"/>
            <a:tailEnd type="none" w="med" len="med"/>
          </a:ln>
          <a:effectLst/>
        </p:spPr>
        <p:txBody>
          <a:bodyPr vert="horz" wrap="square" lIns="72000" tIns="36000" rIns="7200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1300" b="0" i="0" u="none" strike="noStrike" cap="none" normalizeH="0" baseline="0" dirty="0">
                <a:ln>
                  <a:noFill/>
                </a:ln>
                <a:effectLst/>
                <a:latin typeface="+mn-ea"/>
                <a:ea typeface="+mn-ea"/>
              </a:rPr>
              <a:t>パターン１</a:t>
            </a:r>
            <a:r>
              <a:rPr kumimoji="1" lang="ja-JP" altLang="en-US" sz="1200" b="0" i="0" u="none" strike="noStrike" cap="none" normalizeH="0" baseline="0" dirty="0">
                <a:ln>
                  <a:noFill/>
                </a:ln>
                <a:effectLst/>
                <a:latin typeface="+mn-ea"/>
                <a:ea typeface="+mn-ea"/>
              </a:rPr>
              <a:t>（参考）</a:t>
            </a:r>
            <a:endParaRPr kumimoji="1" lang="ja-JP" altLang="en-US" sz="1300" b="0" i="0" u="none" strike="noStrike" cap="none" normalizeH="0" baseline="0" dirty="0">
              <a:ln>
                <a:noFill/>
              </a:ln>
              <a:effectLst/>
              <a:latin typeface="+mn-ea"/>
              <a:ea typeface="+mn-ea"/>
            </a:endParaRPr>
          </a:p>
        </p:txBody>
      </p:sp>
      <p:sp>
        <p:nvSpPr>
          <p:cNvPr id="3" name="正方形/長方形 2">
            <a:extLst>
              <a:ext uri="{FF2B5EF4-FFF2-40B4-BE49-F238E27FC236}">
                <a16:creationId xmlns:a16="http://schemas.microsoft.com/office/drawing/2014/main" id="{C2A7D9CD-3A65-F245-CFB7-0C7697457671}"/>
              </a:ext>
            </a:extLst>
          </p:cNvPr>
          <p:cNvSpPr/>
          <p:nvPr/>
        </p:nvSpPr>
        <p:spPr bwMode="auto">
          <a:xfrm>
            <a:off x="323642" y="4576465"/>
            <a:ext cx="3455491" cy="621034"/>
          </a:xfrm>
          <a:prstGeom prst="rect">
            <a:avLst/>
          </a:prstGeom>
          <a:no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en-US" altLang="ja-JP" sz="1050" kern="1200" dirty="0">
                <a:solidFill>
                  <a:srgbClr val="005BAD"/>
                </a:solidFill>
                <a:latin typeface="+mn-ea"/>
                <a:ea typeface="+mn-ea"/>
                <a:cs typeface="+mn-cs"/>
              </a:rPr>
              <a:t>※</a:t>
            </a:r>
            <a:r>
              <a:rPr kumimoji="1" lang="ja-JP" altLang="en-US" sz="1050" kern="1200" dirty="0">
                <a:solidFill>
                  <a:srgbClr val="005BAD"/>
                </a:solidFill>
                <a:latin typeface="+mn-ea"/>
                <a:ea typeface="+mn-ea"/>
                <a:cs typeface="+mn-cs"/>
              </a:rPr>
              <a:t>グループの意見を集約し、「負担金額」を</a:t>
            </a:r>
            <a:endParaRPr kumimoji="1" lang="en-US" altLang="ja-JP" sz="1050" kern="1200" dirty="0">
              <a:solidFill>
                <a:srgbClr val="005BAD"/>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en-US" altLang="ja-JP" sz="1050" kern="1200" dirty="0">
                <a:solidFill>
                  <a:srgbClr val="005BAD"/>
                </a:solidFill>
                <a:latin typeface="+mn-ea"/>
                <a:ea typeface="+mn-ea"/>
                <a:cs typeface="+mn-cs"/>
              </a:rPr>
              <a:t>   </a:t>
            </a:r>
            <a:r>
              <a:rPr kumimoji="1" lang="ja-JP" altLang="en-US" sz="1050" kern="1200" dirty="0">
                <a:solidFill>
                  <a:srgbClr val="005BAD"/>
                </a:solidFill>
                <a:latin typeface="+mn-ea"/>
                <a:ea typeface="+mn-ea"/>
                <a:cs typeface="+mn-cs"/>
              </a:rPr>
              <a:t>記入しましょう！</a:t>
            </a:r>
          </a:p>
        </p:txBody>
      </p:sp>
      <p:sp>
        <p:nvSpPr>
          <p:cNvPr id="5" name="正方形/長方形 4">
            <a:extLst>
              <a:ext uri="{FF2B5EF4-FFF2-40B4-BE49-F238E27FC236}">
                <a16:creationId xmlns:a16="http://schemas.microsoft.com/office/drawing/2014/main" id="{0F33369F-ADD8-7FAA-6349-4A359085C381}"/>
              </a:ext>
            </a:extLst>
          </p:cNvPr>
          <p:cNvSpPr/>
          <p:nvPr/>
        </p:nvSpPr>
        <p:spPr bwMode="auto">
          <a:xfrm>
            <a:off x="6940632" y="3944289"/>
            <a:ext cx="1879518" cy="621034"/>
          </a:xfrm>
          <a:prstGeom prst="rect">
            <a:avLst/>
          </a:prstGeom>
          <a:no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en-US" altLang="ja-JP" sz="900" kern="1200" dirty="0">
                <a:solidFill>
                  <a:srgbClr val="005BAD"/>
                </a:solidFill>
                <a:latin typeface="+mn-ea"/>
                <a:ea typeface="+mn-ea"/>
                <a:cs typeface="+mn-cs"/>
              </a:rPr>
              <a:t>※</a:t>
            </a:r>
            <a:r>
              <a:rPr kumimoji="1" lang="ja-JP" altLang="en-US" sz="900" kern="1200" dirty="0">
                <a:solidFill>
                  <a:srgbClr val="005BAD"/>
                </a:solidFill>
                <a:latin typeface="+mn-ea"/>
                <a:ea typeface="+mn-ea"/>
                <a:cs typeface="+mn-cs"/>
              </a:rPr>
              <a:t>グループでは、どの要素をどれくらい重要視しますか？下の図のどの辺りに位置するか★を動かしてみましょう！</a:t>
            </a:r>
          </a:p>
        </p:txBody>
      </p:sp>
      <p:grpSp>
        <p:nvGrpSpPr>
          <p:cNvPr id="15" name="グループ化 14">
            <a:extLst>
              <a:ext uri="{FF2B5EF4-FFF2-40B4-BE49-F238E27FC236}">
                <a16:creationId xmlns:a16="http://schemas.microsoft.com/office/drawing/2014/main" id="{E8BE1582-D7F3-9C43-2E1F-B930AAEF4268}"/>
              </a:ext>
            </a:extLst>
          </p:cNvPr>
          <p:cNvGrpSpPr/>
          <p:nvPr/>
        </p:nvGrpSpPr>
        <p:grpSpPr>
          <a:xfrm>
            <a:off x="7088512" y="4832765"/>
            <a:ext cx="1529836" cy="1529836"/>
            <a:chOff x="7088512" y="4886555"/>
            <a:chExt cx="1529836" cy="1529836"/>
          </a:xfrm>
        </p:grpSpPr>
        <p:sp>
          <p:nvSpPr>
            <p:cNvPr id="8" name="楕円 7">
              <a:extLst>
                <a:ext uri="{FF2B5EF4-FFF2-40B4-BE49-F238E27FC236}">
                  <a16:creationId xmlns:a16="http://schemas.microsoft.com/office/drawing/2014/main" id="{BADBE819-CC75-29C1-9E9D-CDF3CDC16F97}"/>
                </a:ext>
              </a:extLst>
            </p:cNvPr>
            <p:cNvSpPr/>
            <p:nvPr/>
          </p:nvSpPr>
          <p:spPr bwMode="auto">
            <a:xfrm>
              <a:off x="7660654" y="5458697"/>
              <a:ext cx="385552" cy="385552"/>
            </a:xfrm>
            <a:prstGeom prst="ellipse">
              <a:avLst/>
            </a:prstGeom>
            <a:noFill/>
            <a:ln w="6350"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a typeface="+mn-ea"/>
              </a:endParaRPr>
            </a:p>
          </p:txBody>
        </p:sp>
        <p:sp>
          <p:nvSpPr>
            <p:cNvPr id="12" name="楕円 11">
              <a:extLst>
                <a:ext uri="{FF2B5EF4-FFF2-40B4-BE49-F238E27FC236}">
                  <a16:creationId xmlns:a16="http://schemas.microsoft.com/office/drawing/2014/main" id="{52F01952-3351-FA15-A5F0-05EB5EAAF8CD}"/>
                </a:ext>
              </a:extLst>
            </p:cNvPr>
            <p:cNvSpPr/>
            <p:nvPr/>
          </p:nvSpPr>
          <p:spPr bwMode="auto">
            <a:xfrm>
              <a:off x="7355624" y="5153667"/>
              <a:ext cx="995613" cy="995613"/>
            </a:xfrm>
            <a:prstGeom prst="ellipse">
              <a:avLst/>
            </a:prstGeom>
            <a:noFill/>
            <a:ln w="6350"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a typeface="+mn-ea"/>
              </a:endParaRPr>
            </a:p>
          </p:txBody>
        </p:sp>
        <p:sp>
          <p:nvSpPr>
            <p:cNvPr id="14" name="楕円 13">
              <a:extLst>
                <a:ext uri="{FF2B5EF4-FFF2-40B4-BE49-F238E27FC236}">
                  <a16:creationId xmlns:a16="http://schemas.microsoft.com/office/drawing/2014/main" id="{3A94C8BF-60D0-E94B-DF5F-8E98CF5C37A3}"/>
                </a:ext>
              </a:extLst>
            </p:cNvPr>
            <p:cNvSpPr/>
            <p:nvPr/>
          </p:nvSpPr>
          <p:spPr bwMode="auto">
            <a:xfrm>
              <a:off x="7088512" y="4886555"/>
              <a:ext cx="1529836" cy="1529836"/>
            </a:xfrm>
            <a:prstGeom prst="ellipse">
              <a:avLst/>
            </a:prstGeom>
            <a:noFill/>
            <a:ln w="6350"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a typeface="+mn-ea"/>
              </a:endParaRPr>
            </a:p>
          </p:txBody>
        </p:sp>
      </p:grpSp>
      <p:sp>
        <p:nvSpPr>
          <p:cNvPr id="24" name="グラフィックス 20">
            <a:extLst>
              <a:ext uri="{FF2B5EF4-FFF2-40B4-BE49-F238E27FC236}">
                <a16:creationId xmlns:a16="http://schemas.microsoft.com/office/drawing/2014/main" id="{07D10A3D-6EAC-E7DD-B00C-DB3350866F70}"/>
              </a:ext>
            </a:extLst>
          </p:cNvPr>
          <p:cNvSpPr/>
          <p:nvPr/>
        </p:nvSpPr>
        <p:spPr>
          <a:xfrm rot="2623897" flipH="1">
            <a:off x="8041477" y="4872020"/>
            <a:ext cx="213421" cy="870789"/>
          </a:xfrm>
          <a:custGeom>
            <a:avLst/>
            <a:gdLst>
              <a:gd name="connsiteX0" fmla="*/ 477774 w 635031"/>
              <a:gd name="connsiteY0" fmla="*/ 549783 h 2826162"/>
              <a:gd name="connsiteX1" fmla="*/ 635032 w 635031"/>
              <a:gd name="connsiteY1" fmla="*/ 549783 h 2826162"/>
              <a:gd name="connsiteX2" fmla="*/ 317468 w 635031"/>
              <a:gd name="connsiteY2" fmla="*/ 0 h 2826162"/>
              <a:gd name="connsiteX3" fmla="*/ 0 w 635031"/>
              <a:gd name="connsiteY3" fmla="*/ 549783 h 2826162"/>
              <a:gd name="connsiteX4" fmla="*/ 157163 w 635031"/>
              <a:gd name="connsiteY4" fmla="*/ 549783 h 2826162"/>
              <a:gd name="connsiteX5" fmla="*/ 317468 w 635031"/>
              <a:gd name="connsiteY5" fmla="*/ 2826163 h 2826162"/>
              <a:gd name="connsiteX6" fmla="*/ 477774 w 635031"/>
              <a:gd name="connsiteY6" fmla="*/ 549783 h 2826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5031" h="2826162">
                <a:moveTo>
                  <a:pt x="477774" y="549783"/>
                </a:moveTo>
                <a:lnTo>
                  <a:pt x="635032" y="549783"/>
                </a:lnTo>
                <a:lnTo>
                  <a:pt x="317468" y="0"/>
                </a:lnTo>
                <a:lnTo>
                  <a:pt x="0" y="549783"/>
                </a:lnTo>
                <a:lnTo>
                  <a:pt x="157163" y="549783"/>
                </a:lnTo>
                <a:lnTo>
                  <a:pt x="317468" y="2826163"/>
                </a:lnTo>
                <a:lnTo>
                  <a:pt x="477774" y="549783"/>
                </a:lnTo>
                <a:close/>
              </a:path>
            </a:pathLst>
          </a:custGeom>
          <a:gradFill>
            <a:gsLst>
              <a:gs pos="0">
                <a:srgbClr val="005BAD"/>
              </a:gs>
              <a:gs pos="100000">
                <a:srgbClr val="005BAD">
                  <a:alpha val="0"/>
                </a:srgbClr>
              </a:gs>
            </a:gsLst>
            <a:lin ang="5400000" scaled="1"/>
          </a:gradFill>
          <a:ln w="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ja-JP" altLang="en-US" dirty="0">
              <a:latin typeface="HGPｺﾞｼｯｸE" panose="020B0900000000000000" pitchFamily="50" charset="-128"/>
            </a:endParaRPr>
          </a:p>
        </p:txBody>
      </p:sp>
      <p:sp>
        <p:nvSpPr>
          <p:cNvPr id="26" name="正方形/長方形 25">
            <a:extLst>
              <a:ext uri="{FF2B5EF4-FFF2-40B4-BE49-F238E27FC236}">
                <a16:creationId xmlns:a16="http://schemas.microsoft.com/office/drawing/2014/main" id="{FD90C96A-43DC-9E17-1EF8-84840B71E1D0}"/>
              </a:ext>
            </a:extLst>
          </p:cNvPr>
          <p:cNvSpPr/>
          <p:nvPr/>
        </p:nvSpPr>
        <p:spPr bwMode="auto">
          <a:xfrm>
            <a:off x="6932817" y="4690493"/>
            <a:ext cx="662892" cy="139748"/>
          </a:xfrm>
          <a:prstGeom prst="rect">
            <a:avLst/>
          </a:prstGeom>
          <a:noFill/>
          <a:ln w="6350" cap="flat" cmpd="sng" algn="ctr">
            <a:solidFill>
              <a:srgbClr val="005BAD"/>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ja-JP" altLang="en-US" sz="900" kern="1200" dirty="0">
                <a:solidFill>
                  <a:srgbClr val="005BAD"/>
                </a:solidFill>
                <a:latin typeface="+mn-ea"/>
                <a:ea typeface="+mn-ea"/>
                <a:cs typeface="+mn-cs"/>
              </a:rPr>
              <a:t>所得金額</a:t>
            </a:r>
          </a:p>
        </p:txBody>
      </p:sp>
      <p:sp>
        <p:nvSpPr>
          <p:cNvPr id="27" name="正方形/長方形 26">
            <a:extLst>
              <a:ext uri="{FF2B5EF4-FFF2-40B4-BE49-F238E27FC236}">
                <a16:creationId xmlns:a16="http://schemas.microsoft.com/office/drawing/2014/main" id="{6D7B25B4-297A-AE33-4F79-2A43C8DD36E5}"/>
              </a:ext>
            </a:extLst>
          </p:cNvPr>
          <p:cNvSpPr/>
          <p:nvPr/>
        </p:nvSpPr>
        <p:spPr bwMode="auto">
          <a:xfrm>
            <a:off x="8117381" y="4690493"/>
            <a:ext cx="662892" cy="139748"/>
          </a:xfrm>
          <a:prstGeom prst="rect">
            <a:avLst/>
          </a:prstGeom>
          <a:noFill/>
          <a:ln w="6350" cap="flat" cmpd="sng" algn="ctr">
            <a:solidFill>
              <a:srgbClr val="005BAD"/>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ja-JP" altLang="en-US" sz="900" kern="1200" dirty="0">
                <a:solidFill>
                  <a:srgbClr val="005BAD"/>
                </a:solidFill>
                <a:latin typeface="+mn-ea"/>
                <a:ea typeface="+mn-ea"/>
                <a:cs typeface="+mn-cs"/>
              </a:rPr>
              <a:t>使用回数</a:t>
            </a:r>
          </a:p>
        </p:txBody>
      </p:sp>
      <p:sp>
        <p:nvSpPr>
          <p:cNvPr id="28" name="正方形/長方形 27">
            <a:extLst>
              <a:ext uri="{FF2B5EF4-FFF2-40B4-BE49-F238E27FC236}">
                <a16:creationId xmlns:a16="http://schemas.microsoft.com/office/drawing/2014/main" id="{5A0567D8-B174-B567-2EC2-96C071DCDE13}"/>
              </a:ext>
            </a:extLst>
          </p:cNvPr>
          <p:cNvSpPr/>
          <p:nvPr/>
        </p:nvSpPr>
        <p:spPr bwMode="auto">
          <a:xfrm>
            <a:off x="7410353" y="6532801"/>
            <a:ext cx="886151" cy="139748"/>
          </a:xfrm>
          <a:prstGeom prst="rect">
            <a:avLst/>
          </a:prstGeom>
          <a:noFill/>
          <a:ln w="6350" cap="flat" cmpd="sng" algn="ctr">
            <a:solidFill>
              <a:srgbClr val="005BAD"/>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ja-JP" altLang="en-US" sz="900" kern="1200" dirty="0">
                <a:solidFill>
                  <a:srgbClr val="005BAD"/>
                </a:solidFill>
                <a:latin typeface="+mn-ea"/>
                <a:ea typeface="+mn-ea"/>
                <a:cs typeface="+mn-cs"/>
              </a:rPr>
              <a:t>その他の要素</a:t>
            </a:r>
          </a:p>
        </p:txBody>
      </p:sp>
      <p:sp>
        <p:nvSpPr>
          <p:cNvPr id="29" name="グラフィックス 20">
            <a:extLst>
              <a:ext uri="{FF2B5EF4-FFF2-40B4-BE49-F238E27FC236}">
                <a16:creationId xmlns:a16="http://schemas.microsoft.com/office/drawing/2014/main" id="{952EDD80-E7B5-776C-BAE4-689F7EDEDC0B}"/>
              </a:ext>
            </a:extLst>
          </p:cNvPr>
          <p:cNvSpPr/>
          <p:nvPr/>
        </p:nvSpPr>
        <p:spPr>
          <a:xfrm rot="18997644">
            <a:off x="7453042" y="4863784"/>
            <a:ext cx="213421" cy="870789"/>
          </a:xfrm>
          <a:custGeom>
            <a:avLst/>
            <a:gdLst>
              <a:gd name="connsiteX0" fmla="*/ 477774 w 635031"/>
              <a:gd name="connsiteY0" fmla="*/ 549783 h 2826162"/>
              <a:gd name="connsiteX1" fmla="*/ 635032 w 635031"/>
              <a:gd name="connsiteY1" fmla="*/ 549783 h 2826162"/>
              <a:gd name="connsiteX2" fmla="*/ 317468 w 635031"/>
              <a:gd name="connsiteY2" fmla="*/ 0 h 2826162"/>
              <a:gd name="connsiteX3" fmla="*/ 0 w 635031"/>
              <a:gd name="connsiteY3" fmla="*/ 549783 h 2826162"/>
              <a:gd name="connsiteX4" fmla="*/ 157163 w 635031"/>
              <a:gd name="connsiteY4" fmla="*/ 549783 h 2826162"/>
              <a:gd name="connsiteX5" fmla="*/ 317468 w 635031"/>
              <a:gd name="connsiteY5" fmla="*/ 2826163 h 2826162"/>
              <a:gd name="connsiteX6" fmla="*/ 477774 w 635031"/>
              <a:gd name="connsiteY6" fmla="*/ 549783 h 2826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5031" h="2826162">
                <a:moveTo>
                  <a:pt x="477774" y="549783"/>
                </a:moveTo>
                <a:lnTo>
                  <a:pt x="635032" y="549783"/>
                </a:lnTo>
                <a:lnTo>
                  <a:pt x="317468" y="0"/>
                </a:lnTo>
                <a:lnTo>
                  <a:pt x="0" y="549783"/>
                </a:lnTo>
                <a:lnTo>
                  <a:pt x="157163" y="549783"/>
                </a:lnTo>
                <a:lnTo>
                  <a:pt x="317468" y="2826163"/>
                </a:lnTo>
                <a:lnTo>
                  <a:pt x="477774" y="549783"/>
                </a:lnTo>
                <a:close/>
              </a:path>
            </a:pathLst>
          </a:custGeom>
          <a:gradFill>
            <a:gsLst>
              <a:gs pos="0">
                <a:srgbClr val="005BAD"/>
              </a:gs>
              <a:gs pos="100000">
                <a:srgbClr val="005BAD">
                  <a:alpha val="0"/>
                </a:srgbClr>
              </a:gs>
            </a:gsLst>
            <a:lin ang="5400000" scaled="1"/>
          </a:gradFill>
          <a:ln w="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ja-JP" altLang="en-US" dirty="0">
              <a:latin typeface="HGPｺﾞｼｯｸE" panose="020B0900000000000000" pitchFamily="50" charset="-128"/>
            </a:endParaRPr>
          </a:p>
        </p:txBody>
      </p:sp>
      <p:sp>
        <p:nvSpPr>
          <p:cNvPr id="30" name="グラフィックス 20">
            <a:extLst>
              <a:ext uri="{FF2B5EF4-FFF2-40B4-BE49-F238E27FC236}">
                <a16:creationId xmlns:a16="http://schemas.microsoft.com/office/drawing/2014/main" id="{390148F2-7619-8329-DF1B-DC018D456A52}"/>
              </a:ext>
            </a:extLst>
          </p:cNvPr>
          <p:cNvSpPr/>
          <p:nvPr/>
        </p:nvSpPr>
        <p:spPr>
          <a:xfrm rot="10800000">
            <a:off x="7746719" y="5568453"/>
            <a:ext cx="213421" cy="870789"/>
          </a:xfrm>
          <a:custGeom>
            <a:avLst/>
            <a:gdLst>
              <a:gd name="connsiteX0" fmla="*/ 477774 w 635031"/>
              <a:gd name="connsiteY0" fmla="*/ 549783 h 2826162"/>
              <a:gd name="connsiteX1" fmla="*/ 635032 w 635031"/>
              <a:gd name="connsiteY1" fmla="*/ 549783 h 2826162"/>
              <a:gd name="connsiteX2" fmla="*/ 317468 w 635031"/>
              <a:gd name="connsiteY2" fmla="*/ 0 h 2826162"/>
              <a:gd name="connsiteX3" fmla="*/ 0 w 635031"/>
              <a:gd name="connsiteY3" fmla="*/ 549783 h 2826162"/>
              <a:gd name="connsiteX4" fmla="*/ 157163 w 635031"/>
              <a:gd name="connsiteY4" fmla="*/ 549783 h 2826162"/>
              <a:gd name="connsiteX5" fmla="*/ 317468 w 635031"/>
              <a:gd name="connsiteY5" fmla="*/ 2826163 h 2826162"/>
              <a:gd name="connsiteX6" fmla="*/ 477774 w 635031"/>
              <a:gd name="connsiteY6" fmla="*/ 549783 h 2826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5031" h="2826162">
                <a:moveTo>
                  <a:pt x="477774" y="549783"/>
                </a:moveTo>
                <a:lnTo>
                  <a:pt x="635032" y="549783"/>
                </a:lnTo>
                <a:lnTo>
                  <a:pt x="317468" y="0"/>
                </a:lnTo>
                <a:lnTo>
                  <a:pt x="0" y="549783"/>
                </a:lnTo>
                <a:lnTo>
                  <a:pt x="157163" y="549783"/>
                </a:lnTo>
                <a:lnTo>
                  <a:pt x="317468" y="2826163"/>
                </a:lnTo>
                <a:lnTo>
                  <a:pt x="477774" y="549783"/>
                </a:lnTo>
                <a:close/>
              </a:path>
            </a:pathLst>
          </a:custGeom>
          <a:gradFill>
            <a:gsLst>
              <a:gs pos="0">
                <a:srgbClr val="005BAD"/>
              </a:gs>
              <a:gs pos="100000">
                <a:srgbClr val="005BAD">
                  <a:alpha val="0"/>
                </a:srgbClr>
              </a:gs>
            </a:gsLst>
            <a:lin ang="5400000" scaled="1"/>
          </a:gradFill>
          <a:ln w="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ja-JP" altLang="en-US" dirty="0">
              <a:latin typeface="HGPｺﾞｼｯｸE" panose="020B0900000000000000" pitchFamily="50" charset="-128"/>
            </a:endParaRPr>
          </a:p>
        </p:txBody>
      </p:sp>
      <p:sp>
        <p:nvSpPr>
          <p:cNvPr id="2" name="楕円 1">
            <a:extLst>
              <a:ext uri="{FF2B5EF4-FFF2-40B4-BE49-F238E27FC236}">
                <a16:creationId xmlns:a16="http://schemas.microsoft.com/office/drawing/2014/main" id="{0F55EEED-C642-16FF-5301-195D42F9BB01}"/>
              </a:ext>
            </a:extLst>
          </p:cNvPr>
          <p:cNvSpPr/>
          <p:nvPr/>
        </p:nvSpPr>
        <p:spPr bwMode="auto">
          <a:xfrm>
            <a:off x="7797217" y="5541470"/>
            <a:ext cx="112426" cy="112426"/>
          </a:xfrm>
          <a:prstGeom prst="ellipse">
            <a:avLst/>
          </a:prstGeom>
          <a:solidFill>
            <a:srgbClr val="005BAD">
              <a:alpha val="70000"/>
            </a:srgbClr>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rgbClr val="FFC000"/>
              </a:solidFill>
              <a:effectLst/>
              <a:latin typeface="+mn-ea"/>
              <a:ea typeface="+mn-ea"/>
            </a:endParaRPr>
          </a:p>
        </p:txBody>
      </p:sp>
      <p:graphicFrame>
        <p:nvGraphicFramePr>
          <p:cNvPr id="20" name="表 19">
            <a:extLst>
              <a:ext uri="{FF2B5EF4-FFF2-40B4-BE49-F238E27FC236}">
                <a16:creationId xmlns:a16="http://schemas.microsoft.com/office/drawing/2014/main" id="{0A8D534C-B688-82F6-74DE-DEA9D26162C6}"/>
              </a:ext>
            </a:extLst>
          </p:cNvPr>
          <p:cNvGraphicFramePr>
            <a:graphicFrameLocks noGrp="1"/>
          </p:cNvGraphicFramePr>
          <p:nvPr>
            <p:extLst>
              <p:ext uri="{D42A27DB-BD31-4B8C-83A1-F6EECF244321}">
                <p14:modId xmlns:p14="http://schemas.microsoft.com/office/powerpoint/2010/main" val="3932754292"/>
              </p:ext>
            </p:extLst>
          </p:nvPr>
        </p:nvGraphicFramePr>
        <p:xfrm>
          <a:off x="5772274" y="1541747"/>
          <a:ext cx="3048083" cy="1742332"/>
        </p:xfrm>
        <a:graphic>
          <a:graphicData uri="http://schemas.openxmlformats.org/drawingml/2006/table">
            <a:tbl>
              <a:tblPr firstRow="1" bandRow="1">
                <a:effectLst/>
                <a:tableStyleId>{775DCB02-9BB8-47FD-8907-85C794F793BA}</a:tableStyleId>
              </a:tblPr>
              <a:tblGrid>
                <a:gridCol w="506778">
                  <a:extLst>
                    <a:ext uri="{9D8B030D-6E8A-4147-A177-3AD203B41FA5}">
                      <a16:colId xmlns:a16="http://schemas.microsoft.com/office/drawing/2014/main" val="869972413"/>
                    </a:ext>
                  </a:extLst>
                </a:gridCol>
                <a:gridCol w="482691">
                  <a:extLst>
                    <a:ext uri="{9D8B030D-6E8A-4147-A177-3AD203B41FA5}">
                      <a16:colId xmlns:a16="http://schemas.microsoft.com/office/drawing/2014/main" val="817503841"/>
                    </a:ext>
                  </a:extLst>
                </a:gridCol>
                <a:gridCol w="654248">
                  <a:extLst>
                    <a:ext uri="{9D8B030D-6E8A-4147-A177-3AD203B41FA5}">
                      <a16:colId xmlns:a16="http://schemas.microsoft.com/office/drawing/2014/main" val="1686783455"/>
                    </a:ext>
                  </a:extLst>
                </a:gridCol>
                <a:gridCol w="687387">
                  <a:extLst>
                    <a:ext uri="{9D8B030D-6E8A-4147-A177-3AD203B41FA5}">
                      <a16:colId xmlns:a16="http://schemas.microsoft.com/office/drawing/2014/main" val="4080317083"/>
                    </a:ext>
                  </a:extLst>
                </a:gridCol>
                <a:gridCol w="716979">
                  <a:extLst>
                    <a:ext uri="{9D8B030D-6E8A-4147-A177-3AD203B41FA5}">
                      <a16:colId xmlns:a16="http://schemas.microsoft.com/office/drawing/2014/main" val="659529276"/>
                    </a:ext>
                  </a:extLst>
                </a:gridCol>
              </a:tblGrid>
              <a:tr h="361732">
                <a:tc>
                  <a:txBody>
                    <a:bodyPr/>
                    <a:lstStyle/>
                    <a:p>
                      <a:pPr algn="ctr"/>
                      <a:endParaRPr kumimoji="1" lang="ja-JP" altLang="en-US" sz="900" b="0" dirty="0">
                        <a:solidFill>
                          <a:schemeClr val="bg1"/>
                        </a:solidFill>
                        <a:effectLst/>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ctr"/>
                      <a:r>
                        <a:rPr kumimoji="1" lang="ja-JP" altLang="en-US" sz="900" b="1" dirty="0">
                          <a:solidFill>
                            <a:schemeClr val="bg1"/>
                          </a:solidFill>
                          <a:effectLst/>
                        </a:rPr>
                        <a:t>家族</a:t>
                      </a:r>
                    </a:p>
                  </a:txBody>
                  <a:tcPr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pPr algn="ctr"/>
                      <a:r>
                        <a:rPr kumimoji="1" lang="ja-JP" altLang="en-US" sz="900" dirty="0">
                          <a:effectLst/>
                        </a:rPr>
                        <a:t>所得金額</a:t>
                      </a:r>
                      <a:endParaRPr kumimoji="1" lang="ja-JP" altLang="en-US" sz="700" b="0" kern="1200" dirty="0">
                        <a:solidFill>
                          <a:schemeClr val="bg1"/>
                        </a:solidFill>
                        <a:effectLst/>
                        <a:latin typeface="+mn-lt"/>
                        <a:ea typeface="+mn-ea"/>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pPr algn="ctr"/>
                      <a:r>
                        <a:rPr kumimoji="1" lang="ja-JP" altLang="en-US" sz="900" dirty="0">
                          <a:effectLst/>
                        </a:rPr>
                        <a:t>使用回数</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pPr algn="ctr"/>
                      <a:r>
                        <a:rPr kumimoji="1" lang="ja-JP" altLang="en-US" sz="900" dirty="0">
                          <a:effectLst/>
                        </a:rPr>
                        <a:t>負担金額</a:t>
                      </a:r>
                    </a:p>
                  </a:txBody>
                  <a:tcPr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extLst>
                  <a:ext uri="{0D108BD9-81ED-4DB2-BD59-A6C34878D82A}">
                    <a16:rowId xmlns:a16="http://schemas.microsoft.com/office/drawing/2014/main" val="2135456254"/>
                  </a:ext>
                </a:extLst>
              </a:tr>
              <a:tr h="288000">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Ａ家</a:t>
                      </a:r>
                    </a:p>
                  </a:txBody>
                  <a:tcPr anchor="ctr">
                    <a:lnL w="127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４人</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500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月</a:t>
                      </a:r>
                      <a:r>
                        <a:rPr kumimoji="1" lang="en-US" altLang="ja-JP" sz="900" b="1" dirty="0">
                          <a:effectLst/>
                          <a:latin typeface="HGPｺﾞｼｯｸM" panose="020B0600000000000000" pitchFamily="50" charset="-128"/>
                          <a:ea typeface="HGPｺﾞｼｯｸM" panose="020B0600000000000000" pitchFamily="50" charset="-128"/>
                        </a:rPr>
                        <a:t>10</a:t>
                      </a:r>
                      <a:r>
                        <a:rPr kumimoji="1" lang="ja-JP" altLang="en-US" sz="900" b="1" dirty="0">
                          <a:effectLst/>
                          <a:latin typeface="HGPｺﾞｼｯｸM" panose="020B0600000000000000" pitchFamily="50" charset="-128"/>
                          <a:ea typeface="HGPｺﾞｼｯｸM" panose="020B0600000000000000" pitchFamily="50" charset="-128"/>
                        </a:rPr>
                        <a:t>回</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100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0521073"/>
                  </a:ext>
                </a:extLst>
              </a:tr>
              <a:tr h="288000">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Ｂ家</a:t>
                      </a:r>
                    </a:p>
                  </a:txBody>
                  <a:tcPr anchor="ctr">
                    <a:lnL w="127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４人</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500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月</a:t>
                      </a:r>
                      <a:r>
                        <a:rPr kumimoji="1" lang="en-US" altLang="ja-JP" sz="900" b="1" dirty="0">
                          <a:effectLst/>
                          <a:latin typeface="HGPｺﾞｼｯｸM" panose="020B0600000000000000" pitchFamily="50" charset="-128"/>
                          <a:ea typeface="HGPｺﾞｼｯｸM" panose="020B0600000000000000" pitchFamily="50" charset="-128"/>
                        </a:rPr>
                        <a:t>10</a:t>
                      </a:r>
                      <a:r>
                        <a:rPr kumimoji="1" lang="ja-JP" altLang="en-US" sz="900" b="1" dirty="0">
                          <a:effectLst/>
                          <a:latin typeface="HGPｺﾞｼｯｸM" panose="020B0600000000000000" pitchFamily="50" charset="-128"/>
                          <a:ea typeface="HGPｺﾞｼｯｸM" panose="020B0600000000000000" pitchFamily="50" charset="-128"/>
                        </a:rPr>
                        <a:t>回</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100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96817260"/>
                  </a:ext>
                </a:extLst>
              </a:tr>
              <a:tr h="288000">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Ｃ家</a:t>
                      </a:r>
                    </a:p>
                  </a:txBody>
                  <a:tcPr anchor="ctr">
                    <a:lnL w="127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４人</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500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月</a:t>
                      </a:r>
                      <a:r>
                        <a:rPr kumimoji="1" lang="en-US" altLang="ja-JP" sz="900" b="1" dirty="0">
                          <a:effectLst/>
                          <a:latin typeface="HGPｺﾞｼｯｸM" panose="020B0600000000000000" pitchFamily="50" charset="-128"/>
                          <a:ea typeface="HGPｺﾞｼｯｸM" panose="020B0600000000000000" pitchFamily="50" charset="-128"/>
                        </a:rPr>
                        <a:t>10</a:t>
                      </a:r>
                      <a:r>
                        <a:rPr kumimoji="1" lang="ja-JP" altLang="en-US" sz="900" b="1" dirty="0">
                          <a:effectLst/>
                          <a:latin typeface="HGPｺﾞｼｯｸM" panose="020B0600000000000000" pitchFamily="50" charset="-128"/>
                          <a:ea typeface="HGPｺﾞｼｯｸM" panose="020B0600000000000000" pitchFamily="50" charset="-128"/>
                        </a:rPr>
                        <a:t>回</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100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85846679"/>
                  </a:ext>
                </a:extLst>
              </a:tr>
              <a:tr h="288000">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Ｄ家</a:t>
                      </a:r>
                    </a:p>
                  </a:txBody>
                  <a:tcPr anchor="ctr">
                    <a:lnL w="127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４人</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500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月</a:t>
                      </a:r>
                      <a:r>
                        <a:rPr kumimoji="1" lang="en-US" altLang="ja-JP" sz="900" b="1" dirty="0">
                          <a:effectLst/>
                          <a:latin typeface="HGPｺﾞｼｯｸM" panose="020B0600000000000000" pitchFamily="50" charset="-128"/>
                          <a:ea typeface="HGPｺﾞｼｯｸM" panose="020B0600000000000000" pitchFamily="50" charset="-128"/>
                        </a:rPr>
                        <a:t>10</a:t>
                      </a:r>
                      <a:r>
                        <a:rPr kumimoji="1" lang="ja-JP" altLang="en-US" sz="900" b="1" dirty="0">
                          <a:effectLst/>
                          <a:latin typeface="HGPｺﾞｼｯｸM" panose="020B0600000000000000" pitchFamily="50" charset="-128"/>
                          <a:ea typeface="HGPｺﾞｼｯｸM" panose="020B0600000000000000" pitchFamily="50" charset="-128"/>
                        </a:rPr>
                        <a:t>回</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100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68042463"/>
                  </a:ext>
                </a:extLst>
              </a:tr>
              <a:tr h="0">
                <a:tc gridSpan="4">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合計</a:t>
                      </a:r>
                    </a:p>
                  </a:txBody>
                  <a:tcPr anchor="ctr">
                    <a:lnL w="127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dirty="0"/>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400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52522239"/>
                  </a:ext>
                </a:extLst>
              </a:tr>
            </a:tbl>
          </a:graphicData>
        </a:graphic>
      </p:graphicFrame>
      <p:sp>
        <p:nvSpPr>
          <p:cNvPr id="18" name="正方形/長方形 17">
            <a:extLst>
              <a:ext uri="{FF2B5EF4-FFF2-40B4-BE49-F238E27FC236}">
                <a16:creationId xmlns:a16="http://schemas.microsoft.com/office/drawing/2014/main" id="{99C928F9-EB80-BF85-9BFC-93401E87CD1D}"/>
              </a:ext>
            </a:extLst>
          </p:cNvPr>
          <p:cNvSpPr/>
          <p:nvPr userDrawn="1"/>
        </p:nvSpPr>
        <p:spPr bwMode="auto">
          <a:xfrm>
            <a:off x="5772274" y="1541748"/>
            <a:ext cx="3047876" cy="1877632"/>
          </a:xfrm>
          <a:prstGeom prst="rect">
            <a:avLst/>
          </a:prstGeom>
          <a:solidFill>
            <a:schemeClr val="bg1">
              <a:lumMod val="95000"/>
            </a:schemeClr>
          </a:solidFill>
          <a:ln w="6350" cap="flat" cmpd="sng" algn="ctr">
            <a:noFill/>
            <a:prstDash val="solid"/>
            <a:round/>
            <a:headEnd type="none" w="med" len="med"/>
            <a:tailEnd type="none" w="med" len="med"/>
          </a:ln>
          <a:effectLst/>
        </p:spPr>
        <p:txBody>
          <a:bodyPr vert="horz" wrap="square" lIns="91440" tIns="90000" rIns="91440" bIns="45720" numCol="1" rtlCol="0" anchor="t"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Tx/>
              <a:buNone/>
              <a:tabLst/>
            </a:pPr>
            <a:endParaRPr kumimoji="1" lang="ja-JP" altLang="en-US" sz="1100" kern="1200" dirty="0">
              <a:solidFill>
                <a:schemeClr val="tx1"/>
              </a:solidFill>
              <a:latin typeface="+mn-ea"/>
              <a:ea typeface="+mn-ea"/>
              <a:cs typeface="+mn-cs"/>
            </a:endParaRPr>
          </a:p>
        </p:txBody>
      </p:sp>
      <p:sp>
        <p:nvSpPr>
          <p:cNvPr id="21" name="正方形/長方形 20">
            <a:extLst>
              <a:ext uri="{FF2B5EF4-FFF2-40B4-BE49-F238E27FC236}">
                <a16:creationId xmlns:a16="http://schemas.microsoft.com/office/drawing/2014/main" id="{E10F029E-58AF-E845-05E9-8B9A5B20194E}"/>
              </a:ext>
            </a:extLst>
          </p:cNvPr>
          <p:cNvSpPr/>
          <p:nvPr userDrawn="1"/>
        </p:nvSpPr>
        <p:spPr bwMode="auto">
          <a:xfrm>
            <a:off x="-1" y="705417"/>
            <a:ext cx="9144001" cy="58673"/>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0" i="0" u="none" strike="noStrike" kern="1200" cap="none" spc="0" normalizeH="0" baseline="0" noProof="0">
              <a:ln>
                <a:noFill/>
              </a:ln>
              <a:solidFill>
                <a:srgbClr val="000000"/>
              </a:solidFill>
              <a:effectLst/>
              <a:uLnTx/>
              <a:uFillTx/>
              <a:latin typeface="Times" charset="0"/>
              <a:ea typeface="Osaka" charset="-128"/>
              <a:cs typeface="+mn-cs"/>
            </a:endParaRPr>
          </a:p>
        </p:txBody>
      </p:sp>
      <p:sp>
        <p:nvSpPr>
          <p:cNvPr id="22" name="正方形/長方形 21">
            <a:extLst>
              <a:ext uri="{FF2B5EF4-FFF2-40B4-BE49-F238E27FC236}">
                <a16:creationId xmlns:a16="http://schemas.microsoft.com/office/drawing/2014/main" id="{3A149215-19B3-FD13-9F3A-DA50793045E8}"/>
              </a:ext>
            </a:extLst>
          </p:cNvPr>
          <p:cNvSpPr/>
          <p:nvPr userDrawn="1"/>
        </p:nvSpPr>
        <p:spPr bwMode="auto">
          <a:xfrm>
            <a:off x="323851" y="1257115"/>
            <a:ext cx="831439" cy="226871"/>
          </a:xfrm>
          <a:prstGeom prst="rect">
            <a:avLst/>
          </a:prstGeom>
          <a:noFill/>
          <a:ln w="19050" cap="flat" cmpd="sng" algn="ctr">
            <a:solidFill>
              <a:schemeClr val="tx1">
                <a:lumMod val="85000"/>
                <a:lumOff val="15000"/>
              </a:schemeClr>
            </a:solidFill>
            <a:prstDash val="solid"/>
            <a:round/>
            <a:headEnd type="none" w="med" len="med"/>
            <a:tailEnd type="none" w="med" len="med"/>
          </a:ln>
          <a:effectLst/>
        </p:spPr>
        <p:txBody>
          <a:bodyPr vert="horz" wrap="square" lIns="72000" tIns="36000" rIns="7200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1300" b="0" i="0" u="none" strike="noStrike" cap="none" normalizeH="0" baseline="0" dirty="0">
                <a:ln>
                  <a:noFill/>
                </a:ln>
                <a:effectLst/>
                <a:latin typeface="+mn-ea"/>
                <a:ea typeface="+mn-ea"/>
              </a:rPr>
              <a:t>前提条件</a:t>
            </a:r>
          </a:p>
        </p:txBody>
      </p:sp>
      <p:sp>
        <p:nvSpPr>
          <p:cNvPr id="23" name="正方形/長方形 22">
            <a:extLst>
              <a:ext uri="{FF2B5EF4-FFF2-40B4-BE49-F238E27FC236}">
                <a16:creationId xmlns:a16="http://schemas.microsoft.com/office/drawing/2014/main" id="{0A50B5EA-38AB-985F-3D50-38E7CDE13207}"/>
              </a:ext>
            </a:extLst>
          </p:cNvPr>
          <p:cNvSpPr/>
          <p:nvPr userDrawn="1"/>
        </p:nvSpPr>
        <p:spPr bwMode="auto">
          <a:xfrm>
            <a:off x="323852" y="3614858"/>
            <a:ext cx="2829658" cy="226800"/>
          </a:xfrm>
          <a:prstGeom prst="rect">
            <a:avLst/>
          </a:prstGeom>
          <a:noFill/>
          <a:ln w="19050" cap="flat" cmpd="sng" algn="ctr">
            <a:solidFill>
              <a:srgbClr val="005BAD"/>
            </a:solidFill>
            <a:prstDash val="solid"/>
            <a:round/>
            <a:headEnd type="none" w="med" len="med"/>
            <a:tailEnd type="none" w="med" len="med"/>
          </a:ln>
          <a:effectLst/>
        </p:spPr>
        <p:txBody>
          <a:bodyPr vert="horz" wrap="square" lIns="72000" tIns="36000" rIns="7200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1300" b="0" i="0" u="none" strike="noStrike" cap="none" normalizeH="0" baseline="0" dirty="0">
                <a:ln>
                  <a:noFill/>
                </a:ln>
                <a:solidFill>
                  <a:srgbClr val="005BAD"/>
                </a:solidFill>
                <a:effectLst/>
                <a:latin typeface="+mn-ea"/>
                <a:ea typeface="+mn-ea"/>
              </a:rPr>
              <a:t>討議</a:t>
            </a:r>
            <a:r>
              <a:rPr kumimoji="1" lang="ja-JP" altLang="en-US" sz="1300" b="0" i="0" u="none" strike="noStrike" cap="none" normalizeH="0" baseline="0" dirty="0">
                <a:ln>
                  <a:noFill/>
                </a:ln>
                <a:effectLst/>
                <a:latin typeface="+mn-ea"/>
                <a:ea typeface="+mn-ea"/>
              </a:rPr>
              <a:t>　パターン３　</a:t>
            </a:r>
            <a:r>
              <a:rPr kumimoji="1" lang="en-US" altLang="ja-JP" sz="1300" b="0" i="0" u="none" strike="noStrike" cap="none" normalizeH="0" baseline="0" dirty="0">
                <a:ln>
                  <a:noFill/>
                </a:ln>
                <a:effectLst/>
                <a:latin typeface="+mn-ea"/>
                <a:ea typeface="+mn-ea"/>
              </a:rPr>
              <a:t>※</a:t>
            </a:r>
            <a:r>
              <a:rPr kumimoji="1" lang="ja-JP" altLang="en-US" sz="1300" b="0" i="0" u="none" strike="noStrike" cap="none" normalizeH="0" baseline="0" dirty="0">
                <a:ln>
                  <a:noFill/>
                </a:ln>
                <a:effectLst/>
                <a:latin typeface="+mn-ea"/>
                <a:ea typeface="+mn-ea"/>
              </a:rPr>
              <a:t>グループ発表あり</a:t>
            </a:r>
          </a:p>
        </p:txBody>
      </p:sp>
      <p:graphicFrame>
        <p:nvGraphicFramePr>
          <p:cNvPr id="25" name="表 24">
            <a:extLst>
              <a:ext uri="{FF2B5EF4-FFF2-40B4-BE49-F238E27FC236}">
                <a16:creationId xmlns:a16="http://schemas.microsoft.com/office/drawing/2014/main" id="{05DA9881-0A01-F8BE-EBE8-6CC77EDD53ED}"/>
              </a:ext>
            </a:extLst>
          </p:cNvPr>
          <p:cNvGraphicFramePr>
            <a:graphicFrameLocks noGrp="1"/>
          </p:cNvGraphicFramePr>
          <p:nvPr userDrawn="1">
            <p:extLst>
              <p:ext uri="{D42A27DB-BD31-4B8C-83A1-F6EECF244321}">
                <p14:modId xmlns:p14="http://schemas.microsoft.com/office/powerpoint/2010/main" val="3228354477"/>
              </p:ext>
            </p:extLst>
          </p:nvPr>
        </p:nvGraphicFramePr>
        <p:xfrm>
          <a:off x="5920740" y="1541747"/>
          <a:ext cx="2899617" cy="1866420"/>
        </p:xfrm>
        <a:graphic>
          <a:graphicData uri="http://schemas.openxmlformats.org/drawingml/2006/table">
            <a:tbl>
              <a:tblPr firstRow="1" bandRow="1">
                <a:effectLst/>
                <a:tableStyleId>{775DCB02-9BB8-47FD-8907-85C794F793BA}</a:tableStyleId>
              </a:tblPr>
              <a:tblGrid>
                <a:gridCol w="482094">
                  <a:extLst>
                    <a:ext uri="{9D8B030D-6E8A-4147-A177-3AD203B41FA5}">
                      <a16:colId xmlns:a16="http://schemas.microsoft.com/office/drawing/2014/main" val="869972413"/>
                    </a:ext>
                  </a:extLst>
                </a:gridCol>
                <a:gridCol w="459180">
                  <a:extLst>
                    <a:ext uri="{9D8B030D-6E8A-4147-A177-3AD203B41FA5}">
                      <a16:colId xmlns:a16="http://schemas.microsoft.com/office/drawing/2014/main" val="817503841"/>
                    </a:ext>
                  </a:extLst>
                </a:gridCol>
                <a:gridCol w="622381">
                  <a:extLst>
                    <a:ext uri="{9D8B030D-6E8A-4147-A177-3AD203B41FA5}">
                      <a16:colId xmlns:a16="http://schemas.microsoft.com/office/drawing/2014/main" val="1686783455"/>
                    </a:ext>
                  </a:extLst>
                </a:gridCol>
                <a:gridCol w="653906">
                  <a:extLst>
                    <a:ext uri="{9D8B030D-6E8A-4147-A177-3AD203B41FA5}">
                      <a16:colId xmlns:a16="http://schemas.microsoft.com/office/drawing/2014/main" val="4080317083"/>
                    </a:ext>
                  </a:extLst>
                </a:gridCol>
                <a:gridCol w="682056">
                  <a:extLst>
                    <a:ext uri="{9D8B030D-6E8A-4147-A177-3AD203B41FA5}">
                      <a16:colId xmlns:a16="http://schemas.microsoft.com/office/drawing/2014/main" val="659529276"/>
                    </a:ext>
                  </a:extLst>
                </a:gridCol>
              </a:tblGrid>
              <a:tr h="361732">
                <a:tc>
                  <a:txBody>
                    <a:bodyPr/>
                    <a:lstStyle/>
                    <a:p>
                      <a:pPr algn="ctr"/>
                      <a:endParaRPr kumimoji="1" lang="ja-JP" altLang="en-US" sz="900" b="0" dirty="0">
                        <a:solidFill>
                          <a:schemeClr val="bg1"/>
                        </a:solidFill>
                        <a:effectLst/>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ctr"/>
                      <a:r>
                        <a:rPr kumimoji="1" lang="ja-JP" altLang="en-US" sz="900" b="0" dirty="0">
                          <a:solidFill>
                            <a:schemeClr val="bg1"/>
                          </a:solidFill>
                          <a:effectLst/>
                        </a:rPr>
                        <a:t>家族</a:t>
                      </a:r>
                    </a:p>
                  </a:txBody>
                  <a:tcPr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pPr algn="ctr"/>
                      <a:r>
                        <a:rPr kumimoji="1" lang="ja-JP" altLang="en-US" sz="900" dirty="0">
                          <a:effectLst/>
                        </a:rPr>
                        <a:t>所得金額</a:t>
                      </a:r>
                      <a:endParaRPr kumimoji="1" lang="ja-JP" altLang="en-US" sz="700" b="0" kern="1200" dirty="0">
                        <a:solidFill>
                          <a:schemeClr val="bg1"/>
                        </a:solidFill>
                        <a:effectLst/>
                        <a:latin typeface="+mn-lt"/>
                        <a:ea typeface="+mn-ea"/>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pPr algn="ctr"/>
                      <a:r>
                        <a:rPr kumimoji="1" lang="ja-JP" altLang="en-US" sz="900" dirty="0">
                          <a:effectLst/>
                        </a:rPr>
                        <a:t>使用回数</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pPr algn="ctr"/>
                      <a:r>
                        <a:rPr kumimoji="1" lang="ja-JP" altLang="en-US" sz="900" dirty="0">
                          <a:effectLst/>
                        </a:rPr>
                        <a:t>負担金額</a:t>
                      </a:r>
                    </a:p>
                  </a:txBody>
                  <a:tcPr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extLst>
                  <a:ext uri="{0D108BD9-81ED-4DB2-BD59-A6C34878D82A}">
                    <a16:rowId xmlns:a16="http://schemas.microsoft.com/office/drawing/2014/main" val="2135456254"/>
                  </a:ext>
                </a:extLst>
              </a:tr>
              <a:tr h="220661">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Ａ家</a:t>
                      </a:r>
                    </a:p>
                  </a:txBody>
                  <a:tcPr anchor="ctr">
                    <a:lnL w="127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４人</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500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月</a:t>
                      </a:r>
                      <a:r>
                        <a:rPr kumimoji="1" lang="en-US" altLang="ja-JP" sz="900" b="1" dirty="0">
                          <a:effectLst/>
                          <a:latin typeface="HGPｺﾞｼｯｸM" panose="020B0600000000000000" pitchFamily="50" charset="-128"/>
                          <a:ea typeface="HGPｺﾞｼｯｸM" panose="020B0600000000000000" pitchFamily="50" charset="-128"/>
                        </a:rPr>
                        <a:t>10</a:t>
                      </a:r>
                      <a:r>
                        <a:rPr kumimoji="1" lang="ja-JP" altLang="en-US" sz="900" b="1" dirty="0">
                          <a:effectLst/>
                          <a:latin typeface="HGPｺﾞｼｯｸM" panose="020B0600000000000000" pitchFamily="50" charset="-128"/>
                          <a:ea typeface="HGPｺﾞｼｯｸM" panose="020B0600000000000000" pitchFamily="50" charset="-128"/>
                        </a:rPr>
                        <a:t>回</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100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0521073"/>
                  </a:ext>
                </a:extLst>
              </a:tr>
              <a:tr h="347820">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Ｂ家</a:t>
                      </a:r>
                    </a:p>
                  </a:txBody>
                  <a:tcPr anchor="ctr">
                    <a:lnL w="127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４人</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500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月</a:t>
                      </a:r>
                      <a:r>
                        <a:rPr kumimoji="1" lang="en-US" altLang="ja-JP" sz="900" b="1" dirty="0">
                          <a:effectLst/>
                          <a:latin typeface="HGPｺﾞｼｯｸM" panose="020B0600000000000000" pitchFamily="50" charset="-128"/>
                          <a:ea typeface="HGPｺﾞｼｯｸM" panose="020B0600000000000000" pitchFamily="50" charset="-128"/>
                        </a:rPr>
                        <a:t>10</a:t>
                      </a:r>
                      <a:r>
                        <a:rPr kumimoji="1" lang="ja-JP" altLang="en-US" sz="900" b="1" dirty="0">
                          <a:effectLst/>
                          <a:latin typeface="HGPｺﾞｼｯｸM" panose="020B0600000000000000" pitchFamily="50" charset="-128"/>
                          <a:ea typeface="HGPｺﾞｼｯｸM" panose="020B0600000000000000" pitchFamily="50" charset="-128"/>
                        </a:rPr>
                        <a:t>回</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100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96817260"/>
                  </a:ext>
                </a:extLst>
              </a:tr>
              <a:tr h="347820">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Ｃ家</a:t>
                      </a:r>
                    </a:p>
                  </a:txBody>
                  <a:tcPr anchor="ctr">
                    <a:lnL w="127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４人</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500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月</a:t>
                      </a:r>
                      <a:r>
                        <a:rPr kumimoji="1" lang="en-US" altLang="ja-JP" sz="900" b="1" dirty="0">
                          <a:effectLst/>
                          <a:latin typeface="HGPｺﾞｼｯｸM" panose="020B0600000000000000" pitchFamily="50" charset="-128"/>
                          <a:ea typeface="HGPｺﾞｼｯｸM" panose="020B0600000000000000" pitchFamily="50" charset="-128"/>
                        </a:rPr>
                        <a:t>10</a:t>
                      </a:r>
                      <a:r>
                        <a:rPr kumimoji="1" lang="ja-JP" altLang="en-US" sz="900" b="1" dirty="0">
                          <a:effectLst/>
                          <a:latin typeface="HGPｺﾞｼｯｸM" panose="020B0600000000000000" pitchFamily="50" charset="-128"/>
                          <a:ea typeface="HGPｺﾞｼｯｸM" panose="020B0600000000000000" pitchFamily="50" charset="-128"/>
                        </a:rPr>
                        <a:t>回</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100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85846679"/>
                  </a:ext>
                </a:extLst>
              </a:tr>
              <a:tr h="347820">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Ｄ家</a:t>
                      </a:r>
                    </a:p>
                  </a:txBody>
                  <a:tcPr anchor="ctr">
                    <a:lnL w="127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４人</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500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月</a:t>
                      </a:r>
                      <a:r>
                        <a:rPr kumimoji="1" lang="en-US" altLang="ja-JP" sz="900" b="1" dirty="0">
                          <a:effectLst/>
                          <a:latin typeface="HGPｺﾞｼｯｸM" panose="020B0600000000000000" pitchFamily="50" charset="-128"/>
                          <a:ea typeface="HGPｺﾞｼｯｸM" panose="020B0600000000000000" pitchFamily="50" charset="-128"/>
                        </a:rPr>
                        <a:t>10</a:t>
                      </a:r>
                      <a:r>
                        <a:rPr kumimoji="1" lang="ja-JP" altLang="en-US" sz="900" b="1" dirty="0">
                          <a:effectLst/>
                          <a:latin typeface="HGPｺﾞｼｯｸM" panose="020B0600000000000000" pitchFamily="50" charset="-128"/>
                          <a:ea typeface="HGPｺﾞｼｯｸM" panose="020B0600000000000000" pitchFamily="50" charset="-128"/>
                        </a:rPr>
                        <a:t>回</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100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68042463"/>
                  </a:ext>
                </a:extLst>
              </a:tr>
              <a:tr h="0">
                <a:tc gridSpan="4">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合計</a:t>
                      </a:r>
                    </a:p>
                  </a:txBody>
                  <a:tcPr anchor="ctr">
                    <a:lnL w="127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dirty="0"/>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400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52522239"/>
                  </a:ext>
                </a:extLst>
              </a:tr>
            </a:tbl>
          </a:graphicData>
        </a:graphic>
      </p:graphicFrame>
      <p:sp>
        <p:nvSpPr>
          <p:cNvPr id="31" name="正方形/長方形 30">
            <a:extLst>
              <a:ext uri="{FF2B5EF4-FFF2-40B4-BE49-F238E27FC236}">
                <a16:creationId xmlns:a16="http://schemas.microsoft.com/office/drawing/2014/main" id="{20256BDD-A7E0-D548-ABC8-08530D87CAAF}"/>
              </a:ext>
            </a:extLst>
          </p:cNvPr>
          <p:cNvSpPr/>
          <p:nvPr userDrawn="1"/>
        </p:nvSpPr>
        <p:spPr bwMode="auto">
          <a:xfrm>
            <a:off x="324417" y="1541748"/>
            <a:ext cx="3455491" cy="1877632"/>
          </a:xfrm>
          <a:prstGeom prst="rect">
            <a:avLst/>
          </a:prstGeom>
          <a:solidFill>
            <a:schemeClr val="bg1">
              <a:lumMod val="95000"/>
            </a:schemeClr>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みなさんはメタバタウンの住人です。</a:t>
            </a:r>
            <a:endParaRPr kumimoji="1" lang="en-US" altLang="ja-JP" sz="11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メタバタウンには家が４軒あり、町の真ん中を町が管理する川が流れています。</a:t>
            </a: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行き来には渡し船を使っていますが、</a:t>
            </a:r>
            <a:endParaRPr kumimoji="1" lang="en-US" altLang="ja-JP" sz="11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雨で増水すると運航できず不便でした。</a:t>
            </a: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今回、</a:t>
            </a:r>
            <a:r>
              <a:rPr kumimoji="1" lang="ja-JP" altLang="en-US" sz="1100" kern="1200" dirty="0">
                <a:solidFill>
                  <a:srgbClr val="C00000"/>
                </a:solidFill>
                <a:latin typeface="+mn-ea"/>
                <a:ea typeface="+mn-ea"/>
                <a:cs typeface="+mn-cs"/>
              </a:rPr>
              <a:t> メタバタウンの全ての住人の希望 </a:t>
            </a:r>
            <a:r>
              <a:rPr kumimoji="1" lang="ja-JP" altLang="en-US" sz="1100" kern="1200" dirty="0">
                <a:solidFill>
                  <a:schemeClr val="tx1"/>
                </a:solidFill>
                <a:latin typeface="+mn-ea"/>
                <a:ea typeface="+mn-ea"/>
                <a:cs typeface="+mn-cs"/>
              </a:rPr>
              <a:t>により</a:t>
            </a:r>
            <a:endParaRPr kumimoji="1" lang="en-US" altLang="ja-JP" sz="11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橋を建設することになりました。</a:t>
            </a: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橋の建設費用は</a:t>
            </a:r>
            <a:r>
              <a:rPr kumimoji="1" lang="en-US" altLang="ja-JP" sz="1100" kern="1200" dirty="0">
                <a:solidFill>
                  <a:schemeClr val="tx1"/>
                </a:solidFill>
                <a:latin typeface="+mn-ea"/>
                <a:ea typeface="+mn-ea"/>
                <a:cs typeface="+mn-cs"/>
              </a:rPr>
              <a:t>400</a:t>
            </a:r>
            <a:r>
              <a:rPr kumimoji="1" lang="ja-JP" altLang="en-US" sz="1100" kern="1200" dirty="0">
                <a:solidFill>
                  <a:schemeClr val="tx1"/>
                </a:solidFill>
                <a:latin typeface="+mn-ea"/>
                <a:ea typeface="+mn-ea"/>
                <a:cs typeface="+mn-cs"/>
              </a:rPr>
              <a:t>万円です。</a:t>
            </a:r>
            <a:endParaRPr kumimoji="1" lang="en-US" altLang="ja-JP" sz="11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どのように負担すればいいと思いますか。</a:t>
            </a:r>
          </a:p>
        </p:txBody>
      </p:sp>
      <p:sp>
        <p:nvSpPr>
          <p:cNvPr id="32" name="正方形/長方形 31">
            <a:extLst>
              <a:ext uri="{FF2B5EF4-FFF2-40B4-BE49-F238E27FC236}">
                <a16:creationId xmlns:a16="http://schemas.microsoft.com/office/drawing/2014/main" id="{73733100-F66B-6D75-40F1-B773F179DE8F}"/>
              </a:ext>
            </a:extLst>
          </p:cNvPr>
          <p:cNvSpPr/>
          <p:nvPr userDrawn="1"/>
        </p:nvSpPr>
        <p:spPr bwMode="auto">
          <a:xfrm>
            <a:off x="811530" y="2583495"/>
            <a:ext cx="2000250" cy="177756"/>
          </a:xfrm>
          <a:prstGeom prst="rect">
            <a:avLst/>
          </a:prstGeom>
          <a:noFill/>
          <a:ln w="127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Times" charset="0"/>
              <a:ea typeface="Osaka" charset="-128"/>
            </a:endParaRPr>
          </a:p>
        </p:txBody>
      </p:sp>
      <p:sp>
        <p:nvSpPr>
          <p:cNvPr id="33" name="正方形/長方形 32">
            <a:extLst>
              <a:ext uri="{FF2B5EF4-FFF2-40B4-BE49-F238E27FC236}">
                <a16:creationId xmlns:a16="http://schemas.microsoft.com/office/drawing/2014/main" id="{3F34F713-A8CF-3345-FDBC-355E214F088C}"/>
              </a:ext>
            </a:extLst>
          </p:cNvPr>
          <p:cNvSpPr/>
          <p:nvPr userDrawn="1"/>
        </p:nvSpPr>
        <p:spPr bwMode="auto">
          <a:xfrm>
            <a:off x="324417" y="3888724"/>
            <a:ext cx="8495733" cy="2831493"/>
          </a:xfrm>
          <a:prstGeom prst="rect">
            <a:avLst/>
          </a:prstGeom>
          <a:solidFill>
            <a:srgbClr val="EBFAFF"/>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Tx/>
              <a:buNone/>
              <a:tabLst/>
            </a:pPr>
            <a:endParaRPr kumimoji="1" lang="ja-JP" altLang="en-US" sz="1100" kern="1200" dirty="0">
              <a:solidFill>
                <a:schemeClr val="tx1"/>
              </a:solidFill>
              <a:latin typeface="+mn-ea"/>
              <a:ea typeface="+mn-ea"/>
              <a:cs typeface="+mn-cs"/>
            </a:endParaRPr>
          </a:p>
        </p:txBody>
      </p:sp>
      <p:sp>
        <p:nvSpPr>
          <p:cNvPr id="34" name="正方形/長方形 33">
            <a:extLst>
              <a:ext uri="{FF2B5EF4-FFF2-40B4-BE49-F238E27FC236}">
                <a16:creationId xmlns:a16="http://schemas.microsoft.com/office/drawing/2014/main" id="{619BCACB-1473-1D8B-4721-ACA4E4057CF9}"/>
              </a:ext>
            </a:extLst>
          </p:cNvPr>
          <p:cNvSpPr/>
          <p:nvPr userDrawn="1"/>
        </p:nvSpPr>
        <p:spPr bwMode="auto">
          <a:xfrm>
            <a:off x="3928374" y="1541748"/>
            <a:ext cx="1843900" cy="1877632"/>
          </a:xfrm>
          <a:prstGeom prst="rect">
            <a:avLst/>
          </a:prstGeom>
          <a:solidFill>
            <a:schemeClr val="bg1">
              <a:lumMod val="95000"/>
            </a:schemeClr>
          </a:solidFill>
          <a:ln w="6350" cap="flat" cmpd="sng" algn="ctr">
            <a:noFill/>
            <a:prstDash val="solid"/>
            <a:round/>
            <a:headEnd type="none" w="med" len="med"/>
            <a:tailEnd type="none" w="med" len="med"/>
          </a:ln>
          <a:effectLst/>
        </p:spPr>
        <p:txBody>
          <a:bodyPr vert="horz" wrap="square" lIns="91440" tIns="90000" rIns="91440" bIns="45720" numCol="1" rtlCol="0" anchor="t"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各家の家族構成・所得金額・使用回数が同じ場合</a:t>
            </a:r>
            <a:endParaRPr kumimoji="1" lang="en-US" altLang="ja-JP" sz="11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Tx/>
              <a:buNone/>
              <a:tabLst/>
            </a:pPr>
            <a:endParaRPr kumimoji="1" lang="en-US" altLang="ja-JP" sz="1100" kern="1200" dirty="0">
              <a:solidFill>
                <a:schemeClr val="tx1"/>
              </a:solidFill>
              <a:latin typeface="+mn-ea"/>
              <a:ea typeface="+mn-ea"/>
              <a:cs typeface="+mn-cs"/>
            </a:endParaRPr>
          </a:p>
          <a:p>
            <a:pPr marL="171450" marR="0" indent="-171450" algn="l" defTabSz="914400" rtl="0" eaLnBrk="0" fontAlgn="base" latinLnBrk="0" hangingPunct="0">
              <a:lnSpc>
                <a:spcPct val="114000"/>
              </a:lnSpc>
              <a:spcBef>
                <a:spcPct val="0"/>
              </a:spcBef>
              <a:spcAft>
                <a:spcPct val="0"/>
              </a:spcAft>
              <a:buClrTx/>
              <a:buSzTx/>
              <a:buFont typeface="Wingdings" panose="05000000000000000000" pitchFamily="2" charset="2"/>
              <a:buChar char="l"/>
              <a:tabLst/>
            </a:pPr>
            <a:r>
              <a:rPr kumimoji="1" lang="ja-JP" altLang="en-US" sz="1100" b="1" kern="1200" dirty="0">
                <a:solidFill>
                  <a:schemeClr val="tx1"/>
                </a:solidFill>
                <a:latin typeface="+mn-ea"/>
                <a:ea typeface="+mn-ea"/>
                <a:cs typeface="+mn-cs"/>
              </a:rPr>
              <a:t>ヒント</a:t>
            </a:r>
            <a:endParaRPr kumimoji="1" lang="en-US" altLang="ja-JP" sz="1100" b="1"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ja-JP" altLang="en-US" sz="1100" kern="1200" dirty="0">
                <a:solidFill>
                  <a:schemeClr val="tx1"/>
                </a:solidFill>
                <a:latin typeface="+mn-ea"/>
                <a:ea typeface="+mn-ea"/>
                <a:cs typeface="+mn-cs"/>
              </a:rPr>
              <a:t>    ４軒とも同じ条件だから、</a:t>
            </a:r>
            <a:endParaRPr kumimoji="1" lang="en-US" altLang="ja-JP" sz="11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en-US" altLang="ja-JP" sz="1100" kern="1200" dirty="0">
                <a:solidFill>
                  <a:schemeClr val="tx1"/>
                </a:solidFill>
                <a:latin typeface="+mn-ea"/>
                <a:ea typeface="+mn-ea"/>
                <a:cs typeface="+mn-cs"/>
              </a:rPr>
              <a:t>    </a:t>
            </a:r>
            <a:r>
              <a:rPr kumimoji="1" lang="ja-JP" altLang="en-US" sz="1100" kern="1200" dirty="0">
                <a:solidFill>
                  <a:schemeClr val="tx1"/>
                </a:solidFill>
                <a:latin typeface="+mn-ea"/>
                <a:ea typeface="+mn-ea"/>
                <a:cs typeface="+mn-cs"/>
              </a:rPr>
              <a:t>公平に負担すると</a:t>
            </a:r>
            <a:r>
              <a:rPr kumimoji="1" lang="en-US" altLang="ja-JP" sz="1100" kern="1200" dirty="0">
                <a:solidFill>
                  <a:schemeClr val="tx1"/>
                </a:solidFill>
                <a:latin typeface="+mn-ea"/>
                <a:ea typeface="+mn-ea"/>
                <a:cs typeface="+mn-cs"/>
              </a:rPr>
              <a:t>…</a:t>
            </a:r>
            <a:endParaRPr kumimoji="1" lang="ja-JP" altLang="en-US" sz="1100" kern="1200" dirty="0">
              <a:solidFill>
                <a:schemeClr val="tx1"/>
              </a:solidFill>
              <a:latin typeface="+mn-ea"/>
              <a:ea typeface="+mn-ea"/>
              <a:cs typeface="+mn-cs"/>
            </a:endParaRPr>
          </a:p>
        </p:txBody>
      </p:sp>
      <p:graphicFrame>
        <p:nvGraphicFramePr>
          <p:cNvPr id="37" name="表 36">
            <a:extLst>
              <a:ext uri="{FF2B5EF4-FFF2-40B4-BE49-F238E27FC236}">
                <a16:creationId xmlns:a16="http://schemas.microsoft.com/office/drawing/2014/main" id="{DF294C0D-8035-8F6C-CA6B-1E20F19A393A}"/>
              </a:ext>
            </a:extLst>
          </p:cNvPr>
          <p:cNvGraphicFramePr>
            <a:graphicFrameLocks noGrp="1"/>
          </p:cNvGraphicFramePr>
          <p:nvPr userDrawn="1">
            <p:extLst>
              <p:ext uri="{D42A27DB-BD31-4B8C-83A1-F6EECF244321}">
                <p14:modId xmlns:p14="http://schemas.microsoft.com/office/powerpoint/2010/main" val="2069580675"/>
              </p:ext>
            </p:extLst>
          </p:nvPr>
        </p:nvGraphicFramePr>
        <p:xfrm>
          <a:off x="3009451" y="3900331"/>
          <a:ext cx="3877259" cy="2822410"/>
        </p:xfrm>
        <a:graphic>
          <a:graphicData uri="http://schemas.openxmlformats.org/drawingml/2006/table">
            <a:tbl>
              <a:tblPr firstRow="1" bandRow="1">
                <a:effectLst/>
                <a:tableStyleId>{775DCB02-9BB8-47FD-8907-85C794F793BA}</a:tableStyleId>
              </a:tblPr>
              <a:tblGrid>
                <a:gridCol w="487756">
                  <a:extLst>
                    <a:ext uri="{9D8B030D-6E8A-4147-A177-3AD203B41FA5}">
                      <a16:colId xmlns:a16="http://schemas.microsoft.com/office/drawing/2014/main" val="869972413"/>
                    </a:ext>
                  </a:extLst>
                </a:gridCol>
                <a:gridCol w="487756">
                  <a:extLst>
                    <a:ext uri="{9D8B030D-6E8A-4147-A177-3AD203B41FA5}">
                      <a16:colId xmlns:a16="http://schemas.microsoft.com/office/drawing/2014/main" val="817503841"/>
                    </a:ext>
                  </a:extLst>
                </a:gridCol>
                <a:gridCol w="826634">
                  <a:extLst>
                    <a:ext uri="{9D8B030D-6E8A-4147-A177-3AD203B41FA5}">
                      <a16:colId xmlns:a16="http://schemas.microsoft.com/office/drawing/2014/main" val="1686783455"/>
                    </a:ext>
                  </a:extLst>
                </a:gridCol>
                <a:gridCol w="826634">
                  <a:extLst>
                    <a:ext uri="{9D8B030D-6E8A-4147-A177-3AD203B41FA5}">
                      <a16:colId xmlns:a16="http://schemas.microsoft.com/office/drawing/2014/main" val="4080317083"/>
                    </a:ext>
                  </a:extLst>
                </a:gridCol>
                <a:gridCol w="1248479">
                  <a:extLst>
                    <a:ext uri="{9D8B030D-6E8A-4147-A177-3AD203B41FA5}">
                      <a16:colId xmlns:a16="http://schemas.microsoft.com/office/drawing/2014/main" val="659529276"/>
                    </a:ext>
                  </a:extLst>
                </a:gridCol>
              </a:tblGrid>
              <a:tr h="482220">
                <a:tc>
                  <a:txBody>
                    <a:bodyPr/>
                    <a:lstStyle/>
                    <a:p>
                      <a:pPr algn="ctr"/>
                      <a:endParaRPr kumimoji="1" lang="ja-JP" altLang="en-US" sz="1050" b="0" dirty="0">
                        <a:solidFill>
                          <a:schemeClr val="bg1"/>
                        </a:solidFill>
                        <a:effectLst/>
                      </a:endParaRPr>
                    </a:p>
                  </a:txBody>
                  <a:tcPr anchor="ctr">
                    <a:lnL w="12700" cap="flat" cmpd="sng" algn="ctr">
                      <a:solidFill>
                        <a:schemeClr val="bg1"/>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EBFAFF"/>
                    </a:solidFill>
                  </a:tcPr>
                </a:tc>
                <a:tc>
                  <a:txBody>
                    <a:bodyPr/>
                    <a:lstStyle/>
                    <a:p>
                      <a:pPr algn="ctr"/>
                      <a:r>
                        <a:rPr kumimoji="1" lang="ja-JP" altLang="en-US" sz="1050" b="0" dirty="0">
                          <a:solidFill>
                            <a:schemeClr val="bg1"/>
                          </a:solidFill>
                          <a:effectLst/>
                        </a:rPr>
                        <a:t>家族</a:t>
                      </a:r>
                    </a:p>
                  </a:txBody>
                  <a:tcPr anchor="ctr">
                    <a:lnL w="12700" cap="flat" cmpd="sng" algn="ctr">
                      <a:solidFill>
                        <a:srgbClr val="005BAD"/>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005BAD"/>
                    </a:solidFill>
                  </a:tcPr>
                </a:tc>
                <a:tc>
                  <a:txBody>
                    <a:bodyPr/>
                    <a:lstStyle/>
                    <a:p>
                      <a:pPr algn="ctr"/>
                      <a:r>
                        <a:rPr kumimoji="1" lang="ja-JP" altLang="en-US" sz="1050" dirty="0">
                          <a:effectLst/>
                        </a:rPr>
                        <a:t>所得金額</a:t>
                      </a:r>
                      <a:endParaRPr kumimoji="1" lang="ja-JP" altLang="en-US" sz="900" b="0" kern="1200" dirty="0">
                        <a:solidFill>
                          <a:schemeClr val="bg1"/>
                        </a:solidFill>
                        <a:effectLst/>
                        <a:latin typeface="+mn-lt"/>
                        <a:ea typeface="+mn-ea"/>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005BAD"/>
                    </a:solidFill>
                  </a:tcPr>
                </a:tc>
                <a:tc>
                  <a:txBody>
                    <a:bodyPr/>
                    <a:lstStyle/>
                    <a:p>
                      <a:pPr algn="ctr"/>
                      <a:r>
                        <a:rPr kumimoji="1" lang="ja-JP" altLang="en-US" sz="1050" dirty="0">
                          <a:effectLst/>
                        </a:rPr>
                        <a:t>使用回数</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005BAD"/>
                    </a:solidFill>
                  </a:tcPr>
                </a:tc>
                <a:tc>
                  <a:txBody>
                    <a:bodyPr/>
                    <a:lstStyle/>
                    <a:p>
                      <a:pPr algn="ctr"/>
                      <a:r>
                        <a:rPr kumimoji="1" lang="ja-JP" altLang="en-US" sz="1050" dirty="0">
                          <a:effectLst/>
                        </a:rPr>
                        <a:t>負担金額</a:t>
                      </a:r>
                    </a:p>
                  </a:txBody>
                  <a:tcPr anchor="ctr">
                    <a:lnL w="12700" cap="flat" cmpd="sng" algn="ctr">
                      <a:solidFill>
                        <a:schemeClr val="bg1"/>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005BAD"/>
                    </a:solidFill>
                  </a:tcPr>
                </a:tc>
                <a:extLst>
                  <a:ext uri="{0D108BD9-81ED-4DB2-BD59-A6C34878D82A}">
                    <a16:rowId xmlns:a16="http://schemas.microsoft.com/office/drawing/2014/main" val="2135456254"/>
                  </a:ext>
                </a:extLst>
              </a:tr>
              <a:tr h="468038">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Ａ家</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４人</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en-US" altLang="ja-JP" sz="1000" b="1" dirty="0">
                          <a:effectLst/>
                          <a:latin typeface="HGPｺﾞｼｯｸM" panose="020B0600000000000000" pitchFamily="50" charset="-128"/>
                          <a:ea typeface="HGPｺﾞｼｯｸM" panose="020B0600000000000000" pitchFamily="50" charset="-128"/>
                        </a:rPr>
                        <a:t>1,000</a:t>
                      </a:r>
                      <a:r>
                        <a:rPr kumimoji="1" lang="ja-JP" altLang="en-US" sz="10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月</a:t>
                      </a:r>
                      <a:r>
                        <a:rPr kumimoji="1" lang="en-US" altLang="ja-JP" sz="1000" b="1" dirty="0">
                          <a:effectLst/>
                          <a:latin typeface="HGPｺﾞｼｯｸM" panose="020B0600000000000000" pitchFamily="50" charset="-128"/>
                          <a:ea typeface="HGPｺﾞｼｯｸM" panose="020B0600000000000000" pitchFamily="50" charset="-128"/>
                        </a:rPr>
                        <a:t>0</a:t>
                      </a:r>
                      <a:r>
                        <a:rPr kumimoji="1" lang="ja-JP" altLang="en-US" sz="1000" b="1" dirty="0">
                          <a:effectLst/>
                          <a:latin typeface="HGPｺﾞｼｯｸM" panose="020B0600000000000000" pitchFamily="50" charset="-128"/>
                          <a:ea typeface="HGPｺﾞｼｯｸM" panose="020B0600000000000000" pitchFamily="50" charset="-128"/>
                        </a:rPr>
                        <a:t>回</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r"/>
                      <a:r>
                        <a:rPr kumimoji="1" lang="ja-JP" altLang="en-US" sz="10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EBFFFC"/>
                    </a:solidFill>
                  </a:tcPr>
                </a:tc>
                <a:extLst>
                  <a:ext uri="{0D108BD9-81ED-4DB2-BD59-A6C34878D82A}">
                    <a16:rowId xmlns:a16="http://schemas.microsoft.com/office/drawing/2014/main" val="240521073"/>
                  </a:ext>
                </a:extLst>
              </a:tr>
              <a:tr h="468038">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Ｂ家</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４人</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en-US" altLang="ja-JP" sz="1000" b="1" dirty="0">
                          <a:effectLst/>
                          <a:latin typeface="HGPｺﾞｼｯｸM" panose="020B0600000000000000" pitchFamily="50" charset="-128"/>
                          <a:ea typeface="HGPｺﾞｼｯｸM" panose="020B0600000000000000" pitchFamily="50" charset="-128"/>
                        </a:rPr>
                        <a:t>600</a:t>
                      </a:r>
                      <a:r>
                        <a:rPr kumimoji="1" lang="ja-JP" altLang="en-US" sz="10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月</a:t>
                      </a:r>
                      <a:r>
                        <a:rPr kumimoji="1" lang="en-US" altLang="ja-JP" sz="1000" b="1" dirty="0">
                          <a:effectLst/>
                          <a:latin typeface="HGPｺﾞｼｯｸM" panose="020B0600000000000000" pitchFamily="50" charset="-128"/>
                          <a:ea typeface="HGPｺﾞｼｯｸM" panose="020B0600000000000000" pitchFamily="50" charset="-128"/>
                        </a:rPr>
                        <a:t>10</a:t>
                      </a:r>
                      <a:r>
                        <a:rPr kumimoji="1" lang="ja-JP" altLang="en-US" sz="1000" b="1" dirty="0">
                          <a:effectLst/>
                          <a:latin typeface="HGPｺﾞｼｯｸM" panose="020B0600000000000000" pitchFamily="50" charset="-128"/>
                          <a:ea typeface="HGPｺﾞｼｯｸM" panose="020B0600000000000000" pitchFamily="50" charset="-128"/>
                        </a:rPr>
                        <a:t>回</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r"/>
                      <a:r>
                        <a:rPr kumimoji="1" lang="ja-JP" altLang="en-US" sz="10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EBFFFC"/>
                    </a:solidFill>
                  </a:tcPr>
                </a:tc>
                <a:extLst>
                  <a:ext uri="{0D108BD9-81ED-4DB2-BD59-A6C34878D82A}">
                    <a16:rowId xmlns:a16="http://schemas.microsoft.com/office/drawing/2014/main" val="1196817260"/>
                  </a:ext>
                </a:extLst>
              </a:tr>
              <a:tr h="468038">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Ｃ家</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４人</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en-US" altLang="ja-JP" sz="1000" b="1" dirty="0">
                          <a:effectLst/>
                          <a:latin typeface="HGPｺﾞｼｯｸM" panose="020B0600000000000000" pitchFamily="50" charset="-128"/>
                          <a:ea typeface="HGPｺﾞｼｯｸM" panose="020B0600000000000000" pitchFamily="50" charset="-128"/>
                        </a:rPr>
                        <a:t>300</a:t>
                      </a:r>
                      <a:r>
                        <a:rPr kumimoji="1" lang="ja-JP" altLang="en-US" sz="10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月</a:t>
                      </a:r>
                      <a:r>
                        <a:rPr kumimoji="1" lang="en-US" altLang="ja-JP" sz="1000" b="1" dirty="0">
                          <a:effectLst/>
                          <a:latin typeface="HGPｺﾞｼｯｸM" panose="020B0600000000000000" pitchFamily="50" charset="-128"/>
                          <a:ea typeface="HGPｺﾞｼｯｸM" panose="020B0600000000000000" pitchFamily="50" charset="-128"/>
                        </a:rPr>
                        <a:t>10</a:t>
                      </a:r>
                      <a:r>
                        <a:rPr kumimoji="1" lang="ja-JP" altLang="en-US" sz="1000" b="1" dirty="0">
                          <a:effectLst/>
                          <a:latin typeface="HGPｺﾞｼｯｸM" panose="020B0600000000000000" pitchFamily="50" charset="-128"/>
                          <a:ea typeface="HGPｺﾞｼｯｸM" panose="020B0600000000000000" pitchFamily="50" charset="-128"/>
                        </a:rPr>
                        <a:t>回</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r"/>
                      <a:r>
                        <a:rPr kumimoji="1" lang="ja-JP" altLang="en-US" sz="10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EBFFFC"/>
                    </a:solidFill>
                  </a:tcPr>
                </a:tc>
                <a:extLst>
                  <a:ext uri="{0D108BD9-81ED-4DB2-BD59-A6C34878D82A}">
                    <a16:rowId xmlns:a16="http://schemas.microsoft.com/office/drawing/2014/main" val="585846679"/>
                  </a:ext>
                </a:extLst>
              </a:tr>
              <a:tr h="468038">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Ｄ家</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４人</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en-US" altLang="ja-JP" sz="1000" b="1" dirty="0">
                          <a:effectLst/>
                          <a:latin typeface="HGPｺﾞｼｯｸM" panose="020B0600000000000000" pitchFamily="50" charset="-128"/>
                          <a:ea typeface="HGPｺﾞｼｯｸM" panose="020B0600000000000000" pitchFamily="50" charset="-128"/>
                        </a:rPr>
                        <a:t>100</a:t>
                      </a:r>
                      <a:r>
                        <a:rPr kumimoji="1" lang="ja-JP" altLang="en-US" sz="10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月</a:t>
                      </a:r>
                      <a:r>
                        <a:rPr kumimoji="1" lang="en-US" altLang="ja-JP" sz="1000" b="1" dirty="0">
                          <a:effectLst/>
                          <a:latin typeface="HGPｺﾞｼｯｸM" panose="020B0600000000000000" pitchFamily="50" charset="-128"/>
                          <a:ea typeface="HGPｺﾞｼｯｸM" panose="020B0600000000000000" pitchFamily="50" charset="-128"/>
                        </a:rPr>
                        <a:t>20</a:t>
                      </a:r>
                      <a:r>
                        <a:rPr kumimoji="1" lang="ja-JP" altLang="en-US" sz="1000" b="1" dirty="0">
                          <a:effectLst/>
                          <a:latin typeface="HGPｺﾞｼｯｸM" panose="020B0600000000000000" pitchFamily="50" charset="-128"/>
                          <a:ea typeface="HGPｺﾞｼｯｸM" panose="020B0600000000000000" pitchFamily="50" charset="-128"/>
                        </a:rPr>
                        <a:t>回</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r"/>
                      <a:r>
                        <a:rPr kumimoji="1" lang="ja-JP" altLang="en-US" sz="10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EBFFFC"/>
                    </a:solidFill>
                  </a:tcPr>
                </a:tc>
                <a:extLst>
                  <a:ext uri="{0D108BD9-81ED-4DB2-BD59-A6C34878D82A}">
                    <a16:rowId xmlns:a16="http://schemas.microsoft.com/office/drawing/2014/main" val="4268042463"/>
                  </a:ext>
                </a:extLst>
              </a:tr>
              <a:tr h="468038">
                <a:tc gridSpan="4">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合計</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CEEEFE"/>
                    </a:solidFill>
                  </a:tcPr>
                </a:tc>
                <a:tc hMerge="1">
                  <a:txBody>
                    <a:bodyPr/>
                    <a:lstStyle/>
                    <a:p>
                      <a:endParaRP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dirty="0"/>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kumimoji="1" lang="en-US" altLang="ja-JP" sz="1000" b="1" dirty="0">
                          <a:effectLst/>
                          <a:latin typeface="HGPｺﾞｼｯｸM" panose="020B0600000000000000" pitchFamily="50" charset="-128"/>
                          <a:ea typeface="HGPｺﾞｼｯｸM" panose="020B0600000000000000" pitchFamily="50" charset="-128"/>
                        </a:rPr>
                        <a:t>400</a:t>
                      </a:r>
                      <a:r>
                        <a:rPr kumimoji="1" lang="ja-JP" altLang="en-US" sz="10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CEEEFE"/>
                    </a:solidFill>
                  </a:tcPr>
                </a:tc>
                <a:extLst>
                  <a:ext uri="{0D108BD9-81ED-4DB2-BD59-A6C34878D82A}">
                    <a16:rowId xmlns:a16="http://schemas.microsoft.com/office/drawing/2014/main" val="3152522239"/>
                  </a:ext>
                </a:extLst>
              </a:tr>
            </a:tbl>
          </a:graphicData>
        </a:graphic>
      </p:graphicFrame>
      <p:sp>
        <p:nvSpPr>
          <p:cNvPr id="38" name="正方形/長方形 37">
            <a:extLst>
              <a:ext uri="{FF2B5EF4-FFF2-40B4-BE49-F238E27FC236}">
                <a16:creationId xmlns:a16="http://schemas.microsoft.com/office/drawing/2014/main" id="{A8D0ADBC-D040-C04F-88CB-CFAA2EE1BE81}"/>
              </a:ext>
            </a:extLst>
          </p:cNvPr>
          <p:cNvSpPr/>
          <p:nvPr userDrawn="1"/>
        </p:nvSpPr>
        <p:spPr bwMode="auto">
          <a:xfrm>
            <a:off x="323642" y="5376928"/>
            <a:ext cx="3455491" cy="621034"/>
          </a:xfrm>
          <a:prstGeom prst="rect">
            <a:avLst/>
          </a:prstGeom>
          <a:no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171450" marR="0" indent="-171450" algn="l" defTabSz="914400" rtl="0" eaLnBrk="0" fontAlgn="base" latinLnBrk="0" hangingPunct="0">
              <a:lnSpc>
                <a:spcPct val="114000"/>
              </a:lnSpc>
              <a:spcBef>
                <a:spcPct val="0"/>
              </a:spcBef>
              <a:spcAft>
                <a:spcPct val="0"/>
              </a:spcAft>
              <a:buClrTx/>
              <a:buSzTx/>
              <a:buFont typeface="Wingdings" panose="05000000000000000000" pitchFamily="2" charset="2"/>
              <a:buChar char="l"/>
              <a:tabLst/>
            </a:pPr>
            <a:r>
              <a:rPr kumimoji="1" lang="ja-JP" altLang="en-US" sz="1400" kern="1200" dirty="0">
                <a:solidFill>
                  <a:srgbClr val="005BAD"/>
                </a:solidFill>
                <a:latin typeface="+mn-ea"/>
                <a:ea typeface="+mn-ea"/>
                <a:cs typeface="+mn-cs"/>
              </a:rPr>
              <a:t>ヒント</a:t>
            </a:r>
          </a:p>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ja-JP" altLang="en-US" sz="1200" kern="1200" dirty="0">
                <a:solidFill>
                  <a:schemeClr val="tx1"/>
                </a:solidFill>
                <a:latin typeface="+mn-ea"/>
                <a:ea typeface="+mn-ea"/>
                <a:cs typeface="+mn-cs"/>
              </a:rPr>
              <a:t>  </a:t>
            </a:r>
            <a:r>
              <a:rPr kumimoji="1" lang="ja-JP" altLang="en-US" sz="1200" kern="0" spc="100" baseline="0" dirty="0">
                <a:solidFill>
                  <a:schemeClr val="tx1"/>
                </a:solidFill>
                <a:latin typeface="+mn-ea"/>
                <a:ea typeface="+mn-ea"/>
                <a:cs typeface="+mn-cs"/>
              </a:rPr>
              <a:t> </a:t>
            </a:r>
            <a:r>
              <a:rPr kumimoji="1" lang="ja-JP" altLang="en-US" sz="1200" kern="1200" dirty="0">
                <a:solidFill>
                  <a:schemeClr val="tx1"/>
                </a:solidFill>
                <a:latin typeface="+mn-ea"/>
                <a:ea typeface="+mn-ea"/>
                <a:cs typeface="+mn-cs"/>
              </a:rPr>
              <a:t>いくつかの負担方法を組み合わせる</a:t>
            </a:r>
            <a:endParaRPr kumimoji="1" lang="en-US" altLang="ja-JP" sz="12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en-US" altLang="ja-JP" sz="1200" kern="1200" dirty="0">
                <a:solidFill>
                  <a:schemeClr val="tx1"/>
                </a:solidFill>
                <a:latin typeface="+mn-ea"/>
                <a:ea typeface="+mn-ea"/>
                <a:cs typeface="+mn-cs"/>
              </a:rPr>
              <a:t>   </a:t>
            </a:r>
            <a:r>
              <a:rPr kumimoji="1" lang="ja-JP" altLang="en-US" sz="1200" kern="1200" dirty="0">
                <a:solidFill>
                  <a:schemeClr val="tx1"/>
                </a:solidFill>
                <a:latin typeface="+mn-ea"/>
                <a:ea typeface="+mn-ea"/>
                <a:cs typeface="+mn-cs"/>
              </a:rPr>
              <a:t>方法も考えてみよう！</a:t>
            </a:r>
          </a:p>
        </p:txBody>
      </p:sp>
      <p:sp>
        <p:nvSpPr>
          <p:cNvPr id="39" name="正方形/長方形 38">
            <a:extLst>
              <a:ext uri="{FF2B5EF4-FFF2-40B4-BE49-F238E27FC236}">
                <a16:creationId xmlns:a16="http://schemas.microsoft.com/office/drawing/2014/main" id="{4CDF9114-43F3-1564-6C00-E2C0A8096728}"/>
              </a:ext>
            </a:extLst>
          </p:cNvPr>
          <p:cNvSpPr/>
          <p:nvPr userDrawn="1"/>
        </p:nvSpPr>
        <p:spPr bwMode="auto">
          <a:xfrm>
            <a:off x="323642" y="4022517"/>
            <a:ext cx="3667513" cy="518485"/>
          </a:xfrm>
          <a:prstGeom prst="rect">
            <a:avLst/>
          </a:prstGeom>
          <a:no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600" kern="1200" dirty="0">
                <a:solidFill>
                  <a:srgbClr val="005BAD"/>
                </a:solidFill>
                <a:latin typeface="+mn-ea"/>
                <a:ea typeface="+mn-ea"/>
                <a:cs typeface="+mn-cs"/>
              </a:rPr>
              <a:t>各家の所得金額</a:t>
            </a:r>
            <a:r>
              <a:rPr kumimoji="1" lang="ja-JP" altLang="en-US" sz="1400" kern="1200" dirty="0">
                <a:solidFill>
                  <a:srgbClr val="005BAD"/>
                </a:solidFill>
                <a:latin typeface="+mn-ea"/>
                <a:ea typeface="+mn-ea"/>
                <a:cs typeface="+mn-cs"/>
              </a:rPr>
              <a:t>（もうけ）</a:t>
            </a:r>
            <a:r>
              <a:rPr kumimoji="1" lang="ja-JP" altLang="en-US" sz="1600" kern="1200" dirty="0">
                <a:solidFill>
                  <a:srgbClr val="005BAD"/>
                </a:solidFill>
                <a:latin typeface="+mn-ea"/>
                <a:ea typeface="+mn-ea"/>
                <a:cs typeface="+mn-cs"/>
              </a:rPr>
              <a:t>と</a:t>
            </a:r>
            <a:endParaRPr kumimoji="1" lang="en-US" altLang="ja-JP" sz="1600" kern="1200" dirty="0">
              <a:solidFill>
                <a:srgbClr val="005BAD"/>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600" kern="1200" dirty="0">
                <a:solidFill>
                  <a:srgbClr val="005BAD"/>
                </a:solidFill>
                <a:latin typeface="+mn-ea"/>
                <a:ea typeface="+mn-ea"/>
                <a:cs typeface="+mn-cs"/>
              </a:rPr>
              <a:t>橋の使用回数が異なる場合</a:t>
            </a:r>
          </a:p>
        </p:txBody>
      </p:sp>
      <p:sp>
        <p:nvSpPr>
          <p:cNvPr id="42" name="正方形/長方形 41">
            <a:extLst>
              <a:ext uri="{FF2B5EF4-FFF2-40B4-BE49-F238E27FC236}">
                <a16:creationId xmlns:a16="http://schemas.microsoft.com/office/drawing/2014/main" id="{E203D513-A827-3E4D-3E24-5B29C35FA588}"/>
              </a:ext>
            </a:extLst>
          </p:cNvPr>
          <p:cNvSpPr/>
          <p:nvPr userDrawn="1"/>
        </p:nvSpPr>
        <p:spPr bwMode="auto">
          <a:xfrm>
            <a:off x="3928374" y="1257115"/>
            <a:ext cx="1332646" cy="226871"/>
          </a:xfrm>
          <a:prstGeom prst="rect">
            <a:avLst/>
          </a:prstGeom>
          <a:noFill/>
          <a:ln w="19050" cap="flat" cmpd="sng" algn="ctr">
            <a:solidFill>
              <a:schemeClr val="tx1">
                <a:lumMod val="85000"/>
                <a:lumOff val="15000"/>
              </a:schemeClr>
            </a:solidFill>
            <a:prstDash val="solid"/>
            <a:round/>
            <a:headEnd type="none" w="med" len="med"/>
            <a:tailEnd type="none" w="med" len="med"/>
          </a:ln>
          <a:effectLst/>
        </p:spPr>
        <p:txBody>
          <a:bodyPr vert="horz" wrap="square" lIns="72000" tIns="36000" rIns="7200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1300" b="0" i="0" u="none" strike="noStrike" cap="none" normalizeH="0" baseline="0" dirty="0">
                <a:ln>
                  <a:noFill/>
                </a:ln>
                <a:effectLst/>
                <a:latin typeface="+mn-ea"/>
                <a:ea typeface="+mn-ea"/>
              </a:rPr>
              <a:t>パターン１</a:t>
            </a:r>
            <a:r>
              <a:rPr kumimoji="1" lang="ja-JP" altLang="en-US" sz="1200" b="0" i="0" u="none" strike="noStrike" cap="none" normalizeH="0" baseline="0" dirty="0">
                <a:ln>
                  <a:noFill/>
                </a:ln>
                <a:effectLst/>
                <a:latin typeface="+mn-ea"/>
                <a:ea typeface="+mn-ea"/>
              </a:rPr>
              <a:t>（参考）</a:t>
            </a:r>
            <a:endParaRPr kumimoji="1" lang="ja-JP" altLang="en-US" sz="1300" b="0" i="0" u="none" strike="noStrike" cap="none" normalizeH="0" baseline="0" dirty="0">
              <a:ln>
                <a:noFill/>
              </a:ln>
              <a:effectLst/>
              <a:latin typeface="+mn-ea"/>
              <a:ea typeface="+mn-ea"/>
            </a:endParaRPr>
          </a:p>
        </p:txBody>
      </p:sp>
      <p:sp>
        <p:nvSpPr>
          <p:cNvPr id="43" name="正方形/長方形 42">
            <a:extLst>
              <a:ext uri="{FF2B5EF4-FFF2-40B4-BE49-F238E27FC236}">
                <a16:creationId xmlns:a16="http://schemas.microsoft.com/office/drawing/2014/main" id="{0DA249E1-E3C2-57A2-CD4B-7631DD64E3AA}"/>
              </a:ext>
            </a:extLst>
          </p:cNvPr>
          <p:cNvSpPr/>
          <p:nvPr userDrawn="1"/>
        </p:nvSpPr>
        <p:spPr bwMode="auto">
          <a:xfrm>
            <a:off x="323642" y="4576465"/>
            <a:ext cx="3455491" cy="621034"/>
          </a:xfrm>
          <a:prstGeom prst="rect">
            <a:avLst/>
          </a:prstGeom>
          <a:no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en-US" altLang="ja-JP" sz="1050" kern="1200" dirty="0">
                <a:solidFill>
                  <a:srgbClr val="005BAD"/>
                </a:solidFill>
                <a:latin typeface="+mn-ea"/>
                <a:ea typeface="+mn-ea"/>
                <a:cs typeface="+mn-cs"/>
              </a:rPr>
              <a:t>※</a:t>
            </a:r>
            <a:r>
              <a:rPr kumimoji="1" lang="ja-JP" altLang="en-US" sz="1050" kern="1200" dirty="0">
                <a:solidFill>
                  <a:srgbClr val="005BAD"/>
                </a:solidFill>
                <a:latin typeface="+mn-ea"/>
                <a:ea typeface="+mn-ea"/>
                <a:cs typeface="+mn-cs"/>
              </a:rPr>
              <a:t>グループの意見を集約し、「負担金額」を</a:t>
            </a:r>
            <a:endParaRPr kumimoji="1" lang="en-US" altLang="ja-JP" sz="1050" kern="1200" dirty="0">
              <a:solidFill>
                <a:srgbClr val="005BAD"/>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en-US" altLang="ja-JP" sz="1050" kern="1200" dirty="0">
                <a:solidFill>
                  <a:srgbClr val="005BAD"/>
                </a:solidFill>
                <a:latin typeface="+mn-ea"/>
                <a:ea typeface="+mn-ea"/>
                <a:cs typeface="+mn-cs"/>
              </a:rPr>
              <a:t>   </a:t>
            </a:r>
            <a:r>
              <a:rPr kumimoji="1" lang="ja-JP" altLang="en-US" sz="1050" kern="1200" dirty="0">
                <a:solidFill>
                  <a:srgbClr val="005BAD"/>
                </a:solidFill>
                <a:latin typeface="+mn-ea"/>
                <a:ea typeface="+mn-ea"/>
                <a:cs typeface="+mn-cs"/>
              </a:rPr>
              <a:t>記入しましょう！</a:t>
            </a:r>
          </a:p>
        </p:txBody>
      </p:sp>
      <p:sp>
        <p:nvSpPr>
          <p:cNvPr id="44" name="正方形/長方形 43">
            <a:extLst>
              <a:ext uri="{FF2B5EF4-FFF2-40B4-BE49-F238E27FC236}">
                <a16:creationId xmlns:a16="http://schemas.microsoft.com/office/drawing/2014/main" id="{F54862A5-889E-DD34-4AD0-C7D3B229F23A}"/>
              </a:ext>
            </a:extLst>
          </p:cNvPr>
          <p:cNvSpPr/>
          <p:nvPr userDrawn="1"/>
        </p:nvSpPr>
        <p:spPr bwMode="auto">
          <a:xfrm>
            <a:off x="6940632" y="3944289"/>
            <a:ext cx="1879518" cy="621034"/>
          </a:xfrm>
          <a:prstGeom prst="rect">
            <a:avLst/>
          </a:prstGeom>
          <a:no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en-US" altLang="ja-JP" sz="900" kern="1200" dirty="0">
                <a:solidFill>
                  <a:srgbClr val="005BAD"/>
                </a:solidFill>
                <a:latin typeface="+mn-ea"/>
                <a:ea typeface="+mn-ea"/>
                <a:cs typeface="+mn-cs"/>
              </a:rPr>
              <a:t>※</a:t>
            </a:r>
            <a:r>
              <a:rPr kumimoji="1" lang="ja-JP" altLang="en-US" sz="900" kern="1200" dirty="0">
                <a:solidFill>
                  <a:srgbClr val="005BAD"/>
                </a:solidFill>
                <a:latin typeface="+mn-ea"/>
                <a:ea typeface="+mn-ea"/>
                <a:cs typeface="+mn-cs"/>
              </a:rPr>
              <a:t>グループ意見の考え方</a:t>
            </a:r>
            <a:endParaRPr kumimoji="1" lang="en-US" altLang="ja-JP" sz="900" kern="1200" dirty="0">
              <a:solidFill>
                <a:srgbClr val="005BAD"/>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ja-JP" altLang="en-US" sz="800" kern="1200" dirty="0">
                <a:solidFill>
                  <a:srgbClr val="005BAD"/>
                </a:solidFill>
                <a:latin typeface="+mn-ea"/>
                <a:ea typeface="+mn-ea"/>
                <a:cs typeface="+mn-cs"/>
              </a:rPr>
              <a:t>（各要素の考慮度合）</a:t>
            </a:r>
            <a:r>
              <a:rPr kumimoji="1" lang="ja-JP" altLang="en-US" sz="900" kern="1200" dirty="0">
                <a:solidFill>
                  <a:srgbClr val="005BAD"/>
                </a:solidFill>
                <a:latin typeface="+mn-ea"/>
                <a:ea typeface="+mn-ea"/>
                <a:cs typeface="+mn-cs"/>
              </a:rPr>
              <a:t>は、</a:t>
            </a:r>
            <a:endParaRPr kumimoji="1" lang="en-US" altLang="ja-JP" sz="900" kern="1200" dirty="0">
              <a:solidFill>
                <a:srgbClr val="005BAD"/>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ja-JP" altLang="en-US" sz="900" kern="1200" dirty="0">
                <a:solidFill>
                  <a:srgbClr val="005BAD"/>
                </a:solidFill>
                <a:latin typeface="+mn-ea"/>
                <a:ea typeface="+mn-ea"/>
                <a:cs typeface="+mn-cs"/>
              </a:rPr>
              <a:t>下の図のどの辺に位置しますか？</a:t>
            </a:r>
            <a:endParaRPr kumimoji="1" lang="en-US" altLang="ja-JP" sz="900" kern="1200" dirty="0">
              <a:solidFill>
                <a:srgbClr val="005BAD"/>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ja-JP" altLang="en-US" sz="900" kern="1200" dirty="0">
                <a:solidFill>
                  <a:srgbClr val="005BAD"/>
                </a:solidFill>
                <a:latin typeface="+mn-ea"/>
                <a:ea typeface="+mn-ea"/>
                <a:cs typeface="+mn-cs"/>
              </a:rPr>
              <a:t>★を動かして示してみましょう！</a:t>
            </a:r>
          </a:p>
        </p:txBody>
      </p:sp>
      <p:grpSp>
        <p:nvGrpSpPr>
          <p:cNvPr id="45" name="グループ化 44">
            <a:extLst>
              <a:ext uri="{FF2B5EF4-FFF2-40B4-BE49-F238E27FC236}">
                <a16:creationId xmlns:a16="http://schemas.microsoft.com/office/drawing/2014/main" id="{5F926BF9-C3B3-FC10-3E67-6CED226C0BCA}"/>
              </a:ext>
            </a:extLst>
          </p:cNvPr>
          <p:cNvGrpSpPr/>
          <p:nvPr userDrawn="1"/>
        </p:nvGrpSpPr>
        <p:grpSpPr>
          <a:xfrm>
            <a:off x="7088512" y="4832765"/>
            <a:ext cx="1529836" cy="1529836"/>
            <a:chOff x="7088512" y="4886555"/>
            <a:chExt cx="1529836" cy="1529836"/>
          </a:xfrm>
        </p:grpSpPr>
        <p:sp>
          <p:nvSpPr>
            <p:cNvPr id="46" name="楕円 7">
              <a:extLst>
                <a:ext uri="{FF2B5EF4-FFF2-40B4-BE49-F238E27FC236}">
                  <a16:creationId xmlns:a16="http://schemas.microsoft.com/office/drawing/2014/main" id="{5AE32B41-62C4-E7CD-BFCD-8ED3A6B9F39D}"/>
                </a:ext>
              </a:extLst>
            </p:cNvPr>
            <p:cNvSpPr/>
            <p:nvPr userDrawn="1"/>
          </p:nvSpPr>
          <p:spPr bwMode="auto">
            <a:xfrm>
              <a:off x="7660654" y="5458697"/>
              <a:ext cx="385552" cy="385552"/>
            </a:xfrm>
            <a:prstGeom prst="ellipse">
              <a:avLst/>
            </a:prstGeom>
            <a:noFill/>
            <a:ln w="6350"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Times" charset="0"/>
                <a:ea typeface="Osaka" charset="-128"/>
              </a:endParaRPr>
            </a:p>
          </p:txBody>
        </p:sp>
        <p:sp>
          <p:nvSpPr>
            <p:cNvPr id="49" name="楕円 11">
              <a:extLst>
                <a:ext uri="{FF2B5EF4-FFF2-40B4-BE49-F238E27FC236}">
                  <a16:creationId xmlns:a16="http://schemas.microsoft.com/office/drawing/2014/main" id="{D4345FA5-8D3C-AD5A-8AC7-61AC204CCEF1}"/>
                </a:ext>
              </a:extLst>
            </p:cNvPr>
            <p:cNvSpPr/>
            <p:nvPr userDrawn="1"/>
          </p:nvSpPr>
          <p:spPr bwMode="auto">
            <a:xfrm>
              <a:off x="7355624" y="5153667"/>
              <a:ext cx="995613" cy="995613"/>
            </a:xfrm>
            <a:prstGeom prst="ellipse">
              <a:avLst/>
            </a:prstGeom>
            <a:noFill/>
            <a:ln w="6350"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Times" charset="0"/>
                <a:ea typeface="Osaka" charset="-128"/>
              </a:endParaRPr>
            </a:p>
          </p:txBody>
        </p:sp>
        <p:sp>
          <p:nvSpPr>
            <p:cNvPr id="50" name="楕円 13">
              <a:extLst>
                <a:ext uri="{FF2B5EF4-FFF2-40B4-BE49-F238E27FC236}">
                  <a16:creationId xmlns:a16="http://schemas.microsoft.com/office/drawing/2014/main" id="{69163B8A-381A-57C8-3AAB-35F72F6A0D89}"/>
                </a:ext>
              </a:extLst>
            </p:cNvPr>
            <p:cNvSpPr/>
            <p:nvPr userDrawn="1"/>
          </p:nvSpPr>
          <p:spPr bwMode="auto">
            <a:xfrm>
              <a:off x="7088512" y="4886555"/>
              <a:ext cx="1529836" cy="1529836"/>
            </a:xfrm>
            <a:prstGeom prst="ellipse">
              <a:avLst/>
            </a:prstGeom>
            <a:noFill/>
            <a:ln w="6350"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Times" charset="0"/>
                <a:ea typeface="Osaka" charset="-128"/>
              </a:endParaRPr>
            </a:p>
          </p:txBody>
        </p:sp>
      </p:grpSp>
      <p:sp>
        <p:nvSpPr>
          <p:cNvPr id="51" name="グラフィックス 20">
            <a:extLst>
              <a:ext uri="{FF2B5EF4-FFF2-40B4-BE49-F238E27FC236}">
                <a16:creationId xmlns:a16="http://schemas.microsoft.com/office/drawing/2014/main" id="{951E4182-1DB1-F533-F277-EC34F214999F}"/>
              </a:ext>
            </a:extLst>
          </p:cNvPr>
          <p:cNvSpPr/>
          <p:nvPr userDrawn="1"/>
        </p:nvSpPr>
        <p:spPr>
          <a:xfrm rot="2623897" flipH="1">
            <a:off x="8041477" y="4872020"/>
            <a:ext cx="213421" cy="870789"/>
          </a:xfrm>
          <a:custGeom>
            <a:avLst/>
            <a:gdLst>
              <a:gd name="connsiteX0" fmla="*/ 477774 w 635031"/>
              <a:gd name="connsiteY0" fmla="*/ 549783 h 2826162"/>
              <a:gd name="connsiteX1" fmla="*/ 635032 w 635031"/>
              <a:gd name="connsiteY1" fmla="*/ 549783 h 2826162"/>
              <a:gd name="connsiteX2" fmla="*/ 317468 w 635031"/>
              <a:gd name="connsiteY2" fmla="*/ 0 h 2826162"/>
              <a:gd name="connsiteX3" fmla="*/ 0 w 635031"/>
              <a:gd name="connsiteY3" fmla="*/ 549783 h 2826162"/>
              <a:gd name="connsiteX4" fmla="*/ 157163 w 635031"/>
              <a:gd name="connsiteY4" fmla="*/ 549783 h 2826162"/>
              <a:gd name="connsiteX5" fmla="*/ 317468 w 635031"/>
              <a:gd name="connsiteY5" fmla="*/ 2826163 h 2826162"/>
              <a:gd name="connsiteX6" fmla="*/ 477774 w 635031"/>
              <a:gd name="connsiteY6" fmla="*/ 549783 h 2826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5031" h="2826162">
                <a:moveTo>
                  <a:pt x="477774" y="549783"/>
                </a:moveTo>
                <a:lnTo>
                  <a:pt x="635032" y="549783"/>
                </a:lnTo>
                <a:lnTo>
                  <a:pt x="317468" y="0"/>
                </a:lnTo>
                <a:lnTo>
                  <a:pt x="0" y="549783"/>
                </a:lnTo>
                <a:lnTo>
                  <a:pt x="157163" y="549783"/>
                </a:lnTo>
                <a:lnTo>
                  <a:pt x="317468" y="2826163"/>
                </a:lnTo>
                <a:lnTo>
                  <a:pt x="477774" y="549783"/>
                </a:lnTo>
                <a:close/>
              </a:path>
            </a:pathLst>
          </a:custGeom>
          <a:gradFill>
            <a:gsLst>
              <a:gs pos="0">
                <a:srgbClr val="005BAD"/>
              </a:gs>
              <a:gs pos="100000">
                <a:srgbClr val="005BAD">
                  <a:alpha val="0"/>
                </a:srgbClr>
              </a:gs>
            </a:gsLst>
            <a:lin ang="5400000" scaled="1"/>
          </a:gradFill>
          <a:ln w="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ja-JP" altLang="en-US" dirty="0"/>
          </a:p>
        </p:txBody>
      </p:sp>
      <p:sp>
        <p:nvSpPr>
          <p:cNvPr id="52" name="正方形/長方形 51">
            <a:extLst>
              <a:ext uri="{FF2B5EF4-FFF2-40B4-BE49-F238E27FC236}">
                <a16:creationId xmlns:a16="http://schemas.microsoft.com/office/drawing/2014/main" id="{B807317A-9548-B271-E677-F64BE0821022}"/>
              </a:ext>
            </a:extLst>
          </p:cNvPr>
          <p:cNvSpPr/>
          <p:nvPr userDrawn="1"/>
        </p:nvSpPr>
        <p:spPr bwMode="auto">
          <a:xfrm>
            <a:off x="6932817" y="4690493"/>
            <a:ext cx="662892" cy="139748"/>
          </a:xfrm>
          <a:prstGeom prst="rect">
            <a:avLst/>
          </a:prstGeom>
          <a:noFill/>
          <a:ln w="6350" cap="flat" cmpd="sng" algn="ctr">
            <a:solidFill>
              <a:srgbClr val="005BAD"/>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ja-JP" altLang="en-US" sz="900" kern="1200" dirty="0">
                <a:solidFill>
                  <a:srgbClr val="005BAD"/>
                </a:solidFill>
                <a:latin typeface="+mn-ea"/>
                <a:ea typeface="+mn-ea"/>
                <a:cs typeface="+mn-cs"/>
              </a:rPr>
              <a:t>所得金額</a:t>
            </a:r>
          </a:p>
        </p:txBody>
      </p:sp>
      <p:sp>
        <p:nvSpPr>
          <p:cNvPr id="53" name="正方形/長方形 52">
            <a:extLst>
              <a:ext uri="{FF2B5EF4-FFF2-40B4-BE49-F238E27FC236}">
                <a16:creationId xmlns:a16="http://schemas.microsoft.com/office/drawing/2014/main" id="{AC49B70D-64A4-039A-2597-DC1A3D1EFFAF}"/>
              </a:ext>
            </a:extLst>
          </p:cNvPr>
          <p:cNvSpPr/>
          <p:nvPr userDrawn="1"/>
        </p:nvSpPr>
        <p:spPr bwMode="auto">
          <a:xfrm>
            <a:off x="8117381" y="4690493"/>
            <a:ext cx="662892" cy="139748"/>
          </a:xfrm>
          <a:prstGeom prst="rect">
            <a:avLst/>
          </a:prstGeom>
          <a:noFill/>
          <a:ln w="6350" cap="flat" cmpd="sng" algn="ctr">
            <a:solidFill>
              <a:srgbClr val="005BAD"/>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ja-JP" altLang="en-US" sz="900" kern="1200" dirty="0">
                <a:solidFill>
                  <a:srgbClr val="005BAD"/>
                </a:solidFill>
                <a:latin typeface="+mn-ea"/>
                <a:ea typeface="+mn-ea"/>
                <a:cs typeface="+mn-cs"/>
              </a:rPr>
              <a:t>使用回数</a:t>
            </a:r>
          </a:p>
        </p:txBody>
      </p:sp>
      <p:sp>
        <p:nvSpPr>
          <p:cNvPr id="55" name="正方形/長方形 54">
            <a:extLst>
              <a:ext uri="{FF2B5EF4-FFF2-40B4-BE49-F238E27FC236}">
                <a16:creationId xmlns:a16="http://schemas.microsoft.com/office/drawing/2014/main" id="{504D38D6-2813-297A-16FE-8176B16AF432}"/>
              </a:ext>
            </a:extLst>
          </p:cNvPr>
          <p:cNvSpPr/>
          <p:nvPr userDrawn="1"/>
        </p:nvSpPr>
        <p:spPr bwMode="auto">
          <a:xfrm>
            <a:off x="7410353" y="6532801"/>
            <a:ext cx="886151" cy="139748"/>
          </a:xfrm>
          <a:prstGeom prst="rect">
            <a:avLst/>
          </a:prstGeom>
          <a:noFill/>
          <a:ln w="6350" cap="flat" cmpd="sng" algn="ctr">
            <a:solidFill>
              <a:srgbClr val="005BAD"/>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ja-JP" altLang="en-US" sz="900" kern="1200" dirty="0">
                <a:solidFill>
                  <a:srgbClr val="005BAD"/>
                </a:solidFill>
                <a:latin typeface="+mn-ea"/>
                <a:ea typeface="+mn-ea"/>
                <a:cs typeface="+mn-cs"/>
              </a:rPr>
              <a:t>その他の要素</a:t>
            </a:r>
          </a:p>
        </p:txBody>
      </p:sp>
      <p:sp>
        <p:nvSpPr>
          <p:cNvPr id="56" name="グラフィックス 20">
            <a:extLst>
              <a:ext uri="{FF2B5EF4-FFF2-40B4-BE49-F238E27FC236}">
                <a16:creationId xmlns:a16="http://schemas.microsoft.com/office/drawing/2014/main" id="{7FFEAD96-8760-FC44-F5FC-94CFCE7D856D}"/>
              </a:ext>
            </a:extLst>
          </p:cNvPr>
          <p:cNvSpPr/>
          <p:nvPr userDrawn="1"/>
        </p:nvSpPr>
        <p:spPr>
          <a:xfrm rot="18997644">
            <a:off x="7453042" y="4863784"/>
            <a:ext cx="213421" cy="870789"/>
          </a:xfrm>
          <a:custGeom>
            <a:avLst/>
            <a:gdLst>
              <a:gd name="connsiteX0" fmla="*/ 477774 w 635031"/>
              <a:gd name="connsiteY0" fmla="*/ 549783 h 2826162"/>
              <a:gd name="connsiteX1" fmla="*/ 635032 w 635031"/>
              <a:gd name="connsiteY1" fmla="*/ 549783 h 2826162"/>
              <a:gd name="connsiteX2" fmla="*/ 317468 w 635031"/>
              <a:gd name="connsiteY2" fmla="*/ 0 h 2826162"/>
              <a:gd name="connsiteX3" fmla="*/ 0 w 635031"/>
              <a:gd name="connsiteY3" fmla="*/ 549783 h 2826162"/>
              <a:gd name="connsiteX4" fmla="*/ 157163 w 635031"/>
              <a:gd name="connsiteY4" fmla="*/ 549783 h 2826162"/>
              <a:gd name="connsiteX5" fmla="*/ 317468 w 635031"/>
              <a:gd name="connsiteY5" fmla="*/ 2826163 h 2826162"/>
              <a:gd name="connsiteX6" fmla="*/ 477774 w 635031"/>
              <a:gd name="connsiteY6" fmla="*/ 549783 h 2826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5031" h="2826162">
                <a:moveTo>
                  <a:pt x="477774" y="549783"/>
                </a:moveTo>
                <a:lnTo>
                  <a:pt x="635032" y="549783"/>
                </a:lnTo>
                <a:lnTo>
                  <a:pt x="317468" y="0"/>
                </a:lnTo>
                <a:lnTo>
                  <a:pt x="0" y="549783"/>
                </a:lnTo>
                <a:lnTo>
                  <a:pt x="157163" y="549783"/>
                </a:lnTo>
                <a:lnTo>
                  <a:pt x="317468" y="2826163"/>
                </a:lnTo>
                <a:lnTo>
                  <a:pt x="477774" y="549783"/>
                </a:lnTo>
                <a:close/>
              </a:path>
            </a:pathLst>
          </a:custGeom>
          <a:gradFill>
            <a:gsLst>
              <a:gs pos="0">
                <a:srgbClr val="005BAD"/>
              </a:gs>
              <a:gs pos="100000">
                <a:srgbClr val="005BAD">
                  <a:alpha val="0"/>
                </a:srgbClr>
              </a:gs>
            </a:gsLst>
            <a:lin ang="5400000" scaled="1"/>
          </a:gradFill>
          <a:ln w="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ja-JP" altLang="en-US" dirty="0"/>
          </a:p>
        </p:txBody>
      </p:sp>
      <p:sp>
        <p:nvSpPr>
          <p:cNvPr id="57" name="グラフィックス 20">
            <a:extLst>
              <a:ext uri="{FF2B5EF4-FFF2-40B4-BE49-F238E27FC236}">
                <a16:creationId xmlns:a16="http://schemas.microsoft.com/office/drawing/2014/main" id="{E2E990B5-AD3D-5CCC-1BB5-1D8A2446E0D2}"/>
              </a:ext>
            </a:extLst>
          </p:cNvPr>
          <p:cNvSpPr/>
          <p:nvPr userDrawn="1"/>
        </p:nvSpPr>
        <p:spPr>
          <a:xfrm rot="10800000">
            <a:off x="7746719" y="5568453"/>
            <a:ext cx="213421" cy="870789"/>
          </a:xfrm>
          <a:custGeom>
            <a:avLst/>
            <a:gdLst>
              <a:gd name="connsiteX0" fmla="*/ 477774 w 635031"/>
              <a:gd name="connsiteY0" fmla="*/ 549783 h 2826162"/>
              <a:gd name="connsiteX1" fmla="*/ 635032 w 635031"/>
              <a:gd name="connsiteY1" fmla="*/ 549783 h 2826162"/>
              <a:gd name="connsiteX2" fmla="*/ 317468 w 635031"/>
              <a:gd name="connsiteY2" fmla="*/ 0 h 2826162"/>
              <a:gd name="connsiteX3" fmla="*/ 0 w 635031"/>
              <a:gd name="connsiteY3" fmla="*/ 549783 h 2826162"/>
              <a:gd name="connsiteX4" fmla="*/ 157163 w 635031"/>
              <a:gd name="connsiteY4" fmla="*/ 549783 h 2826162"/>
              <a:gd name="connsiteX5" fmla="*/ 317468 w 635031"/>
              <a:gd name="connsiteY5" fmla="*/ 2826163 h 2826162"/>
              <a:gd name="connsiteX6" fmla="*/ 477774 w 635031"/>
              <a:gd name="connsiteY6" fmla="*/ 549783 h 2826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5031" h="2826162">
                <a:moveTo>
                  <a:pt x="477774" y="549783"/>
                </a:moveTo>
                <a:lnTo>
                  <a:pt x="635032" y="549783"/>
                </a:lnTo>
                <a:lnTo>
                  <a:pt x="317468" y="0"/>
                </a:lnTo>
                <a:lnTo>
                  <a:pt x="0" y="549783"/>
                </a:lnTo>
                <a:lnTo>
                  <a:pt x="157163" y="549783"/>
                </a:lnTo>
                <a:lnTo>
                  <a:pt x="317468" y="2826163"/>
                </a:lnTo>
                <a:lnTo>
                  <a:pt x="477774" y="549783"/>
                </a:lnTo>
                <a:close/>
              </a:path>
            </a:pathLst>
          </a:custGeom>
          <a:gradFill>
            <a:gsLst>
              <a:gs pos="0">
                <a:srgbClr val="005BAD"/>
              </a:gs>
              <a:gs pos="100000">
                <a:srgbClr val="005BAD">
                  <a:alpha val="0"/>
                </a:srgbClr>
              </a:gs>
            </a:gsLst>
            <a:lin ang="5400000" scaled="1"/>
          </a:gradFill>
          <a:ln w="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ja-JP" altLang="en-US" dirty="0"/>
          </a:p>
        </p:txBody>
      </p:sp>
      <p:sp>
        <p:nvSpPr>
          <p:cNvPr id="58" name="楕円 1">
            <a:extLst>
              <a:ext uri="{FF2B5EF4-FFF2-40B4-BE49-F238E27FC236}">
                <a16:creationId xmlns:a16="http://schemas.microsoft.com/office/drawing/2014/main" id="{5EBBC8DA-068B-C821-902A-4D404D413295}"/>
              </a:ext>
            </a:extLst>
          </p:cNvPr>
          <p:cNvSpPr/>
          <p:nvPr userDrawn="1"/>
        </p:nvSpPr>
        <p:spPr bwMode="auto">
          <a:xfrm>
            <a:off x="7797217" y="5541470"/>
            <a:ext cx="112426" cy="112426"/>
          </a:xfrm>
          <a:prstGeom prst="ellipse">
            <a:avLst/>
          </a:prstGeom>
          <a:solidFill>
            <a:srgbClr val="005BAD">
              <a:alpha val="70000"/>
            </a:srgbClr>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rgbClr val="FFC000"/>
              </a:solidFill>
              <a:effectLst/>
              <a:latin typeface="Times" charset="0"/>
              <a:ea typeface="Osaka" charset="-128"/>
            </a:endParaRPr>
          </a:p>
        </p:txBody>
      </p:sp>
    </p:spTree>
    <p:extLst>
      <p:ext uri="{BB962C8B-B14F-4D97-AF65-F5344CB8AC3E}">
        <p14:creationId xmlns:p14="http://schemas.microsoft.com/office/powerpoint/2010/main" val="222698102"/>
      </p:ext>
    </p:extLst>
  </p:cSld>
  <p:clrMapOvr>
    <a:masterClrMapping/>
  </p:clrMapOvr>
  <p:extLst>
    <p:ext uri="{DCECCB84-F9BA-43D5-87BE-67443E8EF086}">
      <p15:sldGuideLst xmlns:p15="http://schemas.microsoft.com/office/powerpoint/2012/main">
        <p15:guide id="6" orient="horz">
          <p15:clr>
            <a:srgbClr val="FBAE40"/>
          </p15:clr>
        </p15:guide>
        <p15:guide id="7" pos="576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1_ユーザー設定レイアウト">
    <p:spTree>
      <p:nvGrpSpPr>
        <p:cNvPr id="1" name=""/>
        <p:cNvGrpSpPr/>
        <p:nvPr/>
      </p:nvGrpSpPr>
      <p:grpSpPr>
        <a:xfrm>
          <a:off x="0" y="0"/>
          <a:ext cx="0" cy="0"/>
          <a:chOff x="0" y="0"/>
          <a:chExt cx="0" cy="0"/>
        </a:xfrm>
      </p:grpSpPr>
      <p:sp>
        <p:nvSpPr>
          <p:cNvPr id="26" name="正方形/長方形 25">
            <a:extLst>
              <a:ext uri="{FF2B5EF4-FFF2-40B4-BE49-F238E27FC236}">
                <a16:creationId xmlns:a16="http://schemas.microsoft.com/office/drawing/2014/main" id="{4877938D-8F1A-49C1-8C3F-E5F7D17E804D}"/>
              </a:ext>
            </a:extLst>
          </p:cNvPr>
          <p:cNvSpPr/>
          <p:nvPr/>
        </p:nvSpPr>
        <p:spPr bwMode="auto">
          <a:xfrm>
            <a:off x="0" y="4996066"/>
            <a:ext cx="9144000" cy="710808"/>
          </a:xfrm>
          <a:prstGeom prst="rect">
            <a:avLst/>
          </a:prstGeom>
          <a:solidFill>
            <a:srgbClr val="F0F9FF"/>
          </a:solidFill>
          <a:ln w="6350" cap="flat" cmpd="sng" algn="ctr">
            <a:noFill/>
            <a:prstDash val="solid"/>
            <a:round/>
            <a:headEnd type="none" w="med" len="med"/>
            <a:tailEnd type="none" w="med" len="med"/>
          </a:ln>
          <a:effectLst/>
        </p:spPr>
        <p:txBody>
          <a:bodyPr vert="horz" wrap="square" lIns="91440" tIns="0" rIns="91440" bIns="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1" lang="ja-JP" altLang="en-US" sz="1050" b="1"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　［</a:t>
            </a:r>
            <a:r>
              <a:rPr kumimoji="1" lang="en-US" altLang="ja-JP" sz="1050" b="1"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P27</a:t>
            </a:r>
            <a:r>
              <a:rPr kumimoji="1" lang="ja-JP" altLang="en-US" sz="1050" b="1"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a:t>
            </a:r>
            <a:r>
              <a:rPr kumimoji="1" lang="en-US" altLang="ja-JP" sz="1050" b="1"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28</a:t>
            </a:r>
            <a:r>
              <a:rPr kumimoji="1" lang="ja-JP" altLang="en-US" sz="1050" b="1"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の答え］</a:t>
            </a:r>
            <a:endParaRPr kumimoji="1" lang="en-US" altLang="ja-JP" sz="1050" b="1"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endParaRPr>
          </a:p>
          <a:p>
            <a:pPr marL="0" marR="0" indent="0" algn="l" defTabSz="914400" rtl="0" eaLnBrk="1" fontAlgn="base" latinLnBrk="0" hangingPunct="1">
              <a:lnSpc>
                <a:spcPct val="100000"/>
              </a:lnSpc>
              <a:spcBef>
                <a:spcPct val="0"/>
              </a:spcBef>
              <a:spcAft>
                <a:spcPct val="0"/>
              </a:spcAft>
              <a:buClrTx/>
              <a:buSzTx/>
              <a:buFontTx/>
              <a:buNone/>
              <a:tabLst/>
            </a:pPr>
            <a:r>
              <a:rPr kumimoji="1" lang="ja-JP" altLang="en-US" sz="1050" b="0"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　　</a:t>
            </a:r>
            <a:r>
              <a:rPr kumimoji="1" lang="ja-JP" altLang="en-US" sz="1050" b="1"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穴埋め問題 </a:t>
            </a:r>
            <a:r>
              <a:rPr kumimoji="1" lang="en-US" altLang="ja-JP" sz="1050" b="0"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 </a:t>
            </a:r>
            <a:r>
              <a:rPr kumimoji="1" lang="ja-JP" altLang="en-US" sz="1050" b="1"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［問１］ </a:t>
            </a:r>
            <a:r>
              <a:rPr kumimoji="1" lang="ja-JP" altLang="en-US" sz="1050" b="0"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①納税</a:t>
            </a:r>
            <a:r>
              <a:rPr kumimoji="1" lang="ja-JP" altLang="en-US" sz="1050" dirty="0">
                <a:solidFill>
                  <a:srgbClr val="005BAD"/>
                </a:solidFill>
                <a:latin typeface="HGPｺﾞｼｯｸE" panose="020B0900000000000000" pitchFamily="50" charset="-128"/>
                <a:ea typeface="HGPｺﾞｼｯｸE" panose="020B0900000000000000" pitchFamily="50" charset="-128"/>
              </a:rPr>
              <a:t>　</a:t>
            </a:r>
            <a:r>
              <a:rPr kumimoji="1" lang="ja-JP" altLang="en-US" sz="1050" b="1" dirty="0">
                <a:solidFill>
                  <a:srgbClr val="005BAD"/>
                </a:solidFill>
                <a:latin typeface="HGPｺﾞｼｯｸE" panose="020B0900000000000000" pitchFamily="50" charset="-128"/>
                <a:ea typeface="HGPｺﾞｼｯｸE" panose="020B0900000000000000" pitchFamily="50" charset="-128"/>
              </a:rPr>
              <a:t>［問２］ </a:t>
            </a:r>
            <a:r>
              <a:rPr kumimoji="1" lang="ja-JP" altLang="en-US" sz="1050" b="0"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②水平</a:t>
            </a:r>
            <a:r>
              <a:rPr kumimoji="1" lang="ja-JP" altLang="en-US" sz="1050" dirty="0">
                <a:solidFill>
                  <a:srgbClr val="005BAD"/>
                </a:solidFill>
                <a:latin typeface="HGPｺﾞｼｯｸE" panose="020B0900000000000000" pitchFamily="50" charset="-128"/>
                <a:ea typeface="HGPｺﾞｼｯｸE" panose="020B0900000000000000" pitchFamily="50" charset="-128"/>
              </a:rPr>
              <a:t>　</a:t>
            </a:r>
            <a:r>
              <a:rPr kumimoji="1" lang="ja-JP" altLang="en-US" sz="1050" b="0"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③垂直</a:t>
            </a:r>
            <a:r>
              <a:rPr kumimoji="1" lang="ja-JP" altLang="en-US" sz="1050" dirty="0">
                <a:solidFill>
                  <a:srgbClr val="005BAD"/>
                </a:solidFill>
                <a:latin typeface="HGPｺﾞｼｯｸE" panose="020B0900000000000000" pitchFamily="50" charset="-128"/>
                <a:ea typeface="HGPｺﾞｼｯｸE" panose="020B0900000000000000" pitchFamily="50" charset="-128"/>
              </a:rPr>
              <a:t>　</a:t>
            </a:r>
            <a:r>
              <a:rPr kumimoji="1" lang="ja-JP" altLang="en-US" sz="1050" b="1" dirty="0">
                <a:solidFill>
                  <a:srgbClr val="005BAD"/>
                </a:solidFill>
                <a:latin typeface="HGPｺﾞｼｯｸE" panose="020B0900000000000000" pitchFamily="50" charset="-128"/>
                <a:ea typeface="HGPｺﾞｼｯｸE" panose="020B0900000000000000" pitchFamily="50" charset="-128"/>
              </a:rPr>
              <a:t>［問３］ </a:t>
            </a:r>
            <a:r>
              <a:rPr kumimoji="1" lang="ja-JP" altLang="en-US" sz="1050" b="0"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④国民</a:t>
            </a:r>
            <a:r>
              <a:rPr kumimoji="1" lang="ja-JP" altLang="en-US" sz="1050" dirty="0">
                <a:solidFill>
                  <a:srgbClr val="005BAD"/>
                </a:solidFill>
                <a:latin typeface="HGPｺﾞｼｯｸE" panose="020B0900000000000000" pitchFamily="50" charset="-128"/>
                <a:ea typeface="HGPｺﾞｼｯｸE" panose="020B0900000000000000" pitchFamily="50" charset="-128"/>
              </a:rPr>
              <a:t>　</a:t>
            </a:r>
            <a:r>
              <a:rPr kumimoji="1" lang="ja-JP" altLang="en-US" sz="1050" b="0"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⑤国会議員</a:t>
            </a:r>
            <a:r>
              <a:rPr kumimoji="1" lang="ja-JP" altLang="en-US" sz="1050" dirty="0">
                <a:solidFill>
                  <a:srgbClr val="005BAD"/>
                </a:solidFill>
                <a:latin typeface="HGPｺﾞｼｯｸE" panose="020B0900000000000000" pitchFamily="50" charset="-128"/>
                <a:ea typeface="HGPｺﾞｼｯｸE" panose="020B0900000000000000" pitchFamily="50" charset="-128"/>
              </a:rPr>
              <a:t>　</a:t>
            </a:r>
            <a:r>
              <a:rPr kumimoji="1" lang="ja-JP" altLang="en-US" sz="1050" b="1" dirty="0">
                <a:solidFill>
                  <a:srgbClr val="005BAD"/>
                </a:solidFill>
                <a:latin typeface="HGPｺﾞｼｯｸE" panose="020B0900000000000000" pitchFamily="50" charset="-128"/>
                <a:ea typeface="HGPｺﾞｼｯｸE" panose="020B0900000000000000" pitchFamily="50" charset="-128"/>
              </a:rPr>
              <a:t>［問４］ </a:t>
            </a:r>
            <a:r>
              <a:rPr kumimoji="1" lang="ja-JP" altLang="en-US" sz="1050" b="0"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⑥社会保障関係　⑦国債　⑧税収　⑨公債金（借金）</a:t>
            </a:r>
            <a:r>
              <a:rPr kumimoji="1" lang="ja-JP" altLang="en-US" sz="1050" dirty="0">
                <a:solidFill>
                  <a:srgbClr val="005BAD"/>
                </a:solidFill>
                <a:latin typeface="HGPｺﾞｼｯｸE" panose="020B0900000000000000" pitchFamily="50" charset="-128"/>
                <a:ea typeface="HGPｺﾞｼｯｸE" panose="020B0900000000000000" pitchFamily="50" charset="-128"/>
              </a:rPr>
              <a:t>　</a:t>
            </a:r>
            <a:endParaRPr kumimoji="1" lang="en-US" altLang="ja-JP" sz="1050" dirty="0">
              <a:solidFill>
                <a:srgbClr val="005BAD"/>
              </a:solidFill>
              <a:latin typeface="HGPｺﾞｼｯｸE" panose="020B0900000000000000" pitchFamily="50" charset="-128"/>
              <a:ea typeface="HGPｺﾞｼｯｸE" panose="020B0900000000000000" pitchFamily="50" charset="-128"/>
            </a:endParaRPr>
          </a:p>
          <a:p>
            <a:pPr marL="0" marR="0" indent="0" algn="l" defTabSz="914400" rtl="0" eaLnBrk="1" fontAlgn="base" latinLnBrk="0" hangingPunct="1">
              <a:lnSpc>
                <a:spcPct val="100000"/>
              </a:lnSpc>
              <a:spcBef>
                <a:spcPct val="0"/>
              </a:spcBef>
              <a:spcAft>
                <a:spcPct val="0"/>
              </a:spcAft>
              <a:buClrTx/>
              <a:buSzTx/>
              <a:buFontTx/>
              <a:buNone/>
              <a:tabLst/>
            </a:pPr>
            <a:r>
              <a:rPr kumimoji="1" lang="ja-JP" altLang="en-US" sz="1050" dirty="0">
                <a:solidFill>
                  <a:srgbClr val="005BAD"/>
                </a:solidFill>
                <a:latin typeface="HGPｺﾞｼｯｸE" panose="020B0900000000000000" pitchFamily="50" charset="-128"/>
                <a:ea typeface="HGPｺﾞｼｯｸE" panose="020B0900000000000000" pitchFamily="50" charset="-128"/>
              </a:rPr>
              <a:t>　　　　　　　　　　　　</a:t>
            </a:r>
            <a:r>
              <a:rPr kumimoji="1" lang="ja-JP" altLang="en-US" sz="1050" b="1" dirty="0">
                <a:solidFill>
                  <a:srgbClr val="005BAD"/>
                </a:solidFill>
                <a:latin typeface="HGPｺﾞｼｯｸE" panose="020B0900000000000000" pitchFamily="50" charset="-128"/>
                <a:ea typeface="HGPｺﾞｼｯｸE" panose="020B0900000000000000" pitchFamily="50" charset="-128"/>
              </a:rPr>
              <a:t>［問５］ </a:t>
            </a:r>
            <a:r>
              <a:rPr kumimoji="1" lang="ja-JP" altLang="en-US" sz="1050" b="0"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⑩ ⑪道府県民税、事業税など（Ｐ３参照）</a:t>
            </a:r>
            <a:endParaRPr kumimoji="1" lang="en-US" altLang="ja-JP" sz="1050" b="0"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endParaRPr>
          </a:p>
          <a:p>
            <a:pPr marL="0" marR="0" indent="0" algn="l" defTabSz="914400" rtl="0" eaLnBrk="1" fontAlgn="base" latinLnBrk="0" hangingPunct="1">
              <a:lnSpc>
                <a:spcPct val="100000"/>
              </a:lnSpc>
              <a:spcBef>
                <a:spcPct val="0"/>
              </a:spcBef>
              <a:spcAft>
                <a:spcPct val="0"/>
              </a:spcAft>
              <a:buClrTx/>
              <a:buSzTx/>
              <a:buFontTx/>
              <a:buNone/>
              <a:tabLst/>
            </a:pPr>
            <a:r>
              <a:rPr kumimoji="1" lang="ja-JP" altLang="en-US" sz="1050" b="0"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　　</a:t>
            </a:r>
            <a:r>
              <a:rPr kumimoji="1" lang="ja-JP" altLang="en-US" sz="1050" b="1"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クイズ</a:t>
            </a:r>
            <a:r>
              <a:rPr kumimoji="1" lang="ja-JP" altLang="en-US" sz="1050" b="0"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 </a:t>
            </a:r>
            <a:r>
              <a:rPr kumimoji="1" lang="en-US" altLang="ja-JP" sz="1050" b="0"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a:t>
            </a:r>
            <a:r>
              <a:rPr kumimoji="1" lang="ja-JP" altLang="en-US" sz="1050" b="0"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 </a:t>
            </a:r>
            <a:r>
              <a:rPr kumimoji="1" lang="ja-JP" altLang="en-US" sz="1050" b="1"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［問１］ </a:t>
            </a:r>
            <a:r>
              <a:rPr kumimoji="1" lang="ja-JP" altLang="en-US" sz="1050" b="0"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②約</a:t>
            </a:r>
            <a:r>
              <a:rPr kumimoji="1" lang="en-US" altLang="ja-JP" sz="1050" b="0"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50</a:t>
            </a:r>
            <a:r>
              <a:rPr kumimoji="1" lang="ja-JP" altLang="en-US" sz="1050" b="0"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種類　</a:t>
            </a:r>
            <a:r>
              <a:rPr kumimoji="1" lang="ja-JP" altLang="en-US" sz="1050" b="1"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［問２］ </a:t>
            </a:r>
            <a:r>
              <a:rPr kumimoji="1" lang="ja-JP" altLang="en-US" sz="1050" b="0"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③クイズの懸賞金　</a:t>
            </a:r>
            <a:r>
              <a:rPr kumimoji="1" lang="ja-JP" altLang="en-US" sz="1050" b="1"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［問３］ </a:t>
            </a:r>
            <a:r>
              <a:rPr kumimoji="1" lang="ja-JP" altLang="en-US" sz="1050" b="0"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②スペードのエース　</a:t>
            </a:r>
            <a:r>
              <a:rPr kumimoji="1" lang="ja-JP" altLang="en-US" sz="1050" b="1"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［問４］ </a:t>
            </a:r>
            <a:r>
              <a:rPr kumimoji="1" lang="ja-JP" altLang="en-US" sz="1050" b="0"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③国会　</a:t>
            </a:r>
            <a:r>
              <a:rPr kumimoji="1" lang="ja-JP" altLang="en-US" sz="1050" b="1"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［問５］ </a:t>
            </a:r>
            <a:r>
              <a:rPr kumimoji="1" lang="ja-JP" altLang="en-US" sz="1050" b="0"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②かえる税</a:t>
            </a:r>
          </a:p>
        </p:txBody>
      </p:sp>
      <p:grpSp>
        <p:nvGrpSpPr>
          <p:cNvPr id="3" name="グループ化 2">
            <a:extLst>
              <a:ext uri="{FF2B5EF4-FFF2-40B4-BE49-F238E27FC236}">
                <a16:creationId xmlns:a16="http://schemas.microsoft.com/office/drawing/2014/main" id="{B880D74A-2F04-4453-9349-C1D2BD58DE17}"/>
              </a:ext>
            </a:extLst>
          </p:cNvPr>
          <p:cNvGrpSpPr/>
          <p:nvPr/>
        </p:nvGrpSpPr>
        <p:grpSpPr>
          <a:xfrm>
            <a:off x="190151" y="266710"/>
            <a:ext cx="8763698" cy="971520"/>
            <a:chOff x="322211" y="6432958"/>
            <a:chExt cx="8532000" cy="233001"/>
          </a:xfrm>
        </p:grpSpPr>
        <p:sp>
          <p:nvSpPr>
            <p:cNvPr id="4" name="正方形/長方形 3">
              <a:extLst>
                <a:ext uri="{FF2B5EF4-FFF2-40B4-BE49-F238E27FC236}">
                  <a16:creationId xmlns:a16="http://schemas.microsoft.com/office/drawing/2014/main" id="{98AD1B1C-C368-4CA5-A0A3-F7E176FFAE7F}"/>
                </a:ext>
              </a:extLst>
            </p:cNvPr>
            <p:cNvSpPr/>
            <p:nvPr/>
          </p:nvSpPr>
          <p:spPr bwMode="auto">
            <a:xfrm>
              <a:off x="322211" y="6432958"/>
              <a:ext cx="8532000" cy="233001"/>
            </a:xfrm>
            <a:prstGeom prst="rect">
              <a:avLst/>
            </a:prstGeom>
            <a:noFill/>
            <a:ln w="22225"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5" name="正方形/長方形 4">
              <a:extLst>
                <a:ext uri="{FF2B5EF4-FFF2-40B4-BE49-F238E27FC236}">
                  <a16:creationId xmlns:a16="http://schemas.microsoft.com/office/drawing/2014/main" id="{7D088CD5-0FDA-464F-B3D6-C7CA9D243376}"/>
                </a:ext>
              </a:extLst>
            </p:cNvPr>
            <p:cNvSpPr/>
            <p:nvPr/>
          </p:nvSpPr>
          <p:spPr bwMode="auto">
            <a:xfrm>
              <a:off x="384373" y="6449705"/>
              <a:ext cx="8389132" cy="199620"/>
            </a:xfrm>
            <a:prstGeom prst="rect">
              <a:avLst/>
            </a:prstGeom>
            <a:solidFill>
              <a:srgbClr val="CCECFF">
                <a:alpha val="30000"/>
              </a:srgbClr>
            </a:solidFill>
            <a:ln w="6350" cap="flat" cmpd="sng" algn="ctr">
              <a:solidFill>
                <a:srgbClr val="005BAD"/>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grpSp>
      <p:sp>
        <p:nvSpPr>
          <p:cNvPr id="7" name="Text Box 12">
            <a:extLst>
              <a:ext uri="{FF2B5EF4-FFF2-40B4-BE49-F238E27FC236}">
                <a16:creationId xmlns:a16="http://schemas.microsoft.com/office/drawing/2014/main" id="{78428D88-34A4-4AF5-9DA0-D90D2C05F33D}"/>
              </a:ext>
            </a:extLst>
          </p:cNvPr>
          <p:cNvSpPr txBox="1">
            <a:spLocks noChangeArrowheads="1"/>
          </p:cNvSpPr>
          <p:nvPr/>
        </p:nvSpPr>
        <p:spPr bwMode="auto">
          <a:xfrm>
            <a:off x="312587" y="344089"/>
            <a:ext cx="4844596" cy="724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lnSpc>
                <a:spcPct val="130000"/>
              </a:lnSpc>
              <a:spcBef>
                <a:spcPct val="0"/>
              </a:spcBef>
              <a:buNone/>
            </a:pPr>
            <a:r>
              <a:rPr lang="ja-JP" altLang="en-US" sz="1700" dirty="0">
                <a:solidFill>
                  <a:srgbClr val="005BAD"/>
                </a:solidFill>
                <a:latin typeface="HGPｺﾞｼｯｸE" panose="020B0900000000000000" pitchFamily="50" charset="-128"/>
                <a:ea typeface="HGPｺﾞｼｯｸE" panose="020B0900000000000000" pitchFamily="50" charset="-128"/>
              </a:rPr>
              <a:t>税金についてもっと詳しく知りたい人は、</a:t>
            </a:r>
            <a:endParaRPr lang="en-US" altLang="ja-JP" sz="1700" dirty="0">
              <a:solidFill>
                <a:srgbClr val="005BAD"/>
              </a:solidFill>
              <a:latin typeface="HGPｺﾞｼｯｸE" panose="020B0900000000000000" pitchFamily="50" charset="-128"/>
              <a:ea typeface="HGPｺﾞｼｯｸE" panose="020B0900000000000000" pitchFamily="50" charset="-128"/>
            </a:endParaRPr>
          </a:p>
          <a:p>
            <a:pPr eaLnBrk="1" hangingPunct="1">
              <a:lnSpc>
                <a:spcPct val="130000"/>
              </a:lnSpc>
              <a:spcBef>
                <a:spcPct val="0"/>
              </a:spcBef>
              <a:buNone/>
            </a:pPr>
            <a:r>
              <a:rPr lang="ja-JP" altLang="en-US" sz="1700" dirty="0">
                <a:solidFill>
                  <a:srgbClr val="005BAD"/>
                </a:solidFill>
                <a:latin typeface="HGPｺﾞｼｯｸE" panose="020B0900000000000000" pitchFamily="50" charset="-128"/>
                <a:ea typeface="HGPｺﾞｼｯｸE" panose="020B0900000000000000" pitchFamily="50" charset="-128"/>
              </a:rPr>
              <a:t>　　　国税庁ホームページの「税の学習コーナー」へ</a:t>
            </a:r>
          </a:p>
        </p:txBody>
      </p:sp>
      <p:grpSp>
        <p:nvGrpSpPr>
          <p:cNvPr id="9" name="グループ化 8">
            <a:extLst>
              <a:ext uri="{FF2B5EF4-FFF2-40B4-BE49-F238E27FC236}">
                <a16:creationId xmlns:a16="http://schemas.microsoft.com/office/drawing/2014/main" id="{C4EBE130-13B2-4CDA-A249-33130D79A785}"/>
              </a:ext>
            </a:extLst>
          </p:cNvPr>
          <p:cNvGrpSpPr/>
          <p:nvPr/>
        </p:nvGrpSpPr>
        <p:grpSpPr>
          <a:xfrm>
            <a:off x="1318210" y="1342107"/>
            <a:ext cx="6483011" cy="3659608"/>
            <a:chOff x="408221" y="1492804"/>
            <a:chExt cx="8332652" cy="4703715"/>
          </a:xfrm>
        </p:grpSpPr>
        <p:grpSp>
          <p:nvGrpSpPr>
            <p:cNvPr id="10" name="グループ化 9">
              <a:extLst>
                <a:ext uri="{FF2B5EF4-FFF2-40B4-BE49-F238E27FC236}">
                  <a16:creationId xmlns:a16="http://schemas.microsoft.com/office/drawing/2014/main" id="{08729E7B-26B8-4ED0-970C-9E30E2D0C7BC}"/>
                </a:ext>
              </a:extLst>
            </p:cNvPr>
            <p:cNvGrpSpPr/>
            <p:nvPr/>
          </p:nvGrpSpPr>
          <p:grpSpPr>
            <a:xfrm>
              <a:off x="408221" y="4787785"/>
              <a:ext cx="2006355" cy="1408734"/>
              <a:chOff x="276126" y="4999439"/>
              <a:chExt cx="2070467" cy="1453749"/>
            </a:xfrm>
          </p:grpSpPr>
          <p:pic>
            <p:nvPicPr>
              <p:cNvPr id="14" name="図 13" descr="コンピュータ が含まれている画像&#10;&#10;自動的に生成された説明">
                <a:extLst>
                  <a:ext uri="{FF2B5EF4-FFF2-40B4-BE49-F238E27FC236}">
                    <a16:creationId xmlns:a16="http://schemas.microsoft.com/office/drawing/2014/main" id="{E388252C-2217-47FC-9338-EDF9B724BC5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6126" y="4999439"/>
                <a:ext cx="2070467" cy="1453749"/>
              </a:xfrm>
              <a:prstGeom prst="rect">
                <a:avLst/>
              </a:prstGeom>
            </p:spPr>
          </p:pic>
          <p:pic>
            <p:nvPicPr>
              <p:cNvPr id="15" name="図 14">
                <a:extLst>
                  <a:ext uri="{FF2B5EF4-FFF2-40B4-BE49-F238E27FC236}">
                    <a16:creationId xmlns:a16="http://schemas.microsoft.com/office/drawing/2014/main" id="{C733740A-B503-4CF6-AB13-C126AD90886E}"/>
                  </a:ext>
                </a:extLst>
              </p:cNvPr>
              <p:cNvPicPr>
                <a:picLocks noChangeAspect="1"/>
              </p:cNvPicPr>
              <p:nvPr/>
            </p:nvPicPr>
            <p:blipFill>
              <a:blip r:embed="rId3"/>
              <a:stretch>
                <a:fillRect/>
              </a:stretch>
            </p:blipFill>
            <p:spPr>
              <a:xfrm>
                <a:off x="1217079" y="5450114"/>
                <a:ext cx="548824" cy="413743"/>
              </a:xfrm>
              <a:prstGeom prst="rect">
                <a:avLst/>
              </a:prstGeom>
              <a:ln w="28575">
                <a:noFill/>
              </a:ln>
            </p:spPr>
          </p:pic>
        </p:grpSp>
        <p:grpSp>
          <p:nvGrpSpPr>
            <p:cNvPr id="11" name="グループ化 10">
              <a:extLst>
                <a:ext uri="{FF2B5EF4-FFF2-40B4-BE49-F238E27FC236}">
                  <a16:creationId xmlns:a16="http://schemas.microsoft.com/office/drawing/2014/main" id="{D884296C-0EAC-4FE4-8746-502D2F68B8A1}"/>
                </a:ext>
              </a:extLst>
            </p:cNvPr>
            <p:cNvGrpSpPr/>
            <p:nvPr/>
          </p:nvGrpSpPr>
          <p:grpSpPr>
            <a:xfrm>
              <a:off x="1332596" y="1492804"/>
              <a:ext cx="7408277" cy="4473133"/>
              <a:chOff x="1222872" y="1553378"/>
              <a:chExt cx="7645002" cy="4616068"/>
            </a:xfrm>
          </p:grpSpPr>
          <p:sp>
            <p:nvSpPr>
              <p:cNvPr id="12" name="フリーフォーム: 図形 11">
                <a:extLst>
                  <a:ext uri="{FF2B5EF4-FFF2-40B4-BE49-F238E27FC236}">
                    <a16:creationId xmlns:a16="http://schemas.microsoft.com/office/drawing/2014/main" id="{BDE659F0-C4AD-4331-BBA3-A5F8CA472322}"/>
                  </a:ext>
                </a:extLst>
              </p:cNvPr>
              <p:cNvSpPr/>
              <p:nvPr/>
            </p:nvSpPr>
            <p:spPr bwMode="auto">
              <a:xfrm>
                <a:off x="1222872" y="1553378"/>
                <a:ext cx="1575412" cy="4616068"/>
              </a:xfrm>
              <a:custGeom>
                <a:avLst/>
                <a:gdLst>
                  <a:gd name="connsiteX0" fmla="*/ 1553379 w 1575412"/>
                  <a:gd name="connsiteY0" fmla="*/ 0 h 4616068"/>
                  <a:gd name="connsiteX1" fmla="*/ 0 w 1575412"/>
                  <a:gd name="connsiteY1" fmla="*/ 3888955 h 4616068"/>
                  <a:gd name="connsiteX2" fmla="*/ 0 w 1575412"/>
                  <a:gd name="connsiteY2" fmla="*/ 4318612 h 4616068"/>
                  <a:gd name="connsiteX3" fmla="*/ 550844 w 1575412"/>
                  <a:gd name="connsiteY3" fmla="*/ 4329629 h 4616068"/>
                  <a:gd name="connsiteX4" fmla="*/ 1575412 w 1575412"/>
                  <a:gd name="connsiteY4" fmla="*/ 4616068 h 4616068"/>
                  <a:gd name="connsiteX5" fmla="*/ 1553379 w 1575412"/>
                  <a:gd name="connsiteY5" fmla="*/ 66102 h 4616068"/>
                  <a:gd name="connsiteX6" fmla="*/ 1553379 w 1575412"/>
                  <a:gd name="connsiteY6" fmla="*/ 0 h 4616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75412" h="4616068">
                    <a:moveTo>
                      <a:pt x="1553379" y="0"/>
                    </a:moveTo>
                    <a:lnTo>
                      <a:pt x="0" y="3888955"/>
                    </a:lnTo>
                    <a:lnTo>
                      <a:pt x="0" y="4318612"/>
                    </a:lnTo>
                    <a:lnTo>
                      <a:pt x="550844" y="4329629"/>
                    </a:lnTo>
                    <a:lnTo>
                      <a:pt x="1575412" y="4616068"/>
                    </a:lnTo>
                    <a:lnTo>
                      <a:pt x="1553379" y="66102"/>
                    </a:lnTo>
                    <a:lnTo>
                      <a:pt x="1553379" y="0"/>
                    </a:lnTo>
                    <a:close/>
                  </a:path>
                </a:pathLst>
              </a:custGeom>
              <a:solidFill>
                <a:srgbClr val="AFF0FF">
                  <a:alpha val="40000"/>
                </a:srgbClr>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pic>
            <p:nvPicPr>
              <p:cNvPr id="13" name="図 12">
                <a:extLst>
                  <a:ext uri="{FF2B5EF4-FFF2-40B4-BE49-F238E27FC236}">
                    <a16:creationId xmlns:a16="http://schemas.microsoft.com/office/drawing/2014/main" id="{23D6C638-B1C6-4F7E-97FC-B5DD425876E4}"/>
                  </a:ext>
                </a:extLst>
              </p:cNvPr>
              <p:cNvPicPr>
                <a:picLocks noChangeAspect="1"/>
              </p:cNvPicPr>
              <p:nvPr/>
            </p:nvPicPr>
            <p:blipFill>
              <a:blip r:embed="rId3"/>
              <a:stretch>
                <a:fillRect/>
              </a:stretch>
            </p:blipFill>
            <p:spPr>
              <a:xfrm>
                <a:off x="2787267" y="1572532"/>
                <a:ext cx="6080607" cy="4584012"/>
              </a:xfrm>
              <a:prstGeom prst="rect">
                <a:avLst/>
              </a:prstGeom>
              <a:ln w="28575">
                <a:solidFill>
                  <a:schemeClr val="tx1"/>
                </a:solidFill>
              </a:ln>
            </p:spPr>
          </p:pic>
        </p:grpSp>
      </p:grpSp>
      <p:sp>
        <p:nvSpPr>
          <p:cNvPr id="16" name="テキスト ボックス 15">
            <a:extLst>
              <a:ext uri="{FF2B5EF4-FFF2-40B4-BE49-F238E27FC236}">
                <a16:creationId xmlns:a16="http://schemas.microsoft.com/office/drawing/2014/main" id="{36564F05-E0B1-43AB-B345-29E93A4DAD41}"/>
              </a:ext>
            </a:extLst>
          </p:cNvPr>
          <p:cNvSpPr txBox="1"/>
          <p:nvPr/>
        </p:nvSpPr>
        <p:spPr>
          <a:xfrm>
            <a:off x="443521" y="5755571"/>
            <a:ext cx="3966554" cy="288147"/>
          </a:xfrm>
          <a:prstGeom prst="rect">
            <a:avLst/>
          </a:prstGeom>
          <a:noFill/>
        </p:spPr>
        <p:txBody>
          <a:bodyPr vert="horz" wrap="square" tIns="36000" bIns="36000" rtlCol="0">
            <a:spAutoFit/>
          </a:bodyPr>
          <a:lstStyle/>
          <a:p>
            <a:pPr algn="l"/>
            <a:r>
              <a:rPr lang="ja-JP" altLang="en-US" sz="1400" spc="-10" dirty="0">
                <a:solidFill>
                  <a:schemeClr val="tx1"/>
                </a:solidFill>
                <a:latin typeface="+mn-ea"/>
                <a:ea typeface="+mn-ea"/>
              </a:rPr>
              <a:t>（編集・発行） 大阪府租税教育推進連絡協議会</a:t>
            </a:r>
            <a:endParaRPr lang="en-US" altLang="ja-JP" sz="1400" spc="-10" dirty="0">
              <a:solidFill>
                <a:schemeClr val="tx1"/>
              </a:solidFill>
              <a:latin typeface="+mn-ea"/>
              <a:ea typeface="+mn-ea"/>
            </a:endParaRPr>
          </a:p>
        </p:txBody>
      </p:sp>
      <p:sp>
        <p:nvSpPr>
          <p:cNvPr id="17" name="テキスト ボックス 16">
            <a:extLst>
              <a:ext uri="{FF2B5EF4-FFF2-40B4-BE49-F238E27FC236}">
                <a16:creationId xmlns:a16="http://schemas.microsoft.com/office/drawing/2014/main" id="{2AFBF715-CB9A-4A81-A042-833127108978}"/>
              </a:ext>
            </a:extLst>
          </p:cNvPr>
          <p:cNvSpPr txBox="1"/>
          <p:nvPr/>
        </p:nvSpPr>
        <p:spPr>
          <a:xfrm>
            <a:off x="1466506" y="6018725"/>
            <a:ext cx="6433775" cy="442035"/>
          </a:xfrm>
          <a:prstGeom prst="rect">
            <a:avLst/>
          </a:prstGeom>
          <a:noFill/>
        </p:spPr>
        <p:txBody>
          <a:bodyPr vert="horz" wrap="square" tIns="36000" bIns="36000" rtlCol="0">
            <a:spAutoFit/>
          </a:bodyPr>
          <a:lstStyle/>
          <a:p>
            <a:pPr algn="l"/>
            <a:r>
              <a:rPr lang="ja-JP" altLang="en-US" sz="1200" spc="-10" dirty="0">
                <a:solidFill>
                  <a:schemeClr val="tx1"/>
                </a:solidFill>
                <a:latin typeface="+mn-ea"/>
                <a:ea typeface="+mn-ea"/>
              </a:rPr>
              <a:t>〒５４０－８５５７　大阪市中央区大手前１－５－６３　大阪合同庁舎第３号館　東税務署内</a:t>
            </a:r>
            <a:endParaRPr lang="en-US" altLang="ja-JP" sz="1200" spc="-10" dirty="0">
              <a:solidFill>
                <a:schemeClr val="tx1"/>
              </a:solidFill>
              <a:latin typeface="+mn-ea"/>
              <a:ea typeface="+mn-ea"/>
            </a:endParaRPr>
          </a:p>
          <a:p>
            <a:pPr algn="l"/>
            <a:r>
              <a:rPr lang="ja-JP" altLang="en-US" sz="1200" spc="-10" dirty="0">
                <a:solidFill>
                  <a:schemeClr val="tx1"/>
                </a:solidFill>
                <a:latin typeface="+mn-ea"/>
                <a:ea typeface="+mn-ea"/>
              </a:rPr>
              <a:t>電話　</a:t>
            </a:r>
            <a:r>
              <a:rPr lang="en-US" altLang="ja-JP" sz="1200" spc="-10" dirty="0">
                <a:solidFill>
                  <a:schemeClr val="tx1"/>
                </a:solidFill>
                <a:latin typeface="+mn-ea"/>
                <a:ea typeface="+mn-ea"/>
              </a:rPr>
              <a:t>06-6942-1101</a:t>
            </a:r>
            <a:r>
              <a:rPr lang="ja-JP" altLang="en-US" sz="1200" spc="-10" dirty="0">
                <a:solidFill>
                  <a:schemeClr val="tx1"/>
                </a:solidFill>
                <a:latin typeface="+mn-ea"/>
                <a:ea typeface="+mn-ea"/>
              </a:rPr>
              <a:t>（代）</a:t>
            </a:r>
            <a:endParaRPr lang="en-US" altLang="ja-JP" sz="1200" spc="-10" dirty="0">
              <a:solidFill>
                <a:schemeClr val="tx1"/>
              </a:solidFill>
              <a:latin typeface="+mn-ea"/>
              <a:ea typeface="+mn-ea"/>
            </a:endParaRPr>
          </a:p>
        </p:txBody>
      </p:sp>
      <p:cxnSp>
        <p:nvCxnSpPr>
          <p:cNvPr id="18" name="直線コネクタ 17">
            <a:extLst>
              <a:ext uri="{FF2B5EF4-FFF2-40B4-BE49-F238E27FC236}">
                <a16:creationId xmlns:a16="http://schemas.microsoft.com/office/drawing/2014/main" id="{A5C10CF3-BE13-4EFF-BA34-54E6251FF16A}"/>
              </a:ext>
            </a:extLst>
          </p:cNvPr>
          <p:cNvCxnSpPr>
            <a:cxnSpLocks/>
          </p:cNvCxnSpPr>
          <p:nvPr/>
        </p:nvCxnSpPr>
        <p:spPr>
          <a:xfrm>
            <a:off x="0" y="5712022"/>
            <a:ext cx="9144000" cy="0"/>
          </a:xfrm>
          <a:prstGeom prst="line">
            <a:avLst/>
          </a:prstGeom>
          <a:ln w="25400" cmpd="dbl">
            <a:solidFill>
              <a:srgbClr val="005BAD"/>
            </a:solidFill>
          </a:ln>
        </p:spPr>
        <p:style>
          <a:lnRef idx="2">
            <a:schemeClr val="accent1"/>
          </a:lnRef>
          <a:fillRef idx="0">
            <a:schemeClr val="accent1"/>
          </a:fillRef>
          <a:effectRef idx="1">
            <a:schemeClr val="accent1"/>
          </a:effectRef>
          <a:fontRef idx="minor">
            <a:schemeClr val="tx1"/>
          </a:fontRef>
        </p:style>
      </p:cxnSp>
      <p:sp>
        <p:nvSpPr>
          <p:cNvPr id="20" name="テキスト ボックス 19">
            <a:extLst>
              <a:ext uri="{FF2B5EF4-FFF2-40B4-BE49-F238E27FC236}">
                <a16:creationId xmlns:a16="http://schemas.microsoft.com/office/drawing/2014/main" id="{7043FB30-706C-4CED-B18C-45E202AC8F7A}"/>
              </a:ext>
            </a:extLst>
          </p:cNvPr>
          <p:cNvSpPr txBox="1"/>
          <p:nvPr/>
        </p:nvSpPr>
        <p:spPr>
          <a:xfrm>
            <a:off x="1601665" y="6432702"/>
            <a:ext cx="5940669" cy="380480"/>
          </a:xfrm>
          <a:prstGeom prst="rect">
            <a:avLst/>
          </a:prstGeom>
          <a:noFill/>
        </p:spPr>
        <p:txBody>
          <a:bodyPr vert="horz" wrap="square" tIns="36000" bIns="36000" rtlCol="0">
            <a:spAutoFit/>
          </a:bodyPr>
          <a:lstStyle/>
          <a:p>
            <a:pPr algn="l"/>
            <a:r>
              <a:rPr lang="ja-JP" altLang="en-US" sz="1000" spc="-10" dirty="0">
                <a:solidFill>
                  <a:schemeClr val="tx1"/>
                </a:solidFill>
                <a:latin typeface="+mn-ea"/>
                <a:ea typeface="+mn-ea"/>
              </a:rPr>
              <a:t>大阪府租税教育推進連絡協議会は、大阪府内の教育委員会や小学校・中学校・高等学校の教育関係者と、国・府・市町村の税務関係者が協力して、租税教育の推進を図るために設けられた組織です。</a:t>
            </a:r>
            <a:endParaRPr lang="en-US" altLang="ja-JP" sz="1000" spc="-10" dirty="0">
              <a:solidFill>
                <a:schemeClr val="tx1"/>
              </a:solidFill>
              <a:latin typeface="+mn-ea"/>
              <a:ea typeface="+mn-ea"/>
            </a:endParaRPr>
          </a:p>
        </p:txBody>
      </p:sp>
    </p:spTree>
    <p:extLst>
      <p:ext uri="{BB962C8B-B14F-4D97-AF65-F5344CB8AC3E}">
        <p14:creationId xmlns:p14="http://schemas.microsoft.com/office/powerpoint/2010/main" val="2222381508"/>
      </p:ext>
    </p:extLst>
  </p:cSld>
  <p:clrMapOvr>
    <a:masterClrMapping/>
  </p:clrMapOvr>
  <p:hf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6_白紙">
    <p:spTree>
      <p:nvGrpSpPr>
        <p:cNvPr id="1" name=""/>
        <p:cNvGrpSpPr/>
        <p:nvPr/>
      </p:nvGrpSpPr>
      <p:grpSpPr>
        <a:xfrm>
          <a:off x="0" y="0"/>
          <a:ext cx="0" cy="0"/>
          <a:chOff x="0" y="0"/>
          <a:chExt cx="0" cy="0"/>
        </a:xfrm>
      </p:grpSpPr>
      <p:sp>
        <p:nvSpPr>
          <p:cNvPr id="35" name="正方形/長方形 34">
            <a:extLst>
              <a:ext uri="{FF2B5EF4-FFF2-40B4-BE49-F238E27FC236}">
                <a16:creationId xmlns:a16="http://schemas.microsoft.com/office/drawing/2014/main" id="{CD411C34-C508-20E5-335D-D87BDB805E0C}"/>
              </a:ext>
            </a:extLst>
          </p:cNvPr>
          <p:cNvSpPr/>
          <p:nvPr userDrawn="1"/>
        </p:nvSpPr>
        <p:spPr bwMode="auto">
          <a:xfrm>
            <a:off x="5772274" y="1541748"/>
            <a:ext cx="3047876" cy="1877632"/>
          </a:xfrm>
          <a:prstGeom prst="rect">
            <a:avLst/>
          </a:prstGeom>
          <a:solidFill>
            <a:schemeClr val="bg1">
              <a:lumMod val="95000"/>
            </a:schemeClr>
          </a:solidFill>
          <a:ln w="6350" cap="flat" cmpd="sng" algn="ctr">
            <a:noFill/>
            <a:prstDash val="solid"/>
            <a:round/>
            <a:headEnd type="none" w="med" len="med"/>
            <a:tailEnd type="none" w="med" len="med"/>
          </a:ln>
          <a:effectLst/>
        </p:spPr>
        <p:txBody>
          <a:bodyPr vert="horz" wrap="square" lIns="91440" tIns="90000" rIns="91440" bIns="45720" numCol="1" rtlCol="0" anchor="t"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Tx/>
              <a:buNone/>
              <a:tabLst/>
            </a:pPr>
            <a:endParaRPr kumimoji="1" lang="ja-JP" altLang="en-US" sz="1100" kern="1200" dirty="0">
              <a:solidFill>
                <a:schemeClr val="tx1"/>
              </a:solidFill>
              <a:latin typeface="+mn-ea"/>
              <a:ea typeface="+mn-ea"/>
              <a:cs typeface="+mn-cs"/>
            </a:endParaRPr>
          </a:p>
        </p:txBody>
      </p:sp>
      <p:sp>
        <p:nvSpPr>
          <p:cNvPr id="6" name="正方形/長方形 5">
            <a:extLst>
              <a:ext uri="{FF2B5EF4-FFF2-40B4-BE49-F238E27FC236}">
                <a16:creationId xmlns:a16="http://schemas.microsoft.com/office/drawing/2014/main" id="{E85256BC-6200-EBDC-5473-473F5F1DD958}"/>
              </a:ext>
            </a:extLst>
          </p:cNvPr>
          <p:cNvSpPr/>
          <p:nvPr userDrawn="1"/>
        </p:nvSpPr>
        <p:spPr bwMode="auto">
          <a:xfrm>
            <a:off x="-1" y="705417"/>
            <a:ext cx="9144001" cy="58673"/>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0" i="0" u="none" strike="noStrike" kern="1200" cap="none" spc="0" normalizeH="0" baseline="0" noProof="0">
              <a:ln>
                <a:noFill/>
              </a:ln>
              <a:solidFill>
                <a:srgbClr val="000000"/>
              </a:solidFill>
              <a:effectLst/>
              <a:uLnTx/>
              <a:uFillTx/>
              <a:latin typeface="Times" charset="0"/>
              <a:ea typeface="Osaka" charset="-128"/>
              <a:cs typeface="+mn-cs"/>
            </a:endParaRPr>
          </a:p>
        </p:txBody>
      </p:sp>
      <p:sp>
        <p:nvSpPr>
          <p:cNvPr id="4" name="スライド番号プレースホルダー 3">
            <a:extLst>
              <a:ext uri="{FF2B5EF4-FFF2-40B4-BE49-F238E27FC236}">
                <a16:creationId xmlns:a16="http://schemas.microsoft.com/office/drawing/2014/main" id="{A1170B6F-62EF-45E6-90A2-A04CCA34EECB}"/>
              </a:ext>
            </a:extLst>
          </p:cNvPr>
          <p:cNvSpPr>
            <a:spLocks noGrp="1"/>
          </p:cNvSpPr>
          <p:nvPr>
            <p:ph type="sldNum" sz="quarter" idx="12"/>
          </p:nvPr>
        </p:nvSpPr>
        <p:spPr>
          <a:xfrm>
            <a:off x="8769893" y="6443281"/>
            <a:ext cx="374107" cy="298426"/>
          </a:xfrm>
          <a:prstGeom prst="rect">
            <a:avLst/>
          </a:prstGeom>
        </p:spPr>
        <p:txBody>
          <a:bodyPr wrap="none" anchor="ctr" anchorCtr="0"/>
          <a:lstStyle>
            <a:lvl1pPr algn="ctr">
              <a:defRPr sz="1200" b="1">
                <a:latin typeface="Arial" panose="020B0604020202020204" pitchFamily="34" charset="0"/>
                <a:ea typeface="HGP創英角ｺﾞｼｯｸUB" panose="020B0900000000000000" pitchFamily="50" charset="-128"/>
                <a:cs typeface="Arial" panose="020B0604020202020204" pitchFamily="34" charset="0"/>
              </a:defRPr>
            </a:lvl1pPr>
          </a:lstStyle>
          <a:p>
            <a:pPr>
              <a:defRPr/>
            </a:pPr>
            <a:fld id="{40E3B949-1179-4387-B307-F356BE6486A4}" type="slidenum">
              <a:rPr lang="en-US" altLang="ja-JP" smtClean="0"/>
              <a:pPr>
                <a:defRPr/>
              </a:pPr>
              <a:t>‹#›</a:t>
            </a:fld>
            <a:endParaRPr lang="en-US" altLang="ja-JP" dirty="0"/>
          </a:p>
        </p:txBody>
      </p:sp>
      <p:sp>
        <p:nvSpPr>
          <p:cNvPr id="9" name="正方形/長方形 8">
            <a:extLst>
              <a:ext uri="{FF2B5EF4-FFF2-40B4-BE49-F238E27FC236}">
                <a16:creationId xmlns:a16="http://schemas.microsoft.com/office/drawing/2014/main" id="{1AF0A3EF-5E57-F941-0BFF-1E4FB21C4A0D}"/>
              </a:ext>
            </a:extLst>
          </p:cNvPr>
          <p:cNvSpPr/>
          <p:nvPr userDrawn="1"/>
        </p:nvSpPr>
        <p:spPr bwMode="auto">
          <a:xfrm>
            <a:off x="323851" y="1257115"/>
            <a:ext cx="831439" cy="226871"/>
          </a:xfrm>
          <a:prstGeom prst="rect">
            <a:avLst/>
          </a:prstGeom>
          <a:noFill/>
          <a:ln w="19050" cap="flat" cmpd="sng" algn="ctr">
            <a:solidFill>
              <a:schemeClr val="tx1">
                <a:lumMod val="85000"/>
                <a:lumOff val="15000"/>
              </a:schemeClr>
            </a:solidFill>
            <a:prstDash val="solid"/>
            <a:round/>
            <a:headEnd type="none" w="med" len="med"/>
            <a:tailEnd type="none" w="med" len="med"/>
          </a:ln>
          <a:effectLst/>
        </p:spPr>
        <p:txBody>
          <a:bodyPr vert="horz" wrap="square" lIns="72000" tIns="36000" rIns="7200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1300" b="0" i="0" u="none" strike="noStrike" cap="none" normalizeH="0" baseline="0" dirty="0">
                <a:ln>
                  <a:noFill/>
                </a:ln>
                <a:effectLst/>
                <a:latin typeface="+mn-ea"/>
                <a:ea typeface="+mn-ea"/>
              </a:rPr>
              <a:t>前提条件</a:t>
            </a:r>
          </a:p>
        </p:txBody>
      </p:sp>
      <p:sp>
        <p:nvSpPr>
          <p:cNvPr id="10" name="正方形/長方形 9">
            <a:extLst>
              <a:ext uri="{FF2B5EF4-FFF2-40B4-BE49-F238E27FC236}">
                <a16:creationId xmlns:a16="http://schemas.microsoft.com/office/drawing/2014/main" id="{5FC5F758-8BE0-9B7E-6837-818F7F95F160}"/>
              </a:ext>
            </a:extLst>
          </p:cNvPr>
          <p:cNvSpPr/>
          <p:nvPr userDrawn="1"/>
        </p:nvSpPr>
        <p:spPr bwMode="auto">
          <a:xfrm>
            <a:off x="323851" y="3614858"/>
            <a:ext cx="1337309" cy="226800"/>
          </a:xfrm>
          <a:prstGeom prst="rect">
            <a:avLst/>
          </a:prstGeom>
          <a:noFill/>
          <a:ln w="19050" cap="flat" cmpd="sng" algn="ctr">
            <a:solidFill>
              <a:srgbClr val="005BAD"/>
            </a:solidFill>
            <a:prstDash val="solid"/>
            <a:round/>
            <a:headEnd type="none" w="med" len="med"/>
            <a:tailEnd type="none" w="med" len="med"/>
          </a:ln>
          <a:effectLst/>
        </p:spPr>
        <p:txBody>
          <a:bodyPr vert="horz" wrap="square" lIns="72000" tIns="36000" rIns="7200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1300" b="0" i="0" u="none" strike="noStrike" cap="none" normalizeH="0" baseline="0" dirty="0">
                <a:ln>
                  <a:noFill/>
                </a:ln>
                <a:solidFill>
                  <a:srgbClr val="005BAD"/>
                </a:solidFill>
                <a:effectLst/>
                <a:latin typeface="+mn-ea"/>
                <a:ea typeface="+mn-ea"/>
              </a:rPr>
              <a:t>討議</a:t>
            </a:r>
            <a:r>
              <a:rPr kumimoji="1" lang="ja-JP" altLang="en-US" sz="1300" b="0" i="0" u="none" strike="noStrike" cap="none" normalizeH="0" baseline="0" dirty="0">
                <a:ln>
                  <a:noFill/>
                </a:ln>
                <a:effectLst/>
                <a:latin typeface="+mn-ea"/>
                <a:ea typeface="+mn-ea"/>
              </a:rPr>
              <a:t>　パターン２</a:t>
            </a:r>
          </a:p>
        </p:txBody>
      </p:sp>
      <p:sp>
        <p:nvSpPr>
          <p:cNvPr id="7" name="正方形/長方形 6">
            <a:extLst>
              <a:ext uri="{FF2B5EF4-FFF2-40B4-BE49-F238E27FC236}">
                <a16:creationId xmlns:a16="http://schemas.microsoft.com/office/drawing/2014/main" id="{66D8D3E2-48D8-A0F2-30BA-B99C1C3F5806}"/>
              </a:ext>
            </a:extLst>
          </p:cNvPr>
          <p:cNvSpPr/>
          <p:nvPr userDrawn="1"/>
        </p:nvSpPr>
        <p:spPr bwMode="auto">
          <a:xfrm>
            <a:off x="324417" y="1541748"/>
            <a:ext cx="3455491" cy="1877632"/>
          </a:xfrm>
          <a:prstGeom prst="rect">
            <a:avLst/>
          </a:prstGeom>
          <a:solidFill>
            <a:schemeClr val="bg1">
              <a:lumMod val="95000"/>
            </a:schemeClr>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みなさんはメタバタウンの住人です。</a:t>
            </a:r>
            <a:endParaRPr kumimoji="1" lang="en-US" altLang="ja-JP" sz="11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メタバタウンには家が４軒あり、町の真ん中を町が管理する川が流れています。</a:t>
            </a: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行き来には渡し船を使っていますが、</a:t>
            </a:r>
            <a:endParaRPr kumimoji="1" lang="en-US" altLang="ja-JP" sz="11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雨で増水すると運航できず不便でした。</a:t>
            </a: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今回、</a:t>
            </a:r>
            <a:r>
              <a:rPr kumimoji="1" lang="ja-JP" altLang="en-US" sz="1100" kern="1200" dirty="0">
                <a:solidFill>
                  <a:srgbClr val="C00000"/>
                </a:solidFill>
                <a:latin typeface="+mn-ea"/>
                <a:ea typeface="+mn-ea"/>
                <a:cs typeface="+mn-cs"/>
              </a:rPr>
              <a:t> メタバタウンの全ての住人の希望 </a:t>
            </a:r>
            <a:r>
              <a:rPr kumimoji="1" lang="ja-JP" altLang="en-US" sz="1100" kern="1200" dirty="0">
                <a:solidFill>
                  <a:schemeClr val="tx1"/>
                </a:solidFill>
                <a:latin typeface="+mn-ea"/>
                <a:ea typeface="+mn-ea"/>
                <a:cs typeface="+mn-cs"/>
              </a:rPr>
              <a:t>により</a:t>
            </a:r>
            <a:endParaRPr kumimoji="1" lang="en-US" altLang="ja-JP" sz="11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橋を建設することになりました。</a:t>
            </a: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橋の建設費用は</a:t>
            </a:r>
            <a:r>
              <a:rPr kumimoji="1" lang="en-US" altLang="ja-JP" sz="1100" kern="1200" dirty="0">
                <a:solidFill>
                  <a:schemeClr val="tx1"/>
                </a:solidFill>
                <a:latin typeface="+mn-ea"/>
                <a:ea typeface="+mn-ea"/>
                <a:cs typeface="+mn-cs"/>
              </a:rPr>
              <a:t>400</a:t>
            </a:r>
            <a:r>
              <a:rPr kumimoji="1" lang="ja-JP" altLang="en-US" sz="1100" kern="1200" dirty="0">
                <a:solidFill>
                  <a:schemeClr val="tx1"/>
                </a:solidFill>
                <a:latin typeface="+mn-ea"/>
                <a:ea typeface="+mn-ea"/>
                <a:cs typeface="+mn-cs"/>
              </a:rPr>
              <a:t>万円です。</a:t>
            </a:r>
            <a:endParaRPr kumimoji="1" lang="en-US" altLang="ja-JP" sz="11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どのように負担すればいいと思いますか。</a:t>
            </a:r>
          </a:p>
        </p:txBody>
      </p:sp>
      <p:sp>
        <p:nvSpPr>
          <p:cNvPr id="11" name="正方形/長方形 10">
            <a:extLst>
              <a:ext uri="{FF2B5EF4-FFF2-40B4-BE49-F238E27FC236}">
                <a16:creationId xmlns:a16="http://schemas.microsoft.com/office/drawing/2014/main" id="{28AF1350-8E12-4B20-8DDD-CC0234552D7B}"/>
              </a:ext>
            </a:extLst>
          </p:cNvPr>
          <p:cNvSpPr/>
          <p:nvPr userDrawn="1"/>
        </p:nvSpPr>
        <p:spPr bwMode="auto">
          <a:xfrm>
            <a:off x="811530" y="2583495"/>
            <a:ext cx="2000250" cy="177756"/>
          </a:xfrm>
          <a:prstGeom prst="rect">
            <a:avLst/>
          </a:prstGeom>
          <a:noFill/>
          <a:ln w="127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Times" charset="0"/>
              <a:ea typeface="Osaka" charset="-128"/>
            </a:endParaRPr>
          </a:p>
        </p:txBody>
      </p:sp>
      <p:sp>
        <p:nvSpPr>
          <p:cNvPr id="16" name="正方形/長方形 15">
            <a:extLst>
              <a:ext uri="{FF2B5EF4-FFF2-40B4-BE49-F238E27FC236}">
                <a16:creationId xmlns:a16="http://schemas.microsoft.com/office/drawing/2014/main" id="{FD842687-0D0E-A5AD-ACCD-D81186D29464}"/>
              </a:ext>
            </a:extLst>
          </p:cNvPr>
          <p:cNvSpPr/>
          <p:nvPr userDrawn="1"/>
        </p:nvSpPr>
        <p:spPr bwMode="auto">
          <a:xfrm>
            <a:off x="324417" y="3888724"/>
            <a:ext cx="2829091" cy="2831493"/>
          </a:xfrm>
          <a:prstGeom prst="rect">
            <a:avLst/>
          </a:prstGeom>
          <a:solidFill>
            <a:srgbClr val="EBFAFF"/>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Tx/>
              <a:buNone/>
              <a:tabLst/>
            </a:pPr>
            <a:endParaRPr kumimoji="1" lang="ja-JP" altLang="en-US" sz="1100" kern="1200" dirty="0">
              <a:solidFill>
                <a:schemeClr val="tx1"/>
              </a:solidFill>
              <a:latin typeface="+mn-ea"/>
              <a:ea typeface="+mn-ea"/>
              <a:cs typeface="+mn-cs"/>
            </a:endParaRPr>
          </a:p>
        </p:txBody>
      </p:sp>
      <p:sp>
        <p:nvSpPr>
          <p:cNvPr id="19" name="正方形/長方形 18">
            <a:extLst>
              <a:ext uri="{FF2B5EF4-FFF2-40B4-BE49-F238E27FC236}">
                <a16:creationId xmlns:a16="http://schemas.microsoft.com/office/drawing/2014/main" id="{EEB2D6A2-4F48-66F8-0FD2-FA266D30EC64}"/>
              </a:ext>
            </a:extLst>
          </p:cNvPr>
          <p:cNvSpPr/>
          <p:nvPr userDrawn="1"/>
        </p:nvSpPr>
        <p:spPr bwMode="auto">
          <a:xfrm>
            <a:off x="3928374" y="1541748"/>
            <a:ext cx="2299706" cy="1877632"/>
          </a:xfrm>
          <a:prstGeom prst="rect">
            <a:avLst/>
          </a:prstGeom>
          <a:solidFill>
            <a:schemeClr val="bg1">
              <a:lumMod val="95000"/>
            </a:schemeClr>
          </a:solidFill>
          <a:ln w="6350" cap="flat" cmpd="sng" algn="ctr">
            <a:noFill/>
            <a:prstDash val="solid"/>
            <a:round/>
            <a:headEnd type="none" w="med" len="med"/>
            <a:tailEnd type="none" w="med" len="med"/>
          </a:ln>
          <a:effectLst/>
        </p:spPr>
        <p:txBody>
          <a:bodyPr vert="horz" wrap="square" lIns="91440" tIns="90000" rIns="91440" bIns="45720" numCol="1" rtlCol="0" anchor="t"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Tx/>
              <a:buNone/>
              <a:tabLst/>
            </a:pPr>
            <a:endParaRPr kumimoji="1" lang="en-US" altLang="ja-JP" sz="1100" kern="1200" dirty="0">
              <a:solidFill>
                <a:schemeClr val="tx1"/>
              </a:solidFill>
              <a:latin typeface="+mn-ea"/>
              <a:ea typeface="+mn-ea"/>
              <a:cs typeface="+mn-cs"/>
            </a:endParaRPr>
          </a:p>
        </p:txBody>
      </p:sp>
      <p:graphicFrame>
        <p:nvGraphicFramePr>
          <p:cNvPr id="13" name="表 12">
            <a:extLst>
              <a:ext uri="{FF2B5EF4-FFF2-40B4-BE49-F238E27FC236}">
                <a16:creationId xmlns:a16="http://schemas.microsoft.com/office/drawing/2014/main" id="{658EDF74-866D-FAC0-246F-6CEEBA622E9A}"/>
              </a:ext>
            </a:extLst>
          </p:cNvPr>
          <p:cNvGraphicFramePr>
            <a:graphicFrameLocks noGrp="1"/>
          </p:cNvGraphicFramePr>
          <p:nvPr userDrawn="1">
            <p:extLst>
              <p:ext uri="{D42A27DB-BD31-4B8C-83A1-F6EECF244321}">
                <p14:modId xmlns:p14="http://schemas.microsoft.com/office/powerpoint/2010/main" val="1064602780"/>
              </p:ext>
            </p:extLst>
          </p:nvPr>
        </p:nvGraphicFramePr>
        <p:xfrm>
          <a:off x="3153508" y="3900331"/>
          <a:ext cx="5666851" cy="2822410"/>
        </p:xfrm>
        <a:graphic>
          <a:graphicData uri="http://schemas.openxmlformats.org/drawingml/2006/table">
            <a:tbl>
              <a:tblPr firstRow="1" bandRow="1">
                <a:effectLst/>
                <a:tableStyleId>{775DCB02-9BB8-47FD-8907-85C794F793BA}</a:tableStyleId>
              </a:tblPr>
              <a:tblGrid>
                <a:gridCol w="942177">
                  <a:extLst>
                    <a:ext uri="{9D8B030D-6E8A-4147-A177-3AD203B41FA5}">
                      <a16:colId xmlns:a16="http://schemas.microsoft.com/office/drawing/2014/main" val="869972413"/>
                    </a:ext>
                  </a:extLst>
                </a:gridCol>
                <a:gridCol w="897396">
                  <a:extLst>
                    <a:ext uri="{9D8B030D-6E8A-4147-A177-3AD203B41FA5}">
                      <a16:colId xmlns:a16="http://schemas.microsoft.com/office/drawing/2014/main" val="817503841"/>
                    </a:ext>
                  </a:extLst>
                </a:gridCol>
                <a:gridCol w="1216347">
                  <a:extLst>
                    <a:ext uri="{9D8B030D-6E8A-4147-A177-3AD203B41FA5}">
                      <a16:colId xmlns:a16="http://schemas.microsoft.com/office/drawing/2014/main" val="1686783455"/>
                    </a:ext>
                  </a:extLst>
                </a:gridCol>
                <a:gridCol w="1277960">
                  <a:extLst>
                    <a:ext uri="{9D8B030D-6E8A-4147-A177-3AD203B41FA5}">
                      <a16:colId xmlns:a16="http://schemas.microsoft.com/office/drawing/2014/main" val="4080317083"/>
                    </a:ext>
                  </a:extLst>
                </a:gridCol>
                <a:gridCol w="1332971">
                  <a:extLst>
                    <a:ext uri="{9D8B030D-6E8A-4147-A177-3AD203B41FA5}">
                      <a16:colId xmlns:a16="http://schemas.microsoft.com/office/drawing/2014/main" val="659529276"/>
                    </a:ext>
                  </a:extLst>
                </a:gridCol>
              </a:tblGrid>
              <a:tr h="482220">
                <a:tc>
                  <a:txBody>
                    <a:bodyPr/>
                    <a:lstStyle/>
                    <a:p>
                      <a:pPr algn="ctr"/>
                      <a:endParaRPr kumimoji="1" lang="ja-JP" altLang="en-US" sz="1400" b="0" dirty="0">
                        <a:solidFill>
                          <a:schemeClr val="bg1"/>
                        </a:solidFill>
                        <a:effectLst/>
                      </a:endParaRPr>
                    </a:p>
                  </a:txBody>
                  <a:tcPr anchor="ctr">
                    <a:lnL w="12700" cap="flat" cmpd="sng" algn="ctr">
                      <a:solidFill>
                        <a:schemeClr val="bg1"/>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EBFAFF"/>
                    </a:solidFill>
                  </a:tcPr>
                </a:tc>
                <a:tc>
                  <a:txBody>
                    <a:bodyPr/>
                    <a:lstStyle/>
                    <a:p>
                      <a:pPr algn="ctr"/>
                      <a:r>
                        <a:rPr kumimoji="1" lang="ja-JP" altLang="en-US" sz="1400" b="0" dirty="0">
                          <a:solidFill>
                            <a:schemeClr val="bg1"/>
                          </a:solidFill>
                          <a:effectLst/>
                        </a:rPr>
                        <a:t>家族</a:t>
                      </a:r>
                    </a:p>
                  </a:txBody>
                  <a:tcPr anchor="ctr">
                    <a:lnL w="12700" cap="flat" cmpd="sng" algn="ctr">
                      <a:solidFill>
                        <a:srgbClr val="005BAD"/>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005BAD"/>
                    </a:solidFill>
                  </a:tcPr>
                </a:tc>
                <a:tc>
                  <a:txBody>
                    <a:bodyPr/>
                    <a:lstStyle/>
                    <a:p>
                      <a:pPr algn="ctr"/>
                      <a:r>
                        <a:rPr kumimoji="1" lang="ja-JP" altLang="en-US" sz="1400" dirty="0">
                          <a:effectLst/>
                        </a:rPr>
                        <a:t>所得金額</a:t>
                      </a:r>
                      <a:endParaRPr kumimoji="1" lang="ja-JP" altLang="en-US" sz="1100" b="0" kern="1200" dirty="0">
                        <a:solidFill>
                          <a:schemeClr val="bg1"/>
                        </a:solidFill>
                        <a:effectLst/>
                        <a:latin typeface="+mn-lt"/>
                        <a:ea typeface="+mn-ea"/>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005BAD"/>
                    </a:solidFill>
                  </a:tcPr>
                </a:tc>
                <a:tc>
                  <a:txBody>
                    <a:bodyPr/>
                    <a:lstStyle/>
                    <a:p>
                      <a:pPr algn="ctr"/>
                      <a:r>
                        <a:rPr kumimoji="1" lang="ja-JP" altLang="en-US" sz="1400" dirty="0">
                          <a:effectLst/>
                        </a:rPr>
                        <a:t>使用回数</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005BAD"/>
                    </a:solidFill>
                  </a:tcPr>
                </a:tc>
                <a:tc>
                  <a:txBody>
                    <a:bodyPr/>
                    <a:lstStyle/>
                    <a:p>
                      <a:pPr algn="ctr"/>
                      <a:r>
                        <a:rPr kumimoji="1" lang="ja-JP" altLang="en-US" sz="1400" dirty="0">
                          <a:effectLst/>
                        </a:rPr>
                        <a:t>負担金額</a:t>
                      </a:r>
                    </a:p>
                  </a:txBody>
                  <a:tcPr anchor="ctr">
                    <a:lnL w="12700" cap="flat" cmpd="sng" algn="ctr">
                      <a:solidFill>
                        <a:schemeClr val="bg1"/>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005BAD"/>
                    </a:solidFill>
                  </a:tcPr>
                </a:tc>
                <a:extLst>
                  <a:ext uri="{0D108BD9-81ED-4DB2-BD59-A6C34878D82A}">
                    <a16:rowId xmlns:a16="http://schemas.microsoft.com/office/drawing/2014/main" val="2135456254"/>
                  </a:ext>
                </a:extLst>
              </a:tr>
              <a:tr h="468038">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Ａ家</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４人</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en-US" altLang="ja-JP" sz="1200" b="1" dirty="0">
                          <a:effectLst/>
                          <a:latin typeface="HGPｺﾞｼｯｸM" panose="020B0600000000000000" pitchFamily="50" charset="-128"/>
                          <a:ea typeface="HGPｺﾞｼｯｸM" panose="020B0600000000000000" pitchFamily="50" charset="-128"/>
                        </a:rPr>
                        <a:t>1,000</a:t>
                      </a:r>
                      <a:r>
                        <a:rPr kumimoji="1" lang="ja-JP" altLang="en-US" sz="12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月</a:t>
                      </a:r>
                      <a:r>
                        <a:rPr kumimoji="1" lang="en-US" altLang="ja-JP" sz="1200" b="1" dirty="0">
                          <a:effectLst/>
                          <a:latin typeface="HGPｺﾞｼｯｸM" panose="020B0600000000000000" pitchFamily="50" charset="-128"/>
                          <a:ea typeface="HGPｺﾞｼｯｸM" panose="020B0600000000000000" pitchFamily="50" charset="-128"/>
                        </a:rPr>
                        <a:t>0</a:t>
                      </a:r>
                      <a:r>
                        <a:rPr kumimoji="1" lang="ja-JP" altLang="en-US" sz="1200" b="1" dirty="0">
                          <a:effectLst/>
                          <a:latin typeface="HGPｺﾞｼｯｸM" panose="020B0600000000000000" pitchFamily="50" charset="-128"/>
                          <a:ea typeface="HGPｺﾞｼｯｸM" panose="020B0600000000000000" pitchFamily="50" charset="-128"/>
                        </a:rPr>
                        <a:t>回</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r"/>
                      <a:r>
                        <a:rPr kumimoji="1" lang="ja-JP" altLang="en-US" sz="12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EBFFFC"/>
                    </a:solidFill>
                  </a:tcPr>
                </a:tc>
                <a:extLst>
                  <a:ext uri="{0D108BD9-81ED-4DB2-BD59-A6C34878D82A}">
                    <a16:rowId xmlns:a16="http://schemas.microsoft.com/office/drawing/2014/main" val="240521073"/>
                  </a:ext>
                </a:extLst>
              </a:tr>
              <a:tr h="468038">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Ｂ家</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４人</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en-US" altLang="ja-JP" sz="1200" b="1" dirty="0">
                          <a:effectLst/>
                          <a:latin typeface="HGPｺﾞｼｯｸM" panose="020B0600000000000000" pitchFamily="50" charset="-128"/>
                          <a:ea typeface="HGPｺﾞｼｯｸM" panose="020B0600000000000000" pitchFamily="50" charset="-128"/>
                        </a:rPr>
                        <a:t>600</a:t>
                      </a:r>
                      <a:r>
                        <a:rPr kumimoji="1" lang="ja-JP" altLang="en-US" sz="12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月</a:t>
                      </a:r>
                      <a:r>
                        <a:rPr kumimoji="1" lang="en-US" altLang="ja-JP" sz="1200" b="1" dirty="0">
                          <a:effectLst/>
                          <a:latin typeface="HGPｺﾞｼｯｸM" panose="020B0600000000000000" pitchFamily="50" charset="-128"/>
                          <a:ea typeface="HGPｺﾞｼｯｸM" panose="020B0600000000000000" pitchFamily="50" charset="-128"/>
                        </a:rPr>
                        <a:t>10</a:t>
                      </a:r>
                      <a:r>
                        <a:rPr kumimoji="1" lang="ja-JP" altLang="en-US" sz="1200" b="1" dirty="0">
                          <a:effectLst/>
                          <a:latin typeface="HGPｺﾞｼｯｸM" panose="020B0600000000000000" pitchFamily="50" charset="-128"/>
                          <a:ea typeface="HGPｺﾞｼｯｸM" panose="020B0600000000000000" pitchFamily="50" charset="-128"/>
                        </a:rPr>
                        <a:t>回</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r"/>
                      <a:r>
                        <a:rPr kumimoji="1" lang="ja-JP" altLang="en-US" sz="12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EBFFFC"/>
                    </a:solidFill>
                  </a:tcPr>
                </a:tc>
                <a:extLst>
                  <a:ext uri="{0D108BD9-81ED-4DB2-BD59-A6C34878D82A}">
                    <a16:rowId xmlns:a16="http://schemas.microsoft.com/office/drawing/2014/main" val="1196817260"/>
                  </a:ext>
                </a:extLst>
              </a:tr>
              <a:tr h="468038">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Ｃ家</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４人</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en-US" altLang="ja-JP" sz="1200" b="1" dirty="0">
                          <a:effectLst/>
                          <a:latin typeface="HGPｺﾞｼｯｸM" panose="020B0600000000000000" pitchFamily="50" charset="-128"/>
                          <a:ea typeface="HGPｺﾞｼｯｸM" panose="020B0600000000000000" pitchFamily="50" charset="-128"/>
                        </a:rPr>
                        <a:t>300</a:t>
                      </a:r>
                      <a:r>
                        <a:rPr kumimoji="1" lang="ja-JP" altLang="en-US" sz="12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月</a:t>
                      </a:r>
                      <a:r>
                        <a:rPr kumimoji="1" lang="en-US" altLang="ja-JP" sz="1200" b="1" dirty="0">
                          <a:effectLst/>
                          <a:latin typeface="HGPｺﾞｼｯｸM" panose="020B0600000000000000" pitchFamily="50" charset="-128"/>
                          <a:ea typeface="HGPｺﾞｼｯｸM" panose="020B0600000000000000" pitchFamily="50" charset="-128"/>
                        </a:rPr>
                        <a:t>10</a:t>
                      </a:r>
                      <a:r>
                        <a:rPr kumimoji="1" lang="ja-JP" altLang="en-US" sz="1200" b="1" dirty="0">
                          <a:effectLst/>
                          <a:latin typeface="HGPｺﾞｼｯｸM" panose="020B0600000000000000" pitchFamily="50" charset="-128"/>
                          <a:ea typeface="HGPｺﾞｼｯｸM" panose="020B0600000000000000" pitchFamily="50" charset="-128"/>
                        </a:rPr>
                        <a:t>回</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r"/>
                      <a:r>
                        <a:rPr kumimoji="1" lang="ja-JP" altLang="en-US" sz="12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EBFFFC"/>
                    </a:solidFill>
                  </a:tcPr>
                </a:tc>
                <a:extLst>
                  <a:ext uri="{0D108BD9-81ED-4DB2-BD59-A6C34878D82A}">
                    <a16:rowId xmlns:a16="http://schemas.microsoft.com/office/drawing/2014/main" val="585846679"/>
                  </a:ext>
                </a:extLst>
              </a:tr>
              <a:tr h="468038">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Ｄ家</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４人</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en-US" altLang="ja-JP" sz="1200" b="1" dirty="0">
                          <a:effectLst/>
                          <a:latin typeface="HGPｺﾞｼｯｸM" panose="020B0600000000000000" pitchFamily="50" charset="-128"/>
                          <a:ea typeface="HGPｺﾞｼｯｸM" panose="020B0600000000000000" pitchFamily="50" charset="-128"/>
                        </a:rPr>
                        <a:t>100</a:t>
                      </a:r>
                      <a:r>
                        <a:rPr kumimoji="1" lang="ja-JP" altLang="en-US" sz="12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月</a:t>
                      </a:r>
                      <a:r>
                        <a:rPr kumimoji="1" lang="en-US" altLang="ja-JP" sz="1200" b="1" dirty="0">
                          <a:effectLst/>
                          <a:latin typeface="HGPｺﾞｼｯｸM" panose="020B0600000000000000" pitchFamily="50" charset="-128"/>
                          <a:ea typeface="HGPｺﾞｼｯｸM" panose="020B0600000000000000" pitchFamily="50" charset="-128"/>
                        </a:rPr>
                        <a:t>20</a:t>
                      </a:r>
                      <a:r>
                        <a:rPr kumimoji="1" lang="ja-JP" altLang="en-US" sz="1200" b="1" dirty="0">
                          <a:effectLst/>
                          <a:latin typeface="HGPｺﾞｼｯｸM" panose="020B0600000000000000" pitchFamily="50" charset="-128"/>
                          <a:ea typeface="HGPｺﾞｼｯｸM" panose="020B0600000000000000" pitchFamily="50" charset="-128"/>
                        </a:rPr>
                        <a:t>回</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r"/>
                      <a:r>
                        <a:rPr kumimoji="1" lang="ja-JP" altLang="en-US" sz="12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EBFFFC"/>
                    </a:solidFill>
                  </a:tcPr>
                </a:tc>
                <a:extLst>
                  <a:ext uri="{0D108BD9-81ED-4DB2-BD59-A6C34878D82A}">
                    <a16:rowId xmlns:a16="http://schemas.microsoft.com/office/drawing/2014/main" val="4268042463"/>
                  </a:ext>
                </a:extLst>
              </a:tr>
              <a:tr h="468038">
                <a:tc gridSpan="4">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合計</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CEEEFE"/>
                    </a:solidFill>
                  </a:tcPr>
                </a:tc>
                <a:tc hMerge="1">
                  <a:txBody>
                    <a:bodyPr/>
                    <a:lstStyle/>
                    <a:p>
                      <a:endParaRP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dirty="0"/>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kumimoji="1" lang="en-US" altLang="ja-JP" sz="1200" b="1" dirty="0">
                          <a:effectLst/>
                          <a:latin typeface="HGPｺﾞｼｯｸM" panose="020B0600000000000000" pitchFamily="50" charset="-128"/>
                          <a:ea typeface="HGPｺﾞｼｯｸM" panose="020B0600000000000000" pitchFamily="50" charset="-128"/>
                        </a:rPr>
                        <a:t>400</a:t>
                      </a:r>
                      <a:r>
                        <a:rPr kumimoji="1" lang="ja-JP" altLang="en-US" sz="12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CEEEFE"/>
                    </a:solidFill>
                  </a:tcPr>
                </a:tc>
                <a:extLst>
                  <a:ext uri="{0D108BD9-81ED-4DB2-BD59-A6C34878D82A}">
                    <a16:rowId xmlns:a16="http://schemas.microsoft.com/office/drawing/2014/main" val="3152522239"/>
                  </a:ext>
                </a:extLst>
              </a:tr>
            </a:tbl>
          </a:graphicData>
        </a:graphic>
      </p:graphicFrame>
      <p:sp>
        <p:nvSpPr>
          <p:cNvPr id="40" name="正方形/長方形 39">
            <a:extLst>
              <a:ext uri="{FF2B5EF4-FFF2-40B4-BE49-F238E27FC236}">
                <a16:creationId xmlns:a16="http://schemas.microsoft.com/office/drawing/2014/main" id="{B7A6DFF8-6BE9-7586-B646-8DCACE5DDAD3}"/>
              </a:ext>
            </a:extLst>
          </p:cNvPr>
          <p:cNvSpPr/>
          <p:nvPr userDrawn="1"/>
        </p:nvSpPr>
        <p:spPr bwMode="auto">
          <a:xfrm>
            <a:off x="323642" y="4528158"/>
            <a:ext cx="3455491" cy="621034"/>
          </a:xfrm>
          <a:prstGeom prst="rect">
            <a:avLst/>
          </a:prstGeom>
          <a:no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171450" marR="0" indent="-171450" algn="l" defTabSz="914400" rtl="0" eaLnBrk="0" fontAlgn="base" latinLnBrk="0" hangingPunct="0">
              <a:lnSpc>
                <a:spcPct val="114000"/>
              </a:lnSpc>
              <a:spcBef>
                <a:spcPct val="0"/>
              </a:spcBef>
              <a:spcAft>
                <a:spcPct val="0"/>
              </a:spcAft>
              <a:buClrTx/>
              <a:buSzTx/>
              <a:buFont typeface="Wingdings" panose="05000000000000000000" pitchFamily="2" charset="2"/>
              <a:buChar char="l"/>
              <a:tabLst/>
            </a:pPr>
            <a:r>
              <a:rPr kumimoji="1" lang="ja-JP" altLang="en-US" sz="1400" kern="1200" dirty="0">
                <a:solidFill>
                  <a:srgbClr val="005BAD"/>
                </a:solidFill>
                <a:latin typeface="+mn-ea"/>
                <a:ea typeface="+mn-ea"/>
                <a:cs typeface="+mn-cs"/>
              </a:rPr>
              <a:t>ヒント</a:t>
            </a:r>
          </a:p>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ja-JP" altLang="en-US" sz="1200" kern="1200" dirty="0">
                <a:solidFill>
                  <a:schemeClr val="tx1"/>
                </a:solidFill>
                <a:latin typeface="+mn-ea"/>
                <a:ea typeface="+mn-ea"/>
                <a:cs typeface="+mn-cs"/>
              </a:rPr>
              <a:t>   所得金額によって</a:t>
            </a:r>
            <a:endParaRPr kumimoji="1" lang="en-US" altLang="ja-JP" sz="12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en-US" altLang="ja-JP" sz="1200" kern="1200" dirty="0">
                <a:solidFill>
                  <a:schemeClr val="tx1"/>
                </a:solidFill>
                <a:latin typeface="+mn-ea"/>
                <a:ea typeface="+mn-ea"/>
                <a:cs typeface="+mn-cs"/>
              </a:rPr>
              <a:t>   </a:t>
            </a:r>
            <a:r>
              <a:rPr kumimoji="1" lang="ja-JP" altLang="en-US" sz="1200" kern="1200" dirty="0">
                <a:solidFill>
                  <a:schemeClr val="tx1"/>
                </a:solidFill>
                <a:latin typeface="+mn-ea"/>
                <a:ea typeface="+mn-ea"/>
                <a:cs typeface="+mn-cs"/>
              </a:rPr>
              <a:t>負担する金額を変えてみよう</a:t>
            </a:r>
          </a:p>
        </p:txBody>
      </p:sp>
      <p:sp>
        <p:nvSpPr>
          <p:cNvPr id="36" name="テキスト プレースホルダー 17">
            <a:extLst>
              <a:ext uri="{FF2B5EF4-FFF2-40B4-BE49-F238E27FC236}">
                <a16:creationId xmlns:a16="http://schemas.microsoft.com/office/drawing/2014/main" id="{3B108D23-4885-8FD5-E963-138DEB863952}"/>
              </a:ext>
            </a:extLst>
          </p:cNvPr>
          <p:cNvSpPr>
            <a:spLocks noGrp="1"/>
          </p:cNvSpPr>
          <p:nvPr>
            <p:ph type="body" sz="quarter" idx="30" hasCustomPrompt="1"/>
          </p:nvPr>
        </p:nvSpPr>
        <p:spPr>
          <a:xfrm>
            <a:off x="7538605" y="4527951"/>
            <a:ext cx="866053" cy="184946"/>
          </a:xfrm>
          <a:prstGeom prst="rect">
            <a:avLst/>
          </a:prstGeom>
        </p:spPr>
        <p:txBody>
          <a:bodyPr lIns="36000" rIns="36000" anchor="ctr" anchorCtr="0"/>
          <a:lstStyle>
            <a:lvl1pPr marL="0" indent="0" algn="r">
              <a:buNone/>
              <a:defRPr sz="1200"/>
            </a:lvl1pPr>
            <a:lvl2pPr>
              <a:defRPr sz="1000"/>
            </a:lvl2pPr>
            <a:lvl3pPr>
              <a:defRPr sz="1000"/>
            </a:lvl3pPr>
            <a:lvl4pPr>
              <a:defRPr sz="1000"/>
            </a:lvl4pPr>
            <a:lvl5pPr>
              <a:defRPr sz="1000"/>
            </a:lvl5pPr>
          </a:lstStyle>
          <a:p>
            <a:pPr lvl="0"/>
            <a:r>
              <a:rPr kumimoji="1" lang="ja-JP" altLang="en-US" dirty="0"/>
              <a:t>答えを入力</a:t>
            </a:r>
          </a:p>
        </p:txBody>
      </p:sp>
      <p:sp>
        <p:nvSpPr>
          <p:cNvPr id="41" name="テキスト プレースホルダー 17">
            <a:extLst>
              <a:ext uri="{FF2B5EF4-FFF2-40B4-BE49-F238E27FC236}">
                <a16:creationId xmlns:a16="http://schemas.microsoft.com/office/drawing/2014/main" id="{9C344413-02E5-2378-0724-971D05FE6747}"/>
              </a:ext>
            </a:extLst>
          </p:cNvPr>
          <p:cNvSpPr>
            <a:spLocks noGrp="1"/>
          </p:cNvSpPr>
          <p:nvPr>
            <p:ph type="body" sz="quarter" idx="38" hasCustomPrompt="1"/>
          </p:nvPr>
        </p:nvSpPr>
        <p:spPr>
          <a:xfrm>
            <a:off x="7538605" y="5008902"/>
            <a:ext cx="866053" cy="184946"/>
          </a:xfrm>
          <a:prstGeom prst="rect">
            <a:avLst/>
          </a:prstGeom>
        </p:spPr>
        <p:txBody>
          <a:bodyPr lIns="36000" rIns="36000" anchor="ctr" anchorCtr="0"/>
          <a:lstStyle>
            <a:lvl1pPr marL="0" indent="0" algn="r">
              <a:buNone/>
              <a:defRPr sz="1200"/>
            </a:lvl1pPr>
            <a:lvl2pPr>
              <a:defRPr sz="1000"/>
            </a:lvl2pPr>
            <a:lvl3pPr>
              <a:defRPr sz="1000"/>
            </a:lvl3pPr>
            <a:lvl4pPr>
              <a:defRPr sz="1000"/>
            </a:lvl4pPr>
            <a:lvl5pPr>
              <a:defRPr sz="1000"/>
            </a:lvl5pPr>
          </a:lstStyle>
          <a:p>
            <a:pPr lvl="0"/>
            <a:r>
              <a:rPr kumimoji="1" lang="ja-JP" altLang="en-US" dirty="0"/>
              <a:t>答えを入力</a:t>
            </a:r>
          </a:p>
        </p:txBody>
      </p:sp>
      <p:sp>
        <p:nvSpPr>
          <p:cNvPr id="47" name="テキスト プレースホルダー 17">
            <a:extLst>
              <a:ext uri="{FF2B5EF4-FFF2-40B4-BE49-F238E27FC236}">
                <a16:creationId xmlns:a16="http://schemas.microsoft.com/office/drawing/2014/main" id="{7256BFC3-1325-7CC9-C6AC-1BAE444EA065}"/>
              </a:ext>
            </a:extLst>
          </p:cNvPr>
          <p:cNvSpPr>
            <a:spLocks noGrp="1"/>
          </p:cNvSpPr>
          <p:nvPr>
            <p:ph type="body" sz="quarter" idx="39" hasCustomPrompt="1"/>
          </p:nvPr>
        </p:nvSpPr>
        <p:spPr>
          <a:xfrm>
            <a:off x="7538605" y="5473678"/>
            <a:ext cx="866053" cy="184946"/>
          </a:xfrm>
          <a:prstGeom prst="rect">
            <a:avLst/>
          </a:prstGeom>
        </p:spPr>
        <p:txBody>
          <a:bodyPr lIns="36000" rIns="36000" anchor="ctr" anchorCtr="0"/>
          <a:lstStyle>
            <a:lvl1pPr marL="0" indent="0" algn="r">
              <a:buNone/>
              <a:defRPr sz="1200"/>
            </a:lvl1pPr>
            <a:lvl2pPr>
              <a:defRPr sz="1000"/>
            </a:lvl2pPr>
            <a:lvl3pPr>
              <a:defRPr sz="1000"/>
            </a:lvl3pPr>
            <a:lvl4pPr>
              <a:defRPr sz="1000"/>
            </a:lvl4pPr>
            <a:lvl5pPr>
              <a:defRPr sz="1000"/>
            </a:lvl5pPr>
          </a:lstStyle>
          <a:p>
            <a:pPr lvl="0"/>
            <a:r>
              <a:rPr kumimoji="1" lang="ja-JP" altLang="en-US" dirty="0"/>
              <a:t>答えを入力</a:t>
            </a:r>
          </a:p>
        </p:txBody>
      </p:sp>
      <p:sp>
        <p:nvSpPr>
          <p:cNvPr id="48" name="テキスト プレースホルダー 17">
            <a:extLst>
              <a:ext uri="{FF2B5EF4-FFF2-40B4-BE49-F238E27FC236}">
                <a16:creationId xmlns:a16="http://schemas.microsoft.com/office/drawing/2014/main" id="{CE7042D9-6040-3AA9-554F-7C053A4AD00E}"/>
              </a:ext>
            </a:extLst>
          </p:cNvPr>
          <p:cNvSpPr>
            <a:spLocks noGrp="1"/>
          </p:cNvSpPr>
          <p:nvPr>
            <p:ph type="body" sz="quarter" idx="40" hasCustomPrompt="1"/>
          </p:nvPr>
        </p:nvSpPr>
        <p:spPr>
          <a:xfrm>
            <a:off x="7538605" y="5943649"/>
            <a:ext cx="866053" cy="184946"/>
          </a:xfrm>
          <a:prstGeom prst="rect">
            <a:avLst/>
          </a:prstGeom>
        </p:spPr>
        <p:txBody>
          <a:bodyPr lIns="36000" rIns="36000" anchor="ctr" anchorCtr="0"/>
          <a:lstStyle>
            <a:lvl1pPr marL="0" indent="0" algn="r">
              <a:buNone/>
              <a:defRPr sz="1200"/>
            </a:lvl1pPr>
            <a:lvl2pPr>
              <a:defRPr sz="1000"/>
            </a:lvl2pPr>
            <a:lvl3pPr>
              <a:defRPr sz="1000"/>
            </a:lvl3pPr>
            <a:lvl4pPr>
              <a:defRPr sz="1000"/>
            </a:lvl4pPr>
            <a:lvl5pPr>
              <a:defRPr sz="1000"/>
            </a:lvl5pPr>
          </a:lstStyle>
          <a:p>
            <a:pPr lvl="0"/>
            <a:r>
              <a:rPr kumimoji="1" lang="ja-JP" altLang="en-US" dirty="0"/>
              <a:t>答えを入力</a:t>
            </a:r>
          </a:p>
        </p:txBody>
      </p:sp>
      <p:sp>
        <p:nvSpPr>
          <p:cNvPr id="17" name="正方形/長方形 16">
            <a:extLst>
              <a:ext uri="{FF2B5EF4-FFF2-40B4-BE49-F238E27FC236}">
                <a16:creationId xmlns:a16="http://schemas.microsoft.com/office/drawing/2014/main" id="{3270C151-A5BE-9BD5-F5A7-0FE8BFA14B05}"/>
              </a:ext>
            </a:extLst>
          </p:cNvPr>
          <p:cNvSpPr/>
          <p:nvPr userDrawn="1"/>
        </p:nvSpPr>
        <p:spPr bwMode="auto">
          <a:xfrm>
            <a:off x="323642" y="4007150"/>
            <a:ext cx="3667513" cy="267884"/>
          </a:xfrm>
          <a:prstGeom prst="rect">
            <a:avLst/>
          </a:prstGeom>
          <a:no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600" kern="1200" dirty="0">
                <a:solidFill>
                  <a:srgbClr val="005BAD"/>
                </a:solidFill>
                <a:latin typeface="+mn-ea"/>
                <a:ea typeface="+mn-ea"/>
                <a:cs typeface="+mn-cs"/>
              </a:rPr>
              <a:t>各家の所得金額</a:t>
            </a:r>
            <a:r>
              <a:rPr kumimoji="1" lang="ja-JP" altLang="en-US" sz="1400" kern="1200" dirty="0">
                <a:solidFill>
                  <a:srgbClr val="005BAD"/>
                </a:solidFill>
                <a:latin typeface="+mn-ea"/>
                <a:ea typeface="+mn-ea"/>
                <a:cs typeface="+mn-cs"/>
              </a:rPr>
              <a:t>（もうけ）</a:t>
            </a:r>
            <a:r>
              <a:rPr kumimoji="1" lang="ja-JP" altLang="en-US" sz="1600" kern="1200" dirty="0">
                <a:solidFill>
                  <a:srgbClr val="005BAD"/>
                </a:solidFill>
                <a:latin typeface="+mn-ea"/>
                <a:ea typeface="+mn-ea"/>
                <a:cs typeface="+mn-cs"/>
              </a:rPr>
              <a:t>が異なる場合</a:t>
            </a:r>
          </a:p>
        </p:txBody>
      </p:sp>
      <p:grpSp>
        <p:nvGrpSpPr>
          <p:cNvPr id="53" name="グループ化 52">
            <a:extLst>
              <a:ext uri="{FF2B5EF4-FFF2-40B4-BE49-F238E27FC236}">
                <a16:creationId xmlns:a16="http://schemas.microsoft.com/office/drawing/2014/main" id="{EBC346CD-F974-A886-B805-712D065C1AD7}"/>
              </a:ext>
            </a:extLst>
          </p:cNvPr>
          <p:cNvGrpSpPr/>
          <p:nvPr userDrawn="1"/>
        </p:nvGrpSpPr>
        <p:grpSpPr>
          <a:xfrm>
            <a:off x="727310" y="5444694"/>
            <a:ext cx="2220900" cy="1141426"/>
            <a:chOff x="608967" y="5456726"/>
            <a:chExt cx="2220900" cy="1141426"/>
          </a:xfrm>
        </p:grpSpPr>
        <p:pic>
          <p:nvPicPr>
            <p:cNvPr id="50" name="図 49">
              <a:extLst>
                <a:ext uri="{FF2B5EF4-FFF2-40B4-BE49-F238E27FC236}">
                  <a16:creationId xmlns:a16="http://schemas.microsoft.com/office/drawing/2014/main" id="{C6154DD8-4C81-1A7C-C051-97E2AC38F45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771" t="-205" r="9962" b="31137"/>
            <a:stretch/>
          </p:blipFill>
          <p:spPr>
            <a:xfrm>
              <a:off x="608967" y="5456726"/>
              <a:ext cx="1797166" cy="1091837"/>
            </a:xfrm>
            <a:prstGeom prst="rect">
              <a:avLst/>
            </a:prstGeom>
            <a:ln w="15875">
              <a:solidFill>
                <a:srgbClr val="005BAD"/>
              </a:solidFill>
            </a:ln>
          </p:spPr>
        </p:pic>
        <p:sp>
          <p:nvSpPr>
            <p:cNvPr id="51" name="楕円 50">
              <a:extLst>
                <a:ext uri="{FF2B5EF4-FFF2-40B4-BE49-F238E27FC236}">
                  <a16:creationId xmlns:a16="http://schemas.microsoft.com/office/drawing/2014/main" id="{48839757-B02E-4715-046D-A42728E30655}"/>
                </a:ext>
              </a:extLst>
            </p:cNvPr>
            <p:cNvSpPr/>
            <p:nvPr userDrawn="1"/>
          </p:nvSpPr>
          <p:spPr bwMode="auto">
            <a:xfrm>
              <a:off x="2111222" y="5879507"/>
              <a:ext cx="718645" cy="718645"/>
            </a:xfrm>
            <a:prstGeom prst="ellipse">
              <a:avLst/>
            </a:prstGeom>
            <a:solidFill>
              <a:srgbClr val="005BAD"/>
            </a:solidFill>
            <a:ln w="22225" cap="flat" cmpd="sng" algn="ctr">
              <a:solidFill>
                <a:srgbClr val="EBFA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Times" charset="0"/>
                <a:ea typeface="Osaka" charset="-128"/>
              </a:endParaRPr>
            </a:p>
          </p:txBody>
        </p:sp>
        <p:sp>
          <p:nvSpPr>
            <p:cNvPr id="52" name="テキスト ボックス 51">
              <a:extLst>
                <a:ext uri="{FF2B5EF4-FFF2-40B4-BE49-F238E27FC236}">
                  <a16:creationId xmlns:a16="http://schemas.microsoft.com/office/drawing/2014/main" id="{4E886911-018A-F460-89F0-5D42C08B28CB}"/>
                </a:ext>
              </a:extLst>
            </p:cNvPr>
            <p:cNvSpPr txBox="1"/>
            <p:nvPr userDrawn="1"/>
          </p:nvSpPr>
          <p:spPr>
            <a:xfrm>
              <a:off x="2144173" y="5977219"/>
              <a:ext cx="652743" cy="523220"/>
            </a:xfrm>
            <a:prstGeom prst="rect">
              <a:avLst/>
            </a:prstGeom>
            <a:noFill/>
          </p:spPr>
          <p:txBody>
            <a:bodyPr wrap="none" rtlCol="0">
              <a:spAutoFit/>
            </a:bodyPr>
            <a:lstStyle/>
            <a:p>
              <a:r>
                <a:rPr kumimoji="1" lang="ja-JP" altLang="en-US" sz="1400" kern="1200" dirty="0">
                  <a:solidFill>
                    <a:srgbClr val="EBFFFC"/>
                  </a:solidFill>
                  <a:latin typeface="+mn-ea"/>
                  <a:ea typeface="+mn-ea"/>
                  <a:cs typeface="+mn-cs"/>
                </a:rPr>
                <a:t>メタバ</a:t>
              </a:r>
              <a:endParaRPr kumimoji="1" lang="en-US" altLang="ja-JP" sz="1400" kern="1200" dirty="0">
                <a:solidFill>
                  <a:srgbClr val="EBFFFC"/>
                </a:solidFill>
                <a:latin typeface="+mn-ea"/>
                <a:ea typeface="+mn-ea"/>
                <a:cs typeface="+mn-cs"/>
              </a:endParaRPr>
            </a:p>
            <a:p>
              <a:r>
                <a:rPr kumimoji="1" lang="ja-JP" altLang="en-US" sz="1400" kern="1200" dirty="0">
                  <a:solidFill>
                    <a:srgbClr val="EBFFFC"/>
                  </a:solidFill>
                  <a:latin typeface="+mn-ea"/>
                  <a:ea typeface="+mn-ea"/>
                  <a:cs typeface="+mn-cs"/>
                </a:rPr>
                <a:t>タウン</a:t>
              </a:r>
            </a:p>
          </p:txBody>
        </p:sp>
      </p:grpSp>
      <p:sp>
        <p:nvSpPr>
          <p:cNvPr id="54" name="正方形/長方形 53">
            <a:extLst>
              <a:ext uri="{FF2B5EF4-FFF2-40B4-BE49-F238E27FC236}">
                <a16:creationId xmlns:a16="http://schemas.microsoft.com/office/drawing/2014/main" id="{584D2F6C-09FA-2F5A-DE99-79F2ABF555EB}"/>
              </a:ext>
            </a:extLst>
          </p:cNvPr>
          <p:cNvSpPr/>
          <p:nvPr userDrawn="1"/>
        </p:nvSpPr>
        <p:spPr bwMode="auto">
          <a:xfrm>
            <a:off x="3928374" y="1257115"/>
            <a:ext cx="1332646" cy="226871"/>
          </a:xfrm>
          <a:prstGeom prst="rect">
            <a:avLst/>
          </a:prstGeom>
          <a:noFill/>
          <a:ln w="19050" cap="flat" cmpd="sng" algn="ctr">
            <a:solidFill>
              <a:schemeClr val="tx1">
                <a:lumMod val="85000"/>
                <a:lumOff val="15000"/>
              </a:schemeClr>
            </a:solidFill>
            <a:prstDash val="solid"/>
            <a:round/>
            <a:headEnd type="none" w="med" len="med"/>
            <a:tailEnd type="none" w="med" len="med"/>
          </a:ln>
          <a:effectLst/>
        </p:spPr>
        <p:txBody>
          <a:bodyPr vert="horz" wrap="square" lIns="72000" tIns="36000" rIns="7200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1300" b="0" i="0" u="none" strike="noStrike" cap="none" normalizeH="0" baseline="0" dirty="0">
                <a:ln>
                  <a:noFill/>
                </a:ln>
                <a:effectLst/>
                <a:latin typeface="+mn-ea"/>
                <a:ea typeface="+mn-ea"/>
              </a:rPr>
              <a:t>パターン１</a:t>
            </a:r>
            <a:r>
              <a:rPr kumimoji="1" lang="ja-JP" altLang="en-US" sz="1200" b="0" i="0" u="none" strike="noStrike" cap="none" normalizeH="0" baseline="0" dirty="0">
                <a:ln>
                  <a:noFill/>
                </a:ln>
                <a:effectLst/>
                <a:latin typeface="+mn-ea"/>
                <a:ea typeface="+mn-ea"/>
              </a:rPr>
              <a:t>（参考）</a:t>
            </a:r>
            <a:endParaRPr kumimoji="1" lang="ja-JP" altLang="en-US" sz="1300" b="0" i="0" u="none" strike="noStrike" cap="none" normalizeH="0" baseline="0" dirty="0">
              <a:ln>
                <a:noFill/>
              </a:ln>
              <a:effectLst/>
              <a:latin typeface="+mn-ea"/>
              <a:ea typeface="+mn-ea"/>
            </a:endParaRPr>
          </a:p>
        </p:txBody>
      </p:sp>
      <p:graphicFrame>
        <p:nvGraphicFramePr>
          <p:cNvPr id="2" name="表 1">
            <a:extLst>
              <a:ext uri="{FF2B5EF4-FFF2-40B4-BE49-F238E27FC236}">
                <a16:creationId xmlns:a16="http://schemas.microsoft.com/office/drawing/2014/main" id="{298FB4F1-FDA3-D5D0-D1E8-83C9387AB56B}"/>
              </a:ext>
            </a:extLst>
          </p:cNvPr>
          <p:cNvGraphicFramePr>
            <a:graphicFrameLocks noGrp="1"/>
          </p:cNvGraphicFramePr>
          <p:nvPr userDrawn="1">
            <p:extLst>
              <p:ext uri="{D42A27DB-BD31-4B8C-83A1-F6EECF244321}">
                <p14:modId xmlns:p14="http://schemas.microsoft.com/office/powerpoint/2010/main" val="113908200"/>
              </p:ext>
            </p:extLst>
          </p:nvPr>
        </p:nvGraphicFramePr>
        <p:xfrm>
          <a:off x="5579583" y="1563406"/>
          <a:ext cx="3240000" cy="1836000"/>
        </p:xfrm>
        <a:graphic>
          <a:graphicData uri="http://schemas.openxmlformats.org/drawingml/2006/table">
            <a:tbl>
              <a:tblPr firstRow="1" bandRow="1">
                <a:effectLst/>
                <a:tableStyleId>{775DCB02-9BB8-47FD-8907-85C794F793BA}</a:tableStyleId>
              </a:tblPr>
              <a:tblGrid>
                <a:gridCol w="648000">
                  <a:extLst>
                    <a:ext uri="{9D8B030D-6E8A-4147-A177-3AD203B41FA5}">
                      <a16:colId xmlns:a16="http://schemas.microsoft.com/office/drawing/2014/main" val="869972413"/>
                    </a:ext>
                  </a:extLst>
                </a:gridCol>
                <a:gridCol w="648000">
                  <a:extLst>
                    <a:ext uri="{9D8B030D-6E8A-4147-A177-3AD203B41FA5}">
                      <a16:colId xmlns:a16="http://schemas.microsoft.com/office/drawing/2014/main" val="817503841"/>
                    </a:ext>
                  </a:extLst>
                </a:gridCol>
                <a:gridCol w="648000">
                  <a:extLst>
                    <a:ext uri="{9D8B030D-6E8A-4147-A177-3AD203B41FA5}">
                      <a16:colId xmlns:a16="http://schemas.microsoft.com/office/drawing/2014/main" val="1686783455"/>
                    </a:ext>
                  </a:extLst>
                </a:gridCol>
                <a:gridCol w="648000">
                  <a:extLst>
                    <a:ext uri="{9D8B030D-6E8A-4147-A177-3AD203B41FA5}">
                      <a16:colId xmlns:a16="http://schemas.microsoft.com/office/drawing/2014/main" val="4080317083"/>
                    </a:ext>
                  </a:extLst>
                </a:gridCol>
                <a:gridCol w="648000">
                  <a:extLst>
                    <a:ext uri="{9D8B030D-6E8A-4147-A177-3AD203B41FA5}">
                      <a16:colId xmlns:a16="http://schemas.microsoft.com/office/drawing/2014/main" val="659529276"/>
                    </a:ext>
                  </a:extLst>
                </a:gridCol>
              </a:tblGrid>
              <a:tr h="306000">
                <a:tc>
                  <a:txBody>
                    <a:bodyPr/>
                    <a:lstStyle/>
                    <a:p>
                      <a:pPr algn="ctr"/>
                      <a:endParaRPr kumimoji="1" lang="ja-JP" altLang="en-US" sz="900" b="0" dirty="0">
                        <a:solidFill>
                          <a:schemeClr val="bg1"/>
                        </a:solidFill>
                        <a:effectLst/>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ctr"/>
                      <a:r>
                        <a:rPr kumimoji="1" lang="ja-JP" altLang="en-US" sz="900" b="0" dirty="0">
                          <a:solidFill>
                            <a:schemeClr val="bg1"/>
                          </a:solidFill>
                          <a:effectLst/>
                        </a:rPr>
                        <a:t>家族</a:t>
                      </a:r>
                    </a:p>
                  </a:txBody>
                  <a:tcPr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pPr algn="ctr"/>
                      <a:r>
                        <a:rPr kumimoji="1" lang="ja-JP" altLang="en-US" sz="900" dirty="0">
                          <a:effectLst/>
                        </a:rPr>
                        <a:t>所得金額</a:t>
                      </a:r>
                      <a:endParaRPr kumimoji="1" lang="ja-JP" altLang="en-US" sz="700" b="0" kern="1200" dirty="0">
                        <a:solidFill>
                          <a:schemeClr val="bg1"/>
                        </a:solidFill>
                        <a:effectLst/>
                        <a:latin typeface="+mn-lt"/>
                        <a:ea typeface="+mn-ea"/>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pPr algn="ctr"/>
                      <a:r>
                        <a:rPr kumimoji="1" lang="ja-JP" altLang="en-US" sz="900" dirty="0">
                          <a:effectLst/>
                        </a:rPr>
                        <a:t>使用回数</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pPr algn="ctr"/>
                      <a:r>
                        <a:rPr kumimoji="1" lang="ja-JP" altLang="en-US" sz="900" dirty="0">
                          <a:effectLst/>
                        </a:rPr>
                        <a:t>負担金額</a:t>
                      </a:r>
                    </a:p>
                  </a:txBody>
                  <a:tcPr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extLst>
                  <a:ext uri="{0D108BD9-81ED-4DB2-BD59-A6C34878D82A}">
                    <a16:rowId xmlns:a16="http://schemas.microsoft.com/office/drawing/2014/main" val="2135456254"/>
                  </a:ext>
                </a:extLst>
              </a:tr>
              <a:tr h="306000">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Ａ家</a:t>
                      </a:r>
                    </a:p>
                  </a:txBody>
                  <a:tcPr anchor="ctr">
                    <a:lnL w="127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４人</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500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月</a:t>
                      </a:r>
                      <a:r>
                        <a:rPr kumimoji="1" lang="en-US" altLang="ja-JP" sz="900" b="1" dirty="0">
                          <a:effectLst/>
                          <a:latin typeface="HGPｺﾞｼｯｸM" panose="020B0600000000000000" pitchFamily="50" charset="-128"/>
                          <a:ea typeface="HGPｺﾞｼｯｸM" panose="020B0600000000000000" pitchFamily="50" charset="-128"/>
                        </a:rPr>
                        <a:t>10</a:t>
                      </a:r>
                      <a:r>
                        <a:rPr kumimoji="1" lang="ja-JP" altLang="en-US" sz="900" b="1" dirty="0">
                          <a:effectLst/>
                          <a:latin typeface="HGPｺﾞｼｯｸM" panose="020B0600000000000000" pitchFamily="50" charset="-128"/>
                          <a:ea typeface="HGPｺﾞｼｯｸM" panose="020B0600000000000000" pitchFamily="50" charset="-128"/>
                        </a:rPr>
                        <a:t>回</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100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0521073"/>
                  </a:ext>
                </a:extLst>
              </a:tr>
              <a:tr h="306000">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Ｂ家</a:t>
                      </a:r>
                    </a:p>
                  </a:txBody>
                  <a:tcPr anchor="ctr">
                    <a:lnL w="127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４人</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500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月</a:t>
                      </a:r>
                      <a:r>
                        <a:rPr kumimoji="1" lang="en-US" altLang="ja-JP" sz="900" b="1" dirty="0">
                          <a:effectLst/>
                          <a:latin typeface="HGPｺﾞｼｯｸM" panose="020B0600000000000000" pitchFamily="50" charset="-128"/>
                          <a:ea typeface="HGPｺﾞｼｯｸM" panose="020B0600000000000000" pitchFamily="50" charset="-128"/>
                        </a:rPr>
                        <a:t>10</a:t>
                      </a:r>
                      <a:r>
                        <a:rPr kumimoji="1" lang="ja-JP" altLang="en-US" sz="900" b="1" dirty="0">
                          <a:effectLst/>
                          <a:latin typeface="HGPｺﾞｼｯｸM" panose="020B0600000000000000" pitchFamily="50" charset="-128"/>
                          <a:ea typeface="HGPｺﾞｼｯｸM" panose="020B0600000000000000" pitchFamily="50" charset="-128"/>
                        </a:rPr>
                        <a:t>回</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100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96817260"/>
                  </a:ext>
                </a:extLst>
              </a:tr>
              <a:tr h="306000">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Ｃ家</a:t>
                      </a:r>
                    </a:p>
                  </a:txBody>
                  <a:tcPr anchor="ctr">
                    <a:lnL w="127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４人</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500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月</a:t>
                      </a:r>
                      <a:r>
                        <a:rPr kumimoji="1" lang="en-US" altLang="ja-JP" sz="900" b="1" dirty="0">
                          <a:effectLst/>
                          <a:latin typeface="HGPｺﾞｼｯｸM" panose="020B0600000000000000" pitchFamily="50" charset="-128"/>
                          <a:ea typeface="HGPｺﾞｼｯｸM" panose="020B0600000000000000" pitchFamily="50" charset="-128"/>
                        </a:rPr>
                        <a:t>10</a:t>
                      </a:r>
                      <a:r>
                        <a:rPr kumimoji="1" lang="ja-JP" altLang="en-US" sz="900" b="1" dirty="0">
                          <a:effectLst/>
                          <a:latin typeface="HGPｺﾞｼｯｸM" panose="020B0600000000000000" pitchFamily="50" charset="-128"/>
                          <a:ea typeface="HGPｺﾞｼｯｸM" panose="020B0600000000000000" pitchFamily="50" charset="-128"/>
                        </a:rPr>
                        <a:t>回</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100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85846679"/>
                  </a:ext>
                </a:extLst>
              </a:tr>
              <a:tr h="306000">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Ｄ家</a:t>
                      </a:r>
                    </a:p>
                  </a:txBody>
                  <a:tcPr anchor="ctr">
                    <a:lnL w="127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４人</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500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月</a:t>
                      </a:r>
                      <a:r>
                        <a:rPr kumimoji="1" lang="en-US" altLang="ja-JP" sz="900" b="1" dirty="0">
                          <a:effectLst/>
                          <a:latin typeface="HGPｺﾞｼｯｸM" panose="020B0600000000000000" pitchFamily="50" charset="-128"/>
                          <a:ea typeface="HGPｺﾞｼｯｸM" panose="020B0600000000000000" pitchFamily="50" charset="-128"/>
                        </a:rPr>
                        <a:t>10</a:t>
                      </a:r>
                      <a:r>
                        <a:rPr kumimoji="1" lang="ja-JP" altLang="en-US" sz="900" b="1" dirty="0">
                          <a:effectLst/>
                          <a:latin typeface="HGPｺﾞｼｯｸM" panose="020B0600000000000000" pitchFamily="50" charset="-128"/>
                          <a:ea typeface="HGPｺﾞｼｯｸM" panose="020B0600000000000000" pitchFamily="50" charset="-128"/>
                        </a:rPr>
                        <a:t>回</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100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68042463"/>
                  </a:ext>
                </a:extLst>
              </a:tr>
              <a:tr h="306000">
                <a:tc gridSpan="4">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合計</a:t>
                      </a:r>
                    </a:p>
                  </a:txBody>
                  <a:tcPr anchor="ctr">
                    <a:lnL w="127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dirty="0"/>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400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52522239"/>
                  </a:ext>
                </a:extLst>
              </a:tr>
            </a:tbl>
          </a:graphicData>
        </a:graphic>
      </p:graphicFrame>
      <p:sp>
        <p:nvSpPr>
          <p:cNvPr id="3" name="正方形/長方形 2">
            <a:extLst>
              <a:ext uri="{FF2B5EF4-FFF2-40B4-BE49-F238E27FC236}">
                <a16:creationId xmlns:a16="http://schemas.microsoft.com/office/drawing/2014/main" id="{2B988EF6-254F-D564-9747-701F8F5154C4}"/>
              </a:ext>
            </a:extLst>
          </p:cNvPr>
          <p:cNvSpPr/>
          <p:nvPr userDrawn="1"/>
        </p:nvSpPr>
        <p:spPr bwMode="auto">
          <a:xfrm>
            <a:off x="3928374" y="1541748"/>
            <a:ext cx="1650642" cy="1877632"/>
          </a:xfrm>
          <a:prstGeom prst="rect">
            <a:avLst/>
          </a:prstGeom>
          <a:solidFill>
            <a:schemeClr val="bg1">
              <a:lumMod val="95000"/>
            </a:schemeClr>
          </a:solidFill>
          <a:ln w="6350" cap="flat" cmpd="sng" algn="ctr">
            <a:noFill/>
            <a:prstDash val="solid"/>
            <a:round/>
            <a:headEnd type="none" w="med" len="med"/>
            <a:tailEnd type="none" w="med" len="med"/>
          </a:ln>
          <a:effectLst/>
        </p:spPr>
        <p:txBody>
          <a:bodyPr vert="horz" wrap="square" lIns="91440" tIns="90000" rIns="91440" bIns="45720" numCol="1" rtlCol="0" anchor="t"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050" kern="1200" dirty="0">
                <a:solidFill>
                  <a:schemeClr val="tx1"/>
                </a:solidFill>
                <a:latin typeface="+mn-ea"/>
                <a:ea typeface="+mn-ea"/>
                <a:cs typeface="+mn-cs"/>
              </a:rPr>
              <a:t>各家の家族構成・所得金額・使用回数が同じ場合</a:t>
            </a:r>
            <a:endParaRPr kumimoji="1" lang="en-US" altLang="ja-JP" sz="105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Tx/>
              <a:buNone/>
              <a:tabLst/>
            </a:pPr>
            <a:endParaRPr kumimoji="1" lang="en-US" altLang="ja-JP" sz="1050" kern="1200" dirty="0">
              <a:solidFill>
                <a:schemeClr val="tx1"/>
              </a:solidFill>
              <a:latin typeface="+mn-ea"/>
              <a:ea typeface="+mn-ea"/>
              <a:cs typeface="+mn-cs"/>
            </a:endParaRPr>
          </a:p>
          <a:p>
            <a:pPr marL="171450" marR="0" indent="-171450" algn="l" defTabSz="914400" rtl="0" eaLnBrk="0" fontAlgn="base" latinLnBrk="0" hangingPunct="0">
              <a:lnSpc>
                <a:spcPct val="114000"/>
              </a:lnSpc>
              <a:spcBef>
                <a:spcPct val="0"/>
              </a:spcBef>
              <a:spcAft>
                <a:spcPct val="0"/>
              </a:spcAft>
              <a:buClrTx/>
              <a:buSzTx/>
              <a:buFont typeface="Wingdings" panose="05000000000000000000" pitchFamily="2" charset="2"/>
              <a:buChar char="l"/>
              <a:tabLst/>
            </a:pPr>
            <a:r>
              <a:rPr kumimoji="1" lang="ja-JP" altLang="en-US" sz="1050" b="1" kern="1200" dirty="0">
                <a:solidFill>
                  <a:schemeClr val="tx1"/>
                </a:solidFill>
                <a:latin typeface="+mn-ea"/>
                <a:ea typeface="+mn-ea"/>
                <a:cs typeface="+mn-cs"/>
              </a:rPr>
              <a:t>ヒント</a:t>
            </a:r>
            <a:endParaRPr kumimoji="1" lang="en-US" altLang="ja-JP" sz="1050" b="1"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ja-JP" altLang="en-US" sz="1050" kern="1200">
                <a:solidFill>
                  <a:schemeClr val="tx1"/>
                </a:solidFill>
                <a:latin typeface="+mn-ea"/>
                <a:ea typeface="+mn-ea"/>
                <a:cs typeface="+mn-cs"/>
              </a:rPr>
              <a:t>４軒</a:t>
            </a:r>
            <a:r>
              <a:rPr kumimoji="1" lang="ja-JP" altLang="en-US" sz="1050" kern="1200" dirty="0">
                <a:solidFill>
                  <a:schemeClr val="tx1"/>
                </a:solidFill>
                <a:latin typeface="+mn-ea"/>
                <a:ea typeface="+mn-ea"/>
                <a:cs typeface="+mn-cs"/>
              </a:rPr>
              <a:t>とも同じ条件だから、</a:t>
            </a:r>
            <a:endParaRPr kumimoji="1" lang="en-US" altLang="ja-JP" sz="105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ja-JP" altLang="en-US" sz="1050" kern="1200">
                <a:solidFill>
                  <a:schemeClr val="tx1"/>
                </a:solidFill>
                <a:latin typeface="+mn-ea"/>
                <a:ea typeface="+mn-ea"/>
                <a:cs typeface="+mn-cs"/>
              </a:rPr>
              <a:t>公平</a:t>
            </a:r>
            <a:r>
              <a:rPr kumimoji="1" lang="ja-JP" altLang="en-US" sz="1050" kern="1200" dirty="0">
                <a:solidFill>
                  <a:schemeClr val="tx1"/>
                </a:solidFill>
                <a:latin typeface="+mn-ea"/>
                <a:ea typeface="+mn-ea"/>
                <a:cs typeface="+mn-cs"/>
              </a:rPr>
              <a:t>に負担すると</a:t>
            </a:r>
            <a:r>
              <a:rPr kumimoji="1" lang="en-US" altLang="ja-JP" sz="1050" kern="1200" dirty="0">
                <a:solidFill>
                  <a:schemeClr val="tx1"/>
                </a:solidFill>
                <a:latin typeface="+mn-ea"/>
                <a:ea typeface="+mn-ea"/>
                <a:cs typeface="+mn-cs"/>
              </a:rPr>
              <a:t>…</a:t>
            </a:r>
            <a:endParaRPr kumimoji="1" lang="ja-JP" altLang="en-US" sz="1050" kern="1200" dirty="0">
              <a:solidFill>
                <a:schemeClr val="tx1"/>
              </a:solidFill>
              <a:latin typeface="+mn-ea"/>
              <a:ea typeface="+mn-ea"/>
              <a:cs typeface="+mn-cs"/>
            </a:endParaRPr>
          </a:p>
        </p:txBody>
      </p:sp>
    </p:spTree>
    <p:extLst>
      <p:ext uri="{BB962C8B-B14F-4D97-AF65-F5344CB8AC3E}">
        <p14:creationId xmlns:p14="http://schemas.microsoft.com/office/powerpoint/2010/main" val="838610162"/>
      </p:ext>
    </p:extLst>
  </p:cSld>
  <p:clrMapOvr>
    <a:masterClrMapping/>
  </p:clrMapOvr>
  <p:extLst>
    <p:ext uri="{DCECCB84-F9BA-43D5-87BE-67443E8EF086}">
      <p15:sldGuideLst xmlns:p15="http://schemas.microsoft.com/office/powerpoint/2012/main">
        <p15:guide id="4" orient="horz" pos="4224">
          <p15:clr>
            <a:srgbClr val="FBAE40"/>
          </p15:clr>
        </p15:guide>
        <p15:guide id="5" pos="5760">
          <p15:clr>
            <a:srgbClr val="FBAE40"/>
          </p15:clr>
        </p15:guide>
        <p15:guide id="9" orient="horz">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7_白紙">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E85256BC-6200-EBDC-5473-473F5F1DD958}"/>
              </a:ext>
            </a:extLst>
          </p:cNvPr>
          <p:cNvSpPr/>
          <p:nvPr userDrawn="1"/>
        </p:nvSpPr>
        <p:spPr bwMode="auto">
          <a:xfrm>
            <a:off x="-1" y="705417"/>
            <a:ext cx="9144001" cy="58673"/>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0" i="0" u="none" strike="noStrike" kern="1200" cap="none" spc="0" normalizeH="0" baseline="0" noProof="0">
              <a:ln>
                <a:noFill/>
              </a:ln>
              <a:solidFill>
                <a:srgbClr val="000000"/>
              </a:solidFill>
              <a:effectLst/>
              <a:uLnTx/>
              <a:uFillTx/>
              <a:latin typeface="Times" charset="0"/>
              <a:ea typeface="Osaka" charset="-128"/>
              <a:cs typeface="+mn-cs"/>
            </a:endParaRPr>
          </a:p>
        </p:txBody>
      </p:sp>
      <p:sp>
        <p:nvSpPr>
          <p:cNvPr id="4" name="スライド番号プレースホルダー 3">
            <a:extLst>
              <a:ext uri="{FF2B5EF4-FFF2-40B4-BE49-F238E27FC236}">
                <a16:creationId xmlns:a16="http://schemas.microsoft.com/office/drawing/2014/main" id="{A1170B6F-62EF-45E6-90A2-A04CCA34EECB}"/>
              </a:ext>
            </a:extLst>
          </p:cNvPr>
          <p:cNvSpPr>
            <a:spLocks noGrp="1"/>
          </p:cNvSpPr>
          <p:nvPr>
            <p:ph type="sldNum" sz="quarter" idx="12"/>
          </p:nvPr>
        </p:nvSpPr>
        <p:spPr>
          <a:xfrm>
            <a:off x="8769893" y="6443281"/>
            <a:ext cx="374107" cy="298426"/>
          </a:xfrm>
          <a:prstGeom prst="rect">
            <a:avLst/>
          </a:prstGeom>
        </p:spPr>
        <p:txBody>
          <a:bodyPr wrap="none" anchor="ctr" anchorCtr="0"/>
          <a:lstStyle>
            <a:lvl1pPr algn="ctr">
              <a:defRPr sz="1200" b="1">
                <a:latin typeface="Arial" panose="020B0604020202020204" pitchFamily="34" charset="0"/>
                <a:ea typeface="HGP創英角ｺﾞｼｯｸUB" panose="020B0900000000000000" pitchFamily="50" charset="-128"/>
                <a:cs typeface="Arial" panose="020B0604020202020204" pitchFamily="34" charset="0"/>
              </a:defRPr>
            </a:lvl1pPr>
          </a:lstStyle>
          <a:p>
            <a:pPr>
              <a:defRPr/>
            </a:pPr>
            <a:fld id="{40E3B949-1179-4387-B307-F356BE6486A4}" type="slidenum">
              <a:rPr lang="en-US" altLang="ja-JP" smtClean="0"/>
              <a:pPr>
                <a:defRPr/>
              </a:pPr>
              <a:t>‹#›</a:t>
            </a:fld>
            <a:endParaRPr lang="en-US" altLang="ja-JP" dirty="0"/>
          </a:p>
        </p:txBody>
      </p:sp>
      <p:sp>
        <p:nvSpPr>
          <p:cNvPr id="9" name="正方形/長方形 8">
            <a:extLst>
              <a:ext uri="{FF2B5EF4-FFF2-40B4-BE49-F238E27FC236}">
                <a16:creationId xmlns:a16="http://schemas.microsoft.com/office/drawing/2014/main" id="{1AF0A3EF-5E57-F941-0BFF-1E4FB21C4A0D}"/>
              </a:ext>
            </a:extLst>
          </p:cNvPr>
          <p:cNvSpPr/>
          <p:nvPr userDrawn="1"/>
        </p:nvSpPr>
        <p:spPr bwMode="auto">
          <a:xfrm>
            <a:off x="323851" y="1257115"/>
            <a:ext cx="831439" cy="226871"/>
          </a:xfrm>
          <a:prstGeom prst="rect">
            <a:avLst/>
          </a:prstGeom>
          <a:noFill/>
          <a:ln w="19050" cap="flat" cmpd="sng" algn="ctr">
            <a:solidFill>
              <a:schemeClr val="tx1">
                <a:lumMod val="85000"/>
                <a:lumOff val="15000"/>
              </a:schemeClr>
            </a:solidFill>
            <a:prstDash val="solid"/>
            <a:round/>
            <a:headEnd type="none" w="med" len="med"/>
            <a:tailEnd type="none" w="med" len="med"/>
          </a:ln>
          <a:effectLst/>
        </p:spPr>
        <p:txBody>
          <a:bodyPr vert="horz" wrap="square" lIns="72000" tIns="36000" rIns="7200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1300" b="0" i="0" u="none" strike="noStrike" cap="none" normalizeH="0" baseline="0" dirty="0">
                <a:ln>
                  <a:noFill/>
                </a:ln>
                <a:effectLst/>
                <a:latin typeface="+mn-ea"/>
                <a:ea typeface="+mn-ea"/>
              </a:rPr>
              <a:t>前提条件</a:t>
            </a:r>
          </a:p>
        </p:txBody>
      </p:sp>
      <p:sp>
        <p:nvSpPr>
          <p:cNvPr id="10" name="正方形/長方形 9">
            <a:extLst>
              <a:ext uri="{FF2B5EF4-FFF2-40B4-BE49-F238E27FC236}">
                <a16:creationId xmlns:a16="http://schemas.microsoft.com/office/drawing/2014/main" id="{5FC5F758-8BE0-9B7E-6837-818F7F95F160}"/>
              </a:ext>
            </a:extLst>
          </p:cNvPr>
          <p:cNvSpPr/>
          <p:nvPr userDrawn="1"/>
        </p:nvSpPr>
        <p:spPr bwMode="auto">
          <a:xfrm>
            <a:off x="323852" y="3614858"/>
            <a:ext cx="2829658" cy="226800"/>
          </a:xfrm>
          <a:prstGeom prst="rect">
            <a:avLst/>
          </a:prstGeom>
          <a:noFill/>
          <a:ln w="19050" cap="flat" cmpd="sng" algn="ctr">
            <a:solidFill>
              <a:srgbClr val="005BAD"/>
            </a:solidFill>
            <a:prstDash val="solid"/>
            <a:round/>
            <a:headEnd type="none" w="med" len="med"/>
            <a:tailEnd type="none" w="med" len="med"/>
          </a:ln>
          <a:effectLst/>
        </p:spPr>
        <p:txBody>
          <a:bodyPr vert="horz" wrap="square" lIns="72000" tIns="36000" rIns="7200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1300" b="0" i="0" u="none" strike="noStrike" cap="none" normalizeH="0" baseline="0" dirty="0">
                <a:ln>
                  <a:noFill/>
                </a:ln>
                <a:solidFill>
                  <a:srgbClr val="005BAD"/>
                </a:solidFill>
                <a:effectLst/>
                <a:latin typeface="+mn-ea"/>
                <a:ea typeface="+mn-ea"/>
              </a:rPr>
              <a:t>討議</a:t>
            </a:r>
            <a:r>
              <a:rPr kumimoji="1" lang="ja-JP" altLang="en-US" sz="1300" b="0" i="0" u="none" strike="noStrike" cap="none" normalizeH="0" baseline="0" dirty="0">
                <a:ln>
                  <a:noFill/>
                </a:ln>
                <a:effectLst/>
                <a:latin typeface="+mn-ea"/>
                <a:ea typeface="+mn-ea"/>
              </a:rPr>
              <a:t>　パターン３　</a:t>
            </a:r>
            <a:r>
              <a:rPr kumimoji="1" lang="en-US" altLang="ja-JP" sz="1300" b="0" i="0" u="none" strike="noStrike" cap="none" normalizeH="0" baseline="0" dirty="0">
                <a:ln>
                  <a:noFill/>
                </a:ln>
                <a:effectLst/>
                <a:latin typeface="+mn-ea"/>
                <a:ea typeface="+mn-ea"/>
              </a:rPr>
              <a:t>※</a:t>
            </a:r>
            <a:r>
              <a:rPr kumimoji="1" lang="ja-JP" altLang="en-US" sz="1300" b="0" i="0" u="none" strike="noStrike" cap="none" normalizeH="0" baseline="0" dirty="0">
                <a:ln>
                  <a:noFill/>
                </a:ln>
                <a:effectLst/>
                <a:latin typeface="+mn-ea"/>
                <a:ea typeface="+mn-ea"/>
              </a:rPr>
              <a:t>グループ発表あり</a:t>
            </a:r>
          </a:p>
        </p:txBody>
      </p:sp>
      <p:sp>
        <p:nvSpPr>
          <p:cNvPr id="7" name="正方形/長方形 6">
            <a:extLst>
              <a:ext uri="{FF2B5EF4-FFF2-40B4-BE49-F238E27FC236}">
                <a16:creationId xmlns:a16="http://schemas.microsoft.com/office/drawing/2014/main" id="{66D8D3E2-48D8-A0F2-30BA-B99C1C3F5806}"/>
              </a:ext>
            </a:extLst>
          </p:cNvPr>
          <p:cNvSpPr/>
          <p:nvPr userDrawn="1"/>
        </p:nvSpPr>
        <p:spPr bwMode="auto">
          <a:xfrm>
            <a:off x="324417" y="1541748"/>
            <a:ext cx="3455491" cy="1877632"/>
          </a:xfrm>
          <a:prstGeom prst="rect">
            <a:avLst/>
          </a:prstGeom>
          <a:solidFill>
            <a:schemeClr val="bg1">
              <a:lumMod val="95000"/>
            </a:schemeClr>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みなさんはメタバタウンの住人です。</a:t>
            </a:r>
            <a:endParaRPr kumimoji="1" lang="en-US" altLang="ja-JP" sz="11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メタバタウンには家が４軒あり、町の真ん中を町が管理する川が流れています。</a:t>
            </a: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行き来には渡し船を使っていますが、</a:t>
            </a:r>
            <a:endParaRPr kumimoji="1" lang="en-US" altLang="ja-JP" sz="11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雨で増水すると運航できず不便でした。</a:t>
            </a: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今回、</a:t>
            </a:r>
            <a:r>
              <a:rPr kumimoji="1" lang="ja-JP" altLang="en-US" sz="1100" kern="1200" dirty="0">
                <a:solidFill>
                  <a:srgbClr val="C00000"/>
                </a:solidFill>
                <a:latin typeface="+mn-ea"/>
                <a:ea typeface="+mn-ea"/>
                <a:cs typeface="+mn-cs"/>
              </a:rPr>
              <a:t> メタバタウンの全ての住人の希望 </a:t>
            </a:r>
            <a:r>
              <a:rPr kumimoji="1" lang="ja-JP" altLang="en-US" sz="1100" kern="1200" dirty="0">
                <a:solidFill>
                  <a:schemeClr val="tx1"/>
                </a:solidFill>
                <a:latin typeface="+mn-ea"/>
                <a:ea typeface="+mn-ea"/>
                <a:cs typeface="+mn-cs"/>
              </a:rPr>
              <a:t>により</a:t>
            </a:r>
            <a:endParaRPr kumimoji="1" lang="en-US" altLang="ja-JP" sz="11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橋を建設することになりました。</a:t>
            </a: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橋の建設費用は</a:t>
            </a:r>
            <a:r>
              <a:rPr kumimoji="1" lang="en-US" altLang="ja-JP" sz="1100" kern="1200" dirty="0">
                <a:solidFill>
                  <a:schemeClr val="tx1"/>
                </a:solidFill>
                <a:latin typeface="+mn-ea"/>
                <a:ea typeface="+mn-ea"/>
                <a:cs typeface="+mn-cs"/>
              </a:rPr>
              <a:t>400</a:t>
            </a:r>
            <a:r>
              <a:rPr kumimoji="1" lang="ja-JP" altLang="en-US" sz="1100" kern="1200" dirty="0">
                <a:solidFill>
                  <a:schemeClr val="tx1"/>
                </a:solidFill>
                <a:latin typeface="+mn-ea"/>
                <a:ea typeface="+mn-ea"/>
                <a:cs typeface="+mn-cs"/>
              </a:rPr>
              <a:t>万円です。</a:t>
            </a:r>
            <a:endParaRPr kumimoji="1" lang="en-US" altLang="ja-JP" sz="11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どのように負担すればいいと思いますか。</a:t>
            </a:r>
          </a:p>
        </p:txBody>
      </p:sp>
      <p:sp>
        <p:nvSpPr>
          <p:cNvPr id="11" name="正方形/長方形 10">
            <a:extLst>
              <a:ext uri="{FF2B5EF4-FFF2-40B4-BE49-F238E27FC236}">
                <a16:creationId xmlns:a16="http://schemas.microsoft.com/office/drawing/2014/main" id="{28AF1350-8E12-4B20-8DDD-CC0234552D7B}"/>
              </a:ext>
            </a:extLst>
          </p:cNvPr>
          <p:cNvSpPr/>
          <p:nvPr userDrawn="1"/>
        </p:nvSpPr>
        <p:spPr bwMode="auto">
          <a:xfrm>
            <a:off x="811530" y="2583495"/>
            <a:ext cx="2000250" cy="177756"/>
          </a:xfrm>
          <a:prstGeom prst="rect">
            <a:avLst/>
          </a:prstGeom>
          <a:noFill/>
          <a:ln w="127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Times" charset="0"/>
              <a:ea typeface="Osaka" charset="-128"/>
            </a:endParaRPr>
          </a:p>
        </p:txBody>
      </p:sp>
      <p:sp>
        <p:nvSpPr>
          <p:cNvPr id="16" name="正方形/長方形 15">
            <a:extLst>
              <a:ext uri="{FF2B5EF4-FFF2-40B4-BE49-F238E27FC236}">
                <a16:creationId xmlns:a16="http://schemas.microsoft.com/office/drawing/2014/main" id="{FD842687-0D0E-A5AD-ACCD-D81186D29464}"/>
              </a:ext>
            </a:extLst>
          </p:cNvPr>
          <p:cNvSpPr>
            <a:spLocks noGrp="1" noRot="1" noMove="1" noResize="1" noEditPoints="1" noAdjustHandles="1" noChangeArrowheads="1" noChangeShapeType="1"/>
          </p:cNvSpPr>
          <p:nvPr userDrawn="1"/>
        </p:nvSpPr>
        <p:spPr bwMode="auto">
          <a:xfrm>
            <a:off x="324417" y="3888724"/>
            <a:ext cx="8495733" cy="2831493"/>
          </a:xfrm>
          <a:prstGeom prst="rect">
            <a:avLst/>
          </a:prstGeom>
          <a:solidFill>
            <a:srgbClr val="EBFAFF"/>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Tx/>
              <a:buNone/>
              <a:tabLst/>
            </a:pPr>
            <a:endParaRPr kumimoji="1" lang="ja-JP" altLang="en-US" sz="1100" kern="1200" dirty="0">
              <a:solidFill>
                <a:schemeClr val="tx1"/>
              </a:solidFill>
              <a:latin typeface="+mn-ea"/>
              <a:ea typeface="+mn-ea"/>
              <a:cs typeface="+mn-cs"/>
            </a:endParaRPr>
          </a:p>
        </p:txBody>
      </p:sp>
      <p:graphicFrame>
        <p:nvGraphicFramePr>
          <p:cNvPr id="13" name="表 12">
            <a:extLst>
              <a:ext uri="{FF2B5EF4-FFF2-40B4-BE49-F238E27FC236}">
                <a16:creationId xmlns:a16="http://schemas.microsoft.com/office/drawing/2014/main" id="{658EDF74-866D-FAC0-246F-6CEEBA622E9A}"/>
              </a:ext>
            </a:extLst>
          </p:cNvPr>
          <p:cNvGraphicFramePr>
            <a:graphicFrameLocks noGrp="1"/>
          </p:cNvGraphicFramePr>
          <p:nvPr userDrawn="1">
            <p:extLst>
              <p:ext uri="{D42A27DB-BD31-4B8C-83A1-F6EECF244321}">
                <p14:modId xmlns:p14="http://schemas.microsoft.com/office/powerpoint/2010/main" val="2069580675"/>
              </p:ext>
            </p:extLst>
          </p:nvPr>
        </p:nvGraphicFramePr>
        <p:xfrm>
          <a:off x="3009451" y="3900331"/>
          <a:ext cx="3877259" cy="2822410"/>
        </p:xfrm>
        <a:graphic>
          <a:graphicData uri="http://schemas.openxmlformats.org/drawingml/2006/table">
            <a:tbl>
              <a:tblPr firstRow="1" bandRow="1">
                <a:effectLst/>
                <a:tableStyleId>{775DCB02-9BB8-47FD-8907-85C794F793BA}</a:tableStyleId>
              </a:tblPr>
              <a:tblGrid>
                <a:gridCol w="487756">
                  <a:extLst>
                    <a:ext uri="{9D8B030D-6E8A-4147-A177-3AD203B41FA5}">
                      <a16:colId xmlns:a16="http://schemas.microsoft.com/office/drawing/2014/main" val="869972413"/>
                    </a:ext>
                  </a:extLst>
                </a:gridCol>
                <a:gridCol w="487756">
                  <a:extLst>
                    <a:ext uri="{9D8B030D-6E8A-4147-A177-3AD203B41FA5}">
                      <a16:colId xmlns:a16="http://schemas.microsoft.com/office/drawing/2014/main" val="817503841"/>
                    </a:ext>
                  </a:extLst>
                </a:gridCol>
                <a:gridCol w="826634">
                  <a:extLst>
                    <a:ext uri="{9D8B030D-6E8A-4147-A177-3AD203B41FA5}">
                      <a16:colId xmlns:a16="http://schemas.microsoft.com/office/drawing/2014/main" val="1686783455"/>
                    </a:ext>
                  </a:extLst>
                </a:gridCol>
                <a:gridCol w="826634">
                  <a:extLst>
                    <a:ext uri="{9D8B030D-6E8A-4147-A177-3AD203B41FA5}">
                      <a16:colId xmlns:a16="http://schemas.microsoft.com/office/drawing/2014/main" val="4080317083"/>
                    </a:ext>
                  </a:extLst>
                </a:gridCol>
                <a:gridCol w="1248479">
                  <a:extLst>
                    <a:ext uri="{9D8B030D-6E8A-4147-A177-3AD203B41FA5}">
                      <a16:colId xmlns:a16="http://schemas.microsoft.com/office/drawing/2014/main" val="659529276"/>
                    </a:ext>
                  </a:extLst>
                </a:gridCol>
              </a:tblGrid>
              <a:tr h="482220">
                <a:tc>
                  <a:txBody>
                    <a:bodyPr/>
                    <a:lstStyle/>
                    <a:p>
                      <a:pPr algn="ctr"/>
                      <a:endParaRPr kumimoji="1" lang="ja-JP" altLang="en-US" sz="1050" b="0" dirty="0">
                        <a:solidFill>
                          <a:schemeClr val="bg1"/>
                        </a:solidFill>
                        <a:effectLst/>
                      </a:endParaRPr>
                    </a:p>
                  </a:txBody>
                  <a:tcPr anchor="ctr">
                    <a:lnL w="12700" cap="flat" cmpd="sng" algn="ctr">
                      <a:solidFill>
                        <a:schemeClr val="bg1"/>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EBFAFF"/>
                    </a:solidFill>
                  </a:tcPr>
                </a:tc>
                <a:tc>
                  <a:txBody>
                    <a:bodyPr/>
                    <a:lstStyle/>
                    <a:p>
                      <a:pPr algn="ctr"/>
                      <a:r>
                        <a:rPr kumimoji="1" lang="ja-JP" altLang="en-US" sz="1050" b="0" dirty="0">
                          <a:solidFill>
                            <a:schemeClr val="bg1"/>
                          </a:solidFill>
                          <a:effectLst/>
                        </a:rPr>
                        <a:t>家族</a:t>
                      </a:r>
                    </a:p>
                  </a:txBody>
                  <a:tcPr anchor="ctr">
                    <a:lnL w="12700" cap="flat" cmpd="sng" algn="ctr">
                      <a:solidFill>
                        <a:srgbClr val="005BAD"/>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005BAD"/>
                    </a:solidFill>
                  </a:tcPr>
                </a:tc>
                <a:tc>
                  <a:txBody>
                    <a:bodyPr/>
                    <a:lstStyle/>
                    <a:p>
                      <a:pPr algn="ctr"/>
                      <a:r>
                        <a:rPr kumimoji="1" lang="ja-JP" altLang="en-US" sz="1050" dirty="0">
                          <a:effectLst/>
                        </a:rPr>
                        <a:t>所得金額</a:t>
                      </a:r>
                      <a:endParaRPr kumimoji="1" lang="ja-JP" altLang="en-US" sz="900" b="0" kern="1200" dirty="0">
                        <a:solidFill>
                          <a:schemeClr val="bg1"/>
                        </a:solidFill>
                        <a:effectLst/>
                        <a:latin typeface="+mn-lt"/>
                        <a:ea typeface="+mn-ea"/>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005BAD"/>
                    </a:solidFill>
                  </a:tcPr>
                </a:tc>
                <a:tc>
                  <a:txBody>
                    <a:bodyPr/>
                    <a:lstStyle/>
                    <a:p>
                      <a:pPr algn="ctr"/>
                      <a:r>
                        <a:rPr kumimoji="1" lang="ja-JP" altLang="en-US" sz="1050" dirty="0">
                          <a:effectLst/>
                        </a:rPr>
                        <a:t>使用回数</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005BAD"/>
                    </a:solidFill>
                  </a:tcPr>
                </a:tc>
                <a:tc>
                  <a:txBody>
                    <a:bodyPr/>
                    <a:lstStyle/>
                    <a:p>
                      <a:pPr algn="ctr"/>
                      <a:r>
                        <a:rPr kumimoji="1" lang="ja-JP" altLang="en-US" sz="1050" dirty="0">
                          <a:effectLst/>
                        </a:rPr>
                        <a:t>負担金額</a:t>
                      </a:r>
                    </a:p>
                  </a:txBody>
                  <a:tcPr anchor="ctr">
                    <a:lnL w="12700" cap="flat" cmpd="sng" algn="ctr">
                      <a:solidFill>
                        <a:schemeClr val="bg1"/>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005BAD"/>
                    </a:solidFill>
                  </a:tcPr>
                </a:tc>
                <a:extLst>
                  <a:ext uri="{0D108BD9-81ED-4DB2-BD59-A6C34878D82A}">
                    <a16:rowId xmlns:a16="http://schemas.microsoft.com/office/drawing/2014/main" val="2135456254"/>
                  </a:ext>
                </a:extLst>
              </a:tr>
              <a:tr h="468038">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Ａ家</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４人</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en-US" altLang="ja-JP" sz="1000" b="1" dirty="0">
                          <a:effectLst/>
                          <a:latin typeface="HGPｺﾞｼｯｸM" panose="020B0600000000000000" pitchFamily="50" charset="-128"/>
                          <a:ea typeface="HGPｺﾞｼｯｸM" panose="020B0600000000000000" pitchFamily="50" charset="-128"/>
                        </a:rPr>
                        <a:t>1,000</a:t>
                      </a:r>
                      <a:r>
                        <a:rPr kumimoji="1" lang="ja-JP" altLang="en-US" sz="10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月</a:t>
                      </a:r>
                      <a:r>
                        <a:rPr kumimoji="1" lang="en-US" altLang="ja-JP" sz="1000" b="1" dirty="0">
                          <a:effectLst/>
                          <a:latin typeface="HGPｺﾞｼｯｸM" panose="020B0600000000000000" pitchFamily="50" charset="-128"/>
                          <a:ea typeface="HGPｺﾞｼｯｸM" panose="020B0600000000000000" pitchFamily="50" charset="-128"/>
                        </a:rPr>
                        <a:t>0</a:t>
                      </a:r>
                      <a:r>
                        <a:rPr kumimoji="1" lang="ja-JP" altLang="en-US" sz="1000" b="1" dirty="0">
                          <a:effectLst/>
                          <a:latin typeface="HGPｺﾞｼｯｸM" panose="020B0600000000000000" pitchFamily="50" charset="-128"/>
                          <a:ea typeface="HGPｺﾞｼｯｸM" panose="020B0600000000000000" pitchFamily="50" charset="-128"/>
                        </a:rPr>
                        <a:t>回</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r"/>
                      <a:r>
                        <a:rPr kumimoji="1" lang="ja-JP" altLang="en-US" sz="10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EBFFFC"/>
                    </a:solidFill>
                  </a:tcPr>
                </a:tc>
                <a:extLst>
                  <a:ext uri="{0D108BD9-81ED-4DB2-BD59-A6C34878D82A}">
                    <a16:rowId xmlns:a16="http://schemas.microsoft.com/office/drawing/2014/main" val="240521073"/>
                  </a:ext>
                </a:extLst>
              </a:tr>
              <a:tr h="468038">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Ｂ家</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４人</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en-US" altLang="ja-JP" sz="1000" b="1" dirty="0">
                          <a:effectLst/>
                          <a:latin typeface="HGPｺﾞｼｯｸM" panose="020B0600000000000000" pitchFamily="50" charset="-128"/>
                          <a:ea typeface="HGPｺﾞｼｯｸM" panose="020B0600000000000000" pitchFamily="50" charset="-128"/>
                        </a:rPr>
                        <a:t>600</a:t>
                      </a:r>
                      <a:r>
                        <a:rPr kumimoji="1" lang="ja-JP" altLang="en-US" sz="10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月</a:t>
                      </a:r>
                      <a:r>
                        <a:rPr kumimoji="1" lang="en-US" altLang="ja-JP" sz="1000" b="1" dirty="0">
                          <a:effectLst/>
                          <a:latin typeface="HGPｺﾞｼｯｸM" panose="020B0600000000000000" pitchFamily="50" charset="-128"/>
                          <a:ea typeface="HGPｺﾞｼｯｸM" panose="020B0600000000000000" pitchFamily="50" charset="-128"/>
                        </a:rPr>
                        <a:t>10</a:t>
                      </a:r>
                      <a:r>
                        <a:rPr kumimoji="1" lang="ja-JP" altLang="en-US" sz="1000" b="1" dirty="0">
                          <a:effectLst/>
                          <a:latin typeface="HGPｺﾞｼｯｸM" panose="020B0600000000000000" pitchFamily="50" charset="-128"/>
                          <a:ea typeface="HGPｺﾞｼｯｸM" panose="020B0600000000000000" pitchFamily="50" charset="-128"/>
                        </a:rPr>
                        <a:t>回</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r"/>
                      <a:r>
                        <a:rPr kumimoji="1" lang="ja-JP" altLang="en-US" sz="10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EBFFFC"/>
                    </a:solidFill>
                  </a:tcPr>
                </a:tc>
                <a:extLst>
                  <a:ext uri="{0D108BD9-81ED-4DB2-BD59-A6C34878D82A}">
                    <a16:rowId xmlns:a16="http://schemas.microsoft.com/office/drawing/2014/main" val="1196817260"/>
                  </a:ext>
                </a:extLst>
              </a:tr>
              <a:tr h="468038">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Ｃ家</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４人</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en-US" altLang="ja-JP" sz="1000" b="1" dirty="0">
                          <a:effectLst/>
                          <a:latin typeface="HGPｺﾞｼｯｸM" panose="020B0600000000000000" pitchFamily="50" charset="-128"/>
                          <a:ea typeface="HGPｺﾞｼｯｸM" panose="020B0600000000000000" pitchFamily="50" charset="-128"/>
                        </a:rPr>
                        <a:t>300</a:t>
                      </a:r>
                      <a:r>
                        <a:rPr kumimoji="1" lang="ja-JP" altLang="en-US" sz="10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月</a:t>
                      </a:r>
                      <a:r>
                        <a:rPr kumimoji="1" lang="en-US" altLang="ja-JP" sz="1000" b="1" dirty="0">
                          <a:effectLst/>
                          <a:latin typeface="HGPｺﾞｼｯｸM" panose="020B0600000000000000" pitchFamily="50" charset="-128"/>
                          <a:ea typeface="HGPｺﾞｼｯｸM" panose="020B0600000000000000" pitchFamily="50" charset="-128"/>
                        </a:rPr>
                        <a:t>10</a:t>
                      </a:r>
                      <a:r>
                        <a:rPr kumimoji="1" lang="ja-JP" altLang="en-US" sz="1000" b="1" dirty="0">
                          <a:effectLst/>
                          <a:latin typeface="HGPｺﾞｼｯｸM" panose="020B0600000000000000" pitchFamily="50" charset="-128"/>
                          <a:ea typeface="HGPｺﾞｼｯｸM" panose="020B0600000000000000" pitchFamily="50" charset="-128"/>
                        </a:rPr>
                        <a:t>回</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r"/>
                      <a:r>
                        <a:rPr kumimoji="1" lang="ja-JP" altLang="en-US" sz="10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EBFFFC"/>
                    </a:solidFill>
                  </a:tcPr>
                </a:tc>
                <a:extLst>
                  <a:ext uri="{0D108BD9-81ED-4DB2-BD59-A6C34878D82A}">
                    <a16:rowId xmlns:a16="http://schemas.microsoft.com/office/drawing/2014/main" val="585846679"/>
                  </a:ext>
                </a:extLst>
              </a:tr>
              <a:tr h="468038">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Ｄ家</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４人</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en-US" altLang="ja-JP" sz="1000" b="1" dirty="0">
                          <a:effectLst/>
                          <a:latin typeface="HGPｺﾞｼｯｸM" panose="020B0600000000000000" pitchFamily="50" charset="-128"/>
                          <a:ea typeface="HGPｺﾞｼｯｸM" panose="020B0600000000000000" pitchFamily="50" charset="-128"/>
                        </a:rPr>
                        <a:t>100</a:t>
                      </a:r>
                      <a:r>
                        <a:rPr kumimoji="1" lang="ja-JP" altLang="en-US" sz="10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月</a:t>
                      </a:r>
                      <a:r>
                        <a:rPr kumimoji="1" lang="en-US" altLang="ja-JP" sz="1000" b="1" dirty="0">
                          <a:effectLst/>
                          <a:latin typeface="HGPｺﾞｼｯｸM" panose="020B0600000000000000" pitchFamily="50" charset="-128"/>
                          <a:ea typeface="HGPｺﾞｼｯｸM" panose="020B0600000000000000" pitchFamily="50" charset="-128"/>
                        </a:rPr>
                        <a:t>20</a:t>
                      </a:r>
                      <a:r>
                        <a:rPr kumimoji="1" lang="ja-JP" altLang="en-US" sz="1000" b="1" dirty="0">
                          <a:effectLst/>
                          <a:latin typeface="HGPｺﾞｼｯｸM" panose="020B0600000000000000" pitchFamily="50" charset="-128"/>
                          <a:ea typeface="HGPｺﾞｼｯｸM" panose="020B0600000000000000" pitchFamily="50" charset="-128"/>
                        </a:rPr>
                        <a:t>回</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r"/>
                      <a:r>
                        <a:rPr kumimoji="1" lang="ja-JP" altLang="en-US" sz="10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EBFFFC"/>
                    </a:solidFill>
                  </a:tcPr>
                </a:tc>
                <a:extLst>
                  <a:ext uri="{0D108BD9-81ED-4DB2-BD59-A6C34878D82A}">
                    <a16:rowId xmlns:a16="http://schemas.microsoft.com/office/drawing/2014/main" val="4268042463"/>
                  </a:ext>
                </a:extLst>
              </a:tr>
              <a:tr h="468038">
                <a:tc gridSpan="4">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合計</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CEEEFE"/>
                    </a:solidFill>
                  </a:tcPr>
                </a:tc>
                <a:tc hMerge="1">
                  <a:txBody>
                    <a:bodyPr/>
                    <a:lstStyle/>
                    <a:p>
                      <a:endParaRP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dirty="0"/>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kumimoji="1" lang="en-US" altLang="ja-JP" sz="1000" b="1" dirty="0">
                          <a:effectLst/>
                          <a:latin typeface="HGPｺﾞｼｯｸM" panose="020B0600000000000000" pitchFamily="50" charset="-128"/>
                          <a:ea typeface="HGPｺﾞｼｯｸM" panose="020B0600000000000000" pitchFamily="50" charset="-128"/>
                        </a:rPr>
                        <a:t>400</a:t>
                      </a:r>
                      <a:r>
                        <a:rPr kumimoji="1" lang="ja-JP" altLang="en-US" sz="10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CEEEFE"/>
                    </a:solidFill>
                  </a:tcPr>
                </a:tc>
                <a:extLst>
                  <a:ext uri="{0D108BD9-81ED-4DB2-BD59-A6C34878D82A}">
                    <a16:rowId xmlns:a16="http://schemas.microsoft.com/office/drawing/2014/main" val="3152522239"/>
                  </a:ext>
                </a:extLst>
              </a:tr>
            </a:tbl>
          </a:graphicData>
        </a:graphic>
      </p:graphicFrame>
      <p:sp>
        <p:nvSpPr>
          <p:cNvPr id="40" name="正方形/長方形 39">
            <a:extLst>
              <a:ext uri="{FF2B5EF4-FFF2-40B4-BE49-F238E27FC236}">
                <a16:creationId xmlns:a16="http://schemas.microsoft.com/office/drawing/2014/main" id="{B7A6DFF8-6BE9-7586-B646-8DCACE5DDAD3}"/>
              </a:ext>
            </a:extLst>
          </p:cNvPr>
          <p:cNvSpPr/>
          <p:nvPr userDrawn="1"/>
        </p:nvSpPr>
        <p:spPr bwMode="auto">
          <a:xfrm>
            <a:off x="323642" y="5376928"/>
            <a:ext cx="3455491" cy="621034"/>
          </a:xfrm>
          <a:prstGeom prst="rect">
            <a:avLst/>
          </a:prstGeom>
          <a:no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171450" marR="0" indent="-171450" algn="l" defTabSz="914400" rtl="0" eaLnBrk="0" fontAlgn="base" latinLnBrk="0" hangingPunct="0">
              <a:lnSpc>
                <a:spcPct val="114000"/>
              </a:lnSpc>
              <a:spcBef>
                <a:spcPct val="0"/>
              </a:spcBef>
              <a:spcAft>
                <a:spcPct val="0"/>
              </a:spcAft>
              <a:buClrTx/>
              <a:buSzTx/>
              <a:buFont typeface="Wingdings" panose="05000000000000000000" pitchFamily="2" charset="2"/>
              <a:buChar char="l"/>
              <a:tabLst/>
            </a:pPr>
            <a:r>
              <a:rPr kumimoji="1" lang="ja-JP" altLang="en-US" sz="1400" kern="1200" dirty="0">
                <a:solidFill>
                  <a:srgbClr val="005BAD"/>
                </a:solidFill>
                <a:latin typeface="+mn-ea"/>
                <a:ea typeface="+mn-ea"/>
                <a:cs typeface="+mn-cs"/>
              </a:rPr>
              <a:t>ヒント</a:t>
            </a:r>
          </a:p>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ja-JP" altLang="en-US" sz="1200" kern="1200" dirty="0">
                <a:solidFill>
                  <a:schemeClr val="tx1"/>
                </a:solidFill>
                <a:latin typeface="+mn-ea"/>
                <a:ea typeface="+mn-ea"/>
                <a:cs typeface="+mn-cs"/>
              </a:rPr>
              <a:t>  </a:t>
            </a:r>
            <a:r>
              <a:rPr kumimoji="1" lang="ja-JP" altLang="en-US" sz="1200" kern="0" spc="100" baseline="0" dirty="0">
                <a:solidFill>
                  <a:schemeClr val="tx1"/>
                </a:solidFill>
                <a:latin typeface="+mn-ea"/>
                <a:ea typeface="+mn-ea"/>
                <a:cs typeface="+mn-cs"/>
              </a:rPr>
              <a:t> </a:t>
            </a:r>
            <a:r>
              <a:rPr kumimoji="1" lang="ja-JP" altLang="en-US" sz="1200" kern="1200" dirty="0">
                <a:solidFill>
                  <a:schemeClr val="tx1"/>
                </a:solidFill>
                <a:latin typeface="+mn-ea"/>
                <a:ea typeface="+mn-ea"/>
                <a:cs typeface="+mn-cs"/>
              </a:rPr>
              <a:t>いくつかの負担方法を組み合わせる</a:t>
            </a:r>
            <a:endParaRPr kumimoji="1" lang="en-US" altLang="ja-JP" sz="12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en-US" altLang="ja-JP" sz="1200" kern="1200" dirty="0">
                <a:solidFill>
                  <a:schemeClr val="tx1"/>
                </a:solidFill>
                <a:latin typeface="+mn-ea"/>
                <a:ea typeface="+mn-ea"/>
                <a:cs typeface="+mn-cs"/>
              </a:rPr>
              <a:t>   </a:t>
            </a:r>
            <a:r>
              <a:rPr kumimoji="1" lang="ja-JP" altLang="en-US" sz="1200" kern="1200" dirty="0">
                <a:solidFill>
                  <a:schemeClr val="tx1"/>
                </a:solidFill>
                <a:latin typeface="+mn-ea"/>
                <a:ea typeface="+mn-ea"/>
                <a:cs typeface="+mn-cs"/>
              </a:rPr>
              <a:t>方法も考えてみよう！</a:t>
            </a:r>
          </a:p>
        </p:txBody>
      </p:sp>
      <p:sp>
        <p:nvSpPr>
          <p:cNvPr id="36" name="テキスト プレースホルダー 17">
            <a:extLst>
              <a:ext uri="{FF2B5EF4-FFF2-40B4-BE49-F238E27FC236}">
                <a16:creationId xmlns:a16="http://schemas.microsoft.com/office/drawing/2014/main" id="{3B108D23-4885-8FD5-E963-138DEB863952}"/>
              </a:ext>
            </a:extLst>
          </p:cNvPr>
          <p:cNvSpPr>
            <a:spLocks noGrp="1"/>
          </p:cNvSpPr>
          <p:nvPr>
            <p:ph type="body" sz="quarter" idx="30" hasCustomPrompt="1"/>
          </p:nvPr>
        </p:nvSpPr>
        <p:spPr>
          <a:xfrm>
            <a:off x="5660000" y="4520800"/>
            <a:ext cx="866053" cy="184946"/>
          </a:xfrm>
          <a:prstGeom prst="rect">
            <a:avLst/>
          </a:prstGeom>
        </p:spPr>
        <p:txBody>
          <a:bodyPr lIns="36000" rIns="36000" anchor="ctr" anchorCtr="0"/>
          <a:lstStyle>
            <a:lvl1pPr marL="0" indent="0" algn="r">
              <a:buNone/>
              <a:defRPr sz="1200"/>
            </a:lvl1pPr>
            <a:lvl2pPr>
              <a:defRPr sz="1000"/>
            </a:lvl2pPr>
            <a:lvl3pPr>
              <a:defRPr sz="1000"/>
            </a:lvl3pPr>
            <a:lvl4pPr>
              <a:defRPr sz="1000"/>
            </a:lvl4pPr>
            <a:lvl5pPr>
              <a:defRPr sz="1000"/>
            </a:lvl5pPr>
          </a:lstStyle>
          <a:p>
            <a:pPr lvl="0"/>
            <a:r>
              <a:rPr kumimoji="1" lang="ja-JP" altLang="en-US" dirty="0"/>
              <a:t>答えを入力</a:t>
            </a:r>
          </a:p>
        </p:txBody>
      </p:sp>
      <p:sp>
        <p:nvSpPr>
          <p:cNvPr id="41" name="テキスト プレースホルダー 17">
            <a:extLst>
              <a:ext uri="{FF2B5EF4-FFF2-40B4-BE49-F238E27FC236}">
                <a16:creationId xmlns:a16="http://schemas.microsoft.com/office/drawing/2014/main" id="{9C344413-02E5-2378-0724-971D05FE6747}"/>
              </a:ext>
            </a:extLst>
          </p:cNvPr>
          <p:cNvSpPr>
            <a:spLocks noGrp="1"/>
          </p:cNvSpPr>
          <p:nvPr>
            <p:ph type="body" sz="quarter" idx="38" hasCustomPrompt="1"/>
          </p:nvPr>
        </p:nvSpPr>
        <p:spPr>
          <a:xfrm>
            <a:off x="5660000" y="5001751"/>
            <a:ext cx="866053" cy="184946"/>
          </a:xfrm>
          <a:prstGeom prst="rect">
            <a:avLst/>
          </a:prstGeom>
        </p:spPr>
        <p:txBody>
          <a:bodyPr lIns="36000" rIns="36000" anchor="ctr" anchorCtr="0"/>
          <a:lstStyle>
            <a:lvl1pPr marL="0" indent="0" algn="r">
              <a:buNone/>
              <a:defRPr sz="1200"/>
            </a:lvl1pPr>
            <a:lvl2pPr>
              <a:defRPr sz="1000"/>
            </a:lvl2pPr>
            <a:lvl3pPr>
              <a:defRPr sz="1000"/>
            </a:lvl3pPr>
            <a:lvl4pPr>
              <a:defRPr sz="1000"/>
            </a:lvl4pPr>
            <a:lvl5pPr>
              <a:defRPr sz="1000"/>
            </a:lvl5pPr>
          </a:lstStyle>
          <a:p>
            <a:pPr lvl="0"/>
            <a:r>
              <a:rPr kumimoji="1" lang="ja-JP" altLang="en-US" dirty="0"/>
              <a:t>答えを入力</a:t>
            </a:r>
          </a:p>
        </p:txBody>
      </p:sp>
      <p:sp>
        <p:nvSpPr>
          <p:cNvPr id="47" name="テキスト プレースホルダー 17">
            <a:extLst>
              <a:ext uri="{FF2B5EF4-FFF2-40B4-BE49-F238E27FC236}">
                <a16:creationId xmlns:a16="http://schemas.microsoft.com/office/drawing/2014/main" id="{7256BFC3-1325-7CC9-C6AC-1BAE444EA065}"/>
              </a:ext>
            </a:extLst>
          </p:cNvPr>
          <p:cNvSpPr>
            <a:spLocks noGrp="1"/>
          </p:cNvSpPr>
          <p:nvPr>
            <p:ph type="body" sz="quarter" idx="39" hasCustomPrompt="1"/>
          </p:nvPr>
        </p:nvSpPr>
        <p:spPr>
          <a:xfrm>
            <a:off x="5660000" y="5466527"/>
            <a:ext cx="866053" cy="184946"/>
          </a:xfrm>
          <a:prstGeom prst="rect">
            <a:avLst/>
          </a:prstGeom>
        </p:spPr>
        <p:txBody>
          <a:bodyPr lIns="36000" rIns="36000" anchor="ctr" anchorCtr="0"/>
          <a:lstStyle>
            <a:lvl1pPr marL="0" indent="0" algn="r">
              <a:buNone/>
              <a:defRPr sz="1200"/>
            </a:lvl1pPr>
            <a:lvl2pPr>
              <a:defRPr sz="1000"/>
            </a:lvl2pPr>
            <a:lvl3pPr>
              <a:defRPr sz="1000"/>
            </a:lvl3pPr>
            <a:lvl4pPr>
              <a:defRPr sz="1000"/>
            </a:lvl4pPr>
            <a:lvl5pPr>
              <a:defRPr sz="1000"/>
            </a:lvl5pPr>
          </a:lstStyle>
          <a:p>
            <a:pPr lvl="0"/>
            <a:r>
              <a:rPr kumimoji="1" lang="ja-JP" altLang="en-US" dirty="0"/>
              <a:t>答えを入力</a:t>
            </a:r>
          </a:p>
        </p:txBody>
      </p:sp>
      <p:sp>
        <p:nvSpPr>
          <p:cNvPr id="48" name="テキスト プレースホルダー 17">
            <a:extLst>
              <a:ext uri="{FF2B5EF4-FFF2-40B4-BE49-F238E27FC236}">
                <a16:creationId xmlns:a16="http://schemas.microsoft.com/office/drawing/2014/main" id="{CE7042D9-6040-3AA9-554F-7C053A4AD00E}"/>
              </a:ext>
            </a:extLst>
          </p:cNvPr>
          <p:cNvSpPr>
            <a:spLocks noGrp="1"/>
          </p:cNvSpPr>
          <p:nvPr>
            <p:ph type="body" sz="quarter" idx="40" hasCustomPrompt="1"/>
          </p:nvPr>
        </p:nvSpPr>
        <p:spPr>
          <a:xfrm>
            <a:off x="5660000" y="5936498"/>
            <a:ext cx="866053" cy="184946"/>
          </a:xfrm>
          <a:prstGeom prst="rect">
            <a:avLst/>
          </a:prstGeom>
        </p:spPr>
        <p:txBody>
          <a:bodyPr lIns="36000" rIns="36000" anchor="ctr" anchorCtr="0"/>
          <a:lstStyle>
            <a:lvl1pPr marL="0" indent="0" algn="r">
              <a:buNone/>
              <a:defRPr sz="1200"/>
            </a:lvl1pPr>
            <a:lvl2pPr>
              <a:defRPr sz="1000"/>
            </a:lvl2pPr>
            <a:lvl3pPr>
              <a:defRPr sz="1000"/>
            </a:lvl3pPr>
            <a:lvl4pPr>
              <a:defRPr sz="1000"/>
            </a:lvl4pPr>
            <a:lvl5pPr>
              <a:defRPr sz="1000"/>
            </a:lvl5pPr>
          </a:lstStyle>
          <a:p>
            <a:pPr lvl="0"/>
            <a:r>
              <a:rPr kumimoji="1" lang="ja-JP" altLang="en-US" dirty="0"/>
              <a:t>答えを入力</a:t>
            </a:r>
          </a:p>
        </p:txBody>
      </p:sp>
      <p:sp>
        <p:nvSpPr>
          <p:cNvPr id="17" name="正方形/長方形 16">
            <a:extLst>
              <a:ext uri="{FF2B5EF4-FFF2-40B4-BE49-F238E27FC236}">
                <a16:creationId xmlns:a16="http://schemas.microsoft.com/office/drawing/2014/main" id="{3270C151-A5BE-9BD5-F5A7-0FE8BFA14B05}"/>
              </a:ext>
            </a:extLst>
          </p:cNvPr>
          <p:cNvSpPr/>
          <p:nvPr userDrawn="1"/>
        </p:nvSpPr>
        <p:spPr bwMode="auto">
          <a:xfrm>
            <a:off x="323642" y="4022517"/>
            <a:ext cx="3667513" cy="518485"/>
          </a:xfrm>
          <a:prstGeom prst="rect">
            <a:avLst/>
          </a:prstGeom>
          <a:no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600" kern="1200" dirty="0">
                <a:solidFill>
                  <a:srgbClr val="005BAD"/>
                </a:solidFill>
                <a:latin typeface="+mn-ea"/>
                <a:ea typeface="+mn-ea"/>
                <a:cs typeface="+mn-cs"/>
              </a:rPr>
              <a:t>各家の所得金額</a:t>
            </a:r>
            <a:r>
              <a:rPr kumimoji="1" lang="ja-JP" altLang="en-US" sz="1400" kern="1200" dirty="0">
                <a:solidFill>
                  <a:srgbClr val="005BAD"/>
                </a:solidFill>
                <a:latin typeface="+mn-ea"/>
                <a:ea typeface="+mn-ea"/>
                <a:cs typeface="+mn-cs"/>
              </a:rPr>
              <a:t>（もうけ）</a:t>
            </a:r>
            <a:r>
              <a:rPr kumimoji="1" lang="ja-JP" altLang="en-US" sz="1600" kern="1200" dirty="0">
                <a:solidFill>
                  <a:srgbClr val="005BAD"/>
                </a:solidFill>
                <a:latin typeface="+mn-ea"/>
                <a:ea typeface="+mn-ea"/>
                <a:cs typeface="+mn-cs"/>
              </a:rPr>
              <a:t>と</a:t>
            </a:r>
            <a:endParaRPr kumimoji="1" lang="en-US" altLang="ja-JP" sz="1600" kern="1200" dirty="0">
              <a:solidFill>
                <a:srgbClr val="005BAD"/>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600" kern="1200" dirty="0">
                <a:solidFill>
                  <a:srgbClr val="005BAD"/>
                </a:solidFill>
                <a:latin typeface="+mn-ea"/>
                <a:ea typeface="+mn-ea"/>
                <a:cs typeface="+mn-cs"/>
              </a:rPr>
              <a:t>橋の使用回数が異なる場合</a:t>
            </a:r>
          </a:p>
        </p:txBody>
      </p:sp>
      <p:sp>
        <p:nvSpPr>
          <p:cNvPr id="3" name="正方形/長方形 2">
            <a:extLst>
              <a:ext uri="{FF2B5EF4-FFF2-40B4-BE49-F238E27FC236}">
                <a16:creationId xmlns:a16="http://schemas.microsoft.com/office/drawing/2014/main" id="{C2A7D9CD-3A65-F245-CFB7-0C7697457671}"/>
              </a:ext>
            </a:extLst>
          </p:cNvPr>
          <p:cNvSpPr/>
          <p:nvPr userDrawn="1"/>
        </p:nvSpPr>
        <p:spPr bwMode="auto">
          <a:xfrm>
            <a:off x="323642" y="4576465"/>
            <a:ext cx="3455491" cy="621034"/>
          </a:xfrm>
          <a:prstGeom prst="rect">
            <a:avLst/>
          </a:prstGeom>
          <a:no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en-US" altLang="ja-JP" sz="1050" kern="1200" dirty="0">
                <a:solidFill>
                  <a:srgbClr val="005BAD"/>
                </a:solidFill>
                <a:latin typeface="+mn-ea"/>
                <a:ea typeface="+mn-ea"/>
                <a:cs typeface="+mn-cs"/>
              </a:rPr>
              <a:t>※</a:t>
            </a:r>
            <a:r>
              <a:rPr kumimoji="1" lang="ja-JP" altLang="en-US" sz="1050" kern="1200" dirty="0">
                <a:solidFill>
                  <a:srgbClr val="005BAD"/>
                </a:solidFill>
                <a:latin typeface="+mn-ea"/>
                <a:ea typeface="+mn-ea"/>
                <a:cs typeface="+mn-cs"/>
              </a:rPr>
              <a:t>グループの意見を集約し、「負担金額」を</a:t>
            </a:r>
            <a:endParaRPr kumimoji="1" lang="en-US" altLang="ja-JP" sz="1050" kern="1200" dirty="0">
              <a:solidFill>
                <a:srgbClr val="005BAD"/>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en-US" altLang="ja-JP" sz="1050" kern="1200" dirty="0">
                <a:solidFill>
                  <a:srgbClr val="005BAD"/>
                </a:solidFill>
                <a:latin typeface="+mn-ea"/>
                <a:ea typeface="+mn-ea"/>
                <a:cs typeface="+mn-cs"/>
              </a:rPr>
              <a:t>   </a:t>
            </a:r>
            <a:r>
              <a:rPr kumimoji="1" lang="ja-JP" altLang="en-US" sz="1050" kern="1200" dirty="0">
                <a:solidFill>
                  <a:srgbClr val="005BAD"/>
                </a:solidFill>
                <a:latin typeface="+mn-ea"/>
                <a:ea typeface="+mn-ea"/>
                <a:cs typeface="+mn-cs"/>
              </a:rPr>
              <a:t>記入しましょう！</a:t>
            </a:r>
          </a:p>
        </p:txBody>
      </p:sp>
      <p:sp>
        <p:nvSpPr>
          <p:cNvPr id="5" name="正方形/長方形 4">
            <a:extLst>
              <a:ext uri="{FF2B5EF4-FFF2-40B4-BE49-F238E27FC236}">
                <a16:creationId xmlns:a16="http://schemas.microsoft.com/office/drawing/2014/main" id="{0F33369F-ADD8-7FAA-6349-4A359085C381}"/>
              </a:ext>
            </a:extLst>
          </p:cNvPr>
          <p:cNvSpPr/>
          <p:nvPr userDrawn="1"/>
        </p:nvSpPr>
        <p:spPr bwMode="auto">
          <a:xfrm>
            <a:off x="6940632" y="3944289"/>
            <a:ext cx="1879518" cy="621034"/>
          </a:xfrm>
          <a:prstGeom prst="rect">
            <a:avLst/>
          </a:prstGeom>
          <a:no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en-US" altLang="ja-JP" sz="900" kern="1200" dirty="0">
                <a:solidFill>
                  <a:srgbClr val="005BAD"/>
                </a:solidFill>
                <a:latin typeface="+mn-ea"/>
                <a:ea typeface="+mn-ea"/>
                <a:cs typeface="+mn-cs"/>
              </a:rPr>
              <a:t>※</a:t>
            </a:r>
            <a:r>
              <a:rPr kumimoji="1" lang="ja-JP" altLang="en-US" sz="900" kern="1200" dirty="0">
                <a:solidFill>
                  <a:srgbClr val="005BAD"/>
                </a:solidFill>
                <a:latin typeface="+mn-ea"/>
                <a:ea typeface="+mn-ea"/>
                <a:cs typeface="+mn-cs"/>
              </a:rPr>
              <a:t>グループ意見の考え方</a:t>
            </a:r>
            <a:endParaRPr kumimoji="1" lang="en-US" altLang="ja-JP" sz="900" kern="1200" dirty="0">
              <a:solidFill>
                <a:srgbClr val="005BAD"/>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ja-JP" altLang="en-US" sz="800" kern="1200" dirty="0">
                <a:solidFill>
                  <a:srgbClr val="005BAD"/>
                </a:solidFill>
                <a:latin typeface="+mn-ea"/>
                <a:ea typeface="+mn-ea"/>
                <a:cs typeface="+mn-cs"/>
              </a:rPr>
              <a:t>（各要素の考慮度合）</a:t>
            </a:r>
            <a:r>
              <a:rPr kumimoji="1" lang="ja-JP" altLang="en-US" sz="900" kern="1200" dirty="0">
                <a:solidFill>
                  <a:srgbClr val="005BAD"/>
                </a:solidFill>
                <a:latin typeface="+mn-ea"/>
                <a:ea typeface="+mn-ea"/>
                <a:cs typeface="+mn-cs"/>
              </a:rPr>
              <a:t>は、</a:t>
            </a:r>
            <a:endParaRPr kumimoji="1" lang="en-US" altLang="ja-JP" sz="900" kern="1200" dirty="0">
              <a:solidFill>
                <a:srgbClr val="005BAD"/>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ja-JP" altLang="en-US" sz="900" kern="1200" dirty="0">
                <a:solidFill>
                  <a:srgbClr val="005BAD"/>
                </a:solidFill>
                <a:latin typeface="+mn-ea"/>
                <a:ea typeface="+mn-ea"/>
                <a:cs typeface="+mn-cs"/>
              </a:rPr>
              <a:t>下の図のどの辺に位置しますか？</a:t>
            </a:r>
            <a:endParaRPr kumimoji="1" lang="en-US" altLang="ja-JP" sz="900" kern="1200" dirty="0">
              <a:solidFill>
                <a:srgbClr val="005BAD"/>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ja-JP" altLang="en-US" sz="900" kern="1200" dirty="0">
                <a:solidFill>
                  <a:srgbClr val="005BAD"/>
                </a:solidFill>
                <a:latin typeface="+mn-ea"/>
                <a:ea typeface="+mn-ea"/>
                <a:cs typeface="+mn-cs"/>
              </a:rPr>
              <a:t>★を動かして示してみましょう！</a:t>
            </a:r>
          </a:p>
        </p:txBody>
      </p:sp>
      <p:grpSp>
        <p:nvGrpSpPr>
          <p:cNvPr id="15" name="グループ化 14">
            <a:extLst>
              <a:ext uri="{FF2B5EF4-FFF2-40B4-BE49-F238E27FC236}">
                <a16:creationId xmlns:a16="http://schemas.microsoft.com/office/drawing/2014/main" id="{E8BE1582-D7F3-9C43-2E1F-B930AAEF4268}"/>
              </a:ext>
            </a:extLst>
          </p:cNvPr>
          <p:cNvGrpSpPr/>
          <p:nvPr userDrawn="1"/>
        </p:nvGrpSpPr>
        <p:grpSpPr>
          <a:xfrm>
            <a:off x="7088512" y="4832765"/>
            <a:ext cx="1529836" cy="1529836"/>
            <a:chOff x="7088512" y="4886555"/>
            <a:chExt cx="1529836" cy="1529836"/>
          </a:xfrm>
        </p:grpSpPr>
        <p:sp>
          <p:nvSpPr>
            <p:cNvPr id="8" name="楕円 7">
              <a:extLst>
                <a:ext uri="{FF2B5EF4-FFF2-40B4-BE49-F238E27FC236}">
                  <a16:creationId xmlns:a16="http://schemas.microsoft.com/office/drawing/2014/main" id="{BADBE819-CC75-29C1-9E9D-CDF3CDC16F97}"/>
                </a:ext>
              </a:extLst>
            </p:cNvPr>
            <p:cNvSpPr/>
            <p:nvPr userDrawn="1"/>
          </p:nvSpPr>
          <p:spPr bwMode="auto">
            <a:xfrm>
              <a:off x="7660654" y="5458697"/>
              <a:ext cx="385552" cy="385552"/>
            </a:xfrm>
            <a:prstGeom prst="ellipse">
              <a:avLst/>
            </a:prstGeom>
            <a:noFill/>
            <a:ln w="6350"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Times" charset="0"/>
                <a:ea typeface="Osaka" charset="-128"/>
              </a:endParaRPr>
            </a:p>
          </p:txBody>
        </p:sp>
        <p:sp>
          <p:nvSpPr>
            <p:cNvPr id="12" name="楕円 11">
              <a:extLst>
                <a:ext uri="{FF2B5EF4-FFF2-40B4-BE49-F238E27FC236}">
                  <a16:creationId xmlns:a16="http://schemas.microsoft.com/office/drawing/2014/main" id="{52F01952-3351-FA15-A5F0-05EB5EAAF8CD}"/>
                </a:ext>
              </a:extLst>
            </p:cNvPr>
            <p:cNvSpPr/>
            <p:nvPr userDrawn="1"/>
          </p:nvSpPr>
          <p:spPr bwMode="auto">
            <a:xfrm>
              <a:off x="7355624" y="5153667"/>
              <a:ext cx="995613" cy="995613"/>
            </a:xfrm>
            <a:prstGeom prst="ellipse">
              <a:avLst/>
            </a:prstGeom>
            <a:noFill/>
            <a:ln w="6350"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Times" charset="0"/>
                <a:ea typeface="Osaka" charset="-128"/>
              </a:endParaRPr>
            </a:p>
          </p:txBody>
        </p:sp>
        <p:sp>
          <p:nvSpPr>
            <p:cNvPr id="14" name="楕円 13">
              <a:extLst>
                <a:ext uri="{FF2B5EF4-FFF2-40B4-BE49-F238E27FC236}">
                  <a16:creationId xmlns:a16="http://schemas.microsoft.com/office/drawing/2014/main" id="{3A94C8BF-60D0-E94B-DF5F-8E98CF5C37A3}"/>
                </a:ext>
              </a:extLst>
            </p:cNvPr>
            <p:cNvSpPr/>
            <p:nvPr userDrawn="1"/>
          </p:nvSpPr>
          <p:spPr bwMode="auto">
            <a:xfrm>
              <a:off x="7088512" y="4886555"/>
              <a:ext cx="1529836" cy="1529836"/>
            </a:xfrm>
            <a:prstGeom prst="ellipse">
              <a:avLst/>
            </a:prstGeom>
            <a:noFill/>
            <a:ln w="6350"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Times" charset="0"/>
                <a:ea typeface="Osaka" charset="-128"/>
              </a:endParaRPr>
            </a:p>
          </p:txBody>
        </p:sp>
      </p:grpSp>
      <p:sp>
        <p:nvSpPr>
          <p:cNvPr id="24" name="グラフィックス 20">
            <a:extLst>
              <a:ext uri="{FF2B5EF4-FFF2-40B4-BE49-F238E27FC236}">
                <a16:creationId xmlns:a16="http://schemas.microsoft.com/office/drawing/2014/main" id="{07D10A3D-6EAC-E7DD-B00C-DB3350866F70}"/>
              </a:ext>
            </a:extLst>
          </p:cNvPr>
          <p:cNvSpPr/>
          <p:nvPr userDrawn="1"/>
        </p:nvSpPr>
        <p:spPr>
          <a:xfrm rot="2623897" flipH="1">
            <a:off x="8041477" y="4872020"/>
            <a:ext cx="213421" cy="870789"/>
          </a:xfrm>
          <a:custGeom>
            <a:avLst/>
            <a:gdLst>
              <a:gd name="connsiteX0" fmla="*/ 477774 w 635031"/>
              <a:gd name="connsiteY0" fmla="*/ 549783 h 2826162"/>
              <a:gd name="connsiteX1" fmla="*/ 635032 w 635031"/>
              <a:gd name="connsiteY1" fmla="*/ 549783 h 2826162"/>
              <a:gd name="connsiteX2" fmla="*/ 317468 w 635031"/>
              <a:gd name="connsiteY2" fmla="*/ 0 h 2826162"/>
              <a:gd name="connsiteX3" fmla="*/ 0 w 635031"/>
              <a:gd name="connsiteY3" fmla="*/ 549783 h 2826162"/>
              <a:gd name="connsiteX4" fmla="*/ 157163 w 635031"/>
              <a:gd name="connsiteY4" fmla="*/ 549783 h 2826162"/>
              <a:gd name="connsiteX5" fmla="*/ 317468 w 635031"/>
              <a:gd name="connsiteY5" fmla="*/ 2826163 h 2826162"/>
              <a:gd name="connsiteX6" fmla="*/ 477774 w 635031"/>
              <a:gd name="connsiteY6" fmla="*/ 549783 h 2826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5031" h="2826162">
                <a:moveTo>
                  <a:pt x="477774" y="549783"/>
                </a:moveTo>
                <a:lnTo>
                  <a:pt x="635032" y="549783"/>
                </a:lnTo>
                <a:lnTo>
                  <a:pt x="317468" y="0"/>
                </a:lnTo>
                <a:lnTo>
                  <a:pt x="0" y="549783"/>
                </a:lnTo>
                <a:lnTo>
                  <a:pt x="157163" y="549783"/>
                </a:lnTo>
                <a:lnTo>
                  <a:pt x="317468" y="2826163"/>
                </a:lnTo>
                <a:lnTo>
                  <a:pt x="477774" y="549783"/>
                </a:lnTo>
                <a:close/>
              </a:path>
            </a:pathLst>
          </a:custGeom>
          <a:gradFill>
            <a:gsLst>
              <a:gs pos="0">
                <a:srgbClr val="005BAD"/>
              </a:gs>
              <a:gs pos="100000">
                <a:srgbClr val="005BAD">
                  <a:alpha val="0"/>
                </a:srgbClr>
              </a:gs>
            </a:gsLst>
            <a:lin ang="5400000" scaled="1"/>
          </a:gradFill>
          <a:ln w="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ja-JP" altLang="en-US" dirty="0"/>
          </a:p>
        </p:txBody>
      </p:sp>
      <p:sp>
        <p:nvSpPr>
          <p:cNvPr id="26" name="正方形/長方形 25">
            <a:extLst>
              <a:ext uri="{FF2B5EF4-FFF2-40B4-BE49-F238E27FC236}">
                <a16:creationId xmlns:a16="http://schemas.microsoft.com/office/drawing/2014/main" id="{FD90C96A-43DC-9E17-1EF8-84840B71E1D0}"/>
              </a:ext>
            </a:extLst>
          </p:cNvPr>
          <p:cNvSpPr/>
          <p:nvPr userDrawn="1"/>
        </p:nvSpPr>
        <p:spPr bwMode="auto">
          <a:xfrm>
            <a:off x="6932817" y="4690493"/>
            <a:ext cx="662892" cy="139748"/>
          </a:xfrm>
          <a:prstGeom prst="rect">
            <a:avLst/>
          </a:prstGeom>
          <a:noFill/>
          <a:ln w="6350" cap="flat" cmpd="sng" algn="ctr">
            <a:solidFill>
              <a:srgbClr val="005BAD"/>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ja-JP" altLang="en-US" sz="900" kern="1200" dirty="0">
                <a:solidFill>
                  <a:srgbClr val="005BAD"/>
                </a:solidFill>
                <a:latin typeface="+mn-ea"/>
                <a:ea typeface="+mn-ea"/>
                <a:cs typeface="+mn-cs"/>
              </a:rPr>
              <a:t>所得金額</a:t>
            </a:r>
          </a:p>
        </p:txBody>
      </p:sp>
      <p:sp>
        <p:nvSpPr>
          <p:cNvPr id="27" name="正方形/長方形 26">
            <a:extLst>
              <a:ext uri="{FF2B5EF4-FFF2-40B4-BE49-F238E27FC236}">
                <a16:creationId xmlns:a16="http://schemas.microsoft.com/office/drawing/2014/main" id="{6D7B25B4-297A-AE33-4F79-2A43C8DD36E5}"/>
              </a:ext>
            </a:extLst>
          </p:cNvPr>
          <p:cNvSpPr/>
          <p:nvPr userDrawn="1"/>
        </p:nvSpPr>
        <p:spPr bwMode="auto">
          <a:xfrm>
            <a:off x="8117381" y="4690493"/>
            <a:ext cx="662892" cy="139748"/>
          </a:xfrm>
          <a:prstGeom prst="rect">
            <a:avLst/>
          </a:prstGeom>
          <a:noFill/>
          <a:ln w="6350" cap="flat" cmpd="sng" algn="ctr">
            <a:solidFill>
              <a:srgbClr val="005BAD"/>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ja-JP" altLang="en-US" sz="900" kern="1200" dirty="0">
                <a:solidFill>
                  <a:srgbClr val="005BAD"/>
                </a:solidFill>
                <a:latin typeface="+mn-ea"/>
                <a:ea typeface="+mn-ea"/>
                <a:cs typeface="+mn-cs"/>
              </a:rPr>
              <a:t>使用回数</a:t>
            </a:r>
          </a:p>
        </p:txBody>
      </p:sp>
      <p:sp>
        <p:nvSpPr>
          <p:cNvPr id="28" name="正方形/長方形 27">
            <a:extLst>
              <a:ext uri="{FF2B5EF4-FFF2-40B4-BE49-F238E27FC236}">
                <a16:creationId xmlns:a16="http://schemas.microsoft.com/office/drawing/2014/main" id="{5A0567D8-B174-B567-2EC2-96C071DCDE13}"/>
              </a:ext>
            </a:extLst>
          </p:cNvPr>
          <p:cNvSpPr/>
          <p:nvPr userDrawn="1"/>
        </p:nvSpPr>
        <p:spPr bwMode="auto">
          <a:xfrm>
            <a:off x="7410353" y="6532801"/>
            <a:ext cx="886151" cy="139748"/>
          </a:xfrm>
          <a:prstGeom prst="rect">
            <a:avLst/>
          </a:prstGeom>
          <a:noFill/>
          <a:ln w="6350" cap="flat" cmpd="sng" algn="ctr">
            <a:solidFill>
              <a:srgbClr val="005BAD"/>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ja-JP" altLang="en-US" sz="900" kern="1200" dirty="0">
                <a:solidFill>
                  <a:srgbClr val="005BAD"/>
                </a:solidFill>
                <a:latin typeface="+mn-ea"/>
                <a:ea typeface="+mn-ea"/>
                <a:cs typeface="+mn-cs"/>
              </a:rPr>
              <a:t>その他の要素</a:t>
            </a:r>
          </a:p>
        </p:txBody>
      </p:sp>
      <p:sp>
        <p:nvSpPr>
          <p:cNvPr id="29" name="グラフィックス 20">
            <a:extLst>
              <a:ext uri="{FF2B5EF4-FFF2-40B4-BE49-F238E27FC236}">
                <a16:creationId xmlns:a16="http://schemas.microsoft.com/office/drawing/2014/main" id="{952EDD80-E7B5-776C-BAE4-689F7EDEDC0B}"/>
              </a:ext>
            </a:extLst>
          </p:cNvPr>
          <p:cNvSpPr/>
          <p:nvPr userDrawn="1"/>
        </p:nvSpPr>
        <p:spPr>
          <a:xfrm rot="18997644">
            <a:off x="7453042" y="4863784"/>
            <a:ext cx="213421" cy="870789"/>
          </a:xfrm>
          <a:custGeom>
            <a:avLst/>
            <a:gdLst>
              <a:gd name="connsiteX0" fmla="*/ 477774 w 635031"/>
              <a:gd name="connsiteY0" fmla="*/ 549783 h 2826162"/>
              <a:gd name="connsiteX1" fmla="*/ 635032 w 635031"/>
              <a:gd name="connsiteY1" fmla="*/ 549783 h 2826162"/>
              <a:gd name="connsiteX2" fmla="*/ 317468 w 635031"/>
              <a:gd name="connsiteY2" fmla="*/ 0 h 2826162"/>
              <a:gd name="connsiteX3" fmla="*/ 0 w 635031"/>
              <a:gd name="connsiteY3" fmla="*/ 549783 h 2826162"/>
              <a:gd name="connsiteX4" fmla="*/ 157163 w 635031"/>
              <a:gd name="connsiteY4" fmla="*/ 549783 h 2826162"/>
              <a:gd name="connsiteX5" fmla="*/ 317468 w 635031"/>
              <a:gd name="connsiteY5" fmla="*/ 2826163 h 2826162"/>
              <a:gd name="connsiteX6" fmla="*/ 477774 w 635031"/>
              <a:gd name="connsiteY6" fmla="*/ 549783 h 2826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5031" h="2826162">
                <a:moveTo>
                  <a:pt x="477774" y="549783"/>
                </a:moveTo>
                <a:lnTo>
                  <a:pt x="635032" y="549783"/>
                </a:lnTo>
                <a:lnTo>
                  <a:pt x="317468" y="0"/>
                </a:lnTo>
                <a:lnTo>
                  <a:pt x="0" y="549783"/>
                </a:lnTo>
                <a:lnTo>
                  <a:pt x="157163" y="549783"/>
                </a:lnTo>
                <a:lnTo>
                  <a:pt x="317468" y="2826163"/>
                </a:lnTo>
                <a:lnTo>
                  <a:pt x="477774" y="549783"/>
                </a:lnTo>
                <a:close/>
              </a:path>
            </a:pathLst>
          </a:custGeom>
          <a:gradFill>
            <a:gsLst>
              <a:gs pos="0">
                <a:srgbClr val="005BAD"/>
              </a:gs>
              <a:gs pos="100000">
                <a:srgbClr val="005BAD">
                  <a:alpha val="0"/>
                </a:srgbClr>
              </a:gs>
            </a:gsLst>
            <a:lin ang="5400000" scaled="1"/>
          </a:gradFill>
          <a:ln w="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ja-JP" altLang="en-US" dirty="0"/>
          </a:p>
        </p:txBody>
      </p:sp>
      <p:sp>
        <p:nvSpPr>
          <p:cNvPr id="30" name="グラフィックス 20">
            <a:extLst>
              <a:ext uri="{FF2B5EF4-FFF2-40B4-BE49-F238E27FC236}">
                <a16:creationId xmlns:a16="http://schemas.microsoft.com/office/drawing/2014/main" id="{390148F2-7619-8329-DF1B-DC018D456A52}"/>
              </a:ext>
            </a:extLst>
          </p:cNvPr>
          <p:cNvSpPr/>
          <p:nvPr userDrawn="1"/>
        </p:nvSpPr>
        <p:spPr>
          <a:xfrm rot="10800000">
            <a:off x="7746719" y="5568453"/>
            <a:ext cx="213421" cy="870789"/>
          </a:xfrm>
          <a:custGeom>
            <a:avLst/>
            <a:gdLst>
              <a:gd name="connsiteX0" fmla="*/ 477774 w 635031"/>
              <a:gd name="connsiteY0" fmla="*/ 549783 h 2826162"/>
              <a:gd name="connsiteX1" fmla="*/ 635032 w 635031"/>
              <a:gd name="connsiteY1" fmla="*/ 549783 h 2826162"/>
              <a:gd name="connsiteX2" fmla="*/ 317468 w 635031"/>
              <a:gd name="connsiteY2" fmla="*/ 0 h 2826162"/>
              <a:gd name="connsiteX3" fmla="*/ 0 w 635031"/>
              <a:gd name="connsiteY3" fmla="*/ 549783 h 2826162"/>
              <a:gd name="connsiteX4" fmla="*/ 157163 w 635031"/>
              <a:gd name="connsiteY4" fmla="*/ 549783 h 2826162"/>
              <a:gd name="connsiteX5" fmla="*/ 317468 w 635031"/>
              <a:gd name="connsiteY5" fmla="*/ 2826163 h 2826162"/>
              <a:gd name="connsiteX6" fmla="*/ 477774 w 635031"/>
              <a:gd name="connsiteY6" fmla="*/ 549783 h 2826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5031" h="2826162">
                <a:moveTo>
                  <a:pt x="477774" y="549783"/>
                </a:moveTo>
                <a:lnTo>
                  <a:pt x="635032" y="549783"/>
                </a:lnTo>
                <a:lnTo>
                  <a:pt x="317468" y="0"/>
                </a:lnTo>
                <a:lnTo>
                  <a:pt x="0" y="549783"/>
                </a:lnTo>
                <a:lnTo>
                  <a:pt x="157163" y="549783"/>
                </a:lnTo>
                <a:lnTo>
                  <a:pt x="317468" y="2826163"/>
                </a:lnTo>
                <a:lnTo>
                  <a:pt x="477774" y="549783"/>
                </a:lnTo>
                <a:close/>
              </a:path>
            </a:pathLst>
          </a:custGeom>
          <a:gradFill>
            <a:gsLst>
              <a:gs pos="0">
                <a:srgbClr val="005BAD"/>
              </a:gs>
              <a:gs pos="100000">
                <a:srgbClr val="005BAD">
                  <a:alpha val="0"/>
                </a:srgbClr>
              </a:gs>
            </a:gsLst>
            <a:lin ang="5400000" scaled="1"/>
          </a:gradFill>
          <a:ln w="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ja-JP" altLang="en-US" dirty="0"/>
          </a:p>
        </p:txBody>
      </p:sp>
      <p:sp>
        <p:nvSpPr>
          <p:cNvPr id="2" name="楕円 1">
            <a:extLst>
              <a:ext uri="{FF2B5EF4-FFF2-40B4-BE49-F238E27FC236}">
                <a16:creationId xmlns:a16="http://schemas.microsoft.com/office/drawing/2014/main" id="{0F55EEED-C642-16FF-5301-195D42F9BB01}"/>
              </a:ext>
            </a:extLst>
          </p:cNvPr>
          <p:cNvSpPr/>
          <p:nvPr userDrawn="1"/>
        </p:nvSpPr>
        <p:spPr bwMode="auto">
          <a:xfrm>
            <a:off x="7797217" y="5541470"/>
            <a:ext cx="112426" cy="112426"/>
          </a:xfrm>
          <a:prstGeom prst="ellipse">
            <a:avLst/>
          </a:prstGeom>
          <a:solidFill>
            <a:srgbClr val="005BAD">
              <a:alpha val="70000"/>
            </a:srgbClr>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rgbClr val="FFC000"/>
              </a:solidFill>
              <a:effectLst/>
              <a:latin typeface="Times" charset="0"/>
              <a:ea typeface="Osaka" charset="-128"/>
            </a:endParaRPr>
          </a:p>
        </p:txBody>
      </p:sp>
      <p:sp>
        <p:nvSpPr>
          <p:cNvPr id="18" name="正方形/長方形 17">
            <a:extLst>
              <a:ext uri="{FF2B5EF4-FFF2-40B4-BE49-F238E27FC236}">
                <a16:creationId xmlns:a16="http://schemas.microsoft.com/office/drawing/2014/main" id="{5B09A017-E750-F922-BF58-7DB3302E5058}"/>
              </a:ext>
            </a:extLst>
          </p:cNvPr>
          <p:cNvSpPr/>
          <p:nvPr userDrawn="1"/>
        </p:nvSpPr>
        <p:spPr bwMode="auto">
          <a:xfrm>
            <a:off x="5772274" y="1541748"/>
            <a:ext cx="3047876" cy="1877632"/>
          </a:xfrm>
          <a:prstGeom prst="rect">
            <a:avLst/>
          </a:prstGeom>
          <a:solidFill>
            <a:schemeClr val="bg1">
              <a:lumMod val="95000"/>
            </a:schemeClr>
          </a:solidFill>
          <a:ln w="6350" cap="flat" cmpd="sng" algn="ctr">
            <a:noFill/>
            <a:prstDash val="solid"/>
            <a:round/>
            <a:headEnd type="none" w="med" len="med"/>
            <a:tailEnd type="none" w="med" len="med"/>
          </a:ln>
          <a:effectLst/>
        </p:spPr>
        <p:txBody>
          <a:bodyPr vert="horz" wrap="square" lIns="91440" tIns="90000" rIns="91440" bIns="45720" numCol="1" rtlCol="0" anchor="t"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Tx/>
              <a:buNone/>
              <a:tabLst/>
            </a:pPr>
            <a:endParaRPr kumimoji="1" lang="ja-JP" altLang="en-US" sz="1100" kern="1200" dirty="0">
              <a:solidFill>
                <a:schemeClr val="tx1"/>
              </a:solidFill>
              <a:latin typeface="+mn-ea"/>
              <a:ea typeface="+mn-ea"/>
              <a:cs typeface="+mn-cs"/>
            </a:endParaRPr>
          </a:p>
        </p:txBody>
      </p:sp>
      <p:sp>
        <p:nvSpPr>
          <p:cNvPr id="20" name="正方形/長方形 19">
            <a:extLst>
              <a:ext uri="{FF2B5EF4-FFF2-40B4-BE49-F238E27FC236}">
                <a16:creationId xmlns:a16="http://schemas.microsoft.com/office/drawing/2014/main" id="{96E08B84-1685-50B5-3340-91AD9DA825AD}"/>
              </a:ext>
            </a:extLst>
          </p:cNvPr>
          <p:cNvSpPr/>
          <p:nvPr userDrawn="1"/>
        </p:nvSpPr>
        <p:spPr bwMode="auto">
          <a:xfrm>
            <a:off x="3928374" y="1541748"/>
            <a:ext cx="2299706" cy="1877632"/>
          </a:xfrm>
          <a:prstGeom prst="rect">
            <a:avLst/>
          </a:prstGeom>
          <a:solidFill>
            <a:schemeClr val="bg1">
              <a:lumMod val="95000"/>
            </a:schemeClr>
          </a:solidFill>
          <a:ln w="6350" cap="flat" cmpd="sng" algn="ctr">
            <a:noFill/>
            <a:prstDash val="solid"/>
            <a:round/>
            <a:headEnd type="none" w="med" len="med"/>
            <a:tailEnd type="none" w="med" len="med"/>
          </a:ln>
          <a:effectLst/>
        </p:spPr>
        <p:txBody>
          <a:bodyPr vert="horz" wrap="square" lIns="91440" tIns="90000" rIns="91440" bIns="45720" numCol="1" rtlCol="0" anchor="t"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Tx/>
              <a:buNone/>
              <a:tabLst/>
            </a:pPr>
            <a:endParaRPr kumimoji="1" lang="en-US" altLang="ja-JP" sz="1100" kern="1200" dirty="0">
              <a:solidFill>
                <a:schemeClr val="tx1"/>
              </a:solidFill>
              <a:latin typeface="+mn-ea"/>
              <a:ea typeface="+mn-ea"/>
              <a:cs typeface="+mn-cs"/>
            </a:endParaRPr>
          </a:p>
        </p:txBody>
      </p:sp>
      <p:sp>
        <p:nvSpPr>
          <p:cNvPr id="21" name="正方形/長方形 20">
            <a:extLst>
              <a:ext uri="{FF2B5EF4-FFF2-40B4-BE49-F238E27FC236}">
                <a16:creationId xmlns:a16="http://schemas.microsoft.com/office/drawing/2014/main" id="{F9EEABD7-3BE9-88E5-58B2-F3E47AAABB20}"/>
              </a:ext>
            </a:extLst>
          </p:cNvPr>
          <p:cNvSpPr/>
          <p:nvPr userDrawn="1"/>
        </p:nvSpPr>
        <p:spPr bwMode="auto">
          <a:xfrm>
            <a:off x="3928374" y="1257115"/>
            <a:ext cx="1332646" cy="226871"/>
          </a:xfrm>
          <a:prstGeom prst="rect">
            <a:avLst/>
          </a:prstGeom>
          <a:noFill/>
          <a:ln w="19050" cap="flat" cmpd="sng" algn="ctr">
            <a:solidFill>
              <a:schemeClr val="tx1">
                <a:lumMod val="85000"/>
                <a:lumOff val="15000"/>
              </a:schemeClr>
            </a:solidFill>
            <a:prstDash val="solid"/>
            <a:round/>
            <a:headEnd type="none" w="med" len="med"/>
            <a:tailEnd type="none" w="med" len="med"/>
          </a:ln>
          <a:effectLst/>
        </p:spPr>
        <p:txBody>
          <a:bodyPr vert="horz" wrap="square" lIns="72000" tIns="36000" rIns="7200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1300" b="0" i="0" u="none" strike="noStrike" cap="none" normalizeH="0" baseline="0" dirty="0">
                <a:ln>
                  <a:noFill/>
                </a:ln>
                <a:effectLst/>
                <a:latin typeface="+mn-ea"/>
                <a:ea typeface="+mn-ea"/>
              </a:rPr>
              <a:t>パターン１</a:t>
            </a:r>
            <a:r>
              <a:rPr kumimoji="1" lang="ja-JP" altLang="en-US" sz="1200" b="0" i="0" u="none" strike="noStrike" cap="none" normalizeH="0" baseline="0" dirty="0">
                <a:ln>
                  <a:noFill/>
                </a:ln>
                <a:effectLst/>
                <a:latin typeface="+mn-ea"/>
                <a:ea typeface="+mn-ea"/>
              </a:rPr>
              <a:t>（参考）</a:t>
            </a:r>
            <a:endParaRPr kumimoji="1" lang="ja-JP" altLang="en-US" sz="1300" b="0" i="0" u="none" strike="noStrike" cap="none" normalizeH="0" baseline="0" dirty="0">
              <a:ln>
                <a:noFill/>
              </a:ln>
              <a:effectLst/>
              <a:latin typeface="+mn-ea"/>
              <a:ea typeface="+mn-ea"/>
            </a:endParaRPr>
          </a:p>
        </p:txBody>
      </p:sp>
      <p:graphicFrame>
        <p:nvGraphicFramePr>
          <p:cNvPr id="22" name="表 21">
            <a:extLst>
              <a:ext uri="{FF2B5EF4-FFF2-40B4-BE49-F238E27FC236}">
                <a16:creationId xmlns:a16="http://schemas.microsoft.com/office/drawing/2014/main" id="{FE439293-FDF2-8FAA-C566-2401F478F2A3}"/>
              </a:ext>
            </a:extLst>
          </p:cNvPr>
          <p:cNvGraphicFramePr>
            <a:graphicFrameLocks noGrp="1"/>
          </p:cNvGraphicFramePr>
          <p:nvPr userDrawn="1">
            <p:extLst>
              <p:ext uri="{D42A27DB-BD31-4B8C-83A1-F6EECF244321}">
                <p14:modId xmlns:p14="http://schemas.microsoft.com/office/powerpoint/2010/main" val="2320396260"/>
              </p:ext>
            </p:extLst>
          </p:nvPr>
        </p:nvGraphicFramePr>
        <p:xfrm>
          <a:off x="5579583" y="1563406"/>
          <a:ext cx="3240000" cy="1836000"/>
        </p:xfrm>
        <a:graphic>
          <a:graphicData uri="http://schemas.openxmlformats.org/drawingml/2006/table">
            <a:tbl>
              <a:tblPr firstRow="1" bandRow="1">
                <a:effectLst/>
                <a:tableStyleId>{775DCB02-9BB8-47FD-8907-85C794F793BA}</a:tableStyleId>
              </a:tblPr>
              <a:tblGrid>
                <a:gridCol w="648000">
                  <a:extLst>
                    <a:ext uri="{9D8B030D-6E8A-4147-A177-3AD203B41FA5}">
                      <a16:colId xmlns:a16="http://schemas.microsoft.com/office/drawing/2014/main" val="869972413"/>
                    </a:ext>
                  </a:extLst>
                </a:gridCol>
                <a:gridCol w="648000">
                  <a:extLst>
                    <a:ext uri="{9D8B030D-6E8A-4147-A177-3AD203B41FA5}">
                      <a16:colId xmlns:a16="http://schemas.microsoft.com/office/drawing/2014/main" val="817503841"/>
                    </a:ext>
                  </a:extLst>
                </a:gridCol>
                <a:gridCol w="648000">
                  <a:extLst>
                    <a:ext uri="{9D8B030D-6E8A-4147-A177-3AD203B41FA5}">
                      <a16:colId xmlns:a16="http://schemas.microsoft.com/office/drawing/2014/main" val="1686783455"/>
                    </a:ext>
                  </a:extLst>
                </a:gridCol>
                <a:gridCol w="648000">
                  <a:extLst>
                    <a:ext uri="{9D8B030D-6E8A-4147-A177-3AD203B41FA5}">
                      <a16:colId xmlns:a16="http://schemas.microsoft.com/office/drawing/2014/main" val="4080317083"/>
                    </a:ext>
                  </a:extLst>
                </a:gridCol>
                <a:gridCol w="648000">
                  <a:extLst>
                    <a:ext uri="{9D8B030D-6E8A-4147-A177-3AD203B41FA5}">
                      <a16:colId xmlns:a16="http://schemas.microsoft.com/office/drawing/2014/main" val="659529276"/>
                    </a:ext>
                  </a:extLst>
                </a:gridCol>
              </a:tblGrid>
              <a:tr h="306000">
                <a:tc>
                  <a:txBody>
                    <a:bodyPr/>
                    <a:lstStyle/>
                    <a:p>
                      <a:pPr algn="ctr"/>
                      <a:endParaRPr kumimoji="1" lang="ja-JP" altLang="en-US" sz="900" b="0" dirty="0">
                        <a:solidFill>
                          <a:schemeClr val="bg1"/>
                        </a:solidFill>
                        <a:effectLst/>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ctr"/>
                      <a:r>
                        <a:rPr kumimoji="1" lang="ja-JP" altLang="en-US" sz="900" b="0" dirty="0">
                          <a:solidFill>
                            <a:schemeClr val="bg1"/>
                          </a:solidFill>
                          <a:effectLst/>
                        </a:rPr>
                        <a:t>家族</a:t>
                      </a:r>
                    </a:p>
                  </a:txBody>
                  <a:tcPr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pPr algn="ctr"/>
                      <a:r>
                        <a:rPr kumimoji="1" lang="ja-JP" altLang="en-US" sz="900" dirty="0">
                          <a:effectLst/>
                        </a:rPr>
                        <a:t>所得金額</a:t>
                      </a:r>
                      <a:endParaRPr kumimoji="1" lang="ja-JP" altLang="en-US" sz="700" b="0" kern="1200" dirty="0">
                        <a:solidFill>
                          <a:schemeClr val="bg1"/>
                        </a:solidFill>
                        <a:effectLst/>
                        <a:latin typeface="+mn-lt"/>
                        <a:ea typeface="+mn-ea"/>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pPr algn="ctr"/>
                      <a:r>
                        <a:rPr kumimoji="1" lang="ja-JP" altLang="en-US" sz="900" dirty="0">
                          <a:effectLst/>
                        </a:rPr>
                        <a:t>使用回数</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pPr algn="ctr"/>
                      <a:r>
                        <a:rPr kumimoji="1" lang="ja-JP" altLang="en-US" sz="900" dirty="0">
                          <a:effectLst/>
                        </a:rPr>
                        <a:t>負担金額</a:t>
                      </a:r>
                    </a:p>
                  </a:txBody>
                  <a:tcPr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extLst>
                  <a:ext uri="{0D108BD9-81ED-4DB2-BD59-A6C34878D82A}">
                    <a16:rowId xmlns:a16="http://schemas.microsoft.com/office/drawing/2014/main" val="2135456254"/>
                  </a:ext>
                </a:extLst>
              </a:tr>
              <a:tr h="306000">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Ａ家</a:t>
                      </a:r>
                    </a:p>
                  </a:txBody>
                  <a:tcPr anchor="ctr">
                    <a:lnL w="127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４人</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500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月</a:t>
                      </a:r>
                      <a:r>
                        <a:rPr kumimoji="1" lang="en-US" altLang="ja-JP" sz="900" b="1" dirty="0">
                          <a:effectLst/>
                          <a:latin typeface="HGPｺﾞｼｯｸM" panose="020B0600000000000000" pitchFamily="50" charset="-128"/>
                          <a:ea typeface="HGPｺﾞｼｯｸM" panose="020B0600000000000000" pitchFamily="50" charset="-128"/>
                        </a:rPr>
                        <a:t>10</a:t>
                      </a:r>
                      <a:r>
                        <a:rPr kumimoji="1" lang="ja-JP" altLang="en-US" sz="900" b="1" dirty="0">
                          <a:effectLst/>
                          <a:latin typeface="HGPｺﾞｼｯｸM" panose="020B0600000000000000" pitchFamily="50" charset="-128"/>
                          <a:ea typeface="HGPｺﾞｼｯｸM" panose="020B0600000000000000" pitchFamily="50" charset="-128"/>
                        </a:rPr>
                        <a:t>回</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100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0521073"/>
                  </a:ext>
                </a:extLst>
              </a:tr>
              <a:tr h="306000">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Ｂ家</a:t>
                      </a:r>
                    </a:p>
                  </a:txBody>
                  <a:tcPr anchor="ctr">
                    <a:lnL w="127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４人</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500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月</a:t>
                      </a:r>
                      <a:r>
                        <a:rPr kumimoji="1" lang="en-US" altLang="ja-JP" sz="900" b="1" dirty="0">
                          <a:effectLst/>
                          <a:latin typeface="HGPｺﾞｼｯｸM" panose="020B0600000000000000" pitchFamily="50" charset="-128"/>
                          <a:ea typeface="HGPｺﾞｼｯｸM" panose="020B0600000000000000" pitchFamily="50" charset="-128"/>
                        </a:rPr>
                        <a:t>10</a:t>
                      </a:r>
                      <a:r>
                        <a:rPr kumimoji="1" lang="ja-JP" altLang="en-US" sz="900" b="1" dirty="0">
                          <a:effectLst/>
                          <a:latin typeface="HGPｺﾞｼｯｸM" panose="020B0600000000000000" pitchFamily="50" charset="-128"/>
                          <a:ea typeface="HGPｺﾞｼｯｸM" panose="020B0600000000000000" pitchFamily="50" charset="-128"/>
                        </a:rPr>
                        <a:t>回</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100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96817260"/>
                  </a:ext>
                </a:extLst>
              </a:tr>
              <a:tr h="306000">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Ｃ家</a:t>
                      </a:r>
                    </a:p>
                  </a:txBody>
                  <a:tcPr anchor="ctr">
                    <a:lnL w="127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４人</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500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月</a:t>
                      </a:r>
                      <a:r>
                        <a:rPr kumimoji="1" lang="en-US" altLang="ja-JP" sz="900" b="1" dirty="0">
                          <a:effectLst/>
                          <a:latin typeface="HGPｺﾞｼｯｸM" panose="020B0600000000000000" pitchFamily="50" charset="-128"/>
                          <a:ea typeface="HGPｺﾞｼｯｸM" panose="020B0600000000000000" pitchFamily="50" charset="-128"/>
                        </a:rPr>
                        <a:t>10</a:t>
                      </a:r>
                      <a:r>
                        <a:rPr kumimoji="1" lang="ja-JP" altLang="en-US" sz="900" b="1" dirty="0">
                          <a:effectLst/>
                          <a:latin typeface="HGPｺﾞｼｯｸM" panose="020B0600000000000000" pitchFamily="50" charset="-128"/>
                          <a:ea typeface="HGPｺﾞｼｯｸM" panose="020B0600000000000000" pitchFamily="50" charset="-128"/>
                        </a:rPr>
                        <a:t>回</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100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85846679"/>
                  </a:ext>
                </a:extLst>
              </a:tr>
              <a:tr h="306000">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Ｄ家</a:t>
                      </a:r>
                    </a:p>
                  </a:txBody>
                  <a:tcPr anchor="ctr">
                    <a:lnL w="127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４人</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500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月</a:t>
                      </a:r>
                      <a:r>
                        <a:rPr kumimoji="1" lang="en-US" altLang="ja-JP" sz="900" b="1" dirty="0">
                          <a:effectLst/>
                          <a:latin typeface="HGPｺﾞｼｯｸM" panose="020B0600000000000000" pitchFamily="50" charset="-128"/>
                          <a:ea typeface="HGPｺﾞｼｯｸM" panose="020B0600000000000000" pitchFamily="50" charset="-128"/>
                        </a:rPr>
                        <a:t>10</a:t>
                      </a:r>
                      <a:r>
                        <a:rPr kumimoji="1" lang="ja-JP" altLang="en-US" sz="900" b="1" dirty="0">
                          <a:effectLst/>
                          <a:latin typeface="HGPｺﾞｼｯｸM" panose="020B0600000000000000" pitchFamily="50" charset="-128"/>
                          <a:ea typeface="HGPｺﾞｼｯｸM" panose="020B0600000000000000" pitchFamily="50" charset="-128"/>
                        </a:rPr>
                        <a:t>回</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100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68042463"/>
                  </a:ext>
                </a:extLst>
              </a:tr>
              <a:tr h="306000">
                <a:tc gridSpan="4">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合計</a:t>
                      </a:r>
                    </a:p>
                  </a:txBody>
                  <a:tcPr anchor="ctr">
                    <a:lnL w="127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dirty="0"/>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400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52522239"/>
                  </a:ext>
                </a:extLst>
              </a:tr>
            </a:tbl>
          </a:graphicData>
        </a:graphic>
      </p:graphicFrame>
      <p:sp>
        <p:nvSpPr>
          <p:cNvPr id="23" name="正方形/長方形 22">
            <a:extLst>
              <a:ext uri="{FF2B5EF4-FFF2-40B4-BE49-F238E27FC236}">
                <a16:creationId xmlns:a16="http://schemas.microsoft.com/office/drawing/2014/main" id="{0BA2E570-2CAC-F456-0656-8B6A9A7C59EC}"/>
              </a:ext>
            </a:extLst>
          </p:cNvPr>
          <p:cNvSpPr/>
          <p:nvPr userDrawn="1"/>
        </p:nvSpPr>
        <p:spPr bwMode="auto">
          <a:xfrm>
            <a:off x="3928374" y="1541748"/>
            <a:ext cx="1650642" cy="1877632"/>
          </a:xfrm>
          <a:prstGeom prst="rect">
            <a:avLst/>
          </a:prstGeom>
          <a:solidFill>
            <a:schemeClr val="bg1">
              <a:lumMod val="95000"/>
            </a:schemeClr>
          </a:solidFill>
          <a:ln w="6350" cap="flat" cmpd="sng" algn="ctr">
            <a:noFill/>
            <a:prstDash val="solid"/>
            <a:round/>
            <a:headEnd type="none" w="med" len="med"/>
            <a:tailEnd type="none" w="med" len="med"/>
          </a:ln>
          <a:effectLst/>
        </p:spPr>
        <p:txBody>
          <a:bodyPr vert="horz" wrap="square" lIns="91440" tIns="90000" rIns="91440" bIns="45720" numCol="1" rtlCol="0" anchor="t"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050" kern="1200" dirty="0">
                <a:solidFill>
                  <a:schemeClr val="tx1"/>
                </a:solidFill>
                <a:latin typeface="+mn-ea"/>
                <a:ea typeface="+mn-ea"/>
                <a:cs typeface="+mn-cs"/>
              </a:rPr>
              <a:t>各家の家族構成・所得金額・使用回数が同じ場合</a:t>
            </a:r>
            <a:endParaRPr kumimoji="1" lang="en-US" altLang="ja-JP" sz="105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Tx/>
              <a:buNone/>
              <a:tabLst/>
            </a:pPr>
            <a:endParaRPr kumimoji="1" lang="en-US" altLang="ja-JP" sz="1050" kern="1200" dirty="0">
              <a:solidFill>
                <a:schemeClr val="tx1"/>
              </a:solidFill>
              <a:latin typeface="+mn-ea"/>
              <a:ea typeface="+mn-ea"/>
              <a:cs typeface="+mn-cs"/>
            </a:endParaRPr>
          </a:p>
          <a:p>
            <a:pPr marL="171450" marR="0" indent="-171450" algn="l" defTabSz="914400" rtl="0" eaLnBrk="0" fontAlgn="base" latinLnBrk="0" hangingPunct="0">
              <a:lnSpc>
                <a:spcPct val="114000"/>
              </a:lnSpc>
              <a:spcBef>
                <a:spcPct val="0"/>
              </a:spcBef>
              <a:spcAft>
                <a:spcPct val="0"/>
              </a:spcAft>
              <a:buClrTx/>
              <a:buSzTx/>
              <a:buFont typeface="Wingdings" panose="05000000000000000000" pitchFamily="2" charset="2"/>
              <a:buChar char="l"/>
              <a:tabLst/>
            </a:pPr>
            <a:r>
              <a:rPr kumimoji="1" lang="ja-JP" altLang="en-US" sz="1050" b="1" kern="1200" dirty="0">
                <a:solidFill>
                  <a:schemeClr val="tx1"/>
                </a:solidFill>
                <a:latin typeface="+mn-ea"/>
                <a:ea typeface="+mn-ea"/>
                <a:cs typeface="+mn-cs"/>
              </a:rPr>
              <a:t>ヒント</a:t>
            </a:r>
            <a:endParaRPr kumimoji="1" lang="en-US" altLang="ja-JP" sz="1050" b="1"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ja-JP" altLang="en-US" sz="1050" kern="1200">
                <a:solidFill>
                  <a:schemeClr val="tx1"/>
                </a:solidFill>
                <a:latin typeface="+mn-ea"/>
                <a:ea typeface="+mn-ea"/>
                <a:cs typeface="+mn-cs"/>
              </a:rPr>
              <a:t>４軒</a:t>
            </a:r>
            <a:r>
              <a:rPr kumimoji="1" lang="ja-JP" altLang="en-US" sz="1050" kern="1200" dirty="0">
                <a:solidFill>
                  <a:schemeClr val="tx1"/>
                </a:solidFill>
                <a:latin typeface="+mn-ea"/>
                <a:ea typeface="+mn-ea"/>
                <a:cs typeface="+mn-cs"/>
              </a:rPr>
              <a:t>とも同じ条件だから、</a:t>
            </a:r>
            <a:endParaRPr kumimoji="1" lang="en-US" altLang="ja-JP" sz="105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ja-JP" altLang="en-US" sz="1050" kern="1200">
                <a:solidFill>
                  <a:schemeClr val="tx1"/>
                </a:solidFill>
                <a:latin typeface="+mn-ea"/>
                <a:ea typeface="+mn-ea"/>
                <a:cs typeface="+mn-cs"/>
              </a:rPr>
              <a:t>公平</a:t>
            </a:r>
            <a:r>
              <a:rPr kumimoji="1" lang="ja-JP" altLang="en-US" sz="1050" kern="1200" dirty="0">
                <a:solidFill>
                  <a:schemeClr val="tx1"/>
                </a:solidFill>
                <a:latin typeface="+mn-ea"/>
                <a:ea typeface="+mn-ea"/>
                <a:cs typeface="+mn-cs"/>
              </a:rPr>
              <a:t>に負担すると</a:t>
            </a:r>
            <a:r>
              <a:rPr kumimoji="1" lang="en-US" altLang="ja-JP" sz="1050" kern="1200" dirty="0">
                <a:solidFill>
                  <a:schemeClr val="tx1"/>
                </a:solidFill>
                <a:latin typeface="+mn-ea"/>
                <a:ea typeface="+mn-ea"/>
                <a:cs typeface="+mn-cs"/>
              </a:rPr>
              <a:t>…</a:t>
            </a:r>
            <a:endParaRPr kumimoji="1" lang="ja-JP" altLang="en-US" sz="1050" kern="1200" dirty="0">
              <a:solidFill>
                <a:schemeClr val="tx1"/>
              </a:solidFill>
              <a:latin typeface="+mn-ea"/>
              <a:ea typeface="+mn-ea"/>
              <a:cs typeface="+mn-cs"/>
            </a:endParaRPr>
          </a:p>
        </p:txBody>
      </p:sp>
    </p:spTree>
    <p:extLst>
      <p:ext uri="{BB962C8B-B14F-4D97-AF65-F5344CB8AC3E}">
        <p14:creationId xmlns:p14="http://schemas.microsoft.com/office/powerpoint/2010/main" val="666674639"/>
      </p:ext>
    </p:extLst>
  </p:cSld>
  <p:clrMapOvr>
    <a:masterClrMapping/>
  </p:clrMapOvr>
  <p:extLst>
    <p:ext uri="{DCECCB84-F9BA-43D5-87BE-67443E8EF086}">
      <p15:sldGuideLst xmlns:p15="http://schemas.microsoft.com/office/powerpoint/2012/main">
        <p15:guide id="4" orient="horz">
          <p15:clr>
            <a:srgbClr val="FBAE40"/>
          </p15:clr>
        </p15:guide>
        <p15:guide id="5" pos="576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タイトル スライド">
    <p:spTree>
      <p:nvGrpSpPr>
        <p:cNvPr id="1" name=""/>
        <p:cNvGrpSpPr/>
        <p:nvPr/>
      </p:nvGrpSpPr>
      <p:grpSpPr>
        <a:xfrm>
          <a:off x="0" y="0"/>
          <a:ext cx="0" cy="0"/>
          <a:chOff x="0" y="0"/>
          <a:chExt cx="0" cy="0"/>
        </a:xfrm>
      </p:grpSpPr>
    </p:spTree>
    <p:extLst>
      <p:ext uri="{BB962C8B-B14F-4D97-AF65-F5344CB8AC3E}">
        <p14:creationId xmlns:p14="http://schemas.microsoft.com/office/powerpoint/2010/main" val="42833457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3_白紙">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811C7DCC-4FAD-47DB-8349-CABC8B0CD50F}"/>
              </a:ext>
            </a:extLst>
          </p:cNvPr>
          <p:cNvSpPr/>
          <p:nvPr/>
        </p:nvSpPr>
        <p:spPr>
          <a:xfrm>
            <a:off x="0" y="6572250"/>
            <a:ext cx="9144000" cy="285750"/>
          </a:xfrm>
          <a:prstGeom prst="rect">
            <a:avLst/>
          </a:prstGeom>
          <a:solidFill>
            <a:srgbClr val="005B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正方形/長方形 2">
            <a:extLst>
              <a:ext uri="{FF2B5EF4-FFF2-40B4-BE49-F238E27FC236}">
                <a16:creationId xmlns:a16="http://schemas.microsoft.com/office/drawing/2014/main" id="{D75EEFB6-675E-75DD-71B0-BDA7D59D02CB}"/>
              </a:ext>
            </a:extLst>
          </p:cNvPr>
          <p:cNvSpPr/>
          <p:nvPr userDrawn="1"/>
        </p:nvSpPr>
        <p:spPr>
          <a:xfrm>
            <a:off x="0" y="6572250"/>
            <a:ext cx="9144000" cy="285750"/>
          </a:xfrm>
          <a:prstGeom prst="rect">
            <a:avLst/>
          </a:prstGeom>
          <a:solidFill>
            <a:srgbClr val="005B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969454828"/>
      </p:ext>
    </p:extLst>
  </p:cSld>
  <p:clrMapOvr>
    <a:masterClrMapping/>
  </p:clrMapOvr>
  <p:extLst>
    <p:ext uri="{DCECCB84-F9BA-43D5-87BE-67443E8EF086}">
      <p15:sldGuideLst xmlns:p15="http://schemas.microsoft.com/office/powerpoint/2012/main">
        <p15:guide id="1" orient="horz">
          <p15:clr>
            <a:srgbClr val="FBAE40"/>
          </p15:clr>
        </p15:guide>
        <p15:guide id="2" pos="576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E85256BC-6200-EBDC-5473-473F5F1DD958}"/>
              </a:ext>
            </a:extLst>
          </p:cNvPr>
          <p:cNvSpPr/>
          <p:nvPr/>
        </p:nvSpPr>
        <p:spPr bwMode="auto">
          <a:xfrm>
            <a:off x="-1" y="705417"/>
            <a:ext cx="9144001" cy="58673"/>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0" i="0" u="none" strike="noStrike" kern="1200" cap="none" spc="0" normalizeH="0" baseline="0" noProof="0" dirty="0">
              <a:ln>
                <a:noFill/>
              </a:ln>
              <a:solidFill>
                <a:srgbClr val="000000"/>
              </a:solidFill>
              <a:effectLst/>
              <a:uLnTx/>
              <a:uFillTx/>
              <a:latin typeface="+mn-ea"/>
              <a:ea typeface="+mn-ea"/>
              <a:cs typeface="+mn-cs"/>
            </a:endParaRPr>
          </a:p>
        </p:txBody>
      </p:sp>
      <p:sp>
        <p:nvSpPr>
          <p:cNvPr id="2" name="スライド番号プレースホルダー 3">
            <a:extLst>
              <a:ext uri="{FF2B5EF4-FFF2-40B4-BE49-F238E27FC236}">
                <a16:creationId xmlns:a16="http://schemas.microsoft.com/office/drawing/2014/main" id="{33F35834-ACC7-9001-35C2-173049029FB5}"/>
              </a:ext>
            </a:extLst>
          </p:cNvPr>
          <p:cNvSpPr>
            <a:spLocks noGrp="1"/>
          </p:cNvSpPr>
          <p:nvPr>
            <p:ph type="sldNum" sz="quarter" idx="12"/>
          </p:nvPr>
        </p:nvSpPr>
        <p:spPr>
          <a:xfrm>
            <a:off x="8769893" y="6443281"/>
            <a:ext cx="374107" cy="298426"/>
          </a:xfrm>
          <a:prstGeom prst="rect">
            <a:avLst/>
          </a:prstGeom>
        </p:spPr>
        <p:txBody>
          <a:bodyPr wrap="none" anchor="ctr" anchorCtr="0"/>
          <a:lstStyle>
            <a:lvl1pPr algn="ctr">
              <a:defRPr sz="1200" b="1">
                <a:latin typeface="Arial" panose="020B0604020202020204" pitchFamily="34" charset="0"/>
                <a:ea typeface="HGP創英角ｺﾞｼｯｸUB" panose="020B0900000000000000" pitchFamily="50" charset="-128"/>
                <a:cs typeface="Arial" panose="020B0604020202020204" pitchFamily="34" charset="0"/>
              </a:defRPr>
            </a:lvl1pPr>
          </a:lstStyle>
          <a:p>
            <a:pPr>
              <a:defRPr/>
            </a:pPr>
            <a:fld id="{40E3B949-1179-4387-B307-F356BE6486A4}" type="slidenum">
              <a:rPr lang="en-US" altLang="ja-JP" smtClean="0"/>
              <a:pPr>
                <a:defRPr/>
              </a:pPr>
              <a:t>‹#›</a:t>
            </a:fld>
            <a:endParaRPr lang="en-US" altLang="ja-JP" dirty="0"/>
          </a:p>
        </p:txBody>
      </p:sp>
      <p:sp>
        <p:nvSpPr>
          <p:cNvPr id="3" name="正方形/長方形 2">
            <a:extLst>
              <a:ext uri="{FF2B5EF4-FFF2-40B4-BE49-F238E27FC236}">
                <a16:creationId xmlns:a16="http://schemas.microsoft.com/office/drawing/2014/main" id="{077FB83A-3121-8A64-3076-0085091A6E12}"/>
              </a:ext>
            </a:extLst>
          </p:cNvPr>
          <p:cNvSpPr/>
          <p:nvPr userDrawn="1"/>
        </p:nvSpPr>
        <p:spPr bwMode="auto">
          <a:xfrm>
            <a:off x="-1" y="705417"/>
            <a:ext cx="9144001" cy="58673"/>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0" i="0" u="none" strike="noStrike" kern="1200" cap="none" spc="0" normalizeH="0" baseline="0" noProof="0" dirty="0">
              <a:ln>
                <a:noFill/>
              </a:ln>
              <a:solidFill>
                <a:srgbClr val="000000"/>
              </a:solidFill>
              <a:effectLst/>
              <a:uLnTx/>
              <a:uFillTx/>
              <a:latin typeface="+mn-ea"/>
              <a:ea typeface="+mn-ea"/>
              <a:cs typeface="+mn-cs"/>
            </a:endParaRPr>
          </a:p>
        </p:txBody>
      </p:sp>
    </p:spTree>
    <p:extLst>
      <p:ext uri="{BB962C8B-B14F-4D97-AF65-F5344CB8AC3E}">
        <p14:creationId xmlns:p14="http://schemas.microsoft.com/office/powerpoint/2010/main" val="1518540896"/>
      </p:ext>
    </p:extLst>
  </p:cSld>
  <p:clrMapOvr>
    <a:masterClrMapping/>
  </p:clrMapOvr>
  <p:extLst>
    <p:ext uri="{DCECCB84-F9BA-43D5-87BE-67443E8EF086}">
      <p15:sldGuideLst xmlns:p15="http://schemas.microsoft.com/office/powerpoint/2012/main">
        <p15:guide id="1" orient="horz">
          <p15:clr>
            <a:srgbClr val="FBAE40"/>
          </p15:clr>
        </p15:guide>
        <p15:guide id="2" pos="576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4_白紙">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E85256BC-6200-EBDC-5473-473F5F1DD958}"/>
              </a:ext>
            </a:extLst>
          </p:cNvPr>
          <p:cNvSpPr/>
          <p:nvPr/>
        </p:nvSpPr>
        <p:spPr bwMode="auto">
          <a:xfrm>
            <a:off x="-1" y="705417"/>
            <a:ext cx="9144001" cy="58673"/>
          </a:xfrm>
          <a:prstGeom prst="rect">
            <a:avLst/>
          </a:prstGeom>
          <a:solidFill>
            <a:srgbClr val="0088CC"/>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0" i="0" u="none" strike="noStrike" kern="1200" cap="none" spc="0" normalizeH="0" baseline="0" noProof="0" dirty="0">
              <a:ln>
                <a:noFill/>
              </a:ln>
              <a:solidFill>
                <a:srgbClr val="000000"/>
              </a:solidFill>
              <a:effectLst/>
              <a:uLnTx/>
              <a:uFillTx/>
              <a:latin typeface="+mn-ea"/>
              <a:ea typeface="+mn-ea"/>
              <a:cs typeface="+mn-cs"/>
            </a:endParaRPr>
          </a:p>
        </p:txBody>
      </p:sp>
      <p:sp>
        <p:nvSpPr>
          <p:cNvPr id="4" name="スライド番号プレースホルダー 3">
            <a:extLst>
              <a:ext uri="{FF2B5EF4-FFF2-40B4-BE49-F238E27FC236}">
                <a16:creationId xmlns:a16="http://schemas.microsoft.com/office/drawing/2014/main" id="{A1170B6F-62EF-45E6-90A2-A04CCA34EECB}"/>
              </a:ext>
            </a:extLst>
          </p:cNvPr>
          <p:cNvSpPr>
            <a:spLocks noGrp="1"/>
          </p:cNvSpPr>
          <p:nvPr>
            <p:ph type="sldNum" sz="quarter" idx="12"/>
          </p:nvPr>
        </p:nvSpPr>
        <p:spPr>
          <a:xfrm>
            <a:off x="8769893" y="6443281"/>
            <a:ext cx="374107" cy="298426"/>
          </a:xfrm>
          <a:prstGeom prst="rect">
            <a:avLst/>
          </a:prstGeom>
        </p:spPr>
        <p:txBody>
          <a:bodyPr wrap="none" anchor="ctr" anchorCtr="0"/>
          <a:lstStyle>
            <a:lvl1pPr algn="ctr">
              <a:defRPr sz="1200" b="1">
                <a:latin typeface="Arial" panose="020B0604020202020204" pitchFamily="34" charset="0"/>
                <a:ea typeface="HGP創英角ｺﾞｼｯｸUB" panose="020B0900000000000000" pitchFamily="50" charset="-128"/>
                <a:cs typeface="Arial" panose="020B0604020202020204" pitchFamily="34" charset="0"/>
              </a:defRPr>
            </a:lvl1pPr>
          </a:lstStyle>
          <a:p>
            <a:pPr>
              <a:defRPr/>
            </a:pPr>
            <a:fld id="{40E3B949-1179-4387-B307-F356BE6486A4}" type="slidenum">
              <a:rPr lang="en-US" altLang="ja-JP" smtClean="0"/>
              <a:pPr>
                <a:defRPr/>
              </a:pPr>
              <a:t>‹#›</a:t>
            </a:fld>
            <a:endParaRPr lang="en-US" altLang="ja-JP" dirty="0"/>
          </a:p>
        </p:txBody>
      </p:sp>
      <p:sp>
        <p:nvSpPr>
          <p:cNvPr id="2" name="正方形/長方形 1">
            <a:extLst>
              <a:ext uri="{FF2B5EF4-FFF2-40B4-BE49-F238E27FC236}">
                <a16:creationId xmlns:a16="http://schemas.microsoft.com/office/drawing/2014/main" id="{2995E529-4D4D-AB2A-6B7E-8ECA4000E017}"/>
              </a:ext>
            </a:extLst>
          </p:cNvPr>
          <p:cNvSpPr/>
          <p:nvPr userDrawn="1"/>
        </p:nvSpPr>
        <p:spPr bwMode="auto">
          <a:xfrm>
            <a:off x="-1" y="705417"/>
            <a:ext cx="9144001" cy="58673"/>
          </a:xfrm>
          <a:prstGeom prst="rect">
            <a:avLst/>
          </a:prstGeom>
          <a:solidFill>
            <a:srgbClr val="0088CC"/>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0" i="0" u="none" strike="noStrike" kern="1200" cap="none" spc="0" normalizeH="0" baseline="0" noProof="0" dirty="0">
              <a:ln>
                <a:noFill/>
              </a:ln>
              <a:solidFill>
                <a:srgbClr val="000000"/>
              </a:solidFill>
              <a:effectLst/>
              <a:uLnTx/>
              <a:uFillTx/>
              <a:latin typeface="+mn-ea"/>
              <a:ea typeface="+mn-ea"/>
              <a:cs typeface="+mn-cs"/>
            </a:endParaRPr>
          </a:p>
        </p:txBody>
      </p:sp>
    </p:spTree>
    <p:extLst>
      <p:ext uri="{BB962C8B-B14F-4D97-AF65-F5344CB8AC3E}">
        <p14:creationId xmlns:p14="http://schemas.microsoft.com/office/powerpoint/2010/main" val="2350133980"/>
      </p:ext>
    </p:extLst>
  </p:cSld>
  <p:clrMapOvr>
    <a:masterClrMapping/>
  </p:clrMapOvr>
  <p:extLst>
    <p:ext uri="{DCECCB84-F9BA-43D5-87BE-67443E8EF086}">
      <p15:sldGuideLst xmlns:p15="http://schemas.microsoft.com/office/powerpoint/2012/main">
        <p15:guide id="1" orient="horz">
          <p15:clr>
            <a:srgbClr val="FBAE40"/>
          </p15:clr>
        </p15:guide>
        <p15:guide id="2" pos="576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2_白紙">
    <p:spTree>
      <p:nvGrpSpPr>
        <p:cNvPr id="1" name=""/>
        <p:cNvGrpSpPr/>
        <p:nvPr/>
      </p:nvGrpSpPr>
      <p:grpSpPr>
        <a:xfrm>
          <a:off x="0" y="0"/>
          <a:ext cx="0" cy="0"/>
          <a:chOff x="0" y="0"/>
          <a:chExt cx="0" cy="0"/>
        </a:xfrm>
      </p:grpSpPr>
      <p:sp>
        <p:nvSpPr>
          <p:cNvPr id="35" name="正方形/長方形 34">
            <a:extLst>
              <a:ext uri="{FF2B5EF4-FFF2-40B4-BE49-F238E27FC236}">
                <a16:creationId xmlns:a16="http://schemas.microsoft.com/office/drawing/2014/main" id="{CD411C34-C508-20E5-335D-D87BDB805E0C}"/>
              </a:ext>
            </a:extLst>
          </p:cNvPr>
          <p:cNvSpPr/>
          <p:nvPr/>
        </p:nvSpPr>
        <p:spPr bwMode="auto">
          <a:xfrm>
            <a:off x="5772274" y="1541748"/>
            <a:ext cx="3047876" cy="1877632"/>
          </a:xfrm>
          <a:prstGeom prst="rect">
            <a:avLst/>
          </a:prstGeom>
          <a:solidFill>
            <a:schemeClr val="bg1">
              <a:lumMod val="95000"/>
            </a:schemeClr>
          </a:solidFill>
          <a:ln w="6350" cap="flat" cmpd="sng" algn="ctr">
            <a:noFill/>
            <a:prstDash val="solid"/>
            <a:round/>
            <a:headEnd type="none" w="med" len="med"/>
            <a:tailEnd type="none" w="med" len="med"/>
          </a:ln>
          <a:effectLst/>
        </p:spPr>
        <p:txBody>
          <a:bodyPr vert="horz" wrap="square" lIns="91440" tIns="90000" rIns="91440" bIns="45720" numCol="1" rtlCol="0" anchor="t"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Tx/>
              <a:buNone/>
              <a:tabLst/>
            </a:pPr>
            <a:endParaRPr kumimoji="1" lang="ja-JP" altLang="en-US" sz="1100" kern="1200" dirty="0">
              <a:solidFill>
                <a:schemeClr val="tx1"/>
              </a:solidFill>
              <a:latin typeface="+mn-ea"/>
              <a:ea typeface="+mn-ea"/>
              <a:cs typeface="+mn-cs"/>
            </a:endParaRPr>
          </a:p>
        </p:txBody>
      </p:sp>
      <p:sp>
        <p:nvSpPr>
          <p:cNvPr id="6" name="正方形/長方形 5">
            <a:extLst>
              <a:ext uri="{FF2B5EF4-FFF2-40B4-BE49-F238E27FC236}">
                <a16:creationId xmlns:a16="http://schemas.microsoft.com/office/drawing/2014/main" id="{E85256BC-6200-EBDC-5473-473F5F1DD958}"/>
              </a:ext>
            </a:extLst>
          </p:cNvPr>
          <p:cNvSpPr/>
          <p:nvPr/>
        </p:nvSpPr>
        <p:spPr bwMode="auto">
          <a:xfrm>
            <a:off x="-1" y="705417"/>
            <a:ext cx="9144001" cy="58673"/>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0" i="0" u="none" strike="noStrike" kern="1200" cap="none" spc="0" normalizeH="0" baseline="0" noProof="0" dirty="0">
              <a:ln>
                <a:noFill/>
              </a:ln>
              <a:solidFill>
                <a:srgbClr val="000000"/>
              </a:solidFill>
              <a:effectLst/>
              <a:uLnTx/>
              <a:uFillTx/>
              <a:latin typeface="+mj-ea"/>
              <a:ea typeface="+mj-ea"/>
              <a:cs typeface="+mn-cs"/>
            </a:endParaRPr>
          </a:p>
        </p:txBody>
      </p:sp>
      <p:sp>
        <p:nvSpPr>
          <p:cNvPr id="4" name="スライド番号プレースホルダー 3">
            <a:extLst>
              <a:ext uri="{FF2B5EF4-FFF2-40B4-BE49-F238E27FC236}">
                <a16:creationId xmlns:a16="http://schemas.microsoft.com/office/drawing/2014/main" id="{A1170B6F-62EF-45E6-90A2-A04CCA34EECB}"/>
              </a:ext>
            </a:extLst>
          </p:cNvPr>
          <p:cNvSpPr>
            <a:spLocks noGrp="1"/>
          </p:cNvSpPr>
          <p:nvPr>
            <p:ph type="sldNum" sz="quarter" idx="12"/>
          </p:nvPr>
        </p:nvSpPr>
        <p:spPr>
          <a:xfrm>
            <a:off x="8769893" y="6443281"/>
            <a:ext cx="374107" cy="298426"/>
          </a:xfrm>
          <a:prstGeom prst="rect">
            <a:avLst/>
          </a:prstGeom>
        </p:spPr>
        <p:txBody>
          <a:bodyPr wrap="none" anchor="ctr" anchorCtr="0"/>
          <a:lstStyle>
            <a:lvl1pPr algn="ctr">
              <a:defRPr sz="1200" b="1">
                <a:latin typeface="Arial" panose="020B0604020202020204" pitchFamily="34" charset="0"/>
                <a:ea typeface="HGP創英角ｺﾞｼｯｸUB" panose="020B0900000000000000" pitchFamily="50" charset="-128"/>
                <a:cs typeface="Arial" panose="020B0604020202020204" pitchFamily="34" charset="0"/>
              </a:defRPr>
            </a:lvl1pPr>
          </a:lstStyle>
          <a:p>
            <a:pPr>
              <a:defRPr/>
            </a:pPr>
            <a:fld id="{40E3B949-1179-4387-B307-F356BE6486A4}" type="slidenum">
              <a:rPr lang="en-US" altLang="ja-JP" smtClean="0"/>
              <a:pPr>
                <a:defRPr/>
              </a:pPr>
              <a:t>‹#›</a:t>
            </a:fld>
            <a:endParaRPr lang="en-US" altLang="ja-JP" dirty="0"/>
          </a:p>
        </p:txBody>
      </p:sp>
      <p:sp>
        <p:nvSpPr>
          <p:cNvPr id="9" name="正方形/長方形 8">
            <a:extLst>
              <a:ext uri="{FF2B5EF4-FFF2-40B4-BE49-F238E27FC236}">
                <a16:creationId xmlns:a16="http://schemas.microsoft.com/office/drawing/2014/main" id="{1AF0A3EF-5E57-F941-0BFF-1E4FB21C4A0D}"/>
              </a:ext>
            </a:extLst>
          </p:cNvPr>
          <p:cNvSpPr/>
          <p:nvPr/>
        </p:nvSpPr>
        <p:spPr bwMode="auto">
          <a:xfrm>
            <a:off x="323851" y="1257115"/>
            <a:ext cx="831439" cy="226871"/>
          </a:xfrm>
          <a:prstGeom prst="rect">
            <a:avLst/>
          </a:prstGeom>
          <a:noFill/>
          <a:ln w="19050" cap="flat" cmpd="sng" algn="ctr">
            <a:solidFill>
              <a:schemeClr val="tx1">
                <a:lumMod val="85000"/>
                <a:lumOff val="15000"/>
              </a:schemeClr>
            </a:solidFill>
            <a:prstDash val="solid"/>
            <a:round/>
            <a:headEnd type="none" w="med" len="med"/>
            <a:tailEnd type="none" w="med" len="med"/>
          </a:ln>
          <a:effectLst/>
        </p:spPr>
        <p:txBody>
          <a:bodyPr vert="horz" wrap="square" lIns="72000" tIns="36000" rIns="7200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1300" b="0" i="0" u="none" strike="noStrike" cap="none" normalizeH="0" baseline="0" dirty="0">
                <a:ln>
                  <a:noFill/>
                </a:ln>
                <a:effectLst/>
                <a:latin typeface="+mn-ea"/>
                <a:ea typeface="+mn-ea"/>
              </a:rPr>
              <a:t>前提条件</a:t>
            </a:r>
          </a:p>
        </p:txBody>
      </p:sp>
      <p:sp>
        <p:nvSpPr>
          <p:cNvPr id="10" name="正方形/長方形 9">
            <a:extLst>
              <a:ext uri="{FF2B5EF4-FFF2-40B4-BE49-F238E27FC236}">
                <a16:creationId xmlns:a16="http://schemas.microsoft.com/office/drawing/2014/main" id="{5FC5F758-8BE0-9B7E-6837-818F7F95F160}"/>
              </a:ext>
            </a:extLst>
          </p:cNvPr>
          <p:cNvSpPr/>
          <p:nvPr/>
        </p:nvSpPr>
        <p:spPr bwMode="auto">
          <a:xfrm>
            <a:off x="323851" y="3614858"/>
            <a:ext cx="1337309" cy="226800"/>
          </a:xfrm>
          <a:prstGeom prst="rect">
            <a:avLst/>
          </a:prstGeom>
          <a:noFill/>
          <a:ln w="19050" cap="flat" cmpd="sng" algn="ctr">
            <a:solidFill>
              <a:srgbClr val="005BAD"/>
            </a:solidFill>
            <a:prstDash val="solid"/>
            <a:round/>
            <a:headEnd type="none" w="med" len="med"/>
            <a:tailEnd type="none" w="med" len="med"/>
          </a:ln>
          <a:effectLst/>
        </p:spPr>
        <p:txBody>
          <a:bodyPr vert="horz" wrap="square" lIns="72000" tIns="36000" rIns="7200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1300" b="0" i="0" u="none" strike="noStrike" cap="none" normalizeH="0" baseline="0" dirty="0">
                <a:ln>
                  <a:noFill/>
                </a:ln>
                <a:solidFill>
                  <a:srgbClr val="005BAD"/>
                </a:solidFill>
                <a:effectLst/>
                <a:latin typeface="+mn-ea"/>
                <a:ea typeface="+mn-ea"/>
              </a:rPr>
              <a:t>討議</a:t>
            </a:r>
            <a:r>
              <a:rPr kumimoji="1" lang="ja-JP" altLang="en-US" sz="1300" b="0" i="0" u="none" strike="noStrike" cap="none" normalizeH="0" baseline="0" dirty="0">
                <a:ln>
                  <a:noFill/>
                </a:ln>
                <a:effectLst/>
                <a:latin typeface="+mn-ea"/>
                <a:ea typeface="+mn-ea"/>
              </a:rPr>
              <a:t>　パターン２</a:t>
            </a:r>
          </a:p>
        </p:txBody>
      </p:sp>
      <p:sp>
        <p:nvSpPr>
          <p:cNvPr id="7" name="正方形/長方形 6">
            <a:extLst>
              <a:ext uri="{FF2B5EF4-FFF2-40B4-BE49-F238E27FC236}">
                <a16:creationId xmlns:a16="http://schemas.microsoft.com/office/drawing/2014/main" id="{66D8D3E2-48D8-A0F2-30BA-B99C1C3F5806}"/>
              </a:ext>
            </a:extLst>
          </p:cNvPr>
          <p:cNvSpPr/>
          <p:nvPr/>
        </p:nvSpPr>
        <p:spPr bwMode="auto">
          <a:xfrm>
            <a:off x="324417" y="1541748"/>
            <a:ext cx="3455491" cy="1877632"/>
          </a:xfrm>
          <a:prstGeom prst="rect">
            <a:avLst/>
          </a:prstGeom>
          <a:solidFill>
            <a:schemeClr val="bg1">
              <a:lumMod val="95000"/>
            </a:schemeClr>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みなさんはメタバタウンの住人です。</a:t>
            </a:r>
            <a:endParaRPr kumimoji="1" lang="en-US" altLang="ja-JP" sz="11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メタバタウンには家が４軒あり、町の真ん中を町が管理する川が流れています。</a:t>
            </a: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行き来には渡し船を使っていますが、</a:t>
            </a:r>
            <a:endParaRPr kumimoji="1" lang="en-US" altLang="ja-JP" sz="11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雨で増水すると運航できず不便でした。</a:t>
            </a: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今回、</a:t>
            </a:r>
            <a:r>
              <a:rPr kumimoji="1" lang="ja-JP" altLang="en-US" sz="1100" kern="1200" dirty="0">
                <a:solidFill>
                  <a:srgbClr val="C00000"/>
                </a:solidFill>
                <a:latin typeface="+mn-ea"/>
                <a:ea typeface="+mn-ea"/>
                <a:cs typeface="+mn-cs"/>
              </a:rPr>
              <a:t> メタバタウンの全ての住人の希望 </a:t>
            </a:r>
            <a:r>
              <a:rPr kumimoji="1" lang="ja-JP" altLang="en-US" sz="1100" kern="1200" dirty="0">
                <a:solidFill>
                  <a:schemeClr val="tx1"/>
                </a:solidFill>
                <a:latin typeface="+mn-ea"/>
                <a:ea typeface="+mn-ea"/>
                <a:cs typeface="+mn-cs"/>
              </a:rPr>
              <a:t>により</a:t>
            </a:r>
            <a:endParaRPr kumimoji="1" lang="en-US" altLang="ja-JP" sz="11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橋を建設することになりました。</a:t>
            </a: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橋の建設費用は</a:t>
            </a:r>
            <a:r>
              <a:rPr kumimoji="1" lang="en-US" altLang="ja-JP" sz="1100" kern="1200" dirty="0">
                <a:solidFill>
                  <a:schemeClr val="tx1"/>
                </a:solidFill>
                <a:latin typeface="+mn-ea"/>
                <a:ea typeface="+mn-ea"/>
                <a:cs typeface="+mn-cs"/>
              </a:rPr>
              <a:t>400</a:t>
            </a:r>
            <a:r>
              <a:rPr kumimoji="1" lang="ja-JP" altLang="en-US" sz="1100" kern="1200" dirty="0">
                <a:solidFill>
                  <a:schemeClr val="tx1"/>
                </a:solidFill>
                <a:latin typeface="+mn-ea"/>
                <a:ea typeface="+mn-ea"/>
                <a:cs typeface="+mn-cs"/>
              </a:rPr>
              <a:t>万円です。</a:t>
            </a:r>
            <a:endParaRPr kumimoji="1" lang="en-US" altLang="ja-JP" sz="11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どのように負担すればいいと思いますか。</a:t>
            </a:r>
          </a:p>
        </p:txBody>
      </p:sp>
      <p:sp>
        <p:nvSpPr>
          <p:cNvPr id="11" name="正方形/長方形 10">
            <a:extLst>
              <a:ext uri="{FF2B5EF4-FFF2-40B4-BE49-F238E27FC236}">
                <a16:creationId xmlns:a16="http://schemas.microsoft.com/office/drawing/2014/main" id="{28AF1350-8E12-4B20-8DDD-CC0234552D7B}"/>
              </a:ext>
            </a:extLst>
          </p:cNvPr>
          <p:cNvSpPr/>
          <p:nvPr/>
        </p:nvSpPr>
        <p:spPr bwMode="auto">
          <a:xfrm>
            <a:off x="811530" y="2583495"/>
            <a:ext cx="2000250" cy="177756"/>
          </a:xfrm>
          <a:prstGeom prst="rect">
            <a:avLst/>
          </a:prstGeom>
          <a:noFill/>
          <a:ln w="127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a typeface="+mn-ea"/>
            </a:endParaRPr>
          </a:p>
        </p:txBody>
      </p:sp>
      <p:sp>
        <p:nvSpPr>
          <p:cNvPr id="16" name="正方形/長方形 15">
            <a:extLst>
              <a:ext uri="{FF2B5EF4-FFF2-40B4-BE49-F238E27FC236}">
                <a16:creationId xmlns:a16="http://schemas.microsoft.com/office/drawing/2014/main" id="{FD842687-0D0E-A5AD-ACCD-D81186D29464}"/>
              </a:ext>
            </a:extLst>
          </p:cNvPr>
          <p:cNvSpPr/>
          <p:nvPr/>
        </p:nvSpPr>
        <p:spPr bwMode="auto">
          <a:xfrm>
            <a:off x="324417" y="3888724"/>
            <a:ext cx="2829091" cy="2831493"/>
          </a:xfrm>
          <a:prstGeom prst="rect">
            <a:avLst/>
          </a:prstGeom>
          <a:solidFill>
            <a:srgbClr val="EBFAFF"/>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Tx/>
              <a:buNone/>
              <a:tabLst/>
            </a:pPr>
            <a:endParaRPr kumimoji="1" lang="ja-JP" altLang="en-US" sz="1100" kern="1200" dirty="0">
              <a:solidFill>
                <a:schemeClr val="tx1"/>
              </a:solidFill>
              <a:latin typeface="+mn-ea"/>
              <a:ea typeface="+mn-ea"/>
              <a:cs typeface="+mn-cs"/>
            </a:endParaRPr>
          </a:p>
        </p:txBody>
      </p:sp>
      <p:sp>
        <p:nvSpPr>
          <p:cNvPr id="19" name="正方形/長方形 18">
            <a:extLst>
              <a:ext uri="{FF2B5EF4-FFF2-40B4-BE49-F238E27FC236}">
                <a16:creationId xmlns:a16="http://schemas.microsoft.com/office/drawing/2014/main" id="{EEB2D6A2-4F48-66F8-0FD2-FA266D30EC64}"/>
              </a:ext>
            </a:extLst>
          </p:cNvPr>
          <p:cNvSpPr/>
          <p:nvPr/>
        </p:nvSpPr>
        <p:spPr bwMode="auto">
          <a:xfrm>
            <a:off x="3928374" y="1541748"/>
            <a:ext cx="1843900" cy="1877632"/>
          </a:xfrm>
          <a:prstGeom prst="rect">
            <a:avLst/>
          </a:prstGeom>
          <a:solidFill>
            <a:schemeClr val="bg1">
              <a:lumMod val="95000"/>
            </a:schemeClr>
          </a:solidFill>
          <a:ln w="6350" cap="flat" cmpd="sng" algn="ctr">
            <a:noFill/>
            <a:prstDash val="solid"/>
            <a:round/>
            <a:headEnd type="none" w="med" len="med"/>
            <a:tailEnd type="none" w="med" len="med"/>
          </a:ln>
          <a:effectLst/>
        </p:spPr>
        <p:txBody>
          <a:bodyPr vert="horz" wrap="square" lIns="91440" tIns="90000" rIns="91440" bIns="45720" numCol="1" rtlCol="0" anchor="t"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各家の家族構成・所得金額・使用回数が同じ場合</a:t>
            </a:r>
            <a:endParaRPr kumimoji="1" lang="en-US" altLang="ja-JP" sz="11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Tx/>
              <a:buNone/>
              <a:tabLst/>
            </a:pPr>
            <a:endParaRPr kumimoji="1" lang="en-US" altLang="ja-JP" sz="1100" kern="1200" dirty="0">
              <a:solidFill>
                <a:schemeClr val="tx1"/>
              </a:solidFill>
              <a:latin typeface="+mn-ea"/>
              <a:ea typeface="+mn-ea"/>
              <a:cs typeface="+mn-cs"/>
            </a:endParaRPr>
          </a:p>
          <a:p>
            <a:pPr marL="171450" marR="0" indent="-171450" algn="l" defTabSz="914400" rtl="0" eaLnBrk="0" fontAlgn="base" latinLnBrk="0" hangingPunct="0">
              <a:lnSpc>
                <a:spcPct val="114000"/>
              </a:lnSpc>
              <a:spcBef>
                <a:spcPct val="0"/>
              </a:spcBef>
              <a:spcAft>
                <a:spcPct val="0"/>
              </a:spcAft>
              <a:buClrTx/>
              <a:buSzTx/>
              <a:buFont typeface="Wingdings" panose="05000000000000000000" pitchFamily="2" charset="2"/>
              <a:buChar char="l"/>
              <a:tabLst/>
            </a:pPr>
            <a:r>
              <a:rPr kumimoji="1" lang="ja-JP" altLang="en-US" sz="1100" b="1" kern="1200" dirty="0">
                <a:solidFill>
                  <a:schemeClr val="tx1"/>
                </a:solidFill>
                <a:latin typeface="+mn-ea"/>
                <a:ea typeface="+mn-ea"/>
                <a:cs typeface="+mn-cs"/>
              </a:rPr>
              <a:t>ヒント</a:t>
            </a:r>
            <a:endParaRPr kumimoji="1" lang="en-US" altLang="ja-JP" sz="1100" b="1"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ja-JP" altLang="en-US" sz="1100" kern="1200" dirty="0">
                <a:solidFill>
                  <a:schemeClr val="tx1"/>
                </a:solidFill>
                <a:latin typeface="+mn-ea"/>
                <a:ea typeface="+mn-ea"/>
                <a:cs typeface="+mn-cs"/>
              </a:rPr>
              <a:t>    ４軒とも同じ条件だから、</a:t>
            </a:r>
            <a:endParaRPr kumimoji="1" lang="en-US" altLang="ja-JP" sz="11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en-US" altLang="ja-JP" sz="1100" kern="1200" dirty="0">
                <a:solidFill>
                  <a:schemeClr val="tx1"/>
                </a:solidFill>
                <a:latin typeface="+mn-ea"/>
                <a:ea typeface="+mn-ea"/>
                <a:cs typeface="+mn-cs"/>
              </a:rPr>
              <a:t>    </a:t>
            </a:r>
            <a:r>
              <a:rPr kumimoji="1" lang="ja-JP" altLang="en-US" sz="1100" kern="1200" dirty="0">
                <a:solidFill>
                  <a:schemeClr val="tx1"/>
                </a:solidFill>
                <a:latin typeface="+mn-ea"/>
                <a:ea typeface="+mn-ea"/>
                <a:cs typeface="+mn-cs"/>
              </a:rPr>
              <a:t>公平に負担すると</a:t>
            </a:r>
            <a:r>
              <a:rPr kumimoji="1" lang="en-US" altLang="ja-JP" sz="1100" kern="1200" dirty="0">
                <a:solidFill>
                  <a:schemeClr val="tx1"/>
                </a:solidFill>
                <a:latin typeface="+mn-ea"/>
                <a:ea typeface="+mn-ea"/>
                <a:cs typeface="+mn-cs"/>
              </a:rPr>
              <a:t>…</a:t>
            </a:r>
            <a:endParaRPr kumimoji="1" lang="ja-JP" altLang="en-US" sz="1100" kern="1200" dirty="0">
              <a:solidFill>
                <a:schemeClr val="tx1"/>
              </a:solidFill>
              <a:latin typeface="+mn-ea"/>
              <a:ea typeface="+mn-ea"/>
              <a:cs typeface="+mn-cs"/>
            </a:endParaRPr>
          </a:p>
        </p:txBody>
      </p:sp>
      <p:graphicFrame>
        <p:nvGraphicFramePr>
          <p:cNvPr id="13" name="表 12">
            <a:extLst>
              <a:ext uri="{FF2B5EF4-FFF2-40B4-BE49-F238E27FC236}">
                <a16:creationId xmlns:a16="http://schemas.microsoft.com/office/drawing/2014/main" id="{658EDF74-866D-FAC0-246F-6CEEBA622E9A}"/>
              </a:ext>
            </a:extLst>
          </p:cNvPr>
          <p:cNvGraphicFramePr>
            <a:graphicFrameLocks noGrp="1"/>
          </p:cNvGraphicFramePr>
          <p:nvPr>
            <p:extLst>
              <p:ext uri="{D42A27DB-BD31-4B8C-83A1-F6EECF244321}">
                <p14:modId xmlns:p14="http://schemas.microsoft.com/office/powerpoint/2010/main" val="3223460442"/>
              </p:ext>
            </p:extLst>
          </p:nvPr>
        </p:nvGraphicFramePr>
        <p:xfrm>
          <a:off x="3153508" y="3900331"/>
          <a:ext cx="5666851" cy="2822410"/>
        </p:xfrm>
        <a:graphic>
          <a:graphicData uri="http://schemas.openxmlformats.org/drawingml/2006/table">
            <a:tbl>
              <a:tblPr firstRow="1" bandRow="1">
                <a:effectLst/>
                <a:tableStyleId>{775DCB02-9BB8-47FD-8907-85C794F793BA}</a:tableStyleId>
              </a:tblPr>
              <a:tblGrid>
                <a:gridCol w="942177">
                  <a:extLst>
                    <a:ext uri="{9D8B030D-6E8A-4147-A177-3AD203B41FA5}">
                      <a16:colId xmlns:a16="http://schemas.microsoft.com/office/drawing/2014/main" val="869972413"/>
                    </a:ext>
                  </a:extLst>
                </a:gridCol>
                <a:gridCol w="897396">
                  <a:extLst>
                    <a:ext uri="{9D8B030D-6E8A-4147-A177-3AD203B41FA5}">
                      <a16:colId xmlns:a16="http://schemas.microsoft.com/office/drawing/2014/main" val="817503841"/>
                    </a:ext>
                  </a:extLst>
                </a:gridCol>
                <a:gridCol w="1216347">
                  <a:extLst>
                    <a:ext uri="{9D8B030D-6E8A-4147-A177-3AD203B41FA5}">
                      <a16:colId xmlns:a16="http://schemas.microsoft.com/office/drawing/2014/main" val="1686783455"/>
                    </a:ext>
                  </a:extLst>
                </a:gridCol>
                <a:gridCol w="1277960">
                  <a:extLst>
                    <a:ext uri="{9D8B030D-6E8A-4147-A177-3AD203B41FA5}">
                      <a16:colId xmlns:a16="http://schemas.microsoft.com/office/drawing/2014/main" val="4080317083"/>
                    </a:ext>
                  </a:extLst>
                </a:gridCol>
                <a:gridCol w="1332971">
                  <a:extLst>
                    <a:ext uri="{9D8B030D-6E8A-4147-A177-3AD203B41FA5}">
                      <a16:colId xmlns:a16="http://schemas.microsoft.com/office/drawing/2014/main" val="659529276"/>
                    </a:ext>
                  </a:extLst>
                </a:gridCol>
              </a:tblGrid>
              <a:tr h="482220">
                <a:tc>
                  <a:txBody>
                    <a:bodyPr/>
                    <a:lstStyle/>
                    <a:p>
                      <a:pPr algn="ctr"/>
                      <a:endParaRPr kumimoji="1" lang="ja-JP" altLang="en-US" sz="1400" b="0" dirty="0">
                        <a:solidFill>
                          <a:schemeClr val="bg1"/>
                        </a:solidFill>
                        <a:effectLst/>
                      </a:endParaRPr>
                    </a:p>
                  </a:txBody>
                  <a:tcPr anchor="ctr">
                    <a:lnL w="12700" cap="flat" cmpd="sng" algn="ctr">
                      <a:solidFill>
                        <a:schemeClr val="bg1"/>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EBFAFF"/>
                    </a:solidFill>
                  </a:tcPr>
                </a:tc>
                <a:tc>
                  <a:txBody>
                    <a:bodyPr/>
                    <a:lstStyle/>
                    <a:p>
                      <a:pPr algn="ctr"/>
                      <a:r>
                        <a:rPr kumimoji="1" lang="ja-JP" altLang="en-US" sz="1400" b="1" dirty="0">
                          <a:solidFill>
                            <a:schemeClr val="bg1"/>
                          </a:solidFill>
                          <a:effectLst/>
                        </a:rPr>
                        <a:t>家族</a:t>
                      </a:r>
                    </a:p>
                  </a:txBody>
                  <a:tcPr anchor="ctr">
                    <a:lnL w="12700" cap="flat" cmpd="sng" algn="ctr">
                      <a:solidFill>
                        <a:srgbClr val="005BAD"/>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005BAD"/>
                    </a:solidFill>
                  </a:tcPr>
                </a:tc>
                <a:tc>
                  <a:txBody>
                    <a:bodyPr/>
                    <a:lstStyle/>
                    <a:p>
                      <a:pPr algn="ctr"/>
                      <a:r>
                        <a:rPr kumimoji="1" lang="ja-JP" altLang="en-US" sz="1400" dirty="0">
                          <a:effectLst/>
                        </a:rPr>
                        <a:t>所得金額</a:t>
                      </a:r>
                      <a:endParaRPr kumimoji="1" lang="ja-JP" altLang="en-US" sz="1100" b="0" kern="1200" dirty="0">
                        <a:solidFill>
                          <a:schemeClr val="bg1"/>
                        </a:solidFill>
                        <a:effectLst/>
                        <a:latin typeface="+mn-lt"/>
                        <a:ea typeface="+mn-ea"/>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005BAD"/>
                    </a:solidFill>
                  </a:tcPr>
                </a:tc>
                <a:tc>
                  <a:txBody>
                    <a:bodyPr/>
                    <a:lstStyle/>
                    <a:p>
                      <a:pPr algn="ctr"/>
                      <a:r>
                        <a:rPr kumimoji="1" lang="ja-JP" altLang="en-US" sz="1400" dirty="0">
                          <a:effectLst/>
                        </a:rPr>
                        <a:t>使用回数</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005BAD"/>
                    </a:solidFill>
                  </a:tcPr>
                </a:tc>
                <a:tc>
                  <a:txBody>
                    <a:bodyPr/>
                    <a:lstStyle/>
                    <a:p>
                      <a:pPr algn="ctr"/>
                      <a:r>
                        <a:rPr kumimoji="1" lang="ja-JP" altLang="en-US" sz="1400" dirty="0">
                          <a:effectLst/>
                        </a:rPr>
                        <a:t>負担金額</a:t>
                      </a:r>
                    </a:p>
                  </a:txBody>
                  <a:tcPr anchor="ctr">
                    <a:lnL w="12700" cap="flat" cmpd="sng" algn="ctr">
                      <a:solidFill>
                        <a:schemeClr val="bg1"/>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005BAD"/>
                    </a:solidFill>
                  </a:tcPr>
                </a:tc>
                <a:extLst>
                  <a:ext uri="{0D108BD9-81ED-4DB2-BD59-A6C34878D82A}">
                    <a16:rowId xmlns:a16="http://schemas.microsoft.com/office/drawing/2014/main" val="2135456254"/>
                  </a:ext>
                </a:extLst>
              </a:tr>
              <a:tr h="468038">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Ａ家</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４人</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en-US" altLang="ja-JP" sz="1200" b="1" dirty="0">
                          <a:effectLst/>
                          <a:latin typeface="HGPｺﾞｼｯｸM" panose="020B0600000000000000" pitchFamily="50" charset="-128"/>
                          <a:ea typeface="HGPｺﾞｼｯｸM" panose="020B0600000000000000" pitchFamily="50" charset="-128"/>
                        </a:rPr>
                        <a:t>1,000</a:t>
                      </a:r>
                      <a:r>
                        <a:rPr kumimoji="1" lang="ja-JP" altLang="en-US" sz="12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月１</a:t>
                      </a:r>
                      <a:r>
                        <a:rPr kumimoji="1" lang="en-US" altLang="ja-JP" sz="1200" b="1" dirty="0">
                          <a:effectLst/>
                          <a:latin typeface="HGPｺﾞｼｯｸM" panose="020B0600000000000000" pitchFamily="50" charset="-128"/>
                          <a:ea typeface="HGPｺﾞｼｯｸM" panose="020B0600000000000000" pitchFamily="50" charset="-128"/>
                        </a:rPr>
                        <a:t>0</a:t>
                      </a:r>
                      <a:r>
                        <a:rPr kumimoji="1" lang="ja-JP" altLang="en-US" sz="1200" b="1" dirty="0">
                          <a:effectLst/>
                          <a:latin typeface="HGPｺﾞｼｯｸM" panose="020B0600000000000000" pitchFamily="50" charset="-128"/>
                          <a:ea typeface="HGPｺﾞｼｯｸM" panose="020B0600000000000000" pitchFamily="50" charset="-128"/>
                        </a:rPr>
                        <a:t>回</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r"/>
                      <a:r>
                        <a:rPr kumimoji="1" lang="ja-JP" altLang="en-US" sz="12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EBFFFC"/>
                    </a:solidFill>
                  </a:tcPr>
                </a:tc>
                <a:extLst>
                  <a:ext uri="{0D108BD9-81ED-4DB2-BD59-A6C34878D82A}">
                    <a16:rowId xmlns:a16="http://schemas.microsoft.com/office/drawing/2014/main" val="240521073"/>
                  </a:ext>
                </a:extLst>
              </a:tr>
              <a:tr h="468038">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Ｂ家</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４人</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en-US" altLang="ja-JP" sz="1200" b="1" dirty="0">
                          <a:effectLst/>
                          <a:latin typeface="HGPｺﾞｼｯｸM" panose="020B0600000000000000" pitchFamily="50" charset="-128"/>
                          <a:ea typeface="HGPｺﾞｼｯｸM" panose="020B0600000000000000" pitchFamily="50" charset="-128"/>
                        </a:rPr>
                        <a:t>600</a:t>
                      </a:r>
                      <a:r>
                        <a:rPr kumimoji="1" lang="ja-JP" altLang="en-US" sz="12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月</a:t>
                      </a:r>
                      <a:r>
                        <a:rPr kumimoji="1" lang="en-US" altLang="ja-JP" sz="1200" b="1" dirty="0">
                          <a:effectLst/>
                          <a:latin typeface="HGPｺﾞｼｯｸM" panose="020B0600000000000000" pitchFamily="50" charset="-128"/>
                          <a:ea typeface="HGPｺﾞｼｯｸM" panose="020B0600000000000000" pitchFamily="50" charset="-128"/>
                        </a:rPr>
                        <a:t>10</a:t>
                      </a:r>
                      <a:r>
                        <a:rPr kumimoji="1" lang="ja-JP" altLang="en-US" sz="1200" b="1" dirty="0">
                          <a:effectLst/>
                          <a:latin typeface="HGPｺﾞｼｯｸM" panose="020B0600000000000000" pitchFamily="50" charset="-128"/>
                          <a:ea typeface="HGPｺﾞｼｯｸM" panose="020B0600000000000000" pitchFamily="50" charset="-128"/>
                        </a:rPr>
                        <a:t>回</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r"/>
                      <a:r>
                        <a:rPr kumimoji="1" lang="ja-JP" altLang="en-US" sz="12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EBFFFC"/>
                    </a:solidFill>
                  </a:tcPr>
                </a:tc>
                <a:extLst>
                  <a:ext uri="{0D108BD9-81ED-4DB2-BD59-A6C34878D82A}">
                    <a16:rowId xmlns:a16="http://schemas.microsoft.com/office/drawing/2014/main" val="1196817260"/>
                  </a:ext>
                </a:extLst>
              </a:tr>
              <a:tr h="468038">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Ｃ家</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４人</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en-US" altLang="ja-JP" sz="1200" b="1" dirty="0">
                          <a:effectLst/>
                          <a:latin typeface="HGPｺﾞｼｯｸM" panose="020B0600000000000000" pitchFamily="50" charset="-128"/>
                          <a:ea typeface="HGPｺﾞｼｯｸM" panose="020B0600000000000000" pitchFamily="50" charset="-128"/>
                        </a:rPr>
                        <a:t>300</a:t>
                      </a:r>
                      <a:r>
                        <a:rPr kumimoji="1" lang="ja-JP" altLang="en-US" sz="12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月</a:t>
                      </a:r>
                      <a:r>
                        <a:rPr kumimoji="1" lang="en-US" altLang="ja-JP" sz="1200" b="1" dirty="0">
                          <a:effectLst/>
                          <a:latin typeface="HGPｺﾞｼｯｸM" panose="020B0600000000000000" pitchFamily="50" charset="-128"/>
                          <a:ea typeface="HGPｺﾞｼｯｸM" panose="020B0600000000000000" pitchFamily="50" charset="-128"/>
                        </a:rPr>
                        <a:t>10</a:t>
                      </a:r>
                      <a:r>
                        <a:rPr kumimoji="1" lang="ja-JP" altLang="en-US" sz="1200" b="1" dirty="0">
                          <a:effectLst/>
                          <a:latin typeface="HGPｺﾞｼｯｸM" panose="020B0600000000000000" pitchFamily="50" charset="-128"/>
                          <a:ea typeface="HGPｺﾞｼｯｸM" panose="020B0600000000000000" pitchFamily="50" charset="-128"/>
                        </a:rPr>
                        <a:t>回</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r"/>
                      <a:r>
                        <a:rPr kumimoji="1" lang="ja-JP" altLang="en-US" sz="12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EBFFFC"/>
                    </a:solidFill>
                  </a:tcPr>
                </a:tc>
                <a:extLst>
                  <a:ext uri="{0D108BD9-81ED-4DB2-BD59-A6C34878D82A}">
                    <a16:rowId xmlns:a16="http://schemas.microsoft.com/office/drawing/2014/main" val="585846679"/>
                  </a:ext>
                </a:extLst>
              </a:tr>
              <a:tr h="468038">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Ｄ家</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４人</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en-US" altLang="ja-JP" sz="1200" b="1" dirty="0">
                          <a:effectLst/>
                          <a:latin typeface="HGPｺﾞｼｯｸM" panose="020B0600000000000000" pitchFamily="50" charset="-128"/>
                          <a:ea typeface="HGPｺﾞｼｯｸM" panose="020B0600000000000000" pitchFamily="50" charset="-128"/>
                        </a:rPr>
                        <a:t>100</a:t>
                      </a:r>
                      <a:r>
                        <a:rPr kumimoji="1" lang="ja-JP" altLang="en-US" sz="12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月１</a:t>
                      </a:r>
                      <a:r>
                        <a:rPr kumimoji="1" lang="en-US" altLang="ja-JP" sz="1200" b="1" dirty="0">
                          <a:effectLst/>
                          <a:latin typeface="HGPｺﾞｼｯｸM" panose="020B0600000000000000" pitchFamily="50" charset="-128"/>
                          <a:ea typeface="HGPｺﾞｼｯｸM" panose="020B0600000000000000" pitchFamily="50" charset="-128"/>
                        </a:rPr>
                        <a:t>0</a:t>
                      </a:r>
                      <a:r>
                        <a:rPr kumimoji="1" lang="ja-JP" altLang="en-US" sz="1200" b="1" dirty="0">
                          <a:effectLst/>
                          <a:latin typeface="HGPｺﾞｼｯｸM" panose="020B0600000000000000" pitchFamily="50" charset="-128"/>
                          <a:ea typeface="HGPｺﾞｼｯｸM" panose="020B0600000000000000" pitchFamily="50" charset="-128"/>
                        </a:rPr>
                        <a:t>回</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r"/>
                      <a:r>
                        <a:rPr kumimoji="1" lang="ja-JP" altLang="en-US" sz="12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EBFFFC"/>
                    </a:solidFill>
                  </a:tcPr>
                </a:tc>
                <a:extLst>
                  <a:ext uri="{0D108BD9-81ED-4DB2-BD59-A6C34878D82A}">
                    <a16:rowId xmlns:a16="http://schemas.microsoft.com/office/drawing/2014/main" val="4268042463"/>
                  </a:ext>
                </a:extLst>
              </a:tr>
              <a:tr h="468038">
                <a:tc gridSpan="4">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合計</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CEEEFE"/>
                    </a:solidFill>
                  </a:tcPr>
                </a:tc>
                <a:tc hMerge="1">
                  <a:txBody>
                    <a:bodyPr/>
                    <a:lstStyle/>
                    <a:p>
                      <a:endParaRP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dirty="0"/>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kumimoji="1" lang="en-US" altLang="ja-JP" sz="1200" b="1" dirty="0">
                          <a:effectLst/>
                          <a:latin typeface="HGPｺﾞｼｯｸM" panose="020B0600000000000000" pitchFamily="50" charset="-128"/>
                          <a:ea typeface="HGPｺﾞｼｯｸM" panose="020B0600000000000000" pitchFamily="50" charset="-128"/>
                        </a:rPr>
                        <a:t>400</a:t>
                      </a:r>
                      <a:r>
                        <a:rPr kumimoji="1" lang="ja-JP" altLang="en-US" sz="12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CEEEFE"/>
                    </a:solidFill>
                  </a:tcPr>
                </a:tc>
                <a:extLst>
                  <a:ext uri="{0D108BD9-81ED-4DB2-BD59-A6C34878D82A}">
                    <a16:rowId xmlns:a16="http://schemas.microsoft.com/office/drawing/2014/main" val="3152522239"/>
                  </a:ext>
                </a:extLst>
              </a:tr>
            </a:tbl>
          </a:graphicData>
        </a:graphic>
      </p:graphicFrame>
      <p:sp>
        <p:nvSpPr>
          <p:cNvPr id="40" name="正方形/長方形 39">
            <a:extLst>
              <a:ext uri="{FF2B5EF4-FFF2-40B4-BE49-F238E27FC236}">
                <a16:creationId xmlns:a16="http://schemas.microsoft.com/office/drawing/2014/main" id="{B7A6DFF8-6BE9-7586-B646-8DCACE5DDAD3}"/>
              </a:ext>
            </a:extLst>
          </p:cNvPr>
          <p:cNvSpPr/>
          <p:nvPr/>
        </p:nvSpPr>
        <p:spPr bwMode="auto">
          <a:xfrm>
            <a:off x="323642" y="4528158"/>
            <a:ext cx="3455491" cy="621034"/>
          </a:xfrm>
          <a:prstGeom prst="rect">
            <a:avLst/>
          </a:prstGeom>
          <a:no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171450" marR="0" indent="-171450" algn="l" defTabSz="914400" rtl="0" eaLnBrk="0" fontAlgn="base" latinLnBrk="0" hangingPunct="0">
              <a:lnSpc>
                <a:spcPct val="114000"/>
              </a:lnSpc>
              <a:spcBef>
                <a:spcPct val="0"/>
              </a:spcBef>
              <a:spcAft>
                <a:spcPct val="0"/>
              </a:spcAft>
              <a:buClrTx/>
              <a:buSzTx/>
              <a:buFont typeface="Wingdings" panose="05000000000000000000" pitchFamily="2" charset="2"/>
              <a:buChar char="l"/>
              <a:tabLst/>
            </a:pPr>
            <a:r>
              <a:rPr kumimoji="1" lang="ja-JP" altLang="en-US" sz="1400" kern="1200" dirty="0">
                <a:solidFill>
                  <a:srgbClr val="005BAD"/>
                </a:solidFill>
                <a:latin typeface="+mn-ea"/>
                <a:ea typeface="+mn-ea"/>
                <a:cs typeface="+mn-cs"/>
              </a:rPr>
              <a:t>ヒント</a:t>
            </a:r>
          </a:p>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ja-JP" altLang="en-US" sz="1200" kern="1200" dirty="0">
                <a:solidFill>
                  <a:schemeClr val="tx1"/>
                </a:solidFill>
                <a:latin typeface="+mn-ea"/>
                <a:ea typeface="+mn-ea"/>
                <a:cs typeface="+mn-cs"/>
              </a:rPr>
              <a:t>   所得金額によって</a:t>
            </a:r>
            <a:endParaRPr kumimoji="1" lang="en-US" altLang="ja-JP" sz="12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en-US" altLang="ja-JP" sz="1200" kern="1200" dirty="0">
                <a:solidFill>
                  <a:schemeClr val="tx1"/>
                </a:solidFill>
                <a:latin typeface="+mn-ea"/>
                <a:ea typeface="+mn-ea"/>
                <a:cs typeface="+mn-cs"/>
              </a:rPr>
              <a:t>   </a:t>
            </a:r>
            <a:r>
              <a:rPr kumimoji="1" lang="ja-JP" altLang="en-US" sz="1200" kern="1200" dirty="0">
                <a:solidFill>
                  <a:schemeClr val="tx1"/>
                </a:solidFill>
                <a:latin typeface="+mn-ea"/>
                <a:ea typeface="+mn-ea"/>
                <a:cs typeface="+mn-cs"/>
              </a:rPr>
              <a:t>負担する金額を変えてみよう</a:t>
            </a:r>
          </a:p>
        </p:txBody>
      </p:sp>
      <p:sp>
        <p:nvSpPr>
          <p:cNvPr id="36" name="テキスト プレースホルダー 17">
            <a:extLst>
              <a:ext uri="{FF2B5EF4-FFF2-40B4-BE49-F238E27FC236}">
                <a16:creationId xmlns:a16="http://schemas.microsoft.com/office/drawing/2014/main" id="{3B108D23-4885-8FD5-E963-138DEB863952}"/>
              </a:ext>
            </a:extLst>
          </p:cNvPr>
          <p:cNvSpPr>
            <a:spLocks noGrp="1"/>
          </p:cNvSpPr>
          <p:nvPr>
            <p:ph type="body" sz="quarter" idx="30" hasCustomPrompt="1"/>
          </p:nvPr>
        </p:nvSpPr>
        <p:spPr>
          <a:xfrm>
            <a:off x="7538605" y="4527951"/>
            <a:ext cx="866053" cy="184946"/>
          </a:xfrm>
          <a:prstGeom prst="rect">
            <a:avLst/>
          </a:prstGeom>
        </p:spPr>
        <p:txBody>
          <a:bodyPr lIns="36000" rIns="36000" anchor="ctr" anchorCtr="0"/>
          <a:lstStyle>
            <a:lvl1pPr marL="0" indent="0" algn="r">
              <a:buNone/>
              <a:defRPr sz="1200"/>
            </a:lvl1pPr>
            <a:lvl2pPr>
              <a:defRPr sz="1000"/>
            </a:lvl2pPr>
            <a:lvl3pPr>
              <a:defRPr sz="1000"/>
            </a:lvl3pPr>
            <a:lvl4pPr>
              <a:defRPr sz="1000"/>
            </a:lvl4pPr>
            <a:lvl5pPr>
              <a:defRPr sz="1000"/>
            </a:lvl5pPr>
          </a:lstStyle>
          <a:p>
            <a:pPr lvl="0"/>
            <a:r>
              <a:rPr kumimoji="1" lang="ja-JP" altLang="en-US" dirty="0"/>
              <a:t>答えを入力</a:t>
            </a:r>
          </a:p>
        </p:txBody>
      </p:sp>
      <p:sp>
        <p:nvSpPr>
          <p:cNvPr id="41" name="テキスト プレースホルダー 17">
            <a:extLst>
              <a:ext uri="{FF2B5EF4-FFF2-40B4-BE49-F238E27FC236}">
                <a16:creationId xmlns:a16="http://schemas.microsoft.com/office/drawing/2014/main" id="{9C344413-02E5-2378-0724-971D05FE6747}"/>
              </a:ext>
            </a:extLst>
          </p:cNvPr>
          <p:cNvSpPr>
            <a:spLocks noGrp="1"/>
          </p:cNvSpPr>
          <p:nvPr>
            <p:ph type="body" sz="quarter" idx="38" hasCustomPrompt="1"/>
          </p:nvPr>
        </p:nvSpPr>
        <p:spPr>
          <a:xfrm>
            <a:off x="7538605" y="5008902"/>
            <a:ext cx="866053" cy="184946"/>
          </a:xfrm>
          <a:prstGeom prst="rect">
            <a:avLst/>
          </a:prstGeom>
        </p:spPr>
        <p:txBody>
          <a:bodyPr lIns="36000" rIns="36000" anchor="ctr" anchorCtr="0"/>
          <a:lstStyle>
            <a:lvl1pPr marL="0" indent="0" algn="r">
              <a:buNone/>
              <a:defRPr sz="1200"/>
            </a:lvl1pPr>
            <a:lvl2pPr>
              <a:defRPr sz="1000"/>
            </a:lvl2pPr>
            <a:lvl3pPr>
              <a:defRPr sz="1000"/>
            </a:lvl3pPr>
            <a:lvl4pPr>
              <a:defRPr sz="1000"/>
            </a:lvl4pPr>
            <a:lvl5pPr>
              <a:defRPr sz="1000"/>
            </a:lvl5pPr>
          </a:lstStyle>
          <a:p>
            <a:pPr lvl="0"/>
            <a:r>
              <a:rPr kumimoji="1" lang="ja-JP" altLang="en-US" dirty="0"/>
              <a:t>答えを入力</a:t>
            </a:r>
          </a:p>
        </p:txBody>
      </p:sp>
      <p:sp>
        <p:nvSpPr>
          <p:cNvPr id="47" name="テキスト プレースホルダー 17">
            <a:extLst>
              <a:ext uri="{FF2B5EF4-FFF2-40B4-BE49-F238E27FC236}">
                <a16:creationId xmlns:a16="http://schemas.microsoft.com/office/drawing/2014/main" id="{7256BFC3-1325-7CC9-C6AC-1BAE444EA065}"/>
              </a:ext>
            </a:extLst>
          </p:cNvPr>
          <p:cNvSpPr>
            <a:spLocks noGrp="1"/>
          </p:cNvSpPr>
          <p:nvPr>
            <p:ph type="body" sz="quarter" idx="39" hasCustomPrompt="1"/>
          </p:nvPr>
        </p:nvSpPr>
        <p:spPr>
          <a:xfrm>
            <a:off x="7538605" y="5473678"/>
            <a:ext cx="866053" cy="184946"/>
          </a:xfrm>
          <a:prstGeom prst="rect">
            <a:avLst/>
          </a:prstGeom>
        </p:spPr>
        <p:txBody>
          <a:bodyPr lIns="36000" rIns="36000" anchor="ctr" anchorCtr="0"/>
          <a:lstStyle>
            <a:lvl1pPr marL="0" indent="0" algn="r">
              <a:buNone/>
              <a:defRPr sz="1200"/>
            </a:lvl1pPr>
            <a:lvl2pPr>
              <a:defRPr sz="1000"/>
            </a:lvl2pPr>
            <a:lvl3pPr>
              <a:defRPr sz="1000"/>
            </a:lvl3pPr>
            <a:lvl4pPr>
              <a:defRPr sz="1000"/>
            </a:lvl4pPr>
            <a:lvl5pPr>
              <a:defRPr sz="1000"/>
            </a:lvl5pPr>
          </a:lstStyle>
          <a:p>
            <a:pPr lvl="0"/>
            <a:r>
              <a:rPr kumimoji="1" lang="ja-JP" altLang="en-US" dirty="0"/>
              <a:t>答えを入力</a:t>
            </a:r>
          </a:p>
        </p:txBody>
      </p:sp>
      <p:sp>
        <p:nvSpPr>
          <p:cNvPr id="48" name="テキスト プレースホルダー 17">
            <a:extLst>
              <a:ext uri="{FF2B5EF4-FFF2-40B4-BE49-F238E27FC236}">
                <a16:creationId xmlns:a16="http://schemas.microsoft.com/office/drawing/2014/main" id="{CE7042D9-6040-3AA9-554F-7C053A4AD00E}"/>
              </a:ext>
            </a:extLst>
          </p:cNvPr>
          <p:cNvSpPr>
            <a:spLocks noGrp="1"/>
          </p:cNvSpPr>
          <p:nvPr>
            <p:ph type="body" sz="quarter" idx="40" hasCustomPrompt="1"/>
          </p:nvPr>
        </p:nvSpPr>
        <p:spPr>
          <a:xfrm>
            <a:off x="7538605" y="5943649"/>
            <a:ext cx="866053" cy="184946"/>
          </a:xfrm>
          <a:prstGeom prst="rect">
            <a:avLst/>
          </a:prstGeom>
        </p:spPr>
        <p:txBody>
          <a:bodyPr lIns="36000" rIns="36000" anchor="ctr" anchorCtr="0"/>
          <a:lstStyle>
            <a:lvl1pPr marL="0" indent="0" algn="r">
              <a:buNone/>
              <a:defRPr sz="1200"/>
            </a:lvl1pPr>
            <a:lvl2pPr>
              <a:defRPr sz="1000"/>
            </a:lvl2pPr>
            <a:lvl3pPr>
              <a:defRPr sz="1000"/>
            </a:lvl3pPr>
            <a:lvl4pPr>
              <a:defRPr sz="1000"/>
            </a:lvl4pPr>
            <a:lvl5pPr>
              <a:defRPr sz="1000"/>
            </a:lvl5pPr>
          </a:lstStyle>
          <a:p>
            <a:pPr lvl="0"/>
            <a:r>
              <a:rPr kumimoji="1" lang="ja-JP" altLang="en-US" dirty="0"/>
              <a:t>答えを入力</a:t>
            </a:r>
          </a:p>
        </p:txBody>
      </p:sp>
      <p:sp>
        <p:nvSpPr>
          <p:cNvPr id="17" name="正方形/長方形 16">
            <a:extLst>
              <a:ext uri="{FF2B5EF4-FFF2-40B4-BE49-F238E27FC236}">
                <a16:creationId xmlns:a16="http://schemas.microsoft.com/office/drawing/2014/main" id="{3270C151-A5BE-9BD5-F5A7-0FE8BFA14B05}"/>
              </a:ext>
            </a:extLst>
          </p:cNvPr>
          <p:cNvSpPr/>
          <p:nvPr/>
        </p:nvSpPr>
        <p:spPr bwMode="auto">
          <a:xfrm>
            <a:off x="323642" y="4007150"/>
            <a:ext cx="3667513" cy="267884"/>
          </a:xfrm>
          <a:prstGeom prst="rect">
            <a:avLst/>
          </a:prstGeom>
          <a:no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600" kern="1200" dirty="0">
                <a:solidFill>
                  <a:srgbClr val="005BAD"/>
                </a:solidFill>
                <a:latin typeface="+mn-ea"/>
                <a:ea typeface="+mn-ea"/>
                <a:cs typeface="+mn-cs"/>
              </a:rPr>
              <a:t>各家の所得金額</a:t>
            </a:r>
            <a:r>
              <a:rPr kumimoji="1" lang="ja-JP" altLang="en-US" sz="1400" kern="1200" dirty="0">
                <a:solidFill>
                  <a:srgbClr val="005BAD"/>
                </a:solidFill>
                <a:latin typeface="+mn-ea"/>
                <a:ea typeface="+mn-ea"/>
                <a:cs typeface="+mn-cs"/>
              </a:rPr>
              <a:t>（もうけ）</a:t>
            </a:r>
            <a:r>
              <a:rPr kumimoji="1" lang="ja-JP" altLang="en-US" sz="1600" kern="1200" dirty="0">
                <a:solidFill>
                  <a:srgbClr val="005BAD"/>
                </a:solidFill>
                <a:latin typeface="+mn-ea"/>
                <a:ea typeface="+mn-ea"/>
                <a:cs typeface="+mn-cs"/>
              </a:rPr>
              <a:t>が異なる場合</a:t>
            </a:r>
          </a:p>
        </p:txBody>
      </p:sp>
      <p:grpSp>
        <p:nvGrpSpPr>
          <p:cNvPr id="53" name="グループ化 52">
            <a:extLst>
              <a:ext uri="{FF2B5EF4-FFF2-40B4-BE49-F238E27FC236}">
                <a16:creationId xmlns:a16="http://schemas.microsoft.com/office/drawing/2014/main" id="{EBC346CD-F974-A886-B805-712D065C1AD7}"/>
              </a:ext>
            </a:extLst>
          </p:cNvPr>
          <p:cNvGrpSpPr/>
          <p:nvPr/>
        </p:nvGrpSpPr>
        <p:grpSpPr>
          <a:xfrm>
            <a:off x="727310" y="5444694"/>
            <a:ext cx="2220900" cy="1141426"/>
            <a:chOff x="608967" y="5456726"/>
            <a:chExt cx="2220900" cy="1141426"/>
          </a:xfrm>
        </p:grpSpPr>
        <p:pic>
          <p:nvPicPr>
            <p:cNvPr id="50" name="図 49">
              <a:extLst>
                <a:ext uri="{FF2B5EF4-FFF2-40B4-BE49-F238E27FC236}">
                  <a16:creationId xmlns:a16="http://schemas.microsoft.com/office/drawing/2014/main" id="{C6154DD8-4C81-1A7C-C051-97E2AC38F45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98"/>
            <a:stretch/>
          </p:blipFill>
          <p:spPr>
            <a:xfrm>
              <a:off x="608967" y="5456726"/>
              <a:ext cx="1797166" cy="1091837"/>
            </a:xfrm>
            <a:prstGeom prst="rect">
              <a:avLst/>
            </a:prstGeom>
            <a:ln w="15875">
              <a:solidFill>
                <a:srgbClr val="005BAD"/>
              </a:solidFill>
            </a:ln>
          </p:spPr>
        </p:pic>
        <p:sp>
          <p:nvSpPr>
            <p:cNvPr id="51" name="楕円 50">
              <a:extLst>
                <a:ext uri="{FF2B5EF4-FFF2-40B4-BE49-F238E27FC236}">
                  <a16:creationId xmlns:a16="http://schemas.microsoft.com/office/drawing/2014/main" id="{48839757-B02E-4715-046D-A42728E30655}"/>
                </a:ext>
              </a:extLst>
            </p:cNvPr>
            <p:cNvSpPr/>
            <p:nvPr/>
          </p:nvSpPr>
          <p:spPr bwMode="auto">
            <a:xfrm>
              <a:off x="2111222" y="5879507"/>
              <a:ext cx="718645" cy="718645"/>
            </a:xfrm>
            <a:prstGeom prst="ellipse">
              <a:avLst/>
            </a:prstGeom>
            <a:solidFill>
              <a:srgbClr val="005BAD"/>
            </a:solidFill>
            <a:ln w="22225" cap="flat" cmpd="sng" algn="ctr">
              <a:solidFill>
                <a:srgbClr val="EBFA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a typeface="+mn-ea"/>
              </a:endParaRPr>
            </a:p>
          </p:txBody>
        </p:sp>
        <p:sp>
          <p:nvSpPr>
            <p:cNvPr id="52" name="テキスト ボックス 51">
              <a:extLst>
                <a:ext uri="{FF2B5EF4-FFF2-40B4-BE49-F238E27FC236}">
                  <a16:creationId xmlns:a16="http://schemas.microsoft.com/office/drawing/2014/main" id="{4E886911-018A-F460-89F0-5D42C08B28CB}"/>
                </a:ext>
              </a:extLst>
            </p:cNvPr>
            <p:cNvSpPr txBox="1"/>
            <p:nvPr/>
          </p:nvSpPr>
          <p:spPr>
            <a:xfrm>
              <a:off x="2144173" y="5977219"/>
              <a:ext cx="652743" cy="523220"/>
            </a:xfrm>
            <a:prstGeom prst="rect">
              <a:avLst/>
            </a:prstGeom>
            <a:noFill/>
          </p:spPr>
          <p:txBody>
            <a:bodyPr wrap="none" rtlCol="0">
              <a:spAutoFit/>
            </a:bodyPr>
            <a:lstStyle/>
            <a:p>
              <a:r>
                <a:rPr kumimoji="1" lang="ja-JP" altLang="en-US" sz="1400" kern="1200" dirty="0">
                  <a:solidFill>
                    <a:srgbClr val="EBFFFC"/>
                  </a:solidFill>
                  <a:latin typeface="+mn-ea"/>
                  <a:ea typeface="+mn-ea"/>
                  <a:cs typeface="+mn-cs"/>
                </a:rPr>
                <a:t>メタバ</a:t>
              </a:r>
              <a:endParaRPr kumimoji="1" lang="en-US" altLang="ja-JP" sz="1400" kern="1200" dirty="0">
                <a:solidFill>
                  <a:srgbClr val="EBFFFC"/>
                </a:solidFill>
                <a:latin typeface="+mn-ea"/>
                <a:ea typeface="+mn-ea"/>
                <a:cs typeface="+mn-cs"/>
              </a:endParaRPr>
            </a:p>
            <a:p>
              <a:r>
                <a:rPr kumimoji="1" lang="ja-JP" altLang="en-US" sz="1400" kern="1200" dirty="0">
                  <a:solidFill>
                    <a:srgbClr val="EBFFFC"/>
                  </a:solidFill>
                  <a:latin typeface="+mn-ea"/>
                  <a:ea typeface="+mn-ea"/>
                  <a:cs typeface="+mn-cs"/>
                </a:rPr>
                <a:t>タウン</a:t>
              </a:r>
            </a:p>
          </p:txBody>
        </p:sp>
      </p:grpSp>
      <p:sp>
        <p:nvSpPr>
          <p:cNvPr id="54" name="正方形/長方形 53">
            <a:extLst>
              <a:ext uri="{FF2B5EF4-FFF2-40B4-BE49-F238E27FC236}">
                <a16:creationId xmlns:a16="http://schemas.microsoft.com/office/drawing/2014/main" id="{584D2F6C-09FA-2F5A-DE99-79F2ABF555EB}"/>
              </a:ext>
            </a:extLst>
          </p:cNvPr>
          <p:cNvSpPr/>
          <p:nvPr/>
        </p:nvSpPr>
        <p:spPr bwMode="auto">
          <a:xfrm>
            <a:off x="3928374" y="1257115"/>
            <a:ext cx="1332646" cy="226871"/>
          </a:xfrm>
          <a:prstGeom prst="rect">
            <a:avLst/>
          </a:prstGeom>
          <a:noFill/>
          <a:ln w="19050" cap="flat" cmpd="sng" algn="ctr">
            <a:solidFill>
              <a:schemeClr val="tx1">
                <a:lumMod val="85000"/>
                <a:lumOff val="15000"/>
              </a:schemeClr>
            </a:solidFill>
            <a:prstDash val="solid"/>
            <a:round/>
            <a:headEnd type="none" w="med" len="med"/>
            <a:tailEnd type="none" w="med" len="med"/>
          </a:ln>
          <a:effectLst/>
        </p:spPr>
        <p:txBody>
          <a:bodyPr vert="horz" wrap="square" lIns="72000" tIns="36000" rIns="7200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1300" b="0" i="0" u="none" strike="noStrike" cap="none" normalizeH="0" baseline="0" dirty="0">
                <a:ln>
                  <a:noFill/>
                </a:ln>
                <a:effectLst/>
                <a:latin typeface="+mn-ea"/>
                <a:ea typeface="+mn-ea"/>
              </a:rPr>
              <a:t>パターン１</a:t>
            </a:r>
            <a:r>
              <a:rPr kumimoji="1" lang="ja-JP" altLang="en-US" sz="1200" b="0" i="0" u="none" strike="noStrike" cap="none" normalizeH="0" baseline="0" dirty="0">
                <a:ln>
                  <a:noFill/>
                </a:ln>
                <a:effectLst/>
                <a:latin typeface="+mn-ea"/>
                <a:ea typeface="+mn-ea"/>
              </a:rPr>
              <a:t>（参考）</a:t>
            </a:r>
            <a:endParaRPr kumimoji="1" lang="ja-JP" altLang="en-US" sz="1300" b="0" i="0" u="none" strike="noStrike" cap="none" normalizeH="0" baseline="0" dirty="0">
              <a:ln>
                <a:noFill/>
              </a:ln>
              <a:effectLst/>
              <a:latin typeface="+mn-ea"/>
              <a:ea typeface="+mn-ea"/>
            </a:endParaRPr>
          </a:p>
        </p:txBody>
      </p:sp>
      <p:graphicFrame>
        <p:nvGraphicFramePr>
          <p:cNvPr id="2" name="表 1">
            <a:extLst>
              <a:ext uri="{FF2B5EF4-FFF2-40B4-BE49-F238E27FC236}">
                <a16:creationId xmlns:a16="http://schemas.microsoft.com/office/drawing/2014/main" id="{151A3B7C-8F55-7733-585C-64BC50482133}"/>
              </a:ext>
            </a:extLst>
          </p:cNvPr>
          <p:cNvGraphicFramePr>
            <a:graphicFrameLocks noGrp="1"/>
          </p:cNvGraphicFramePr>
          <p:nvPr>
            <p:extLst>
              <p:ext uri="{D42A27DB-BD31-4B8C-83A1-F6EECF244321}">
                <p14:modId xmlns:p14="http://schemas.microsoft.com/office/powerpoint/2010/main" val="716099249"/>
              </p:ext>
            </p:extLst>
          </p:nvPr>
        </p:nvGraphicFramePr>
        <p:xfrm>
          <a:off x="5772274" y="1541747"/>
          <a:ext cx="3048083" cy="1742332"/>
        </p:xfrm>
        <a:graphic>
          <a:graphicData uri="http://schemas.openxmlformats.org/drawingml/2006/table">
            <a:tbl>
              <a:tblPr firstRow="1" bandRow="1">
                <a:effectLst/>
                <a:tableStyleId>{775DCB02-9BB8-47FD-8907-85C794F793BA}</a:tableStyleId>
              </a:tblPr>
              <a:tblGrid>
                <a:gridCol w="506778">
                  <a:extLst>
                    <a:ext uri="{9D8B030D-6E8A-4147-A177-3AD203B41FA5}">
                      <a16:colId xmlns:a16="http://schemas.microsoft.com/office/drawing/2014/main" val="869972413"/>
                    </a:ext>
                  </a:extLst>
                </a:gridCol>
                <a:gridCol w="482691">
                  <a:extLst>
                    <a:ext uri="{9D8B030D-6E8A-4147-A177-3AD203B41FA5}">
                      <a16:colId xmlns:a16="http://schemas.microsoft.com/office/drawing/2014/main" val="817503841"/>
                    </a:ext>
                  </a:extLst>
                </a:gridCol>
                <a:gridCol w="654248">
                  <a:extLst>
                    <a:ext uri="{9D8B030D-6E8A-4147-A177-3AD203B41FA5}">
                      <a16:colId xmlns:a16="http://schemas.microsoft.com/office/drawing/2014/main" val="1686783455"/>
                    </a:ext>
                  </a:extLst>
                </a:gridCol>
                <a:gridCol w="687387">
                  <a:extLst>
                    <a:ext uri="{9D8B030D-6E8A-4147-A177-3AD203B41FA5}">
                      <a16:colId xmlns:a16="http://schemas.microsoft.com/office/drawing/2014/main" val="4080317083"/>
                    </a:ext>
                  </a:extLst>
                </a:gridCol>
                <a:gridCol w="716979">
                  <a:extLst>
                    <a:ext uri="{9D8B030D-6E8A-4147-A177-3AD203B41FA5}">
                      <a16:colId xmlns:a16="http://schemas.microsoft.com/office/drawing/2014/main" val="659529276"/>
                    </a:ext>
                  </a:extLst>
                </a:gridCol>
              </a:tblGrid>
              <a:tr h="361732">
                <a:tc>
                  <a:txBody>
                    <a:bodyPr/>
                    <a:lstStyle/>
                    <a:p>
                      <a:pPr algn="ctr"/>
                      <a:endParaRPr kumimoji="1" lang="ja-JP" altLang="en-US" sz="900" b="0" dirty="0">
                        <a:solidFill>
                          <a:schemeClr val="bg1"/>
                        </a:solidFill>
                        <a:effectLst/>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ctr"/>
                      <a:r>
                        <a:rPr kumimoji="1" lang="ja-JP" altLang="en-US" sz="900" b="1" dirty="0">
                          <a:solidFill>
                            <a:schemeClr val="bg1"/>
                          </a:solidFill>
                          <a:effectLst/>
                        </a:rPr>
                        <a:t>家族</a:t>
                      </a:r>
                    </a:p>
                  </a:txBody>
                  <a:tcPr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pPr algn="ctr"/>
                      <a:r>
                        <a:rPr kumimoji="1" lang="ja-JP" altLang="en-US" sz="900" dirty="0">
                          <a:effectLst/>
                        </a:rPr>
                        <a:t>所得金額</a:t>
                      </a:r>
                      <a:endParaRPr kumimoji="1" lang="ja-JP" altLang="en-US" sz="700" b="0" kern="1200" dirty="0">
                        <a:solidFill>
                          <a:schemeClr val="bg1"/>
                        </a:solidFill>
                        <a:effectLst/>
                        <a:latin typeface="+mn-lt"/>
                        <a:ea typeface="+mn-ea"/>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pPr algn="ctr"/>
                      <a:r>
                        <a:rPr kumimoji="1" lang="ja-JP" altLang="en-US" sz="900" dirty="0">
                          <a:effectLst/>
                        </a:rPr>
                        <a:t>使用回数</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pPr algn="ctr"/>
                      <a:r>
                        <a:rPr kumimoji="1" lang="ja-JP" altLang="en-US" sz="900" dirty="0">
                          <a:effectLst/>
                        </a:rPr>
                        <a:t>負担金額</a:t>
                      </a:r>
                    </a:p>
                  </a:txBody>
                  <a:tcPr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extLst>
                  <a:ext uri="{0D108BD9-81ED-4DB2-BD59-A6C34878D82A}">
                    <a16:rowId xmlns:a16="http://schemas.microsoft.com/office/drawing/2014/main" val="2135456254"/>
                  </a:ext>
                </a:extLst>
              </a:tr>
              <a:tr h="288000">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Ａ家</a:t>
                      </a:r>
                    </a:p>
                  </a:txBody>
                  <a:tcPr anchor="ctr">
                    <a:lnL w="127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４人</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500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月</a:t>
                      </a:r>
                      <a:r>
                        <a:rPr kumimoji="1" lang="en-US" altLang="ja-JP" sz="900" b="1" dirty="0">
                          <a:effectLst/>
                          <a:latin typeface="HGPｺﾞｼｯｸM" panose="020B0600000000000000" pitchFamily="50" charset="-128"/>
                          <a:ea typeface="HGPｺﾞｼｯｸM" panose="020B0600000000000000" pitchFamily="50" charset="-128"/>
                        </a:rPr>
                        <a:t>10</a:t>
                      </a:r>
                      <a:r>
                        <a:rPr kumimoji="1" lang="ja-JP" altLang="en-US" sz="900" b="1" dirty="0">
                          <a:effectLst/>
                          <a:latin typeface="HGPｺﾞｼｯｸM" panose="020B0600000000000000" pitchFamily="50" charset="-128"/>
                          <a:ea typeface="HGPｺﾞｼｯｸM" panose="020B0600000000000000" pitchFamily="50" charset="-128"/>
                        </a:rPr>
                        <a:t>回</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100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0521073"/>
                  </a:ext>
                </a:extLst>
              </a:tr>
              <a:tr h="288000">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Ｂ家</a:t>
                      </a:r>
                    </a:p>
                  </a:txBody>
                  <a:tcPr anchor="ctr">
                    <a:lnL w="127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４人</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500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月</a:t>
                      </a:r>
                      <a:r>
                        <a:rPr kumimoji="1" lang="en-US" altLang="ja-JP" sz="900" b="1" dirty="0">
                          <a:effectLst/>
                          <a:latin typeface="HGPｺﾞｼｯｸM" panose="020B0600000000000000" pitchFamily="50" charset="-128"/>
                          <a:ea typeface="HGPｺﾞｼｯｸM" panose="020B0600000000000000" pitchFamily="50" charset="-128"/>
                        </a:rPr>
                        <a:t>10</a:t>
                      </a:r>
                      <a:r>
                        <a:rPr kumimoji="1" lang="ja-JP" altLang="en-US" sz="900" b="1" dirty="0">
                          <a:effectLst/>
                          <a:latin typeface="HGPｺﾞｼｯｸM" panose="020B0600000000000000" pitchFamily="50" charset="-128"/>
                          <a:ea typeface="HGPｺﾞｼｯｸM" panose="020B0600000000000000" pitchFamily="50" charset="-128"/>
                        </a:rPr>
                        <a:t>回</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100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96817260"/>
                  </a:ext>
                </a:extLst>
              </a:tr>
              <a:tr h="288000">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Ｃ家</a:t>
                      </a:r>
                    </a:p>
                  </a:txBody>
                  <a:tcPr anchor="ctr">
                    <a:lnL w="127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４人</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500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月</a:t>
                      </a:r>
                      <a:r>
                        <a:rPr kumimoji="1" lang="en-US" altLang="ja-JP" sz="900" b="1" dirty="0">
                          <a:effectLst/>
                          <a:latin typeface="HGPｺﾞｼｯｸM" panose="020B0600000000000000" pitchFamily="50" charset="-128"/>
                          <a:ea typeface="HGPｺﾞｼｯｸM" panose="020B0600000000000000" pitchFamily="50" charset="-128"/>
                        </a:rPr>
                        <a:t>10</a:t>
                      </a:r>
                      <a:r>
                        <a:rPr kumimoji="1" lang="ja-JP" altLang="en-US" sz="900" b="1" dirty="0">
                          <a:effectLst/>
                          <a:latin typeface="HGPｺﾞｼｯｸM" panose="020B0600000000000000" pitchFamily="50" charset="-128"/>
                          <a:ea typeface="HGPｺﾞｼｯｸM" panose="020B0600000000000000" pitchFamily="50" charset="-128"/>
                        </a:rPr>
                        <a:t>回</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100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85846679"/>
                  </a:ext>
                </a:extLst>
              </a:tr>
              <a:tr h="288000">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Ｄ家</a:t>
                      </a:r>
                    </a:p>
                  </a:txBody>
                  <a:tcPr anchor="ctr">
                    <a:lnL w="127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４人</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500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月</a:t>
                      </a:r>
                      <a:r>
                        <a:rPr kumimoji="1" lang="en-US" altLang="ja-JP" sz="900" b="1" dirty="0">
                          <a:effectLst/>
                          <a:latin typeface="HGPｺﾞｼｯｸM" panose="020B0600000000000000" pitchFamily="50" charset="-128"/>
                          <a:ea typeface="HGPｺﾞｼｯｸM" panose="020B0600000000000000" pitchFamily="50" charset="-128"/>
                        </a:rPr>
                        <a:t>10</a:t>
                      </a:r>
                      <a:r>
                        <a:rPr kumimoji="1" lang="ja-JP" altLang="en-US" sz="900" b="1" dirty="0">
                          <a:effectLst/>
                          <a:latin typeface="HGPｺﾞｼｯｸM" panose="020B0600000000000000" pitchFamily="50" charset="-128"/>
                          <a:ea typeface="HGPｺﾞｼｯｸM" panose="020B0600000000000000" pitchFamily="50" charset="-128"/>
                        </a:rPr>
                        <a:t>回</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100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68042463"/>
                  </a:ext>
                </a:extLst>
              </a:tr>
              <a:tr h="0">
                <a:tc gridSpan="4">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合計</a:t>
                      </a:r>
                    </a:p>
                  </a:txBody>
                  <a:tcPr anchor="ctr">
                    <a:lnL w="127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dirty="0"/>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400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52522239"/>
                  </a:ext>
                </a:extLst>
              </a:tr>
            </a:tbl>
          </a:graphicData>
        </a:graphic>
      </p:graphicFrame>
      <p:sp>
        <p:nvSpPr>
          <p:cNvPr id="3" name="正方形/長方形 2">
            <a:extLst>
              <a:ext uri="{FF2B5EF4-FFF2-40B4-BE49-F238E27FC236}">
                <a16:creationId xmlns:a16="http://schemas.microsoft.com/office/drawing/2014/main" id="{23ECAD56-9F04-162F-D877-D76E9F578F02}"/>
              </a:ext>
            </a:extLst>
          </p:cNvPr>
          <p:cNvSpPr/>
          <p:nvPr userDrawn="1"/>
        </p:nvSpPr>
        <p:spPr bwMode="auto">
          <a:xfrm>
            <a:off x="5772274" y="1541748"/>
            <a:ext cx="3047876" cy="1877632"/>
          </a:xfrm>
          <a:prstGeom prst="rect">
            <a:avLst/>
          </a:prstGeom>
          <a:solidFill>
            <a:schemeClr val="bg1">
              <a:lumMod val="95000"/>
            </a:schemeClr>
          </a:solidFill>
          <a:ln w="6350" cap="flat" cmpd="sng" algn="ctr">
            <a:noFill/>
            <a:prstDash val="solid"/>
            <a:round/>
            <a:headEnd type="none" w="med" len="med"/>
            <a:tailEnd type="none" w="med" len="med"/>
          </a:ln>
          <a:effectLst/>
        </p:spPr>
        <p:txBody>
          <a:bodyPr vert="horz" wrap="square" lIns="91440" tIns="90000" rIns="91440" bIns="45720" numCol="1" rtlCol="0" anchor="t"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Tx/>
              <a:buNone/>
              <a:tabLst/>
            </a:pPr>
            <a:endParaRPr kumimoji="1" lang="ja-JP" altLang="en-US" sz="1100" kern="1200" dirty="0">
              <a:solidFill>
                <a:schemeClr val="tx1"/>
              </a:solidFill>
              <a:latin typeface="+mn-ea"/>
              <a:ea typeface="+mn-ea"/>
              <a:cs typeface="+mn-cs"/>
            </a:endParaRPr>
          </a:p>
        </p:txBody>
      </p:sp>
      <p:sp>
        <p:nvSpPr>
          <p:cNvPr id="5" name="正方形/長方形 4">
            <a:extLst>
              <a:ext uri="{FF2B5EF4-FFF2-40B4-BE49-F238E27FC236}">
                <a16:creationId xmlns:a16="http://schemas.microsoft.com/office/drawing/2014/main" id="{97B17AAE-6AA0-0C65-4DB0-8A4CC9555FDD}"/>
              </a:ext>
            </a:extLst>
          </p:cNvPr>
          <p:cNvSpPr/>
          <p:nvPr userDrawn="1"/>
        </p:nvSpPr>
        <p:spPr bwMode="auto">
          <a:xfrm>
            <a:off x="-1" y="705417"/>
            <a:ext cx="9144001" cy="58673"/>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0" i="0" u="none" strike="noStrike" kern="1200" cap="none" spc="0" normalizeH="0" baseline="0" noProof="0" dirty="0">
              <a:ln>
                <a:noFill/>
              </a:ln>
              <a:solidFill>
                <a:srgbClr val="000000"/>
              </a:solidFill>
              <a:effectLst/>
              <a:uLnTx/>
              <a:uFillTx/>
              <a:latin typeface="+mj-ea"/>
              <a:ea typeface="+mj-ea"/>
              <a:cs typeface="+mn-cs"/>
            </a:endParaRPr>
          </a:p>
        </p:txBody>
      </p:sp>
      <p:sp>
        <p:nvSpPr>
          <p:cNvPr id="8" name="正方形/長方形 7">
            <a:extLst>
              <a:ext uri="{FF2B5EF4-FFF2-40B4-BE49-F238E27FC236}">
                <a16:creationId xmlns:a16="http://schemas.microsoft.com/office/drawing/2014/main" id="{6E4B5F5E-E002-3A48-F8D0-D844105D7718}"/>
              </a:ext>
            </a:extLst>
          </p:cNvPr>
          <p:cNvSpPr/>
          <p:nvPr userDrawn="1"/>
        </p:nvSpPr>
        <p:spPr bwMode="auto">
          <a:xfrm>
            <a:off x="323851" y="1257115"/>
            <a:ext cx="831439" cy="226871"/>
          </a:xfrm>
          <a:prstGeom prst="rect">
            <a:avLst/>
          </a:prstGeom>
          <a:noFill/>
          <a:ln w="19050" cap="flat" cmpd="sng" algn="ctr">
            <a:solidFill>
              <a:schemeClr val="tx1">
                <a:lumMod val="85000"/>
                <a:lumOff val="15000"/>
              </a:schemeClr>
            </a:solidFill>
            <a:prstDash val="solid"/>
            <a:round/>
            <a:headEnd type="none" w="med" len="med"/>
            <a:tailEnd type="none" w="med" len="med"/>
          </a:ln>
          <a:effectLst/>
        </p:spPr>
        <p:txBody>
          <a:bodyPr vert="horz" wrap="square" lIns="72000" tIns="36000" rIns="7200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1300" b="0" i="0" u="none" strike="noStrike" cap="none" normalizeH="0" baseline="0" dirty="0">
                <a:ln>
                  <a:noFill/>
                </a:ln>
                <a:effectLst/>
                <a:latin typeface="+mn-ea"/>
                <a:ea typeface="+mn-ea"/>
              </a:rPr>
              <a:t>前提条件</a:t>
            </a:r>
          </a:p>
        </p:txBody>
      </p:sp>
      <p:sp>
        <p:nvSpPr>
          <p:cNvPr id="12" name="正方形/長方形 11">
            <a:extLst>
              <a:ext uri="{FF2B5EF4-FFF2-40B4-BE49-F238E27FC236}">
                <a16:creationId xmlns:a16="http://schemas.microsoft.com/office/drawing/2014/main" id="{D13DA11B-38F6-11C9-13CB-0F310088B52E}"/>
              </a:ext>
            </a:extLst>
          </p:cNvPr>
          <p:cNvSpPr/>
          <p:nvPr userDrawn="1"/>
        </p:nvSpPr>
        <p:spPr bwMode="auto">
          <a:xfrm>
            <a:off x="323851" y="3614858"/>
            <a:ext cx="1337309" cy="226800"/>
          </a:xfrm>
          <a:prstGeom prst="rect">
            <a:avLst/>
          </a:prstGeom>
          <a:noFill/>
          <a:ln w="19050" cap="flat" cmpd="sng" algn="ctr">
            <a:solidFill>
              <a:srgbClr val="005BAD"/>
            </a:solidFill>
            <a:prstDash val="solid"/>
            <a:round/>
            <a:headEnd type="none" w="med" len="med"/>
            <a:tailEnd type="none" w="med" len="med"/>
          </a:ln>
          <a:effectLst/>
        </p:spPr>
        <p:txBody>
          <a:bodyPr vert="horz" wrap="square" lIns="72000" tIns="36000" rIns="7200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1300" b="0" i="0" u="none" strike="noStrike" cap="none" normalizeH="0" baseline="0" dirty="0">
                <a:ln>
                  <a:noFill/>
                </a:ln>
                <a:solidFill>
                  <a:srgbClr val="005BAD"/>
                </a:solidFill>
                <a:effectLst/>
                <a:latin typeface="+mn-ea"/>
                <a:ea typeface="+mn-ea"/>
              </a:rPr>
              <a:t>討議</a:t>
            </a:r>
            <a:r>
              <a:rPr kumimoji="1" lang="ja-JP" altLang="en-US" sz="1300" b="0" i="0" u="none" strike="noStrike" cap="none" normalizeH="0" baseline="0" dirty="0">
                <a:ln>
                  <a:noFill/>
                </a:ln>
                <a:effectLst/>
                <a:latin typeface="+mn-ea"/>
                <a:ea typeface="+mn-ea"/>
              </a:rPr>
              <a:t>　パターン２</a:t>
            </a:r>
          </a:p>
        </p:txBody>
      </p:sp>
      <p:sp>
        <p:nvSpPr>
          <p:cNvPr id="14" name="正方形/長方形 13">
            <a:extLst>
              <a:ext uri="{FF2B5EF4-FFF2-40B4-BE49-F238E27FC236}">
                <a16:creationId xmlns:a16="http://schemas.microsoft.com/office/drawing/2014/main" id="{AACDBF00-CB49-FFC0-7697-13B77320C7E4}"/>
              </a:ext>
            </a:extLst>
          </p:cNvPr>
          <p:cNvSpPr/>
          <p:nvPr userDrawn="1"/>
        </p:nvSpPr>
        <p:spPr bwMode="auto">
          <a:xfrm>
            <a:off x="324417" y="1541748"/>
            <a:ext cx="3455491" cy="1877632"/>
          </a:xfrm>
          <a:prstGeom prst="rect">
            <a:avLst/>
          </a:prstGeom>
          <a:solidFill>
            <a:schemeClr val="bg1">
              <a:lumMod val="95000"/>
            </a:schemeClr>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みなさんはメタバタウンの住人です。</a:t>
            </a:r>
            <a:endParaRPr kumimoji="1" lang="en-US" altLang="ja-JP" sz="11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メタバタウンには家が４軒あり、町の真ん中を町が管理する川が流れています。</a:t>
            </a: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行き来には渡し船を使っていますが、</a:t>
            </a:r>
            <a:endParaRPr kumimoji="1" lang="en-US" altLang="ja-JP" sz="11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雨で増水すると運航できず不便でした。</a:t>
            </a: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今回、</a:t>
            </a:r>
            <a:r>
              <a:rPr kumimoji="1" lang="ja-JP" altLang="en-US" sz="1100" kern="1200" dirty="0">
                <a:solidFill>
                  <a:srgbClr val="C00000"/>
                </a:solidFill>
                <a:latin typeface="+mn-ea"/>
                <a:ea typeface="+mn-ea"/>
                <a:cs typeface="+mn-cs"/>
              </a:rPr>
              <a:t> メタバタウンの全ての住人の希望 </a:t>
            </a:r>
            <a:r>
              <a:rPr kumimoji="1" lang="ja-JP" altLang="en-US" sz="1100" kern="1200" dirty="0">
                <a:solidFill>
                  <a:schemeClr val="tx1"/>
                </a:solidFill>
                <a:latin typeface="+mn-ea"/>
                <a:ea typeface="+mn-ea"/>
                <a:cs typeface="+mn-cs"/>
              </a:rPr>
              <a:t>により</a:t>
            </a:r>
            <a:endParaRPr kumimoji="1" lang="en-US" altLang="ja-JP" sz="11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橋を建設することになりました。</a:t>
            </a: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橋の建設費用は</a:t>
            </a:r>
            <a:r>
              <a:rPr kumimoji="1" lang="en-US" altLang="ja-JP" sz="1100" kern="1200" dirty="0">
                <a:solidFill>
                  <a:schemeClr val="tx1"/>
                </a:solidFill>
                <a:latin typeface="+mn-ea"/>
                <a:ea typeface="+mn-ea"/>
                <a:cs typeface="+mn-cs"/>
              </a:rPr>
              <a:t>400</a:t>
            </a:r>
            <a:r>
              <a:rPr kumimoji="1" lang="ja-JP" altLang="en-US" sz="1100" kern="1200" dirty="0">
                <a:solidFill>
                  <a:schemeClr val="tx1"/>
                </a:solidFill>
                <a:latin typeface="+mn-ea"/>
                <a:ea typeface="+mn-ea"/>
                <a:cs typeface="+mn-cs"/>
              </a:rPr>
              <a:t>万円です。</a:t>
            </a:r>
            <a:endParaRPr kumimoji="1" lang="en-US" altLang="ja-JP" sz="11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どのように負担すればいいと思いますか。</a:t>
            </a:r>
          </a:p>
        </p:txBody>
      </p:sp>
      <p:sp>
        <p:nvSpPr>
          <p:cNvPr id="15" name="正方形/長方形 14">
            <a:extLst>
              <a:ext uri="{FF2B5EF4-FFF2-40B4-BE49-F238E27FC236}">
                <a16:creationId xmlns:a16="http://schemas.microsoft.com/office/drawing/2014/main" id="{73D831F7-7F8C-CBB7-C424-A416E142BF3A}"/>
              </a:ext>
            </a:extLst>
          </p:cNvPr>
          <p:cNvSpPr/>
          <p:nvPr userDrawn="1"/>
        </p:nvSpPr>
        <p:spPr bwMode="auto">
          <a:xfrm>
            <a:off x="811530" y="2583495"/>
            <a:ext cx="2000250" cy="177756"/>
          </a:xfrm>
          <a:prstGeom prst="rect">
            <a:avLst/>
          </a:prstGeom>
          <a:noFill/>
          <a:ln w="127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a typeface="+mn-ea"/>
            </a:endParaRPr>
          </a:p>
        </p:txBody>
      </p:sp>
      <p:sp>
        <p:nvSpPr>
          <p:cNvPr id="18" name="正方形/長方形 17">
            <a:extLst>
              <a:ext uri="{FF2B5EF4-FFF2-40B4-BE49-F238E27FC236}">
                <a16:creationId xmlns:a16="http://schemas.microsoft.com/office/drawing/2014/main" id="{73CCF02F-C2BB-A836-FC69-DDEAEE3A9F23}"/>
              </a:ext>
            </a:extLst>
          </p:cNvPr>
          <p:cNvSpPr/>
          <p:nvPr userDrawn="1"/>
        </p:nvSpPr>
        <p:spPr bwMode="auto">
          <a:xfrm>
            <a:off x="324417" y="3888724"/>
            <a:ext cx="2829091" cy="2831493"/>
          </a:xfrm>
          <a:prstGeom prst="rect">
            <a:avLst/>
          </a:prstGeom>
          <a:solidFill>
            <a:srgbClr val="EBFAFF"/>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Tx/>
              <a:buNone/>
              <a:tabLst/>
            </a:pPr>
            <a:endParaRPr kumimoji="1" lang="ja-JP" altLang="en-US" sz="1100" kern="1200" dirty="0">
              <a:solidFill>
                <a:schemeClr val="tx1"/>
              </a:solidFill>
              <a:latin typeface="+mn-ea"/>
              <a:ea typeface="+mn-ea"/>
              <a:cs typeface="+mn-cs"/>
            </a:endParaRPr>
          </a:p>
        </p:txBody>
      </p:sp>
      <p:sp>
        <p:nvSpPr>
          <p:cNvPr id="20" name="正方形/長方形 19">
            <a:extLst>
              <a:ext uri="{FF2B5EF4-FFF2-40B4-BE49-F238E27FC236}">
                <a16:creationId xmlns:a16="http://schemas.microsoft.com/office/drawing/2014/main" id="{6E6CC465-06AF-3EDC-C1CD-9A05A1091ACA}"/>
              </a:ext>
            </a:extLst>
          </p:cNvPr>
          <p:cNvSpPr/>
          <p:nvPr userDrawn="1"/>
        </p:nvSpPr>
        <p:spPr bwMode="auto">
          <a:xfrm>
            <a:off x="3928374" y="1541748"/>
            <a:ext cx="1843900" cy="1877632"/>
          </a:xfrm>
          <a:prstGeom prst="rect">
            <a:avLst/>
          </a:prstGeom>
          <a:solidFill>
            <a:schemeClr val="bg1">
              <a:lumMod val="95000"/>
            </a:schemeClr>
          </a:solidFill>
          <a:ln w="6350" cap="flat" cmpd="sng" algn="ctr">
            <a:noFill/>
            <a:prstDash val="solid"/>
            <a:round/>
            <a:headEnd type="none" w="med" len="med"/>
            <a:tailEnd type="none" w="med" len="med"/>
          </a:ln>
          <a:effectLst/>
        </p:spPr>
        <p:txBody>
          <a:bodyPr vert="horz" wrap="square" lIns="91440" tIns="90000" rIns="91440" bIns="45720" numCol="1" rtlCol="0" anchor="t"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各家の家族構成・所得金額・使用回数が同じ場合</a:t>
            </a:r>
            <a:endParaRPr kumimoji="1" lang="en-US" altLang="ja-JP" sz="11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Tx/>
              <a:buNone/>
              <a:tabLst/>
            </a:pPr>
            <a:endParaRPr kumimoji="1" lang="en-US" altLang="ja-JP" sz="1100" kern="1200" dirty="0">
              <a:solidFill>
                <a:schemeClr val="tx1"/>
              </a:solidFill>
              <a:latin typeface="+mn-ea"/>
              <a:ea typeface="+mn-ea"/>
              <a:cs typeface="+mn-cs"/>
            </a:endParaRPr>
          </a:p>
          <a:p>
            <a:pPr marL="171450" marR="0" indent="-171450" algn="l" defTabSz="914400" rtl="0" eaLnBrk="0" fontAlgn="base" latinLnBrk="0" hangingPunct="0">
              <a:lnSpc>
                <a:spcPct val="114000"/>
              </a:lnSpc>
              <a:spcBef>
                <a:spcPct val="0"/>
              </a:spcBef>
              <a:spcAft>
                <a:spcPct val="0"/>
              </a:spcAft>
              <a:buClrTx/>
              <a:buSzTx/>
              <a:buFont typeface="Wingdings" panose="05000000000000000000" pitchFamily="2" charset="2"/>
              <a:buChar char="l"/>
              <a:tabLst/>
            </a:pPr>
            <a:r>
              <a:rPr kumimoji="1" lang="ja-JP" altLang="en-US" sz="1100" b="1" kern="1200" dirty="0">
                <a:solidFill>
                  <a:schemeClr val="tx1"/>
                </a:solidFill>
                <a:latin typeface="+mn-ea"/>
                <a:ea typeface="+mn-ea"/>
                <a:cs typeface="+mn-cs"/>
              </a:rPr>
              <a:t>ヒント</a:t>
            </a:r>
            <a:endParaRPr kumimoji="1" lang="en-US" altLang="ja-JP" sz="1100" b="1"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ja-JP" altLang="en-US" sz="1100" kern="1200" dirty="0">
                <a:solidFill>
                  <a:schemeClr val="tx1"/>
                </a:solidFill>
                <a:latin typeface="+mn-ea"/>
                <a:ea typeface="+mn-ea"/>
                <a:cs typeface="+mn-cs"/>
              </a:rPr>
              <a:t>    ４軒とも同じ条件だから、</a:t>
            </a:r>
            <a:endParaRPr kumimoji="1" lang="en-US" altLang="ja-JP" sz="11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en-US" altLang="ja-JP" sz="1100" kern="1200" dirty="0">
                <a:solidFill>
                  <a:schemeClr val="tx1"/>
                </a:solidFill>
                <a:latin typeface="+mn-ea"/>
                <a:ea typeface="+mn-ea"/>
                <a:cs typeface="+mn-cs"/>
              </a:rPr>
              <a:t>    </a:t>
            </a:r>
            <a:r>
              <a:rPr kumimoji="1" lang="ja-JP" altLang="en-US" sz="1100" kern="1200" dirty="0">
                <a:solidFill>
                  <a:schemeClr val="tx1"/>
                </a:solidFill>
                <a:latin typeface="+mn-ea"/>
                <a:ea typeface="+mn-ea"/>
                <a:cs typeface="+mn-cs"/>
              </a:rPr>
              <a:t>公平に負担すると</a:t>
            </a:r>
            <a:r>
              <a:rPr kumimoji="1" lang="en-US" altLang="ja-JP" sz="1100" kern="1200" dirty="0">
                <a:solidFill>
                  <a:schemeClr val="tx1"/>
                </a:solidFill>
                <a:latin typeface="+mn-ea"/>
                <a:ea typeface="+mn-ea"/>
                <a:cs typeface="+mn-cs"/>
              </a:rPr>
              <a:t>…</a:t>
            </a:r>
            <a:endParaRPr kumimoji="1" lang="ja-JP" altLang="en-US" sz="1100" kern="1200" dirty="0">
              <a:solidFill>
                <a:schemeClr val="tx1"/>
              </a:solidFill>
              <a:latin typeface="+mn-ea"/>
              <a:ea typeface="+mn-ea"/>
              <a:cs typeface="+mn-cs"/>
            </a:endParaRPr>
          </a:p>
        </p:txBody>
      </p:sp>
      <p:graphicFrame>
        <p:nvGraphicFramePr>
          <p:cNvPr id="21" name="表 20">
            <a:extLst>
              <a:ext uri="{FF2B5EF4-FFF2-40B4-BE49-F238E27FC236}">
                <a16:creationId xmlns:a16="http://schemas.microsoft.com/office/drawing/2014/main" id="{51BF3BEC-A180-5FAE-D244-54E63356C7BF}"/>
              </a:ext>
            </a:extLst>
          </p:cNvPr>
          <p:cNvGraphicFramePr>
            <a:graphicFrameLocks noGrp="1"/>
          </p:cNvGraphicFramePr>
          <p:nvPr userDrawn="1">
            <p:extLst>
              <p:ext uri="{D42A27DB-BD31-4B8C-83A1-F6EECF244321}">
                <p14:modId xmlns:p14="http://schemas.microsoft.com/office/powerpoint/2010/main" val="3223460442"/>
              </p:ext>
            </p:extLst>
          </p:nvPr>
        </p:nvGraphicFramePr>
        <p:xfrm>
          <a:off x="3153508" y="3900331"/>
          <a:ext cx="5666851" cy="2822410"/>
        </p:xfrm>
        <a:graphic>
          <a:graphicData uri="http://schemas.openxmlformats.org/drawingml/2006/table">
            <a:tbl>
              <a:tblPr firstRow="1" bandRow="1">
                <a:effectLst/>
                <a:tableStyleId>{775DCB02-9BB8-47FD-8907-85C794F793BA}</a:tableStyleId>
              </a:tblPr>
              <a:tblGrid>
                <a:gridCol w="942177">
                  <a:extLst>
                    <a:ext uri="{9D8B030D-6E8A-4147-A177-3AD203B41FA5}">
                      <a16:colId xmlns:a16="http://schemas.microsoft.com/office/drawing/2014/main" val="869972413"/>
                    </a:ext>
                  </a:extLst>
                </a:gridCol>
                <a:gridCol w="897396">
                  <a:extLst>
                    <a:ext uri="{9D8B030D-6E8A-4147-A177-3AD203B41FA5}">
                      <a16:colId xmlns:a16="http://schemas.microsoft.com/office/drawing/2014/main" val="817503841"/>
                    </a:ext>
                  </a:extLst>
                </a:gridCol>
                <a:gridCol w="1216347">
                  <a:extLst>
                    <a:ext uri="{9D8B030D-6E8A-4147-A177-3AD203B41FA5}">
                      <a16:colId xmlns:a16="http://schemas.microsoft.com/office/drawing/2014/main" val="1686783455"/>
                    </a:ext>
                  </a:extLst>
                </a:gridCol>
                <a:gridCol w="1277960">
                  <a:extLst>
                    <a:ext uri="{9D8B030D-6E8A-4147-A177-3AD203B41FA5}">
                      <a16:colId xmlns:a16="http://schemas.microsoft.com/office/drawing/2014/main" val="4080317083"/>
                    </a:ext>
                  </a:extLst>
                </a:gridCol>
                <a:gridCol w="1332971">
                  <a:extLst>
                    <a:ext uri="{9D8B030D-6E8A-4147-A177-3AD203B41FA5}">
                      <a16:colId xmlns:a16="http://schemas.microsoft.com/office/drawing/2014/main" val="659529276"/>
                    </a:ext>
                  </a:extLst>
                </a:gridCol>
              </a:tblGrid>
              <a:tr h="482220">
                <a:tc>
                  <a:txBody>
                    <a:bodyPr/>
                    <a:lstStyle/>
                    <a:p>
                      <a:pPr algn="ctr"/>
                      <a:endParaRPr kumimoji="1" lang="ja-JP" altLang="en-US" sz="1400" b="0" dirty="0">
                        <a:solidFill>
                          <a:schemeClr val="bg1"/>
                        </a:solidFill>
                        <a:effectLst/>
                      </a:endParaRPr>
                    </a:p>
                  </a:txBody>
                  <a:tcPr anchor="ctr">
                    <a:lnL w="12700" cap="flat" cmpd="sng" algn="ctr">
                      <a:solidFill>
                        <a:schemeClr val="bg1"/>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EBFAFF"/>
                    </a:solidFill>
                  </a:tcPr>
                </a:tc>
                <a:tc>
                  <a:txBody>
                    <a:bodyPr/>
                    <a:lstStyle/>
                    <a:p>
                      <a:pPr algn="ctr"/>
                      <a:r>
                        <a:rPr kumimoji="1" lang="ja-JP" altLang="en-US" sz="1400" b="1" dirty="0">
                          <a:solidFill>
                            <a:schemeClr val="bg1"/>
                          </a:solidFill>
                          <a:effectLst/>
                        </a:rPr>
                        <a:t>家族</a:t>
                      </a:r>
                    </a:p>
                  </a:txBody>
                  <a:tcPr anchor="ctr">
                    <a:lnL w="12700" cap="flat" cmpd="sng" algn="ctr">
                      <a:solidFill>
                        <a:srgbClr val="005BAD"/>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005BAD"/>
                    </a:solidFill>
                  </a:tcPr>
                </a:tc>
                <a:tc>
                  <a:txBody>
                    <a:bodyPr/>
                    <a:lstStyle/>
                    <a:p>
                      <a:pPr algn="ctr"/>
                      <a:r>
                        <a:rPr kumimoji="1" lang="ja-JP" altLang="en-US" sz="1400" dirty="0">
                          <a:effectLst/>
                        </a:rPr>
                        <a:t>所得金額</a:t>
                      </a:r>
                      <a:endParaRPr kumimoji="1" lang="ja-JP" altLang="en-US" sz="1100" b="0" kern="1200" dirty="0">
                        <a:solidFill>
                          <a:schemeClr val="bg1"/>
                        </a:solidFill>
                        <a:effectLst/>
                        <a:latin typeface="+mn-lt"/>
                        <a:ea typeface="+mn-ea"/>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005BAD"/>
                    </a:solidFill>
                  </a:tcPr>
                </a:tc>
                <a:tc>
                  <a:txBody>
                    <a:bodyPr/>
                    <a:lstStyle/>
                    <a:p>
                      <a:pPr algn="ctr"/>
                      <a:r>
                        <a:rPr kumimoji="1" lang="ja-JP" altLang="en-US" sz="1400" dirty="0">
                          <a:effectLst/>
                        </a:rPr>
                        <a:t>使用回数</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005BAD"/>
                    </a:solidFill>
                  </a:tcPr>
                </a:tc>
                <a:tc>
                  <a:txBody>
                    <a:bodyPr/>
                    <a:lstStyle/>
                    <a:p>
                      <a:pPr algn="ctr"/>
                      <a:r>
                        <a:rPr kumimoji="1" lang="ja-JP" altLang="en-US" sz="1400" dirty="0">
                          <a:effectLst/>
                        </a:rPr>
                        <a:t>負担金額</a:t>
                      </a:r>
                    </a:p>
                  </a:txBody>
                  <a:tcPr anchor="ctr">
                    <a:lnL w="12700" cap="flat" cmpd="sng" algn="ctr">
                      <a:solidFill>
                        <a:schemeClr val="bg1"/>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005BAD"/>
                    </a:solidFill>
                  </a:tcPr>
                </a:tc>
                <a:extLst>
                  <a:ext uri="{0D108BD9-81ED-4DB2-BD59-A6C34878D82A}">
                    <a16:rowId xmlns:a16="http://schemas.microsoft.com/office/drawing/2014/main" val="2135456254"/>
                  </a:ext>
                </a:extLst>
              </a:tr>
              <a:tr h="468038">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Ａ家</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４人</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en-US" altLang="ja-JP" sz="1200" b="1" dirty="0">
                          <a:effectLst/>
                          <a:latin typeface="HGPｺﾞｼｯｸM" panose="020B0600000000000000" pitchFamily="50" charset="-128"/>
                          <a:ea typeface="HGPｺﾞｼｯｸM" panose="020B0600000000000000" pitchFamily="50" charset="-128"/>
                        </a:rPr>
                        <a:t>1,000</a:t>
                      </a:r>
                      <a:r>
                        <a:rPr kumimoji="1" lang="ja-JP" altLang="en-US" sz="12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月１</a:t>
                      </a:r>
                      <a:r>
                        <a:rPr kumimoji="1" lang="en-US" altLang="ja-JP" sz="1200" b="1" dirty="0">
                          <a:effectLst/>
                          <a:latin typeface="HGPｺﾞｼｯｸM" panose="020B0600000000000000" pitchFamily="50" charset="-128"/>
                          <a:ea typeface="HGPｺﾞｼｯｸM" panose="020B0600000000000000" pitchFamily="50" charset="-128"/>
                        </a:rPr>
                        <a:t>0</a:t>
                      </a:r>
                      <a:r>
                        <a:rPr kumimoji="1" lang="ja-JP" altLang="en-US" sz="1200" b="1" dirty="0">
                          <a:effectLst/>
                          <a:latin typeface="HGPｺﾞｼｯｸM" panose="020B0600000000000000" pitchFamily="50" charset="-128"/>
                          <a:ea typeface="HGPｺﾞｼｯｸM" panose="020B0600000000000000" pitchFamily="50" charset="-128"/>
                        </a:rPr>
                        <a:t>回</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r"/>
                      <a:r>
                        <a:rPr kumimoji="1" lang="ja-JP" altLang="en-US" sz="12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EBFFFC"/>
                    </a:solidFill>
                  </a:tcPr>
                </a:tc>
                <a:extLst>
                  <a:ext uri="{0D108BD9-81ED-4DB2-BD59-A6C34878D82A}">
                    <a16:rowId xmlns:a16="http://schemas.microsoft.com/office/drawing/2014/main" val="240521073"/>
                  </a:ext>
                </a:extLst>
              </a:tr>
              <a:tr h="468038">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Ｂ家</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４人</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en-US" altLang="ja-JP" sz="1200" b="1" dirty="0">
                          <a:effectLst/>
                          <a:latin typeface="HGPｺﾞｼｯｸM" panose="020B0600000000000000" pitchFamily="50" charset="-128"/>
                          <a:ea typeface="HGPｺﾞｼｯｸM" panose="020B0600000000000000" pitchFamily="50" charset="-128"/>
                        </a:rPr>
                        <a:t>600</a:t>
                      </a:r>
                      <a:r>
                        <a:rPr kumimoji="1" lang="ja-JP" altLang="en-US" sz="12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月</a:t>
                      </a:r>
                      <a:r>
                        <a:rPr kumimoji="1" lang="en-US" altLang="ja-JP" sz="1200" b="1" dirty="0">
                          <a:effectLst/>
                          <a:latin typeface="HGPｺﾞｼｯｸM" panose="020B0600000000000000" pitchFamily="50" charset="-128"/>
                          <a:ea typeface="HGPｺﾞｼｯｸM" panose="020B0600000000000000" pitchFamily="50" charset="-128"/>
                        </a:rPr>
                        <a:t>10</a:t>
                      </a:r>
                      <a:r>
                        <a:rPr kumimoji="1" lang="ja-JP" altLang="en-US" sz="1200" b="1" dirty="0">
                          <a:effectLst/>
                          <a:latin typeface="HGPｺﾞｼｯｸM" panose="020B0600000000000000" pitchFamily="50" charset="-128"/>
                          <a:ea typeface="HGPｺﾞｼｯｸM" panose="020B0600000000000000" pitchFamily="50" charset="-128"/>
                        </a:rPr>
                        <a:t>回</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r"/>
                      <a:r>
                        <a:rPr kumimoji="1" lang="ja-JP" altLang="en-US" sz="12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EBFFFC"/>
                    </a:solidFill>
                  </a:tcPr>
                </a:tc>
                <a:extLst>
                  <a:ext uri="{0D108BD9-81ED-4DB2-BD59-A6C34878D82A}">
                    <a16:rowId xmlns:a16="http://schemas.microsoft.com/office/drawing/2014/main" val="1196817260"/>
                  </a:ext>
                </a:extLst>
              </a:tr>
              <a:tr h="468038">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Ｃ家</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４人</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en-US" altLang="ja-JP" sz="1200" b="1" dirty="0">
                          <a:effectLst/>
                          <a:latin typeface="HGPｺﾞｼｯｸM" panose="020B0600000000000000" pitchFamily="50" charset="-128"/>
                          <a:ea typeface="HGPｺﾞｼｯｸM" panose="020B0600000000000000" pitchFamily="50" charset="-128"/>
                        </a:rPr>
                        <a:t>300</a:t>
                      </a:r>
                      <a:r>
                        <a:rPr kumimoji="1" lang="ja-JP" altLang="en-US" sz="12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月</a:t>
                      </a:r>
                      <a:r>
                        <a:rPr kumimoji="1" lang="en-US" altLang="ja-JP" sz="1200" b="1" dirty="0">
                          <a:effectLst/>
                          <a:latin typeface="HGPｺﾞｼｯｸM" panose="020B0600000000000000" pitchFamily="50" charset="-128"/>
                          <a:ea typeface="HGPｺﾞｼｯｸM" panose="020B0600000000000000" pitchFamily="50" charset="-128"/>
                        </a:rPr>
                        <a:t>10</a:t>
                      </a:r>
                      <a:r>
                        <a:rPr kumimoji="1" lang="ja-JP" altLang="en-US" sz="1200" b="1" dirty="0">
                          <a:effectLst/>
                          <a:latin typeface="HGPｺﾞｼｯｸM" panose="020B0600000000000000" pitchFamily="50" charset="-128"/>
                          <a:ea typeface="HGPｺﾞｼｯｸM" panose="020B0600000000000000" pitchFamily="50" charset="-128"/>
                        </a:rPr>
                        <a:t>回</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r"/>
                      <a:r>
                        <a:rPr kumimoji="1" lang="ja-JP" altLang="en-US" sz="12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EBFFFC"/>
                    </a:solidFill>
                  </a:tcPr>
                </a:tc>
                <a:extLst>
                  <a:ext uri="{0D108BD9-81ED-4DB2-BD59-A6C34878D82A}">
                    <a16:rowId xmlns:a16="http://schemas.microsoft.com/office/drawing/2014/main" val="585846679"/>
                  </a:ext>
                </a:extLst>
              </a:tr>
              <a:tr h="468038">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Ｄ家</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４人</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en-US" altLang="ja-JP" sz="1200" b="1" dirty="0">
                          <a:effectLst/>
                          <a:latin typeface="HGPｺﾞｼｯｸM" panose="020B0600000000000000" pitchFamily="50" charset="-128"/>
                          <a:ea typeface="HGPｺﾞｼｯｸM" panose="020B0600000000000000" pitchFamily="50" charset="-128"/>
                        </a:rPr>
                        <a:t>100</a:t>
                      </a:r>
                      <a:r>
                        <a:rPr kumimoji="1" lang="ja-JP" altLang="en-US" sz="12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月１</a:t>
                      </a:r>
                      <a:r>
                        <a:rPr kumimoji="1" lang="en-US" altLang="ja-JP" sz="1200" b="1" dirty="0">
                          <a:effectLst/>
                          <a:latin typeface="HGPｺﾞｼｯｸM" panose="020B0600000000000000" pitchFamily="50" charset="-128"/>
                          <a:ea typeface="HGPｺﾞｼｯｸM" panose="020B0600000000000000" pitchFamily="50" charset="-128"/>
                        </a:rPr>
                        <a:t>0</a:t>
                      </a:r>
                      <a:r>
                        <a:rPr kumimoji="1" lang="ja-JP" altLang="en-US" sz="1200" b="1" dirty="0">
                          <a:effectLst/>
                          <a:latin typeface="HGPｺﾞｼｯｸM" panose="020B0600000000000000" pitchFamily="50" charset="-128"/>
                          <a:ea typeface="HGPｺﾞｼｯｸM" panose="020B0600000000000000" pitchFamily="50" charset="-128"/>
                        </a:rPr>
                        <a:t>回</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r"/>
                      <a:r>
                        <a:rPr kumimoji="1" lang="ja-JP" altLang="en-US" sz="12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EBFFFC"/>
                    </a:solidFill>
                  </a:tcPr>
                </a:tc>
                <a:extLst>
                  <a:ext uri="{0D108BD9-81ED-4DB2-BD59-A6C34878D82A}">
                    <a16:rowId xmlns:a16="http://schemas.microsoft.com/office/drawing/2014/main" val="4268042463"/>
                  </a:ext>
                </a:extLst>
              </a:tr>
              <a:tr h="468038">
                <a:tc gridSpan="4">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合計</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CEEEFE"/>
                    </a:solidFill>
                  </a:tcPr>
                </a:tc>
                <a:tc hMerge="1">
                  <a:txBody>
                    <a:bodyPr/>
                    <a:lstStyle/>
                    <a:p>
                      <a:endParaRP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dirty="0"/>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kumimoji="1" lang="en-US" altLang="ja-JP" sz="1200" b="1" dirty="0">
                          <a:effectLst/>
                          <a:latin typeface="HGPｺﾞｼｯｸM" panose="020B0600000000000000" pitchFamily="50" charset="-128"/>
                          <a:ea typeface="HGPｺﾞｼｯｸM" panose="020B0600000000000000" pitchFamily="50" charset="-128"/>
                        </a:rPr>
                        <a:t>400</a:t>
                      </a:r>
                      <a:r>
                        <a:rPr kumimoji="1" lang="ja-JP" altLang="en-US" sz="12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CEEEFE"/>
                    </a:solidFill>
                  </a:tcPr>
                </a:tc>
                <a:extLst>
                  <a:ext uri="{0D108BD9-81ED-4DB2-BD59-A6C34878D82A}">
                    <a16:rowId xmlns:a16="http://schemas.microsoft.com/office/drawing/2014/main" val="3152522239"/>
                  </a:ext>
                </a:extLst>
              </a:tr>
            </a:tbl>
          </a:graphicData>
        </a:graphic>
      </p:graphicFrame>
      <p:sp>
        <p:nvSpPr>
          <p:cNvPr id="22" name="正方形/長方形 21">
            <a:extLst>
              <a:ext uri="{FF2B5EF4-FFF2-40B4-BE49-F238E27FC236}">
                <a16:creationId xmlns:a16="http://schemas.microsoft.com/office/drawing/2014/main" id="{8E1C32C2-A1E3-35F0-CB47-52EF417C29ED}"/>
              </a:ext>
            </a:extLst>
          </p:cNvPr>
          <p:cNvSpPr/>
          <p:nvPr userDrawn="1"/>
        </p:nvSpPr>
        <p:spPr bwMode="auto">
          <a:xfrm>
            <a:off x="323642" y="4528158"/>
            <a:ext cx="3455491" cy="621034"/>
          </a:xfrm>
          <a:prstGeom prst="rect">
            <a:avLst/>
          </a:prstGeom>
          <a:no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171450" marR="0" indent="-171450" algn="l" defTabSz="914400" rtl="0" eaLnBrk="0" fontAlgn="base" latinLnBrk="0" hangingPunct="0">
              <a:lnSpc>
                <a:spcPct val="114000"/>
              </a:lnSpc>
              <a:spcBef>
                <a:spcPct val="0"/>
              </a:spcBef>
              <a:spcAft>
                <a:spcPct val="0"/>
              </a:spcAft>
              <a:buClrTx/>
              <a:buSzTx/>
              <a:buFont typeface="Wingdings" panose="05000000000000000000" pitchFamily="2" charset="2"/>
              <a:buChar char="l"/>
              <a:tabLst/>
            </a:pPr>
            <a:r>
              <a:rPr kumimoji="1" lang="ja-JP" altLang="en-US" sz="1400" kern="1200" dirty="0">
                <a:solidFill>
                  <a:srgbClr val="005BAD"/>
                </a:solidFill>
                <a:latin typeface="+mn-ea"/>
                <a:ea typeface="+mn-ea"/>
                <a:cs typeface="+mn-cs"/>
              </a:rPr>
              <a:t>ヒント</a:t>
            </a:r>
          </a:p>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ja-JP" altLang="en-US" sz="1200" kern="1200" dirty="0">
                <a:solidFill>
                  <a:schemeClr val="tx1"/>
                </a:solidFill>
                <a:latin typeface="+mn-ea"/>
                <a:ea typeface="+mn-ea"/>
                <a:cs typeface="+mn-cs"/>
              </a:rPr>
              <a:t>   所得金額によって</a:t>
            </a:r>
            <a:endParaRPr kumimoji="1" lang="en-US" altLang="ja-JP" sz="12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en-US" altLang="ja-JP" sz="1200" kern="1200" dirty="0">
                <a:solidFill>
                  <a:schemeClr val="tx1"/>
                </a:solidFill>
                <a:latin typeface="+mn-ea"/>
                <a:ea typeface="+mn-ea"/>
                <a:cs typeface="+mn-cs"/>
              </a:rPr>
              <a:t>   </a:t>
            </a:r>
            <a:r>
              <a:rPr kumimoji="1" lang="ja-JP" altLang="en-US" sz="1200" kern="1200" dirty="0">
                <a:solidFill>
                  <a:schemeClr val="tx1"/>
                </a:solidFill>
                <a:latin typeface="+mn-ea"/>
                <a:ea typeface="+mn-ea"/>
                <a:cs typeface="+mn-cs"/>
              </a:rPr>
              <a:t>負担する金額を変えてみよう</a:t>
            </a:r>
          </a:p>
        </p:txBody>
      </p:sp>
      <p:sp>
        <p:nvSpPr>
          <p:cNvPr id="23" name="正方形/長方形 22">
            <a:extLst>
              <a:ext uri="{FF2B5EF4-FFF2-40B4-BE49-F238E27FC236}">
                <a16:creationId xmlns:a16="http://schemas.microsoft.com/office/drawing/2014/main" id="{2DFF43DF-C251-7898-7584-A6B26CC1B6F7}"/>
              </a:ext>
            </a:extLst>
          </p:cNvPr>
          <p:cNvSpPr/>
          <p:nvPr userDrawn="1"/>
        </p:nvSpPr>
        <p:spPr bwMode="auto">
          <a:xfrm>
            <a:off x="323642" y="4007150"/>
            <a:ext cx="3667513" cy="267884"/>
          </a:xfrm>
          <a:prstGeom prst="rect">
            <a:avLst/>
          </a:prstGeom>
          <a:no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600" kern="1200" dirty="0">
                <a:solidFill>
                  <a:srgbClr val="005BAD"/>
                </a:solidFill>
                <a:latin typeface="+mn-ea"/>
                <a:ea typeface="+mn-ea"/>
                <a:cs typeface="+mn-cs"/>
              </a:rPr>
              <a:t>各家の所得金額</a:t>
            </a:r>
            <a:r>
              <a:rPr kumimoji="1" lang="ja-JP" altLang="en-US" sz="1400" kern="1200" dirty="0">
                <a:solidFill>
                  <a:srgbClr val="005BAD"/>
                </a:solidFill>
                <a:latin typeface="+mn-ea"/>
                <a:ea typeface="+mn-ea"/>
                <a:cs typeface="+mn-cs"/>
              </a:rPr>
              <a:t>（もうけ）</a:t>
            </a:r>
            <a:r>
              <a:rPr kumimoji="1" lang="ja-JP" altLang="en-US" sz="1600" kern="1200" dirty="0">
                <a:solidFill>
                  <a:srgbClr val="005BAD"/>
                </a:solidFill>
                <a:latin typeface="+mn-ea"/>
                <a:ea typeface="+mn-ea"/>
                <a:cs typeface="+mn-cs"/>
              </a:rPr>
              <a:t>が異なる場合</a:t>
            </a:r>
          </a:p>
        </p:txBody>
      </p:sp>
      <p:grpSp>
        <p:nvGrpSpPr>
          <p:cNvPr id="24" name="グループ化 23">
            <a:extLst>
              <a:ext uri="{FF2B5EF4-FFF2-40B4-BE49-F238E27FC236}">
                <a16:creationId xmlns:a16="http://schemas.microsoft.com/office/drawing/2014/main" id="{56B1D220-D32A-67AF-80C4-F8D255B1269E}"/>
              </a:ext>
            </a:extLst>
          </p:cNvPr>
          <p:cNvGrpSpPr/>
          <p:nvPr userDrawn="1"/>
        </p:nvGrpSpPr>
        <p:grpSpPr>
          <a:xfrm>
            <a:off x="727310" y="5444694"/>
            <a:ext cx="2220900" cy="1141426"/>
            <a:chOff x="608967" y="5456726"/>
            <a:chExt cx="2220900" cy="1141426"/>
          </a:xfrm>
        </p:grpSpPr>
        <p:pic>
          <p:nvPicPr>
            <p:cNvPr id="25" name="図 24">
              <a:extLst>
                <a:ext uri="{FF2B5EF4-FFF2-40B4-BE49-F238E27FC236}">
                  <a16:creationId xmlns:a16="http://schemas.microsoft.com/office/drawing/2014/main" id="{F514F1B4-13C9-8E2D-8DB5-013CFD9B1F7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298"/>
            <a:stretch/>
          </p:blipFill>
          <p:spPr>
            <a:xfrm>
              <a:off x="608967" y="5456726"/>
              <a:ext cx="1797166" cy="1091837"/>
            </a:xfrm>
            <a:prstGeom prst="rect">
              <a:avLst/>
            </a:prstGeom>
            <a:ln w="15875">
              <a:solidFill>
                <a:srgbClr val="005BAD"/>
              </a:solidFill>
            </a:ln>
          </p:spPr>
        </p:pic>
        <p:sp>
          <p:nvSpPr>
            <p:cNvPr id="26" name="楕円 50">
              <a:extLst>
                <a:ext uri="{FF2B5EF4-FFF2-40B4-BE49-F238E27FC236}">
                  <a16:creationId xmlns:a16="http://schemas.microsoft.com/office/drawing/2014/main" id="{EACCCC2B-9460-0D25-EF87-1052AD1E2218}"/>
                </a:ext>
              </a:extLst>
            </p:cNvPr>
            <p:cNvSpPr/>
            <p:nvPr userDrawn="1"/>
          </p:nvSpPr>
          <p:spPr bwMode="auto">
            <a:xfrm>
              <a:off x="2111222" y="5879507"/>
              <a:ext cx="718645" cy="718645"/>
            </a:xfrm>
            <a:prstGeom prst="ellipse">
              <a:avLst/>
            </a:prstGeom>
            <a:solidFill>
              <a:srgbClr val="005BAD"/>
            </a:solidFill>
            <a:ln w="22225" cap="flat" cmpd="sng" algn="ctr">
              <a:solidFill>
                <a:srgbClr val="EBFA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a typeface="+mn-ea"/>
              </a:endParaRPr>
            </a:p>
          </p:txBody>
        </p:sp>
        <p:sp>
          <p:nvSpPr>
            <p:cNvPr id="27" name="テキスト ボックス 26">
              <a:extLst>
                <a:ext uri="{FF2B5EF4-FFF2-40B4-BE49-F238E27FC236}">
                  <a16:creationId xmlns:a16="http://schemas.microsoft.com/office/drawing/2014/main" id="{3BC8416C-CCC2-F4FA-98F3-C3ACE9533DD6}"/>
                </a:ext>
              </a:extLst>
            </p:cNvPr>
            <p:cNvSpPr txBox="1"/>
            <p:nvPr userDrawn="1"/>
          </p:nvSpPr>
          <p:spPr>
            <a:xfrm>
              <a:off x="2144173" y="5977219"/>
              <a:ext cx="652743" cy="523220"/>
            </a:xfrm>
            <a:prstGeom prst="rect">
              <a:avLst/>
            </a:prstGeom>
            <a:noFill/>
          </p:spPr>
          <p:txBody>
            <a:bodyPr wrap="none" rtlCol="0">
              <a:spAutoFit/>
            </a:bodyPr>
            <a:lstStyle/>
            <a:p>
              <a:r>
                <a:rPr kumimoji="1" lang="ja-JP" altLang="en-US" sz="1400" kern="1200" dirty="0">
                  <a:solidFill>
                    <a:srgbClr val="EBFFFC"/>
                  </a:solidFill>
                  <a:latin typeface="+mn-ea"/>
                  <a:ea typeface="+mn-ea"/>
                  <a:cs typeface="+mn-cs"/>
                </a:rPr>
                <a:t>メタバ</a:t>
              </a:r>
              <a:endParaRPr kumimoji="1" lang="en-US" altLang="ja-JP" sz="1400" kern="1200" dirty="0">
                <a:solidFill>
                  <a:srgbClr val="EBFFFC"/>
                </a:solidFill>
                <a:latin typeface="+mn-ea"/>
                <a:ea typeface="+mn-ea"/>
                <a:cs typeface="+mn-cs"/>
              </a:endParaRPr>
            </a:p>
            <a:p>
              <a:r>
                <a:rPr kumimoji="1" lang="ja-JP" altLang="en-US" sz="1400" kern="1200" dirty="0">
                  <a:solidFill>
                    <a:srgbClr val="EBFFFC"/>
                  </a:solidFill>
                  <a:latin typeface="+mn-ea"/>
                  <a:ea typeface="+mn-ea"/>
                  <a:cs typeface="+mn-cs"/>
                </a:rPr>
                <a:t>タウン</a:t>
              </a:r>
            </a:p>
          </p:txBody>
        </p:sp>
      </p:grpSp>
      <p:sp>
        <p:nvSpPr>
          <p:cNvPr id="28" name="正方形/長方形 27">
            <a:extLst>
              <a:ext uri="{FF2B5EF4-FFF2-40B4-BE49-F238E27FC236}">
                <a16:creationId xmlns:a16="http://schemas.microsoft.com/office/drawing/2014/main" id="{100DE24E-2309-3CA6-4440-263C17511528}"/>
              </a:ext>
            </a:extLst>
          </p:cNvPr>
          <p:cNvSpPr/>
          <p:nvPr userDrawn="1"/>
        </p:nvSpPr>
        <p:spPr bwMode="auto">
          <a:xfrm>
            <a:off x="3928374" y="1257115"/>
            <a:ext cx="1332646" cy="226871"/>
          </a:xfrm>
          <a:prstGeom prst="rect">
            <a:avLst/>
          </a:prstGeom>
          <a:noFill/>
          <a:ln w="19050" cap="flat" cmpd="sng" algn="ctr">
            <a:solidFill>
              <a:schemeClr val="tx1">
                <a:lumMod val="85000"/>
                <a:lumOff val="15000"/>
              </a:schemeClr>
            </a:solidFill>
            <a:prstDash val="solid"/>
            <a:round/>
            <a:headEnd type="none" w="med" len="med"/>
            <a:tailEnd type="none" w="med" len="med"/>
          </a:ln>
          <a:effectLst/>
        </p:spPr>
        <p:txBody>
          <a:bodyPr vert="horz" wrap="square" lIns="72000" tIns="36000" rIns="7200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1300" b="0" i="0" u="none" strike="noStrike" cap="none" normalizeH="0" baseline="0" dirty="0">
                <a:ln>
                  <a:noFill/>
                </a:ln>
                <a:effectLst/>
                <a:latin typeface="+mn-ea"/>
                <a:ea typeface="+mn-ea"/>
              </a:rPr>
              <a:t>パターン１</a:t>
            </a:r>
            <a:r>
              <a:rPr kumimoji="1" lang="ja-JP" altLang="en-US" sz="1200" b="0" i="0" u="none" strike="noStrike" cap="none" normalizeH="0" baseline="0" dirty="0">
                <a:ln>
                  <a:noFill/>
                </a:ln>
                <a:effectLst/>
                <a:latin typeface="+mn-ea"/>
                <a:ea typeface="+mn-ea"/>
              </a:rPr>
              <a:t>（参考）</a:t>
            </a:r>
            <a:endParaRPr kumimoji="1" lang="ja-JP" altLang="en-US" sz="1300" b="0" i="0" u="none" strike="noStrike" cap="none" normalizeH="0" baseline="0" dirty="0">
              <a:ln>
                <a:noFill/>
              </a:ln>
              <a:effectLst/>
              <a:latin typeface="+mn-ea"/>
              <a:ea typeface="+mn-ea"/>
            </a:endParaRPr>
          </a:p>
        </p:txBody>
      </p:sp>
      <p:graphicFrame>
        <p:nvGraphicFramePr>
          <p:cNvPr id="29" name="表 28">
            <a:extLst>
              <a:ext uri="{FF2B5EF4-FFF2-40B4-BE49-F238E27FC236}">
                <a16:creationId xmlns:a16="http://schemas.microsoft.com/office/drawing/2014/main" id="{3449B4E2-4117-1AA8-66AF-08618EAF77DD}"/>
              </a:ext>
            </a:extLst>
          </p:cNvPr>
          <p:cNvGraphicFramePr>
            <a:graphicFrameLocks noGrp="1"/>
          </p:cNvGraphicFramePr>
          <p:nvPr userDrawn="1">
            <p:extLst>
              <p:ext uri="{D42A27DB-BD31-4B8C-83A1-F6EECF244321}">
                <p14:modId xmlns:p14="http://schemas.microsoft.com/office/powerpoint/2010/main" val="716099249"/>
              </p:ext>
            </p:extLst>
          </p:nvPr>
        </p:nvGraphicFramePr>
        <p:xfrm>
          <a:off x="5772274" y="1541747"/>
          <a:ext cx="3048083" cy="1742332"/>
        </p:xfrm>
        <a:graphic>
          <a:graphicData uri="http://schemas.openxmlformats.org/drawingml/2006/table">
            <a:tbl>
              <a:tblPr firstRow="1" bandRow="1">
                <a:effectLst/>
                <a:tableStyleId>{775DCB02-9BB8-47FD-8907-85C794F793BA}</a:tableStyleId>
              </a:tblPr>
              <a:tblGrid>
                <a:gridCol w="506778">
                  <a:extLst>
                    <a:ext uri="{9D8B030D-6E8A-4147-A177-3AD203B41FA5}">
                      <a16:colId xmlns:a16="http://schemas.microsoft.com/office/drawing/2014/main" val="869972413"/>
                    </a:ext>
                  </a:extLst>
                </a:gridCol>
                <a:gridCol w="482691">
                  <a:extLst>
                    <a:ext uri="{9D8B030D-6E8A-4147-A177-3AD203B41FA5}">
                      <a16:colId xmlns:a16="http://schemas.microsoft.com/office/drawing/2014/main" val="817503841"/>
                    </a:ext>
                  </a:extLst>
                </a:gridCol>
                <a:gridCol w="654248">
                  <a:extLst>
                    <a:ext uri="{9D8B030D-6E8A-4147-A177-3AD203B41FA5}">
                      <a16:colId xmlns:a16="http://schemas.microsoft.com/office/drawing/2014/main" val="1686783455"/>
                    </a:ext>
                  </a:extLst>
                </a:gridCol>
                <a:gridCol w="687387">
                  <a:extLst>
                    <a:ext uri="{9D8B030D-6E8A-4147-A177-3AD203B41FA5}">
                      <a16:colId xmlns:a16="http://schemas.microsoft.com/office/drawing/2014/main" val="4080317083"/>
                    </a:ext>
                  </a:extLst>
                </a:gridCol>
                <a:gridCol w="716979">
                  <a:extLst>
                    <a:ext uri="{9D8B030D-6E8A-4147-A177-3AD203B41FA5}">
                      <a16:colId xmlns:a16="http://schemas.microsoft.com/office/drawing/2014/main" val="659529276"/>
                    </a:ext>
                  </a:extLst>
                </a:gridCol>
              </a:tblGrid>
              <a:tr h="361732">
                <a:tc>
                  <a:txBody>
                    <a:bodyPr/>
                    <a:lstStyle/>
                    <a:p>
                      <a:pPr algn="ctr"/>
                      <a:endParaRPr kumimoji="1" lang="ja-JP" altLang="en-US" sz="900" b="0" dirty="0">
                        <a:solidFill>
                          <a:schemeClr val="bg1"/>
                        </a:solidFill>
                        <a:effectLst/>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ctr"/>
                      <a:r>
                        <a:rPr kumimoji="1" lang="ja-JP" altLang="en-US" sz="900" b="1" dirty="0">
                          <a:solidFill>
                            <a:schemeClr val="bg1"/>
                          </a:solidFill>
                          <a:effectLst/>
                        </a:rPr>
                        <a:t>家族</a:t>
                      </a:r>
                    </a:p>
                  </a:txBody>
                  <a:tcPr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pPr algn="ctr"/>
                      <a:r>
                        <a:rPr kumimoji="1" lang="ja-JP" altLang="en-US" sz="900" dirty="0">
                          <a:effectLst/>
                        </a:rPr>
                        <a:t>所得金額</a:t>
                      </a:r>
                      <a:endParaRPr kumimoji="1" lang="ja-JP" altLang="en-US" sz="700" b="0" kern="1200" dirty="0">
                        <a:solidFill>
                          <a:schemeClr val="bg1"/>
                        </a:solidFill>
                        <a:effectLst/>
                        <a:latin typeface="+mn-lt"/>
                        <a:ea typeface="+mn-ea"/>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pPr algn="ctr"/>
                      <a:r>
                        <a:rPr kumimoji="1" lang="ja-JP" altLang="en-US" sz="900" dirty="0">
                          <a:effectLst/>
                        </a:rPr>
                        <a:t>使用回数</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pPr algn="ctr"/>
                      <a:r>
                        <a:rPr kumimoji="1" lang="ja-JP" altLang="en-US" sz="900" dirty="0">
                          <a:effectLst/>
                        </a:rPr>
                        <a:t>負担金額</a:t>
                      </a:r>
                    </a:p>
                  </a:txBody>
                  <a:tcPr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extLst>
                  <a:ext uri="{0D108BD9-81ED-4DB2-BD59-A6C34878D82A}">
                    <a16:rowId xmlns:a16="http://schemas.microsoft.com/office/drawing/2014/main" val="2135456254"/>
                  </a:ext>
                </a:extLst>
              </a:tr>
              <a:tr h="288000">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Ａ家</a:t>
                      </a:r>
                    </a:p>
                  </a:txBody>
                  <a:tcPr anchor="ctr">
                    <a:lnL w="127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４人</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500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月</a:t>
                      </a:r>
                      <a:r>
                        <a:rPr kumimoji="1" lang="en-US" altLang="ja-JP" sz="900" b="1" dirty="0">
                          <a:effectLst/>
                          <a:latin typeface="HGPｺﾞｼｯｸM" panose="020B0600000000000000" pitchFamily="50" charset="-128"/>
                          <a:ea typeface="HGPｺﾞｼｯｸM" panose="020B0600000000000000" pitchFamily="50" charset="-128"/>
                        </a:rPr>
                        <a:t>10</a:t>
                      </a:r>
                      <a:r>
                        <a:rPr kumimoji="1" lang="ja-JP" altLang="en-US" sz="900" b="1" dirty="0">
                          <a:effectLst/>
                          <a:latin typeface="HGPｺﾞｼｯｸM" panose="020B0600000000000000" pitchFamily="50" charset="-128"/>
                          <a:ea typeface="HGPｺﾞｼｯｸM" panose="020B0600000000000000" pitchFamily="50" charset="-128"/>
                        </a:rPr>
                        <a:t>回</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100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0521073"/>
                  </a:ext>
                </a:extLst>
              </a:tr>
              <a:tr h="288000">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Ｂ家</a:t>
                      </a:r>
                    </a:p>
                  </a:txBody>
                  <a:tcPr anchor="ctr">
                    <a:lnL w="127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４人</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500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月</a:t>
                      </a:r>
                      <a:r>
                        <a:rPr kumimoji="1" lang="en-US" altLang="ja-JP" sz="900" b="1" dirty="0">
                          <a:effectLst/>
                          <a:latin typeface="HGPｺﾞｼｯｸM" panose="020B0600000000000000" pitchFamily="50" charset="-128"/>
                          <a:ea typeface="HGPｺﾞｼｯｸM" panose="020B0600000000000000" pitchFamily="50" charset="-128"/>
                        </a:rPr>
                        <a:t>10</a:t>
                      </a:r>
                      <a:r>
                        <a:rPr kumimoji="1" lang="ja-JP" altLang="en-US" sz="900" b="1" dirty="0">
                          <a:effectLst/>
                          <a:latin typeface="HGPｺﾞｼｯｸM" panose="020B0600000000000000" pitchFamily="50" charset="-128"/>
                          <a:ea typeface="HGPｺﾞｼｯｸM" panose="020B0600000000000000" pitchFamily="50" charset="-128"/>
                        </a:rPr>
                        <a:t>回</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100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96817260"/>
                  </a:ext>
                </a:extLst>
              </a:tr>
              <a:tr h="288000">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Ｃ家</a:t>
                      </a:r>
                    </a:p>
                  </a:txBody>
                  <a:tcPr anchor="ctr">
                    <a:lnL w="127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４人</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500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月</a:t>
                      </a:r>
                      <a:r>
                        <a:rPr kumimoji="1" lang="en-US" altLang="ja-JP" sz="900" b="1" dirty="0">
                          <a:effectLst/>
                          <a:latin typeface="HGPｺﾞｼｯｸM" panose="020B0600000000000000" pitchFamily="50" charset="-128"/>
                          <a:ea typeface="HGPｺﾞｼｯｸM" panose="020B0600000000000000" pitchFamily="50" charset="-128"/>
                        </a:rPr>
                        <a:t>10</a:t>
                      </a:r>
                      <a:r>
                        <a:rPr kumimoji="1" lang="ja-JP" altLang="en-US" sz="900" b="1" dirty="0">
                          <a:effectLst/>
                          <a:latin typeface="HGPｺﾞｼｯｸM" panose="020B0600000000000000" pitchFamily="50" charset="-128"/>
                          <a:ea typeface="HGPｺﾞｼｯｸM" panose="020B0600000000000000" pitchFamily="50" charset="-128"/>
                        </a:rPr>
                        <a:t>回</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100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85846679"/>
                  </a:ext>
                </a:extLst>
              </a:tr>
              <a:tr h="288000">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Ｄ家</a:t>
                      </a:r>
                    </a:p>
                  </a:txBody>
                  <a:tcPr anchor="ctr">
                    <a:lnL w="127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４人</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500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月</a:t>
                      </a:r>
                      <a:r>
                        <a:rPr kumimoji="1" lang="en-US" altLang="ja-JP" sz="900" b="1" dirty="0">
                          <a:effectLst/>
                          <a:latin typeface="HGPｺﾞｼｯｸM" panose="020B0600000000000000" pitchFamily="50" charset="-128"/>
                          <a:ea typeface="HGPｺﾞｼｯｸM" panose="020B0600000000000000" pitchFamily="50" charset="-128"/>
                        </a:rPr>
                        <a:t>10</a:t>
                      </a:r>
                      <a:r>
                        <a:rPr kumimoji="1" lang="ja-JP" altLang="en-US" sz="900" b="1" dirty="0">
                          <a:effectLst/>
                          <a:latin typeface="HGPｺﾞｼｯｸM" panose="020B0600000000000000" pitchFamily="50" charset="-128"/>
                          <a:ea typeface="HGPｺﾞｼｯｸM" panose="020B0600000000000000" pitchFamily="50" charset="-128"/>
                        </a:rPr>
                        <a:t>回</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100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68042463"/>
                  </a:ext>
                </a:extLst>
              </a:tr>
              <a:tr h="0">
                <a:tc gridSpan="4">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合計</a:t>
                      </a:r>
                    </a:p>
                  </a:txBody>
                  <a:tcPr anchor="ctr">
                    <a:lnL w="127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dirty="0"/>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400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52522239"/>
                  </a:ext>
                </a:extLst>
              </a:tr>
            </a:tbl>
          </a:graphicData>
        </a:graphic>
      </p:graphicFrame>
    </p:spTree>
    <p:extLst>
      <p:ext uri="{BB962C8B-B14F-4D97-AF65-F5344CB8AC3E}">
        <p14:creationId xmlns:p14="http://schemas.microsoft.com/office/powerpoint/2010/main" val="2908233663"/>
      </p:ext>
    </p:extLst>
  </p:cSld>
  <p:clrMapOvr>
    <a:masterClrMapping/>
  </p:clrMapOvr>
  <p:extLst>
    <p:ext uri="{DCECCB84-F9BA-43D5-87BE-67443E8EF086}">
      <p15:sldGuideLst xmlns:p15="http://schemas.microsoft.com/office/powerpoint/2012/main">
        <p15:guide id="4" orient="horz" pos="4224">
          <p15:clr>
            <a:srgbClr val="FBAE40"/>
          </p15:clr>
        </p15:guide>
        <p15:guide id="5" pos="5760">
          <p15:clr>
            <a:srgbClr val="FBAE40"/>
          </p15:clr>
        </p15:guide>
        <p15:guide id="9" orient="horz">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5_白紙">
    <p:spTree>
      <p:nvGrpSpPr>
        <p:cNvPr id="1" name=""/>
        <p:cNvGrpSpPr/>
        <p:nvPr/>
      </p:nvGrpSpPr>
      <p:grpSpPr>
        <a:xfrm>
          <a:off x="0" y="0"/>
          <a:ext cx="0" cy="0"/>
          <a:chOff x="0" y="0"/>
          <a:chExt cx="0" cy="0"/>
        </a:xfrm>
      </p:grpSpPr>
      <p:sp>
        <p:nvSpPr>
          <p:cNvPr id="35" name="正方形/長方形 34">
            <a:extLst>
              <a:ext uri="{FF2B5EF4-FFF2-40B4-BE49-F238E27FC236}">
                <a16:creationId xmlns:a16="http://schemas.microsoft.com/office/drawing/2014/main" id="{CD411C34-C508-20E5-335D-D87BDB805E0C}"/>
              </a:ext>
            </a:extLst>
          </p:cNvPr>
          <p:cNvSpPr/>
          <p:nvPr/>
        </p:nvSpPr>
        <p:spPr bwMode="auto">
          <a:xfrm>
            <a:off x="5772274" y="1541748"/>
            <a:ext cx="3047876" cy="1877632"/>
          </a:xfrm>
          <a:prstGeom prst="rect">
            <a:avLst/>
          </a:prstGeom>
          <a:solidFill>
            <a:schemeClr val="bg1">
              <a:lumMod val="95000"/>
            </a:schemeClr>
          </a:solidFill>
          <a:ln w="6350" cap="flat" cmpd="sng" algn="ctr">
            <a:noFill/>
            <a:prstDash val="solid"/>
            <a:round/>
            <a:headEnd type="none" w="med" len="med"/>
            <a:tailEnd type="none" w="med" len="med"/>
          </a:ln>
          <a:effectLst/>
        </p:spPr>
        <p:txBody>
          <a:bodyPr vert="horz" wrap="square" lIns="91440" tIns="90000" rIns="91440" bIns="45720" numCol="1" rtlCol="0" anchor="t"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Tx/>
              <a:buNone/>
              <a:tabLst/>
            </a:pPr>
            <a:endParaRPr kumimoji="1" lang="ja-JP" altLang="en-US" sz="1100" kern="1200" dirty="0">
              <a:solidFill>
                <a:schemeClr val="tx1"/>
              </a:solidFill>
              <a:latin typeface="+mn-ea"/>
              <a:ea typeface="+mn-ea"/>
              <a:cs typeface="+mn-cs"/>
            </a:endParaRPr>
          </a:p>
        </p:txBody>
      </p:sp>
      <p:sp>
        <p:nvSpPr>
          <p:cNvPr id="6" name="正方形/長方形 5">
            <a:extLst>
              <a:ext uri="{FF2B5EF4-FFF2-40B4-BE49-F238E27FC236}">
                <a16:creationId xmlns:a16="http://schemas.microsoft.com/office/drawing/2014/main" id="{E85256BC-6200-EBDC-5473-473F5F1DD958}"/>
              </a:ext>
            </a:extLst>
          </p:cNvPr>
          <p:cNvSpPr/>
          <p:nvPr/>
        </p:nvSpPr>
        <p:spPr bwMode="auto">
          <a:xfrm>
            <a:off x="-1" y="705417"/>
            <a:ext cx="9144001" cy="58673"/>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0" i="0" u="none" strike="noStrike" kern="1200" cap="none" spc="0" normalizeH="0" baseline="0" noProof="0" dirty="0">
              <a:ln>
                <a:noFill/>
              </a:ln>
              <a:solidFill>
                <a:srgbClr val="000000"/>
              </a:solidFill>
              <a:effectLst/>
              <a:uLnTx/>
              <a:uFillTx/>
              <a:latin typeface="+mn-ea"/>
              <a:ea typeface="+mn-ea"/>
              <a:cs typeface="+mn-cs"/>
            </a:endParaRPr>
          </a:p>
        </p:txBody>
      </p:sp>
      <p:sp>
        <p:nvSpPr>
          <p:cNvPr id="4" name="スライド番号プレースホルダー 3">
            <a:extLst>
              <a:ext uri="{FF2B5EF4-FFF2-40B4-BE49-F238E27FC236}">
                <a16:creationId xmlns:a16="http://schemas.microsoft.com/office/drawing/2014/main" id="{A1170B6F-62EF-45E6-90A2-A04CCA34EECB}"/>
              </a:ext>
            </a:extLst>
          </p:cNvPr>
          <p:cNvSpPr>
            <a:spLocks noGrp="1"/>
          </p:cNvSpPr>
          <p:nvPr>
            <p:ph type="sldNum" sz="quarter" idx="12"/>
          </p:nvPr>
        </p:nvSpPr>
        <p:spPr>
          <a:xfrm>
            <a:off x="8769893" y="6443281"/>
            <a:ext cx="374107" cy="298426"/>
          </a:xfrm>
          <a:prstGeom prst="rect">
            <a:avLst/>
          </a:prstGeom>
        </p:spPr>
        <p:txBody>
          <a:bodyPr wrap="none" anchor="ctr" anchorCtr="0"/>
          <a:lstStyle>
            <a:lvl1pPr algn="ctr">
              <a:defRPr sz="1200" b="1">
                <a:latin typeface="Arial" panose="020B0604020202020204" pitchFamily="34" charset="0"/>
                <a:ea typeface="HGP創英角ｺﾞｼｯｸUB" panose="020B0900000000000000" pitchFamily="50" charset="-128"/>
                <a:cs typeface="Arial" panose="020B0604020202020204" pitchFamily="34" charset="0"/>
              </a:defRPr>
            </a:lvl1pPr>
          </a:lstStyle>
          <a:p>
            <a:pPr>
              <a:defRPr/>
            </a:pPr>
            <a:fld id="{40E3B949-1179-4387-B307-F356BE6486A4}" type="slidenum">
              <a:rPr lang="en-US" altLang="ja-JP" smtClean="0"/>
              <a:pPr>
                <a:defRPr/>
              </a:pPr>
              <a:t>‹#›</a:t>
            </a:fld>
            <a:endParaRPr lang="en-US" altLang="ja-JP" dirty="0"/>
          </a:p>
        </p:txBody>
      </p:sp>
      <p:sp>
        <p:nvSpPr>
          <p:cNvPr id="9" name="正方形/長方形 8">
            <a:extLst>
              <a:ext uri="{FF2B5EF4-FFF2-40B4-BE49-F238E27FC236}">
                <a16:creationId xmlns:a16="http://schemas.microsoft.com/office/drawing/2014/main" id="{1AF0A3EF-5E57-F941-0BFF-1E4FB21C4A0D}"/>
              </a:ext>
            </a:extLst>
          </p:cNvPr>
          <p:cNvSpPr/>
          <p:nvPr/>
        </p:nvSpPr>
        <p:spPr bwMode="auto">
          <a:xfrm>
            <a:off x="323851" y="1257115"/>
            <a:ext cx="831439" cy="226871"/>
          </a:xfrm>
          <a:prstGeom prst="rect">
            <a:avLst/>
          </a:prstGeom>
          <a:noFill/>
          <a:ln w="19050" cap="flat" cmpd="sng" algn="ctr">
            <a:solidFill>
              <a:schemeClr val="tx1">
                <a:lumMod val="85000"/>
                <a:lumOff val="15000"/>
              </a:schemeClr>
            </a:solidFill>
            <a:prstDash val="solid"/>
            <a:round/>
            <a:headEnd type="none" w="med" len="med"/>
            <a:tailEnd type="none" w="med" len="med"/>
          </a:ln>
          <a:effectLst/>
        </p:spPr>
        <p:txBody>
          <a:bodyPr vert="horz" wrap="square" lIns="72000" tIns="36000" rIns="7200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1300" b="0" i="0" u="none" strike="noStrike" cap="none" normalizeH="0" baseline="0" dirty="0">
                <a:ln>
                  <a:noFill/>
                </a:ln>
                <a:effectLst/>
                <a:latin typeface="+mn-ea"/>
                <a:ea typeface="+mn-ea"/>
              </a:rPr>
              <a:t>前提条件</a:t>
            </a:r>
          </a:p>
        </p:txBody>
      </p:sp>
      <p:sp>
        <p:nvSpPr>
          <p:cNvPr id="10" name="正方形/長方形 9">
            <a:extLst>
              <a:ext uri="{FF2B5EF4-FFF2-40B4-BE49-F238E27FC236}">
                <a16:creationId xmlns:a16="http://schemas.microsoft.com/office/drawing/2014/main" id="{5FC5F758-8BE0-9B7E-6837-818F7F95F160}"/>
              </a:ext>
            </a:extLst>
          </p:cNvPr>
          <p:cNvSpPr/>
          <p:nvPr/>
        </p:nvSpPr>
        <p:spPr bwMode="auto">
          <a:xfrm>
            <a:off x="323852" y="3614858"/>
            <a:ext cx="2829658" cy="226800"/>
          </a:xfrm>
          <a:prstGeom prst="rect">
            <a:avLst/>
          </a:prstGeom>
          <a:noFill/>
          <a:ln w="19050" cap="flat" cmpd="sng" algn="ctr">
            <a:solidFill>
              <a:srgbClr val="005BAD"/>
            </a:solidFill>
            <a:prstDash val="solid"/>
            <a:round/>
            <a:headEnd type="none" w="med" len="med"/>
            <a:tailEnd type="none" w="med" len="med"/>
          </a:ln>
          <a:effectLst/>
        </p:spPr>
        <p:txBody>
          <a:bodyPr vert="horz" wrap="square" lIns="72000" tIns="36000" rIns="7200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1300" b="0" i="0" u="none" strike="noStrike" cap="none" normalizeH="0" baseline="0" dirty="0">
                <a:ln>
                  <a:noFill/>
                </a:ln>
                <a:solidFill>
                  <a:srgbClr val="005BAD"/>
                </a:solidFill>
                <a:effectLst/>
                <a:latin typeface="+mn-ea"/>
                <a:ea typeface="+mn-ea"/>
              </a:rPr>
              <a:t>討議</a:t>
            </a:r>
            <a:r>
              <a:rPr kumimoji="1" lang="ja-JP" altLang="en-US" sz="1300" b="0" i="0" u="none" strike="noStrike" cap="none" normalizeH="0" baseline="0" dirty="0">
                <a:ln>
                  <a:noFill/>
                </a:ln>
                <a:effectLst/>
                <a:latin typeface="+mn-ea"/>
                <a:ea typeface="+mn-ea"/>
              </a:rPr>
              <a:t>　パターン３　</a:t>
            </a:r>
            <a:r>
              <a:rPr kumimoji="1" lang="en-US" altLang="ja-JP" sz="1300" b="0" i="0" u="none" strike="noStrike" cap="none" normalizeH="0" baseline="0" dirty="0">
                <a:ln>
                  <a:noFill/>
                </a:ln>
                <a:effectLst/>
                <a:latin typeface="+mn-ea"/>
                <a:ea typeface="+mn-ea"/>
              </a:rPr>
              <a:t>※</a:t>
            </a:r>
            <a:r>
              <a:rPr kumimoji="1" lang="ja-JP" altLang="en-US" sz="1300" b="0" i="0" u="none" strike="noStrike" cap="none" normalizeH="0" baseline="0" dirty="0">
                <a:ln>
                  <a:noFill/>
                </a:ln>
                <a:effectLst/>
                <a:latin typeface="+mn-ea"/>
                <a:ea typeface="+mn-ea"/>
              </a:rPr>
              <a:t>グループ発表あり</a:t>
            </a:r>
          </a:p>
        </p:txBody>
      </p:sp>
      <p:sp>
        <p:nvSpPr>
          <p:cNvPr id="7" name="正方形/長方形 6">
            <a:extLst>
              <a:ext uri="{FF2B5EF4-FFF2-40B4-BE49-F238E27FC236}">
                <a16:creationId xmlns:a16="http://schemas.microsoft.com/office/drawing/2014/main" id="{66D8D3E2-48D8-A0F2-30BA-B99C1C3F5806}"/>
              </a:ext>
            </a:extLst>
          </p:cNvPr>
          <p:cNvSpPr/>
          <p:nvPr/>
        </p:nvSpPr>
        <p:spPr bwMode="auto">
          <a:xfrm>
            <a:off x="324417" y="1541748"/>
            <a:ext cx="3455491" cy="1877632"/>
          </a:xfrm>
          <a:prstGeom prst="rect">
            <a:avLst/>
          </a:prstGeom>
          <a:solidFill>
            <a:schemeClr val="bg1">
              <a:lumMod val="95000"/>
            </a:schemeClr>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みなさんはメタバタウンの住人です。</a:t>
            </a:r>
            <a:endParaRPr kumimoji="1" lang="en-US" altLang="ja-JP" sz="11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メタバタウンには家が４軒あり、町の真ん中を町が管理する川が流れています。</a:t>
            </a: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行き来には渡し船を使っていますが、</a:t>
            </a:r>
            <a:endParaRPr kumimoji="1" lang="en-US" altLang="ja-JP" sz="11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雨で増水すると運航できず不便でした。</a:t>
            </a: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今回、</a:t>
            </a:r>
            <a:r>
              <a:rPr kumimoji="1" lang="ja-JP" altLang="en-US" sz="1100" kern="1200" dirty="0">
                <a:solidFill>
                  <a:srgbClr val="C00000"/>
                </a:solidFill>
                <a:latin typeface="+mn-ea"/>
                <a:ea typeface="+mn-ea"/>
                <a:cs typeface="+mn-cs"/>
              </a:rPr>
              <a:t> メタバタウンの全ての住人の希望 </a:t>
            </a:r>
            <a:r>
              <a:rPr kumimoji="1" lang="ja-JP" altLang="en-US" sz="1100" kern="1200" dirty="0">
                <a:solidFill>
                  <a:schemeClr val="tx1"/>
                </a:solidFill>
                <a:latin typeface="+mn-ea"/>
                <a:ea typeface="+mn-ea"/>
                <a:cs typeface="+mn-cs"/>
              </a:rPr>
              <a:t>により</a:t>
            </a:r>
            <a:endParaRPr kumimoji="1" lang="en-US" altLang="ja-JP" sz="11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橋を建設することになりました。</a:t>
            </a: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橋の建設費用は</a:t>
            </a:r>
            <a:r>
              <a:rPr kumimoji="1" lang="en-US" altLang="ja-JP" sz="1100" kern="1200" dirty="0">
                <a:solidFill>
                  <a:schemeClr val="tx1"/>
                </a:solidFill>
                <a:latin typeface="+mn-ea"/>
                <a:ea typeface="+mn-ea"/>
                <a:cs typeface="+mn-cs"/>
              </a:rPr>
              <a:t>400</a:t>
            </a:r>
            <a:r>
              <a:rPr kumimoji="1" lang="ja-JP" altLang="en-US" sz="1100" kern="1200" dirty="0">
                <a:solidFill>
                  <a:schemeClr val="tx1"/>
                </a:solidFill>
                <a:latin typeface="+mn-ea"/>
                <a:ea typeface="+mn-ea"/>
                <a:cs typeface="+mn-cs"/>
              </a:rPr>
              <a:t>万円です。</a:t>
            </a:r>
            <a:endParaRPr kumimoji="1" lang="en-US" altLang="ja-JP" sz="11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どのように負担すればいいと思いますか。</a:t>
            </a:r>
          </a:p>
        </p:txBody>
      </p:sp>
      <p:sp>
        <p:nvSpPr>
          <p:cNvPr id="11" name="正方形/長方形 10">
            <a:extLst>
              <a:ext uri="{FF2B5EF4-FFF2-40B4-BE49-F238E27FC236}">
                <a16:creationId xmlns:a16="http://schemas.microsoft.com/office/drawing/2014/main" id="{28AF1350-8E12-4B20-8DDD-CC0234552D7B}"/>
              </a:ext>
            </a:extLst>
          </p:cNvPr>
          <p:cNvSpPr/>
          <p:nvPr/>
        </p:nvSpPr>
        <p:spPr bwMode="auto">
          <a:xfrm>
            <a:off x="811530" y="2583495"/>
            <a:ext cx="2000250" cy="177756"/>
          </a:xfrm>
          <a:prstGeom prst="rect">
            <a:avLst/>
          </a:prstGeom>
          <a:noFill/>
          <a:ln w="127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a typeface="+mn-ea"/>
            </a:endParaRPr>
          </a:p>
        </p:txBody>
      </p:sp>
      <p:sp>
        <p:nvSpPr>
          <p:cNvPr id="16" name="正方形/長方形 15">
            <a:extLst>
              <a:ext uri="{FF2B5EF4-FFF2-40B4-BE49-F238E27FC236}">
                <a16:creationId xmlns:a16="http://schemas.microsoft.com/office/drawing/2014/main" id="{FD842687-0D0E-A5AD-ACCD-D81186D29464}"/>
              </a:ext>
            </a:extLst>
          </p:cNvPr>
          <p:cNvSpPr>
            <a:spLocks noGrp="1" noRot="1" noMove="1" noResize="1" noEditPoints="1" noAdjustHandles="1" noChangeArrowheads="1" noChangeShapeType="1"/>
          </p:cNvSpPr>
          <p:nvPr/>
        </p:nvSpPr>
        <p:spPr bwMode="auto">
          <a:xfrm>
            <a:off x="324417" y="3888724"/>
            <a:ext cx="8495733" cy="2831493"/>
          </a:xfrm>
          <a:prstGeom prst="rect">
            <a:avLst/>
          </a:prstGeom>
          <a:solidFill>
            <a:srgbClr val="EBFAFF"/>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Tx/>
              <a:buNone/>
              <a:tabLst/>
            </a:pPr>
            <a:endParaRPr kumimoji="1" lang="ja-JP" altLang="en-US" sz="1100" kern="1200" dirty="0">
              <a:solidFill>
                <a:schemeClr val="tx1"/>
              </a:solidFill>
              <a:latin typeface="+mn-ea"/>
              <a:ea typeface="+mn-ea"/>
              <a:cs typeface="+mn-cs"/>
            </a:endParaRPr>
          </a:p>
        </p:txBody>
      </p:sp>
      <p:sp>
        <p:nvSpPr>
          <p:cNvPr id="19" name="正方形/長方形 18">
            <a:extLst>
              <a:ext uri="{FF2B5EF4-FFF2-40B4-BE49-F238E27FC236}">
                <a16:creationId xmlns:a16="http://schemas.microsoft.com/office/drawing/2014/main" id="{EEB2D6A2-4F48-66F8-0FD2-FA266D30EC64}"/>
              </a:ext>
            </a:extLst>
          </p:cNvPr>
          <p:cNvSpPr/>
          <p:nvPr/>
        </p:nvSpPr>
        <p:spPr bwMode="auto">
          <a:xfrm>
            <a:off x="3928374" y="1541748"/>
            <a:ext cx="1843900" cy="1877632"/>
          </a:xfrm>
          <a:prstGeom prst="rect">
            <a:avLst/>
          </a:prstGeom>
          <a:solidFill>
            <a:schemeClr val="bg1">
              <a:lumMod val="95000"/>
            </a:schemeClr>
          </a:solidFill>
          <a:ln w="6350" cap="flat" cmpd="sng" algn="ctr">
            <a:noFill/>
            <a:prstDash val="solid"/>
            <a:round/>
            <a:headEnd type="none" w="med" len="med"/>
            <a:tailEnd type="none" w="med" len="med"/>
          </a:ln>
          <a:effectLst/>
        </p:spPr>
        <p:txBody>
          <a:bodyPr vert="horz" wrap="square" lIns="91440" tIns="90000" rIns="91440" bIns="45720" numCol="1" rtlCol="0" anchor="t"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各家の家族構成・所得金額・使用回数が同じ場合</a:t>
            </a:r>
            <a:endParaRPr kumimoji="1" lang="en-US" altLang="ja-JP" sz="11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Tx/>
              <a:buNone/>
              <a:tabLst/>
            </a:pPr>
            <a:endParaRPr kumimoji="1" lang="en-US" altLang="ja-JP" sz="1100" kern="1200" dirty="0">
              <a:solidFill>
                <a:schemeClr val="tx1"/>
              </a:solidFill>
              <a:latin typeface="+mn-ea"/>
              <a:ea typeface="+mn-ea"/>
              <a:cs typeface="+mn-cs"/>
            </a:endParaRPr>
          </a:p>
          <a:p>
            <a:pPr marL="171450" marR="0" indent="-171450" algn="l" defTabSz="914400" rtl="0" eaLnBrk="0" fontAlgn="base" latinLnBrk="0" hangingPunct="0">
              <a:lnSpc>
                <a:spcPct val="114000"/>
              </a:lnSpc>
              <a:spcBef>
                <a:spcPct val="0"/>
              </a:spcBef>
              <a:spcAft>
                <a:spcPct val="0"/>
              </a:spcAft>
              <a:buClrTx/>
              <a:buSzTx/>
              <a:buFont typeface="Wingdings" panose="05000000000000000000" pitchFamily="2" charset="2"/>
              <a:buChar char="l"/>
              <a:tabLst/>
            </a:pPr>
            <a:r>
              <a:rPr kumimoji="1" lang="ja-JP" altLang="en-US" sz="1100" b="1" kern="1200" dirty="0">
                <a:solidFill>
                  <a:schemeClr val="tx1"/>
                </a:solidFill>
                <a:latin typeface="+mn-ea"/>
                <a:ea typeface="+mn-ea"/>
                <a:cs typeface="+mn-cs"/>
              </a:rPr>
              <a:t>ヒント</a:t>
            </a:r>
            <a:endParaRPr kumimoji="1" lang="en-US" altLang="ja-JP" sz="1100" b="1"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ja-JP" altLang="en-US" sz="1100" kern="1200" dirty="0">
                <a:solidFill>
                  <a:schemeClr val="tx1"/>
                </a:solidFill>
                <a:latin typeface="+mn-ea"/>
                <a:ea typeface="+mn-ea"/>
                <a:cs typeface="+mn-cs"/>
              </a:rPr>
              <a:t>    ４軒とも同じ条件だから、</a:t>
            </a:r>
            <a:endParaRPr kumimoji="1" lang="en-US" altLang="ja-JP" sz="11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en-US" altLang="ja-JP" sz="1100" kern="1200" dirty="0">
                <a:solidFill>
                  <a:schemeClr val="tx1"/>
                </a:solidFill>
                <a:latin typeface="+mn-ea"/>
                <a:ea typeface="+mn-ea"/>
                <a:cs typeface="+mn-cs"/>
              </a:rPr>
              <a:t>    </a:t>
            </a:r>
            <a:r>
              <a:rPr kumimoji="1" lang="ja-JP" altLang="en-US" sz="1100" kern="1200" dirty="0">
                <a:solidFill>
                  <a:schemeClr val="tx1"/>
                </a:solidFill>
                <a:latin typeface="+mn-ea"/>
                <a:ea typeface="+mn-ea"/>
                <a:cs typeface="+mn-cs"/>
              </a:rPr>
              <a:t>公平に負担すると</a:t>
            </a:r>
            <a:r>
              <a:rPr kumimoji="1" lang="en-US" altLang="ja-JP" sz="1100" kern="1200" dirty="0">
                <a:solidFill>
                  <a:schemeClr val="tx1"/>
                </a:solidFill>
                <a:latin typeface="+mn-ea"/>
                <a:ea typeface="+mn-ea"/>
                <a:cs typeface="+mn-cs"/>
              </a:rPr>
              <a:t>…</a:t>
            </a:r>
            <a:endParaRPr kumimoji="1" lang="ja-JP" altLang="en-US" sz="1100" kern="1200" dirty="0">
              <a:solidFill>
                <a:schemeClr val="tx1"/>
              </a:solidFill>
              <a:latin typeface="+mn-ea"/>
              <a:ea typeface="+mn-ea"/>
              <a:cs typeface="+mn-cs"/>
            </a:endParaRPr>
          </a:p>
        </p:txBody>
      </p:sp>
      <p:graphicFrame>
        <p:nvGraphicFramePr>
          <p:cNvPr id="13" name="表 12">
            <a:extLst>
              <a:ext uri="{FF2B5EF4-FFF2-40B4-BE49-F238E27FC236}">
                <a16:creationId xmlns:a16="http://schemas.microsoft.com/office/drawing/2014/main" id="{658EDF74-866D-FAC0-246F-6CEEBA622E9A}"/>
              </a:ext>
            </a:extLst>
          </p:cNvPr>
          <p:cNvGraphicFramePr>
            <a:graphicFrameLocks noGrp="1"/>
          </p:cNvGraphicFramePr>
          <p:nvPr>
            <p:extLst>
              <p:ext uri="{D42A27DB-BD31-4B8C-83A1-F6EECF244321}">
                <p14:modId xmlns:p14="http://schemas.microsoft.com/office/powerpoint/2010/main" val="2624550714"/>
              </p:ext>
            </p:extLst>
          </p:nvPr>
        </p:nvGraphicFramePr>
        <p:xfrm>
          <a:off x="3009451" y="3900331"/>
          <a:ext cx="3877259" cy="2822410"/>
        </p:xfrm>
        <a:graphic>
          <a:graphicData uri="http://schemas.openxmlformats.org/drawingml/2006/table">
            <a:tbl>
              <a:tblPr firstRow="1" bandRow="1">
                <a:effectLst/>
                <a:tableStyleId>{775DCB02-9BB8-47FD-8907-85C794F793BA}</a:tableStyleId>
              </a:tblPr>
              <a:tblGrid>
                <a:gridCol w="487756">
                  <a:extLst>
                    <a:ext uri="{9D8B030D-6E8A-4147-A177-3AD203B41FA5}">
                      <a16:colId xmlns:a16="http://schemas.microsoft.com/office/drawing/2014/main" val="869972413"/>
                    </a:ext>
                  </a:extLst>
                </a:gridCol>
                <a:gridCol w="487756">
                  <a:extLst>
                    <a:ext uri="{9D8B030D-6E8A-4147-A177-3AD203B41FA5}">
                      <a16:colId xmlns:a16="http://schemas.microsoft.com/office/drawing/2014/main" val="817503841"/>
                    </a:ext>
                  </a:extLst>
                </a:gridCol>
                <a:gridCol w="826634">
                  <a:extLst>
                    <a:ext uri="{9D8B030D-6E8A-4147-A177-3AD203B41FA5}">
                      <a16:colId xmlns:a16="http://schemas.microsoft.com/office/drawing/2014/main" val="1686783455"/>
                    </a:ext>
                  </a:extLst>
                </a:gridCol>
                <a:gridCol w="826634">
                  <a:extLst>
                    <a:ext uri="{9D8B030D-6E8A-4147-A177-3AD203B41FA5}">
                      <a16:colId xmlns:a16="http://schemas.microsoft.com/office/drawing/2014/main" val="4080317083"/>
                    </a:ext>
                  </a:extLst>
                </a:gridCol>
                <a:gridCol w="1248479">
                  <a:extLst>
                    <a:ext uri="{9D8B030D-6E8A-4147-A177-3AD203B41FA5}">
                      <a16:colId xmlns:a16="http://schemas.microsoft.com/office/drawing/2014/main" val="659529276"/>
                    </a:ext>
                  </a:extLst>
                </a:gridCol>
              </a:tblGrid>
              <a:tr h="482220">
                <a:tc>
                  <a:txBody>
                    <a:bodyPr/>
                    <a:lstStyle/>
                    <a:p>
                      <a:pPr algn="ctr"/>
                      <a:endParaRPr kumimoji="1" lang="ja-JP" altLang="en-US" sz="1050" b="0" dirty="0">
                        <a:solidFill>
                          <a:schemeClr val="bg1"/>
                        </a:solidFill>
                        <a:effectLst/>
                      </a:endParaRPr>
                    </a:p>
                  </a:txBody>
                  <a:tcPr anchor="ctr">
                    <a:lnL w="12700" cap="flat" cmpd="sng" algn="ctr">
                      <a:solidFill>
                        <a:schemeClr val="bg1"/>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EBFAFF"/>
                    </a:solidFill>
                  </a:tcPr>
                </a:tc>
                <a:tc>
                  <a:txBody>
                    <a:bodyPr/>
                    <a:lstStyle/>
                    <a:p>
                      <a:pPr algn="ctr"/>
                      <a:r>
                        <a:rPr kumimoji="1" lang="ja-JP" altLang="en-US" sz="1050" b="1" dirty="0">
                          <a:solidFill>
                            <a:schemeClr val="bg1"/>
                          </a:solidFill>
                          <a:effectLst/>
                        </a:rPr>
                        <a:t>家族</a:t>
                      </a:r>
                    </a:p>
                  </a:txBody>
                  <a:tcPr anchor="ctr">
                    <a:lnL w="12700" cap="flat" cmpd="sng" algn="ctr">
                      <a:solidFill>
                        <a:srgbClr val="005BAD"/>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005BAD"/>
                    </a:solidFill>
                  </a:tcPr>
                </a:tc>
                <a:tc>
                  <a:txBody>
                    <a:bodyPr/>
                    <a:lstStyle/>
                    <a:p>
                      <a:pPr algn="ctr"/>
                      <a:r>
                        <a:rPr kumimoji="1" lang="ja-JP" altLang="en-US" sz="1050" b="1" dirty="0">
                          <a:effectLst/>
                        </a:rPr>
                        <a:t>所得金額</a:t>
                      </a:r>
                      <a:endParaRPr kumimoji="1" lang="ja-JP" altLang="en-US" sz="900" b="1" kern="1200" dirty="0">
                        <a:solidFill>
                          <a:schemeClr val="bg1"/>
                        </a:solidFill>
                        <a:effectLst/>
                        <a:latin typeface="+mn-lt"/>
                        <a:ea typeface="+mn-ea"/>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005BAD"/>
                    </a:solidFill>
                  </a:tcPr>
                </a:tc>
                <a:tc>
                  <a:txBody>
                    <a:bodyPr/>
                    <a:lstStyle/>
                    <a:p>
                      <a:pPr algn="ctr"/>
                      <a:r>
                        <a:rPr kumimoji="1" lang="ja-JP" altLang="en-US" sz="1050" b="1" dirty="0">
                          <a:effectLst/>
                        </a:rPr>
                        <a:t>使用回数</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005BAD"/>
                    </a:solidFill>
                  </a:tcPr>
                </a:tc>
                <a:tc>
                  <a:txBody>
                    <a:bodyPr/>
                    <a:lstStyle/>
                    <a:p>
                      <a:pPr algn="ctr"/>
                      <a:r>
                        <a:rPr kumimoji="1" lang="ja-JP" altLang="en-US" sz="1050" b="1" dirty="0">
                          <a:effectLst/>
                        </a:rPr>
                        <a:t>負担金額</a:t>
                      </a:r>
                    </a:p>
                  </a:txBody>
                  <a:tcPr anchor="ctr">
                    <a:lnL w="12700" cap="flat" cmpd="sng" algn="ctr">
                      <a:solidFill>
                        <a:schemeClr val="bg1"/>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005BAD"/>
                    </a:solidFill>
                  </a:tcPr>
                </a:tc>
                <a:extLst>
                  <a:ext uri="{0D108BD9-81ED-4DB2-BD59-A6C34878D82A}">
                    <a16:rowId xmlns:a16="http://schemas.microsoft.com/office/drawing/2014/main" val="2135456254"/>
                  </a:ext>
                </a:extLst>
              </a:tr>
              <a:tr h="468038">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Ａ家</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４人</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en-US" altLang="ja-JP" sz="1000" b="1" dirty="0">
                          <a:effectLst/>
                          <a:latin typeface="HGPｺﾞｼｯｸM" panose="020B0600000000000000" pitchFamily="50" charset="-128"/>
                          <a:ea typeface="HGPｺﾞｼｯｸM" panose="020B0600000000000000" pitchFamily="50" charset="-128"/>
                        </a:rPr>
                        <a:t>1,000</a:t>
                      </a:r>
                      <a:r>
                        <a:rPr kumimoji="1" lang="ja-JP" altLang="en-US" sz="10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月</a:t>
                      </a:r>
                      <a:r>
                        <a:rPr kumimoji="1" lang="en-US" altLang="ja-JP" sz="1000" b="1" dirty="0">
                          <a:effectLst/>
                          <a:latin typeface="HGPｺﾞｼｯｸM" panose="020B0600000000000000" pitchFamily="50" charset="-128"/>
                          <a:ea typeface="HGPｺﾞｼｯｸM" panose="020B0600000000000000" pitchFamily="50" charset="-128"/>
                        </a:rPr>
                        <a:t>0</a:t>
                      </a:r>
                      <a:r>
                        <a:rPr kumimoji="1" lang="ja-JP" altLang="en-US" sz="1000" b="1" dirty="0">
                          <a:effectLst/>
                          <a:latin typeface="HGPｺﾞｼｯｸM" panose="020B0600000000000000" pitchFamily="50" charset="-128"/>
                          <a:ea typeface="HGPｺﾞｼｯｸM" panose="020B0600000000000000" pitchFamily="50" charset="-128"/>
                        </a:rPr>
                        <a:t>回</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r"/>
                      <a:r>
                        <a:rPr kumimoji="1" lang="ja-JP" altLang="en-US" sz="10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EBFFFC"/>
                    </a:solidFill>
                  </a:tcPr>
                </a:tc>
                <a:extLst>
                  <a:ext uri="{0D108BD9-81ED-4DB2-BD59-A6C34878D82A}">
                    <a16:rowId xmlns:a16="http://schemas.microsoft.com/office/drawing/2014/main" val="240521073"/>
                  </a:ext>
                </a:extLst>
              </a:tr>
              <a:tr h="468038">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Ｂ家</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４人</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en-US" altLang="ja-JP" sz="1000" b="1" dirty="0">
                          <a:effectLst/>
                          <a:latin typeface="HGPｺﾞｼｯｸM" panose="020B0600000000000000" pitchFamily="50" charset="-128"/>
                          <a:ea typeface="HGPｺﾞｼｯｸM" panose="020B0600000000000000" pitchFamily="50" charset="-128"/>
                        </a:rPr>
                        <a:t>600</a:t>
                      </a:r>
                      <a:r>
                        <a:rPr kumimoji="1" lang="ja-JP" altLang="en-US" sz="10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月</a:t>
                      </a:r>
                      <a:r>
                        <a:rPr kumimoji="1" lang="en-US" altLang="ja-JP" sz="1000" b="1" dirty="0">
                          <a:effectLst/>
                          <a:latin typeface="HGPｺﾞｼｯｸM" panose="020B0600000000000000" pitchFamily="50" charset="-128"/>
                          <a:ea typeface="HGPｺﾞｼｯｸM" panose="020B0600000000000000" pitchFamily="50" charset="-128"/>
                        </a:rPr>
                        <a:t>10</a:t>
                      </a:r>
                      <a:r>
                        <a:rPr kumimoji="1" lang="ja-JP" altLang="en-US" sz="1000" b="1" dirty="0">
                          <a:effectLst/>
                          <a:latin typeface="HGPｺﾞｼｯｸM" panose="020B0600000000000000" pitchFamily="50" charset="-128"/>
                          <a:ea typeface="HGPｺﾞｼｯｸM" panose="020B0600000000000000" pitchFamily="50" charset="-128"/>
                        </a:rPr>
                        <a:t>回</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r"/>
                      <a:r>
                        <a:rPr kumimoji="1" lang="ja-JP" altLang="en-US" sz="10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EBFFFC"/>
                    </a:solidFill>
                  </a:tcPr>
                </a:tc>
                <a:extLst>
                  <a:ext uri="{0D108BD9-81ED-4DB2-BD59-A6C34878D82A}">
                    <a16:rowId xmlns:a16="http://schemas.microsoft.com/office/drawing/2014/main" val="1196817260"/>
                  </a:ext>
                </a:extLst>
              </a:tr>
              <a:tr h="468038">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Ｃ家</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４人</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en-US" altLang="ja-JP" sz="1000" b="1" dirty="0">
                          <a:effectLst/>
                          <a:latin typeface="HGPｺﾞｼｯｸM" panose="020B0600000000000000" pitchFamily="50" charset="-128"/>
                          <a:ea typeface="HGPｺﾞｼｯｸM" panose="020B0600000000000000" pitchFamily="50" charset="-128"/>
                        </a:rPr>
                        <a:t>300</a:t>
                      </a:r>
                      <a:r>
                        <a:rPr kumimoji="1" lang="ja-JP" altLang="en-US" sz="10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月</a:t>
                      </a:r>
                      <a:r>
                        <a:rPr kumimoji="1" lang="en-US" altLang="ja-JP" sz="1000" b="1" dirty="0">
                          <a:effectLst/>
                          <a:latin typeface="HGPｺﾞｼｯｸM" panose="020B0600000000000000" pitchFamily="50" charset="-128"/>
                          <a:ea typeface="HGPｺﾞｼｯｸM" panose="020B0600000000000000" pitchFamily="50" charset="-128"/>
                        </a:rPr>
                        <a:t>10</a:t>
                      </a:r>
                      <a:r>
                        <a:rPr kumimoji="1" lang="ja-JP" altLang="en-US" sz="1000" b="1" dirty="0">
                          <a:effectLst/>
                          <a:latin typeface="HGPｺﾞｼｯｸM" panose="020B0600000000000000" pitchFamily="50" charset="-128"/>
                          <a:ea typeface="HGPｺﾞｼｯｸM" panose="020B0600000000000000" pitchFamily="50" charset="-128"/>
                        </a:rPr>
                        <a:t>回</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r"/>
                      <a:r>
                        <a:rPr kumimoji="1" lang="ja-JP" altLang="en-US" sz="10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EBFFFC"/>
                    </a:solidFill>
                  </a:tcPr>
                </a:tc>
                <a:extLst>
                  <a:ext uri="{0D108BD9-81ED-4DB2-BD59-A6C34878D82A}">
                    <a16:rowId xmlns:a16="http://schemas.microsoft.com/office/drawing/2014/main" val="585846679"/>
                  </a:ext>
                </a:extLst>
              </a:tr>
              <a:tr h="468038">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Ｄ家</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４人</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en-US" altLang="ja-JP" sz="1000" b="1" dirty="0">
                          <a:effectLst/>
                          <a:latin typeface="HGPｺﾞｼｯｸM" panose="020B0600000000000000" pitchFamily="50" charset="-128"/>
                          <a:ea typeface="HGPｺﾞｼｯｸM" panose="020B0600000000000000" pitchFamily="50" charset="-128"/>
                        </a:rPr>
                        <a:t>100</a:t>
                      </a:r>
                      <a:r>
                        <a:rPr kumimoji="1" lang="ja-JP" altLang="en-US" sz="10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月</a:t>
                      </a:r>
                      <a:r>
                        <a:rPr kumimoji="1" lang="en-US" altLang="ja-JP" sz="1000" b="1" dirty="0">
                          <a:effectLst/>
                          <a:latin typeface="HGPｺﾞｼｯｸM" panose="020B0600000000000000" pitchFamily="50" charset="-128"/>
                          <a:ea typeface="HGPｺﾞｼｯｸM" panose="020B0600000000000000" pitchFamily="50" charset="-128"/>
                        </a:rPr>
                        <a:t>20</a:t>
                      </a:r>
                      <a:r>
                        <a:rPr kumimoji="1" lang="ja-JP" altLang="en-US" sz="1000" b="1" dirty="0">
                          <a:effectLst/>
                          <a:latin typeface="HGPｺﾞｼｯｸM" panose="020B0600000000000000" pitchFamily="50" charset="-128"/>
                          <a:ea typeface="HGPｺﾞｼｯｸM" panose="020B0600000000000000" pitchFamily="50" charset="-128"/>
                        </a:rPr>
                        <a:t>回</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r"/>
                      <a:r>
                        <a:rPr kumimoji="1" lang="ja-JP" altLang="en-US" sz="10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EBFFFC"/>
                    </a:solidFill>
                  </a:tcPr>
                </a:tc>
                <a:extLst>
                  <a:ext uri="{0D108BD9-81ED-4DB2-BD59-A6C34878D82A}">
                    <a16:rowId xmlns:a16="http://schemas.microsoft.com/office/drawing/2014/main" val="4268042463"/>
                  </a:ext>
                </a:extLst>
              </a:tr>
              <a:tr h="468038">
                <a:tc gridSpan="4">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合計</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CEEEFE"/>
                    </a:solidFill>
                  </a:tcPr>
                </a:tc>
                <a:tc hMerge="1">
                  <a:txBody>
                    <a:bodyPr/>
                    <a:lstStyle/>
                    <a:p>
                      <a:endParaRP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dirty="0"/>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kumimoji="1" lang="en-US" altLang="ja-JP" sz="1000" b="1" dirty="0">
                          <a:effectLst/>
                          <a:latin typeface="HGPｺﾞｼｯｸM" panose="020B0600000000000000" pitchFamily="50" charset="-128"/>
                          <a:ea typeface="HGPｺﾞｼｯｸM" panose="020B0600000000000000" pitchFamily="50" charset="-128"/>
                        </a:rPr>
                        <a:t>400</a:t>
                      </a:r>
                      <a:r>
                        <a:rPr kumimoji="1" lang="ja-JP" altLang="en-US" sz="10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CEEEFE"/>
                    </a:solidFill>
                  </a:tcPr>
                </a:tc>
                <a:extLst>
                  <a:ext uri="{0D108BD9-81ED-4DB2-BD59-A6C34878D82A}">
                    <a16:rowId xmlns:a16="http://schemas.microsoft.com/office/drawing/2014/main" val="3152522239"/>
                  </a:ext>
                </a:extLst>
              </a:tr>
            </a:tbl>
          </a:graphicData>
        </a:graphic>
      </p:graphicFrame>
      <p:sp>
        <p:nvSpPr>
          <p:cNvPr id="40" name="正方形/長方形 39">
            <a:extLst>
              <a:ext uri="{FF2B5EF4-FFF2-40B4-BE49-F238E27FC236}">
                <a16:creationId xmlns:a16="http://schemas.microsoft.com/office/drawing/2014/main" id="{B7A6DFF8-6BE9-7586-B646-8DCACE5DDAD3}"/>
              </a:ext>
            </a:extLst>
          </p:cNvPr>
          <p:cNvSpPr/>
          <p:nvPr/>
        </p:nvSpPr>
        <p:spPr bwMode="auto">
          <a:xfrm>
            <a:off x="323642" y="5376928"/>
            <a:ext cx="3455491" cy="621034"/>
          </a:xfrm>
          <a:prstGeom prst="rect">
            <a:avLst/>
          </a:prstGeom>
          <a:no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171450" marR="0" indent="-171450" algn="l" defTabSz="914400" rtl="0" eaLnBrk="0" fontAlgn="base" latinLnBrk="0" hangingPunct="0">
              <a:lnSpc>
                <a:spcPct val="114000"/>
              </a:lnSpc>
              <a:spcBef>
                <a:spcPct val="0"/>
              </a:spcBef>
              <a:spcAft>
                <a:spcPct val="0"/>
              </a:spcAft>
              <a:buClrTx/>
              <a:buSzTx/>
              <a:buFont typeface="Wingdings" panose="05000000000000000000" pitchFamily="2" charset="2"/>
              <a:buChar char="l"/>
              <a:tabLst/>
            </a:pPr>
            <a:r>
              <a:rPr kumimoji="1" lang="ja-JP" altLang="en-US" sz="1400" kern="1200" dirty="0">
                <a:solidFill>
                  <a:srgbClr val="005BAD"/>
                </a:solidFill>
                <a:latin typeface="+mn-ea"/>
                <a:ea typeface="+mn-ea"/>
                <a:cs typeface="+mn-cs"/>
              </a:rPr>
              <a:t>ヒント</a:t>
            </a:r>
          </a:p>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ja-JP" altLang="en-US" sz="1200" kern="1200" dirty="0">
                <a:solidFill>
                  <a:schemeClr val="tx1"/>
                </a:solidFill>
                <a:latin typeface="+mn-ea"/>
                <a:ea typeface="+mn-ea"/>
                <a:cs typeface="+mn-cs"/>
              </a:rPr>
              <a:t>  </a:t>
            </a:r>
            <a:r>
              <a:rPr kumimoji="1" lang="ja-JP" altLang="en-US" sz="1200" kern="0" spc="100" baseline="0" dirty="0">
                <a:solidFill>
                  <a:schemeClr val="tx1"/>
                </a:solidFill>
                <a:latin typeface="+mn-ea"/>
                <a:ea typeface="+mn-ea"/>
                <a:cs typeface="+mn-cs"/>
              </a:rPr>
              <a:t> </a:t>
            </a:r>
            <a:r>
              <a:rPr kumimoji="1" lang="ja-JP" altLang="en-US" sz="1200" kern="1200" dirty="0">
                <a:solidFill>
                  <a:schemeClr val="tx1"/>
                </a:solidFill>
                <a:latin typeface="+mn-ea"/>
                <a:ea typeface="+mn-ea"/>
                <a:cs typeface="+mn-cs"/>
              </a:rPr>
              <a:t>いくつかの負担方法を組み合わせる</a:t>
            </a:r>
            <a:endParaRPr kumimoji="1" lang="en-US" altLang="ja-JP" sz="12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en-US" altLang="ja-JP" sz="1200" kern="1200" dirty="0">
                <a:solidFill>
                  <a:schemeClr val="tx1"/>
                </a:solidFill>
                <a:latin typeface="+mn-ea"/>
                <a:ea typeface="+mn-ea"/>
                <a:cs typeface="+mn-cs"/>
              </a:rPr>
              <a:t>   </a:t>
            </a:r>
            <a:r>
              <a:rPr kumimoji="1" lang="ja-JP" altLang="en-US" sz="1200" kern="1200" dirty="0">
                <a:solidFill>
                  <a:schemeClr val="tx1"/>
                </a:solidFill>
                <a:latin typeface="+mn-ea"/>
                <a:ea typeface="+mn-ea"/>
                <a:cs typeface="+mn-cs"/>
              </a:rPr>
              <a:t>方法も考えてみよう！</a:t>
            </a:r>
          </a:p>
        </p:txBody>
      </p:sp>
      <p:sp>
        <p:nvSpPr>
          <p:cNvPr id="36" name="テキスト プレースホルダー 17">
            <a:extLst>
              <a:ext uri="{FF2B5EF4-FFF2-40B4-BE49-F238E27FC236}">
                <a16:creationId xmlns:a16="http://schemas.microsoft.com/office/drawing/2014/main" id="{3B108D23-4885-8FD5-E963-138DEB863952}"/>
              </a:ext>
            </a:extLst>
          </p:cNvPr>
          <p:cNvSpPr>
            <a:spLocks noGrp="1"/>
          </p:cNvSpPr>
          <p:nvPr>
            <p:ph type="body" sz="quarter" idx="30" hasCustomPrompt="1"/>
          </p:nvPr>
        </p:nvSpPr>
        <p:spPr>
          <a:xfrm>
            <a:off x="5660000" y="4520800"/>
            <a:ext cx="866053" cy="184946"/>
          </a:xfrm>
          <a:prstGeom prst="rect">
            <a:avLst/>
          </a:prstGeom>
        </p:spPr>
        <p:txBody>
          <a:bodyPr lIns="36000" rIns="36000" anchor="ctr" anchorCtr="0"/>
          <a:lstStyle>
            <a:lvl1pPr marL="0" indent="0" algn="r">
              <a:buNone/>
              <a:defRPr sz="1200"/>
            </a:lvl1pPr>
            <a:lvl2pPr>
              <a:defRPr sz="1000"/>
            </a:lvl2pPr>
            <a:lvl3pPr>
              <a:defRPr sz="1000"/>
            </a:lvl3pPr>
            <a:lvl4pPr>
              <a:defRPr sz="1000"/>
            </a:lvl4pPr>
            <a:lvl5pPr>
              <a:defRPr sz="1000"/>
            </a:lvl5pPr>
          </a:lstStyle>
          <a:p>
            <a:pPr lvl="0"/>
            <a:r>
              <a:rPr kumimoji="1" lang="ja-JP" altLang="en-US" dirty="0"/>
              <a:t>答えを入力</a:t>
            </a:r>
          </a:p>
        </p:txBody>
      </p:sp>
      <p:sp>
        <p:nvSpPr>
          <p:cNvPr id="41" name="テキスト プレースホルダー 17">
            <a:extLst>
              <a:ext uri="{FF2B5EF4-FFF2-40B4-BE49-F238E27FC236}">
                <a16:creationId xmlns:a16="http://schemas.microsoft.com/office/drawing/2014/main" id="{9C344413-02E5-2378-0724-971D05FE6747}"/>
              </a:ext>
            </a:extLst>
          </p:cNvPr>
          <p:cNvSpPr>
            <a:spLocks noGrp="1"/>
          </p:cNvSpPr>
          <p:nvPr>
            <p:ph type="body" sz="quarter" idx="38" hasCustomPrompt="1"/>
          </p:nvPr>
        </p:nvSpPr>
        <p:spPr>
          <a:xfrm>
            <a:off x="5660000" y="5001751"/>
            <a:ext cx="866053" cy="184946"/>
          </a:xfrm>
          <a:prstGeom prst="rect">
            <a:avLst/>
          </a:prstGeom>
        </p:spPr>
        <p:txBody>
          <a:bodyPr lIns="36000" rIns="36000" anchor="ctr" anchorCtr="0"/>
          <a:lstStyle>
            <a:lvl1pPr marL="0" indent="0" algn="r">
              <a:buNone/>
              <a:defRPr sz="1200"/>
            </a:lvl1pPr>
            <a:lvl2pPr>
              <a:defRPr sz="1000"/>
            </a:lvl2pPr>
            <a:lvl3pPr>
              <a:defRPr sz="1000"/>
            </a:lvl3pPr>
            <a:lvl4pPr>
              <a:defRPr sz="1000"/>
            </a:lvl4pPr>
            <a:lvl5pPr>
              <a:defRPr sz="1000"/>
            </a:lvl5pPr>
          </a:lstStyle>
          <a:p>
            <a:pPr lvl="0"/>
            <a:r>
              <a:rPr kumimoji="1" lang="ja-JP" altLang="en-US" dirty="0"/>
              <a:t>答えを入力</a:t>
            </a:r>
          </a:p>
        </p:txBody>
      </p:sp>
      <p:sp>
        <p:nvSpPr>
          <p:cNvPr id="47" name="テキスト プレースホルダー 17">
            <a:extLst>
              <a:ext uri="{FF2B5EF4-FFF2-40B4-BE49-F238E27FC236}">
                <a16:creationId xmlns:a16="http://schemas.microsoft.com/office/drawing/2014/main" id="{7256BFC3-1325-7CC9-C6AC-1BAE444EA065}"/>
              </a:ext>
            </a:extLst>
          </p:cNvPr>
          <p:cNvSpPr>
            <a:spLocks noGrp="1"/>
          </p:cNvSpPr>
          <p:nvPr>
            <p:ph type="body" sz="quarter" idx="39" hasCustomPrompt="1"/>
          </p:nvPr>
        </p:nvSpPr>
        <p:spPr>
          <a:xfrm>
            <a:off x="5660000" y="5466527"/>
            <a:ext cx="866053" cy="184946"/>
          </a:xfrm>
          <a:prstGeom prst="rect">
            <a:avLst/>
          </a:prstGeom>
        </p:spPr>
        <p:txBody>
          <a:bodyPr lIns="36000" rIns="36000" anchor="ctr" anchorCtr="0"/>
          <a:lstStyle>
            <a:lvl1pPr marL="0" indent="0" algn="r">
              <a:buNone/>
              <a:defRPr sz="1200"/>
            </a:lvl1pPr>
            <a:lvl2pPr>
              <a:defRPr sz="1000"/>
            </a:lvl2pPr>
            <a:lvl3pPr>
              <a:defRPr sz="1000"/>
            </a:lvl3pPr>
            <a:lvl4pPr>
              <a:defRPr sz="1000"/>
            </a:lvl4pPr>
            <a:lvl5pPr>
              <a:defRPr sz="1000"/>
            </a:lvl5pPr>
          </a:lstStyle>
          <a:p>
            <a:pPr lvl="0"/>
            <a:r>
              <a:rPr kumimoji="1" lang="ja-JP" altLang="en-US" dirty="0"/>
              <a:t>答えを入力</a:t>
            </a:r>
          </a:p>
        </p:txBody>
      </p:sp>
      <p:sp>
        <p:nvSpPr>
          <p:cNvPr id="48" name="テキスト プレースホルダー 17">
            <a:extLst>
              <a:ext uri="{FF2B5EF4-FFF2-40B4-BE49-F238E27FC236}">
                <a16:creationId xmlns:a16="http://schemas.microsoft.com/office/drawing/2014/main" id="{CE7042D9-6040-3AA9-554F-7C053A4AD00E}"/>
              </a:ext>
            </a:extLst>
          </p:cNvPr>
          <p:cNvSpPr>
            <a:spLocks noGrp="1"/>
          </p:cNvSpPr>
          <p:nvPr>
            <p:ph type="body" sz="quarter" idx="40" hasCustomPrompt="1"/>
          </p:nvPr>
        </p:nvSpPr>
        <p:spPr>
          <a:xfrm>
            <a:off x="5660000" y="5936498"/>
            <a:ext cx="866053" cy="184946"/>
          </a:xfrm>
          <a:prstGeom prst="rect">
            <a:avLst/>
          </a:prstGeom>
        </p:spPr>
        <p:txBody>
          <a:bodyPr lIns="36000" rIns="36000" anchor="ctr" anchorCtr="0"/>
          <a:lstStyle>
            <a:lvl1pPr marL="0" indent="0" algn="r">
              <a:buNone/>
              <a:defRPr sz="1200"/>
            </a:lvl1pPr>
            <a:lvl2pPr>
              <a:defRPr sz="1000"/>
            </a:lvl2pPr>
            <a:lvl3pPr>
              <a:defRPr sz="1000"/>
            </a:lvl3pPr>
            <a:lvl4pPr>
              <a:defRPr sz="1000"/>
            </a:lvl4pPr>
            <a:lvl5pPr>
              <a:defRPr sz="1000"/>
            </a:lvl5pPr>
          </a:lstStyle>
          <a:p>
            <a:pPr lvl="0"/>
            <a:r>
              <a:rPr kumimoji="1" lang="ja-JP" altLang="en-US" dirty="0"/>
              <a:t>答えを入力</a:t>
            </a:r>
          </a:p>
        </p:txBody>
      </p:sp>
      <p:sp>
        <p:nvSpPr>
          <p:cNvPr id="17" name="正方形/長方形 16">
            <a:extLst>
              <a:ext uri="{FF2B5EF4-FFF2-40B4-BE49-F238E27FC236}">
                <a16:creationId xmlns:a16="http://schemas.microsoft.com/office/drawing/2014/main" id="{3270C151-A5BE-9BD5-F5A7-0FE8BFA14B05}"/>
              </a:ext>
            </a:extLst>
          </p:cNvPr>
          <p:cNvSpPr/>
          <p:nvPr/>
        </p:nvSpPr>
        <p:spPr bwMode="auto">
          <a:xfrm>
            <a:off x="323642" y="4022517"/>
            <a:ext cx="3667513" cy="518485"/>
          </a:xfrm>
          <a:prstGeom prst="rect">
            <a:avLst/>
          </a:prstGeom>
          <a:no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600" kern="1200" dirty="0">
                <a:solidFill>
                  <a:srgbClr val="005BAD"/>
                </a:solidFill>
                <a:latin typeface="+mn-ea"/>
                <a:ea typeface="+mn-ea"/>
                <a:cs typeface="+mn-cs"/>
              </a:rPr>
              <a:t>各家の所得金額</a:t>
            </a:r>
            <a:r>
              <a:rPr kumimoji="1" lang="ja-JP" altLang="en-US" sz="1400" kern="1200" dirty="0">
                <a:solidFill>
                  <a:srgbClr val="005BAD"/>
                </a:solidFill>
                <a:latin typeface="+mn-ea"/>
                <a:ea typeface="+mn-ea"/>
                <a:cs typeface="+mn-cs"/>
              </a:rPr>
              <a:t>（もうけ）</a:t>
            </a:r>
            <a:r>
              <a:rPr kumimoji="1" lang="ja-JP" altLang="en-US" sz="1600" kern="1200" dirty="0">
                <a:solidFill>
                  <a:srgbClr val="005BAD"/>
                </a:solidFill>
                <a:latin typeface="+mn-ea"/>
                <a:ea typeface="+mn-ea"/>
                <a:cs typeface="+mn-cs"/>
              </a:rPr>
              <a:t>と</a:t>
            </a:r>
            <a:endParaRPr kumimoji="1" lang="en-US" altLang="ja-JP" sz="1600" kern="1200" dirty="0">
              <a:solidFill>
                <a:srgbClr val="005BAD"/>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600" kern="1200" dirty="0">
                <a:solidFill>
                  <a:srgbClr val="005BAD"/>
                </a:solidFill>
                <a:latin typeface="+mn-ea"/>
                <a:ea typeface="+mn-ea"/>
                <a:cs typeface="+mn-cs"/>
              </a:rPr>
              <a:t>橋の使用回数が異なる場合</a:t>
            </a:r>
          </a:p>
        </p:txBody>
      </p:sp>
      <p:sp>
        <p:nvSpPr>
          <p:cNvPr id="54" name="正方形/長方形 53">
            <a:extLst>
              <a:ext uri="{FF2B5EF4-FFF2-40B4-BE49-F238E27FC236}">
                <a16:creationId xmlns:a16="http://schemas.microsoft.com/office/drawing/2014/main" id="{584D2F6C-09FA-2F5A-DE99-79F2ABF555EB}"/>
              </a:ext>
            </a:extLst>
          </p:cNvPr>
          <p:cNvSpPr/>
          <p:nvPr/>
        </p:nvSpPr>
        <p:spPr bwMode="auto">
          <a:xfrm>
            <a:off x="3928374" y="1257115"/>
            <a:ext cx="1332646" cy="226871"/>
          </a:xfrm>
          <a:prstGeom prst="rect">
            <a:avLst/>
          </a:prstGeom>
          <a:noFill/>
          <a:ln w="19050" cap="flat" cmpd="sng" algn="ctr">
            <a:solidFill>
              <a:schemeClr val="tx1">
                <a:lumMod val="85000"/>
                <a:lumOff val="15000"/>
              </a:schemeClr>
            </a:solidFill>
            <a:prstDash val="solid"/>
            <a:round/>
            <a:headEnd type="none" w="med" len="med"/>
            <a:tailEnd type="none" w="med" len="med"/>
          </a:ln>
          <a:effectLst/>
        </p:spPr>
        <p:txBody>
          <a:bodyPr vert="horz" wrap="square" lIns="72000" tIns="36000" rIns="7200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1300" b="0" i="0" u="none" strike="noStrike" cap="none" normalizeH="0" baseline="0" dirty="0">
                <a:ln>
                  <a:noFill/>
                </a:ln>
                <a:effectLst/>
                <a:latin typeface="+mn-ea"/>
                <a:ea typeface="+mn-ea"/>
              </a:rPr>
              <a:t>パターン１</a:t>
            </a:r>
            <a:r>
              <a:rPr kumimoji="1" lang="ja-JP" altLang="en-US" sz="1200" b="0" i="0" u="none" strike="noStrike" cap="none" normalizeH="0" baseline="0" dirty="0">
                <a:ln>
                  <a:noFill/>
                </a:ln>
                <a:effectLst/>
                <a:latin typeface="+mn-ea"/>
                <a:ea typeface="+mn-ea"/>
              </a:rPr>
              <a:t>（参考）</a:t>
            </a:r>
            <a:endParaRPr kumimoji="1" lang="ja-JP" altLang="en-US" sz="1300" b="0" i="0" u="none" strike="noStrike" cap="none" normalizeH="0" baseline="0" dirty="0">
              <a:ln>
                <a:noFill/>
              </a:ln>
              <a:effectLst/>
              <a:latin typeface="+mn-ea"/>
              <a:ea typeface="+mn-ea"/>
            </a:endParaRPr>
          </a:p>
        </p:txBody>
      </p:sp>
      <p:sp>
        <p:nvSpPr>
          <p:cNvPr id="3" name="正方形/長方形 2">
            <a:extLst>
              <a:ext uri="{FF2B5EF4-FFF2-40B4-BE49-F238E27FC236}">
                <a16:creationId xmlns:a16="http://schemas.microsoft.com/office/drawing/2014/main" id="{C2A7D9CD-3A65-F245-CFB7-0C7697457671}"/>
              </a:ext>
            </a:extLst>
          </p:cNvPr>
          <p:cNvSpPr/>
          <p:nvPr/>
        </p:nvSpPr>
        <p:spPr bwMode="auto">
          <a:xfrm>
            <a:off x="323642" y="4576465"/>
            <a:ext cx="3455491" cy="621034"/>
          </a:xfrm>
          <a:prstGeom prst="rect">
            <a:avLst/>
          </a:prstGeom>
          <a:no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en-US" altLang="ja-JP" sz="1050" kern="1200" dirty="0">
                <a:solidFill>
                  <a:srgbClr val="005BAD"/>
                </a:solidFill>
                <a:latin typeface="+mn-ea"/>
                <a:ea typeface="+mn-ea"/>
                <a:cs typeface="+mn-cs"/>
              </a:rPr>
              <a:t>※</a:t>
            </a:r>
            <a:r>
              <a:rPr kumimoji="1" lang="ja-JP" altLang="en-US" sz="1050" kern="1200" dirty="0">
                <a:solidFill>
                  <a:srgbClr val="005BAD"/>
                </a:solidFill>
                <a:latin typeface="+mn-ea"/>
                <a:ea typeface="+mn-ea"/>
                <a:cs typeface="+mn-cs"/>
              </a:rPr>
              <a:t>グループの意見を集約し、「負担金額」を</a:t>
            </a:r>
            <a:endParaRPr kumimoji="1" lang="en-US" altLang="ja-JP" sz="1050" kern="1200" dirty="0">
              <a:solidFill>
                <a:srgbClr val="005BAD"/>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en-US" altLang="ja-JP" sz="1050" kern="1200" dirty="0">
                <a:solidFill>
                  <a:srgbClr val="005BAD"/>
                </a:solidFill>
                <a:latin typeface="+mn-ea"/>
                <a:ea typeface="+mn-ea"/>
                <a:cs typeface="+mn-cs"/>
              </a:rPr>
              <a:t>   </a:t>
            </a:r>
            <a:r>
              <a:rPr kumimoji="1" lang="ja-JP" altLang="en-US" sz="1050" kern="1200" dirty="0">
                <a:solidFill>
                  <a:srgbClr val="005BAD"/>
                </a:solidFill>
                <a:latin typeface="+mn-ea"/>
                <a:ea typeface="+mn-ea"/>
                <a:cs typeface="+mn-cs"/>
              </a:rPr>
              <a:t>記入しましょう！</a:t>
            </a:r>
          </a:p>
        </p:txBody>
      </p:sp>
      <p:sp>
        <p:nvSpPr>
          <p:cNvPr id="5" name="正方形/長方形 4">
            <a:extLst>
              <a:ext uri="{FF2B5EF4-FFF2-40B4-BE49-F238E27FC236}">
                <a16:creationId xmlns:a16="http://schemas.microsoft.com/office/drawing/2014/main" id="{0F33369F-ADD8-7FAA-6349-4A359085C381}"/>
              </a:ext>
            </a:extLst>
          </p:cNvPr>
          <p:cNvSpPr/>
          <p:nvPr/>
        </p:nvSpPr>
        <p:spPr bwMode="auto">
          <a:xfrm>
            <a:off x="6940632" y="3944289"/>
            <a:ext cx="1879518" cy="621034"/>
          </a:xfrm>
          <a:prstGeom prst="rect">
            <a:avLst/>
          </a:prstGeom>
          <a:no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en-US" altLang="ja-JP" sz="900" kern="1200" dirty="0">
                <a:solidFill>
                  <a:srgbClr val="005BAD"/>
                </a:solidFill>
                <a:latin typeface="+mn-ea"/>
                <a:ea typeface="+mn-ea"/>
                <a:cs typeface="+mn-cs"/>
              </a:rPr>
              <a:t>※</a:t>
            </a:r>
            <a:r>
              <a:rPr kumimoji="1" lang="ja-JP" altLang="en-US" sz="900" kern="1200" dirty="0">
                <a:solidFill>
                  <a:srgbClr val="005BAD"/>
                </a:solidFill>
                <a:latin typeface="+mn-ea"/>
                <a:ea typeface="+mn-ea"/>
                <a:cs typeface="+mn-cs"/>
              </a:rPr>
              <a:t>グループでは、どの要素をどれくらい重要視しますか？下の図のどの辺りに位置するか★を動かしてみましょう！</a:t>
            </a:r>
          </a:p>
        </p:txBody>
      </p:sp>
      <p:grpSp>
        <p:nvGrpSpPr>
          <p:cNvPr id="15" name="グループ化 14">
            <a:extLst>
              <a:ext uri="{FF2B5EF4-FFF2-40B4-BE49-F238E27FC236}">
                <a16:creationId xmlns:a16="http://schemas.microsoft.com/office/drawing/2014/main" id="{E8BE1582-D7F3-9C43-2E1F-B930AAEF4268}"/>
              </a:ext>
            </a:extLst>
          </p:cNvPr>
          <p:cNvGrpSpPr/>
          <p:nvPr/>
        </p:nvGrpSpPr>
        <p:grpSpPr>
          <a:xfrm>
            <a:off x="7088512" y="4832765"/>
            <a:ext cx="1529836" cy="1529836"/>
            <a:chOff x="7088512" y="4886555"/>
            <a:chExt cx="1529836" cy="1529836"/>
          </a:xfrm>
        </p:grpSpPr>
        <p:sp>
          <p:nvSpPr>
            <p:cNvPr id="8" name="楕円 7">
              <a:extLst>
                <a:ext uri="{FF2B5EF4-FFF2-40B4-BE49-F238E27FC236}">
                  <a16:creationId xmlns:a16="http://schemas.microsoft.com/office/drawing/2014/main" id="{BADBE819-CC75-29C1-9E9D-CDF3CDC16F97}"/>
                </a:ext>
              </a:extLst>
            </p:cNvPr>
            <p:cNvSpPr/>
            <p:nvPr/>
          </p:nvSpPr>
          <p:spPr bwMode="auto">
            <a:xfrm>
              <a:off x="7660654" y="5458697"/>
              <a:ext cx="385552" cy="385552"/>
            </a:xfrm>
            <a:prstGeom prst="ellipse">
              <a:avLst/>
            </a:prstGeom>
            <a:noFill/>
            <a:ln w="6350"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a typeface="+mn-ea"/>
              </a:endParaRPr>
            </a:p>
          </p:txBody>
        </p:sp>
        <p:sp>
          <p:nvSpPr>
            <p:cNvPr id="12" name="楕円 11">
              <a:extLst>
                <a:ext uri="{FF2B5EF4-FFF2-40B4-BE49-F238E27FC236}">
                  <a16:creationId xmlns:a16="http://schemas.microsoft.com/office/drawing/2014/main" id="{52F01952-3351-FA15-A5F0-05EB5EAAF8CD}"/>
                </a:ext>
              </a:extLst>
            </p:cNvPr>
            <p:cNvSpPr/>
            <p:nvPr/>
          </p:nvSpPr>
          <p:spPr bwMode="auto">
            <a:xfrm>
              <a:off x="7355624" y="5153667"/>
              <a:ext cx="995613" cy="995613"/>
            </a:xfrm>
            <a:prstGeom prst="ellipse">
              <a:avLst/>
            </a:prstGeom>
            <a:noFill/>
            <a:ln w="6350"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a typeface="+mn-ea"/>
              </a:endParaRPr>
            </a:p>
          </p:txBody>
        </p:sp>
        <p:sp>
          <p:nvSpPr>
            <p:cNvPr id="14" name="楕円 13">
              <a:extLst>
                <a:ext uri="{FF2B5EF4-FFF2-40B4-BE49-F238E27FC236}">
                  <a16:creationId xmlns:a16="http://schemas.microsoft.com/office/drawing/2014/main" id="{3A94C8BF-60D0-E94B-DF5F-8E98CF5C37A3}"/>
                </a:ext>
              </a:extLst>
            </p:cNvPr>
            <p:cNvSpPr/>
            <p:nvPr/>
          </p:nvSpPr>
          <p:spPr bwMode="auto">
            <a:xfrm>
              <a:off x="7088512" y="4886555"/>
              <a:ext cx="1529836" cy="1529836"/>
            </a:xfrm>
            <a:prstGeom prst="ellipse">
              <a:avLst/>
            </a:prstGeom>
            <a:noFill/>
            <a:ln w="6350"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a typeface="+mn-ea"/>
              </a:endParaRPr>
            </a:p>
          </p:txBody>
        </p:sp>
      </p:grpSp>
      <p:sp>
        <p:nvSpPr>
          <p:cNvPr id="24" name="グラフィックス 20">
            <a:extLst>
              <a:ext uri="{FF2B5EF4-FFF2-40B4-BE49-F238E27FC236}">
                <a16:creationId xmlns:a16="http://schemas.microsoft.com/office/drawing/2014/main" id="{07D10A3D-6EAC-E7DD-B00C-DB3350866F70}"/>
              </a:ext>
            </a:extLst>
          </p:cNvPr>
          <p:cNvSpPr/>
          <p:nvPr/>
        </p:nvSpPr>
        <p:spPr>
          <a:xfrm rot="2623897" flipH="1">
            <a:off x="8041477" y="4872020"/>
            <a:ext cx="213421" cy="870789"/>
          </a:xfrm>
          <a:custGeom>
            <a:avLst/>
            <a:gdLst>
              <a:gd name="connsiteX0" fmla="*/ 477774 w 635031"/>
              <a:gd name="connsiteY0" fmla="*/ 549783 h 2826162"/>
              <a:gd name="connsiteX1" fmla="*/ 635032 w 635031"/>
              <a:gd name="connsiteY1" fmla="*/ 549783 h 2826162"/>
              <a:gd name="connsiteX2" fmla="*/ 317468 w 635031"/>
              <a:gd name="connsiteY2" fmla="*/ 0 h 2826162"/>
              <a:gd name="connsiteX3" fmla="*/ 0 w 635031"/>
              <a:gd name="connsiteY3" fmla="*/ 549783 h 2826162"/>
              <a:gd name="connsiteX4" fmla="*/ 157163 w 635031"/>
              <a:gd name="connsiteY4" fmla="*/ 549783 h 2826162"/>
              <a:gd name="connsiteX5" fmla="*/ 317468 w 635031"/>
              <a:gd name="connsiteY5" fmla="*/ 2826163 h 2826162"/>
              <a:gd name="connsiteX6" fmla="*/ 477774 w 635031"/>
              <a:gd name="connsiteY6" fmla="*/ 549783 h 2826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5031" h="2826162">
                <a:moveTo>
                  <a:pt x="477774" y="549783"/>
                </a:moveTo>
                <a:lnTo>
                  <a:pt x="635032" y="549783"/>
                </a:lnTo>
                <a:lnTo>
                  <a:pt x="317468" y="0"/>
                </a:lnTo>
                <a:lnTo>
                  <a:pt x="0" y="549783"/>
                </a:lnTo>
                <a:lnTo>
                  <a:pt x="157163" y="549783"/>
                </a:lnTo>
                <a:lnTo>
                  <a:pt x="317468" y="2826163"/>
                </a:lnTo>
                <a:lnTo>
                  <a:pt x="477774" y="549783"/>
                </a:lnTo>
                <a:close/>
              </a:path>
            </a:pathLst>
          </a:custGeom>
          <a:gradFill>
            <a:gsLst>
              <a:gs pos="0">
                <a:srgbClr val="005BAD"/>
              </a:gs>
              <a:gs pos="100000">
                <a:srgbClr val="005BAD">
                  <a:alpha val="0"/>
                </a:srgbClr>
              </a:gs>
            </a:gsLst>
            <a:lin ang="5400000" scaled="1"/>
          </a:gradFill>
          <a:ln w="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ja-JP" altLang="en-US" dirty="0">
              <a:latin typeface="HGPｺﾞｼｯｸE" panose="020B0900000000000000" pitchFamily="50" charset="-128"/>
            </a:endParaRPr>
          </a:p>
        </p:txBody>
      </p:sp>
      <p:sp>
        <p:nvSpPr>
          <p:cNvPr id="26" name="正方形/長方形 25">
            <a:extLst>
              <a:ext uri="{FF2B5EF4-FFF2-40B4-BE49-F238E27FC236}">
                <a16:creationId xmlns:a16="http://schemas.microsoft.com/office/drawing/2014/main" id="{FD90C96A-43DC-9E17-1EF8-84840B71E1D0}"/>
              </a:ext>
            </a:extLst>
          </p:cNvPr>
          <p:cNvSpPr/>
          <p:nvPr/>
        </p:nvSpPr>
        <p:spPr bwMode="auto">
          <a:xfrm>
            <a:off x="6932817" y="4690493"/>
            <a:ext cx="662892" cy="139748"/>
          </a:xfrm>
          <a:prstGeom prst="rect">
            <a:avLst/>
          </a:prstGeom>
          <a:noFill/>
          <a:ln w="6350" cap="flat" cmpd="sng" algn="ctr">
            <a:solidFill>
              <a:srgbClr val="005BAD"/>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ja-JP" altLang="en-US" sz="900" kern="1200" dirty="0">
                <a:solidFill>
                  <a:srgbClr val="005BAD"/>
                </a:solidFill>
                <a:latin typeface="+mn-ea"/>
                <a:ea typeface="+mn-ea"/>
                <a:cs typeface="+mn-cs"/>
              </a:rPr>
              <a:t>所得金額</a:t>
            </a:r>
          </a:p>
        </p:txBody>
      </p:sp>
      <p:sp>
        <p:nvSpPr>
          <p:cNvPr id="27" name="正方形/長方形 26">
            <a:extLst>
              <a:ext uri="{FF2B5EF4-FFF2-40B4-BE49-F238E27FC236}">
                <a16:creationId xmlns:a16="http://schemas.microsoft.com/office/drawing/2014/main" id="{6D7B25B4-297A-AE33-4F79-2A43C8DD36E5}"/>
              </a:ext>
            </a:extLst>
          </p:cNvPr>
          <p:cNvSpPr/>
          <p:nvPr/>
        </p:nvSpPr>
        <p:spPr bwMode="auto">
          <a:xfrm>
            <a:off x="8117381" y="4690493"/>
            <a:ext cx="662892" cy="139748"/>
          </a:xfrm>
          <a:prstGeom prst="rect">
            <a:avLst/>
          </a:prstGeom>
          <a:noFill/>
          <a:ln w="6350" cap="flat" cmpd="sng" algn="ctr">
            <a:solidFill>
              <a:srgbClr val="005BAD"/>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ja-JP" altLang="en-US" sz="900" kern="1200" dirty="0">
                <a:solidFill>
                  <a:srgbClr val="005BAD"/>
                </a:solidFill>
                <a:latin typeface="+mn-ea"/>
                <a:ea typeface="+mn-ea"/>
                <a:cs typeface="+mn-cs"/>
              </a:rPr>
              <a:t>使用回数</a:t>
            </a:r>
          </a:p>
        </p:txBody>
      </p:sp>
      <p:sp>
        <p:nvSpPr>
          <p:cNvPr id="28" name="正方形/長方形 27">
            <a:extLst>
              <a:ext uri="{FF2B5EF4-FFF2-40B4-BE49-F238E27FC236}">
                <a16:creationId xmlns:a16="http://schemas.microsoft.com/office/drawing/2014/main" id="{5A0567D8-B174-B567-2EC2-96C071DCDE13}"/>
              </a:ext>
            </a:extLst>
          </p:cNvPr>
          <p:cNvSpPr/>
          <p:nvPr/>
        </p:nvSpPr>
        <p:spPr bwMode="auto">
          <a:xfrm>
            <a:off x="7410353" y="6532801"/>
            <a:ext cx="886151" cy="139748"/>
          </a:xfrm>
          <a:prstGeom prst="rect">
            <a:avLst/>
          </a:prstGeom>
          <a:noFill/>
          <a:ln w="6350" cap="flat" cmpd="sng" algn="ctr">
            <a:solidFill>
              <a:srgbClr val="005BAD"/>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ja-JP" altLang="en-US" sz="900" kern="1200" dirty="0">
                <a:solidFill>
                  <a:srgbClr val="005BAD"/>
                </a:solidFill>
                <a:latin typeface="+mn-ea"/>
                <a:ea typeface="+mn-ea"/>
                <a:cs typeface="+mn-cs"/>
              </a:rPr>
              <a:t>その他の要素</a:t>
            </a:r>
          </a:p>
        </p:txBody>
      </p:sp>
      <p:sp>
        <p:nvSpPr>
          <p:cNvPr id="29" name="グラフィックス 20">
            <a:extLst>
              <a:ext uri="{FF2B5EF4-FFF2-40B4-BE49-F238E27FC236}">
                <a16:creationId xmlns:a16="http://schemas.microsoft.com/office/drawing/2014/main" id="{952EDD80-E7B5-776C-BAE4-689F7EDEDC0B}"/>
              </a:ext>
            </a:extLst>
          </p:cNvPr>
          <p:cNvSpPr/>
          <p:nvPr/>
        </p:nvSpPr>
        <p:spPr>
          <a:xfrm rot="18997644">
            <a:off x="7453042" y="4863784"/>
            <a:ext cx="213421" cy="870789"/>
          </a:xfrm>
          <a:custGeom>
            <a:avLst/>
            <a:gdLst>
              <a:gd name="connsiteX0" fmla="*/ 477774 w 635031"/>
              <a:gd name="connsiteY0" fmla="*/ 549783 h 2826162"/>
              <a:gd name="connsiteX1" fmla="*/ 635032 w 635031"/>
              <a:gd name="connsiteY1" fmla="*/ 549783 h 2826162"/>
              <a:gd name="connsiteX2" fmla="*/ 317468 w 635031"/>
              <a:gd name="connsiteY2" fmla="*/ 0 h 2826162"/>
              <a:gd name="connsiteX3" fmla="*/ 0 w 635031"/>
              <a:gd name="connsiteY3" fmla="*/ 549783 h 2826162"/>
              <a:gd name="connsiteX4" fmla="*/ 157163 w 635031"/>
              <a:gd name="connsiteY4" fmla="*/ 549783 h 2826162"/>
              <a:gd name="connsiteX5" fmla="*/ 317468 w 635031"/>
              <a:gd name="connsiteY5" fmla="*/ 2826163 h 2826162"/>
              <a:gd name="connsiteX6" fmla="*/ 477774 w 635031"/>
              <a:gd name="connsiteY6" fmla="*/ 549783 h 2826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5031" h="2826162">
                <a:moveTo>
                  <a:pt x="477774" y="549783"/>
                </a:moveTo>
                <a:lnTo>
                  <a:pt x="635032" y="549783"/>
                </a:lnTo>
                <a:lnTo>
                  <a:pt x="317468" y="0"/>
                </a:lnTo>
                <a:lnTo>
                  <a:pt x="0" y="549783"/>
                </a:lnTo>
                <a:lnTo>
                  <a:pt x="157163" y="549783"/>
                </a:lnTo>
                <a:lnTo>
                  <a:pt x="317468" y="2826163"/>
                </a:lnTo>
                <a:lnTo>
                  <a:pt x="477774" y="549783"/>
                </a:lnTo>
                <a:close/>
              </a:path>
            </a:pathLst>
          </a:custGeom>
          <a:gradFill>
            <a:gsLst>
              <a:gs pos="0">
                <a:srgbClr val="005BAD"/>
              </a:gs>
              <a:gs pos="100000">
                <a:srgbClr val="005BAD">
                  <a:alpha val="0"/>
                </a:srgbClr>
              </a:gs>
            </a:gsLst>
            <a:lin ang="5400000" scaled="1"/>
          </a:gradFill>
          <a:ln w="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ja-JP" altLang="en-US" dirty="0">
              <a:latin typeface="HGPｺﾞｼｯｸE" panose="020B0900000000000000" pitchFamily="50" charset="-128"/>
            </a:endParaRPr>
          </a:p>
        </p:txBody>
      </p:sp>
      <p:sp>
        <p:nvSpPr>
          <p:cNvPr id="30" name="グラフィックス 20">
            <a:extLst>
              <a:ext uri="{FF2B5EF4-FFF2-40B4-BE49-F238E27FC236}">
                <a16:creationId xmlns:a16="http://schemas.microsoft.com/office/drawing/2014/main" id="{390148F2-7619-8329-DF1B-DC018D456A52}"/>
              </a:ext>
            </a:extLst>
          </p:cNvPr>
          <p:cNvSpPr/>
          <p:nvPr/>
        </p:nvSpPr>
        <p:spPr>
          <a:xfrm rot="10800000">
            <a:off x="7746719" y="5568453"/>
            <a:ext cx="213421" cy="870789"/>
          </a:xfrm>
          <a:custGeom>
            <a:avLst/>
            <a:gdLst>
              <a:gd name="connsiteX0" fmla="*/ 477774 w 635031"/>
              <a:gd name="connsiteY0" fmla="*/ 549783 h 2826162"/>
              <a:gd name="connsiteX1" fmla="*/ 635032 w 635031"/>
              <a:gd name="connsiteY1" fmla="*/ 549783 h 2826162"/>
              <a:gd name="connsiteX2" fmla="*/ 317468 w 635031"/>
              <a:gd name="connsiteY2" fmla="*/ 0 h 2826162"/>
              <a:gd name="connsiteX3" fmla="*/ 0 w 635031"/>
              <a:gd name="connsiteY3" fmla="*/ 549783 h 2826162"/>
              <a:gd name="connsiteX4" fmla="*/ 157163 w 635031"/>
              <a:gd name="connsiteY4" fmla="*/ 549783 h 2826162"/>
              <a:gd name="connsiteX5" fmla="*/ 317468 w 635031"/>
              <a:gd name="connsiteY5" fmla="*/ 2826163 h 2826162"/>
              <a:gd name="connsiteX6" fmla="*/ 477774 w 635031"/>
              <a:gd name="connsiteY6" fmla="*/ 549783 h 2826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5031" h="2826162">
                <a:moveTo>
                  <a:pt x="477774" y="549783"/>
                </a:moveTo>
                <a:lnTo>
                  <a:pt x="635032" y="549783"/>
                </a:lnTo>
                <a:lnTo>
                  <a:pt x="317468" y="0"/>
                </a:lnTo>
                <a:lnTo>
                  <a:pt x="0" y="549783"/>
                </a:lnTo>
                <a:lnTo>
                  <a:pt x="157163" y="549783"/>
                </a:lnTo>
                <a:lnTo>
                  <a:pt x="317468" y="2826163"/>
                </a:lnTo>
                <a:lnTo>
                  <a:pt x="477774" y="549783"/>
                </a:lnTo>
                <a:close/>
              </a:path>
            </a:pathLst>
          </a:custGeom>
          <a:gradFill>
            <a:gsLst>
              <a:gs pos="0">
                <a:srgbClr val="005BAD"/>
              </a:gs>
              <a:gs pos="100000">
                <a:srgbClr val="005BAD">
                  <a:alpha val="0"/>
                </a:srgbClr>
              </a:gs>
            </a:gsLst>
            <a:lin ang="5400000" scaled="1"/>
          </a:gradFill>
          <a:ln w="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ja-JP" altLang="en-US" dirty="0">
              <a:latin typeface="HGPｺﾞｼｯｸE" panose="020B0900000000000000" pitchFamily="50" charset="-128"/>
            </a:endParaRPr>
          </a:p>
        </p:txBody>
      </p:sp>
      <p:sp>
        <p:nvSpPr>
          <p:cNvPr id="2" name="楕円 1">
            <a:extLst>
              <a:ext uri="{FF2B5EF4-FFF2-40B4-BE49-F238E27FC236}">
                <a16:creationId xmlns:a16="http://schemas.microsoft.com/office/drawing/2014/main" id="{0F55EEED-C642-16FF-5301-195D42F9BB01}"/>
              </a:ext>
            </a:extLst>
          </p:cNvPr>
          <p:cNvSpPr/>
          <p:nvPr/>
        </p:nvSpPr>
        <p:spPr bwMode="auto">
          <a:xfrm>
            <a:off x="7797217" y="5541470"/>
            <a:ext cx="112426" cy="112426"/>
          </a:xfrm>
          <a:prstGeom prst="ellipse">
            <a:avLst/>
          </a:prstGeom>
          <a:solidFill>
            <a:srgbClr val="005BAD">
              <a:alpha val="70000"/>
            </a:srgbClr>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rgbClr val="FFC000"/>
              </a:solidFill>
              <a:effectLst/>
              <a:latin typeface="+mn-ea"/>
              <a:ea typeface="+mn-ea"/>
            </a:endParaRPr>
          </a:p>
        </p:txBody>
      </p:sp>
      <p:graphicFrame>
        <p:nvGraphicFramePr>
          <p:cNvPr id="20" name="表 19">
            <a:extLst>
              <a:ext uri="{FF2B5EF4-FFF2-40B4-BE49-F238E27FC236}">
                <a16:creationId xmlns:a16="http://schemas.microsoft.com/office/drawing/2014/main" id="{0A8D534C-B688-82F6-74DE-DEA9D26162C6}"/>
              </a:ext>
            </a:extLst>
          </p:cNvPr>
          <p:cNvGraphicFramePr>
            <a:graphicFrameLocks noGrp="1"/>
          </p:cNvGraphicFramePr>
          <p:nvPr>
            <p:extLst>
              <p:ext uri="{D42A27DB-BD31-4B8C-83A1-F6EECF244321}">
                <p14:modId xmlns:p14="http://schemas.microsoft.com/office/powerpoint/2010/main" val="3932754292"/>
              </p:ext>
            </p:extLst>
          </p:nvPr>
        </p:nvGraphicFramePr>
        <p:xfrm>
          <a:off x="5772274" y="1541747"/>
          <a:ext cx="3048083" cy="1742332"/>
        </p:xfrm>
        <a:graphic>
          <a:graphicData uri="http://schemas.openxmlformats.org/drawingml/2006/table">
            <a:tbl>
              <a:tblPr firstRow="1" bandRow="1">
                <a:effectLst/>
                <a:tableStyleId>{775DCB02-9BB8-47FD-8907-85C794F793BA}</a:tableStyleId>
              </a:tblPr>
              <a:tblGrid>
                <a:gridCol w="506778">
                  <a:extLst>
                    <a:ext uri="{9D8B030D-6E8A-4147-A177-3AD203B41FA5}">
                      <a16:colId xmlns:a16="http://schemas.microsoft.com/office/drawing/2014/main" val="869972413"/>
                    </a:ext>
                  </a:extLst>
                </a:gridCol>
                <a:gridCol w="482691">
                  <a:extLst>
                    <a:ext uri="{9D8B030D-6E8A-4147-A177-3AD203B41FA5}">
                      <a16:colId xmlns:a16="http://schemas.microsoft.com/office/drawing/2014/main" val="817503841"/>
                    </a:ext>
                  </a:extLst>
                </a:gridCol>
                <a:gridCol w="654248">
                  <a:extLst>
                    <a:ext uri="{9D8B030D-6E8A-4147-A177-3AD203B41FA5}">
                      <a16:colId xmlns:a16="http://schemas.microsoft.com/office/drawing/2014/main" val="1686783455"/>
                    </a:ext>
                  </a:extLst>
                </a:gridCol>
                <a:gridCol w="687387">
                  <a:extLst>
                    <a:ext uri="{9D8B030D-6E8A-4147-A177-3AD203B41FA5}">
                      <a16:colId xmlns:a16="http://schemas.microsoft.com/office/drawing/2014/main" val="4080317083"/>
                    </a:ext>
                  </a:extLst>
                </a:gridCol>
                <a:gridCol w="716979">
                  <a:extLst>
                    <a:ext uri="{9D8B030D-6E8A-4147-A177-3AD203B41FA5}">
                      <a16:colId xmlns:a16="http://schemas.microsoft.com/office/drawing/2014/main" val="659529276"/>
                    </a:ext>
                  </a:extLst>
                </a:gridCol>
              </a:tblGrid>
              <a:tr h="361732">
                <a:tc>
                  <a:txBody>
                    <a:bodyPr/>
                    <a:lstStyle/>
                    <a:p>
                      <a:pPr algn="ctr"/>
                      <a:endParaRPr kumimoji="1" lang="ja-JP" altLang="en-US" sz="900" b="0" dirty="0">
                        <a:solidFill>
                          <a:schemeClr val="bg1"/>
                        </a:solidFill>
                        <a:effectLst/>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ctr"/>
                      <a:r>
                        <a:rPr kumimoji="1" lang="ja-JP" altLang="en-US" sz="900" b="1" dirty="0">
                          <a:solidFill>
                            <a:schemeClr val="bg1"/>
                          </a:solidFill>
                          <a:effectLst/>
                        </a:rPr>
                        <a:t>家族</a:t>
                      </a:r>
                    </a:p>
                  </a:txBody>
                  <a:tcPr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pPr algn="ctr"/>
                      <a:r>
                        <a:rPr kumimoji="1" lang="ja-JP" altLang="en-US" sz="900" dirty="0">
                          <a:effectLst/>
                        </a:rPr>
                        <a:t>所得金額</a:t>
                      </a:r>
                      <a:endParaRPr kumimoji="1" lang="ja-JP" altLang="en-US" sz="700" b="0" kern="1200" dirty="0">
                        <a:solidFill>
                          <a:schemeClr val="bg1"/>
                        </a:solidFill>
                        <a:effectLst/>
                        <a:latin typeface="+mn-lt"/>
                        <a:ea typeface="+mn-ea"/>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pPr algn="ctr"/>
                      <a:r>
                        <a:rPr kumimoji="1" lang="ja-JP" altLang="en-US" sz="900" dirty="0">
                          <a:effectLst/>
                        </a:rPr>
                        <a:t>使用回数</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pPr algn="ctr"/>
                      <a:r>
                        <a:rPr kumimoji="1" lang="ja-JP" altLang="en-US" sz="900" dirty="0">
                          <a:effectLst/>
                        </a:rPr>
                        <a:t>負担金額</a:t>
                      </a:r>
                    </a:p>
                  </a:txBody>
                  <a:tcPr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extLst>
                  <a:ext uri="{0D108BD9-81ED-4DB2-BD59-A6C34878D82A}">
                    <a16:rowId xmlns:a16="http://schemas.microsoft.com/office/drawing/2014/main" val="2135456254"/>
                  </a:ext>
                </a:extLst>
              </a:tr>
              <a:tr h="288000">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Ａ家</a:t>
                      </a:r>
                    </a:p>
                  </a:txBody>
                  <a:tcPr anchor="ctr">
                    <a:lnL w="127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４人</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500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月</a:t>
                      </a:r>
                      <a:r>
                        <a:rPr kumimoji="1" lang="en-US" altLang="ja-JP" sz="900" b="1" dirty="0">
                          <a:effectLst/>
                          <a:latin typeface="HGPｺﾞｼｯｸM" panose="020B0600000000000000" pitchFamily="50" charset="-128"/>
                          <a:ea typeface="HGPｺﾞｼｯｸM" panose="020B0600000000000000" pitchFamily="50" charset="-128"/>
                        </a:rPr>
                        <a:t>10</a:t>
                      </a:r>
                      <a:r>
                        <a:rPr kumimoji="1" lang="ja-JP" altLang="en-US" sz="900" b="1" dirty="0">
                          <a:effectLst/>
                          <a:latin typeface="HGPｺﾞｼｯｸM" panose="020B0600000000000000" pitchFamily="50" charset="-128"/>
                          <a:ea typeface="HGPｺﾞｼｯｸM" panose="020B0600000000000000" pitchFamily="50" charset="-128"/>
                        </a:rPr>
                        <a:t>回</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100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0521073"/>
                  </a:ext>
                </a:extLst>
              </a:tr>
              <a:tr h="288000">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Ｂ家</a:t>
                      </a:r>
                    </a:p>
                  </a:txBody>
                  <a:tcPr anchor="ctr">
                    <a:lnL w="127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４人</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500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月</a:t>
                      </a:r>
                      <a:r>
                        <a:rPr kumimoji="1" lang="en-US" altLang="ja-JP" sz="900" b="1" dirty="0">
                          <a:effectLst/>
                          <a:latin typeface="HGPｺﾞｼｯｸM" panose="020B0600000000000000" pitchFamily="50" charset="-128"/>
                          <a:ea typeface="HGPｺﾞｼｯｸM" panose="020B0600000000000000" pitchFamily="50" charset="-128"/>
                        </a:rPr>
                        <a:t>10</a:t>
                      </a:r>
                      <a:r>
                        <a:rPr kumimoji="1" lang="ja-JP" altLang="en-US" sz="900" b="1" dirty="0">
                          <a:effectLst/>
                          <a:latin typeface="HGPｺﾞｼｯｸM" panose="020B0600000000000000" pitchFamily="50" charset="-128"/>
                          <a:ea typeface="HGPｺﾞｼｯｸM" panose="020B0600000000000000" pitchFamily="50" charset="-128"/>
                        </a:rPr>
                        <a:t>回</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100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96817260"/>
                  </a:ext>
                </a:extLst>
              </a:tr>
              <a:tr h="288000">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Ｃ家</a:t>
                      </a:r>
                    </a:p>
                  </a:txBody>
                  <a:tcPr anchor="ctr">
                    <a:lnL w="127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４人</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500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月</a:t>
                      </a:r>
                      <a:r>
                        <a:rPr kumimoji="1" lang="en-US" altLang="ja-JP" sz="900" b="1" dirty="0">
                          <a:effectLst/>
                          <a:latin typeface="HGPｺﾞｼｯｸM" panose="020B0600000000000000" pitchFamily="50" charset="-128"/>
                          <a:ea typeface="HGPｺﾞｼｯｸM" panose="020B0600000000000000" pitchFamily="50" charset="-128"/>
                        </a:rPr>
                        <a:t>10</a:t>
                      </a:r>
                      <a:r>
                        <a:rPr kumimoji="1" lang="ja-JP" altLang="en-US" sz="900" b="1" dirty="0">
                          <a:effectLst/>
                          <a:latin typeface="HGPｺﾞｼｯｸM" panose="020B0600000000000000" pitchFamily="50" charset="-128"/>
                          <a:ea typeface="HGPｺﾞｼｯｸM" panose="020B0600000000000000" pitchFamily="50" charset="-128"/>
                        </a:rPr>
                        <a:t>回</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100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85846679"/>
                  </a:ext>
                </a:extLst>
              </a:tr>
              <a:tr h="288000">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Ｄ家</a:t>
                      </a:r>
                    </a:p>
                  </a:txBody>
                  <a:tcPr anchor="ctr">
                    <a:lnL w="127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４人</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500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月</a:t>
                      </a:r>
                      <a:r>
                        <a:rPr kumimoji="1" lang="en-US" altLang="ja-JP" sz="900" b="1" dirty="0">
                          <a:effectLst/>
                          <a:latin typeface="HGPｺﾞｼｯｸM" panose="020B0600000000000000" pitchFamily="50" charset="-128"/>
                          <a:ea typeface="HGPｺﾞｼｯｸM" panose="020B0600000000000000" pitchFamily="50" charset="-128"/>
                        </a:rPr>
                        <a:t>10</a:t>
                      </a:r>
                      <a:r>
                        <a:rPr kumimoji="1" lang="ja-JP" altLang="en-US" sz="900" b="1" dirty="0">
                          <a:effectLst/>
                          <a:latin typeface="HGPｺﾞｼｯｸM" panose="020B0600000000000000" pitchFamily="50" charset="-128"/>
                          <a:ea typeface="HGPｺﾞｼｯｸM" panose="020B0600000000000000" pitchFamily="50" charset="-128"/>
                        </a:rPr>
                        <a:t>回</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100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68042463"/>
                  </a:ext>
                </a:extLst>
              </a:tr>
              <a:tr h="0">
                <a:tc gridSpan="4">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合計</a:t>
                      </a:r>
                    </a:p>
                  </a:txBody>
                  <a:tcPr anchor="ctr">
                    <a:lnL w="127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dirty="0"/>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400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52522239"/>
                  </a:ext>
                </a:extLst>
              </a:tr>
            </a:tbl>
          </a:graphicData>
        </a:graphic>
      </p:graphicFrame>
      <p:sp>
        <p:nvSpPr>
          <p:cNvPr id="18" name="正方形/長方形 17">
            <a:extLst>
              <a:ext uri="{FF2B5EF4-FFF2-40B4-BE49-F238E27FC236}">
                <a16:creationId xmlns:a16="http://schemas.microsoft.com/office/drawing/2014/main" id="{EFD07B8F-A1C0-9194-975A-F3DBADC8838C}"/>
              </a:ext>
            </a:extLst>
          </p:cNvPr>
          <p:cNvSpPr/>
          <p:nvPr userDrawn="1"/>
        </p:nvSpPr>
        <p:spPr bwMode="auto">
          <a:xfrm>
            <a:off x="5772274" y="1541748"/>
            <a:ext cx="3047876" cy="1877632"/>
          </a:xfrm>
          <a:prstGeom prst="rect">
            <a:avLst/>
          </a:prstGeom>
          <a:solidFill>
            <a:schemeClr val="bg1">
              <a:lumMod val="95000"/>
            </a:schemeClr>
          </a:solidFill>
          <a:ln w="6350" cap="flat" cmpd="sng" algn="ctr">
            <a:noFill/>
            <a:prstDash val="solid"/>
            <a:round/>
            <a:headEnd type="none" w="med" len="med"/>
            <a:tailEnd type="none" w="med" len="med"/>
          </a:ln>
          <a:effectLst/>
        </p:spPr>
        <p:txBody>
          <a:bodyPr vert="horz" wrap="square" lIns="91440" tIns="90000" rIns="91440" bIns="45720" numCol="1" rtlCol="0" anchor="t"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Tx/>
              <a:buNone/>
              <a:tabLst/>
            </a:pPr>
            <a:endParaRPr kumimoji="1" lang="ja-JP" altLang="en-US" sz="1100" kern="1200" dirty="0">
              <a:solidFill>
                <a:schemeClr val="tx1"/>
              </a:solidFill>
              <a:latin typeface="+mn-ea"/>
              <a:ea typeface="+mn-ea"/>
              <a:cs typeface="+mn-cs"/>
            </a:endParaRPr>
          </a:p>
        </p:txBody>
      </p:sp>
      <p:sp>
        <p:nvSpPr>
          <p:cNvPr id="21" name="正方形/長方形 20">
            <a:extLst>
              <a:ext uri="{FF2B5EF4-FFF2-40B4-BE49-F238E27FC236}">
                <a16:creationId xmlns:a16="http://schemas.microsoft.com/office/drawing/2014/main" id="{302CF6AA-25BA-DD49-B351-AA10C3607946}"/>
              </a:ext>
            </a:extLst>
          </p:cNvPr>
          <p:cNvSpPr/>
          <p:nvPr userDrawn="1"/>
        </p:nvSpPr>
        <p:spPr bwMode="auto">
          <a:xfrm>
            <a:off x="-1" y="705417"/>
            <a:ext cx="9144001" cy="58673"/>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0" i="0" u="none" strike="noStrike" kern="1200" cap="none" spc="0" normalizeH="0" baseline="0" noProof="0" dirty="0">
              <a:ln>
                <a:noFill/>
              </a:ln>
              <a:solidFill>
                <a:srgbClr val="000000"/>
              </a:solidFill>
              <a:effectLst/>
              <a:uLnTx/>
              <a:uFillTx/>
              <a:latin typeface="+mn-ea"/>
              <a:ea typeface="+mn-ea"/>
              <a:cs typeface="+mn-cs"/>
            </a:endParaRPr>
          </a:p>
        </p:txBody>
      </p:sp>
      <p:sp>
        <p:nvSpPr>
          <p:cNvPr id="22" name="正方形/長方形 21">
            <a:extLst>
              <a:ext uri="{FF2B5EF4-FFF2-40B4-BE49-F238E27FC236}">
                <a16:creationId xmlns:a16="http://schemas.microsoft.com/office/drawing/2014/main" id="{7B417B0A-B0BD-B4F5-192E-E2BC756F4BEB}"/>
              </a:ext>
            </a:extLst>
          </p:cNvPr>
          <p:cNvSpPr/>
          <p:nvPr userDrawn="1"/>
        </p:nvSpPr>
        <p:spPr bwMode="auto">
          <a:xfrm>
            <a:off x="323851" y="1257115"/>
            <a:ext cx="831439" cy="226871"/>
          </a:xfrm>
          <a:prstGeom prst="rect">
            <a:avLst/>
          </a:prstGeom>
          <a:noFill/>
          <a:ln w="19050" cap="flat" cmpd="sng" algn="ctr">
            <a:solidFill>
              <a:schemeClr val="tx1">
                <a:lumMod val="85000"/>
                <a:lumOff val="15000"/>
              </a:schemeClr>
            </a:solidFill>
            <a:prstDash val="solid"/>
            <a:round/>
            <a:headEnd type="none" w="med" len="med"/>
            <a:tailEnd type="none" w="med" len="med"/>
          </a:ln>
          <a:effectLst/>
        </p:spPr>
        <p:txBody>
          <a:bodyPr vert="horz" wrap="square" lIns="72000" tIns="36000" rIns="7200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1300" b="0" i="0" u="none" strike="noStrike" cap="none" normalizeH="0" baseline="0" dirty="0">
                <a:ln>
                  <a:noFill/>
                </a:ln>
                <a:effectLst/>
                <a:latin typeface="+mn-ea"/>
                <a:ea typeface="+mn-ea"/>
              </a:rPr>
              <a:t>前提条件</a:t>
            </a:r>
          </a:p>
        </p:txBody>
      </p:sp>
      <p:sp>
        <p:nvSpPr>
          <p:cNvPr id="23" name="正方形/長方形 22">
            <a:extLst>
              <a:ext uri="{FF2B5EF4-FFF2-40B4-BE49-F238E27FC236}">
                <a16:creationId xmlns:a16="http://schemas.microsoft.com/office/drawing/2014/main" id="{2C0E3295-0554-F96B-64FA-02E1C14C0043}"/>
              </a:ext>
            </a:extLst>
          </p:cNvPr>
          <p:cNvSpPr/>
          <p:nvPr userDrawn="1"/>
        </p:nvSpPr>
        <p:spPr bwMode="auto">
          <a:xfrm>
            <a:off x="323852" y="3614858"/>
            <a:ext cx="2829658" cy="226800"/>
          </a:xfrm>
          <a:prstGeom prst="rect">
            <a:avLst/>
          </a:prstGeom>
          <a:noFill/>
          <a:ln w="19050" cap="flat" cmpd="sng" algn="ctr">
            <a:solidFill>
              <a:srgbClr val="005BAD"/>
            </a:solidFill>
            <a:prstDash val="solid"/>
            <a:round/>
            <a:headEnd type="none" w="med" len="med"/>
            <a:tailEnd type="none" w="med" len="med"/>
          </a:ln>
          <a:effectLst/>
        </p:spPr>
        <p:txBody>
          <a:bodyPr vert="horz" wrap="square" lIns="72000" tIns="36000" rIns="7200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1300" b="0" i="0" u="none" strike="noStrike" cap="none" normalizeH="0" baseline="0" dirty="0">
                <a:ln>
                  <a:noFill/>
                </a:ln>
                <a:solidFill>
                  <a:srgbClr val="005BAD"/>
                </a:solidFill>
                <a:effectLst/>
                <a:latin typeface="+mn-ea"/>
                <a:ea typeface="+mn-ea"/>
              </a:rPr>
              <a:t>討議</a:t>
            </a:r>
            <a:r>
              <a:rPr kumimoji="1" lang="ja-JP" altLang="en-US" sz="1300" b="0" i="0" u="none" strike="noStrike" cap="none" normalizeH="0" baseline="0" dirty="0">
                <a:ln>
                  <a:noFill/>
                </a:ln>
                <a:effectLst/>
                <a:latin typeface="+mn-ea"/>
                <a:ea typeface="+mn-ea"/>
              </a:rPr>
              <a:t>　パターン３　</a:t>
            </a:r>
            <a:r>
              <a:rPr kumimoji="1" lang="en-US" altLang="ja-JP" sz="1300" b="0" i="0" u="none" strike="noStrike" cap="none" normalizeH="0" baseline="0" dirty="0">
                <a:ln>
                  <a:noFill/>
                </a:ln>
                <a:effectLst/>
                <a:latin typeface="+mn-ea"/>
                <a:ea typeface="+mn-ea"/>
              </a:rPr>
              <a:t>※</a:t>
            </a:r>
            <a:r>
              <a:rPr kumimoji="1" lang="ja-JP" altLang="en-US" sz="1300" b="0" i="0" u="none" strike="noStrike" cap="none" normalizeH="0" baseline="0" dirty="0">
                <a:ln>
                  <a:noFill/>
                </a:ln>
                <a:effectLst/>
                <a:latin typeface="+mn-ea"/>
                <a:ea typeface="+mn-ea"/>
              </a:rPr>
              <a:t>グループ発表あり</a:t>
            </a:r>
          </a:p>
        </p:txBody>
      </p:sp>
      <p:sp>
        <p:nvSpPr>
          <p:cNvPr id="25" name="正方形/長方形 24">
            <a:extLst>
              <a:ext uri="{FF2B5EF4-FFF2-40B4-BE49-F238E27FC236}">
                <a16:creationId xmlns:a16="http://schemas.microsoft.com/office/drawing/2014/main" id="{14853AFC-FBB3-7C7A-009F-E1D91A9D787E}"/>
              </a:ext>
            </a:extLst>
          </p:cNvPr>
          <p:cNvSpPr/>
          <p:nvPr userDrawn="1"/>
        </p:nvSpPr>
        <p:spPr bwMode="auto">
          <a:xfrm>
            <a:off x="324417" y="1541748"/>
            <a:ext cx="3455491" cy="1877632"/>
          </a:xfrm>
          <a:prstGeom prst="rect">
            <a:avLst/>
          </a:prstGeom>
          <a:solidFill>
            <a:schemeClr val="bg1">
              <a:lumMod val="95000"/>
            </a:schemeClr>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みなさんはメタバタウンの住人です。</a:t>
            </a:r>
            <a:endParaRPr kumimoji="1" lang="en-US" altLang="ja-JP" sz="11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メタバタウンには家が４軒あり、町の真ん中を町が管理する川が流れています。</a:t>
            </a: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行き来には渡し船を使っていますが、</a:t>
            </a:r>
            <a:endParaRPr kumimoji="1" lang="en-US" altLang="ja-JP" sz="11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雨で増水すると運航できず不便でした。</a:t>
            </a: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今回、</a:t>
            </a:r>
            <a:r>
              <a:rPr kumimoji="1" lang="ja-JP" altLang="en-US" sz="1100" kern="1200" dirty="0">
                <a:solidFill>
                  <a:srgbClr val="C00000"/>
                </a:solidFill>
                <a:latin typeface="+mn-ea"/>
                <a:ea typeface="+mn-ea"/>
                <a:cs typeface="+mn-cs"/>
              </a:rPr>
              <a:t> メタバタウンの全ての住人の希望 </a:t>
            </a:r>
            <a:r>
              <a:rPr kumimoji="1" lang="ja-JP" altLang="en-US" sz="1100" kern="1200" dirty="0">
                <a:solidFill>
                  <a:schemeClr val="tx1"/>
                </a:solidFill>
                <a:latin typeface="+mn-ea"/>
                <a:ea typeface="+mn-ea"/>
                <a:cs typeface="+mn-cs"/>
              </a:rPr>
              <a:t>により</a:t>
            </a:r>
            <a:endParaRPr kumimoji="1" lang="en-US" altLang="ja-JP" sz="11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橋を建設することになりました。</a:t>
            </a: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橋の建設費用は</a:t>
            </a:r>
            <a:r>
              <a:rPr kumimoji="1" lang="en-US" altLang="ja-JP" sz="1100" kern="1200" dirty="0">
                <a:solidFill>
                  <a:schemeClr val="tx1"/>
                </a:solidFill>
                <a:latin typeface="+mn-ea"/>
                <a:ea typeface="+mn-ea"/>
                <a:cs typeface="+mn-cs"/>
              </a:rPr>
              <a:t>400</a:t>
            </a:r>
            <a:r>
              <a:rPr kumimoji="1" lang="ja-JP" altLang="en-US" sz="1100" kern="1200" dirty="0">
                <a:solidFill>
                  <a:schemeClr val="tx1"/>
                </a:solidFill>
                <a:latin typeface="+mn-ea"/>
                <a:ea typeface="+mn-ea"/>
                <a:cs typeface="+mn-cs"/>
              </a:rPr>
              <a:t>万円です。</a:t>
            </a:r>
            <a:endParaRPr kumimoji="1" lang="en-US" altLang="ja-JP" sz="11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どのように負担すればいいと思いますか。</a:t>
            </a:r>
          </a:p>
        </p:txBody>
      </p:sp>
      <p:sp>
        <p:nvSpPr>
          <p:cNvPr id="31" name="正方形/長方形 30">
            <a:extLst>
              <a:ext uri="{FF2B5EF4-FFF2-40B4-BE49-F238E27FC236}">
                <a16:creationId xmlns:a16="http://schemas.microsoft.com/office/drawing/2014/main" id="{C07CCA78-EA23-45FE-01AF-619E13D42037}"/>
              </a:ext>
            </a:extLst>
          </p:cNvPr>
          <p:cNvSpPr/>
          <p:nvPr userDrawn="1"/>
        </p:nvSpPr>
        <p:spPr bwMode="auto">
          <a:xfrm>
            <a:off x="811530" y="2583495"/>
            <a:ext cx="2000250" cy="177756"/>
          </a:xfrm>
          <a:prstGeom prst="rect">
            <a:avLst/>
          </a:prstGeom>
          <a:noFill/>
          <a:ln w="127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a typeface="+mn-ea"/>
            </a:endParaRPr>
          </a:p>
        </p:txBody>
      </p:sp>
      <p:sp>
        <p:nvSpPr>
          <p:cNvPr id="32" name="正方形/長方形 31">
            <a:extLst>
              <a:ext uri="{FF2B5EF4-FFF2-40B4-BE49-F238E27FC236}">
                <a16:creationId xmlns:a16="http://schemas.microsoft.com/office/drawing/2014/main" id="{B4AD5123-D509-DE9A-9809-6EC95C0894BC}"/>
              </a:ext>
            </a:extLst>
          </p:cNvPr>
          <p:cNvSpPr/>
          <p:nvPr userDrawn="1"/>
        </p:nvSpPr>
        <p:spPr bwMode="auto">
          <a:xfrm>
            <a:off x="324417" y="3888724"/>
            <a:ext cx="8495733" cy="2831493"/>
          </a:xfrm>
          <a:prstGeom prst="rect">
            <a:avLst/>
          </a:prstGeom>
          <a:solidFill>
            <a:srgbClr val="EBFAFF"/>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Tx/>
              <a:buNone/>
              <a:tabLst/>
            </a:pPr>
            <a:endParaRPr kumimoji="1" lang="ja-JP" altLang="en-US" sz="1100" kern="1200" dirty="0">
              <a:solidFill>
                <a:schemeClr val="tx1"/>
              </a:solidFill>
              <a:latin typeface="+mn-ea"/>
              <a:ea typeface="+mn-ea"/>
              <a:cs typeface="+mn-cs"/>
            </a:endParaRPr>
          </a:p>
        </p:txBody>
      </p:sp>
      <p:sp>
        <p:nvSpPr>
          <p:cNvPr id="33" name="正方形/長方形 32">
            <a:extLst>
              <a:ext uri="{FF2B5EF4-FFF2-40B4-BE49-F238E27FC236}">
                <a16:creationId xmlns:a16="http://schemas.microsoft.com/office/drawing/2014/main" id="{CC8D88C6-E104-BC06-D6E6-A333C3567EFA}"/>
              </a:ext>
            </a:extLst>
          </p:cNvPr>
          <p:cNvSpPr/>
          <p:nvPr userDrawn="1"/>
        </p:nvSpPr>
        <p:spPr bwMode="auto">
          <a:xfrm>
            <a:off x="3928374" y="1541748"/>
            <a:ext cx="1843900" cy="1877632"/>
          </a:xfrm>
          <a:prstGeom prst="rect">
            <a:avLst/>
          </a:prstGeom>
          <a:solidFill>
            <a:schemeClr val="bg1">
              <a:lumMod val="95000"/>
            </a:schemeClr>
          </a:solidFill>
          <a:ln w="6350" cap="flat" cmpd="sng" algn="ctr">
            <a:noFill/>
            <a:prstDash val="solid"/>
            <a:round/>
            <a:headEnd type="none" w="med" len="med"/>
            <a:tailEnd type="none" w="med" len="med"/>
          </a:ln>
          <a:effectLst/>
        </p:spPr>
        <p:txBody>
          <a:bodyPr vert="horz" wrap="square" lIns="91440" tIns="90000" rIns="91440" bIns="45720" numCol="1" rtlCol="0" anchor="t"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各家の家族構成・所得金額・使用回数が同じ場合</a:t>
            </a:r>
            <a:endParaRPr kumimoji="1" lang="en-US" altLang="ja-JP" sz="11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Tx/>
              <a:buNone/>
              <a:tabLst/>
            </a:pPr>
            <a:endParaRPr kumimoji="1" lang="en-US" altLang="ja-JP" sz="1100" kern="1200" dirty="0">
              <a:solidFill>
                <a:schemeClr val="tx1"/>
              </a:solidFill>
              <a:latin typeface="+mn-ea"/>
              <a:ea typeface="+mn-ea"/>
              <a:cs typeface="+mn-cs"/>
            </a:endParaRPr>
          </a:p>
          <a:p>
            <a:pPr marL="171450" marR="0" indent="-171450" algn="l" defTabSz="914400" rtl="0" eaLnBrk="0" fontAlgn="base" latinLnBrk="0" hangingPunct="0">
              <a:lnSpc>
                <a:spcPct val="114000"/>
              </a:lnSpc>
              <a:spcBef>
                <a:spcPct val="0"/>
              </a:spcBef>
              <a:spcAft>
                <a:spcPct val="0"/>
              </a:spcAft>
              <a:buClrTx/>
              <a:buSzTx/>
              <a:buFont typeface="Wingdings" panose="05000000000000000000" pitchFamily="2" charset="2"/>
              <a:buChar char="l"/>
              <a:tabLst/>
            </a:pPr>
            <a:r>
              <a:rPr kumimoji="1" lang="ja-JP" altLang="en-US" sz="1100" b="1" kern="1200" dirty="0">
                <a:solidFill>
                  <a:schemeClr val="tx1"/>
                </a:solidFill>
                <a:latin typeface="+mn-ea"/>
                <a:ea typeface="+mn-ea"/>
                <a:cs typeface="+mn-cs"/>
              </a:rPr>
              <a:t>ヒント</a:t>
            </a:r>
            <a:endParaRPr kumimoji="1" lang="en-US" altLang="ja-JP" sz="1100" b="1"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ja-JP" altLang="en-US" sz="1100" kern="1200" dirty="0">
                <a:solidFill>
                  <a:schemeClr val="tx1"/>
                </a:solidFill>
                <a:latin typeface="+mn-ea"/>
                <a:ea typeface="+mn-ea"/>
                <a:cs typeface="+mn-cs"/>
              </a:rPr>
              <a:t>    ４軒とも同じ条件だから、</a:t>
            </a:r>
            <a:endParaRPr kumimoji="1" lang="en-US" altLang="ja-JP" sz="11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en-US" altLang="ja-JP" sz="1100" kern="1200" dirty="0">
                <a:solidFill>
                  <a:schemeClr val="tx1"/>
                </a:solidFill>
                <a:latin typeface="+mn-ea"/>
                <a:ea typeface="+mn-ea"/>
                <a:cs typeface="+mn-cs"/>
              </a:rPr>
              <a:t>    </a:t>
            </a:r>
            <a:r>
              <a:rPr kumimoji="1" lang="ja-JP" altLang="en-US" sz="1100" kern="1200" dirty="0">
                <a:solidFill>
                  <a:schemeClr val="tx1"/>
                </a:solidFill>
                <a:latin typeface="+mn-ea"/>
                <a:ea typeface="+mn-ea"/>
                <a:cs typeface="+mn-cs"/>
              </a:rPr>
              <a:t>公平に負担すると</a:t>
            </a:r>
            <a:r>
              <a:rPr kumimoji="1" lang="en-US" altLang="ja-JP" sz="1100" kern="1200" dirty="0">
                <a:solidFill>
                  <a:schemeClr val="tx1"/>
                </a:solidFill>
                <a:latin typeface="+mn-ea"/>
                <a:ea typeface="+mn-ea"/>
                <a:cs typeface="+mn-cs"/>
              </a:rPr>
              <a:t>…</a:t>
            </a:r>
            <a:endParaRPr kumimoji="1" lang="ja-JP" altLang="en-US" sz="1100" kern="1200" dirty="0">
              <a:solidFill>
                <a:schemeClr val="tx1"/>
              </a:solidFill>
              <a:latin typeface="+mn-ea"/>
              <a:ea typeface="+mn-ea"/>
              <a:cs typeface="+mn-cs"/>
            </a:endParaRPr>
          </a:p>
        </p:txBody>
      </p:sp>
      <p:graphicFrame>
        <p:nvGraphicFramePr>
          <p:cNvPr id="34" name="表 33">
            <a:extLst>
              <a:ext uri="{FF2B5EF4-FFF2-40B4-BE49-F238E27FC236}">
                <a16:creationId xmlns:a16="http://schemas.microsoft.com/office/drawing/2014/main" id="{F2CD432E-2B73-0A19-8F30-AB23FCE6C25F}"/>
              </a:ext>
            </a:extLst>
          </p:cNvPr>
          <p:cNvGraphicFramePr>
            <a:graphicFrameLocks noGrp="1"/>
          </p:cNvGraphicFramePr>
          <p:nvPr userDrawn="1">
            <p:extLst>
              <p:ext uri="{D42A27DB-BD31-4B8C-83A1-F6EECF244321}">
                <p14:modId xmlns:p14="http://schemas.microsoft.com/office/powerpoint/2010/main" val="2624550714"/>
              </p:ext>
            </p:extLst>
          </p:nvPr>
        </p:nvGraphicFramePr>
        <p:xfrm>
          <a:off x="3009451" y="3900331"/>
          <a:ext cx="3877259" cy="2822410"/>
        </p:xfrm>
        <a:graphic>
          <a:graphicData uri="http://schemas.openxmlformats.org/drawingml/2006/table">
            <a:tbl>
              <a:tblPr firstRow="1" bandRow="1">
                <a:effectLst/>
                <a:tableStyleId>{775DCB02-9BB8-47FD-8907-85C794F793BA}</a:tableStyleId>
              </a:tblPr>
              <a:tblGrid>
                <a:gridCol w="487756">
                  <a:extLst>
                    <a:ext uri="{9D8B030D-6E8A-4147-A177-3AD203B41FA5}">
                      <a16:colId xmlns:a16="http://schemas.microsoft.com/office/drawing/2014/main" val="869972413"/>
                    </a:ext>
                  </a:extLst>
                </a:gridCol>
                <a:gridCol w="487756">
                  <a:extLst>
                    <a:ext uri="{9D8B030D-6E8A-4147-A177-3AD203B41FA5}">
                      <a16:colId xmlns:a16="http://schemas.microsoft.com/office/drawing/2014/main" val="817503841"/>
                    </a:ext>
                  </a:extLst>
                </a:gridCol>
                <a:gridCol w="826634">
                  <a:extLst>
                    <a:ext uri="{9D8B030D-6E8A-4147-A177-3AD203B41FA5}">
                      <a16:colId xmlns:a16="http://schemas.microsoft.com/office/drawing/2014/main" val="1686783455"/>
                    </a:ext>
                  </a:extLst>
                </a:gridCol>
                <a:gridCol w="826634">
                  <a:extLst>
                    <a:ext uri="{9D8B030D-6E8A-4147-A177-3AD203B41FA5}">
                      <a16:colId xmlns:a16="http://schemas.microsoft.com/office/drawing/2014/main" val="4080317083"/>
                    </a:ext>
                  </a:extLst>
                </a:gridCol>
                <a:gridCol w="1248479">
                  <a:extLst>
                    <a:ext uri="{9D8B030D-6E8A-4147-A177-3AD203B41FA5}">
                      <a16:colId xmlns:a16="http://schemas.microsoft.com/office/drawing/2014/main" val="659529276"/>
                    </a:ext>
                  </a:extLst>
                </a:gridCol>
              </a:tblGrid>
              <a:tr h="482220">
                <a:tc>
                  <a:txBody>
                    <a:bodyPr/>
                    <a:lstStyle/>
                    <a:p>
                      <a:pPr algn="ctr"/>
                      <a:endParaRPr kumimoji="1" lang="ja-JP" altLang="en-US" sz="1050" b="0" dirty="0">
                        <a:solidFill>
                          <a:schemeClr val="bg1"/>
                        </a:solidFill>
                        <a:effectLst/>
                      </a:endParaRPr>
                    </a:p>
                  </a:txBody>
                  <a:tcPr anchor="ctr">
                    <a:lnL w="12700" cap="flat" cmpd="sng" algn="ctr">
                      <a:solidFill>
                        <a:schemeClr val="bg1"/>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EBFAFF"/>
                    </a:solidFill>
                  </a:tcPr>
                </a:tc>
                <a:tc>
                  <a:txBody>
                    <a:bodyPr/>
                    <a:lstStyle/>
                    <a:p>
                      <a:pPr algn="ctr"/>
                      <a:r>
                        <a:rPr kumimoji="1" lang="ja-JP" altLang="en-US" sz="1050" b="1" dirty="0">
                          <a:solidFill>
                            <a:schemeClr val="bg1"/>
                          </a:solidFill>
                          <a:effectLst/>
                        </a:rPr>
                        <a:t>家族</a:t>
                      </a:r>
                    </a:p>
                  </a:txBody>
                  <a:tcPr anchor="ctr">
                    <a:lnL w="12700" cap="flat" cmpd="sng" algn="ctr">
                      <a:solidFill>
                        <a:srgbClr val="005BAD"/>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005BAD"/>
                    </a:solidFill>
                  </a:tcPr>
                </a:tc>
                <a:tc>
                  <a:txBody>
                    <a:bodyPr/>
                    <a:lstStyle/>
                    <a:p>
                      <a:pPr algn="ctr"/>
                      <a:r>
                        <a:rPr kumimoji="1" lang="ja-JP" altLang="en-US" sz="1050" b="1" dirty="0">
                          <a:effectLst/>
                        </a:rPr>
                        <a:t>所得金額</a:t>
                      </a:r>
                      <a:endParaRPr kumimoji="1" lang="ja-JP" altLang="en-US" sz="900" b="1" kern="1200" dirty="0">
                        <a:solidFill>
                          <a:schemeClr val="bg1"/>
                        </a:solidFill>
                        <a:effectLst/>
                        <a:latin typeface="+mn-lt"/>
                        <a:ea typeface="+mn-ea"/>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005BAD"/>
                    </a:solidFill>
                  </a:tcPr>
                </a:tc>
                <a:tc>
                  <a:txBody>
                    <a:bodyPr/>
                    <a:lstStyle/>
                    <a:p>
                      <a:pPr algn="ctr"/>
                      <a:r>
                        <a:rPr kumimoji="1" lang="ja-JP" altLang="en-US" sz="1050" b="1" dirty="0">
                          <a:effectLst/>
                        </a:rPr>
                        <a:t>使用回数</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005BAD"/>
                    </a:solidFill>
                  </a:tcPr>
                </a:tc>
                <a:tc>
                  <a:txBody>
                    <a:bodyPr/>
                    <a:lstStyle/>
                    <a:p>
                      <a:pPr algn="ctr"/>
                      <a:r>
                        <a:rPr kumimoji="1" lang="ja-JP" altLang="en-US" sz="1050" b="1" dirty="0">
                          <a:effectLst/>
                        </a:rPr>
                        <a:t>負担金額</a:t>
                      </a:r>
                    </a:p>
                  </a:txBody>
                  <a:tcPr anchor="ctr">
                    <a:lnL w="12700" cap="flat" cmpd="sng" algn="ctr">
                      <a:solidFill>
                        <a:schemeClr val="bg1"/>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005BAD"/>
                    </a:solidFill>
                  </a:tcPr>
                </a:tc>
                <a:extLst>
                  <a:ext uri="{0D108BD9-81ED-4DB2-BD59-A6C34878D82A}">
                    <a16:rowId xmlns:a16="http://schemas.microsoft.com/office/drawing/2014/main" val="2135456254"/>
                  </a:ext>
                </a:extLst>
              </a:tr>
              <a:tr h="468038">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Ａ家</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４人</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en-US" altLang="ja-JP" sz="1000" b="1" dirty="0">
                          <a:effectLst/>
                          <a:latin typeface="HGPｺﾞｼｯｸM" panose="020B0600000000000000" pitchFamily="50" charset="-128"/>
                          <a:ea typeface="HGPｺﾞｼｯｸM" panose="020B0600000000000000" pitchFamily="50" charset="-128"/>
                        </a:rPr>
                        <a:t>1,000</a:t>
                      </a:r>
                      <a:r>
                        <a:rPr kumimoji="1" lang="ja-JP" altLang="en-US" sz="10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月</a:t>
                      </a:r>
                      <a:r>
                        <a:rPr kumimoji="1" lang="en-US" altLang="ja-JP" sz="1000" b="1" dirty="0">
                          <a:effectLst/>
                          <a:latin typeface="HGPｺﾞｼｯｸM" panose="020B0600000000000000" pitchFamily="50" charset="-128"/>
                          <a:ea typeface="HGPｺﾞｼｯｸM" panose="020B0600000000000000" pitchFamily="50" charset="-128"/>
                        </a:rPr>
                        <a:t>0</a:t>
                      </a:r>
                      <a:r>
                        <a:rPr kumimoji="1" lang="ja-JP" altLang="en-US" sz="1000" b="1" dirty="0">
                          <a:effectLst/>
                          <a:latin typeface="HGPｺﾞｼｯｸM" panose="020B0600000000000000" pitchFamily="50" charset="-128"/>
                          <a:ea typeface="HGPｺﾞｼｯｸM" panose="020B0600000000000000" pitchFamily="50" charset="-128"/>
                        </a:rPr>
                        <a:t>回</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r"/>
                      <a:r>
                        <a:rPr kumimoji="1" lang="ja-JP" altLang="en-US" sz="10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EBFFFC"/>
                    </a:solidFill>
                  </a:tcPr>
                </a:tc>
                <a:extLst>
                  <a:ext uri="{0D108BD9-81ED-4DB2-BD59-A6C34878D82A}">
                    <a16:rowId xmlns:a16="http://schemas.microsoft.com/office/drawing/2014/main" val="240521073"/>
                  </a:ext>
                </a:extLst>
              </a:tr>
              <a:tr h="468038">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Ｂ家</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４人</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en-US" altLang="ja-JP" sz="1000" b="1" dirty="0">
                          <a:effectLst/>
                          <a:latin typeface="HGPｺﾞｼｯｸM" panose="020B0600000000000000" pitchFamily="50" charset="-128"/>
                          <a:ea typeface="HGPｺﾞｼｯｸM" panose="020B0600000000000000" pitchFamily="50" charset="-128"/>
                        </a:rPr>
                        <a:t>600</a:t>
                      </a:r>
                      <a:r>
                        <a:rPr kumimoji="1" lang="ja-JP" altLang="en-US" sz="10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月</a:t>
                      </a:r>
                      <a:r>
                        <a:rPr kumimoji="1" lang="en-US" altLang="ja-JP" sz="1000" b="1" dirty="0">
                          <a:effectLst/>
                          <a:latin typeface="HGPｺﾞｼｯｸM" panose="020B0600000000000000" pitchFamily="50" charset="-128"/>
                          <a:ea typeface="HGPｺﾞｼｯｸM" panose="020B0600000000000000" pitchFamily="50" charset="-128"/>
                        </a:rPr>
                        <a:t>10</a:t>
                      </a:r>
                      <a:r>
                        <a:rPr kumimoji="1" lang="ja-JP" altLang="en-US" sz="1000" b="1" dirty="0">
                          <a:effectLst/>
                          <a:latin typeface="HGPｺﾞｼｯｸM" panose="020B0600000000000000" pitchFamily="50" charset="-128"/>
                          <a:ea typeface="HGPｺﾞｼｯｸM" panose="020B0600000000000000" pitchFamily="50" charset="-128"/>
                        </a:rPr>
                        <a:t>回</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r"/>
                      <a:r>
                        <a:rPr kumimoji="1" lang="ja-JP" altLang="en-US" sz="10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EBFFFC"/>
                    </a:solidFill>
                  </a:tcPr>
                </a:tc>
                <a:extLst>
                  <a:ext uri="{0D108BD9-81ED-4DB2-BD59-A6C34878D82A}">
                    <a16:rowId xmlns:a16="http://schemas.microsoft.com/office/drawing/2014/main" val="1196817260"/>
                  </a:ext>
                </a:extLst>
              </a:tr>
              <a:tr h="468038">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Ｃ家</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４人</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en-US" altLang="ja-JP" sz="1000" b="1" dirty="0">
                          <a:effectLst/>
                          <a:latin typeface="HGPｺﾞｼｯｸM" panose="020B0600000000000000" pitchFamily="50" charset="-128"/>
                          <a:ea typeface="HGPｺﾞｼｯｸM" panose="020B0600000000000000" pitchFamily="50" charset="-128"/>
                        </a:rPr>
                        <a:t>300</a:t>
                      </a:r>
                      <a:r>
                        <a:rPr kumimoji="1" lang="ja-JP" altLang="en-US" sz="10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月</a:t>
                      </a:r>
                      <a:r>
                        <a:rPr kumimoji="1" lang="en-US" altLang="ja-JP" sz="1000" b="1" dirty="0">
                          <a:effectLst/>
                          <a:latin typeface="HGPｺﾞｼｯｸM" panose="020B0600000000000000" pitchFamily="50" charset="-128"/>
                          <a:ea typeface="HGPｺﾞｼｯｸM" panose="020B0600000000000000" pitchFamily="50" charset="-128"/>
                        </a:rPr>
                        <a:t>10</a:t>
                      </a:r>
                      <a:r>
                        <a:rPr kumimoji="1" lang="ja-JP" altLang="en-US" sz="1000" b="1" dirty="0">
                          <a:effectLst/>
                          <a:latin typeface="HGPｺﾞｼｯｸM" panose="020B0600000000000000" pitchFamily="50" charset="-128"/>
                          <a:ea typeface="HGPｺﾞｼｯｸM" panose="020B0600000000000000" pitchFamily="50" charset="-128"/>
                        </a:rPr>
                        <a:t>回</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r"/>
                      <a:r>
                        <a:rPr kumimoji="1" lang="ja-JP" altLang="en-US" sz="10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EBFFFC"/>
                    </a:solidFill>
                  </a:tcPr>
                </a:tc>
                <a:extLst>
                  <a:ext uri="{0D108BD9-81ED-4DB2-BD59-A6C34878D82A}">
                    <a16:rowId xmlns:a16="http://schemas.microsoft.com/office/drawing/2014/main" val="585846679"/>
                  </a:ext>
                </a:extLst>
              </a:tr>
              <a:tr h="468038">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Ｄ家</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４人</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en-US" altLang="ja-JP" sz="1000" b="1" dirty="0">
                          <a:effectLst/>
                          <a:latin typeface="HGPｺﾞｼｯｸM" panose="020B0600000000000000" pitchFamily="50" charset="-128"/>
                          <a:ea typeface="HGPｺﾞｼｯｸM" panose="020B0600000000000000" pitchFamily="50" charset="-128"/>
                        </a:rPr>
                        <a:t>100</a:t>
                      </a:r>
                      <a:r>
                        <a:rPr kumimoji="1" lang="ja-JP" altLang="en-US" sz="10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月</a:t>
                      </a:r>
                      <a:r>
                        <a:rPr kumimoji="1" lang="en-US" altLang="ja-JP" sz="1000" b="1" dirty="0">
                          <a:effectLst/>
                          <a:latin typeface="HGPｺﾞｼｯｸM" panose="020B0600000000000000" pitchFamily="50" charset="-128"/>
                          <a:ea typeface="HGPｺﾞｼｯｸM" panose="020B0600000000000000" pitchFamily="50" charset="-128"/>
                        </a:rPr>
                        <a:t>20</a:t>
                      </a:r>
                      <a:r>
                        <a:rPr kumimoji="1" lang="ja-JP" altLang="en-US" sz="1000" b="1" dirty="0">
                          <a:effectLst/>
                          <a:latin typeface="HGPｺﾞｼｯｸM" panose="020B0600000000000000" pitchFamily="50" charset="-128"/>
                          <a:ea typeface="HGPｺﾞｼｯｸM" panose="020B0600000000000000" pitchFamily="50" charset="-128"/>
                        </a:rPr>
                        <a:t>回</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r"/>
                      <a:r>
                        <a:rPr kumimoji="1" lang="ja-JP" altLang="en-US" sz="10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EBFFFC"/>
                    </a:solidFill>
                  </a:tcPr>
                </a:tc>
                <a:extLst>
                  <a:ext uri="{0D108BD9-81ED-4DB2-BD59-A6C34878D82A}">
                    <a16:rowId xmlns:a16="http://schemas.microsoft.com/office/drawing/2014/main" val="4268042463"/>
                  </a:ext>
                </a:extLst>
              </a:tr>
              <a:tr h="468038">
                <a:tc gridSpan="4">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合計</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CEEEFE"/>
                    </a:solidFill>
                  </a:tcPr>
                </a:tc>
                <a:tc hMerge="1">
                  <a:txBody>
                    <a:bodyPr/>
                    <a:lstStyle/>
                    <a:p>
                      <a:endParaRP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dirty="0"/>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kumimoji="1" lang="en-US" altLang="ja-JP" sz="1000" b="1" dirty="0">
                          <a:effectLst/>
                          <a:latin typeface="HGPｺﾞｼｯｸM" panose="020B0600000000000000" pitchFamily="50" charset="-128"/>
                          <a:ea typeface="HGPｺﾞｼｯｸM" panose="020B0600000000000000" pitchFamily="50" charset="-128"/>
                        </a:rPr>
                        <a:t>400</a:t>
                      </a:r>
                      <a:r>
                        <a:rPr kumimoji="1" lang="ja-JP" altLang="en-US" sz="10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CEEEFE"/>
                    </a:solidFill>
                  </a:tcPr>
                </a:tc>
                <a:extLst>
                  <a:ext uri="{0D108BD9-81ED-4DB2-BD59-A6C34878D82A}">
                    <a16:rowId xmlns:a16="http://schemas.microsoft.com/office/drawing/2014/main" val="3152522239"/>
                  </a:ext>
                </a:extLst>
              </a:tr>
            </a:tbl>
          </a:graphicData>
        </a:graphic>
      </p:graphicFrame>
      <p:sp>
        <p:nvSpPr>
          <p:cNvPr id="37" name="正方形/長方形 36">
            <a:extLst>
              <a:ext uri="{FF2B5EF4-FFF2-40B4-BE49-F238E27FC236}">
                <a16:creationId xmlns:a16="http://schemas.microsoft.com/office/drawing/2014/main" id="{10B5C778-E0CC-24F1-B3AE-7B78C11F9A99}"/>
              </a:ext>
            </a:extLst>
          </p:cNvPr>
          <p:cNvSpPr/>
          <p:nvPr userDrawn="1"/>
        </p:nvSpPr>
        <p:spPr bwMode="auto">
          <a:xfrm>
            <a:off x="323642" y="5376928"/>
            <a:ext cx="3455491" cy="621034"/>
          </a:xfrm>
          <a:prstGeom prst="rect">
            <a:avLst/>
          </a:prstGeom>
          <a:no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171450" marR="0" indent="-171450" algn="l" defTabSz="914400" rtl="0" eaLnBrk="0" fontAlgn="base" latinLnBrk="0" hangingPunct="0">
              <a:lnSpc>
                <a:spcPct val="114000"/>
              </a:lnSpc>
              <a:spcBef>
                <a:spcPct val="0"/>
              </a:spcBef>
              <a:spcAft>
                <a:spcPct val="0"/>
              </a:spcAft>
              <a:buClrTx/>
              <a:buSzTx/>
              <a:buFont typeface="Wingdings" panose="05000000000000000000" pitchFamily="2" charset="2"/>
              <a:buChar char="l"/>
              <a:tabLst/>
            </a:pPr>
            <a:r>
              <a:rPr kumimoji="1" lang="ja-JP" altLang="en-US" sz="1400" kern="1200" dirty="0">
                <a:solidFill>
                  <a:srgbClr val="005BAD"/>
                </a:solidFill>
                <a:latin typeface="+mn-ea"/>
                <a:ea typeface="+mn-ea"/>
                <a:cs typeface="+mn-cs"/>
              </a:rPr>
              <a:t>ヒント</a:t>
            </a:r>
          </a:p>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ja-JP" altLang="en-US" sz="1200" kern="1200" dirty="0">
                <a:solidFill>
                  <a:schemeClr val="tx1"/>
                </a:solidFill>
                <a:latin typeface="+mn-ea"/>
                <a:ea typeface="+mn-ea"/>
                <a:cs typeface="+mn-cs"/>
              </a:rPr>
              <a:t>  </a:t>
            </a:r>
            <a:r>
              <a:rPr kumimoji="1" lang="ja-JP" altLang="en-US" sz="1200" kern="0" spc="100" baseline="0" dirty="0">
                <a:solidFill>
                  <a:schemeClr val="tx1"/>
                </a:solidFill>
                <a:latin typeface="+mn-ea"/>
                <a:ea typeface="+mn-ea"/>
                <a:cs typeface="+mn-cs"/>
              </a:rPr>
              <a:t> </a:t>
            </a:r>
            <a:r>
              <a:rPr kumimoji="1" lang="ja-JP" altLang="en-US" sz="1200" kern="1200" dirty="0">
                <a:solidFill>
                  <a:schemeClr val="tx1"/>
                </a:solidFill>
                <a:latin typeface="+mn-ea"/>
                <a:ea typeface="+mn-ea"/>
                <a:cs typeface="+mn-cs"/>
              </a:rPr>
              <a:t>いくつかの負担方法を組み合わせる</a:t>
            </a:r>
            <a:endParaRPr kumimoji="1" lang="en-US" altLang="ja-JP" sz="12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en-US" altLang="ja-JP" sz="1200" kern="1200" dirty="0">
                <a:solidFill>
                  <a:schemeClr val="tx1"/>
                </a:solidFill>
                <a:latin typeface="+mn-ea"/>
                <a:ea typeface="+mn-ea"/>
                <a:cs typeface="+mn-cs"/>
              </a:rPr>
              <a:t>   </a:t>
            </a:r>
            <a:r>
              <a:rPr kumimoji="1" lang="ja-JP" altLang="en-US" sz="1200" kern="1200" dirty="0">
                <a:solidFill>
                  <a:schemeClr val="tx1"/>
                </a:solidFill>
                <a:latin typeface="+mn-ea"/>
                <a:ea typeface="+mn-ea"/>
                <a:cs typeface="+mn-cs"/>
              </a:rPr>
              <a:t>方法も考えてみよう！</a:t>
            </a:r>
          </a:p>
        </p:txBody>
      </p:sp>
      <p:sp>
        <p:nvSpPr>
          <p:cNvPr id="38" name="正方形/長方形 37">
            <a:extLst>
              <a:ext uri="{FF2B5EF4-FFF2-40B4-BE49-F238E27FC236}">
                <a16:creationId xmlns:a16="http://schemas.microsoft.com/office/drawing/2014/main" id="{1B07EACF-65B3-399D-107D-4B9ACD8C8DFF}"/>
              </a:ext>
            </a:extLst>
          </p:cNvPr>
          <p:cNvSpPr/>
          <p:nvPr userDrawn="1"/>
        </p:nvSpPr>
        <p:spPr bwMode="auto">
          <a:xfrm>
            <a:off x="323642" y="4022517"/>
            <a:ext cx="3667513" cy="518485"/>
          </a:xfrm>
          <a:prstGeom prst="rect">
            <a:avLst/>
          </a:prstGeom>
          <a:no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600" kern="1200" dirty="0">
                <a:solidFill>
                  <a:srgbClr val="005BAD"/>
                </a:solidFill>
                <a:latin typeface="+mn-ea"/>
                <a:ea typeface="+mn-ea"/>
                <a:cs typeface="+mn-cs"/>
              </a:rPr>
              <a:t>各家の所得金額</a:t>
            </a:r>
            <a:r>
              <a:rPr kumimoji="1" lang="ja-JP" altLang="en-US" sz="1400" kern="1200" dirty="0">
                <a:solidFill>
                  <a:srgbClr val="005BAD"/>
                </a:solidFill>
                <a:latin typeface="+mn-ea"/>
                <a:ea typeface="+mn-ea"/>
                <a:cs typeface="+mn-cs"/>
              </a:rPr>
              <a:t>（もうけ）</a:t>
            </a:r>
            <a:r>
              <a:rPr kumimoji="1" lang="ja-JP" altLang="en-US" sz="1600" kern="1200" dirty="0">
                <a:solidFill>
                  <a:srgbClr val="005BAD"/>
                </a:solidFill>
                <a:latin typeface="+mn-ea"/>
                <a:ea typeface="+mn-ea"/>
                <a:cs typeface="+mn-cs"/>
              </a:rPr>
              <a:t>と</a:t>
            </a:r>
            <a:endParaRPr kumimoji="1" lang="en-US" altLang="ja-JP" sz="1600" kern="1200" dirty="0">
              <a:solidFill>
                <a:srgbClr val="005BAD"/>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600" kern="1200" dirty="0">
                <a:solidFill>
                  <a:srgbClr val="005BAD"/>
                </a:solidFill>
                <a:latin typeface="+mn-ea"/>
                <a:ea typeface="+mn-ea"/>
                <a:cs typeface="+mn-cs"/>
              </a:rPr>
              <a:t>橋の使用回数が異なる場合</a:t>
            </a:r>
          </a:p>
        </p:txBody>
      </p:sp>
      <p:sp>
        <p:nvSpPr>
          <p:cNvPr id="39" name="正方形/長方形 38">
            <a:extLst>
              <a:ext uri="{FF2B5EF4-FFF2-40B4-BE49-F238E27FC236}">
                <a16:creationId xmlns:a16="http://schemas.microsoft.com/office/drawing/2014/main" id="{40F4673C-57D8-8428-F390-7783321020B9}"/>
              </a:ext>
            </a:extLst>
          </p:cNvPr>
          <p:cNvSpPr/>
          <p:nvPr userDrawn="1"/>
        </p:nvSpPr>
        <p:spPr bwMode="auto">
          <a:xfrm>
            <a:off x="3928374" y="1257115"/>
            <a:ext cx="1332646" cy="226871"/>
          </a:xfrm>
          <a:prstGeom prst="rect">
            <a:avLst/>
          </a:prstGeom>
          <a:noFill/>
          <a:ln w="19050" cap="flat" cmpd="sng" algn="ctr">
            <a:solidFill>
              <a:schemeClr val="tx1">
                <a:lumMod val="85000"/>
                <a:lumOff val="15000"/>
              </a:schemeClr>
            </a:solidFill>
            <a:prstDash val="solid"/>
            <a:round/>
            <a:headEnd type="none" w="med" len="med"/>
            <a:tailEnd type="none" w="med" len="med"/>
          </a:ln>
          <a:effectLst/>
        </p:spPr>
        <p:txBody>
          <a:bodyPr vert="horz" wrap="square" lIns="72000" tIns="36000" rIns="7200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1300" b="0" i="0" u="none" strike="noStrike" cap="none" normalizeH="0" baseline="0" dirty="0">
                <a:ln>
                  <a:noFill/>
                </a:ln>
                <a:effectLst/>
                <a:latin typeface="+mn-ea"/>
                <a:ea typeface="+mn-ea"/>
              </a:rPr>
              <a:t>パターン１</a:t>
            </a:r>
            <a:r>
              <a:rPr kumimoji="1" lang="ja-JP" altLang="en-US" sz="1200" b="0" i="0" u="none" strike="noStrike" cap="none" normalizeH="0" baseline="0" dirty="0">
                <a:ln>
                  <a:noFill/>
                </a:ln>
                <a:effectLst/>
                <a:latin typeface="+mn-ea"/>
                <a:ea typeface="+mn-ea"/>
              </a:rPr>
              <a:t>（参考）</a:t>
            </a:r>
            <a:endParaRPr kumimoji="1" lang="ja-JP" altLang="en-US" sz="1300" b="0" i="0" u="none" strike="noStrike" cap="none" normalizeH="0" baseline="0" dirty="0">
              <a:ln>
                <a:noFill/>
              </a:ln>
              <a:effectLst/>
              <a:latin typeface="+mn-ea"/>
              <a:ea typeface="+mn-ea"/>
            </a:endParaRPr>
          </a:p>
        </p:txBody>
      </p:sp>
      <p:sp>
        <p:nvSpPr>
          <p:cNvPr id="42" name="正方形/長方形 41">
            <a:extLst>
              <a:ext uri="{FF2B5EF4-FFF2-40B4-BE49-F238E27FC236}">
                <a16:creationId xmlns:a16="http://schemas.microsoft.com/office/drawing/2014/main" id="{3F231A84-EAF1-0CA5-3BC8-1D39EABA139E}"/>
              </a:ext>
            </a:extLst>
          </p:cNvPr>
          <p:cNvSpPr/>
          <p:nvPr userDrawn="1"/>
        </p:nvSpPr>
        <p:spPr bwMode="auto">
          <a:xfrm>
            <a:off x="323642" y="4576465"/>
            <a:ext cx="3455491" cy="621034"/>
          </a:xfrm>
          <a:prstGeom prst="rect">
            <a:avLst/>
          </a:prstGeom>
          <a:no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en-US" altLang="ja-JP" sz="1050" kern="1200" dirty="0">
                <a:solidFill>
                  <a:srgbClr val="005BAD"/>
                </a:solidFill>
                <a:latin typeface="+mn-ea"/>
                <a:ea typeface="+mn-ea"/>
                <a:cs typeface="+mn-cs"/>
              </a:rPr>
              <a:t>※</a:t>
            </a:r>
            <a:r>
              <a:rPr kumimoji="1" lang="ja-JP" altLang="en-US" sz="1050" kern="1200" dirty="0">
                <a:solidFill>
                  <a:srgbClr val="005BAD"/>
                </a:solidFill>
                <a:latin typeface="+mn-ea"/>
                <a:ea typeface="+mn-ea"/>
                <a:cs typeface="+mn-cs"/>
              </a:rPr>
              <a:t>グループの意見を集約し、「負担金額」を</a:t>
            </a:r>
            <a:endParaRPr kumimoji="1" lang="en-US" altLang="ja-JP" sz="1050" kern="1200" dirty="0">
              <a:solidFill>
                <a:srgbClr val="005BAD"/>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en-US" altLang="ja-JP" sz="1050" kern="1200" dirty="0">
                <a:solidFill>
                  <a:srgbClr val="005BAD"/>
                </a:solidFill>
                <a:latin typeface="+mn-ea"/>
                <a:ea typeface="+mn-ea"/>
                <a:cs typeface="+mn-cs"/>
              </a:rPr>
              <a:t>   </a:t>
            </a:r>
            <a:r>
              <a:rPr kumimoji="1" lang="ja-JP" altLang="en-US" sz="1050" kern="1200" dirty="0">
                <a:solidFill>
                  <a:srgbClr val="005BAD"/>
                </a:solidFill>
                <a:latin typeface="+mn-ea"/>
                <a:ea typeface="+mn-ea"/>
                <a:cs typeface="+mn-cs"/>
              </a:rPr>
              <a:t>記入しましょう！</a:t>
            </a:r>
          </a:p>
        </p:txBody>
      </p:sp>
      <p:sp>
        <p:nvSpPr>
          <p:cNvPr id="43" name="正方形/長方形 42">
            <a:extLst>
              <a:ext uri="{FF2B5EF4-FFF2-40B4-BE49-F238E27FC236}">
                <a16:creationId xmlns:a16="http://schemas.microsoft.com/office/drawing/2014/main" id="{572C01BF-EC23-4874-245D-4640E2419D90}"/>
              </a:ext>
            </a:extLst>
          </p:cNvPr>
          <p:cNvSpPr/>
          <p:nvPr userDrawn="1"/>
        </p:nvSpPr>
        <p:spPr bwMode="auto">
          <a:xfrm>
            <a:off x="6940632" y="3944289"/>
            <a:ext cx="1879518" cy="621034"/>
          </a:xfrm>
          <a:prstGeom prst="rect">
            <a:avLst/>
          </a:prstGeom>
          <a:no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en-US" altLang="ja-JP" sz="900" kern="1200" dirty="0">
                <a:solidFill>
                  <a:srgbClr val="005BAD"/>
                </a:solidFill>
                <a:latin typeface="+mn-ea"/>
                <a:ea typeface="+mn-ea"/>
                <a:cs typeface="+mn-cs"/>
              </a:rPr>
              <a:t>※</a:t>
            </a:r>
            <a:r>
              <a:rPr kumimoji="1" lang="ja-JP" altLang="en-US" sz="900" kern="1200" dirty="0">
                <a:solidFill>
                  <a:srgbClr val="005BAD"/>
                </a:solidFill>
                <a:latin typeface="+mn-ea"/>
                <a:ea typeface="+mn-ea"/>
                <a:cs typeface="+mn-cs"/>
              </a:rPr>
              <a:t>グループでは、どの要素をどれくらい重要視しますか？下の図のどの辺りに位置するか★を動かしてみましょう！</a:t>
            </a:r>
          </a:p>
        </p:txBody>
      </p:sp>
      <p:grpSp>
        <p:nvGrpSpPr>
          <p:cNvPr id="44" name="グループ化 43">
            <a:extLst>
              <a:ext uri="{FF2B5EF4-FFF2-40B4-BE49-F238E27FC236}">
                <a16:creationId xmlns:a16="http://schemas.microsoft.com/office/drawing/2014/main" id="{97C3D3DE-1598-4F3F-F433-5B8B26A21E7E}"/>
              </a:ext>
            </a:extLst>
          </p:cNvPr>
          <p:cNvGrpSpPr/>
          <p:nvPr userDrawn="1"/>
        </p:nvGrpSpPr>
        <p:grpSpPr>
          <a:xfrm>
            <a:off x="7088512" y="4832765"/>
            <a:ext cx="1529836" cy="1529836"/>
            <a:chOff x="7088512" y="4886555"/>
            <a:chExt cx="1529836" cy="1529836"/>
          </a:xfrm>
        </p:grpSpPr>
        <p:sp>
          <p:nvSpPr>
            <p:cNvPr id="45" name="楕円 7">
              <a:extLst>
                <a:ext uri="{FF2B5EF4-FFF2-40B4-BE49-F238E27FC236}">
                  <a16:creationId xmlns:a16="http://schemas.microsoft.com/office/drawing/2014/main" id="{083EC8CD-9202-8FFA-9636-726C7D3FC7B1}"/>
                </a:ext>
              </a:extLst>
            </p:cNvPr>
            <p:cNvSpPr/>
            <p:nvPr userDrawn="1"/>
          </p:nvSpPr>
          <p:spPr bwMode="auto">
            <a:xfrm>
              <a:off x="7660654" y="5458697"/>
              <a:ext cx="385552" cy="385552"/>
            </a:xfrm>
            <a:prstGeom prst="ellipse">
              <a:avLst/>
            </a:prstGeom>
            <a:noFill/>
            <a:ln w="6350"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a typeface="+mn-ea"/>
              </a:endParaRPr>
            </a:p>
          </p:txBody>
        </p:sp>
        <p:sp>
          <p:nvSpPr>
            <p:cNvPr id="46" name="楕円 11">
              <a:extLst>
                <a:ext uri="{FF2B5EF4-FFF2-40B4-BE49-F238E27FC236}">
                  <a16:creationId xmlns:a16="http://schemas.microsoft.com/office/drawing/2014/main" id="{1B03F53E-A6F9-EB16-3790-03EABDF934F3}"/>
                </a:ext>
              </a:extLst>
            </p:cNvPr>
            <p:cNvSpPr/>
            <p:nvPr userDrawn="1"/>
          </p:nvSpPr>
          <p:spPr bwMode="auto">
            <a:xfrm>
              <a:off x="7355624" y="5153667"/>
              <a:ext cx="995613" cy="995613"/>
            </a:xfrm>
            <a:prstGeom prst="ellipse">
              <a:avLst/>
            </a:prstGeom>
            <a:noFill/>
            <a:ln w="6350"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a typeface="+mn-ea"/>
              </a:endParaRPr>
            </a:p>
          </p:txBody>
        </p:sp>
        <p:sp>
          <p:nvSpPr>
            <p:cNvPr id="49" name="楕円 13">
              <a:extLst>
                <a:ext uri="{FF2B5EF4-FFF2-40B4-BE49-F238E27FC236}">
                  <a16:creationId xmlns:a16="http://schemas.microsoft.com/office/drawing/2014/main" id="{AD9FCAD9-FD6D-3108-7BE9-0E321925D272}"/>
                </a:ext>
              </a:extLst>
            </p:cNvPr>
            <p:cNvSpPr/>
            <p:nvPr userDrawn="1"/>
          </p:nvSpPr>
          <p:spPr bwMode="auto">
            <a:xfrm>
              <a:off x="7088512" y="4886555"/>
              <a:ext cx="1529836" cy="1529836"/>
            </a:xfrm>
            <a:prstGeom prst="ellipse">
              <a:avLst/>
            </a:prstGeom>
            <a:noFill/>
            <a:ln w="6350"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a typeface="+mn-ea"/>
              </a:endParaRPr>
            </a:p>
          </p:txBody>
        </p:sp>
      </p:grpSp>
      <p:sp>
        <p:nvSpPr>
          <p:cNvPr id="50" name="グラフィックス 20">
            <a:extLst>
              <a:ext uri="{FF2B5EF4-FFF2-40B4-BE49-F238E27FC236}">
                <a16:creationId xmlns:a16="http://schemas.microsoft.com/office/drawing/2014/main" id="{56EE1EE7-67C9-6C0D-4D11-788A0D5C4EC9}"/>
              </a:ext>
            </a:extLst>
          </p:cNvPr>
          <p:cNvSpPr/>
          <p:nvPr userDrawn="1"/>
        </p:nvSpPr>
        <p:spPr>
          <a:xfrm rot="2623897" flipH="1">
            <a:off x="8041477" y="4872020"/>
            <a:ext cx="213421" cy="870789"/>
          </a:xfrm>
          <a:custGeom>
            <a:avLst/>
            <a:gdLst>
              <a:gd name="connsiteX0" fmla="*/ 477774 w 635031"/>
              <a:gd name="connsiteY0" fmla="*/ 549783 h 2826162"/>
              <a:gd name="connsiteX1" fmla="*/ 635032 w 635031"/>
              <a:gd name="connsiteY1" fmla="*/ 549783 h 2826162"/>
              <a:gd name="connsiteX2" fmla="*/ 317468 w 635031"/>
              <a:gd name="connsiteY2" fmla="*/ 0 h 2826162"/>
              <a:gd name="connsiteX3" fmla="*/ 0 w 635031"/>
              <a:gd name="connsiteY3" fmla="*/ 549783 h 2826162"/>
              <a:gd name="connsiteX4" fmla="*/ 157163 w 635031"/>
              <a:gd name="connsiteY4" fmla="*/ 549783 h 2826162"/>
              <a:gd name="connsiteX5" fmla="*/ 317468 w 635031"/>
              <a:gd name="connsiteY5" fmla="*/ 2826163 h 2826162"/>
              <a:gd name="connsiteX6" fmla="*/ 477774 w 635031"/>
              <a:gd name="connsiteY6" fmla="*/ 549783 h 2826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5031" h="2826162">
                <a:moveTo>
                  <a:pt x="477774" y="549783"/>
                </a:moveTo>
                <a:lnTo>
                  <a:pt x="635032" y="549783"/>
                </a:lnTo>
                <a:lnTo>
                  <a:pt x="317468" y="0"/>
                </a:lnTo>
                <a:lnTo>
                  <a:pt x="0" y="549783"/>
                </a:lnTo>
                <a:lnTo>
                  <a:pt x="157163" y="549783"/>
                </a:lnTo>
                <a:lnTo>
                  <a:pt x="317468" y="2826163"/>
                </a:lnTo>
                <a:lnTo>
                  <a:pt x="477774" y="549783"/>
                </a:lnTo>
                <a:close/>
              </a:path>
            </a:pathLst>
          </a:custGeom>
          <a:gradFill>
            <a:gsLst>
              <a:gs pos="0">
                <a:srgbClr val="005BAD"/>
              </a:gs>
              <a:gs pos="100000">
                <a:srgbClr val="005BAD">
                  <a:alpha val="0"/>
                </a:srgbClr>
              </a:gs>
            </a:gsLst>
            <a:lin ang="5400000" scaled="1"/>
          </a:gradFill>
          <a:ln w="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ja-JP" altLang="en-US" dirty="0">
              <a:latin typeface="HGPｺﾞｼｯｸE" panose="020B0900000000000000" pitchFamily="50" charset="-128"/>
            </a:endParaRPr>
          </a:p>
        </p:txBody>
      </p:sp>
      <p:sp>
        <p:nvSpPr>
          <p:cNvPr id="51" name="正方形/長方形 50">
            <a:extLst>
              <a:ext uri="{FF2B5EF4-FFF2-40B4-BE49-F238E27FC236}">
                <a16:creationId xmlns:a16="http://schemas.microsoft.com/office/drawing/2014/main" id="{57F4DD34-1DE5-F2B5-7F30-BCCC5C1A5E5D}"/>
              </a:ext>
            </a:extLst>
          </p:cNvPr>
          <p:cNvSpPr/>
          <p:nvPr userDrawn="1"/>
        </p:nvSpPr>
        <p:spPr bwMode="auto">
          <a:xfrm>
            <a:off x="6932817" y="4690493"/>
            <a:ext cx="662892" cy="139748"/>
          </a:xfrm>
          <a:prstGeom prst="rect">
            <a:avLst/>
          </a:prstGeom>
          <a:noFill/>
          <a:ln w="6350" cap="flat" cmpd="sng" algn="ctr">
            <a:solidFill>
              <a:srgbClr val="005BAD"/>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ja-JP" altLang="en-US" sz="900" kern="1200" dirty="0">
                <a:solidFill>
                  <a:srgbClr val="005BAD"/>
                </a:solidFill>
                <a:latin typeface="+mn-ea"/>
                <a:ea typeface="+mn-ea"/>
                <a:cs typeface="+mn-cs"/>
              </a:rPr>
              <a:t>所得金額</a:t>
            </a:r>
          </a:p>
        </p:txBody>
      </p:sp>
      <p:sp>
        <p:nvSpPr>
          <p:cNvPr id="52" name="正方形/長方形 51">
            <a:extLst>
              <a:ext uri="{FF2B5EF4-FFF2-40B4-BE49-F238E27FC236}">
                <a16:creationId xmlns:a16="http://schemas.microsoft.com/office/drawing/2014/main" id="{046617B8-EA4C-601B-BD59-A1DFA5700B44}"/>
              </a:ext>
            </a:extLst>
          </p:cNvPr>
          <p:cNvSpPr/>
          <p:nvPr userDrawn="1"/>
        </p:nvSpPr>
        <p:spPr bwMode="auto">
          <a:xfrm>
            <a:off x="8117381" y="4690493"/>
            <a:ext cx="662892" cy="139748"/>
          </a:xfrm>
          <a:prstGeom prst="rect">
            <a:avLst/>
          </a:prstGeom>
          <a:noFill/>
          <a:ln w="6350" cap="flat" cmpd="sng" algn="ctr">
            <a:solidFill>
              <a:srgbClr val="005BAD"/>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ja-JP" altLang="en-US" sz="900" kern="1200" dirty="0">
                <a:solidFill>
                  <a:srgbClr val="005BAD"/>
                </a:solidFill>
                <a:latin typeface="+mn-ea"/>
                <a:ea typeface="+mn-ea"/>
                <a:cs typeface="+mn-cs"/>
              </a:rPr>
              <a:t>使用回数</a:t>
            </a:r>
          </a:p>
        </p:txBody>
      </p:sp>
      <p:sp>
        <p:nvSpPr>
          <p:cNvPr id="53" name="正方形/長方形 52">
            <a:extLst>
              <a:ext uri="{FF2B5EF4-FFF2-40B4-BE49-F238E27FC236}">
                <a16:creationId xmlns:a16="http://schemas.microsoft.com/office/drawing/2014/main" id="{6931CF68-04B1-F544-5276-28E558FE3D20}"/>
              </a:ext>
            </a:extLst>
          </p:cNvPr>
          <p:cNvSpPr/>
          <p:nvPr userDrawn="1"/>
        </p:nvSpPr>
        <p:spPr bwMode="auto">
          <a:xfrm>
            <a:off x="7410353" y="6532801"/>
            <a:ext cx="886151" cy="139748"/>
          </a:xfrm>
          <a:prstGeom prst="rect">
            <a:avLst/>
          </a:prstGeom>
          <a:noFill/>
          <a:ln w="6350" cap="flat" cmpd="sng" algn="ctr">
            <a:solidFill>
              <a:srgbClr val="005BAD"/>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ja-JP" altLang="en-US" sz="900" kern="1200" dirty="0">
                <a:solidFill>
                  <a:srgbClr val="005BAD"/>
                </a:solidFill>
                <a:latin typeface="+mn-ea"/>
                <a:ea typeface="+mn-ea"/>
                <a:cs typeface="+mn-cs"/>
              </a:rPr>
              <a:t>その他の要素</a:t>
            </a:r>
          </a:p>
        </p:txBody>
      </p:sp>
      <p:sp>
        <p:nvSpPr>
          <p:cNvPr id="55" name="グラフィックス 20">
            <a:extLst>
              <a:ext uri="{FF2B5EF4-FFF2-40B4-BE49-F238E27FC236}">
                <a16:creationId xmlns:a16="http://schemas.microsoft.com/office/drawing/2014/main" id="{53DECB3E-C800-EE0F-FA09-E05C69BC41D3}"/>
              </a:ext>
            </a:extLst>
          </p:cNvPr>
          <p:cNvSpPr/>
          <p:nvPr userDrawn="1"/>
        </p:nvSpPr>
        <p:spPr>
          <a:xfrm rot="18997644">
            <a:off x="7453042" y="4863784"/>
            <a:ext cx="213421" cy="870789"/>
          </a:xfrm>
          <a:custGeom>
            <a:avLst/>
            <a:gdLst>
              <a:gd name="connsiteX0" fmla="*/ 477774 w 635031"/>
              <a:gd name="connsiteY0" fmla="*/ 549783 h 2826162"/>
              <a:gd name="connsiteX1" fmla="*/ 635032 w 635031"/>
              <a:gd name="connsiteY1" fmla="*/ 549783 h 2826162"/>
              <a:gd name="connsiteX2" fmla="*/ 317468 w 635031"/>
              <a:gd name="connsiteY2" fmla="*/ 0 h 2826162"/>
              <a:gd name="connsiteX3" fmla="*/ 0 w 635031"/>
              <a:gd name="connsiteY3" fmla="*/ 549783 h 2826162"/>
              <a:gd name="connsiteX4" fmla="*/ 157163 w 635031"/>
              <a:gd name="connsiteY4" fmla="*/ 549783 h 2826162"/>
              <a:gd name="connsiteX5" fmla="*/ 317468 w 635031"/>
              <a:gd name="connsiteY5" fmla="*/ 2826163 h 2826162"/>
              <a:gd name="connsiteX6" fmla="*/ 477774 w 635031"/>
              <a:gd name="connsiteY6" fmla="*/ 549783 h 2826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5031" h="2826162">
                <a:moveTo>
                  <a:pt x="477774" y="549783"/>
                </a:moveTo>
                <a:lnTo>
                  <a:pt x="635032" y="549783"/>
                </a:lnTo>
                <a:lnTo>
                  <a:pt x="317468" y="0"/>
                </a:lnTo>
                <a:lnTo>
                  <a:pt x="0" y="549783"/>
                </a:lnTo>
                <a:lnTo>
                  <a:pt x="157163" y="549783"/>
                </a:lnTo>
                <a:lnTo>
                  <a:pt x="317468" y="2826163"/>
                </a:lnTo>
                <a:lnTo>
                  <a:pt x="477774" y="549783"/>
                </a:lnTo>
                <a:close/>
              </a:path>
            </a:pathLst>
          </a:custGeom>
          <a:gradFill>
            <a:gsLst>
              <a:gs pos="0">
                <a:srgbClr val="005BAD"/>
              </a:gs>
              <a:gs pos="100000">
                <a:srgbClr val="005BAD">
                  <a:alpha val="0"/>
                </a:srgbClr>
              </a:gs>
            </a:gsLst>
            <a:lin ang="5400000" scaled="1"/>
          </a:gradFill>
          <a:ln w="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ja-JP" altLang="en-US" dirty="0">
              <a:latin typeface="HGPｺﾞｼｯｸE" panose="020B0900000000000000" pitchFamily="50" charset="-128"/>
            </a:endParaRPr>
          </a:p>
        </p:txBody>
      </p:sp>
      <p:sp>
        <p:nvSpPr>
          <p:cNvPr id="56" name="グラフィックス 20">
            <a:extLst>
              <a:ext uri="{FF2B5EF4-FFF2-40B4-BE49-F238E27FC236}">
                <a16:creationId xmlns:a16="http://schemas.microsoft.com/office/drawing/2014/main" id="{F51483E6-0038-C2C3-9977-9BDB6CDF9270}"/>
              </a:ext>
            </a:extLst>
          </p:cNvPr>
          <p:cNvSpPr/>
          <p:nvPr userDrawn="1"/>
        </p:nvSpPr>
        <p:spPr>
          <a:xfrm rot="10800000">
            <a:off x="7746719" y="5568453"/>
            <a:ext cx="213421" cy="870789"/>
          </a:xfrm>
          <a:custGeom>
            <a:avLst/>
            <a:gdLst>
              <a:gd name="connsiteX0" fmla="*/ 477774 w 635031"/>
              <a:gd name="connsiteY0" fmla="*/ 549783 h 2826162"/>
              <a:gd name="connsiteX1" fmla="*/ 635032 w 635031"/>
              <a:gd name="connsiteY1" fmla="*/ 549783 h 2826162"/>
              <a:gd name="connsiteX2" fmla="*/ 317468 w 635031"/>
              <a:gd name="connsiteY2" fmla="*/ 0 h 2826162"/>
              <a:gd name="connsiteX3" fmla="*/ 0 w 635031"/>
              <a:gd name="connsiteY3" fmla="*/ 549783 h 2826162"/>
              <a:gd name="connsiteX4" fmla="*/ 157163 w 635031"/>
              <a:gd name="connsiteY4" fmla="*/ 549783 h 2826162"/>
              <a:gd name="connsiteX5" fmla="*/ 317468 w 635031"/>
              <a:gd name="connsiteY5" fmla="*/ 2826163 h 2826162"/>
              <a:gd name="connsiteX6" fmla="*/ 477774 w 635031"/>
              <a:gd name="connsiteY6" fmla="*/ 549783 h 2826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5031" h="2826162">
                <a:moveTo>
                  <a:pt x="477774" y="549783"/>
                </a:moveTo>
                <a:lnTo>
                  <a:pt x="635032" y="549783"/>
                </a:lnTo>
                <a:lnTo>
                  <a:pt x="317468" y="0"/>
                </a:lnTo>
                <a:lnTo>
                  <a:pt x="0" y="549783"/>
                </a:lnTo>
                <a:lnTo>
                  <a:pt x="157163" y="549783"/>
                </a:lnTo>
                <a:lnTo>
                  <a:pt x="317468" y="2826163"/>
                </a:lnTo>
                <a:lnTo>
                  <a:pt x="477774" y="549783"/>
                </a:lnTo>
                <a:close/>
              </a:path>
            </a:pathLst>
          </a:custGeom>
          <a:gradFill>
            <a:gsLst>
              <a:gs pos="0">
                <a:srgbClr val="005BAD"/>
              </a:gs>
              <a:gs pos="100000">
                <a:srgbClr val="005BAD">
                  <a:alpha val="0"/>
                </a:srgbClr>
              </a:gs>
            </a:gsLst>
            <a:lin ang="5400000" scaled="1"/>
          </a:gradFill>
          <a:ln w="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ja-JP" altLang="en-US" dirty="0">
              <a:latin typeface="HGPｺﾞｼｯｸE" panose="020B0900000000000000" pitchFamily="50" charset="-128"/>
            </a:endParaRPr>
          </a:p>
        </p:txBody>
      </p:sp>
      <p:sp>
        <p:nvSpPr>
          <p:cNvPr id="57" name="楕円 1">
            <a:extLst>
              <a:ext uri="{FF2B5EF4-FFF2-40B4-BE49-F238E27FC236}">
                <a16:creationId xmlns:a16="http://schemas.microsoft.com/office/drawing/2014/main" id="{D8914D87-D4A9-F379-42CF-017526314FD2}"/>
              </a:ext>
            </a:extLst>
          </p:cNvPr>
          <p:cNvSpPr/>
          <p:nvPr userDrawn="1"/>
        </p:nvSpPr>
        <p:spPr bwMode="auto">
          <a:xfrm>
            <a:off x="7797217" y="5541470"/>
            <a:ext cx="112426" cy="112426"/>
          </a:xfrm>
          <a:prstGeom prst="ellipse">
            <a:avLst/>
          </a:prstGeom>
          <a:solidFill>
            <a:srgbClr val="005BAD">
              <a:alpha val="70000"/>
            </a:srgbClr>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rgbClr val="FFC000"/>
              </a:solidFill>
              <a:effectLst/>
              <a:latin typeface="+mn-ea"/>
              <a:ea typeface="+mn-ea"/>
            </a:endParaRPr>
          </a:p>
        </p:txBody>
      </p:sp>
      <p:graphicFrame>
        <p:nvGraphicFramePr>
          <p:cNvPr id="58" name="表 57">
            <a:extLst>
              <a:ext uri="{FF2B5EF4-FFF2-40B4-BE49-F238E27FC236}">
                <a16:creationId xmlns:a16="http://schemas.microsoft.com/office/drawing/2014/main" id="{69D9F2AC-469D-19DB-6D58-D87598A210CE}"/>
              </a:ext>
            </a:extLst>
          </p:cNvPr>
          <p:cNvGraphicFramePr>
            <a:graphicFrameLocks noGrp="1"/>
          </p:cNvGraphicFramePr>
          <p:nvPr userDrawn="1">
            <p:extLst>
              <p:ext uri="{D42A27DB-BD31-4B8C-83A1-F6EECF244321}">
                <p14:modId xmlns:p14="http://schemas.microsoft.com/office/powerpoint/2010/main" val="3932754292"/>
              </p:ext>
            </p:extLst>
          </p:nvPr>
        </p:nvGraphicFramePr>
        <p:xfrm>
          <a:off x="5772274" y="1541747"/>
          <a:ext cx="3048083" cy="1742332"/>
        </p:xfrm>
        <a:graphic>
          <a:graphicData uri="http://schemas.openxmlformats.org/drawingml/2006/table">
            <a:tbl>
              <a:tblPr firstRow="1" bandRow="1">
                <a:effectLst/>
                <a:tableStyleId>{775DCB02-9BB8-47FD-8907-85C794F793BA}</a:tableStyleId>
              </a:tblPr>
              <a:tblGrid>
                <a:gridCol w="506778">
                  <a:extLst>
                    <a:ext uri="{9D8B030D-6E8A-4147-A177-3AD203B41FA5}">
                      <a16:colId xmlns:a16="http://schemas.microsoft.com/office/drawing/2014/main" val="869972413"/>
                    </a:ext>
                  </a:extLst>
                </a:gridCol>
                <a:gridCol w="482691">
                  <a:extLst>
                    <a:ext uri="{9D8B030D-6E8A-4147-A177-3AD203B41FA5}">
                      <a16:colId xmlns:a16="http://schemas.microsoft.com/office/drawing/2014/main" val="817503841"/>
                    </a:ext>
                  </a:extLst>
                </a:gridCol>
                <a:gridCol w="654248">
                  <a:extLst>
                    <a:ext uri="{9D8B030D-6E8A-4147-A177-3AD203B41FA5}">
                      <a16:colId xmlns:a16="http://schemas.microsoft.com/office/drawing/2014/main" val="1686783455"/>
                    </a:ext>
                  </a:extLst>
                </a:gridCol>
                <a:gridCol w="687387">
                  <a:extLst>
                    <a:ext uri="{9D8B030D-6E8A-4147-A177-3AD203B41FA5}">
                      <a16:colId xmlns:a16="http://schemas.microsoft.com/office/drawing/2014/main" val="4080317083"/>
                    </a:ext>
                  </a:extLst>
                </a:gridCol>
                <a:gridCol w="716979">
                  <a:extLst>
                    <a:ext uri="{9D8B030D-6E8A-4147-A177-3AD203B41FA5}">
                      <a16:colId xmlns:a16="http://schemas.microsoft.com/office/drawing/2014/main" val="659529276"/>
                    </a:ext>
                  </a:extLst>
                </a:gridCol>
              </a:tblGrid>
              <a:tr h="361732">
                <a:tc>
                  <a:txBody>
                    <a:bodyPr/>
                    <a:lstStyle/>
                    <a:p>
                      <a:pPr algn="ctr"/>
                      <a:endParaRPr kumimoji="1" lang="ja-JP" altLang="en-US" sz="900" b="0" dirty="0">
                        <a:solidFill>
                          <a:schemeClr val="bg1"/>
                        </a:solidFill>
                        <a:effectLst/>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ctr"/>
                      <a:r>
                        <a:rPr kumimoji="1" lang="ja-JP" altLang="en-US" sz="900" b="1" dirty="0">
                          <a:solidFill>
                            <a:schemeClr val="bg1"/>
                          </a:solidFill>
                          <a:effectLst/>
                        </a:rPr>
                        <a:t>家族</a:t>
                      </a:r>
                    </a:p>
                  </a:txBody>
                  <a:tcPr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pPr algn="ctr"/>
                      <a:r>
                        <a:rPr kumimoji="1" lang="ja-JP" altLang="en-US" sz="900" dirty="0">
                          <a:effectLst/>
                        </a:rPr>
                        <a:t>所得金額</a:t>
                      </a:r>
                      <a:endParaRPr kumimoji="1" lang="ja-JP" altLang="en-US" sz="700" b="0" kern="1200" dirty="0">
                        <a:solidFill>
                          <a:schemeClr val="bg1"/>
                        </a:solidFill>
                        <a:effectLst/>
                        <a:latin typeface="+mn-lt"/>
                        <a:ea typeface="+mn-ea"/>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pPr algn="ctr"/>
                      <a:r>
                        <a:rPr kumimoji="1" lang="ja-JP" altLang="en-US" sz="900" dirty="0">
                          <a:effectLst/>
                        </a:rPr>
                        <a:t>使用回数</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pPr algn="ctr"/>
                      <a:r>
                        <a:rPr kumimoji="1" lang="ja-JP" altLang="en-US" sz="900" dirty="0">
                          <a:effectLst/>
                        </a:rPr>
                        <a:t>負担金額</a:t>
                      </a:r>
                    </a:p>
                  </a:txBody>
                  <a:tcPr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extLst>
                  <a:ext uri="{0D108BD9-81ED-4DB2-BD59-A6C34878D82A}">
                    <a16:rowId xmlns:a16="http://schemas.microsoft.com/office/drawing/2014/main" val="2135456254"/>
                  </a:ext>
                </a:extLst>
              </a:tr>
              <a:tr h="288000">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Ａ家</a:t>
                      </a:r>
                    </a:p>
                  </a:txBody>
                  <a:tcPr anchor="ctr">
                    <a:lnL w="127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４人</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500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月</a:t>
                      </a:r>
                      <a:r>
                        <a:rPr kumimoji="1" lang="en-US" altLang="ja-JP" sz="900" b="1" dirty="0">
                          <a:effectLst/>
                          <a:latin typeface="HGPｺﾞｼｯｸM" panose="020B0600000000000000" pitchFamily="50" charset="-128"/>
                          <a:ea typeface="HGPｺﾞｼｯｸM" panose="020B0600000000000000" pitchFamily="50" charset="-128"/>
                        </a:rPr>
                        <a:t>10</a:t>
                      </a:r>
                      <a:r>
                        <a:rPr kumimoji="1" lang="ja-JP" altLang="en-US" sz="900" b="1" dirty="0">
                          <a:effectLst/>
                          <a:latin typeface="HGPｺﾞｼｯｸM" panose="020B0600000000000000" pitchFamily="50" charset="-128"/>
                          <a:ea typeface="HGPｺﾞｼｯｸM" panose="020B0600000000000000" pitchFamily="50" charset="-128"/>
                        </a:rPr>
                        <a:t>回</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100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0521073"/>
                  </a:ext>
                </a:extLst>
              </a:tr>
              <a:tr h="288000">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Ｂ家</a:t>
                      </a:r>
                    </a:p>
                  </a:txBody>
                  <a:tcPr anchor="ctr">
                    <a:lnL w="127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４人</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500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月</a:t>
                      </a:r>
                      <a:r>
                        <a:rPr kumimoji="1" lang="en-US" altLang="ja-JP" sz="900" b="1" dirty="0">
                          <a:effectLst/>
                          <a:latin typeface="HGPｺﾞｼｯｸM" panose="020B0600000000000000" pitchFamily="50" charset="-128"/>
                          <a:ea typeface="HGPｺﾞｼｯｸM" panose="020B0600000000000000" pitchFamily="50" charset="-128"/>
                        </a:rPr>
                        <a:t>10</a:t>
                      </a:r>
                      <a:r>
                        <a:rPr kumimoji="1" lang="ja-JP" altLang="en-US" sz="900" b="1" dirty="0">
                          <a:effectLst/>
                          <a:latin typeface="HGPｺﾞｼｯｸM" panose="020B0600000000000000" pitchFamily="50" charset="-128"/>
                          <a:ea typeface="HGPｺﾞｼｯｸM" panose="020B0600000000000000" pitchFamily="50" charset="-128"/>
                        </a:rPr>
                        <a:t>回</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100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96817260"/>
                  </a:ext>
                </a:extLst>
              </a:tr>
              <a:tr h="288000">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Ｃ家</a:t>
                      </a:r>
                    </a:p>
                  </a:txBody>
                  <a:tcPr anchor="ctr">
                    <a:lnL w="127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４人</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500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月</a:t>
                      </a:r>
                      <a:r>
                        <a:rPr kumimoji="1" lang="en-US" altLang="ja-JP" sz="900" b="1" dirty="0">
                          <a:effectLst/>
                          <a:latin typeface="HGPｺﾞｼｯｸM" panose="020B0600000000000000" pitchFamily="50" charset="-128"/>
                          <a:ea typeface="HGPｺﾞｼｯｸM" panose="020B0600000000000000" pitchFamily="50" charset="-128"/>
                        </a:rPr>
                        <a:t>10</a:t>
                      </a:r>
                      <a:r>
                        <a:rPr kumimoji="1" lang="ja-JP" altLang="en-US" sz="900" b="1" dirty="0">
                          <a:effectLst/>
                          <a:latin typeface="HGPｺﾞｼｯｸM" panose="020B0600000000000000" pitchFamily="50" charset="-128"/>
                          <a:ea typeface="HGPｺﾞｼｯｸM" panose="020B0600000000000000" pitchFamily="50" charset="-128"/>
                        </a:rPr>
                        <a:t>回</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100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85846679"/>
                  </a:ext>
                </a:extLst>
              </a:tr>
              <a:tr h="288000">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Ｄ家</a:t>
                      </a:r>
                    </a:p>
                  </a:txBody>
                  <a:tcPr anchor="ctr">
                    <a:lnL w="127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４人</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500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月</a:t>
                      </a:r>
                      <a:r>
                        <a:rPr kumimoji="1" lang="en-US" altLang="ja-JP" sz="900" b="1" dirty="0">
                          <a:effectLst/>
                          <a:latin typeface="HGPｺﾞｼｯｸM" panose="020B0600000000000000" pitchFamily="50" charset="-128"/>
                          <a:ea typeface="HGPｺﾞｼｯｸM" panose="020B0600000000000000" pitchFamily="50" charset="-128"/>
                        </a:rPr>
                        <a:t>10</a:t>
                      </a:r>
                      <a:r>
                        <a:rPr kumimoji="1" lang="ja-JP" altLang="en-US" sz="900" b="1" dirty="0">
                          <a:effectLst/>
                          <a:latin typeface="HGPｺﾞｼｯｸM" panose="020B0600000000000000" pitchFamily="50" charset="-128"/>
                          <a:ea typeface="HGPｺﾞｼｯｸM" panose="020B0600000000000000" pitchFamily="50" charset="-128"/>
                        </a:rPr>
                        <a:t>回</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100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68042463"/>
                  </a:ext>
                </a:extLst>
              </a:tr>
              <a:tr h="0">
                <a:tc gridSpan="4">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合計</a:t>
                      </a:r>
                    </a:p>
                  </a:txBody>
                  <a:tcPr anchor="ctr">
                    <a:lnL w="127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dirty="0"/>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400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52522239"/>
                  </a:ext>
                </a:extLst>
              </a:tr>
            </a:tbl>
          </a:graphicData>
        </a:graphic>
      </p:graphicFrame>
    </p:spTree>
    <p:extLst>
      <p:ext uri="{BB962C8B-B14F-4D97-AF65-F5344CB8AC3E}">
        <p14:creationId xmlns:p14="http://schemas.microsoft.com/office/powerpoint/2010/main" val="2548960334"/>
      </p:ext>
    </p:extLst>
  </p:cSld>
  <p:clrMapOvr>
    <a:masterClrMapping/>
  </p:clrMapOvr>
  <p:extLst>
    <p:ext uri="{DCECCB84-F9BA-43D5-87BE-67443E8EF086}">
      <p15:sldGuideLst xmlns:p15="http://schemas.microsoft.com/office/powerpoint/2012/main">
        <p15:guide id="4" orient="horz">
          <p15:clr>
            <a:srgbClr val="FBAE40"/>
          </p15:clr>
        </p15:guide>
        <p15:guide id="5" pos="576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cSld name="ユーザー設定レイアウト">
    <p:spTree>
      <p:nvGrpSpPr>
        <p:cNvPr id="1" name=""/>
        <p:cNvGrpSpPr/>
        <p:nvPr/>
      </p:nvGrpSpPr>
      <p:grpSpPr>
        <a:xfrm>
          <a:off x="0" y="0"/>
          <a:ext cx="0" cy="0"/>
          <a:chOff x="0" y="0"/>
          <a:chExt cx="0" cy="0"/>
        </a:xfrm>
      </p:grpSpPr>
      <p:grpSp>
        <p:nvGrpSpPr>
          <p:cNvPr id="34" name="グループ化 33">
            <a:extLst>
              <a:ext uri="{FF2B5EF4-FFF2-40B4-BE49-F238E27FC236}">
                <a16:creationId xmlns:a16="http://schemas.microsoft.com/office/drawing/2014/main" id="{00B6EBC8-DFE6-4B41-8F4D-0F3B4B85948D}"/>
              </a:ext>
            </a:extLst>
          </p:cNvPr>
          <p:cNvGrpSpPr/>
          <p:nvPr/>
        </p:nvGrpSpPr>
        <p:grpSpPr>
          <a:xfrm>
            <a:off x="521599" y="5072062"/>
            <a:ext cx="8432250" cy="587133"/>
            <a:chOff x="-1333500" y="3637600"/>
            <a:chExt cx="8437378" cy="514989"/>
          </a:xfrm>
        </p:grpSpPr>
        <p:sp>
          <p:nvSpPr>
            <p:cNvPr id="26" name="正方形/長方形 25">
              <a:extLst>
                <a:ext uri="{FF2B5EF4-FFF2-40B4-BE49-F238E27FC236}">
                  <a16:creationId xmlns:a16="http://schemas.microsoft.com/office/drawing/2014/main" id="{4877938D-8F1A-49C1-8C3F-E5F7D17E804D}"/>
                </a:ext>
              </a:extLst>
            </p:cNvPr>
            <p:cNvSpPr/>
            <p:nvPr/>
          </p:nvSpPr>
          <p:spPr bwMode="auto">
            <a:xfrm>
              <a:off x="-1283729" y="3675759"/>
              <a:ext cx="8337698" cy="441494"/>
            </a:xfrm>
            <a:prstGeom prst="rect">
              <a:avLst/>
            </a:prstGeom>
            <a:solidFill>
              <a:srgbClr val="CCECFF">
                <a:alpha val="30000"/>
              </a:srgbClr>
            </a:solidFill>
            <a:ln w="6350" cap="flat" cmpd="sng" algn="ctr">
              <a:solidFill>
                <a:srgbClr val="005BAD"/>
              </a:solidFill>
              <a:prstDash val="dash"/>
              <a:round/>
              <a:headEnd type="none" w="med" len="med"/>
              <a:tailEnd type="none" w="med" len="med"/>
            </a:ln>
            <a:effectLst/>
          </p:spPr>
          <p:txBody>
            <a:bodyPr vert="horz" wrap="square" lIns="91440" tIns="0" rIns="91440" bIns="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1" lang="ja-JP" altLang="en-US" sz="1050" b="0" i="0" u="none" strike="noStrike" cap="none" normalizeH="0" baseline="0" dirty="0">
                  <a:ln>
                    <a:noFill/>
                  </a:ln>
                  <a:solidFill>
                    <a:schemeClr val="tx1"/>
                  </a:solidFill>
                  <a:effectLst/>
                  <a:latin typeface="+mn-ea"/>
                  <a:ea typeface="+mn-ea"/>
                </a:rPr>
                <a:t>　　穴埋め問題 </a:t>
              </a:r>
              <a:r>
                <a:rPr kumimoji="1" lang="en-US" altLang="ja-JP" sz="1050" b="0" i="0" u="none" strike="noStrike" cap="none" normalizeH="0" baseline="0" dirty="0">
                  <a:ln>
                    <a:noFill/>
                  </a:ln>
                  <a:solidFill>
                    <a:schemeClr val="tx1"/>
                  </a:solidFill>
                  <a:effectLst/>
                  <a:latin typeface="+mn-ea"/>
                  <a:ea typeface="+mn-ea"/>
                </a:rPr>
                <a:t>… </a:t>
              </a:r>
              <a:r>
                <a:rPr kumimoji="1" lang="ja-JP" altLang="en-US" sz="1050" b="0" i="0" u="none" strike="noStrike" cap="none" normalizeH="0" baseline="0" dirty="0">
                  <a:ln>
                    <a:noFill/>
                  </a:ln>
                  <a:solidFill>
                    <a:schemeClr val="tx1"/>
                  </a:solidFill>
                  <a:effectLst/>
                  <a:latin typeface="+mn-ea"/>
                  <a:ea typeface="+mn-ea"/>
                </a:rPr>
                <a:t>［問１］①納税</a:t>
              </a:r>
              <a:r>
                <a:rPr kumimoji="1" lang="ja-JP" altLang="en-US" sz="1050" dirty="0">
                  <a:latin typeface="+mn-ea"/>
                </a:rPr>
                <a:t>　［問２］</a:t>
              </a:r>
              <a:r>
                <a:rPr kumimoji="1" lang="ja-JP" altLang="en-US" sz="1050" b="0" i="0" u="none" strike="noStrike" cap="none" normalizeH="0" baseline="0" dirty="0">
                  <a:ln>
                    <a:noFill/>
                  </a:ln>
                  <a:solidFill>
                    <a:schemeClr val="tx1"/>
                  </a:solidFill>
                  <a:effectLst/>
                  <a:latin typeface="+mn-ea"/>
                  <a:ea typeface="+mn-ea"/>
                </a:rPr>
                <a:t>②水平</a:t>
              </a:r>
              <a:r>
                <a:rPr kumimoji="1" lang="ja-JP" altLang="en-US" sz="1050" dirty="0">
                  <a:latin typeface="+mn-ea"/>
                </a:rPr>
                <a:t>　</a:t>
              </a:r>
              <a:r>
                <a:rPr kumimoji="1" lang="ja-JP" altLang="en-US" sz="1050" b="0" i="0" u="none" strike="noStrike" cap="none" normalizeH="0" baseline="0" dirty="0">
                  <a:ln>
                    <a:noFill/>
                  </a:ln>
                  <a:solidFill>
                    <a:schemeClr val="tx1"/>
                  </a:solidFill>
                  <a:effectLst/>
                  <a:latin typeface="+mn-ea"/>
                  <a:ea typeface="+mn-ea"/>
                </a:rPr>
                <a:t>③垂直</a:t>
              </a:r>
              <a:r>
                <a:rPr kumimoji="1" lang="ja-JP" altLang="en-US" sz="1050" dirty="0">
                  <a:latin typeface="+mn-ea"/>
                </a:rPr>
                <a:t>　［問３］</a:t>
              </a:r>
              <a:r>
                <a:rPr kumimoji="1" lang="ja-JP" altLang="en-US" sz="1050" b="0" i="0" u="none" strike="noStrike" cap="none" normalizeH="0" baseline="0" dirty="0">
                  <a:ln>
                    <a:noFill/>
                  </a:ln>
                  <a:solidFill>
                    <a:schemeClr val="tx1"/>
                  </a:solidFill>
                  <a:effectLst/>
                  <a:latin typeface="+mn-ea"/>
                  <a:ea typeface="+mn-ea"/>
                </a:rPr>
                <a:t>④国民</a:t>
              </a:r>
              <a:r>
                <a:rPr kumimoji="1" lang="ja-JP" altLang="en-US" sz="1050" dirty="0">
                  <a:latin typeface="+mn-ea"/>
                </a:rPr>
                <a:t>　</a:t>
              </a:r>
              <a:r>
                <a:rPr kumimoji="1" lang="ja-JP" altLang="en-US" sz="1050" b="0" i="0" u="none" strike="noStrike" cap="none" normalizeH="0" baseline="0" dirty="0">
                  <a:ln>
                    <a:noFill/>
                  </a:ln>
                  <a:solidFill>
                    <a:schemeClr val="tx1"/>
                  </a:solidFill>
                  <a:effectLst/>
                  <a:latin typeface="+mn-ea"/>
                  <a:ea typeface="+mn-ea"/>
                </a:rPr>
                <a:t>⑤国会議員</a:t>
              </a:r>
              <a:r>
                <a:rPr kumimoji="1" lang="ja-JP" altLang="en-US" sz="1050" dirty="0">
                  <a:latin typeface="+mn-ea"/>
                </a:rPr>
                <a:t>　［問４］</a:t>
              </a:r>
              <a:r>
                <a:rPr kumimoji="1" lang="ja-JP" altLang="en-US" sz="1050" b="0" i="0" u="none" strike="noStrike" cap="none" normalizeH="0" baseline="0" dirty="0">
                  <a:ln>
                    <a:noFill/>
                  </a:ln>
                  <a:solidFill>
                    <a:schemeClr val="tx1"/>
                  </a:solidFill>
                  <a:effectLst/>
                  <a:latin typeface="+mn-ea"/>
                  <a:ea typeface="+mn-ea"/>
                </a:rPr>
                <a:t>⑥社会保障関係　⑦国債　⑧税収　⑨公債金（借金）</a:t>
              </a:r>
              <a:r>
                <a:rPr kumimoji="1" lang="ja-JP" altLang="en-US" sz="1050" dirty="0">
                  <a:latin typeface="+mn-ea"/>
                </a:rPr>
                <a:t>　</a:t>
              </a:r>
              <a:endParaRPr kumimoji="1" lang="en-US" altLang="ja-JP" sz="1050" dirty="0">
                <a:latin typeface="+mn-ea"/>
              </a:endParaRPr>
            </a:p>
            <a:p>
              <a:pPr marL="0" marR="0" indent="0" algn="l" defTabSz="914400" rtl="0" eaLnBrk="1" fontAlgn="base" latinLnBrk="0" hangingPunct="1">
                <a:lnSpc>
                  <a:spcPct val="100000"/>
                </a:lnSpc>
                <a:spcBef>
                  <a:spcPct val="0"/>
                </a:spcBef>
                <a:spcAft>
                  <a:spcPct val="0"/>
                </a:spcAft>
                <a:buClrTx/>
                <a:buSzTx/>
                <a:buFontTx/>
                <a:buNone/>
                <a:tabLst/>
              </a:pPr>
              <a:r>
                <a:rPr kumimoji="1" lang="ja-JP" altLang="en-US" sz="1050" dirty="0">
                  <a:latin typeface="+mn-ea"/>
                </a:rPr>
                <a:t>　　　　　　　　　　　　［問５］</a:t>
              </a:r>
              <a:r>
                <a:rPr kumimoji="1" lang="ja-JP" altLang="en-US" sz="1050" b="0" i="0" u="none" strike="noStrike" cap="none" normalizeH="0" baseline="0" dirty="0">
                  <a:ln>
                    <a:noFill/>
                  </a:ln>
                  <a:solidFill>
                    <a:schemeClr val="tx1"/>
                  </a:solidFill>
                  <a:effectLst/>
                  <a:latin typeface="+mn-ea"/>
                  <a:ea typeface="+mn-ea"/>
                </a:rPr>
                <a:t>⑩⑪道府県民税、事業税など（Ｐ３参照）</a:t>
              </a:r>
              <a:endParaRPr kumimoji="1" lang="en-US" altLang="ja-JP" sz="1050" b="0" i="0" u="none" strike="noStrike" cap="none" normalizeH="0" baseline="0" dirty="0">
                <a:ln>
                  <a:noFill/>
                </a:ln>
                <a:solidFill>
                  <a:schemeClr val="tx1"/>
                </a:solidFill>
                <a:effectLst/>
                <a:latin typeface="+mn-ea"/>
                <a:ea typeface="+mn-ea"/>
              </a:endParaRPr>
            </a:p>
            <a:p>
              <a:pPr marL="0" marR="0" indent="0" algn="l" defTabSz="914400" rtl="0" eaLnBrk="1" fontAlgn="base" latinLnBrk="0" hangingPunct="1">
                <a:lnSpc>
                  <a:spcPct val="100000"/>
                </a:lnSpc>
                <a:spcBef>
                  <a:spcPct val="0"/>
                </a:spcBef>
                <a:spcAft>
                  <a:spcPct val="0"/>
                </a:spcAft>
                <a:buClrTx/>
                <a:buSzTx/>
                <a:buFontTx/>
                <a:buNone/>
                <a:tabLst/>
              </a:pPr>
              <a:r>
                <a:rPr kumimoji="1" lang="ja-JP" altLang="en-US" sz="1050" b="0" i="0" u="none" strike="noStrike" cap="none" normalizeH="0" baseline="0" dirty="0">
                  <a:ln>
                    <a:noFill/>
                  </a:ln>
                  <a:solidFill>
                    <a:schemeClr val="tx1"/>
                  </a:solidFill>
                  <a:effectLst/>
                  <a:latin typeface="+mn-ea"/>
                  <a:ea typeface="+mn-ea"/>
                </a:rPr>
                <a:t>　　クイズ </a:t>
              </a:r>
              <a:r>
                <a:rPr kumimoji="1" lang="en-US" altLang="ja-JP" sz="1050" b="0" i="0" u="none" strike="noStrike" cap="none" normalizeH="0" baseline="0" dirty="0">
                  <a:ln>
                    <a:noFill/>
                  </a:ln>
                  <a:solidFill>
                    <a:schemeClr val="tx1"/>
                  </a:solidFill>
                  <a:effectLst/>
                  <a:latin typeface="+mn-ea"/>
                  <a:ea typeface="+mn-ea"/>
                </a:rPr>
                <a:t>…</a:t>
              </a:r>
              <a:r>
                <a:rPr kumimoji="1" lang="ja-JP" altLang="en-US" sz="1050" b="0" i="0" u="none" strike="noStrike" cap="none" normalizeH="0" baseline="0" dirty="0">
                  <a:ln>
                    <a:noFill/>
                  </a:ln>
                  <a:solidFill>
                    <a:schemeClr val="tx1"/>
                  </a:solidFill>
                  <a:effectLst/>
                  <a:latin typeface="+mn-ea"/>
                  <a:ea typeface="+mn-ea"/>
                </a:rPr>
                <a:t> ［問１］②約</a:t>
              </a:r>
              <a:r>
                <a:rPr kumimoji="1" lang="en-US" altLang="ja-JP" sz="1050" b="0" i="0" u="none" strike="noStrike" cap="none" normalizeH="0" baseline="0" dirty="0">
                  <a:ln>
                    <a:noFill/>
                  </a:ln>
                  <a:solidFill>
                    <a:schemeClr val="tx1"/>
                  </a:solidFill>
                  <a:effectLst/>
                  <a:latin typeface="+mn-ea"/>
                  <a:ea typeface="+mn-ea"/>
                </a:rPr>
                <a:t>50</a:t>
              </a:r>
              <a:r>
                <a:rPr kumimoji="1" lang="ja-JP" altLang="en-US" sz="1050" b="0" i="0" u="none" strike="noStrike" cap="none" normalizeH="0" baseline="0" dirty="0">
                  <a:ln>
                    <a:noFill/>
                  </a:ln>
                  <a:solidFill>
                    <a:schemeClr val="tx1"/>
                  </a:solidFill>
                  <a:effectLst/>
                  <a:latin typeface="+mn-ea"/>
                  <a:ea typeface="+mn-ea"/>
                </a:rPr>
                <a:t>種類　［問２］③クイズの懸賞金　［問３］②スペードのエース　［問４］③国会　［問５］②かえる税</a:t>
              </a:r>
            </a:p>
          </p:txBody>
        </p:sp>
        <p:sp>
          <p:nvSpPr>
            <p:cNvPr id="32" name="正方形/長方形 31">
              <a:extLst>
                <a:ext uri="{FF2B5EF4-FFF2-40B4-BE49-F238E27FC236}">
                  <a16:creationId xmlns:a16="http://schemas.microsoft.com/office/drawing/2014/main" id="{F88DDDCA-3BCD-4294-A1E3-1D854BF10A40}"/>
                </a:ext>
              </a:extLst>
            </p:cNvPr>
            <p:cNvSpPr/>
            <p:nvPr/>
          </p:nvSpPr>
          <p:spPr bwMode="auto">
            <a:xfrm>
              <a:off x="-1333500" y="3637600"/>
              <a:ext cx="8437378" cy="514989"/>
            </a:xfrm>
            <a:prstGeom prst="rect">
              <a:avLst/>
            </a:prstGeom>
            <a:noFill/>
            <a:ln w="22225"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grpSp>
      <p:grpSp>
        <p:nvGrpSpPr>
          <p:cNvPr id="3" name="グループ化 2">
            <a:extLst>
              <a:ext uri="{FF2B5EF4-FFF2-40B4-BE49-F238E27FC236}">
                <a16:creationId xmlns:a16="http://schemas.microsoft.com/office/drawing/2014/main" id="{B880D74A-2F04-4453-9349-C1D2BD58DE17}"/>
              </a:ext>
            </a:extLst>
          </p:cNvPr>
          <p:cNvGrpSpPr/>
          <p:nvPr/>
        </p:nvGrpSpPr>
        <p:grpSpPr>
          <a:xfrm>
            <a:off x="190151" y="266710"/>
            <a:ext cx="8763698" cy="971520"/>
            <a:chOff x="322211" y="6432958"/>
            <a:chExt cx="8532000" cy="233001"/>
          </a:xfrm>
        </p:grpSpPr>
        <p:sp>
          <p:nvSpPr>
            <p:cNvPr id="4" name="正方形/長方形 3">
              <a:extLst>
                <a:ext uri="{FF2B5EF4-FFF2-40B4-BE49-F238E27FC236}">
                  <a16:creationId xmlns:a16="http://schemas.microsoft.com/office/drawing/2014/main" id="{98AD1B1C-C368-4CA5-A0A3-F7E176FFAE7F}"/>
                </a:ext>
              </a:extLst>
            </p:cNvPr>
            <p:cNvSpPr/>
            <p:nvPr/>
          </p:nvSpPr>
          <p:spPr bwMode="auto">
            <a:xfrm>
              <a:off x="322211" y="6432958"/>
              <a:ext cx="8532000" cy="233001"/>
            </a:xfrm>
            <a:prstGeom prst="rect">
              <a:avLst/>
            </a:prstGeom>
            <a:noFill/>
            <a:ln w="22225"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5" name="正方形/長方形 4">
              <a:extLst>
                <a:ext uri="{FF2B5EF4-FFF2-40B4-BE49-F238E27FC236}">
                  <a16:creationId xmlns:a16="http://schemas.microsoft.com/office/drawing/2014/main" id="{7D088CD5-0FDA-464F-B3D6-C7CA9D243376}"/>
                </a:ext>
              </a:extLst>
            </p:cNvPr>
            <p:cNvSpPr/>
            <p:nvPr/>
          </p:nvSpPr>
          <p:spPr bwMode="auto">
            <a:xfrm>
              <a:off x="384373" y="6449705"/>
              <a:ext cx="8389132" cy="199620"/>
            </a:xfrm>
            <a:prstGeom prst="rect">
              <a:avLst/>
            </a:prstGeom>
            <a:solidFill>
              <a:srgbClr val="CCECFF">
                <a:alpha val="30000"/>
              </a:srgbClr>
            </a:solidFill>
            <a:ln w="6350" cap="flat" cmpd="sng" algn="ctr">
              <a:solidFill>
                <a:srgbClr val="005BAD"/>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grpSp>
      <p:sp>
        <p:nvSpPr>
          <p:cNvPr id="6" name="テキスト ボックス 5">
            <a:extLst>
              <a:ext uri="{FF2B5EF4-FFF2-40B4-BE49-F238E27FC236}">
                <a16:creationId xmlns:a16="http://schemas.microsoft.com/office/drawing/2014/main" id="{21CBEC8D-EC3D-456E-AC4E-0CF71D49567F}"/>
              </a:ext>
            </a:extLst>
          </p:cNvPr>
          <p:cNvSpPr txBox="1"/>
          <p:nvPr/>
        </p:nvSpPr>
        <p:spPr>
          <a:xfrm>
            <a:off x="5157183" y="765131"/>
            <a:ext cx="2998716" cy="276999"/>
          </a:xfrm>
          <a:prstGeom prst="rect">
            <a:avLst/>
          </a:prstGeom>
          <a:noFill/>
        </p:spPr>
        <p:txBody>
          <a:bodyPr wrap="square" lIns="0" rIns="0" rtlCol="0">
            <a:spAutoFit/>
          </a:bodyPr>
          <a:lstStyle/>
          <a:p>
            <a:r>
              <a:rPr kumimoji="1" lang="en-US" altLang="ja-JP" sz="1200" dirty="0">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https://www.nta.go.jp/taxes/kids/index.htm</a:t>
            </a:r>
            <a:endParaRPr kumimoji="1" lang="en-US" altLang="ja-JP" sz="1200" dirty="0">
              <a:latin typeface="Arial" panose="020B0604020202020204" pitchFamily="34" charset="0"/>
              <a:cs typeface="Arial" panose="020B0604020202020204" pitchFamily="34" charset="0"/>
            </a:endParaRPr>
          </a:p>
        </p:txBody>
      </p:sp>
      <p:sp>
        <p:nvSpPr>
          <p:cNvPr id="7" name="Text Box 12">
            <a:extLst>
              <a:ext uri="{FF2B5EF4-FFF2-40B4-BE49-F238E27FC236}">
                <a16:creationId xmlns:a16="http://schemas.microsoft.com/office/drawing/2014/main" id="{78428D88-34A4-4AF5-9DA0-D90D2C05F33D}"/>
              </a:ext>
            </a:extLst>
          </p:cNvPr>
          <p:cNvSpPr txBox="1">
            <a:spLocks noChangeArrowheads="1"/>
          </p:cNvSpPr>
          <p:nvPr/>
        </p:nvSpPr>
        <p:spPr bwMode="auto">
          <a:xfrm>
            <a:off x="312587" y="344089"/>
            <a:ext cx="4844596" cy="724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lnSpc>
                <a:spcPct val="130000"/>
              </a:lnSpc>
              <a:spcBef>
                <a:spcPct val="0"/>
              </a:spcBef>
              <a:buNone/>
            </a:pPr>
            <a:r>
              <a:rPr lang="ja-JP" altLang="en-US" sz="1700" dirty="0">
                <a:solidFill>
                  <a:srgbClr val="005BAD"/>
                </a:solidFill>
                <a:latin typeface="HGPｺﾞｼｯｸE" panose="020B0900000000000000" pitchFamily="50" charset="-128"/>
                <a:ea typeface="HGPｺﾞｼｯｸE" panose="020B0900000000000000" pitchFamily="50" charset="-128"/>
              </a:rPr>
              <a:t>税金についてもっと詳しく知りたい人は、</a:t>
            </a:r>
            <a:endParaRPr lang="en-US" altLang="ja-JP" sz="1700" dirty="0">
              <a:solidFill>
                <a:srgbClr val="005BAD"/>
              </a:solidFill>
              <a:latin typeface="HGPｺﾞｼｯｸE" panose="020B0900000000000000" pitchFamily="50" charset="-128"/>
              <a:ea typeface="HGPｺﾞｼｯｸE" panose="020B0900000000000000" pitchFamily="50" charset="-128"/>
            </a:endParaRPr>
          </a:p>
          <a:p>
            <a:pPr eaLnBrk="1" hangingPunct="1">
              <a:lnSpc>
                <a:spcPct val="130000"/>
              </a:lnSpc>
              <a:spcBef>
                <a:spcPct val="0"/>
              </a:spcBef>
              <a:buNone/>
            </a:pPr>
            <a:r>
              <a:rPr lang="ja-JP" altLang="en-US" sz="1700" dirty="0">
                <a:solidFill>
                  <a:srgbClr val="005BAD"/>
                </a:solidFill>
                <a:latin typeface="HGPｺﾞｼｯｸE" panose="020B0900000000000000" pitchFamily="50" charset="-128"/>
                <a:ea typeface="HGPｺﾞｼｯｸE" panose="020B0900000000000000" pitchFamily="50" charset="-128"/>
              </a:rPr>
              <a:t>　　　国税庁ホームページの「税の学習コーナー」へ</a:t>
            </a:r>
          </a:p>
        </p:txBody>
      </p:sp>
      <p:pic>
        <p:nvPicPr>
          <p:cNvPr id="8" name="図 7">
            <a:extLst>
              <a:ext uri="{FF2B5EF4-FFF2-40B4-BE49-F238E27FC236}">
                <a16:creationId xmlns:a16="http://schemas.microsoft.com/office/drawing/2014/main" id="{1B368F36-B3C6-4A6E-A5EB-B20855DD7CA7}"/>
              </a:ext>
            </a:extLst>
          </p:cNvPr>
          <p:cNvPicPr>
            <a:picLocks noChangeAspect="1"/>
          </p:cNvPicPr>
          <p:nvPr/>
        </p:nvPicPr>
        <p:blipFill>
          <a:blip r:embed="rId3"/>
          <a:stretch>
            <a:fillRect/>
          </a:stretch>
        </p:blipFill>
        <p:spPr>
          <a:xfrm>
            <a:off x="8163868" y="451435"/>
            <a:ext cx="606279" cy="602069"/>
          </a:xfrm>
          <a:prstGeom prst="rect">
            <a:avLst/>
          </a:prstGeom>
        </p:spPr>
      </p:pic>
      <p:grpSp>
        <p:nvGrpSpPr>
          <p:cNvPr id="9" name="グループ化 8">
            <a:extLst>
              <a:ext uri="{FF2B5EF4-FFF2-40B4-BE49-F238E27FC236}">
                <a16:creationId xmlns:a16="http://schemas.microsoft.com/office/drawing/2014/main" id="{C4EBE130-13B2-4CDA-A249-33130D79A785}"/>
              </a:ext>
            </a:extLst>
          </p:cNvPr>
          <p:cNvGrpSpPr/>
          <p:nvPr/>
        </p:nvGrpSpPr>
        <p:grpSpPr>
          <a:xfrm>
            <a:off x="1318210" y="1342106"/>
            <a:ext cx="6507580" cy="3673477"/>
            <a:chOff x="408221" y="1492804"/>
            <a:chExt cx="8332652" cy="4703715"/>
          </a:xfrm>
        </p:grpSpPr>
        <p:grpSp>
          <p:nvGrpSpPr>
            <p:cNvPr id="10" name="グループ化 9">
              <a:extLst>
                <a:ext uri="{FF2B5EF4-FFF2-40B4-BE49-F238E27FC236}">
                  <a16:creationId xmlns:a16="http://schemas.microsoft.com/office/drawing/2014/main" id="{08729E7B-26B8-4ED0-970C-9E30E2D0C7BC}"/>
                </a:ext>
              </a:extLst>
            </p:cNvPr>
            <p:cNvGrpSpPr/>
            <p:nvPr/>
          </p:nvGrpSpPr>
          <p:grpSpPr>
            <a:xfrm>
              <a:off x="408221" y="4787785"/>
              <a:ext cx="2006355" cy="1408734"/>
              <a:chOff x="276126" y="4999439"/>
              <a:chExt cx="2070467" cy="1453749"/>
            </a:xfrm>
          </p:grpSpPr>
          <p:pic>
            <p:nvPicPr>
              <p:cNvPr id="14" name="図 13" descr="コンピュータ が含まれている画像&#10;&#10;自動的に生成された説明">
                <a:extLst>
                  <a:ext uri="{FF2B5EF4-FFF2-40B4-BE49-F238E27FC236}">
                    <a16:creationId xmlns:a16="http://schemas.microsoft.com/office/drawing/2014/main" id="{E388252C-2217-47FC-9338-EDF9B724BC5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6126" y="4999439"/>
                <a:ext cx="2070467" cy="1453749"/>
              </a:xfrm>
              <a:prstGeom prst="rect">
                <a:avLst/>
              </a:prstGeom>
            </p:spPr>
          </p:pic>
          <p:pic>
            <p:nvPicPr>
              <p:cNvPr id="15" name="図 14">
                <a:extLst>
                  <a:ext uri="{FF2B5EF4-FFF2-40B4-BE49-F238E27FC236}">
                    <a16:creationId xmlns:a16="http://schemas.microsoft.com/office/drawing/2014/main" id="{C733740A-B503-4CF6-AB13-C126AD90886E}"/>
                  </a:ext>
                </a:extLst>
              </p:cNvPr>
              <p:cNvPicPr>
                <a:picLocks noChangeAspect="1"/>
              </p:cNvPicPr>
              <p:nvPr/>
            </p:nvPicPr>
            <p:blipFill>
              <a:blip r:embed="rId5"/>
              <a:stretch>
                <a:fillRect/>
              </a:stretch>
            </p:blipFill>
            <p:spPr>
              <a:xfrm>
                <a:off x="1217079" y="5450114"/>
                <a:ext cx="548824" cy="413743"/>
              </a:xfrm>
              <a:prstGeom prst="rect">
                <a:avLst/>
              </a:prstGeom>
              <a:ln w="28575">
                <a:noFill/>
              </a:ln>
            </p:spPr>
          </p:pic>
        </p:grpSp>
        <p:grpSp>
          <p:nvGrpSpPr>
            <p:cNvPr id="11" name="グループ化 10">
              <a:extLst>
                <a:ext uri="{FF2B5EF4-FFF2-40B4-BE49-F238E27FC236}">
                  <a16:creationId xmlns:a16="http://schemas.microsoft.com/office/drawing/2014/main" id="{D884296C-0EAC-4FE4-8746-502D2F68B8A1}"/>
                </a:ext>
              </a:extLst>
            </p:cNvPr>
            <p:cNvGrpSpPr/>
            <p:nvPr/>
          </p:nvGrpSpPr>
          <p:grpSpPr>
            <a:xfrm>
              <a:off x="1332596" y="1492804"/>
              <a:ext cx="7408277" cy="4473133"/>
              <a:chOff x="1222872" y="1553378"/>
              <a:chExt cx="7645002" cy="4616068"/>
            </a:xfrm>
          </p:grpSpPr>
          <p:sp>
            <p:nvSpPr>
              <p:cNvPr id="12" name="フリーフォーム: 図形 11">
                <a:extLst>
                  <a:ext uri="{FF2B5EF4-FFF2-40B4-BE49-F238E27FC236}">
                    <a16:creationId xmlns:a16="http://schemas.microsoft.com/office/drawing/2014/main" id="{BDE659F0-C4AD-4331-BBA3-A5F8CA472322}"/>
                  </a:ext>
                </a:extLst>
              </p:cNvPr>
              <p:cNvSpPr/>
              <p:nvPr/>
            </p:nvSpPr>
            <p:spPr bwMode="auto">
              <a:xfrm>
                <a:off x="1222872" y="1553378"/>
                <a:ext cx="1575412" cy="4616068"/>
              </a:xfrm>
              <a:custGeom>
                <a:avLst/>
                <a:gdLst>
                  <a:gd name="connsiteX0" fmla="*/ 1553379 w 1575412"/>
                  <a:gd name="connsiteY0" fmla="*/ 0 h 4616068"/>
                  <a:gd name="connsiteX1" fmla="*/ 0 w 1575412"/>
                  <a:gd name="connsiteY1" fmla="*/ 3888955 h 4616068"/>
                  <a:gd name="connsiteX2" fmla="*/ 0 w 1575412"/>
                  <a:gd name="connsiteY2" fmla="*/ 4318612 h 4616068"/>
                  <a:gd name="connsiteX3" fmla="*/ 550844 w 1575412"/>
                  <a:gd name="connsiteY3" fmla="*/ 4329629 h 4616068"/>
                  <a:gd name="connsiteX4" fmla="*/ 1575412 w 1575412"/>
                  <a:gd name="connsiteY4" fmla="*/ 4616068 h 4616068"/>
                  <a:gd name="connsiteX5" fmla="*/ 1553379 w 1575412"/>
                  <a:gd name="connsiteY5" fmla="*/ 66102 h 4616068"/>
                  <a:gd name="connsiteX6" fmla="*/ 1553379 w 1575412"/>
                  <a:gd name="connsiteY6" fmla="*/ 0 h 4616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75412" h="4616068">
                    <a:moveTo>
                      <a:pt x="1553379" y="0"/>
                    </a:moveTo>
                    <a:lnTo>
                      <a:pt x="0" y="3888955"/>
                    </a:lnTo>
                    <a:lnTo>
                      <a:pt x="0" y="4318612"/>
                    </a:lnTo>
                    <a:lnTo>
                      <a:pt x="550844" y="4329629"/>
                    </a:lnTo>
                    <a:lnTo>
                      <a:pt x="1575412" y="4616068"/>
                    </a:lnTo>
                    <a:lnTo>
                      <a:pt x="1553379" y="66102"/>
                    </a:lnTo>
                    <a:lnTo>
                      <a:pt x="1553379" y="0"/>
                    </a:lnTo>
                    <a:close/>
                  </a:path>
                </a:pathLst>
              </a:custGeom>
              <a:solidFill>
                <a:srgbClr val="AFF0FF">
                  <a:alpha val="40000"/>
                </a:srgbClr>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pic>
            <p:nvPicPr>
              <p:cNvPr id="13" name="図 12">
                <a:extLst>
                  <a:ext uri="{FF2B5EF4-FFF2-40B4-BE49-F238E27FC236}">
                    <a16:creationId xmlns:a16="http://schemas.microsoft.com/office/drawing/2014/main" id="{23D6C638-B1C6-4F7E-97FC-B5DD425876E4}"/>
                  </a:ext>
                </a:extLst>
              </p:cNvPr>
              <p:cNvPicPr>
                <a:picLocks noChangeAspect="1"/>
              </p:cNvPicPr>
              <p:nvPr/>
            </p:nvPicPr>
            <p:blipFill>
              <a:blip r:embed="rId5"/>
              <a:stretch>
                <a:fillRect/>
              </a:stretch>
            </p:blipFill>
            <p:spPr>
              <a:xfrm>
                <a:off x="2787267" y="1572532"/>
                <a:ext cx="6080607" cy="4584012"/>
              </a:xfrm>
              <a:prstGeom prst="rect">
                <a:avLst/>
              </a:prstGeom>
              <a:ln w="28575">
                <a:solidFill>
                  <a:schemeClr val="tx1"/>
                </a:solidFill>
              </a:ln>
            </p:spPr>
          </p:pic>
        </p:grpSp>
      </p:grpSp>
      <p:sp>
        <p:nvSpPr>
          <p:cNvPr id="16" name="テキスト ボックス 15">
            <a:extLst>
              <a:ext uri="{FF2B5EF4-FFF2-40B4-BE49-F238E27FC236}">
                <a16:creationId xmlns:a16="http://schemas.microsoft.com/office/drawing/2014/main" id="{36564F05-E0B1-43AB-B345-29E93A4DAD41}"/>
              </a:ext>
            </a:extLst>
          </p:cNvPr>
          <p:cNvSpPr txBox="1"/>
          <p:nvPr/>
        </p:nvSpPr>
        <p:spPr>
          <a:xfrm>
            <a:off x="443521" y="5755571"/>
            <a:ext cx="3966554" cy="288147"/>
          </a:xfrm>
          <a:prstGeom prst="rect">
            <a:avLst/>
          </a:prstGeom>
          <a:noFill/>
        </p:spPr>
        <p:txBody>
          <a:bodyPr vert="horz" wrap="square" tIns="36000" bIns="36000" rtlCol="0">
            <a:spAutoFit/>
          </a:bodyPr>
          <a:lstStyle/>
          <a:p>
            <a:pPr algn="l"/>
            <a:r>
              <a:rPr lang="ja-JP" altLang="en-US" sz="1400" spc="-10" dirty="0">
                <a:solidFill>
                  <a:schemeClr val="tx1"/>
                </a:solidFill>
                <a:latin typeface="+mn-ea"/>
                <a:ea typeface="+mn-ea"/>
              </a:rPr>
              <a:t>（編集・発行） 大阪府租税教育推進連絡協議会</a:t>
            </a:r>
            <a:endParaRPr lang="en-US" altLang="ja-JP" sz="1400" spc="-10" dirty="0">
              <a:solidFill>
                <a:schemeClr val="tx1"/>
              </a:solidFill>
              <a:latin typeface="+mn-ea"/>
              <a:ea typeface="+mn-ea"/>
            </a:endParaRPr>
          </a:p>
        </p:txBody>
      </p:sp>
      <p:sp>
        <p:nvSpPr>
          <p:cNvPr id="17" name="テキスト ボックス 16">
            <a:extLst>
              <a:ext uri="{FF2B5EF4-FFF2-40B4-BE49-F238E27FC236}">
                <a16:creationId xmlns:a16="http://schemas.microsoft.com/office/drawing/2014/main" id="{2AFBF715-CB9A-4A81-A042-833127108978}"/>
              </a:ext>
            </a:extLst>
          </p:cNvPr>
          <p:cNvSpPr txBox="1"/>
          <p:nvPr/>
        </p:nvSpPr>
        <p:spPr>
          <a:xfrm>
            <a:off x="1367446" y="6041585"/>
            <a:ext cx="6433775" cy="257369"/>
          </a:xfrm>
          <a:prstGeom prst="rect">
            <a:avLst/>
          </a:prstGeom>
          <a:noFill/>
        </p:spPr>
        <p:txBody>
          <a:bodyPr vert="horz" wrap="square" tIns="36000" bIns="36000" rtlCol="0">
            <a:spAutoFit/>
          </a:bodyPr>
          <a:lstStyle/>
          <a:p>
            <a:pPr algn="l"/>
            <a:r>
              <a:rPr lang="ja-JP" altLang="en-US" sz="1200" spc="-10" dirty="0">
                <a:solidFill>
                  <a:schemeClr val="tx1"/>
                </a:solidFill>
                <a:latin typeface="+mn-ea"/>
                <a:ea typeface="+mn-ea"/>
              </a:rPr>
              <a:t>　〒５４０－８５５７　大阪市中央区大手前１－５－６３　大阪合同庁舎第３号館　東税務署内</a:t>
            </a:r>
            <a:endParaRPr lang="en-US" altLang="ja-JP" sz="1200" spc="-10" dirty="0">
              <a:solidFill>
                <a:schemeClr val="tx1"/>
              </a:solidFill>
              <a:latin typeface="+mn-ea"/>
              <a:ea typeface="+mn-ea"/>
            </a:endParaRPr>
          </a:p>
        </p:txBody>
      </p:sp>
      <p:cxnSp>
        <p:nvCxnSpPr>
          <p:cNvPr id="18" name="直線コネクタ 17">
            <a:extLst>
              <a:ext uri="{FF2B5EF4-FFF2-40B4-BE49-F238E27FC236}">
                <a16:creationId xmlns:a16="http://schemas.microsoft.com/office/drawing/2014/main" id="{A5C10CF3-BE13-4EFF-BA34-54E6251FF16A}"/>
              </a:ext>
            </a:extLst>
          </p:cNvPr>
          <p:cNvCxnSpPr>
            <a:cxnSpLocks/>
          </p:cNvCxnSpPr>
          <p:nvPr/>
        </p:nvCxnSpPr>
        <p:spPr>
          <a:xfrm>
            <a:off x="0" y="5712022"/>
            <a:ext cx="9144000" cy="0"/>
          </a:xfrm>
          <a:prstGeom prst="line">
            <a:avLst/>
          </a:prstGeom>
          <a:ln w="25400" cmpd="dbl">
            <a:solidFill>
              <a:srgbClr val="005BAD"/>
            </a:solidFill>
          </a:ln>
        </p:spPr>
        <p:style>
          <a:lnRef idx="2">
            <a:schemeClr val="accent1"/>
          </a:lnRef>
          <a:fillRef idx="0">
            <a:schemeClr val="accent1"/>
          </a:fillRef>
          <a:effectRef idx="1">
            <a:schemeClr val="accent1"/>
          </a:effectRef>
          <a:fontRef idx="minor">
            <a:schemeClr val="tx1"/>
          </a:fontRef>
        </p:style>
      </p:cxnSp>
      <p:sp>
        <p:nvSpPr>
          <p:cNvPr id="20" name="テキスト ボックス 19">
            <a:extLst>
              <a:ext uri="{FF2B5EF4-FFF2-40B4-BE49-F238E27FC236}">
                <a16:creationId xmlns:a16="http://schemas.microsoft.com/office/drawing/2014/main" id="{7043FB30-706C-4CED-B18C-45E202AC8F7A}"/>
              </a:ext>
            </a:extLst>
          </p:cNvPr>
          <p:cNvSpPr txBox="1"/>
          <p:nvPr/>
        </p:nvSpPr>
        <p:spPr>
          <a:xfrm>
            <a:off x="1601666" y="6395330"/>
            <a:ext cx="5940669" cy="380480"/>
          </a:xfrm>
          <a:prstGeom prst="rect">
            <a:avLst/>
          </a:prstGeom>
          <a:noFill/>
        </p:spPr>
        <p:txBody>
          <a:bodyPr vert="horz" wrap="square" tIns="36000" bIns="36000" rtlCol="0">
            <a:spAutoFit/>
          </a:bodyPr>
          <a:lstStyle/>
          <a:p>
            <a:pPr algn="l"/>
            <a:r>
              <a:rPr lang="ja-JP" altLang="en-US" sz="1000" spc="-10" dirty="0">
                <a:solidFill>
                  <a:schemeClr val="tx1"/>
                </a:solidFill>
                <a:latin typeface="+mn-ea"/>
                <a:ea typeface="+mn-ea"/>
              </a:rPr>
              <a:t>大阪府租税教育推進連絡協議会は、大阪府内の教育委員会や小学校・中学校・高等学校の教育関係者と、国・府・市町村の税務関係者が協力して、租税教育の推進を図るために設けられた組織です。</a:t>
            </a:r>
            <a:endParaRPr lang="en-US" altLang="ja-JP" sz="1000" spc="-10" dirty="0">
              <a:solidFill>
                <a:schemeClr val="tx1"/>
              </a:solidFill>
              <a:latin typeface="+mn-ea"/>
              <a:ea typeface="+mn-ea"/>
            </a:endParaRPr>
          </a:p>
        </p:txBody>
      </p:sp>
      <p:grpSp>
        <p:nvGrpSpPr>
          <p:cNvPr id="27" name="グループ化 26">
            <a:extLst>
              <a:ext uri="{FF2B5EF4-FFF2-40B4-BE49-F238E27FC236}">
                <a16:creationId xmlns:a16="http://schemas.microsoft.com/office/drawing/2014/main" id="{96F665B1-3C1C-4237-92F4-CD786D174B20}"/>
              </a:ext>
            </a:extLst>
          </p:cNvPr>
          <p:cNvGrpSpPr/>
          <p:nvPr/>
        </p:nvGrpSpPr>
        <p:grpSpPr>
          <a:xfrm>
            <a:off x="-32814" y="4950492"/>
            <a:ext cx="832606" cy="749281"/>
            <a:chOff x="-35154" y="5996309"/>
            <a:chExt cx="945432" cy="850816"/>
          </a:xfrm>
        </p:grpSpPr>
        <p:sp>
          <p:nvSpPr>
            <p:cNvPr id="28" name="フリーフォーム: 図形 27">
              <a:extLst>
                <a:ext uri="{FF2B5EF4-FFF2-40B4-BE49-F238E27FC236}">
                  <a16:creationId xmlns:a16="http://schemas.microsoft.com/office/drawing/2014/main" id="{14422674-E5F4-44A6-B394-3CCE213BF662}"/>
                </a:ext>
              </a:extLst>
            </p:cNvPr>
            <p:cNvSpPr/>
            <p:nvPr/>
          </p:nvSpPr>
          <p:spPr>
            <a:xfrm rot="5400000">
              <a:off x="29731" y="6013480"/>
              <a:ext cx="803912" cy="863377"/>
            </a:xfrm>
            <a:custGeom>
              <a:avLst/>
              <a:gdLst>
                <a:gd name="connsiteX0" fmla="*/ 0 w 803912"/>
                <a:gd name="connsiteY0" fmla="*/ 529098 h 863377"/>
                <a:gd name="connsiteX1" fmla="*/ 529098 w 803912"/>
                <a:gd name="connsiteY1" fmla="*/ 0 h 863377"/>
                <a:gd name="connsiteX2" fmla="*/ 735047 w 803912"/>
                <a:gd name="connsiteY2" fmla="*/ 41580 h 863377"/>
                <a:gd name="connsiteX3" fmla="*/ 803912 w 803912"/>
                <a:gd name="connsiteY3" fmla="*/ 78958 h 863377"/>
                <a:gd name="connsiteX4" fmla="*/ 803912 w 803912"/>
                <a:gd name="connsiteY4" fmla="*/ 863377 h 863377"/>
                <a:gd name="connsiteX5" fmla="*/ 122089 w 803912"/>
                <a:gd name="connsiteY5" fmla="*/ 863377 h 863377"/>
                <a:gd name="connsiteX6" fmla="*/ 90362 w 803912"/>
                <a:gd name="connsiteY6" fmla="*/ 824922 h 863377"/>
                <a:gd name="connsiteX7" fmla="*/ 0 w 803912"/>
                <a:gd name="connsiteY7" fmla="*/ 529098 h 863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3912" h="863377">
                  <a:moveTo>
                    <a:pt x="0" y="529098"/>
                  </a:moveTo>
                  <a:cubicBezTo>
                    <a:pt x="0" y="236885"/>
                    <a:pt x="236885" y="0"/>
                    <a:pt x="529098" y="0"/>
                  </a:cubicBezTo>
                  <a:cubicBezTo>
                    <a:pt x="602151" y="0"/>
                    <a:pt x="671747" y="14806"/>
                    <a:pt x="735047" y="41580"/>
                  </a:cubicBezTo>
                  <a:lnTo>
                    <a:pt x="803912" y="78958"/>
                  </a:lnTo>
                  <a:lnTo>
                    <a:pt x="803912" y="863377"/>
                  </a:lnTo>
                  <a:lnTo>
                    <a:pt x="122089" y="863377"/>
                  </a:lnTo>
                  <a:lnTo>
                    <a:pt x="90362" y="824922"/>
                  </a:lnTo>
                  <a:cubicBezTo>
                    <a:pt x="33312" y="740478"/>
                    <a:pt x="0" y="638678"/>
                    <a:pt x="0" y="529098"/>
                  </a:cubicBezTo>
                  <a:close/>
                </a:path>
              </a:pathLst>
            </a:custGeom>
            <a:solidFill>
              <a:srgbClr val="DCF8C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29" name="フリーフォーム: 図形 28">
              <a:extLst>
                <a:ext uri="{FF2B5EF4-FFF2-40B4-BE49-F238E27FC236}">
                  <a16:creationId xmlns:a16="http://schemas.microsoft.com/office/drawing/2014/main" id="{56EE06C5-F07B-41AA-A3ED-F62E845E8DA9}"/>
                </a:ext>
              </a:extLst>
            </p:cNvPr>
            <p:cNvSpPr/>
            <p:nvPr/>
          </p:nvSpPr>
          <p:spPr>
            <a:xfrm rot="5400000">
              <a:off x="29731" y="5966578"/>
              <a:ext cx="850815" cy="910278"/>
            </a:xfrm>
            <a:custGeom>
              <a:avLst/>
              <a:gdLst>
                <a:gd name="connsiteX0" fmla="*/ 0 w 850815"/>
                <a:gd name="connsiteY0" fmla="*/ 576000 h 910278"/>
                <a:gd name="connsiteX1" fmla="*/ 576000 w 850815"/>
                <a:gd name="connsiteY1" fmla="*/ 0 h 910278"/>
                <a:gd name="connsiteX2" fmla="*/ 800205 w 850815"/>
                <a:gd name="connsiteY2" fmla="*/ 45266 h 910278"/>
                <a:gd name="connsiteX3" fmla="*/ 850815 w 850815"/>
                <a:gd name="connsiteY3" fmla="*/ 72735 h 910278"/>
                <a:gd name="connsiteX4" fmla="*/ 850815 w 850815"/>
                <a:gd name="connsiteY4" fmla="*/ 125859 h 910278"/>
                <a:gd name="connsiteX5" fmla="*/ 781950 w 850815"/>
                <a:gd name="connsiteY5" fmla="*/ 88481 h 910278"/>
                <a:gd name="connsiteX6" fmla="*/ 576001 w 850815"/>
                <a:gd name="connsiteY6" fmla="*/ 46901 h 910278"/>
                <a:gd name="connsiteX7" fmla="*/ 46903 w 850815"/>
                <a:gd name="connsiteY7" fmla="*/ 575999 h 910278"/>
                <a:gd name="connsiteX8" fmla="*/ 137265 w 850815"/>
                <a:gd name="connsiteY8" fmla="*/ 871823 h 910278"/>
                <a:gd name="connsiteX9" fmla="*/ 168992 w 850815"/>
                <a:gd name="connsiteY9" fmla="*/ 910278 h 910278"/>
                <a:gd name="connsiteX10" fmla="*/ 108463 w 850815"/>
                <a:gd name="connsiteY10" fmla="*/ 910278 h 910278"/>
                <a:gd name="connsiteX11" fmla="*/ 98372 w 850815"/>
                <a:gd name="connsiteY11" fmla="*/ 898047 h 910278"/>
                <a:gd name="connsiteX12" fmla="*/ 0 w 850815"/>
                <a:gd name="connsiteY12" fmla="*/ 576000 h 91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0815" h="910278">
                  <a:moveTo>
                    <a:pt x="0" y="576000"/>
                  </a:moveTo>
                  <a:cubicBezTo>
                    <a:pt x="0" y="257884"/>
                    <a:pt x="257884" y="0"/>
                    <a:pt x="576000" y="0"/>
                  </a:cubicBezTo>
                  <a:cubicBezTo>
                    <a:pt x="655529" y="0"/>
                    <a:pt x="731294" y="16118"/>
                    <a:pt x="800205" y="45266"/>
                  </a:cubicBezTo>
                  <a:lnTo>
                    <a:pt x="850815" y="72735"/>
                  </a:lnTo>
                  <a:lnTo>
                    <a:pt x="850815" y="125859"/>
                  </a:lnTo>
                  <a:lnTo>
                    <a:pt x="781950" y="88481"/>
                  </a:lnTo>
                  <a:cubicBezTo>
                    <a:pt x="718650" y="61707"/>
                    <a:pt x="649054" y="46901"/>
                    <a:pt x="576001" y="46901"/>
                  </a:cubicBezTo>
                  <a:cubicBezTo>
                    <a:pt x="283788" y="46901"/>
                    <a:pt x="46903" y="283786"/>
                    <a:pt x="46903" y="575999"/>
                  </a:cubicBezTo>
                  <a:cubicBezTo>
                    <a:pt x="46903" y="685579"/>
                    <a:pt x="80215" y="787379"/>
                    <a:pt x="137265" y="871823"/>
                  </a:cubicBezTo>
                  <a:lnTo>
                    <a:pt x="168992" y="910278"/>
                  </a:lnTo>
                  <a:lnTo>
                    <a:pt x="108463" y="910278"/>
                  </a:lnTo>
                  <a:lnTo>
                    <a:pt x="98372" y="898047"/>
                  </a:lnTo>
                  <a:cubicBezTo>
                    <a:pt x="36265" y="806117"/>
                    <a:pt x="0" y="695294"/>
                    <a:pt x="0" y="576000"/>
                  </a:cubicBezTo>
                  <a:close/>
                </a:path>
              </a:pathLst>
            </a:custGeom>
            <a:solidFill>
              <a:srgbClr val="005BA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30" name="テキスト ボックス 29">
              <a:extLst>
                <a:ext uri="{FF2B5EF4-FFF2-40B4-BE49-F238E27FC236}">
                  <a16:creationId xmlns:a16="http://schemas.microsoft.com/office/drawing/2014/main" id="{0A2051C8-396C-4E13-AF76-CB881EAC6BC8}"/>
                </a:ext>
              </a:extLst>
            </p:cNvPr>
            <p:cNvSpPr txBox="1"/>
            <p:nvPr/>
          </p:nvSpPr>
          <p:spPr>
            <a:xfrm>
              <a:off x="-35154" y="6181034"/>
              <a:ext cx="825671" cy="584775"/>
            </a:xfrm>
            <a:prstGeom prst="rect">
              <a:avLst/>
            </a:prstGeom>
            <a:noFill/>
          </p:spPr>
          <p:txBody>
            <a:bodyPr wrap="square" rtlCol="0" anchor="ctr" anchorCtr="0">
              <a:noAutofit/>
            </a:bodyPr>
            <a:lstStyle/>
            <a:p>
              <a:pPr algn="ctr"/>
              <a:r>
                <a:rPr lang="ja-JP" altLang="en-US" sz="1200" b="1" spc="50" dirty="0">
                  <a:solidFill>
                    <a:srgbClr val="005BAD"/>
                  </a:solidFill>
                  <a:latin typeface="ＭＳ Ｐゴシック" panose="020B0600070205080204" pitchFamily="50" charset="-128"/>
                  <a:ea typeface="ＭＳ Ｐゴシック" panose="020B0600070205080204" pitchFamily="50" charset="-128"/>
                </a:rPr>
                <a:t>Ｐ</a:t>
              </a:r>
              <a:r>
                <a:rPr lang="en-US" altLang="ja-JP" sz="1200" b="1" spc="50" dirty="0">
                  <a:solidFill>
                    <a:srgbClr val="005BAD"/>
                  </a:solidFill>
                  <a:latin typeface="ＭＳ Ｐゴシック" panose="020B0600070205080204" pitchFamily="50" charset="-128"/>
                  <a:ea typeface="ＭＳ Ｐゴシック" panose="020B0600070205080204" pitchFamily="50" charset="-128"/>
                </a:rPr>
                <a:t>27</a:t>
              </a:r>
              <a:r>
                <a:rPr lang="ja-JP" altLang="en-US" sz="1200" b="1" spc="50" dirty="0">
                  <a:solidFill>
                    <a:srgbClr val="005BAD"/>
                  </a:solidFill>
                  <a:latin typeface="ＭＳ Ｐゴシック" panose="020B0600070205080204" pitchFamily="50" charset="-128"/>
                  <a:ea typeface="ＭＳ Ｐゴシック" panose="020B0600070205080204" pitchFamily="50" charset="-128"/>
                </a:rPr>
                <a:t>・</a:t>
              </a:r>
              <a:r>
                <a:rPr lang="en-US" altLang="ja-JP" sz="1200" b="1" spc="50" dirty="0">
                  <a:solidFill>
                    <a:srgbClr val="005BAD"/>
                  </a:solidFill>
                  <a:latin typeface="ＭＳ Ｐゴシック" panose="020B0600070205080204" pitchFamily="50" charset="-128"/>
                  <a:ea typeface="ＭＳ Ｐゴシック" panose="020B0600070205080204" pitchFamily="50" charset="-128"/>
                </a:rPr>
                <a:t>28</a:t>
              </a:r>
              <a:r>
                <a:rPr lang="ja-JP" altLang="en-US" sz="1200" b="1" spc="50" dirty="0">
                  <a:solidFill>
                    <a:srgbClr val="005BAD"/>
                  </a:solidFill>
                  <a:latin typeface="ＭＳ Ｐゴシック" panose="020B0600070205080204" pitchFamily="50" charset="-128"/>
                  <a:ea typeface="ＭＳ Ｐゴシック" panose="020B0600070205080204" pitchFamily="50" charset="-128"/>
                </a:rPr>
                <a:t>の答え</a:t>
              </a:r>
              <a:endParaRPr kumimoji="1" lang="ja-JP" altLang="en-US" sz="1200" b="1" i="0" spc="50" baseline="0" dirty="0">
                <a:solidFill>
                  <a:srgbClr val="005BAD"/>
                </a:solidFill>
                <a:latin typeface="ＭＳ Ｐゴシック" panose="020B0600070205080204" pitchFamily="50" charset="-128"/>
                <a:ea typeface="ＭＳ Ｐゴシック" panose="020B0600070205080204" pitchFamily="50" charset="-128"/>
              </a:endParaRPr>
            </a:p>
          </p:txBody>
        </p:sp>
      </p:grpSp>
      <p:grpSp>
        <p:nvGrpSpPr>
          <p:cNvPr id="2" name="グループ化 1">
            <a:extLst>
              <a:ext uri="{FF2B5EF4-FFF2-40B4-BE49-F238E27FC236}">
                <a16:creationId xmlns:a16="http://schemas.microsoft.com/office/drawing/2014/main" id="{408C62E6-8F42-689C-EB36-DDADD6DAC3E0}"/>
              </a:ext>
            </a:extLst>
          </p:cNvPr>
          <p:cNvGrpSpPr/>
          <p:nvPr userDrawn="1"/>
        </p:nvGrpSpPr>
        <p:grpSpPr>
          <a:xfrm>
            <a:off x="521599" y="5072062"/>
            <a:ext cx="8432250" cy="587133"/>
            <a:chOff x="-1333500" y="3637600"/>
            <a:chExt cx="8437378" cy="514989"/>
          </a:xfrm>
        </p:grpSpPr>
        <p:sp>
          <p:nvSpPr>
            <p:cNvPr id="19" name="正方形/長方形 18">
              <a:extLst>
                <a:ext uri="{FF2B5EF4-FFF2-40B4-BE49-F238E27FC236}">
                  <a16:creationId xmlns:a16="http://schemas.microsoft.com/office/drawing/2014/main" id="{ED436AFA-BA71-F876-643B-C20B559729CA}"/>
                </a:ext>
              </a:extLst>
            </p:cNvPr>
            <p:cNvSpPr/>
            <p:nvPr/>
          </p:nvSpPr>
          <p:spPr bwMode="auto">
            <a:xfrm>
              <a:off x="-1283729" y="3675759"/>
              <a:ext cx="8337698" cy="441494"/>
            </a:xfrm>
            <a:prstGeom prst="rect">
              <a:avLst/>
            </a:prstGeom>
            <a:solidFill>
              <a:srgbClr val="CCECFF">
                <a:alpha val="30000"/>
              </a:srgbClr>
            </a:solidFill>
            <a:ln w="6350" cap="flat" cmpd="sng" algn="ctr">
              <a:solidFill>
                <a:srgbClr val="005BAD"/>
              </a:solidFill>
              <a:prstDash val="dash"/>
              <a:round/>
              <a:headEnd type="none" w="med" len="med"/>
              <a:tailEnd type="none" w="med" len="med"/>
            </a:ln>
            <a:effectLst/>
          </p:spPr>
          <p:txBody>
            <a:bodyPr vert="horz" wrap="square" lIns="91440" tIns="0" rIns="91440" bIns="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1" lang="ja-JP" altLang="en-US" sz="1050" b="0" i="0" u="none" strike="noStrike" cap="none" normalizeH="0" baseline="0" dirty="0">
                  <a:ln>
                    <a:noFill/>
                  </a:ln>
                  <a:solidFill>
                    <a:schemeClr val="tx1"/>
                  </a:solidFill>
                  <a:effectLst/>
                  <a:latin typeface="+mn-ea"/>
                  <a:ea typeface="+mn-ea"/>
                </a:rPr>
                <a:t>　　穴埋め問題 </a:t>
              </a:r>
              <a:r>
                <a:rPr kumimoji="1" lang="en-US" altLang="ja-JP" sz="1050" b="0" i="0" u="none" strike="noStrike" cap="none" normalizeH="0" baseline="0" dirty="0">
                  <a:ln>
                    <a:noFill/>
                  </a:ln>
                  <a:solidFill>
                    <a:schemeClr val="tx1"/>
                  </a:solidFill>
                  <a:effectLst/>
                  <a:latin typeface="+mn-ea"/>
                  <a:ea typeface="+mn-ea"/>
                </a:rPr>
                <a:t>… </a:t>
              </a:r>
              <a:r>
                <a:rPr kumimoji="1" lang="ja-JP" altLang="en-US" sz="1050" b="0" i="0" u="none" strike="noStrike" cap="none" normalizeH="0" baseline="0" dirty="0">
                  <a:ln>
                    <a:noFill/>
                  </a:ln>
                  <a:solidFill>
                    <a:schemeClr val="tx1"/>
                  </a:solidFill>
                  <a:effectLst/>
                  <a:latin typeface="+mn-ea"/>
                  <a:ea typeface="+mn-ea"/>
                </a:rPr>
                <a:t>［問１］①納税</a:t>
              </a:r>
              <a:r>
                <a:rPr kumimoji="1" lang="ja-JP" altLang="en-US" sz="1050" dirty="0">
                  <a:latin typeface="+mn-ea"/>
                </a:rPr>
                <a:t>　［問２］</a:t>
              </a:r>
              <a:r>
                <a:rPr kumimoji="1" lang="ja-JP" altLang="en-US" sz="1050" b="0" i="0" u="none" strike="noStrike" cap="none" normalizeH="0" baseline="0" dirty="0">
                  <a:ln>
                    <a:noFill/>
                  </a:ln>
                  <a:solidFill>
                    <a:schemeClr val="tx1"/>
                  </a:solidFill>
                  <a:effectLst/>
                  <a:latin typeface="+mn-ea"/>
                  <a:ea typeface="+mn-ea"/>
                </a:rPr>
                <a:t>②水平</a:t>
              </a:r>
              <a:r>
                <a:rPr kumimoji="1" lang="ja-JP" altLang="en-US" sz="1050" dirty="0">
                  <a:latin typeface="+mn-ea"/>
                </a:rPr>
                <a:t>　</a:t>
              </a:r>
              <a:r>
                <a:rPr kumimoji="1" lang="ja-JP" altLang="en-US" sz="1050" b="0" i="0" u="none" strike="noStrike" cap="none" normalizeH="0" baseline="0" dirty="0">
                  <a:ln>
                    <a:noFill/>
                  </a:ln>
                  <a:solidFill>
                    <a:schemeClr val="tx1"/>
                  </a:solidFill>
                  <a:effectLst/>
                  <a:latin typeface="+mn-ea"/>
                  <a:ea typeface="+mn-ea"/>
                </a:rPr>
                <a:t>③垂直</a:t>
              </a:r>
              <a:r>
                <a:rPr kumimoji="1" lang="ja-JP" altLang="en-US" sz="1050" dirty="0">
                  <a:latin typeface="+mn-ea"/>
                </a:rPr>
                <a:t>　［問３］</a:t>
              </a:r>
              <a:r>
                <a:rPr kumimoji="1" lang="ja-JP" altLang="en-US" sz="1050" b="0" i="0" u="none" strike="noStrike" cap="none" normalizeH="0" baseline="0" dirty="0">
                  <a:ln>
                    <a:noFill/>
                  </a:ln>
                  <a:solidFill>
                    <a:schemeClr val="tx1"/>
                  </a:solidFill>
                  <a:effectLst/>
                  <a:latin typeface="+mn-ea"/>
                  <a:ea typeface="+mn-ea"/>
                </a:rPr>
                <a:t>④国民</a:t>
              </a:r>
              <a:r>
                <a:rPr kumimoji="1" lang="ja-JP" altLang="en-US" sz="1050" dirty="0">
                  <a:latin typeface="+mn-ea"/>
                </a:rPr>
                <a:t>　</a:t>
              </a:r>
              <a:r>
                <a:rPr kumimoji="1" lang="ja-JP" altLang="en-US" sz="1050" b="0" i="0" u="none" strike="noStrike" cap="none" normalizeH="0" baseline="0" dirty="0">
                  <a:ln>
                    <a:noFill/>
                  </a:ln>
                  <a:solidFill>
                    <a:schemeClr val="tx1"/>
                  </a:solidFill>
                  <a:effectLst/>
                  <a:latin typeface="+mn-ea"/>
                  <a:ea typeface="+mn-ea"/>
                </a:rPr>
                <a:t>⑤国会議員</a:t>
              </a:r>
              <a:r>
                <a:rPr kumimoji="1" lang="ja-JP" altLang="en-US" sz="1050" dirty="0">
                  <a:latin typeface="+mn-ea"/>
                </a:rPr>
                <a:t>　［問４］</a:t>
              </a:r>
              <a:r>
                <a:rPr kumimoji="1" lang="ja-JP" altLang="en-US" sz="1050" b="0" i="0" u="none" strike="noStrike" cap="none" normalizeH="0" baseline="0" dirty="0">
                  <a:ln>
                    <a:noFill/>
                  </a:ln>
                  <a:solidFill>
                    <a:schemeClr val="tx1"/>
                  </a:solidFill>
                  <a:effectLst/>
                  <a:latin typeface="+mn-ea"/>
                  <a:ea typeface="+mn-ea"/>
                </a:rPr>
                <a:t>⑥社会保障関係　⑦国債　⑧税収　⑨公債金（借金）</a:t>
              </a:r>
              <a:r>
                <a:rPr kumimoji="1" lang="ja-JP" altLang="en-US" sz="1050" dirty="0">
                  <a:latin typeface="+mn-ea"/>
                </a:rPr>
                <a:t>　</a:t>
              </a:r>
              <a:endParaRPr kumimoji="1" lang="en-US" altLang="ja-JP" sz="1050" dirty="0">
                <a:latin typeface="+mn-ea"/>
              </a:endParaRPr>
            </a:p>
            <a:p>
              <a:pPr marL="0" marR="0" indent="0" algn="l" defTabSz="914400" rtl="0" eaLnBrk="1" fontAlgn="base" latinLnBrk="0" hangingPunct="1">
                <a:lnSpc>
                  <a:spcPct val="100000"/>
                </a:lnSpc>
                <a:spcBef>
                  <a:spcPct val="0"/>
                </a:spcBef>
                <a:spcAft>
                  <a:spcPct val="0"/>
                </a:spcAft>
                <a:buClrTx/>
                <a:buSzTx/>
                <a:buFontTx/>
                <a:buNone/>
                <a:tabLst/>
              </a:pPr>
              <a:r>
                <a:rPr kumimoji="1" lang="ja-JP" altLang="en-US" sz="1050" dirty="0">
                  <a:latin typeface="+mn-ea"/>
                </a:rPr>
                <a:t>　　　　　　　　　　　　［問５］</a:t>
              </a:r>
              <a:r>
                <a:rPr kumimoji="1" lang="ja-JP" altLang="en-US" sz="1050" b="0" i="0" u="none" strike="noStrike" cap="none" normalizeH="0" baseline="0" dirty="0">
                  <a:ln>
                    <a:noFill/>
                  </a:ln>
                  <a:solidFill>
                    <a:schemeClr val="tx1"/>
                  </a:solidFill>
                  <a:effectLst/>
                  <a:latin typeface="+mn-ea"/>
                  <a:ea typeface="+mn-ea"/>
                </a:rPr>
                <a:t>⑩⑪道府県民税、事業税など（Ｐ３参照）</a:t>
              </a:r>
              <a:endParaRPr kumimoji="1" lang="en-US" altLang="ja-JP" sz="1050" b="0" i="0" u="none" strike="noStrike" cap="none" normalizeH="0" baseline="0" dirty="0">
                <a:ln>
                  <a:noFill/>
                </a:ln>
                <a:solidFill>
                  <a:schemeClr val="tx1"/>
                </a:solidFill>
                <a:effectLst/>
                <a:latin typeface="+mn-ea"/>
                <a:ea typeface="+mn-ea"/>
              </a:endParaRPr>
            </a:p>
            <a:p>
              <a:pPr marL="0" marR="0" indent="0" algn="l" defTabSz="914400" rtl="0" eaLnBrk="1" fontAlgn="base" latinLnBrk="0" hangingPunct="1">
                <a:lnSpc>
                  <a:spcPct val="100000"/>
                </a:lnSpc>
                <a:spcBef>
                  <a:spcPct val="0"/>
                </a:spcBef>
                <a:spcAft>
                  <a:spcPct val="0"/>
                </a:spcAft>
                <a:buClrTx/>
                <a:buSzTx/>
                <a:buFontTx/>
                <a:buNone/>
                <a:tabLst/>
              </a:pPr>
              <a:r>
                <a:rPr kumimoji="1" lang="ja-JP" altLang="en-US" sz="1050" b="0" i="0" u="none" strike="noStrike" cap="none" normalizeH="0" baseline="0" dirty="0">
                  <a:ln>
                    <a:noFill/>
                  </a:ln>
                  <a:solidFill>
                    <a:schemeClr val="tx1"/>
                  </a:solidFill>
                  <a:effectLst/>
                  <a:latin typeface="+mn-ea"/>
                  <a:ea typeface="+mn-ea"/>
                </a:rPr>
                <a:t>　　クイズ </a:t>
              </a:r>
              <a:r>
                <a:rPr kumimoji="1" lang="en-US" altLang="ja-JP" sz="1050" b="0" i="0" u="none" strike="noStrike" cap="none" normalizeH="0" baseline="0" dirty="0">
                  <a:ln>
                    <a:noFill/>
                  </a:ln>
                  <a:solidFill>
                    <a:schemeClr val="tx1"/>
                  </a:solidFill>
                  <a:effectLst/>
                  <a:latin typeface="+mn-ea"/>
                  <a:ea typeface="+mn-ea"/>
                </a:rPr>
                <a:t>…</a:t>
              </a:r>
              <a:r>
                <a:rPr kumimoji="1" lang="ja-JP" altLang="en-US" sz="1050" b="0" i="0" u="none" strike="noStrike" cap="none" normalizeH="0" baseline="0" dirty="0">
                  <a:ln>
                    <a:noFill/>
                  </a:ln>
                  <a:solidFill>
                    <a:schemeClr val="tx1"/>
                  </a:solidFill>
                  <a:effectLst/>
                  <a:latin typeface="+mn-ea"/>
                  <a:ea typeface="+mn-ea"/>
                </a:rPr>
                <a:t> ［問１］②約</a:t>
              </a:r>
              <a:r>
                <a:rPr kumimoji="1" lang="en-US" altLang="ja-JP" sz="1050" b="0" i="0" u="none" strike="noStrike" cap="none" normalizeH="0" baseline="0" dirty="0">
                  <a:ln>
                    <a:noFill/>
                  </a:ln>
                  <a:solidFill>
                    <a:schemeClr val="tx1"/>
                  </a:solidFill>
                  <a:effectLst/>
                  <a:latin typeface="+mn-ea"/>
                  <a:ea typeface="+mn-ea"/>
                </a:rPr>
                <a:t>50</a:t>
              </a:r>
              <a:r>
                <a:rPr kumimoji="1" lang="ja-JP" altLang="en-US" sz="1050" b="0" i="0" u="none" strike="noStrike" cap="none" normalizeH="0" baseline="0" dirty="0">
                  <a:ln>
                    <a:noFill/>
                  </a:ln>
                  <a:solidFill>
                    <a:schemeClr val="tx1"/>
                  </a:solidFill>
                  <a:effectLst/>
                  <a:latin typeface="+mn-ea"/>
                  <a:ea typeface="+mn-ea"/>
                </a:rPr>
                <a:t>種類　［問２］③クイズの懸賞金　［問３］②スペードのエース　［問４］③国会　［問５］②かえる税</a:t>
              </a:r>
            </a:p>
          </p:txBody>
        </p:sp>
        <p:sp>
          <p:nvSpPr>
            <p:cNvPr id="21" name="正方形/長方形 20">
              <a:extLst>
                <a:ext uri="{FF2B5EF4-FFF2-40B4-BE49-F238E27FC236}">
                  <a16:creationId xmlns:a16="http://schemas.microsoft.com/office/drawing/2014/main" id="{4FD6FF21-EE84-6012-DC9B-F18B13286CCD}"/>
                </a:ext>
              </a:extLst>
            </p:cNvPr>
            <p:cNvSpPr/>
            <p:nvPr/>
          </p:nvSpPr>
          <p:spPr bwMode="auto">
            <a:xfrm>
              <a:off x="-1333500" y="3637600"/>
              <a:ext cx="8437378" cy="514989"/>
            </a:xfrm>
            <a:prstGeom prst="rect">
              <a:avLst/>
            </a:prstGeom>
            <a:noFill/>
            <a:ln w="22225"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grpSp>
      <p:grpSp>
        <p:nvGrpSpPr>
          <p:cNvPr id="22" name="グループ化 21">
            <a:extLst>
              <a:ext uri="{FF2B5EF4-FFF2-40B4-BE49-F238E27FC236}">
                <a16:creationId xmlns:a16="http://schemas.microsoft.com/office/drawing/2014/main" id="{A70E6FD5-6E09-E5EB-E141-9627D08B962C}"/>
              </a:ext>
            </a:extLst>
          </p:cNvPr>
          <p:cNvGrpSpPr/>
          <p:nvPr userDrawn="1"/>
        </p:nvGrpSpPr>
        <p:grpSpPr>
          <a:xfrm>
            <a:off x="190151" y="266710"/>
            <a:ext cx="8763698" cy="971520"/>
            <a:chOff x="322211" y="6432958"/>
            <a:chExt cx="8532000" cy="233001"/>
          </a:xfrm>
        </p:grpSpPr>
        <p:sp>
          <p:nvSpPr>
            <p:cNvPr id="23" name="正方形/長方形 22">
              <a:extLst>
                <a:ext uri="{FF2B5EF4-FFF2-40B4-BE49-F238E27FC236}">
                  <a16:creationId xmlns:a16="http://schemas.microsoft.com/office/drawing/2014/main" id="{F4330BDE-6B9E-4217-3578-1E2BD20F8D9A}"/>
                </a:ext>
              </a:extLst>
            </p:cNvPr>
            <p:cNvSpPr/>
            <p:nvPr/>
          </p:nvSpPr>
          <p:spPr bwMode="auto">
            <a:xfrm>
              <a:off x="322211" y="6432958"/>
              <a:ext cx="8532000" cy="233001"/>
            </a:xfrm>
            <a:prstGeom prst="rect">
              <a:avLst/>
            </a:prstGeom>
            <a:noFill/>
            <a:ln w="22225"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24" name="正方形/長方形 23">
              <a:extLst>
                <a:ext uri="{FF2B5EF4-FFF2-40B4-BE49-F238E27FC236}">
                  <a16:creationId xmlns:a16="http://schemas.microsoft.com/office/drawing/2014/main" id="{148E996F-2602-0C54-074E-18069DF3EAAD}"/>
                </a:ext>
              </a:extLst>
            </p:cNvPr>
            <p:cNvSpPr/>
            <p:nvPr/>
          </p:nvSpPr>
          <p:spPr bwMode="auto">
            <a:xfrm>
              <a:off x="384373" y="6449705"/>
              <a:ext cx="8389132" cy="199620"/>
            </a:xfrm>
            <a:prstGeom prst="rect">
              <a:avLst/>
            </a:prstGeom>
            <a:solidFill>
              <a:srgbClr val="CCECFF">
                <a:alpha val="30000"/>
              </a:srgbClr>
            </a:solidFill>
            <a:ln w="6350" cap="flat" cmpd="sng" algn="ctr">
              <a:solidFill>
                <a:srgbClr val="005BAD"/>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grpSp>
      <p:sp>
        <p:nvSpPr>
          <p:cNvPr id="25" name="テキスト ボックス 24">
            <a:extLst>
              <a:ext uri="{FF2B5EF4-FFF2-40B4-BE49-F238E27FC236}">
                <a16:creationId xmlns:a16="http://schemas.microsoft.com/office/drawing/2014/main" id="{F4BC0817-5348-CE2D-DBC6-B355A34012E8}"/>
              </a:ext>
            </a:extLst>
          </p:cNvPr>
          <p:cNvSpPr txBox="1"/>
          <p:nvPr userDrawn="1"/>
        </p:nvSpPr>
        <p:spPr>
          <a:xfrm>
            <a:off x="5157183" y="765131"/>
            <a:ext cx="2998716" cy="276999"/>
          </a:xfrm>
          <a:prstGeom prst="rect">
            <a:avLst/>
          </a:prstGeom>
          <a:noFill/>
        </p:spPr>
        <p:txBody>
          <a:bodyPr wrap="square" lIns="0" rIns="0" rtlCol="0">
            <a:spAutoFit/>
          </a:bodyPr>
          <a:lstStyle/>
          <a:p>
            <a:r>
              <a:rPr kumimoji="1" lang="en-US" altLang="ja-JP" sz="1200" dirty="0">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https://www.nta.go.jp/taxes/kids/index.htm</a:t>
            </a:r>
            <a:endParaRPr kumimoji="1" lang="en-US" altLang="ja-JP" sz="1200" dirty="0">
              <a:latin typeface="Arial" panose="020B0604020202020204" pitchFamily="34" charset="0"/>
              <a:cs typeface="Arial" panose="020B0604020202020204" pitchFamily="34" charset="0"/>
            </a:endParaRPr>
          </a:p>
        </p:txBody>
      </p:sp>
      <p:sp>
        <p:nvSpPr>
          <p:cNvPr id="31" name="Text Box 12">
            <a:extLst>
              <a:ext uri="{FF2B5EF4-FFF2-40B4-BE49-F238E27FC236}">
                <a16:creationId xmlns:a16="http://schemas.microsoft.com/office/drawing/2014/main" id="{8073DCC7-A261-E227-F34D-F72EE984220E}"/>
              </a:ext>
            </a:extLst>
          </p:cNvPr>
          <p:cNvSpPr txBox="1">
            <a:spLocks noChangeArrowheads="1"/>
          </p:cNvSpPr>
          <p:nvPr userDrawn="1"/>
        </p:nvSpPr>
        <p:spPr bwMode="auto">
          <a:xfrm>
            <a:off x="312587" y="344089"/>
            <a:ext cx="4844596" cy="724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lnSpc>
                <a:spcPct val="130000"/>
              </a:lnSpc>
              <a:spcBef>
                <a:spcPct val="0"/>
              </a:spcBef>
              <a:buNone/>
            </a:pPr>
            <a:r>
              <a:rPr lang="ja-JP" altLang="en-US" sz="1700" dirty="0">
                <a:solidFill>
                  <a:srgbClr val="005BAD"/>
                </a:solidFill>
                <a:latin typeface="HGPｺﾞｼｯｸE" panose="020B0900000000000000" pitchFamily="50" charset="-128"/>
                <a:ea typeface="HGPｺﾞｼｯｸE" panose="020B0900000000000000" pitchFamily="50" charset="-128"/>
              </a:rPr>
              <a:t>税金についてもっと詳しく知りたい人は、</a:t>
            </a:r>
            <a:endParaRPr lang="en-US" altLang="ja-JP" sz="1700" dirty="0">
              <a:solidFill>
                <a:srgbClr val="005BAD"/>
              </a:solidFill>
              <a:latin typeface="HGPｺﾞｼｯｸE" panose="020B0900000000000000" pitchFamily="50" charset="-128"/>
              <a:ea typeface="HGPｺﾞｼｯｸE" panose="020B0900000000000000" pitchFamily="50" charset="-128"/>
            </a:endParaRPr>
          </a:p>
          <a:p>
            <a:pPr eaLnBrk="1" hangingPunct="1">
              <a:lnSpc>
                <a:spcPct val="130000"/>
              </a:lnSpc>
              <a:spcBef>
                <a:spcPct val="0"/>
              </a:spcBef>
              <a:buNone/>
            </a:pPr>
            <a:r>
              <a:rPr lang="ja-JP" altLang="en-US" sz="1700" dirty="0">
                <a:solidFill>
                  <a:srgbClr val="005BAD"/>
                </a:solidFill>
                <a:latin typeface="HGPｺﾞｼｯｸE" panose="020B0900000000000000" pitchFamily="50" charset="-128"/>
                <a:ea typeface="HGPｺﾞｼｯｸE" panose="020B0900000000000000" pitchFamily="50" charset="-128"/>
              </a:rPr>
              <a:t>　　　国税庁ホームページの「税の学習コーナー」へ</a:t>
            </a:r>
          </a:p>
        </p:txBody>
      </p:sp>
      <p:pic>
        <p:nvPicPr>
          <p:cNvPr id="33" name="図 32">
            <a:extLst>
              <a:ext uri="{FF2B5EF4-FFF2-40B4-BE49-F238E27FC236}">
                <a16:creationId xmlns:a16="http://schemas.microsoft.com/office/drawing/2014/main" id="{9F8EDF08-2B6F-3B0C-C467-1FDFFFFECF2D}"/>
              </a:ext>
            </a:extLst>
          </p:cNvPr>
          <p:cNvPicPr>
            <a:picLocks noChangeAspect="1"/>
          </p:cNvPicPr>
          <p:nvPr userDrawn="1"/>
        </p:nvPicPr>
        <p:blipFill>
          <a:blip r:embed="rId3"/>
          <a:stretch>
            <a:fillRect/>
          </a:stretch>
        </p:blipFill>
        <p:spPr>
          <a:xfrm>
            <a:off x="8163868" y="451435"/>
            <a:ext cx="606279" cy="602069"/>
          </a:xfrm>
          <a:prstGeom prst="rect">
            <a:avLst/>
          </a:prstGeom>
        </p:spPr>
      </p:pic>
      <p:grpSp>
        <p:nvGrpSpPr>
          <p:cNvPr id="35" name="グループ化 34">
            <a:extLst>
              <a:ext uri="{FF2B5EF4-FFF2-40B4-BE49-F238E27FC236}">
                <a16:creationId xmlns:a16="http://schemas.microsoft.com/office/drawing/2014/main" id="{0950D6F6-A741-9FF1-789D-00691FEDF3D3}"/>
              </a:ext>
            </a:extLst>
          </p:cNvPr>
          <p:cNvGrpSpPr/>
          <p:nvPr userDrawn="1"/>
        </p:nvGrpSpPr>
        <p:grpSpPr>
          <a:xfrm>
            <a:off x="1318210" y="1342106"/>
            <a:ext cx="6507580" cy="3673477"/>
            <a:chOff x="408221" y="1492804"/>
            <a:chExt cx="8332652" cy="4703715"/>
          </a:xfrm>
        </p:grpSpPr>
        <p:grpSp>
          <p:nvGrpSpPr>
            <p:cNvPr id="36" name="グループ化 35">
              <a:extLst>
                <a:ext uri="{FF2B5EF4-FFF2-40B4-BE49-F238E27FC236}">
                  <a16:creationId xmlns:a16="http://schemas.microsoft.com/office/drawing/2014/main" id="{B8C45396-2C72-A716-B278-8F766312BE05}"/>
                </a:ext>
              </a:extLst>
            </p:cNvPr>
            <p:cNvGrpSpPr/>
            <p:nvPr/>
          </p:nvGrpSpPr>
          <p:grpSpPr>
            <a:xfrm>
              <a:off x="408221" y="4787785"/>
              <a:ext cx="2006355" cy="1408734"/>
              <a:chOff x="276126" y="4999439"/>
              <a:chExt cx="2070467" cy="1453749"/>
            </a:xfrm>
          </p:grpSpPr>
          <p:pic>
            <p:nvPicPr>
              <p:cNvPr id="40" name="図 39" descr="コンピュータ が含まれている画像&#10;&#10;自動的に生成された説明">
                <a:extLst>
                  <a:ext uri="{FF2B5EF4-FFF2-40B4-BE49-F238E27FC236}">
                    <a16:creationId xmlns:a16="http://schemas.microsoft.com/office/drawing/2014/main" id="{3E81A05A-2F58-4A3E-BA17-1E846FB7D58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6126" y="4999439"/>
                <a:ext cx="2070467" cy="1453749"/>
              </a:xfrm>
              <a:prstGeom prst="rect">
                <a:avLst/>
              </a:prstGeom>
            </p:spPr>
          </p:pic>
          <p:pic>
            <p:nvPicPr>
              <p:cNvPr id="41" name="図 40">
                <a:extLst>
                  <a:ext uri="{FF2B5EF4-FFF2-40B4-BE49-F238E27FC236}">
                    <a16:creationId xmlns:a16="http://schemas.microsoft.com/office/drawing/2014/main" id="{69956586-9AA1-C1BE-0984-82DF171A7D48}"/>
                  </a:ext>
                </a:extLst>
              </p:cNvPr>
              <p:cNvPicPr>
                <a:picLocks noChangeAspect="1"/>
              </p:cNvPicPr>
              <p:nvPr/>
            </p:nvPicPr>
            <p:blipFill>
              <a:blip r:embed="rId5"/>
              <a:stretch>
                <a:fillRect/>
              </a:stretch>
            </p:blipFill>
            <p:spPr>
              <a:xfrm>
                <a:off x="1217079" y="5450114"/>
                <a:ext cx="548824" cy="413743"/>
              </a:xfrm>
              <a:prstGeom prst="rect">
                <a:avLst/>
              </a:prstGeom>
              <a:ln w="28575">
                <a:noFill/>
              </a:ln>
            </p:spPr>
          </p:pic>
        </p:grpSp>
        <p:grpSp>
          <p:nvGrpSpPr>
            <p:cNvPr id="37" name="グループ化 36">
              <a:extLst>
                <a:ext uri="{FF2B5EF4-FFF2-40B4-BE49-F238E27FC236}">
                  <a16:creationId xmlns:a16="http://schemas.microsoft.com/office/drawing/2014/main" id="{3B2E8C0D-C562-FB18-1B14-E7667D81B6FC}"/>
                </a:ext>
              </a:extLst>
            </p:cNvPr>
            <p:cNvGrpSpPr/>
            <p:nvPr/>
          </p:nvGrpSpPr>
          <p:grpSpPr>
            <a:xfrm>
              <a:off x="1332596" y="1492804"/>
              <a:ext cx="7408277" cy="4473133"/>
              <a:chOff x="1222872" y="1553378"/>
              <a:chExt cx="7645002" cy="4616068"/>
            </a:xfrm>
          </p:grpSpPr>
          <p:sp>
            <p:nvSpPr>
              <p:cNvPr id="38" name="フリーフォーム: 図形 11">
                <a:extLst>
                  <a:ext uri="{FF2B5EF4-FFF2-40B4-BE49-F238E27FC236}">
                    <a16:creationId xmlns:a16="http://schemas.microsoft.com/office/drawing/2014/main" id="{36640CED-C81C-4EAB-8D9B-AB2956EBCBBA}"/>
                  </a:ext>
                </a:extLst>
              </p:cNvPr>
              <p:cNvSpPr/>
              <p:nvPr/>
            </p:nvSpPr>
            <p:spPr bwMode="auto">
              <a:xfrm>
                <a:off x="1222872" y="1553378"/>
                <a:ext cx="1575412" cy="4616068"/>
              </a:xfrm>
              <a:custGeom>
                <a:avLst/>
                <a:gdLst>
                  <a:gd name="connsiteX0" fmla="*/ 1553379 w 1575412"/>
                  <a:gd name="connsiteY0" fmla="*/ 0 h 4616068"/>
                  <a:gd name="connsiteX1" fmla="*/ 0 w 1575412"/>
                  <a:gd name="connsiteY1" fmla="*/ 3888955 h 4616068"/>
                  <a:gd name="connsiteX2" fmla="*/ 0 w 1575412"/>
                  <a:gd name="connsiteY2" fmla="*/ 4318612 h 4616068"/>
                  <a:gd name="connsiteX3" fmla="*/ 550844 w 1575412"/>
                  <a:gd name="connsiteY3" fmla="*/ 4329629 h 4616068"/>
                  <a:gd name="connsiteX4" fmla="*/ 1575412 w 1575412"/>
                  <a:gd name="connsiteY4" fmla="*/ 4616068 h 4616068"/>
                  <a:gd name="connsiteX5" fmla="*/ 1553379 w 1575412"/>
                  <a:gd name="connsiteY5" fmla="*/ 66102 h 4616068"/>
                  <a:gd name="connsiteX6" fmla="*/ 1553379 w 1575412"/>
                  <a:gd name="connsiteY6" fmla="*/ 0 h 4616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75412" h="4616068">
                    <a:moveTo>
                      <a:pt x="1553379" y="0"/>
                    </a:moveTo>
                    <a:lnTo>
                      <a:pt x="0" y="3888955"/>
                    </a:lnTo>
                    <a:lnTo>
                      <a:pt x="0" y="4318612"/>
                    </a:lnTo>
                    <a:lnTo>
                      <a:pt x="550844" y="4329629"/>
                    </a:lnTo>
                    <a:lnTo>
                      <a:pt x="1575412" y="4616068"/>
                    </a:lnTo>
                    <a:lnTo>
                      <a:pt x="1553379" y="66102"/>
                    </a:lnTo>
                    <a:lnTo>
                      <a:pt x="1553379" y="0"/>
                    </a:lnTo>
                    <a:close/>
                  </a:path>
                </a:pathLst>
              </a:custGeom>
              <a:solidFill>
                <a:srgbClr val="AFF0FF">
                  <a:alpha val="40000"/>
                </a:srgbClr>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pic>
            <p:nvPicPr>
              <p:cNvPr id="39" name="図 38">
                <a:extLst>
                  <a:ext uri="{FF2B5EF4-FFF2-40B4-BE49-F238E27FC236}">
                    <a16:creationId xmlns:a16="http://schemas.microsoft.com/office/drawing/2014/main" id="{8C68B82B-EF64-91CA-4287-1FC3B21D5F52}"/>
                  </a:ext>
                </a:extLst>
              </p:cNvPr>
              <p:cNvPicPr>
                <a:picLocks noChangeAspect="1"/>
              </p:cNvPicPr>
              <p:nvPr/>
            </p:nvPicPr>
            <p:blipFill>
              <a:blip r:embed="rId5"/>
              <a:stretch>
                <a:fillRect/>
              </a:stretch>
            </p:blipFill>
            <p:spPr>
              <a:xfrm>
                <a:off x="2787267" y="1572532"/>
                <a:ext cx="6080607" cy="4584012"/>
              </a:xfrm>
              <a:prstGeom prst="rect">
                <a:avLst/>
              </a:prstGeom>
              <a:ln w="28575">
                <a:solidFill>
                  <a:schemeClr val="tx1"/>
                </a:solidFill>
              </a:ln>
            </p:spPr>
          </p:pic>
        </p:grpSp>
      </p:grpSp>
      <p:sp>
        <p:nvSpPr>
          <p:cNvPr id="42" name="テキスト ボックス 41">
            <a:extLst>
              <a:ext uri="{FF2B5EF4-FFF2-40B4-BE49-F238E27FC236}">
                <a16:creationId xmlns:a16="http://schemas.microsoft.com/office/drawing/2014/main" id="{DFBB799B-2380-C9F1-C6A5-6A7B859CA3B2}"/>
              </a:ext>
            </a:extLst>
          </p:cNvPr>
          <p:cNvSpPr txBox="1"/>
          <p:nvPr userDrawn="1"/>
        </p:nvSpPr>
        <p:spPr>
          <a:xfrm>
            <a:off x="443521" y="5755571"/>
            <a:ext cx="3966554" cy="288147"/>
          </a:xfrm>
          <a:prstGeom prst="rect">
            <a:avLst/>
          </a:prstGeom>
          <a:noFill/>
        </p:spPr>
        <p:txBody>
          <a:bodyPr vert="horz" wrap="square" tIns="36000" bIns="36000" rtlCol="0">
            <a:spAutoFit/>
          </a:bodyPr>
          <a:lstStyle/>
          <a:p>
            <a:pPr algn="l"/>
            <a:r>
              <a:rPr lang="ja-JP" altLang="en-US" sz="1400" spc="-10" dirty="0">
                <a:solidFill>
                  <a:schemeClr val="tx1"/>
                </a:solidFill>
                <a:latin typeface="+mn-ea"/>
                <a:ea typeface="+mn-ea"/>
              </a:rPr>
              <a:t>（編集・発行） 大阪府租税教育推進連絡協議会</a:t>
            </a:r>
            <a:endParaRPr lang="en-US" altLang="ja-JP" sz="1400" spc="-10" dirty="0">
              <a:solidFill>
                <a:schemeClr val="tx1"/>
              </a:solidFill>
              <a:latin typeface="+mn-ea"/>
              <a:ea typeface="+mn-ea"/>
            </a:endParaRPr>
          </a:p>
        </p:txBody>
      </p:sp>
      <p:sp>
        <p:nvSpPr>
          <p:cNvPr id="43" name="テキスト ボックス 42">
            <a:extLst>
              <a:ext uri="{FF2B5EF4-FFF2-40B4-BE49-F238E27FC236}">
                <a16:creationId xmlns:a16="http://schemas.microsoft.com/office/drawing/2014/main" id="{AED31A4C-572B-949A-FFF0-798601801442}"/>
              </a:ext>
            </a:extLst>
          </p:cNvPr>
          <p:cNvSpPr txBox="1"/>
          <p:nvPr userDrawn="1"/>
        </p:nvSpPr>
        <p:spPr>
          <a:xfrm>
            <a:off x="1367446" y="6041585"/>
            <a:ext cx="6433775" cy="257369"/>
          </a:xfrm>
          <a:prstGeom prst="rect">
            <a:avLst/>
          </a:prstGeom>
          <a:noFill/>
        </p:spPr>
        <p:txBody>
          <a:bodyPr vert="horz" wrap="square" tIns="36000" bIns="36000" rtlCol="0">
            <a:spAutoFit/>
          </a:bodyPr>
          <a:lstStyle/>
          <a:p>
            <a:pPr algn="l"/>
            <a:r>
              <a:rPr lang="ja-JP" altLang="en-US" sz="1200" spc="-10" dirty="0">
                <a:solidFill>
                  <a:schemeClr val="tx1"/>
                </a:solidFill>
                <a:latin typeface="+mn-ea"/>
                <a:ea typeface="+mn-ea"/>
              </a:rPr>
              <a:t>　〒５４０－８５５７　大阪市中央区大手前１－５－６３　大阪合同庁舎第３号館　東税務署内</a:t>
            </a:r>
            <a:endParaRPr lang="en-US" altLang="ja-JP" sz="1200" spc="-10" dirty="0">
              <a:solidFill>
                <a:schemeClr val="tx1"/>
              </a:solidFill>
              <a:latin typeface="+mn-ea"/>
              <a:ea typeface="+mn-ea"/>
            </a:endParaRPr>
          </a:p>
        </p:txBody>
      </p:sp>
      <p:cxnSp>
        <p:nvCxnSpPr>
          <p:cNvPr id="44" name="直線コネクタ 43">
            <a:extLst>
              <a:ext uri="{FF2B5EF4-FFF2-40B4-BE49-F238E27FC236}">
                <a16:creationId xmlns:a16="http://schemas.microsoft.com/office/drawing/2014/main" id="{2E7B5A92-9D7A-C7DD-F76A-459295161A87}"/>
              </a:ext>
            </a:extLst>
          </p:cNvPr>
          <p:cNvCxnSpPr>
            <a:cxnSpLocks/>
          </p:cNvCxnSpPr>
          <p:nvPr userDrawn="1"/>
        </p:nvCxnSpPr>
        <p:spPr>
          <a:xfrm>
            <a:off x="0" y="5712022"/>
            <a:ext cx="9144000" cy="0"/>
          </a:xfrm>
          <a:prstGeom prst="line">
            <a:avLst/>
          </a:prstGeom>
          <a:ln w="25400" cmpd="dbl">
            <a:solidFill>
              <a:srgbClr val="005BAD"/>
            </a:solidFill>
          </a:ln>
        </p:spPr>
        <p:style>
          <a:lnRef idx="2">
            <a:schemeClr val="accent1"/>
          </a:lnRef>
          <a:fillRef idx="0">
            <a:schemeClr val="accent1"/>
          </a:fillRef>
          <a:effectRef idx="1">
            <a:schemeClr val="accent1"/>
          </a:effectRef>
          <a:fontRef idx="minor">
            <a:schemeClr val="tx1"/>
          </a:fontRef>
        </p:style>
      </p:cxnSp>
      <p:sp>
        <p:nvSpPr>
          <p:cNvPr id="45" name="テキスト ボックス 44">
            <a:extLst>
              <a:ext uri="{FF2B5EF4-FFF2-40B4-BE49-F238E27FC236}">
                <a16:creationId xmlns:a16="http://schemas.microsoft.com/office/drawing/2014/main" id="{3D9A41D8-7E72-A50D-8B3B-047281D9764E}"/>
              </a:ext>
            </a:extLst>
          </p:cNvPr>
          <p:cNvSpPr txBox="1"/>
          <p:nvPr userDrawn="1"/>
        </p:nvSpPr>
        <p:spPr>
          <a:xfrm>
            <a:off x="1601666" y="6395330"/>
            <a:ext cx="5940669" cy="380480"/>
          </a:xfrm>
          <a:prstGeom prst="rect">
            <a:avLst/>
          </a:prstGeom>
          <a:noFill/>
        </p:spPr>
        <p:txBody>
          <a:bodyPr vert="horz" wrap="square" tIns="36000" bIns="36000" rtlCol="0">
            <a:spAutoFit/>
          </a:bodyPr>
          <a:lstStyle/>
          <a:p>
            <a:pPr algn="l"/>
            <a:r>
              <a:rPr lang="ja-JP" altLang="en-US" sz="1000" spc="-10" dirty="0">
                <a:solidFill>
                  <a:schemeClr val="tx1"/>
                </a:solidFill>
                <a:latin typeface="+mn-ea"/>
                <a:ea typeface="+mn-ea"/>
              </a:rPr>
              <a:t>大阪府租税教育推進連絡協議会は、大阪府内の教育委員会や小学校・中学校・高等学校の教育関係者と、国・府・市町村の税務関係者が協力して、租税教育の推進を図るために設けられた組織です。</a:t>
            </a:r>
            <a:endParaRPr lang="en-US" altLang="ja-JP" sz="1000" spc="-10" dirty="0">
              <a:solidFill>
                <a:schemeClr val="tx1"/>
              </a:solidFill>
              <a:latin typeface="+mn-ea"/>
              <a:ea typeface="+mn-ea"/>
            </a:endParaRPr>
          </a:p>
        </p:txBody>
      </p:sp>
      <p:grpSp>
        <p:nvGrpSpPr>
          <p:cNvPr id="46" name="グループ化 45">
            <a:extLst>
              <a:ext uri="{FF2B5EF4-FFF2-40B4-BE49-F238E27FC236}">
                <a16:creationId xmlns:a16="http://schemas.microsoft.com/office/drawing/2014/main" id="{061A3D01-946A-9883-B9BB-43AA4B35AD89}"/>
              </a:ext>
            </a:extLst>
          </p:cNvPr>
          <p:cNvGrpSpPr/>
          <p:nvPr userDrawn="1"/>
        </p:nvGrpSpPr>
        <p:grpSpPr>
          <a:xfrm>
            <a:off x="-32814" y="4950492"/>
            <a:ext cx="832606" cy="749281"/>
            <a:chOff x="-35154" y="5996309"/>
            <a:chExt cx="945432" cy="850816"/>
          </a:xfrm>
        </p:grpSpPr>
        <p:sp>
          <p:nvSpPr>
            <p:cNvPr id="47" name="フリーフォーム: 図形 27">
              <a:extLst>
                <a:ext uri="{FF2B5EF4-FFF2-40B4-BE49-F238E27FC236}">
                  <a16:creationId xmlns:a16="http://schemas.microsoft.com/office/drawing/2014/main" id="{52D11E9D-AD8F-FC56-AEF9-EE2BFA5752EB}"/>
                </a:ext>
              </a:extLst>
            </p:cNvPr>
            <p:cNvSpPr/>
            <p:nvPr userDrawn="1"/>
          </p:nvSpPr>
          <p:spPr>
            <a:xfrm rot="5400000">
              <a:off x="29731" y="6013480"/>
              <a:ext cx="803912" cy="863377"/>
            </a:xfrm>
            <a:custGeom>
              <a:avLst/>
              <a:gdLst>
                <a:gd name="connsiteX0" fmla="*/ 0 w 803912"/>
                <a:gd name="connsiteY0" fmla="*/ 529098 h 863377"/>
                <a:gd name="connsiteX1" fmla="*/ 529098 w 803912"/>
                <a:gd name="connsiteY1" fmla="*/ 0 h 863377"/>
                <a:gd name="connsiteX2" fmla="*/ 735047 w 803912"/>
                <a:gd name="connsiteY2" fmla="*/ 41580 h 863377"/>
                <a:gd name="connsiteX3" fmla="*/ 803912 w 803912"/>
                <a:gd name="connsiteY3" fmla="*/ 78958 h 863377"/>
                <a:gd name="connsiteX4" fmla="*/ 803912 w 803912"/>
                <a:gd name="connsiteY4" fmla="*/ 863377 h 863377"/>
                <a:gd name="connsiteX5" fmla="*/ 122089 w 803912"/>
                <a:gd name="connsiteY5" fmla="*/ 863377 h 863377"/>
                <a:gd name="connsiteX6" fmla="*/ 90362 w 803912"/>
                <a:gd name="connsiteY6" fmla="*/ 824922 h 863377"/>
                <a:gd name="connsiteX7" fmla="*/ 0 w 803912"/>
                <a:gd name="connsiteY7" fmla="*/ 529098 h 863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3912" h="863377">
                  <a:moveTo>
                    <a:pt x="0" y="529098"/>
                  </a:moveTo>
                  <a:cubicBezTo>
                    <a:pt x="0" y="236885"/>
                    <a:pt x="236885" y="0"/>
                    <a:pt x="529098" y="0"/>
                  </a:cubicBezTo>
                  <a:cubicBezTo>
                    <a:pt x="602151" y="0"/>
                    <a:pt x="671747" y="14806"/>
                    <a:pt x="735047" y="41580"/>
                  </a:cubicBezTo>
                  <a:lnTo>
                    <a:pt x="803912" y="78958"/>
                  </a:lnTo>
                  <a:lnTo>
                    <a:pt x="803912" y="863377"/>
                  </a:lnTo>
                  <a:lnTo>
                    <a:pt x="122089" y="863377"/>
                  </a:lnTo>
                  <a:lnTo>
                    <a:pt x="90362" y="824922"/>
                  </a:lnTo>
                  <a:cubicBezTo>
                    <a:pt x="33312" y="740478"/>
                    <a:pt x="0" y="638678"/>
                    <a:pt x="0" y="529098"/>
                  </a:cubicBezTo>
                  <a:close/>
                </a:path>
              </a:pathLst>
            </a:custGeom>
            <a:solidFill>
              <a:srgbClr val="DCF8C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48" name="フリーフォーム: 図形 28">
              <a:extLst>
                <a:ext uri="{FF2B5EF4-FFF2-40B4-BE49-F238E27FC236}">
                  <a16:creationId xmlns:a16="http://schemas.microsoft.com/office/drawing/2014/main" id="{6C7EB94C-218C-DF33-0259-12FB12AC27F7}"/>
                </a:ext>
              </a:extLst>
            </p:cNvPr>
            <p:cNvSpPr/>
            <p:nvPr userDrawn="1"/>
          </p:nvSpPr>
          <p:spPr>
            <a:xfrm rot="5400000">
              <a:off x="29731" y="5966578"/>
              <a:ext cx="850815" cy="910278"/>
            </a:xfrm>
            <a:custGeom>
              <a:avLst/>
              <a:gdLst>
                <a:gd name="connsiteX0" fmla="*/ 0 w 850815"/>
                <a:gd name="connsiteY0" fmla="*/ 576000 h 910278"/>
                <a:gd name="connsiteX1" fmla="*/ 576000 w 850815"/>
                <a:gd name="connsiteY1" fmla="*/ 0 h 910278"/>
                <a:gd name="connsiteX2" fmla="*/ 800205 w 850815"/>
                <a:gd name="connsiteY2" fmla="*/ 45266 h 910278"/>
                <a:gd name="connsiteX3" fmla="*/ 850815 w 850815"/>
                <a:gd name="connsiteY3" fmla="*/ 72735 h 910278"/>
                <a:gd name="connsiteX4" fmla="*/ 850815 w 850815"/>
                <a:gd name="connsiteY4" fmla="*/ 125859 h 910278"/>
                <a:gd name="connsiteX5" fmla="*/ 781950 w 850815"/>
                <a:gd name="connsiteY5" fmla="*/ 88481 h 910278"/>
                <a:gd name="connsiteX6" fmla="*/ 576001 w 850815"/>
                <a:gd name="connsiteY6" fmla="*/ 46901 h 910278"/>
                <a:gd name="connsiteX7" fmla="*/ 46903 w 850815"/>
                <a:gd name="connsiteY7" fmla="*/ 575999 h 910278"/>
                <a:gd name="connsiteX8" fmla="*/ 137265 w 850815"/>
                <a:gd name="connsiteY8" fmla="*/ 871823 h 910278"/>
                <a:gd name="connsiteX9" fmla="*/ 168992 w 850815"/>
                <a:gd name="connsiteY9" fmla="*/ 910278 h 910278"/>
                <a:gd name="connsiteX10" fmla="*/ 108463 w 850815"/>
                <a:gd name="connsiteY10" fmla="*/ 910278 h 910278"/>
                <a:gd name="connsiteX11" fmla="*/ 98372 w 850815"/>
                <a:gd name="connsiteY11" fmla="*/ 898047 h 910278"/>
                <a:gd name="connsiteX12" fmla="*/ 0 w 850815"/>
                <a:gd name="connsiteY12" fmla="*/ 576000 h 91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0815" h="910278">
                  <a:moveTo>
                    <a:pt x="0" y="576000"/>
                  </a:moveTo>
                  <a:cubicBezTo>
                    <a:pt x="0" y="257884"/>
                    <a:pt x="257884" y="0"/>
                    <a:pt x="576000" y="0"/>
                  </a:cubicBezTo>
                  <a:cubicBezTo>
                    <a:pt x="655529" y="0"/>
                    <a:pt x="731294" y="16118"/>
                    <a:pt x="800205" y="45266"/>
                  </a:cubicBezTo>
                  <a:lnTo>
                    <a:pt x="850815" y="72735"/>
                  </a:lnTo>
                  <a:lnTo>
                    <a:pt x="850815" y="125859"/>
                  </a:lnTo>
                  <a:lnTo>
                    <a:pt x="781950" y="88481"/>
                  </a:lnTo>
                  <a:cubicBezTo>
                    <a:pt x="718650" y="61707"/>
                    <a:pt x="649054" y="46901"/>
                    <a:pt x="576001" y="46901"/>
                  </a:cubicBezTo>
                  <a:cubicBezTo>
                    <a:pt x="283788" y="46901"/>
                    <a:pt x="46903" y="283786"/>
                    <a:pt x="46903" y="575999"/>
                  </a:cubicBezTo>
                  <a:cubicBezTo>
                    <a:pt x="46903" y="685579"/>
                    <a:pt x="80215" y="787379"/>
                    <a:pt x="137265" y="871823"/>
                  </a:cubicBezTo>
                  <a:lnTo>
                    <a:pt x="168992" y="910278"/>
                  </a:lnTo>
                  <a:lnTo>
                    <a:pt x="108463" y="910278"/>
                  </a:lnTo>
                  <a:lnTo>
                    <a:pt x="98372" y="898047"/>
                  </a:lnTo>
                  <a:cubicBezTo>
                    <a:pt x="36265" y="806117"/>
                    <a:pt x="0" y="695294"/>
                    <a:pt x="0" y="576000"/>
                  </a:cubicBezTo>
                  <a:close/>
                </a:path>
              </a:pathLst>
            </a:custGeom>
            <a:solidFill>
              <a:srgbClr val="005BA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49" name="テキスト ボックス 48">
              <a:extLst>
                <a:ext uri="{FF2B5EF4-FFF2-40B4-BE49-F238E27FC236}">
                  <a16:creationId xmlns:a16="http://schemas.microsoft.com/office/drawing/2014/main" id="{B148FFBD-3D17-5847-EA86-4811A602689E}"/>
                </a:ext>
              </a:extLst>
            </p:cNvPr>
            <p:cNvSpPr txBox="1"/>
            <p:nvPr userDrawn="1"/>
          </p:nvSpPr>
          <p:spPr>
            <a:xfrm>
              <a:off x="-35154" y="6181034"/>
              <a:ext cx="825671" cy="584775"/>
            </a:xfrm>
            <a:prstGeom prst="rect">
              <a:avLst/>
            </a:prstGeom>
            <a:noFill/>
          </p:spPr>
          <p:txBody>
            <a:bodyPr wrap="square" rtlCol="0" anchor="ctr" anchorCtr="0">
              <a:noAutofit/>
            </a:bodyPr>
            <a:lstStyle/>
            <a:p>
              <a:pPr algn="ctr"/>
              <a:r>
                <a:rPr lang="ja-JP" altLang="en-US" sz="1200" b="1" spc="50" dirty="0">
                  <a:solidFill>
                    <a:srgbClr val="005BAD"/>
                  </a:solidFill>
                  <a:latin typeface="ＭＳ Ｐゴシック" panose="020B0600070205080204" pitchFamily="50" charset="-128"/>
                  <a:ea typeface="ＭＳ Ｐゴシック" panose="020B0600070205080204" pitchFamily="50" charset="-128"/>
                </a:rPr>
                <a:t>Ｐ</a:t>
              </a:r>
              <a:r>
                <a:rPr lang="en-US" altLang="ja-JP" sz="1200" b="1" spc="50" dirty="0">
                  <a:solidFill>
                    <a:srgbClr val="005BAD"/>
                  </a:solidFill>
                  <a:latin typeface="ＭＳ Ｐゴシック" panose="020B0600070205080204" pitchFamily="50" charset="-128"/>
                  <a:ea typeface="ＭＳ Ｐゴシック" panose="020B0600070205080204" pitchFamily="50" charset="-128"/>
                </a:rPr>
                <a:t>27</a:t>
              </a:r>
              <a:r>
                <a:rPr lang="ja-JP" altLang="en-US" sz="1200" b="1" spc="50" dirty="0">
                  <a:solidFill>
                    <a:srgbClr val="005BAD"/>
                  </a:solidFill>
                  <a:latin typeface="ＭＳ Ｐゴシック" panose="020B0600070205080204" pitchFamily="50" charset="-128"/>
                  <a:ea typeface="ＭＳ Ｐゴシック" panose="020B0600070205080204" pitchFamily="50" charset="-128"/>
                </a:rPr>
                <a:t>・</a:t>
              </a:r>
              <a:r>
                <a:rPr lang="en-US" altLang="ja-JP" sz="1200" b="1" spc="50" dirty="0">
                  <a:solidFill>
                    <a:srgbClr val="005BAD"/>
                  </a:solidFill>
                  <a:latin typeface="ＭＳ Ｐゴシック" panose="020B0600070205080204" pitchFamily="50" charset="-128"/>
                  <a:ea typeface="ＭＳ Ｐゴシック" panose="020B0600070205080204" pitchFamily="50" charset="-128"/>
                </a:rPr>
                <a:t>28</a:t>
              </a:r>
              <a:r>
                <a:rPr lang="ja-JP" altLang="en-US" sz="1200" b="1" spc="50" dirty="0">
                  <a:solidFill>
                    <a:srgbClr val="005BAD"/>
                  </a:solidFill>
                  <a:latin typeface="ＭＳ Ｐゴシック" panose="020B0600070205080204" pitchFamily="50" charset="-128"/>
                  <a:ea typeface="ＭＳ Ｐゴシック" panose="020B0600070205080204" pitchFamily="50" charset="-128"/>
                </a:rPr>
                <a:t>の答え</a:t>
              </a:r>
              <a:endParaRPr kumimoji="1" lang="ja-JP" altLang="en-US" sz="1200" b="1" i="0" spc="50" baseline="0" dirty="0">
                <a:solidFill>
                  <a:srgbClr val="005BAD"/>
                </a:solidFill>
                <a:latin typeface="ＭＳ Ｐゴシック" panose="020B0600070205080204" pitchFamily="50" charset="-128"/>
                <a:ea typeface="ＭＳ Ｐゴシック" panose="020B0600070205080204" pitchFamily="50" charset="-128"/>
              </a:endParaRPr>
            </a:p>
          </p:txBody>
        </p:sp>
      </p:grpSp>
    </p:spTree>
    <p:extLst>
      <p:ext uri="{BB962C8B-B14F-4D97-AF65-F5344CB8AC3E}">
        <p14:creationId xmlns:p14="http://schemas.microsoft.com/office/powerpoint/2010/main" val="32628886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1_ユーザー設定レイアウト">
    <p:spTree>
      <p:nvGrpSpPr>
        <p:cNvPr id="1" name=""/>
        <p:cNvGrpSpPr/>
        <p:nvPr/>
      </p:nvGrpSpPr>
      <p:grpSpPr>
        <a:xfrm>
          <a:off x="0" y="0"/>
          <a:ext cx="0" cy="0"/>
          <a:chOff x="0" y="0"/>
          <a:chExt cx="0" cy="0"/>
        </a:xfrm>
      </p:grpSpPr>
      <p:sp>
        <p:nvSpPr>
          <p:cNvPr id="26" name="正方形/長方形 25">
            <a:extLst>
              <a:ext uri="{FF2B5EF4-FFF2-40B4-BE49-F238E27FC236}">
                <a16:creationId xmlns:a16="http://schemas.microsoft.com/office/drawing/2014/main" id="{4877938D-8F1A-49C1-8C3F-E5F7D17E804D}"/>
              </a:ext>
            </a:extLst>
          </p:cNvPr>
          <p:cNvSpPr/>
          <p:nvPr/>
        </p:nvSpPr>
        <p:spPr bwMode="auto">
          <a:xfrm>
            <a:off x="0" y="4996066"/>
            <a:ext cx="9144000" cy="710808"/>
          </a:xfrm>
          <a:prstGeom prst="rect">
            <a:avLst/>
          </a:prstGeom>
          <a:solidFill>
            <a:srgbClr val="F0F9FF"/>
          </a:solidFill>
          <a:ln w="6350" cap="flat" cmpd="sng" algn="ctr">
            <a:noFill/>
            <a:prstDash val="solid"/>
            <a:round/>
            <a:headEnd type="none" w="med" len="med"/>
            <a:tailEnd type="none" w="med" len="med"/>
          </a:ln>
          <a:effectLst/>
        </p:spPr>
        <p:txBody>
          <a:bodyPr vert="horz" wrap="square" lIns="91440" tIns="0" rIns="91440" bIns="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1" lang="ja-JP" altLang="en-US" sz="1050" b="1"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　［</a:t>
            </a:r>
            <a:r>
              <a:rPr kumimoji="1" lang="en-US" altLang="ja-JP" sz="1050" b="1"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P27</a:t>
            </a:r>
            <a:r>
              <a:rPr kumimoji="1" lang="ja-JP" altLang="en-US" sz="1050" b="1"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a:t>
            </a:r>
            <a:r>
              <a:rPr kumimoji="1" lang="en-US" altLang="ja-JP" sz="1050" b="1"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28</a:t>
            </a:r>
            <a:r>
              <a:rPr kumimoji="1" lang="ja-JP" altLang="en-US" sz="1050" b="1"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の答え］</a:t>
            </a:r>
            <a:endParaRPr kumimoji="1" lang="en-US" altLang="ja-JP" sz="1050" b="1"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endParaRPr>
          </a:p>
          <a:p>
            <a:pPr marL="0" marR="0" indent="0" algn="l" defTabSz="914400" rtl="0" eaLnBrk="1" fontAlgn="base" latinLnBrk="0" hangingPunct="1">
              <a:lnSpc>
                <a:spcPct val="100000"/>
              </a:lnSpc>
              <a:spcBef>
                <a:spcPct val="0"/>
              </a:spcBef>
              <a:spcAft>
                <a:spcPct val="0"/>
              </a:spcAft>
              <a:buClrTx/>
              <a:buSzTx/>
              <a:buFontTx/>
              <a:buNone/>
              <a:tabLst/>
            </a:pPr>
            <a:r>
              <a:rPr kumimoji="1" lang="ja-JP" altLang="en-US" sz="1050" b="0"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　　</a:t>
            </a:r>
            <a:r>
              <a:rPr kumimoji="1" lang="ja-JP" altLang="en-US" sz="1050" b="1"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穴埋め問題 </a:t>
            </a:r>
            <a:r>
              <a:rPr kumimoji="1" lang="en-US" altLang="ja-JP" sz="1050" b="0"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 </a:t>
            </a:r>
            <a:r>
              <a:rPr kumimoji="1" lang="ja-JP" altLang="en-US" sz="1050" b="1"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［問１］ </a:t>
            </a:r>
            <a:r>
              <a:rPr kumimoji="1" lang="ja-JP" altLang="en-US" sz="1050" b="0"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①納税</a:t>
            </a:r>
            <a:r>
              <a:rPr kumimoji="1" lang="ja-JP" altLang="en-US" sz="1050" dirty="0">
                <a:solidFill>
                  <a:srgbClr val="005BAD"/>
                </a:solidFill>
                <a:latin typeface="HGPｺﾞｼｯｸE" panose="020B0900000000000000" pitchFamily="50" charset="-128"/>
                <a:ea typeface="HGPｺﾞｼｯｸE" panose="020B0900000000000000" pitchFamily="50" charset="-128"/>
              </a:rPr>
              <a:t>　</a:t>
            </a:r>
            <a:r>
              <a:rPr kumimoji="1" lang="ja-JP" altLang="en-US" sz="1050" b="1" dirty="0">
                <a:solidFill>
                  <a:srgbClr val="005BAD"/>
                </a:solidFill>
                <a:latin typeface="HGPｺﾞｼｯｸE" panose="020B0900000000000000" pitchFamily="50" charset="-128"/>
                <a:ea typeface="HGPｺﾞｼｯｸE" panose="020B0900000000000000" pitchFamily="50" charset="-128"/>
              </a:rPr>
              <a:t>［問２］ </a:t>
            </a:r>
            <a:r>
              <a:rPr kumimoji="1" lang="ja-JP" altLang="en-US" sz="1050" b="0"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②水平</a:t>
            </a:r>
            <a:r>
              <a:rPr kumimoji="1" lang="ja-JP" altLang="en-US" sz="1050" dirty="0">
                <a:solidFill>
                  <a:srgbClr val="005BAD"/>
                </a:solidFill>
                <a:latin typeface="HGPｺﾞｼｯｸE" panose="020B0900000000000000" pitchFamily="50" charset="-128"/>
                <a:ea typeface="HGPｺﾞｼｯｸE" panose="020B0900000000000000" pitchFamily="50" charset="-128"/>
              </a:rPr>
              <a:t>　</a:t>
            </a:r>
            <a:r>
              <a:rPr kumimoji="1" lang="ja-JP" altLang="en-US" sz="1050" b="0"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③垂直</a:t>
            </a:r>
            <a:r>
              <a:rPr kumimoji="1" lang="ja-JP" altLang="en-US" sz="1050" dirty="0">
                <a:solidFill>
                  <a:srgbClr val="005BAD"/>
                </a:solidFill>
                <a:latin typeface="HGPｺﾞｼｯｸE" panose="020B0900000000000000" pitchFamily="50" charset="-128"/>
                <a:ea typeface="HGPｺﾞｼｯｸE" panose="020B0900000000000000" pitchFamily="50" charset="-128"/>
              </a:rPr>
              <a:t>　</a:t>
            </a:r>
            <a:r>
              <a:rPr kumimoji="1" lang="ja-JP" altLang="en-US" sz="1050" b="1" dirty="0">
                <a:solidFill>
                  <a:srgbClr val="005BAD"/>
                </a:solidFill>
                <a:latin typeface="HGPｺﾞｼｯｸE" panose="020B0900000000000000" pitchFamily="50" charset="-128"/>
                <a:ea typeface="HGPｺﾞｼｯｸE" panose="020B0900000000000000" pitchFamily="50" charset="-128"/>
              </a:rPr>
              <a:t>［問３］ </a:t>
            </a:r>
            <a:r>
              <a:rPr kumimoji="1" lang="ja-JP" altLang="en-US" sz="1050" b="0"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④国民</a:t>
            </a:r>
            <a:r>
              <a:rPr kumimoji="1" lang="ja-JP" altLang="en-US" sz="1050" dirty="0">
                <a:solidFill>
                  <a:srgbClr val="005BAD"/>
                </a:solidFill>
                <a:latin typeface="HGPｺﾞｼｯｸE" panose="020B0900000000000000" pitchFamily="50" charset="-128"/>
                <a:ea typeface="HGPｺﾞｼｯｸE" panose="020B0900000000000000" pitchFamily="50" charset="-128"/>
              </a:rPr>
              <a:t>　</a:t>
            </a:r>
            <a:r>
              <a:rPr kumimoji="1" lang="ja-JP" altLang="en-US" sz="1050" b="0"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⑤国会議員</a:t>
            </a:r>
            <a:r>
              <a:rPr kumimoji="1" lang="ja-JP" altLang="en-US" sz="1050" dirty="0">
                <a:solidFill>
                  <a:srgbClr val="005BAD"/>
                </a:solidFill>
                <a:latin typeface="HGPｺﾞｼｯｸE" panose="020B0900000000000000" pitchFamily="50" charset="-128"/>
                <a:ea typeface="HGPｺﾞｼｯｸE" panose="020B0900000000000000" pitchFamily="50" charset="-128"/>
              </a:rPr>
              <a:t>　</a:t>
            </a:r>
            <a:r>
              <a:rPr kumimoji="1" lang="ja-JP" altLang="en-US" sz="1050" b="1" dirty="0">
                <a:solidFill>
                  <a:srgbClr val="005BAD"/>
                </a:solidFill>
                <a:latin typeface="HGPｺﾞｼｯｸE" panose="020B0900000000000000" pitchFamily="50" charset="-128"/>
                <a:ea typeface="HGPｺﾞｼｯｸE" panose="020B0900000000000000" pitchFamily="50" charset="-128"/>
              </a:rPr>
              <a:t>［問４］ </a:t>
            </a:r>
            <a:r>
              <a:rPr kumimoji="1" lang="ja-JP" altLang="en-US" sz="1050" b="0"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⑥社会保障関係　⑦国債　⑧税収　⑨公債金（借金）</a:t>
            </a:r>
            <a:r>
              <a:rPr kumimoji="1" lang="ja-JP" altLang="en-US" sz="1050" dirty="0">
                <a:solidFill>
                  <a:srgbClr val="005BAD"/>
                </a:solidFill>
                <a:latin typeface="HGPｺﾞｼｯｸE" panose="020B0900000000000000" pitchFamily="50" charset="-128"/>
                <a:ea typeface="HGPｺﾞｼｯｸE" panose="020B0900000000000000" pitchFamily="50" charset="-128"/>
              </a:rPr>
              <a:t>　</a:t>
            </a:r>
            <a:endParaRPr kumimoji="1" lang="en-US" altLang="ja-JP" sz="1050" dirty="0">
              <a:solidFill>
                <a:srgbClr val="005BAD"/>
              </a:solidFill>
              <a:latin typeface="HGPｺﾞｼｯｸE" panose="020B0900000000000000" pitchFamily="50" charset="-128"/>
              <a:ea typeface="HGPｺﾞｼｯｸE" panose="020B0900000000000000" pitchFamily="50" charset="-128"/>
            </a:endParaRPr>
          </a:p>
          <a:p>
            <a:pPr marL="0" marR="0" indent="0" algn="l" defTabSz="914400" rtl="0" eaLnBrk="1" fontAlgn="base" latinLnBrk="0" hangingPunct="1">
              <a:lnSpc>
                <a:spcPct val="100000"/>
              </a:lnSpc>
              <a:spcBef>
                <a:spcPct val="0"/>
              </a:spcBef>
              <a:spcAft>
                <a:spcPct val="0"/>
              </a:spcAft>
              <a:buClrTx/>
              <a:buSzTx/>
              <a:buFontTx/>
              <a:buNone/>
              <a:tabLst/>
            </a:pPr>
            <a:r>
              <a:rPr kumimoji="1" lang="ja-JP" altLang="en-US" sz="1050" dirty="0">
                <a:solidFill>
                  <a:srgbClr val="005BAD"/>
                </a:solidFill>
                <a:latin typeface="HGPｺﾞｼｯｸE" panose="020B0900000000000000" pitchFamily="50" charset="-128"/>
                <a:ea typeface="HGPｺﾞｼｯｸE" panose="020B0900000000000000" pitchFamily="50" charset="-128"/>
              </a:rPr>
              <a:t>　　　　　　　　　　　　</a:t>
            </a:r>
            <a:r>
              <a:rPr kumimoji="1" lang="ja-JP" altLang="en-US" sz="1050" b="1" dirty="0">
                <a:solidFill>
                  <a:srgbClr val="005BAD"/>
                </a:solidFill>
                <a:latin typeface="HGPｺﾞｼｯｸE" panose="020B0900000000000000" pitchFamily="50" charset="-128"/>
                <a:ea typeface="HGPｺﾞｼｯｸE" panose="020B0900000000000000" pitchFamily="50" charset="-128"/>
              </a:rPr>
              <a:t>［問５］ </a:t>
            </a:r>
            <a:r>
              <a:rPr kumimoji="1" lang="ja-JP" altLang="en-US" sz="1050" b="0"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⑩ ⑪道府県民税、事業税など（Ｐ３参照）</a:t>
            </a:r>
            <a:endParaRPr kumimoji="1" lang="en-US" altLang="ja-JP" sz="1050" b="0"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endParaRPr>
          </a:p>
          <a:p>
            <a:pPr marL="0" marR="0" indent="0" algn="l" defTabSz="914400" rtl="0" eaLnBrk="1" fontAlgn="base" latinLnBrk="0" hangingPunct="1">
              <a:lnSpc>
                <a:spcPct val="100000"/>
              </a:lnSpc>
              <a:spcBef>
                <a:spcPct val="0"/>
              </a:spcBef>
              <a:spcAft>
                <a:spcPct val="0"/>
              </a:spcAft>
              <a:buClrTx/>
              <a:buSzTx/>
              <a:buFontTx/>
              <a:buNone/>
              <a:tabLst/>
            </a:pPr>
            <a:r>
              <a:rPr kumimoji="1" lang="ja-JP" altLang="en-US" sz="1050" b="0"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　　</a:t>
            </a:r>
            <a:r>
              <a:rPr kumimoji="1" lang="ja-JP" altLang="en-US" sz="1050" b="1"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クイズ</a:t>
            </a:r>
            <a:r>
              <a:rPr kumimoji="1" lang="ja-JP" altLang="en-US" sz="1050" b="0"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 </a:t>
            </a:r>
            <a:r>
              <a:rPr kumimoji="1" lang="en-US" altLang="ja-JP" sz="1050" b="0"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a:t>
            </a:r>
            <a:r>
              <a:rPr kumimoji="1" lang="ja-JP" altLang="en-US" sz="1050" b="0"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 </a:t>
            </a:r>
            <a:r>
              <a:rPr kumimoji="1" lang="ja-JP" altLang="en-US" sz="1050" b="1"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［問１］ </a:t>
            </a:r>
            <a:r>
              <a:rPr kumimoji="1" lang="ja-JP" altLang="en-US" sz="1050" b="0"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②約</a:t>
            </a:r>
            <a:r>
              <a:rPr kumimoji="1" lang="en-US" altLang="ja-JP" sz="1050" b="0"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50</a:t>
            </a:r>
            <a:r>
              <a:rPr kumimoji="1" lang="ja-JP" altLang="en-US" sz="1050" b="0"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種類　</a:t>
            </a:r>
            <a:r>
              <a:rPr kumimoji="1" lang="ja-JP" altLang="en-US" sz="1050" b="1"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［問２］ </a:t>
            </a:r>
            <a:r>
              <a:rPr kumimoji="1" lang="ja-JP" altLang="en-US" sz="1050" b="0"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③クイズの懸賞金　</a:t>
            </a:r>
            <a:r>
              <a:rPr kumimoji="1" lang="ja-JP" altLang="en-US" sz="1050" b="1"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［問３］ </a:t>
            </a:r>
            <a:r>
              <a:rPr kumimoji="1" lang="ja-JP" altLang="en-US" sz="1050" b="0"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②スペードのエース　</a:t>
            </a:r>
            <a:r>
              <a:rPr kumimoji="1" lang="ja-JP" altLang="en-US" sz="1050" b="1"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［問４］ </a:t>
            </a:r>
            <a:r>
              <a:rPr kumimoji="1" lang="ja-JP" altLang="en-US" sz="1050" b="0"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③国会　</a:t>
            </a:r>
            <a:r>
              <a:rPr kumimoji="1" lang="ja-JP" altLang="en-US" sz="1050" b="1"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［問５］ </a:t>
            </a:r>
            <a:r>
              <a:rPr kumimoji="1" lang="ja-JP" altLang="en-US" sz="1050" b="0"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②かえる税</a:t>
            </a:r>
          </a:p>
        </p:txBody>
      </p:sp>
      <p:grpSp>
        <p:nvGrpSpPr>
          <p:cNvPr id="3" name="グループ化 2">
            <a:extLst>
              <a:ext uri="{FF2B5EF4-FFF2-40B4-BE49-F238E27FC236}">
                <a16:creationId xmlns:a16="http://schemas.microsoft.com/office/drawing/2014/main" id="{B880D74A-2F04-4453-9349-C1D2BD58DE17}"/>
              </a:ext>
            </a:extLst>
          </p:cNvPr>
          <p:cNvGrpSpPr/>
          <p:nvPr/>
        </p:nvGrpSpPr>
        <p:grpSpPr>
          <a:xfrm>
            <a:off x="190151" y="266710"/>
            <a:ext cx="8763698" cy="971520"/>
            <a:chOff x="322211" y="6432958"/>
            <a:chExt cx="8532000" cy="233001"/>
          </a:xfrm>
        </p:grpSpPr>
        <p:sp>
          <p:nvSpPr>
            <p:cNvPr id="4" name="正方形/長方形 3">
              <a:extLst>
                <a:ext uri="{FF2B5EF4-FFF2-40B4-BE49-F238E27FC236}">
                  <a16:creationId xmlns:a16="http://schemas.microsoft.com/office/drawing/2014/main" id="{98AD1B1C-C368-4CA5-A0A3-F7E176FFAE7F}"/>
                </a:ext>
              </a:extLst>
            </p:cNvPr>
            <p:cNvSpPr/>
            <p:nvPr/>
          </p:nvSpPr>
          <p:spPr bwMode="auto">
            <a:xfrm>
              <a:off x="322211" y="6432958"/>
              <a:ext cx="8532000" cy="233001"/>
            </a:xfrm>
            <a:prstGeom prst="rect">
              <a:avLst/>
            </a:prstGeom>
            <a:noFill/>
            <a:ln w="22225"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5" name="正方形/長方形 4">
              <a:extLst>
                <a:ext uri="{FF2B5EF4-FFF2-40B4-BE49-F238E27FC236}">
                  <a16:creationId xmlns:a16="http://schemas.microsoft.com/office/drawing/2014/main" id="{7D088CD5-0FDA-464F-B3D6-C7CA9D243376}"/>
                </a:ext>
              </a:extLst>
            </p:cNvPr>
            <p:cNvSpPr/>
            <p:nvPr/>
          </p:nvSpPr>
          <p:spPr bwMode="auto">
            <a:xfrm>
              <a:off x="384373" y="6449705"/>
              <a:ext cx="8389132" cy="199620"/>
            </a:xfrm>
            <a:prstGeom prst="rect">
              <a:avLst/>
            </a:prstGeom>
            <a:solidFill>
              <a:srgbClr val="CCECFF">
                <a:alpha val="30000"/>
              </a:srgbClr>
            </a:solidFill>
            <a:ln w="6350" cap="flat" cmpd="sng" algn="ctr">
              <a:solidFill>
                <a:srgbClr val="005BAD"/>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grpSp>
      <p:sp>
        <p:nvSpPr>
          <p:cNvPr id="7" name="Text Box 12">
            <a:extLst>
              <a:ext uri="{FF2B5EF4-FFF2-40B4-BE49-F238E27FC236}">
                <a16:creationId xmlns:a16="http://schemas.microsoft.com/office/drawing/2014/main" id="{78428D88-34A4-4AF5-9DA0-D90D2C05F33D}"/>
              </a:ext>
            </a:extLst>
          </p:cNvPr>
          <p:cNvSpPr txBox="1">
            <a:spLocks noChangeArrowheads="1"/>
          </p:cNvSpPr>
          <p:nvPr/>
        </p:nvSpPr>
        <p:spPr bwMode="auto">
          <a:xfrm>
            <a:off x="312587" y="344089"/>
            <a:ext cx="4844596" cy="724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lnSpc>
                <a:spcPct val="130000"/>
              </a:lnSpc>
              <a:spcBef>
                <a:spcPct val="0"/>
              </a:spcBef>
              <a:buNone/>
            </a:pPr>
            <a:r>
              <a:rPr lang="ja-JP" altLang="en-US" sz="1700" dirty="0">
                <a:solidFill>
                  <a:srgbClr val="005BAD"/>
                </a:solidFill>
                <a:latin typeface="HGPｺﾞｼｯｸE" panose="020B0900000000000000" pitchFamily="50" charset="-128"/>
                <a:ea typeface="HGPｺﾞｼｯｸE" panose="020B0900000000000000" pitchFamily="50" charset="-128"/>
              </a:rPr>
              <a:t>税金についてもっと詳しく知りたい人は、</a:t>
            </a:r>
            <a:endParaRPr lang="en-US" altLang="ja-JP" sz="1700" dirty="0">
              <a:solidFill>
                <a:srgbClr val="005BAD"/>
              </a:solidFill>
              <a:latin typeface="HGPｺﾞｼｯｸE" panose="020B0900000000000000" pitchFamily="50" charset="-128"/>
              <a:ea typeface="HGPｺﾞｼｯｸE" panose="020B0900000000000000" pitchFamily="50" charset="-128"/>
            </a:endParaRPr>
          </a:p>
          <a:p>
            <a:pPr eaLnBrk="1" hangingPunct="1">
              <a:lnSpc>
                <a:spcPct val="130000"/>
              </a:lnSpc>
              <a:spcBef>
                <a:spcPct val="0"/>
              </a:spcBef>
              <a:buNone/>
            </a:pPr>
            <a:r>
              <a:rPr lang="ja-JP" altLang="en-US" sz="1700" dirty="0">
                <a:solidFill>
                  <a:srgbClr val="005BAD"/>
                </a:solidFill>
                <a:latin typeface="HGPｺﾞｼｯｸE" panose="020B0900000000000000" pitchFamily="50" charset="-128"/>
                <a:ea typeface="HGPｺﾞｼｯｸE" panose="020B0900000000000000" pitchFamily="50" charset="-128"/>
              </a:rPr>
              <a:t>　　　国税庁ホームページの「税の学習コーナー」へ</a:t>
            </a:r>
          </a:p>
        </p:txBody>
      </p:sp>
      <p:grpSp>
        <p:nvGrpSpPr>
          <p:cNvPr id="9" name="グループ化 8">
            <a:extLst>
              <a:ext uri="{FF2B5EF4-FFF2-40B4-BE49-F238E27FC236}">
                <a16:creationId xmlns:a16="http://schemas.microsoft.com/office/drawing/2014/main" id="{C4EBE130-13B2-4CDA-A249-33130D79A785}"/>
              </a:ext>
            </a:extLst>
          </p:cNvPr>
          <p:cNvGrpSpPr/>
          <p:nvPr/>
        </p:nvGrpSpPr>
        <p:grpSpPr>
          <a:xfrm>
            <a:off x="1318210" y="1342107"/>
            <a:ext cx="6483011" cy="3659608"/>
            <a:chOff x="408221" y="1492804"/>
            <a:chExt cx="8332652" cy="4703715"/>
          </a:xfrm>
        </p:grpSpPr>
        <p:grpSp>
          <p:nvGrpSpPr>
            <p:cNvPr id="10" name="グループ化 9">
              <a:extLst>
                <a:ext uri="{FF2B5EF4-FFF2-40B4-BE49-F238E27FC236}">
                  <a16:creationId xmlns:a16="http://schemas.microsoft.com/office/drawing/2014/main" id="{08729E7B-26B8-4ED0-970C-9E30E2D0C7BC}"/>
                </a:ext>
              </a:extLst>
            </p:cNvPr>
            <p:cNvGrpSpPr/>
            <p:nvPr/>
          </p:nvGrpSpPr>
          <p:grpSpPr>
            <a:xfrm>
              <a:off x="408221" y="4787785"/>
              <a:ext cx="2006355" cy="1408734"/>
              <a:chOff x="276126" y="4999439"/>
              <a:chExt cx="2070467" cy="1453749"/>
            </a:xfrm>
          </p:grpSpPr>
          <p:pic>
            <p:nvPicPr>
              <p:cNvPr id="14" name="図 13" descr="コンピュータ が含まれている画像&#10;&#10;自動的に生成された説明">
                <a:extLst>
                  <a:ext uri="{FF2B5EF4-FFF2-40B4-BE49-F238E27FC236}">
                    <a16:creationId xmlns:a16="http://schemas.microsoft.com/office/drawing/2014/main" id="{E388252C-2217-47FC-9338-EDF9B724BC5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6126" y="4999439"/>
                <a:ext cx="2070467" cy="1453749"/>
              </a:xfrm>
              <a:prstGeom prst="rect">
                <a:avLst/>
              </a:prstGeom>
            </p:spPr>
          </p:pic>
          <p:pic>
            <p:nvPicPr>
              <p:cNvPr id="15" name="図 14">
                <a:extLst>
                  <a:ext uri="{FF2B5EF4-FFF2-40B4-BE49-F238E27FC236}">
                    <a16:creationId xmlns:a16="http://schemas.microsoft.com/office/drawing/2014/main" id="{C733740A-B503-4CF6-AB13-C126AD90886E}"/>
                  </a:ext>
                </a:extLst>
              </p:cNvPr>
              <p:cNvPicPr>
                <a:picLocks noChangeAspect="1"/>
              </p:cNvPicPr>
              <p:nvPr/>
            </p:nvPicPr>
            <p:blipFill>
              <a:blip r:embed="rId3"/>
              <a:stretch>
                <a:fillRect/>
              </a:stretch>
            </p:blipFill>
            <p:spPr>
              <a:xfrm>
                <a:off x="1217079" y="5450114"/>
                <a:ext cx="548824" cy="413743"/>
              </a:xfrm>
              <a:prstGeom prst="rect">
                <a:avLst/>
              </a:prstGeom>
              <a:ln w="28575">
                <a:noFill/>
              </a:ln>
            </p:spPr>
          </p:pic>
        </p:grpSp>
        <p:grpSp>
          <p:nvGrpSpPr>
            <p:cNvPr id="11" name="グループ化 10">
              <a:extLst>
                <a:ext uri="{FF2B5EF4-FFF2-40B4-BE49-F238E27FC236}">
                  <a16:creationId xmlns:a16="http://schemas.microsoft.com/office/drawing/2014/main" id="{D884296C-0EAC-4FE4-8746-502D2F68B8A1}"/>
                </a:ext>
              </a:extLst>
            </p:cNvPr>
            <p:cNvGrpSpPr/>
            <p:nvPr/>
          </p:nvGrpSpPr>
          <p:grpSpPr>
            <a:xfrm>
              <a:off x="1332596" y="1492804"/>
              <a:ext cx="7408277" cy="4473133"/>
              <a:chOff x="1222872" y="1553378"/>
              <a:chExt cx="7645002" cy="4616068"/>
            </a:xfrm>
          </p:grpSpPr>
          <p:sp>
            <p:nvSpPr>
              <p:cNvPr id="12" name="フリーフォーム: 図形 11">
                <a:extLst>
                  <a:ext uri="{FF2B5EF4-FFF2-40B4-BE49-F238E27FC236}">
                    <a16:creationId xmlns:a16="http://schemas.microsoft.com/office/drawing/2014/main" id="{BDE659F0-C4AD-4331-BBA3-A5F8CA472322}"/>
                  </a:ext>
                </a:extLst>
              </p:cNvPr>
              <p:cNvSpPr/>
              <p:nvPr/>
            </p:nvSpPr>
            <p:spPr bwMode="auto">
              <a:xfrm>
                <a:off x="1222872" y="1553378"/>
                <a:ext cx="1575412" cy="4616068"/>
              </a:xfrm>
              <a:custGeom>
                <a:avLst/>
                <a:gdLst>
                  <a:gd name="connsiteX0" fmla="*/ 1553379 w 1575412"/>
                  <a:gd name="connsiteY0" fmla="*/ 0 h 4616068"/>
                  <a:gd name="connsiteX1" fmla="*/ 0 w 1575412"/>
                  <a:gd name="connsiteY1" fmla="*/ 3888955 h 4616068"/>
                  <a:gd name="connsiteX2" fmla="*/ 0 w 1575412"/>
                  <a:gd name="connsiteY2" fmla="*/ 4318612 h 4616068"/>
                  <a:gd name="connsiteX3" fmla="*/ 550844 w 1575412"/>
                  <a:gd name="connsiteY3" fmla="*/ 4329629 h 4616068"/>
                  <a:gd name="connsiteX4" fmla="*/ 1575412 w 1575412"/>
                  <a:gd name="connsiteY4" fmla="*/ 4616068 h 4616068"/>
                  <a:gd name="connsiteX5" fmla="*/ 1553379 w 1575412"/>
                  <a:gd name="connsiteY5" fmla="*/ 66102 h 4616068"/>
                  <a:gd name="connsiteX6" fmla="*/ 1553379 w 1575412"/>
                  <a:gd name="connsiteY6" fmla="*/ 0 h 4616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75412" h="4616068">
                    <a:moveTo>
                      <a:pt x="1553379" y="0"/>
                    </a:moveTo>
                    <a:lnTo>
                      <a:pt x="0" y="3888955"/>
                    </a:lnTo>
                    <a:lnTo>
                      <a:pt x="0" y="4318612"/>
                    </a:lnTo>
                    <a:lnTo>
                      <a:pt x="550844" y="4329629"/>
                    </a:lnTo>
                    <a:lnTo>
                      <a:pt x="1575412" y="4616068"/>
                    </a:lnTo>
                    <a:lnTo>
                      <a:pt x="1553379" y="66102"/>
                    </a:lnTo>
                    <a:lnTo>
                      <a:pt x="1553379" y="0"/>
                    </a:lnTo>
                    <a:close/>
                  </a:path>
                </a:pathLst>
              </a:custGeom>
              <a:solidFill>
                <a:srgbClr val="AFF0FF">
                  <a:alpha val="40000"/>
                </a:srgbClr>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pic>
            <p:nvPicPr>
              <p:cNvPr id="13" name="図 12">
                <a:extLst>
                  <a:ext uri="{FF2B5EF4-FFF2-40B4-BE49-F238E27FC236}">
                    <a16:creationId xmlns:a16="http://schemas.microsoft.com/office/drawing/2014/main" id="{23D6C638-B1C6-4F7E-97FC-B5DD425876E4}"/>
                  </a:ext>
                </a:extLst>
              </p:cNvPr>
              <p:cNvPicPr>
                <a:picLocks noChangeAspect="1"/>
              </p:cNvPicPr>
              <p:nvPr/>
            </p:nvPicPr>
            <p:blipFill>
              <a:blip r:embed="rId3"/>
              <a:stretch>
                <a:fillRect/>
              </a:stretch>
            </p:blipFill>
            <p:spPr>
              <a:xfrm>
                <a:off x="2787267" y="1572532"/>
                <a:ext cx="6080607" cy="4584012"/>
              </a:xfrm>
              <a:prstGeom prst="rect">
                <a:avLst/>
              </a:prstGeom>
              <a:ln w="28575">
                <a:solidFill>
                  <a:schemeClr val="tx1"/>
                </a:solidFill>
              </a:ln>
            </p:spPr>
          </p:pic>
        </p:grpSp>
      </p:grpSp>
      <p:sp>
        <p:nvSpPr>
          <p:cNvPr id="16" name="テキスト ボックス 15">
            <a:extLst>
              <a:ext uri="{FF2B5EF4-FFF2-40B4-BE49-F238E27FC236}">
                <a16:creationId xmlns:a16="http://schemas.microsoft.com/office/drawing/2014/main" id="{36564F05-E0B1-43AB-B345-29E93A4DAD41}"/>
              </a:ext>
            </a:extLst>
          </p:cNvPr>
          <p:cNvSpPr txBox="1"/>
          <p:nvPr/>
        </p:nvSpPr>
        <p:spPr>
          <a:xfrm>
            <a:off x="443521" y="5755571"/>
            <a:ext cx="3966554" cy="288147"/>
          </a:xfrm>
          <a:prstGeom prst="rect">
            <a:avLst/>
          </a:prstGeom>
          <a:noFill/>
        </p:spPr>
        <p:txBody>
          <a:bodyPr vert="horz" wrap="square" tIns="36000" bIns="36000" rtlCol="0">
            <a:spAutoFit/>
          </a:bodyPr>
          <a:lstStyle/>
          <a:p>
            <a:pPr algn="l"/>
            <a:r>
              <a:rPr lang="ja-JP" altLang="en-US" sz="1400" spc="-10" dirty="0">
                <a:solidFill>
                  <a:schemeClr val="tx1"/>
                </a:solidFill>
                <a:latin typeface="+mn-ea"/>
                <a:ea typeface="+mn-ea"/>
              </a:rPr>
              <a:t>（編集・発行） 大阪府租税教育推進連絡協議会</a:t>
            </a:r>
            <a:endParaRPr lang="en-US" altLang="ja-JP" sz="1400" spc="-10" dirty="0">
              <a:solidFill>
                <a:schemeClr val="tx1"/>
              </a:solidFill>
              <a:latin typeface="+mn-ea"/>
              <a:ea typeface="+mn-ea"/>
            </a:endParaRPr>
          </a:p>
        </p:txBody>
      </p:sp>
      <p:sp>
        <p:nvSpPr>
          <p:cNvPr id="17" name="テキスト ボックス 16">
            <a:extLst>
              <a:ext uri="{FF2B5EF4-FFF2-40B4-BE49-F238E27FC236}">
                <a16:creationId xmlns:a16="http://schemas.microsoft.com/office/drawing/2014/main" id="{2AFBF715-CB9A-4A81-A042-833127108978}"/>
              </a:ext>
            </a:extLst>
          </p:cNvPr>
          <p:cNvSpPr txBox="1"/>
          <p:nvPr/>
        </p:nvSpPr>
        <p:spPr>
          <a:xfrm>
            <a:off x="1466506" y="6018725"/>
            <a:ext cx="6433775" cy="442035"/>
          </a:xfrm>
          <a:prstGeom prst="rect">
            <a:avLst/>
          </a:prstGeom>
          <a:noFill/>
        </p:spPr>
        <p:txBody>
          <a:bodyPr vert="horz" wrap="square" tIns="36000" bIns="36000" rtlCol="0">
            <a:spAutoFit/>
          </a:bodyPr>
          <a:lstStyle/>
          <a:p>
            <a:pPr algn="l"/>
            <a:r>
              <a:rPr lang="ja-JP" altLang="en-US" sz="1200" spc="-10" dirty="0">
                <a:solidFill>
                  <a:schemeClr val="tx1"/>
                </a:solidFill>
                <a:latin typeface="+mn-ea"/>
                <a:ea typeface="+mn-ea"/>
              </a:rPr>
              <a:t>〒５４０－８５５７　大阪市中央区大手前１－５－６３　大阪合同庁舎第３号館　東税務署内</a:t>
            </a:r>
            <a:endParaRPr lang="en-US" altLang="ja-JP" sz="1200" spc="-10" dirty="0">
              <a:solidFill>
                <a:schemeClr val="tx1"/>
              </a:solidFill>
              <a:latin typeface="+mn-ea"/>
              <a:ea typeface="+mn-ea"/>
            </a:endParaRPr>
          </a:p>
          <a:p>
            <a:pPr algn="l"/>
            <a:r>
              <a:rPr lang="ja-JP" altLang="en-US" sz="1200" spc="-10" dirty="0">
                <a:solidFill>
                  <a:schemeClr val="tx1"/>
                </a:solidFill>
                <a:latin typeface="+mn-ea"/>
                <a:ea typeface="+mn-ea"/>
              </a:rPr>
              <a:t>電話　</a:t>
            </a:r>
            <a:r>
              <a:rPr lang="en-US" altLang="ja-JP" sz="1200" spc="-10" dirty="0">
                <a:solidFill>
                  <a:schemeClr val="tx1"/>
                </a:solidFill>
                <a:latin typeface="+mn-ea"/>
                <a:ea typeface="+mn-ea"/>
              </a:rPr>
              <a:t>06-6942-1101</a:t>
            </a:r>
            <a:r>
              <a:rPr lang="ja-JP" altLang="en-US" sz="1200" spc="-10" dirty="0">
                <a:solidFill>
                  <a:schemeClr val="tx1"/>
                </a:solidFill>
                <a:latin typeface="+mn-ea"/>
                <a:ea typeface="+mn-ea"/>
              </a:rPr>
              <a:t>（代）</a:t>
            </a:r>
            <a:endParaRPr lang="en-US" altLang="ja-JP" sz="1200" spc="-10" dirty="0">
              <a:solidFill>
                <a:schemeClr val="tx1"/>
              </a:solidFill>
              <a:latin typeface="+mn-ea"/>
              <a:ea typeface="+mn-ea"/>
            </a:endParaRPr>
          </a:p>
        </p:txBody>
      </p:sp>
      <p:cxnSp>
        <p:nvCxnSpPr>
          <p:cNvPr id="18" name="直線コネクタ 17">
            <a:extLst>
              <a:ext uri="{FF2B5EF4-FFF2-40B4-BE49-F238E27FC236}">
                <a16:creationId xmlns:a16="http://schemas.microsoft.com/office/drawing/2014/main" id="{A5C10CF3-BE13-4EFF-BA34-54E6251FF16A}"/>
              </a:ext>
            </a:extLst>
          </p:cNvPr>
          <p:cNvCxnSpPr>
            <a:cxnSpLocks/>
          </p:cNvCxnSpPr>
          <p:nvPr/>
        </p:nvCxnSpPr>
        <p:spPr>
          <a:xfrm>
            <a:off x="0" y="5712022"/>
            <a:ext cx="9144000" cy="0"/>
          </a:xfrm>
          <a:prstGeom prst="line">
            <a:avLst/>
          </a:prstGeom>
          <a:ln w="25400" cmpd="dbl">
            <a:solidFill>
              <a:srgbClr val="005BAD"/>
            </a:solidFill>
          </a:ln>
        </p:spPr>
        <p:style>
          <a:lnRef idx="2">
            <a:schemeClr val="accent1"/>
          </a:lnRef>
          <a:fillRef idx="0">
            <a:schemeClr val="accent1"/>
          </a:fillRef>
          <a:effectRef idx="1">
            <a:schemeClr val="accent1"/>
          </a:effectRef>
          <a:fontRef idx="minor">
            <a:schemeClr val="tx1"/>
          </a:fontRef>
        </p:style>
      </p:cxnSp>
      <p:sp>
        <p:nvSpPr>
          <p:cNvPr id="20" name="テキスト ボックス 19">
            <a:extLst>
              <a:ext uri="{FF2B5EF4-FFF2-40B4-BE49-F238E27FC236}">
                <a16:creationId xmlns:a16="http://schemas.microsoft.com/office/drawing/2014/main" id="{7043FB30-706C-4CED-B18C-45E202AC8F7A}"/>
              </a:ext>
            </a:extLst>
          </p:cNvPr>
          <p:cNvSpPr txBox="1"/>
          <p:nvPr/>
        </p:nvSpPr>
        <p:spPr>
          <a:xfrm>
            <a:off x="1601665" y="6432702"/>
            <a:ext cx="5940669" cy="380480"/>
          </a:xfrm>
          <a:prstGeom prst="rect">
            <a:avLst/>
          </a:prstGeom>
          <a:noFill/>
        </p:spPr>
        <p:txBody>
          <a:bodyPr vert="horz" wrap="square" tIns="36000" bIns="36000" rtlCol="0">
            <a:spAutoFit/>
          </a:bodyPr>
          <a:lstStyle/>
          <a:p>
            <a:pPr algn="l"/>
            <a:r>
              <a:rPr lang="ja-JP" altLang="en-US" sz="1000" spc="-10" dirty="0">
                <a:solidFill>
                  <a:schemeClr val="tx1"/>
                </a:solidFill>
                <a:latin typeface="+mn-ea"/>
                <a:ea typeface="+mn-ea"/>
              </a:rPr>
              <a:t>大阪府租税教育推進連絡協議会は、大阪府内の教育委員会や小学校・中学校・高等学校の教育関係者と、国・府・市町村の税務関係者が協力して、租税教育の推進を図るために設けられた組織です。</a:t>
            </a:r>
            <a:endParaRPr lang="en-US" altLang="ja-JP" sz="1000" spc="-10" dirty="0">
              <a:solidFill>
                <a:schemeClr val="tx1"/>
              </a:solidFill>
              <a:latin typeface="+mn-ea"/>
              <a:ea typeface="+mn-ea"/>
            </a:endParaRPr>
          </a:p>
        </p:txBody>
      </p:sp>
      <p:sp>
        <p:nvSpPr>
          <p:cNvPr id="2" name="正方形/長方形 1">
            <a:extLst>
              <a:ext uri="{FF2B5EF4-FFF2-40B4-BE49-F238E27FC236}">
                <a16:creationId xmlns:a16="http://schemas.microsoft.com/office/drawing/2014/main" id="{4C704AAF-029B-1542-73EE-815DBDA37EEB}"/>
              </a:ext>
            </a:extLst>
          </p:cNvPr>
          <p:cNvSpPr/>
          <p:nvPr userDrawn="1"/>
        </p:nvSpPr>
        <p:spPr bwMode="auto">
          <a:xfrm>
            <a:off x="0" y="4996066"/>
            <a:ext cx="9144000" cy="710808"/>
          </a:xfrm>
          <a:prstGeom prst="rect">
            <a:avLst/>
          </a:prstGeom>
          <a:solidFill>
            <a:srgbClr val="F0F9FF"/>
          </a:solidFill>
          <a:ln w="6350" cap="flat" cmpd="sng" algn="ctr">
            <a:noFill/>
            <a:prstDash val="solid"/>
            <a:round/>
            <a:headEnd type="none" w="med" len="med"/>
            <a:tailEnd type="none" w="med" len="med"/>
          </a:ln>
          <a:effectLst/>
        </p:spPr>
        <p:txBody>
          <a:bodyPr vert="horz" wrap="square" lIns="91440" tIns="0" rIns="91440" bIns="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1" lang="ja-JP" altLang="en-US" sz="1050" b="1"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　［</a:t>
            </a:r>
            <a:r>
              <a:rPr kumimoji="1" lang="en-US" altLang="ja-JP" sz="1050" b="1"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P27</a:t>
            </a:r>
            <a:r>
              <a:rPr kumimoji="1" lang="ja-JP" altLang="en-US" sz="1050" b="1"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a:t>
            </a:r>
            <a:r>
              <a:rPr kumimoji="1" lang="en-US" altLang="ja-JP" sz="1050" b="1"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28</a:t>
            </a:r>
            <a:r>
              <a:rPr kumimoji="1" lang="ja-JP" altLang="en-US" sz="1050" b="1"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の答え］</a:t>
            </a:r>
            <a:endParaRPr kumimoji="1" lang="en-US" altLang="ja-JP" sz="1050" b="1"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endParaRPr>
          </a:p>
          <a:p>
            <a:pPr marL="0" marR="0" indent="0" algn="l" defTabSz="914400" rtl="0" eaLnBrk="1" fontAlgn="base" latinLnBrk="0" hangingPunct="1">
              <a:lnSpc>
                <a:spcPct val="100000"/>
              </a:lnSpc>
              <a:spcBef>
                <a:spcPct val="0"/>
              </a:spcBef>
              <a:spcAft>
                <a:spcPct val="0"/>
              </a:spcAft>
              <a:buClrTx/>
              <a:buSzTx/>
              <a:buFontTx/>
              <a:buNone/>
              <a:tabLst/>
            </a:pPr>
            <a:r>
              <a:rPr kumimoji="1" lang="ja-JP" altLang="en-US" sz="1050" b="0"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　　</a:t>
            </a:r>
            <a:r>
              <a:rPr kumimoji="1" lang="ja-JP" altLang="en-US" sz="1050" b="1"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穴埋め問題 </a:t>
            </a:r>
            <a:r>
              <a:rPr kumimoji="1" lang="en-US" altLang="ja-JP" sz="1050" b="0"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 </a:t>
            </a:r>
            <a:r>
              <a:rPr kumimoji="1" lang="ja-JP" altLang="en-US" sz="1050" b="1"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［問１］ </a:t>
            </a:r>
            <a:r>
              <a:rPr kumimoji="1" lang="ja-JP" altLang="en-US" sz="1050" b="0"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①納税</a:t>
            </a:r>
            <a:r>
              <a:rPr kumimoji="1" lang="ja-JP" altLang="en-US" sz="1050" dirty="0">
                <a:solidFill>
                  <a:srgbClr val="005BAD"/>
                </a:solidFill>
                <a:latin typeface="HGPｺﾞｼｯｸE" panose="020B0900000000000000" pitchFamily="50" charset="-128"/>
                <a:ea typeface="HGPｺﾞｼｯｸE" panose="020B0900000000000000" pitchFamily="50" charset="-128"/>
              </a:rPr>
              <a:t>　</a:t>
            </a:r>
            <a:r>
              <a:rPr kumimoji="1" lang="ja-JP" altLang="en-US" sz="1050" b="1" dirty="0">
                <a:solidFill>
                  <a:srgbClr val="005BAD"/>
                </a:solidFill>
                <a:latin typeface="HGPｺﾞｼｯｸE" panose="020B0900000000000000" pitchFamily="50" charset="-128"/>
                <a:ea typeface="HGPｺﾞｼｯｸE" panose="020B0900000000000000" pitchFamily="50" charset="-128"/>
              </a:rPr>
              <a:t>［問２］ </a:t>
            </a:r>
            <a:r>
              <a:rPr kumimoji="1" lang="ja-JP" altLang="en-US" sz="1050" b="0"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②水平</a:t>
            </a:r>
            <a:r>
              <a:rPr kumimoji="1" lang="ja-JP" altLang="en-US" sz="1050" dirty="0">
                <a:solidFill>
                  <a:srgbClr val="005BAD"/>
                </a:solidFill>
                <a:latin typeface="HGPｺﾞｼｯｸE" panose="020B0900000000000000" pitchFamily="50" charset="-128"/>
                <a:ea typeface="HGPｺﾞｼｯｸE" panose="020B0900000000000000" pitchFamily="50" charset="-128"/>
              </a:rPr>
              <a:t>　</a:t>
            </a:r>
            <a:r>
              <a:rPr kumimoji="1" lang="ja-JP" altLang="en-US" sz="1050" b="0"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③垂直</a:t>
            </a:r>
            <a:r>
              <a:rPr kumimoji="1" lang="ja-JP" altLang="en-US" sz="1050" dirty="0">
                <a:solidFill>
                  <a:srgbClr val="005BAD"/>
                </a:solidFill>
                <a:latin typeface="HGPｺﾞｼｯｸE" panose="020B0900000000000000" pitchFamily="50" charset="-128"/>
                <a:ea typeface="HGPｺﾞｼｯｸE" panose="020B0900000000000000" pitchFamily="50" charset="-128"/>
              </a:rPr>
              <a:t>　</a:t>
            </a:r>
            <a:r>
              <a:rPr kumimoji="1" lang="ja-JP" altLang="en-US" sz="1050" b="1" dirty="0">
                <a:solidFill>
                  <a:srgbClr val="005BAD"/>
                </a:solidFill>
                <a:latin typeface="HGPｺﾞｼｯｸE" panose="020B0900000000000000" pitchFamily="50" charset="-128"/>
                <a:ea typeface="HGPｺﾞｼｯｸE" panose="020B0900000000000000" pitchFamily="50" charset="-128"/>
              </a:rPr>
              <a:t>［問３］ </a:t>
            </a:r>
            <a:r>
              <a:rPr kumimoji="1" lang="ja-JP" altLang="en-US" sz="1050" b="0"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④国民</a:t>
            </a:r>
            <a:r>
              <a:rPr kumimoji="1" lang="ja-JP" altLang="en-US" sz="1050" dirty="0">
                <a:solidFill>
                  <a:srgbClr val="005BAD"/>
                </a:solidFill>
                <a:latin typeface="HGPｺﾞｼｯｸE" panose="020B0900000000000000" pitchFamily="50" charset="-128"/>
                <a:ea typeface="HGPｺﾞｼｯｸE" panose="020B0900000000000000" pitchFamily="50" charset="-128"/>
              </a:rPr>
              <a:t>　</a:t>
            </a:r>
            <a:r>
              <a:rPr kumimoji="1" lang="ja-JP" altLang="en-US" sz="1050" b="0"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⑤国会議員</a:t>
            </a:r>
            <a:r>
              <a:rPr kumimoji="1" lang="ja-JP" altLang="en-US" sz="1050" dirty="0">
                <a:solidFill>
                  <a:srgbClr val="005BAD"/>
                </a:solidFill>
                <a:latin typeface="HGPｺﾞｼｯｸE" panose="020B0900000000000000" pitchFamily="50" charset="-128"/>
                <a:ea typeface="HGPｺﾞｼｯｸE" panose="020B0900000000000000" pitchFamily="50" charset="-128"/>
              </a:rPr>
              <a:t>　</a:t>
            </a:r>
            <a:r>
              <a:rPr kumimoji="1" lang="ja-JP" altLang="en-US" sz="1050" b="1" dirty="0">
                <a:solidFill>
                  <a:srgbClr val="005BAD"/>
                </a:solidFill>
                <a:latin typeface="HGPｺﾞｼｯｸE" panose="020B0900000000000000" pitchFamily="50" charset="-128"/>
                <a:ea typeface="HGPｺﾞｼｯｸE" panose="020B0900000000000000" pitchFamily="50" charset="-128"/>
              </a:rPr>
              <a:t>［問４］ </a:t>
            </a:r>
            <a:r>
              <a:rPr kumimoji="1" lang="ja-JP" altLang="en-US" sz="1050" b="0"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⑥社会保障関係　⑦国債　⑧税収　⑨公債金（借金）</a:t>
            </a:r>
            <a:r>
              <a:rPr kumimoji="1" lang="ja-JP" altLang="en-US" sz="1050" dirty="0">
                <a:solidFill>
                  <a:srgbClr val="005BAD"/>
                </a:solidFill>
                <a:latin typeface="HGPｺﾞｼｯｸE" panose="020B0900000000000000" pitchFamily="50" charset="-128"/>
                <a:ea typeface="HGPｺﾞｼｯｸE" panose="020B0900000000000000" pitchFamily="50" charset="-128"/>
              </a:rPr>
              <a:t>　</a:t>
            </a:r>
            <a:endParaRPr kumimoji="1" lang="en-US" altLang="ja-JP" sz="1050" dirty="0">
              <a:solidFill>
                <a:srgbClr val="005BAD"/>
              </a:solidFill>
              <a:latin typeface="HGPｺﾞｼｯｸE" panose="020B0900000000000000" pitchFamily="50" charset="-128"/>
              <a:ea typeface="HGPｺﾞｼｯｸE" panose="020B0900000000000000" pitchFamily="50" charset="-128"/>
            </a:endParaRPr>
          </a:p>
          <a:p>
            <a:pPr marL="0" marR="0" indent="0" algn="l" defTabSz="914400" rtl="0" eaLnBrk="1" fontAlgn="base" latinLnBrk="0" hangingPunct="1">
              <a:lnSpc>
                <a:spcPct val="100000"/>
              </a:lnSpc>
              <a:spcBef>
                <a:spcPct val="0"/>
              </a:spcBef>
              <a:spcAft>
                <a:spcPct val="0"/>
              </a:spcAft>
              <a:buClrTx/>
              <a:buSzTx/>
              <a:buFontTx/>
              <a:buNone/>
              <a:tabLst/>
            </a:pPr>
            <a:r>
              <a:rPr kumimoji="1" lang="ja-JP" altLang="en-US" sz="1050" dirty="0">
                <a:solidFill>
                  <a:srgbClr val="005BAD"/>
                </a:solidFill>
                <a:latin typeface="HGPｺﾞｼｯｸE" panose="020B0900000000000000" pitchFamily="50" charset="-128"/>
                <a:ea typeface="HGPｺﾞｼｯｸE" panose="020B0900000000000000" pitchFamily="50" charset="-128"/>
              </a:rPr>
              <a:t>　　　　　　　　　　　　</a:t>
            </a:r>
            <a:r>
              <a:rPr kumimoji="1" lang="ja-JP" altLang="en-US" sz="1050" b="1" dirty="0">
                <a:solidFill>
                  <a:srgbClr val="005BAD"/>
                </a:solidFill>
                <a:latin typeface="HGPｺﾞｼｯｸE" panose="020B0900000000000000" pitchFamily="50" charset="-128"/>
                <a:ea typeface="HGPｺﾞｼｯｸE" panose="020B0900000000000000" pitchFamily="50" charset="-128"/>
              </a:rPr>
              <a:t>［問５］ </a:t>
            </a:r>
            <a:r>
              <a:rPr kumimoji="1" lang="ja-JP" altLang="en-US" sz="1050" b="0"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⑩ ⑪道府県民税、事業税など（Ｐ３参照）</a:t>
            </a:r>
            <a:endParaRPr kumimoji="1" lang="en-US" altLang="ja-JP" sz="1050" b="0"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endParaRPr>
          </a:p>
          <a:p>
            <a:pPr marL="0" marR="0" indent="0" algn="l" defTabSz="914400" rtl="0" eaLnBrk="1" fontAlgn="base" latinLnBrk="0" hangingPunct="1">
              <a:lnSpc>
                <a:spcPct val="100000"/>
              </a:lnSpc>
              <a:spcBef>
                <a:spcPct val="0"/>
              </a:spcBef>
              <a:spcAft>
                <a:spcPct val="0"/>
              </a:spcAft>
              <a:buClrTx/>
              <a:buSzTx/>
              <a:buFontTx/>
              <a:buNone/>
              <a:tabLst/>
            </a:pPr>
            <a:r>
              <a:rPr kumimoji="1" lang="ja-JP" altLang="en-US" sz="1050" b="0"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　　</a:t>
            </a:r>
            <a:r>
              <a:rPr kumimoji="1" lang="ja-JP" altLang="en-US" sz="1050" b="1"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クイズ</a:t>
            </a:r>
            <a:r>
              <a:rPr kumimoji="1" lang="ja-JP" altLang="en-US" sz="1050" b="0"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 </a:t>
            </a:r>
            <a:r>
              <a:rPr kumimoji="1" lang="en-US" altLang="ja-JP" sz="1050" b="0"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a:t>
            </a:r>
            <a:r>
              <a:rPr kumimoji="1" lang="ja-JP" altLang="en-US" sz="1050" b="0"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 </a:t>
            </a:r>
            <a:r>
              <a:rPr kumimoji="1" lang="ja-JP" altLang="en-US" sz="1050" b="1"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［問１］ </a:t>
            </a:r>
            <a:r>
              <a:rPr kumimoji="1" lang="ja-JP" altLang="en-US" sz="1050" b="0"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②約</a:t>
            </a:r>
            <a:r>
              <a:rPr kumimoji="1" lang="en-US" altLang="ja-JP" sz="1050" b="0"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50</a:t>
            </a:r>
            <a:r>
              <a:rPr kumimoji="1" lang="ja-JP" altLang="en-US" sz="1050" b="0"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種類　</a:t>
            </a:r>
            <a:r>
              <a:rPr kumimoji="1" lang="ja-JP" altLang="en-US" sz="1050" b="1"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［問２］ </a:t>
            </a:r>
            <a:r>
              <a:rPr kumimoji="1" lang="ja-JP" altLang="en-US" sz="1050" b="0"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③クイズの懸賞金　</a:t>
            </a:r>
            <a:r>
              <a:rPr kumimoji="1" lang="ja-JP" altLang="en-US" sz="1050" b="1"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［問３］ </a:t>
            </a:r>
            <a:r>
              <a:rPr kumimoji="1" lang="ja-JP" altLang="en-US" sz="1050" b="0"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②スペードのエース　</a:t>
            </a:r>
            <a:r>
              <a:rPr kumimoji="1" lang="ja-JP" altLang="en-US" sz="1050" b="1"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［問４］ </a:t>
            </a:r>
            <a:r>
              <a:rPr kumimoji="1" lang="ja-JP" altLang="en-US" sz="1050" b="0"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③国会　</a:t>
            </a:r>
            <a:r>
              <a:rPr kumimoji="1" lang="ja-JP" altLang="en-US" sz="1050" b="1"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［問５］ </a:t>
            </a:r>
            <a:r>
              <a:rPr kumimoji="1" lang="ja-JP" altLang="en-US" sz="1050" b="0"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②かえる税</a:t>
            </a:r>
          </a:p>
        </p:txBody>
      </p:sp>
      <p:grpSp>
        <p:nvGrpSpPr>
          <p:cNvPr id="6" name="グループ化 5">
            <a:extLst>
              <a:ext uri="{FF2B5EF4-FFF2-40B4-BE49-F238E27FC236}">
                <a16:creationId xmlns:a16="http://schemas.microsoft.com/office/drawing/2014/main" id="{3CEE4752-5AA4-F1EC-D040-DA56302864D3}"/>
              </a:ext>
            </a:extLst>
          </p:cNvPr>
          <p:cNvGrpSpPr/>
          <p:nvPr userDrawn="1"/>
        </p:nvGrpSpPr>
        <p:grpSpPr>
          <a:xfrm>
            <a:off x="190151" y="266710"/>
            <a:ext cx="8763698" cy="971520"/>
            <a:chOff x="322211" y="6432958"/>
            <a:chExt cx="8532000" cy="233001"/>
          </a:xfrm>
        </p:grpSpPr>
        <p:sp>
          <p:nvSpPr>
            <p:cNvPr id="8" name="正方形/長方形 7">
              <a:extLst>
                <a:ext uri="{FF2B5EF4-FFF2-40B4-BE49-F238E27FC236}">
                  <a16:creationId xmlns:a16="http://schemas.microsoft.com/office/drawing/2014/main" id="{9DA1C5CA-6C2B-6492-29C0-504E5E68E959}"/>
                </a:ext>
              </a:extLst>
            </p:cNvPr>
            <p:cNvSpPr/>
            <p:nvPr/>
          </p:nvSpPr>
          <p:spPr bwMode="auto">
            <a:xfrm>
              <a:off x="322211" y="6432958"/>
              <a:ext cx="8532000" cy="233001"/>
            </a:xfrm>
            <a:prstGeom prst="rect">
              <a:avLst/>
            </a:prstGeom>
            <a:noFill/>
            <a:ln w="22225"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19" name="正方形/長方形 18">
              <a:extLst>
                <a:ext uri="{FF2B5EF4-FFF2-40B4-BE49-F238E27FC236}">
                  <a16:creationId xmlns:a16="http://schemas.microsoft.com/office/drawing/2014/main" id="{EBA323C5-2832-DAE6-56BE-E818A3182922}"/>
                </a:ext>
              </a:extLst>
            </p:cNvPr>
            <p:cNvSpPr/>
            <p:nvPr/>
          </p:nvSpPr>
          <p:spPr bwMode="auto">
            <a:xfrm>
              <a:off x="384373" y="6449705"/>
              <a:ext cx="8389132" cy="199620"/>
            </a:xfrm>
            <a:prstGeom prst="rect">
              <a:avLst/>
            </a:prstGeom>
            <a:solidFill>
              <a:srgbClr val="CCECFF">
                <a:alpha val="30000"/>
              </a:srgbClr>
            </a:solidFill>
            <a:ln w="6350" cap="flat" cmpd="sng" algn="ctr">
              <a:solidFill>
                <a:srgbClr val="005BAD"/>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grpSp>
      <p:sp>
        <p:nvSpPr>
          <p:cNvPr id="21" name="Text Box 12">
            <a:extLst>
              <a:ext uri="{FF2B5EF4-FFF2-40B4-BE49-F238E27FC236}">
                <a16:creationId xmlns:a16="http://schemas.microsoft.com/office/drawing/2014/main" id="{79315730-EEB4-B46A-2B15-BA6E4719F7B4}"/>
              </a:ext>
            </a:extLst>
          </p:cNvPr>
          <p:cNvSpPr txBox="1">
            <a:spLocks noChangeArrowheads="1"/>
          </p:cNvSpPr>
          <p:nvPr userDrawn="1"/>
        </p:nvSpPr>
        <p:spPr bwMode="auto">
          <a:xfrm>
            <a:off x="312587" y="344089"/>
            <a:ext cx="4844596" cy="724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lnSpc>
                <a:spcPct val="130000"/>
              </a:lnSpc>
              <a:spcBef>
                <a:spcPct val="0"/>
              </a:spcBef>
              <a:buNone/>
            </a:pPr>
            <a:r>
              <a:rPr lang="ja-JP" altLang="en-US" sz="1700" dirty="0">
                <a:solidFill>
                  <a:srgbClr val="005BAD"/>
                </a:solidFill>
                <a:latin typeface="HGPｺﾞｼｯｸE" panose="020B0900000000000000" pitchFamily="50" charset="-128"/>
                <a:ea typeface="HGPｺﾞｼｯｸE" panose="020B0900000000000000" pitchFamily="50" charset="-128"/>
              </a:rPr>
              <a:t>税金についてもっと詳しく知りたい人は、</a:t>
            </a:r>
            <a:endParaRPr lang="en-US" altLang="ja-JP" sz="1700" dirty="0">
              <a:solidFill>
                <a:srgbClr val="005BAD"/>
              </a:solidFill>
              <a:latin typeface="HGPｺﾞｼｯｸE" panose="020B0900000000000000" pitchFamily="50" charset="-128"/>
              <a:ea typeface="HGPｺﾞｼｯｸE" panose="020B0900000000000000" pitchFamily="50" charset="-128"/>
            </a:endParaRPr>
          </a:p>
          <a:p>
            <a:pPr eaLnBrk="1" hangingPunct="1">
              <a:lnSpc>
                <a:spcPct val="130000"/>
              </a:lnSpc>
              <a:spcBef>
                <a:spcPct val="0"/>
              </a:spcBef>
              <a:buNone/>
            </a:pPr>
            <a:r>
              <a:rPr lang="ja-JP" altLang="en-US" sz="1700" dirty="0">
                <a:solidFill>
                  <a:srgbClr val="005BAD"/>
                </a:solidFill>
                <a:latin typeface="HGPｺﾞｼｯｸE" panose="020B0900000000000000" pitchFamily="50" charset="-128"/>
                <a:ea typeface="HGPｺﾞｼｯｸE" panose="020B0900000000000000" pitchFamily="50" charset="-128"/>
              </a:rPr>
              <a:t>　　　国税庁ホームページの「税の学習コーナー」へ</a:t>
            </a:r>
          </a:p>
        </p:txBody>
      </p:sp>
      <p:grpSp>
        <p:nvGrpSpPr>
          <p:cNvPr id="22" name="グループ化 21">
            <a:extLst>
              <a:ext uri="{FF2B5EF4-FFF2-40B4-BE49-F238E27FC236}">
                <a16:creationId xmlns:a16="http://schemas.microsoft.com/office/drawing/2014/main" id="{64D3F05E-2B3D-5C16-32A6-A494CAFF5DB7}"/>
              </a:ext>
            </a:extLst>
          </p:cNvPr>
          <p:cNvGrpSpPr/>
          <p:nvPr userDrawn="1"/>
        </p:nvGrpSpPr>
        <p:grpSpPr>
          <a:xfrm>
            <a:off x="1318210" y="1342107"/>
            <a:ext cx="6483011" cy="3659608"/>
            <a:chOff x="408221" y="1492804"/>
            <a:chExt cx="8332652" cy="4703715"/>
          </a:xfrm>
        </p:grpSpPr>
        <p:grpSp>
          <p:nvGrpSpPr>
            <p:cNvPr id="23" name="グループ化 22">
              <a:extLst>
                <a:ext uri="{FF2B5EF4-FFF2-40B4-BE49-F238E27FC236}">
                  <a16:creationId xmlns:a16="http://schemas.microsoft.com/office/drawing/2014/main" id="{0343F834-E6D9-05DC-F1BD-ABAB00F479B9}"/>
                </a:ext>
              </a:extLst>
            </p:cNvPr>
            <p:cNvGrpSpPr/>
            <p:nvPr/>
          </p:nvGrpSpPr>
          <p:grpSpPr>
            <a:xfrm>
              <a:off x="408221" y="4787785"/>
              <a:ext cx="2006355" cy="1408734"/>
              <a:chOff x="276126" y="4999439"/>
              <a:chExt cx="2070467" cy="1453749"/>
            </a:xfrm>
          </p:grpSpPr>
          <p:pic>
            <p:nvPicPr>
              <p:cNvPr id="28" name="図 27" descr="コンピュータ が含まれている画像&#10;&#10;自動的に生成された説明">
                <a:extLst>
                  <a:ext uri="{FF2B5EF4-FFF2-40B4-BE49-F238E27FC236}">
                    <a16:creationId xmlns:a16="http://schemas.microsoft.com/office/drawing/2014/main" id="{85A146A9-CBB2-D697-672E-656C8CF73A4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6126" y="4999439"/>
                <a:ext cx="2070467" cy="1453749"/>
              </a:xfrm>
              <a:prstGeom prst="rect">
                <a:avLst/>
              </a:prstGeom>
            </p:spPr>
          </p:pic>
          <p:pic>
            <p:nvPicPr>
              <p:cNvPr id="29" name="図 28">
                <a:extLst>
                  <a:ext uri="{FF2B5EF4-FFF2-40B4-BE49-F238E27FC236}">
                    <a16:creationId xmlns:a16="http://schemas.microsoft.com/office/drawing/2014/main" id="{AD7A42F7-1BBD-3366-B427-C166E207DE85}"/>
                  </a:ext>
                </a:extLst>
              </p:cNvPr>
              <p:cNvPicPr>
                <a:picLocks noChangeAspect="1"/>
              </p:cNvPicPr>
              <p:nvPr/>
            </p:nvPicPr>
            <p:blipFill>
              <a:blip r:embed="rId3"/>
              <a:stretch>
                <a:fillRect/>
              </a:stretch>
            </p:blipFill>
            <p:spPr>
              <a:xfrm>
                <a:off x="1217079" y="5450114"/>
                <a:ext cx="548824" cy="413743"/>
              </a:xfrm>
              <a:prstGeom prst="rect">
                <a:avLst/>
              </a:prstGeom>
              <a:ln w="28575">
                <a:noFill/>
              </a:ln>
            </p:spPr>
          </p:pic>
        </p:grpSp>
        <p:grpSp>
          <p:nvGrpSpPr>
            <p:cNvPr id="24" name="グループ化 23">
              <a:extLst>
                <a:ext uri="{FF2B5EF4-FFF2-40B4-BE49-F238E27FC236}">
                  <a16:creationId xmlns:a16="http://schemas.microsoft.com/office/drawing/2014/main" id="{F5C6E12A-B1AD-54A4-6FE5-7E041B51F22D}"/>
                </a:ext>
              </a:extLst>
            </p:cNvPr>
            <p:cNvGrpSpPr/>
            <p:nvPr/>
          </p:nvGrpSpPr>
          <p:grpSpPr>
            <a:xfrm>
              <a:off x="1332596" y="1492804"/>
              <a:ext cx="7408277" cy="4473133"/>
              <a:chOff x="1222872" y="1553378"/>
              <a:chExt cx="7645002" cy="4616068"/>
            </a:xfrm>
          </p:grpSpPr>
          <p:sp>
            <p:nvSpPr>
              <p:cNvPr id="25" name="フリーフォーム: 図形 11">
                <a:extLst>
                  <a:ext uri="{FF2B5EF4-FFF2-40B4-BE49-F238E27FC236}">
                    <a16:creationId xmlns:a16="http://schemas.microsoft.com/office/drawing/2014/main" id="{75EA0773-70D9-5481-A8A3-57D19665852C}"/>
                  </a:ext>
                </a:extLst>
              </p:cNvPr>
              <p:cNvSpPr/>
              <p:nvPr/>
            </p:nvSpPr>
            <p:spPr bwMode="auto">
              <a:xfrm>
                <a:off x="1222872" y="1553378"/>
                <a:ext cx="1575412" cy="4616068"/>
              </a:xfrm>
              <a:custGeom>
                <a:avLst/>
                <a:gdLst>
                  <a:gd name="connsiteX0" fmla="*/ 1553379 w 1575412"/>
                  <a:gd name="connsiteY0" fmla="*/ 0 h 4616068"/>
                  <a:gd name="connsiteX1" fmla="*/ 0 w 1575412"/>
                  <a:gd name="connsiteY1" fmla="*/ 3888955 h 4616068"/>
                  <a:gd name="connsiteX2" fmla="*/ 0 w 1575412"/>
                  <a:gd name="connsiteY2" fmla="*/ 4318612 h 4616068"/>
                  <a:gd name="connsiteX3" fmla="*/ 550844 w 1575412"/>
                  <a:gd name="connsiteY3" fmla="*/ 4329629 h 4616068"/>
                  <a:gd name="connsiteX4" fmla="*/ 1575412 w 1575412"/>
                  <a:gd name="connsiteY4" fmla="*/ 4616068 h 4616068"/>
                  <a:gd name="connsiteX5" fmla="*/ 1553379 w 1575412"/>
                  <a:gd name="connsiteY5" fmla="*/ 66102 h 4616068"/>
                  <a:gd name="connsiteX6" fmla="*/ 1553379 w 1575412"/>
                  <a:gd name="connsiteY6" fmla="*/ 0 h 4616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75412" h="4616068">
                    <a:moveTo>
                      <a:pt x="1553379" y="0"/>
                    </a:moveTo>
                    <a:lnTo>
                      <a:pt x="0" y="3888955"/>
                    </a:lnTo>
                    <a:lnTo>
                      <a:pt x="0" y="4318612"/>
                    </a:lnTo>
                    <a:lnTo>
                      <a:pt x="550844" y="4329629"/>
                    </a:lnTo>
                    <a:lnTo>
                      <a:pt x="1575412" y="4616068"/>
                    </a:lnTo>
                    <a:lnTo>
                      <a:pt x="1553379" y="66102"/>
                    </a:lnTo>
                    <a:lnTo>
                      <a:pt x="1553379" y="0"/>
                    </a:lnTo>
                    <a:close/>
                  </a:path>
                </a:pathLst>
              </a:custGeom>
              <a:solidFill>
                <a:srgbClr val="AFF0FF">
                  <a:alpha val="40000"/>
                </a:srgbClr>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pic>
            <p:nvPicPr>
              <p:cNvPr id="27" name="図 26">
                <a:extLst>
                  <a:ext uri="{FF2B5EF4-FFF2-40B4-BE49-F238E27FC236}">
                    <a16:creationId xmlns:a16="http://schemas.microsoft.com/office/drawing/2014/main" id="{7BD3E948-9BBD-3842-91A2-6510502F9335}"/>
                  </a:ext>
                </a:extLst>
              </p:cNvPr>
              <p:cNvPicPr>
                <a:picLocks noChangeAspect="1"/>
              </p:cNvPicPr>
              <p:nvPr/>
            </p:nvPicPr>
            <p:blipFill>
              <a:blip r:embed="rId3"/>
              <a:stretch>
                <a:fillRect/>
              </a:stretch>
            </p:blipFill>
            <p:spPr>
              <a:xfrm>
                <a:off x="2787267" y="1572532"/>
                <a:ext cx="6080607" cy="4584012"/>
              </a:xfrm>
              <a:prstGeom prst="rect">
                <a:avLst/>
              </a:prstGeom>
              <a:ln w="28575">
                <a:solidFill>
                  <a:schemeClr val="tx1"/>
                </a:solidFill>
              </a:ln>
            </p:spPr>
          </p:pic>
        </p:grpSp>
      </p:grpSp>
      <p:sp>
        <p:nvSpPr>
          <p:cNvPr id="30" name="テキスト ボックス 29">
            <a:extLst>
              <a:ext uri="{FF2B5EF4-FFF2-40B4-BE49-F238E27FC236}">
                <a16:creationId xmlns:a16="http://schemas.microsoft.com/office/drawing/2014/main" id="{B11C1331-84E8-6573-06A0-819A29875F3C}"/>
              </a:ext>
            </a:extLst>
          </p:cNvPr>
          <p:cNvSpPr txBox="1"/>
          <p:nvPr userDrawn="1"/>
        </p:nvSpPr>
        <p:spPr>
          <a:xfrm>
            <a:off x="443521" y="5755571"/>
            <a:ext cx="3966554" cy="288147"/>
          </a:xfrm>
          <a:prstGeom prst="rect">
            <a:avLst/>
          </a:prstGeom>
          <a:noFill/>
        </p:spPr>
        <p:txBody>
          <a:bodyPr vert="horz" wrap="square" tIns="36000" bIns="36000" rtlCol="0">
            <a:spAutoFit/>
          </a:bodyPr>
          <a:lstStyle/>
          <a:p>
            <a:pPr algn="l"/>
            <a:r>
              <a:rPr lang="ja-JP" altLang="en-US" sz="1400" spc="-10" dirty="0">
                <a:solidFill>
                  <a:schemeClr val="tx1"/>
                </a:solidFill>
                <a:latin typeface="+mn-ea"/>
                <a:ea typeface="+mn-ea"/>
              </a:rPr>
              <a:t>（編集・発行） 大阪府租税教育推進連絡協議会</a:t>
            </a:r>
            <a:endParaRPr lang="en-US" altLang="ja-JP" sz="1400" spc="-10" dirty="0">
              <a:solidFill>
                <a:schemeClr val="tx1"/>
              </a:solidFill>
              <a:latin typeface="+mn-ea"/>
              <a:ea typeface="+mn-ea"/>
            </a:endParaRPr>
          </a:p>
        </p:txBody>
      </p:sp>
      <p:sp>
        <p:nvSpPr>
          <p:cNvPr id="31" name="テキスト ボックス 30">
            <a:extLst>
              <a:ext uri="{FF2B5EF4-FFF2-40B4-BE49-F238E27FC236}">
                <a16:creationId xmlns:a16="http://schemas.microsoft.com/office/drawing/2014/main" id="{FC5C0358-200F-77CC-8756-5570601A4FCF}"/>
              </a:ext>
            </a:extLst>
          </p:cNvPr>
          <p:cNvSpPr txBox="1"/>
          <p:nvPr userDrawn="1"/>
        </p:nvSpPr>
        <p:spPr>
          <a:xfrm>
            <a:off x="1466506" y="6018725"/>
            <a:ext cx="6433775" cy="442035"/>
          </a:xfrm>
          <a:prstGeom prst="rect">
            <a:avLst/>
          </a:prstGeom>
          <a:noFill/>
        </p:spPr>
        <p:txBody>
          <a:bodyPr vert="horz" wrap="square" tIns="36000" bIns="36000" rtlCol="0">
            <a:spAutoFit/>
          </a:bodyPr>
          <a:lstStyle/>
          <a:p>
            <a:pPr algn="l"/>
            <a:r>
              <a:rPr lang="ja-JP" altLang="en-US" sz="1200" spc="-10" dirty="0">
                <a:solidFill>
                  <a:schemeClr val="tx1"/>
                </a:solidFill>
                <a:latin typeface="+mn-ea"/>
                <a:ea typeface="+mn-ea"/>
              </a:rPr>
              <a:t>〒５４０－８５５７　大阪市中央区大手前１－５－６３　大阪合同庁舎第３号館　東税務署内</a:t>
            </a:r>
            <a:endParaRPr lang="en-US" altLang="ja-JP" sz="1200" spc="-10" dirty="0">
              <a:solidFill>
                <a:schemeClr val="tx1"/>
              </a:solidFill>
              <a:latin typeface="+mn-ea"/>
              <a:ea typeface="+mn-ea"/>
            </a:endParaRPr>
          </a:p>
          <a:p>
            <a:pPr algn="l"/>
            <a:r>
              <a:rPr lang="ja-JP" altLang="en-US" sz="1200" spc="-10" dirty="0">
                <a:solidFill>
                  <a:schemeClr val="tx1"/>
                </a:solidFill>
                <a:latin typeface="+mn-ea"/>
                <a:ea typeface="+mn-ea"/>
              </a:rPr>
              <a:t>電話　</a:t>
            </a:r>
            <a:r>
              <a:rPr lang="en-US" altLang="ja-JP" sz="1200" spc="-10" dirty="0">
                <a:solidFill>
                  <a:schemeClr val="tx1"/>
                </a:solidFill>
                <a:latin typeface="+mn-ea"/>
                <a:ea typeface="+mn-ea"/>
              </a:rPr>
              <a:t>06-6942-1101</a:t>
            </a:r>
            <a:r>
              <a:rPr lang="ja-JP" altLang="en-US" sz="1200" spc="-10" dirty="0">
                <a:solidFill>
                  <a:schemeClr val="tx1"/>
                </a:solidFill>
                <a:latin typeface="+mn-ea"/>
                <a:ea typeface="+mn-ea"/>
              </a:rPr>
              <a:t>（代）</a:t>
            </a:r>
            <a:endParaRPr lang="en-US" altLang="ja-JP" sz="1200" spc="-10" dirty="0">
              <a:solidFill>
                <a:schemeClr val="tx1"/>
              </a:solidFill>
              <a:latin typeface="+mn-ea"/>
              <a:ea typeface="+mn-ea"/>
            </a:endParaRPr>
          </a:p>
        </p:txBody>
      </p:sp>
      <p:cxnSp>
        <p:nvCxnSpPr>
          <p:cNvPr id="32" name="直線コネクタ 31">
            <a:extLst>
              <a:ext uri="{FF2B5EF4-FFF2-40B4-BE49-F238E27FC236}">
                <a16:creationId xmlns:a16="http://schemas.microsoft.com/office/drawing/2014/main" id="{CD753B84-B66E-6671-2EC6-0D391C146C33}"/>
              </a:ext>
            </a:extLst>
          </p:cNvPr>
          <p:cNvCxnSpPr>
            <a:cxnSpLocks/>
          </p:cNvCxnSpPr>
          <p:nvPr userDrawn="1"/>
        </p:nvCxnSpPr>
        <p:spPr>
          <a:xfrm>
            <a:off x="0" y="5712022"/>
            <a:ext cx="9144000" cy="0"/>
          </a:xfrm>
          <a:prstGeom prst="line">
            <a:avLst/>
          </a:prstGeom>
          <a:ln w="25400" cmpd="dbl">
            <a:solidFill>
              <a:srgbClr val="005BAD"/>
            </a:solidFill>
          </a:ln>
        </p:spPr>
        <p:style>
          <a:lnRef idx="2">
            <a:schemeClr val="accent1"/>
          </a:lnRef>
          <a:fillRef idx="0">
            <a:schemeClr val="accent1"/>
          </a:fillRef>
          <a:effectRef idx="1">
            <a:schemeClr val="accent1"/>
          </a:effectRef>
          <a:fontRef idx="minor">
            <a:schemeClr val="tx1"/>
          </a:fontRef>
        </p:style>
      </p:cxnSp>
      <p:sp>
        <p:nvSpPr>
          <p:cNvPr id="33" name="テキスト ボックス 32">
            <a:extLst>
              <a:ext uri="{FF2B5EF4-FFF2-40B4-BE49-F238E27FC236}">
                <a16:creationId xmlns:a16="http://schemas.microsoft.com/office/drawing/2014/main" id="{A7E97D5E-C9D4-1CFD-05CB-3922AB90015E}"/>
              </a:ext>
            </a:extLst>
          </p:cNvPr>
          <p:cNvSpPr txBox="1"/>
          <p:nvPr userDrawn="1"/>
        </p:nvSpPr>
        <p:spPr>
          <a:xfrm>
            <a:off x="1601665" y="6432702"/>
            <a:ext cx="5940669" cy="380480"/>
          </a:xfrm>
          <a:prstGeom prst="rect">
            <a:avLst/>
          </a:prstGeom>
          <a:noFill/>
        </p:spPr>
        <p:txBody>
          <a:bodyPr vert="horz" wrap="square" tIns="36000" bIns="36000" rtlCol="0">
            <a:spAutoFit/>
          </a:bodyPr>
          <a:lstStyle/>
          <a:p>
            <a:pPr algn="l"/>
            <a:r>
              <a:rPr lang="ja-JP" altLang="en-US" sz="1000" spc="-10" dirty="0">
                <a:solidFill>
                  <a:schemeClr val="tx1"/>
                </a:solidFill>
                <a:latin typeface="+mn-ea"/>
                <a:ea typeface="+mn-ea"/>
              </a:rPr>
              <a:t>大阪府租税教育推進連絡協議会は、大阪府内の教育委員会や小学校・中学校・高等学校の教育関係者と、国・府・市町村の税務関係者が協力して、租税教育の推進を図るために設けられた組織です。</a:t>
            </a:r>
            <a:endParaRPr lang="en-US" altLang="ja-JP" sz="1000" spc="-10" dirty="0">
              <a:solidFill>
                <a:schemeClr val="tx1"/>
              </a:solidFill>
              <a:latin typeface="+mn-ea"/>
              <a:ea typeface="+mn-ea"/>
            </a:endParaRPr>
          </a:p>
        </p:txBody>
      </p:sp>
    </p:spTree>
    <p:extLst>
      <p:ext uri="{BB962C8B-B14F-4D97-AF65-F5344CB8AC3E}">
        <p14:creationId xmlns:p14="http://schemas.microsoft.com/office/powerpoint/2010/main" val="25974353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7.xml"/><Relationship Id="rId7"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5" Type="http://schemas.openxmlformats.org/officeDocument/2006/relationships/slideLayout" Target="../slideLayouts/slideLayout19.xml"/><Relationship Id="rId4"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5" Type="http://schemas.openxmlformats.org/officeDocument/2006/relationships/slideLayout" Target="../slideLayouts/slideLayout25.xml"/><Relationship Id="rId10" Type="http://schemas.openxmlformats.org/officeDocument/2006/relationships/theme" Target="../theme/theme3.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2206178"/>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61" r:id="rId10"/>
    <p:sldLayoutId id="2147483665" r:id="rId11"/>
    <p:sldLayoutId id="2147483666" r:id="rId12"/>
    <p:sldLayoutId id="2147483667" r:id="rId13"/>
    <p:sldLayoutId id="2147483669" r:id="rId14"/>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09357"/>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1415206"/>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hyperlink" Target="https://www.nta.go.jp/taxes/kids/hatten/page14.htm" TargetMode="External"/><Relationship Id="rId7" Type="http://schemas.openxmlformats.org/officeDocument/2006/relationships/slide" Target="slide2.xml"/><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52.emf"/><Relationship Id="rId5" Type="http://schemas.openxmlformats.org/officeDocument/2006/relationships/image" Target="../media/image51.png"/><Relationship Id="rId4" Type="http://schemas.openxmlformats.org/officeDocument/2006/relationships/image" Target="../media/image5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54.emf"/><Relationship Id="rId4" Type="http://schemas.openxmlformats.org/officeDocument/2006/relationships/hyperlink" Target="https://www.nichizeiren.or.jp/taxaccount/education/sozei_nichizei/" TargetMode="External"/></Relationships>
</file>

<file path=ppt/slides/_rels/slide14.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hyperlink" Target="https://www.nta.go.jp/taxes/kids/oyo/page08.htm" TargetMode="External"/><Relationship Id="rId7" Type="http://schemas.openxmlformats.org/officeDocument/2006/relationships/image" Target="../media/image58.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 Id="rId9" Type="http://schemas.openxmlformats.org/officeDocument/2006/relationships/image" Target="../media/image60.emf"/></Relationships>
</file>

<file path=ppt/slides/_rels/slide1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slide" Target="slide2.xml"/></Relationships>
</file>

<file path=ppt/slides/_rels/slide1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chart" Target="../charts/chart2.xml"/></Relationships>
</file>

<file path=ppt/slides/_rels/slide1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chart" Target="../charts/chart4.xml"/></Relationships>
</file>

<file path=ppt/slides/_rels/slide1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slide" Target="slide26.xml"/><Relationship Id="rId18" Type="http://schemas.openxmlformats.org/officeDocument/2006/relationships/image" Target="../media/image11.emf"/><Relationship Id="rId3" Type="http://schemas.openxmlformats.org/officeDocument/2006/relationships/notesSlide" Target="../notesSlides/notesSlide1.xml"/><Relationship Id="rId7" Type="http://schemas.openxmlformats.org/officeDocument/2006/relationships/image" Target="../media/image8.png"/><Relationship Id="rId12" Type="http://schemas.openxmlformats.org/officeDocument/2006/relationships/slide" Target="slide15.xml"/><Relationship Id="rId17" Type="http://schemas.openxmlformats.org/officeDocument/2006/relationships/slide" Target="slide30.xml"/><Relationship Id="rId2" Type="http://schemas.openxmlformats.org/officeDocument/2006/relationships/slideLayout" Target="../slideLayouts/slideLayout4.xml"/><Relationship Id="rId16" Type="http://schemas.openxmlformats.org/officeDocument/2006/relationships/slide" Target="slide29.xml"/><Relationship Id="rId1" Type="http://schemas.openxmlformats.org/officeDocument/2006/relationships/tags" Target="../tags/tag1.xml"/><Relationship Id="rId6" Type="http://schemas.openxmlformats.org/officeDocument/2006/relationships/image" Target="../media/image7.png"/><Relationship Id="rId11" Type="http://schemas.openxmlformats.org/officeDocument/2006/relationships/slide" Target="slide10.xml"/><Relationship Id="rId5" Type="http://schemas.openxmlformats.org/officeDocument/2006/relationships/hyperlink" Target="http://localhost/" TargetMode="External"/><Relationship Id="rId15" Type="http://schemas.openxmlformats.org/officeDocument/2006/relationships/slide" Target="slide23.xml"/><Relationship Id="rId10" Type="http://schemas.openxmlformats.org/officeDocument/2006/relationships/slide" Target="slide3.xml"/><Relationship Id="rId4" Type="http://schemas.openxmlformats.org/officeDocument/2006/relationships/hyperlink" Target="https://www.mof.go.jp/tax_information/index.html" TargetMode="External"/><Relationship Id="rId9" Type="http://schemas.openxmlformats.org/officeDocument/2006/relationships/image" Target="../media/image10.png"/><Relationship Id="rId14" Type="http://schemas.openxmlformats.org/officeDocument/2006/relationships/slide" Target="slide28.xml"/></Relationships>
</file>

<file path=ppt/slides/_rels/slide20.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chart" Target="../charts/chart5.xml"/><Relationship Id="rId7" Type="http://schemas.openxmlformats.org/officeDocument/2006/relationships/image" Target="../media/image65.pn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21.xml.rels><?xml version="1.0" encoding="UTF-8" standalone="yes"?>
<Relationships xmlns="http://schemas.openxmlformats.org/package/2006/relationships"><Relationship Id="rId3" Type="http://schemas.openxmlformats.org/officeDocument/2006/relationships/hyperlink" Target="http://localhost/" TargetMode="External"/><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67.emf"/><Relationship Id="rId5" Type="http://schemas.openxmlformats.org/officeDocument/2006/relationships/image" Target="../media/image61.png"/><Relationship Id="rId4" Type="http://schemas.openxmlformats.org/officeDocument/2006/relationships/hyperlink" Target="https://www.youtube.com/watch?v=O8YDvxVEMEY"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image" Target="../media/image69.pn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67.emf"/><Relationship Id="rId5" Type="http://schemas.openxmlformats.org/officeDocument/2006/relationships/hyperlink" Target="https://www.youtube.com/watch?v=O8YDvxVEMEY" TargetMode="External"/><Relationship Id="rId4" Type="http://schemas.openxmlformats.org/officeDocument/2006/relationships/hyperlink" Target="http://localhost/" TargetMode="External"/></Relationships>
</file>

<file path=ppt/slides/_rels/slide23.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notesSlide" Target="../notesSlides/notesSlide16.xml"/><Relationship Id="rId7" Type="http://schemas.openxmlformats.org/officeDocument/2006/relationships/image" Target="../media/image72.png"/><Relationship Id="rId2" Type="http://schemas.openxmlformats.org/officeDocument/2006/relationships/slideLayout" Target="../slideLayouts/slideLayout4.xml"/><Relationship Id="rId1" Type="http://schemas.openxmlformats.org/officeDocument/2006/relationships/tags" Target="../tags/tag5.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hyperlink" Target="https://www.pref.saga.lg.jp/kiji00332148/index.html"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slideLayout" Target="../slideLayouts/slideLayout4.xml"/><Relationship Id="rId1" Type="http://schemas.openxmlformats.org/officeDocument/2006/relationships/tags" Target="../tags/tag6.xml"/><Relationship Id="rId5" Type="http://schemas.openxmlformats.org/officeDocument/2006/relationships/image" Target="../media/image74.JPG"/><Relationship Id="rId4" Type="http://schemas.openxmlformats.org/officeDocument/2006/relationships/image" Target="../media/image73.jpg"/></Relationships>
</file>

<file path=ppt/slides/_rels/slide25.xml.rels><?xml version="1.0" encoding="UTF-8" standalone="yes"?>
<Relationships xmlns="http://schemas.openxmlformats.org/package/2006/relationships"><Relationship Id="rId8" Type="http://schemas.openxmlformats.org/officeDocument/2006/relationships/image" Target="../media/image79.jpeg"/><Relationship Id="rId13" Type="http://schemas.openxmlformats.org/officeDocument/2006/relationships/image" Target="../media/image84.jpeg"/><Relationship Id="rId3" Type="http://schemas.openxmlformats.org/officeDocument/2006/relationships/hyperlink" Target="https://www.pref.saga.lg.jp/kiji00319533/index.html" TargetMode="External"/><Relationship Id="rId7" Type="http://schemas.openxmlformats.org/officeDocument/2006/relationships/image" Target="../media/image78.jpeg"/><Relationship Id="rId12" Type="http://schemas.openxmlformats.org/officeDocument/2006/relationships/image" Target="../media/image83.jpeg"/><Relationship Id="rId2" Type="http://schemas.openxmlformats.org/officeDocument/2006/relationships/slideLayout" Target="../slideLayouts/slideLayout23.xml"/><Relationship Id="rId16" Type="http://schemas.openxmlformats.org/officeDocument/2006/relationships/image" Target="../media/image87.png"/><Relationship Id="rId1" Type="http://schemas.openxmlformats.org/officeDocument/2006/relationships/tags" Target="../tags/tag7.xml"/><Relationship Id="rId6" Type="http://schemas.openxmlformats.org/officeDocument/2006/relationships/image" Target="../media/image77.png"/><Relationship Id="rId11" Type="http://schemas.openxmlformats.org/officeDocument/2006/relationships/image" Target="../media/image82.jpeg"/><Relationship Id="rId5" Type="http://schemas.openxmlformats.org/officeDocument/2006/relationships/image" Target="../media/image76.png"/><Relationship Id="rId15" Type="http://schemas.openxmlformats.org/officeDocument/2006/relationships/image" Target="../media/image86.png"/><Relationship Id="rId10" Type="http://schemas.openxmlformats.org/officeDocument/2006/relationships/image" Target="../media/image81.jpeg"/><Relationship Id="rId4" Type="http://schemas.openxmlformats.org/officeDocument/2006/relationships/image" Target="../media/image75.png"/><Relationship Id="rId9" Type="http://schemas.openxmlformats.org/officeDocument/2006/relationships/image" Target="../media/image80.jpeg"/><Relationship Id="rId14" Type="http://schemas.openxmlformats.org/officeDocument/2006/relationships/image" Target="../media/image85.jpe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4.xml"/><Relationship Id="rId1" Type="http://schemas.openxmlformats.org/officeDocument/2006/relationships/tags" Target="../tags/tag8.xml"/><Relationship Id="rId4" Type="http://schemas.openxmlformats.org/officeDocument/2006/relationships/slide" Target="slide2.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4.xml"/><Relationship Id="rId1" Type="http://schemas.openxmlformats.org/officeDocument/2006/relationships/tags" Target="../tags/tag9.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xml"/><Relationship Id="rId1" Type="http://schemas.openxmlformats.org/officeDocument/2006/relationships/tags" Target="../tags/tag10.xml"/><Relationship Id="rId5" Type="http://schemas.openxmlformats.org/officeDocument/2006/relationships/slide" Target="slide2.xml"/><Relationship Id="rId4" Type="http://schemas.openxmlformats.org/officeDocument/2006/relationships/image" Target="../media/image88.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slide" Target="slide2.xml"/><Relationship Id="rId2" Type="http://schemas.openxmlformats.org/officeDocument/2006/relationships/slideLayout" Target="../slideLayouts/slideLayout4.xml"/><Relationship Id="rId1" Type="http://schemas.openxmlformats.org/officeDocument/2006/relationships/tags" Target="../tags/tag11.xml"/><Relationship Id="rId6" Type="http://schemas.openxmlformats.org/officeDocument/2006/relationships/image" Target="../media/image89.emf"/><Relationship Id="rId5" Type="http://schemas.openxmlformats.org/officeDocument/2006/relationships/hyperlink" Target="https://zaimusho.quizknock.com/" TargetMode="External"/><Relationship Id="rId4" Type="http://schemas.openxmlformats.org/officeDocument/2006/relationships/image" Target="../media/image88.png"/></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2.xml"/><Relationship Id="rId7" Type="http://schemas.openxmlformats.org/officeDocument/2006/relationships/image" Target="../media/image7.png"/><Relationship Id="rId12" Type="http://schemas.openxmlformats.org/officeDocument/2006/relationships/slide" Target="slide2.xml"/><Relationship Id="rId2" Type="http://schemas.openxmlformats.org/officeDocument/2006/relationships/slideLayout" Target="../slideLayouts/slideLayout4.xml"/><Relationship Id="rId1" Type="http://schemas.openxmlformats.org/officeDocument/2006/relationships/tags" Target="../tags/tag2.xml"/><Relationship Id="rId6" Type="http://schemas.openxmlformats.org/officeDocument/2006/relationships/hyperlink" Target="http://localhost/" TargetMode="External"/><Relationship Id="rId11" Type="http://schemas.openxmlformats.org/officeDocument/2006/relationships/image" Target="../media/image11.emf"/><Relationship Id="rId5" Type="http://schemas.openxmlformats.org/officeDocument/2006/relationships/hyperlink" Target="https://www.mof.go.jp/tax_information/index.html" TargetMode="External"/><Relationship Id="rId10" Type="http://schemas.openxmlformats.org/officeDocument/2006/relationships/image" Target="../media/image10.png"/><Relationship Id="rId4" Type="http://schemas.openxmlformats.org/officeDocument/2006/relationships/image" Target="../media/image12.png"/><Relationship Id="rId9"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slide" Target="slide2.xml"/></Relationships>
</file>

<file path=ppt/slides/_rels/slide31.xml.rels><?xml version="1.0" encoding="UTF-8" standalone="yes"?>
<Relationships xmlns="http://schemas.openxmlformats.org/package/2006/relationships"><Relationship Id="rId3" Type="http://schemas.openxmlformats.org/officeDocument/2006/relationships/image" Target="../media/image91.png"/><Relationship Id="rId7" Type="http://schemas.openxmlformats.org/officeDocument/2006/relationships/image" Target="../media/image5.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hyperlink" Target="https://www.nta.go.jp/taxes/kids/index.htm"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4.xml"/><Relationship Id="rId1" Type="http://schemas.openxmlformats.org/officeDocument/2006/relationships/tags" Target="../tags/tag3.xml"/><Relationship Id="rId6" Type="http://schemas.openxmlformats.org/officeDocument/2006/relationships/image" Target="../media/image14.emf"/><Relationship Id="rId5" Type="http://schemas.openxmlformats.org/officeDocument/2006/relationships/hyperlink" Target="https://www.nta.go.jp/taxes/kids/hatten/page02.htm" TargetMode="External"/><Relationship Id="rId4" Type="http://schemas.openxmlformats.org/officeDocument/2006/relationships/hyperlink" Target="http://localhost/" TargetMode="External"/></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s>
</file>

<file path=ppt/slides/_rels/slide6.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4.xml"/><Relationship Id="rId6" Type="http://schemas.openxmlformats.org/officeDocument/2006/relationships/image" Target="../media/image29.sv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png"/></Relationships>
</file>

<file path=ppt/slides/_rels/slide7.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4.xml"/><Relationship Id="rId1" Type="http://schemas.openxmlformats.org/officeDocument/2006/relationships/slideLayout" Target="../slideLayouts/slideLayout18.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slideLayout" Target="../slideLayouts/slideLayout4.xml"/><Relationship Id="rId1" Type="http://schemas.openxmlformats.org/officeDocument/2006/relationships/tags" Target="../tags/tag4.xml"/><Relationship Id="rId5" Type="http://schemas.openxmlformats.org/officeDocument/2006/relationships/image" Target="../media/image42.png"/><Relationship Id="rId4" Type="http://schemas.openxmlformats.org/officeDocument/2006/relationships/image" Target="../media/image41.png"/></Relationships>
</file>

<file path=ppt/slides/_rels/slide9.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image" Target="../media/image43.png"/><Relationship Id="rId1" Type="http://schemas.openxmlformats.org/officeDocument/2006/relationships/slideLayout" Target="../slideLayouts/slideLayout4.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正方形/長方形 9">
            <a:extLst>
              <a:ext uri="{FF2B5EF4-FFF2-40B4-BE49-F238E27FC236}">
                <a16:creationId xmlns:a16="http://schemas.microsoft.com/office/drawing/2014/main" id="{ED398D3E-4F28-40C4-8129-C2E04351739C}"/>
              </a:ext>
            </a:extLst>
          </p:cNvPr>
          <p:cNvSpPr/>
          <p:nvPr/>
        </p:nvSpPr>
        <p:spPr>
          <a:xfrm>
            <a:off x="0" y="6572250"/>
            <a:ext cx="9144000" cy="285750"/>
          </a:xfrm>
          <a:prstGeom prst="rect">
            <a:avLst/>
          </a:prstGeom>
          <a:solidFill>
            <a:srgbClr val="005B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CDF60530-579F-4FE7-AFE5-401E285EEA8D}"/>
              </a:ext>
            </a:extLst>
          </p:cNvPr>
          <p:cNvSpPr txBox="1"/>
          <p:nvPr/>
        </p:nvSpPr>
        <p:spPr>
          <a:xfrm>
            <a:off x="5410200" y="6080462"/>
            <a:ext cx="3147060" cy="330860"/>
          </a:xfrm>
          <a:prstGeom prst="rect">
            <a:avLst/>
          </a:prstGeom>
          <a:noFill/>
        </p:spPr>
        <p:txBody>
          <a:bodyPr vert="horz" wrap="square" lIns="72000" rIns="72000" rtlCol="0">
            <a:spAutoFit/>
          </a:bodyPr>
          <a:lstStyle/>
          <a:p>
            <a:pPr algn="dist"/>
            <a:r>
              <a:rPr kumimoji="1" lang="ja-JP" altLang="en-US" sz="1550" spc="-10" dirty="0">
                <a:solidFill>
                  <a:srgbClr val="005BAD"/>
                </a:solidFill>
                <a:latin typeface="HGP創英角ｺﾞｼｯｸUB" panose="020B0900000000000000" pitchFamily="50" charset="-128"/>
                <a:ea typeface="HGP創英角ｺﾞｼｯｸUB" panose="020B0900000000000000" pitchFamily="50" charset="-128"/>
              </a:rPr>
              <a:t>中学生用租税教育教材</a:t>
            </a:r>
          </a:p>
        </p:txBody>
      </p:sp>
      <p:sp>
        <p:nvSpPr>
          <p:cNvPr id="8" name="テキスト ボックス 7">
            <a:extLst>
              <a:ext uri="{FF2B5EF4-FFF2-40B4-BE49-F238E27FC236}">
                <a16:creationId xmlns:a16="http://schemas.microsoft.com/office/drawing/2014/main" id="{87F44D7D-AE1B-44B4-BC2C-83A7A7B521D8}"/>
              </a:ext>
            </a:extLst>
          </p:cNvPr>
          <p:cNvSpPr txBox="1"/>
          <p:nvPr/>
        </p:nvSpPr>
        <p:spPr>
          <a:xfrm>
            <a:off x="5410200" y="4534857"/>
            <a:ext cx="3147060" cy="311230"/>
          </a:xfrm>
          <a:prstGeom prst="rect">
            <a:avLst/>
          </a:prstGeom>
          <a:noFill/>
        </p:spPr>
        <p:txBody>
          <a:bodyPr vert="horz" wrap="square" lIns="252000" tIns="36000" rIns="252000" bIns="36000" rtlCol="0">
            <a:spAutoFit/>
          </a:bodyPr>
          <a:lstStyle/>
          <a:p>
            <a:pPr algn="dist"/>
            <a:r>
              <a:rPr lang="ja-JP" altLang="en-US" sz="1550" spc="-10" dirty="0">
                <a:solidFill>
                  <a:srgbClr val="005BAD"/>
                </a:solidFill>
                <a:latin typeface="HGP創英角ｺﾞｼｯｸUB" panose="020B0900000000000000" pitchFamily="50" charset="-128"/>
                <a:ea typeface="HGP創英角ｺﾞｼｯｸUB" panose="020B0900000000000000" pitchFamily="50" charset="-128"/>
              </a:rPr>
              <a:t>－ 令和８年度・佐賀県版 －</a:t>
            </a:r>
            <a:endParaRPr lang="en-US" altLang="ja-JP" sz="1550" spc="-10" dirty="0">
              <a:solidFill>
                <a:srgbClr val="005BAD"/>
              </a:solidFill>
              <a:latin typeface="HGP創英角ｺﾞｼｯｸUB" panose="020B0900000000000000" pitchFamily="50" charset="-128"/>
              <a:ea typeface="HGP創英角ｺﾞｼｯｸUB" panose="020B0900000000000000" pitchFamily="50" charset="-128"/>
            </a:endParaRPr>
          </a:p>
        </p:txBody>
      </p:sp>
      <p:sp>
        <p:nvSpPr>
          <p:cNvPr id="9" name="テキスト ボックス 8">
            <a:extLst>
              <a:ext uri="{FF2B5EF4-FFF2-40B4-BE49-F238E27FC236}">
                <a16:creationId xmlns:a16="http://schemas.microsoft.com/office/drawing/2014/main" id="{44CA1D2C-731C-40AA-9159-932A7601CEFD}"/>
              </a:ext>
            </a:extLst>
          </p:cNvPr>
          <p:cNvSpPr txBox="1"/>
          <p:nvPr/>
        </p:nvSpPr>
        <p:spPr>
          <a:xfrm>
            <a:off x="5410200" y="6577692"/>
            <a:ext cx="3147060" cy="288147"/>
          </a:xfrm>
          <a:prstGeom prst="rect">
            <a:avLst/>
          </a:prstGeom>
          <a:noFill/>
        </p:spPr>
        <p:txBody>
          <a:bodyPr vert="horz" wrap="square" lIns="72000" tIns="36000" rIns="72000" bIns="36000" rtlCol="0">
            <a:spAutoFit/>
          </a:bodyPr>
          <a:lstStyle/>
          <a:p>
            <a:pPr algn="dist"/>
            <a:r>
              <a:rPr lang="ja-JP" altLang="en-US" sz="1400" spc="-10" dirty="0">
                <a:solidFill>
                  <a:schemeClr val="bg1"/>
                </a:solidFill>
                <a:latin typeface="HGP創英角ｺﾞｼｯｸUB" panose="020B0900000000000000" pitchFamily="50" charset="-128"/>
                <a:ea typeface="HGP創英角ｺﾞｼｯｸUB" panose="020B0900000000000000" pitchFamily="50" charset="-128"/>
              </a:rPr>
              <a:t>佐賀県租税教育推進協議会</a:t>
            </a:r>
            <a:endParaRPr lang="en-US" altLang="ja-JP" sz="1400" spc="-10" dirty="0">
              <a:solidFill>
                <a:schemeClr val="bg1"/>
              </a:solidFill>
              <a:latin typeface="HGP創英角ｺﾞｼｯｸUB" panose="020B0900000000000000" pitchFamily="50" charset="-128"/>
              <a:ea typeface="HGP創英角ｺﾞｼｯｸUB" panose="020B0900000000000000" pitchFamily="50" charset="-128"/>
            </a:endParaRPr>
          </a:p>
        </p:txBody>
      </p:sp>
    </p:spTree>
    <p:extLst>
      <p:ext uri="{BB962C8B-B14F-4D97-AF65-F5344CB8AC3E}">
        <p14:creationId xmlns:p14="http://schemas.microsoft.com/office/powerpoint/2010/main" val="3904071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グループ化 17">
            <a:extLst>
              <a:ext uri="{FF2B5EF4-FFF2-40B4-BE49-F238E27FC236}">
                <a16:creationId xmlns:a16="http://schemas.microsoft.com/office/drawing/2014/main" id="{5144676A-67A3-DC02-5C4D-853BF9DE7B90}"/>
              </a:ext>
            </a:extLst>
          </p:cNvPr>
          <p:cNvGrpSpPr/>
          <p:nvPr/>
        </p:nvGrpSpPr>
        <p:grpSpPr>
          <a:xfrm>
            <a:off x="287921" y="6410880"/>
            <a:ext cx="7967079" cy="374400"/>
            <a:chOff x="322211" y="6410880"/>
            <a:chExt cx="8532000" cy="374400"/>
          </a:xfrm>
        </p:grpSpPr>
        <p:sp>
          <p:nvSpPr>
            <p:cNvPr id="20" name="正方形/長方形 19">
              <a:extLst>
                <a:ext uri="{FF2B5EF4-FFF2-40B4-BE49-F238E27FC236}">
                  <a16:creationId xmlns:a16="http://schemas.microsoft.com/office/drawing/2014/main" id="{1966F72D-B3C3-AC29-E746-14877385F5EB}"/>
                </a:ext>
              </a:extLst>
            </p:cNvPr>
            <p:cNvSpPr/>
            <p:nvPr/>
          </p:nvSpPr>
          <p:spPr bwMode="auto">
            <a:xfrm>
              <a:off x="322211" y="6410880"/>
              <a:ext cx="8532000" cy="374400"/>
            </a:xfrm>
            <a:prstGeom prst="rect">
              <a:avLst/>
            </a:prstGeom>
            <a:noFill/>
            <a:ln w="22225"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22" name="正方形/長方形 21">
              <a:extLst>
                <a:ext uri="{FF2B5EF4-FFF2-40B4-BE49-F238E27FC236}">
                  <a16:creationId xmlns:a16="http://schemas.microsoft.com/office/drawing/2014/main" id="{E3DE0916-6FF1-0F31-0489-03BFA03BB585}"/>
                </a:ext>
              </a:extLst>
            </p:cNvPr>
            <p:cNvSpPr/>
            <p:nvPr/>
          </p:nvSpPr>
          <p:spPr bwMode="auto">
            <a:xfrm>
              <a:off x="322212" y="6449705"/>
              <a:ext cx="8497741" cy="296751"/>
            </a:xfrm>
            <a:prstGeom prst="rect">
              <a:avLst/>
            </a:prstGeom>
            <a:solidFill>
              <a:srgbClr val="CCECFF">
                <a:alpha val="30000"/>
              </a:srgbClr>
            </a:solidFill>
            <a:ln w="6350" cap="flat" cmpd="sng" algn="ctr">
              <a:solidFill>
                <a:srgbClr val="005BAD"/>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grpSp>
      <p:sp>
        <p:nvSpPr>
          <p:cNvPr id="12291" name="テキスト ボックス 18"/>
          <p:cNvSpPr txBox="1">
            <a:spLocks noChangeArrowheads="1"/>
          </p:cNvSpPr>
          <p:nvPr/>
        </p:nvSpPr>
        <p:spPr bwMode="auto">
          <a:xfrm>
            <a:off x="0" y="1049238"/>
            <a:ext cx="9144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defTabSz="419207" eaLnBrk="1" hangingPunct="1">
              <a:spcBef>
                <a:spcPct val="0"/>
              </a:spcBef>
              <a:buNone/>
            </a:pPr>
            <a:r>
              <a:rPr lang="ja-JP" altLang="en-US" sz="2000" dirty="0">
                <a:solidFill>
                  <a:prstClr val="black"/>
                </a:solidFill>
                <a:latin typeface="+mn-ea"/>
                <a:ea typeface="+mn-ea"/>
              </a:rPr>
              <a:t>納税の義務は憲法で定められています。</a:t>
            </a:r>
          </a:p>
        </p:txBody>
      </p:sp>
      <p:sp>
        <p:nvSpPr>
          <p:cNvPr id="5" name="テキスト ボックス 4">
            <a:extLst>
              <a:ext uri="{FF2B5EF4-FFF2-40B4-BE49-F238E27FC236}">
                <a16:creationId xmlns:a16="http://schemas.microsoft.com/office/drawing/2014/main" id="{5A3D6501-0290-F086-25D2-6B8B3B3AF2B7}"/>
              </a:ext>
            </a:extLst>
          </p:cNvPr>
          <p:cNvSpPr txBox="1"/>
          <p:nvPr/>
        </p:nvSpPr>
        <p:spPr>
          <a:xfrm>
            <a:off x="762245" y="6473251"/>
            <a:ext cx="7171520" cy="261610"/>
          </a:xfrm>
          <a:prstGeom prst="rect">
            <a:avLst/>
          </a:prstGeom>
          <a:noFill/>
        </p:spPr>
        <p:txBody>
          <a:bodyPr wrap="square" rtlCol="0">
            <a:spAutoFit/>
          </a:bodyPr>
          <a:lstStyle/>
          <a:p>
            <a:r>
              <a:rPr kumimoji="1" lang="ja-JP" altLang="en-US" sz="1100" b="1" dirty="0">
                <a:solidFill>
                  <a:srgbClr val="005BAD"/>
                </a:solidFill>
                <a:latin typeface="ＭＳ Ｐゴシック" panose="020B0600070205080204" pitchFamily="50" charset="-128"/>
                <a:ea typeface="ＭＳ Ｐゴシック" panose="020B0600070205080204" pitchFamily="50" charset="-128"/>
              </a:rPr>
              <a:t>調べてみよう </a:t>
            </a:r>
            <a:r>
              <a:rPr lang="ja-JP" altLang="en-US" sz="1100" b="1" dirty="0">
                <a:solidFill>
                  <a:srgbClr val="005BAD"/>
                </a:solidFill>
                <a:latin typeface="+mj-ea"/>
                <a:ea typeface="+mj-ea"/>
              </a:rPr>
              <a:t>： </a:t>
            </a:r>
            <a:r>
              <a:rPr lang="ja-JP" altLang="en-US" sz="1100" b="1" dirty="0">
                <a:solidFill>
                  <a:srgbClr val="005BAD"/>
                </a:solidFill>
                <a:latin typeface="ＭＳ Ｐゴシック" panose="020B0600070205080204" pitchFamily="50" charset="-128"/>
                <a:ea typeface="ＭＳ Ｐゴシック" panose="020B0600070205080204" pitchFamily="50" charset="-128"/>
              </a:rPr>
              <a:t>納税の義務</a:t>
            </a:r>
            <a:r>
              <a:rPr lang="ja-JP" altLang="en-US" sz="1100" b="1" spc="-150" dirty="0">
                <a:latin typeface="+mj-ea"/>
                <a:ea typeface="+mj-ea"/>
              </a:rPr>
              <a:t>　</a:t>
            </a:r>
            <a:r>
              <a:rPr kumimoji="1" lang="en-US" altLang="ja-JP" sz="1100" dirty="0">
                <a:latin typeface="HGPGothicE" panose="020B0900000000000000" pitchFamily="34" charset="-128"/>
                <a:cs typeface="Arial" panose="020B0604020202020204" pitchFamily="34" charset="0"/>
                <a:hlinkClick r:id="rId3">
                  <a:extLst>
                    <a:ext uri="{A12FA001-AC4F-418D-AE19-62706E023703}">
                      <ahyp:hlinkClr xmlns:ahyp="http://schemas.microsoft.com/office/drawing/2018/hyperlinkcolor" val="tx"/>
                    </a:ext>
                  </a:extLst>
                </a:hlinkClick>
              </a:rPr>
              <a:t>https://www.nta.go.jp/taxes/kids/hatten/page14.htm</a:t>
            </a:r>
            <a:endParaRPr lang="ja-JP" altLang="en-US" sz="1100" dirty="0">
              <a:latin typeface="ＭＳ Ｐゴシック" panose="020B0600070205080204" pitchFamily="50" charset="-128"/>
              <a:ea typeface="ＭＳ Ｐゴシック" panose="020B0600070205080204" pitchFamily="50" charset="-128"/>
            </a:endParaRPr>
          </a:p>
        </p:txBody>
      </p:sp>
      <p:grpSp>
        <p:nvGrpSpPr>
          <p:cNvPr id="3" name="グループ化 2">
            <a:extLst>
              <a:ext uri="{FF2B5EF4-FFF2-40B4-BE49-F238E27FC236}">
                <a16:creationId xmlns:a16="http://schemas.microsoft.com/office/drawing/2014/main" id="{92A03DDB-CE3E-07ED-75BF-5961CC08483C}"/>
              </a:ext>
            </a:extLst>
          </p:cNvPr>
          <p:cNvGrpSpPr/>
          <p:nvPr/>
        </p:nvGrpSpPr>
        <p:grpSpPr>
          <a:xfrm>
            <a:off x="323849" y="1511737"/>
            <a:ext cx="8506443" cy="639767"/>
            <a:chOff x="323849" y="1511737"/>
            <a:chExt cx="8506443" cy="639767"/>
          </a:xfrm>
        </p:grpSpPr>
        <p:sp>
          <p:nvSpPr>
            <p:cNvPr id="16" name="正方形/長方形 15">
              <a:extLst>
                <a:ext uri="{FF2B5EF4-FFF2-40B4-BE49-F238E27FC236}">
                  <a16:creationId xmlns:a16="http://schemas.microsoft.com/office/drawing/2014/main" id="{F19718F4-CCB5-7925-7F41-CBF1C444D58B}"/>
                </a:ext>
              </a:extLst>
            </p:cNvPr>
            <p:cNvSpPr/>
            <p:nvPr/>
          </p:nvSpPr>
          <p:spPr bwMode="auto">
            <a:xfrm>
              <a:off x="323849" y="1511737"/>
              <a:ext cx="8506443" cy="639766"/>
            </a:xfrm>
            <a:prstGeom prst="rect">
              <a:avLst/>
            </a:prstGeom>
            <a:solidFill>
              <a:schemeClr val="bg1"/>
            </a:solidFill>
            <a:ln w="9525"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17" name="正方形/長方形 16">
              <a:extLst>
                <a:ext uri="{FF2B5EF4-FFF2-40B4-BE49-F238E27FC236}">
                  <a16:creationId xmlns:a16="http://schemas.microsoft.com/office/drawing/2014/main" id="{E0F14D9F-CB8A-794A-BAE9-BB0208041198}"/>
                </a:ext>
              </a:extLst>
            </p:cNvPr>
            <p:cNvSpPr/>
            <p:nvPr/>
          </p:nvSpPr>
          <p:spPr bwMode="auto">
            <a:xfrm>
              <a:off x="323850" y="1511737"/>
              <a:ext cx="2019701" cy="639767"/>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ja-JP" altLang="en-US" sz="1800" spc="120" dirty="0">
                  <a:solidFill>
                    <a:schemeClr val="bg1"/>
                  </a:solidFill>
                  <a:latin typeface="+mn-ea"/>
                  <a:ea typeface="+mn-ea"/>
                </a:rPr>
                <a:t>日本国憲法</a:t>
              </a:r>
              <a:endParaRPr lang="en-US" altLang="ja-JP" sz="1800" spc="120" dirty="0">
                <a:solidFill>
                  <a:schemeClr val="bg1"/>
                </a:solidFill>
                <a:latin typeface="+mn-ea"/>
                <a:ea typeface="+mn-ea"/>
              </a:endParaRPr>
            </a:p>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1600" b="0" i="0" u="none" strike="noStrike" cap="none" spc="120" normalizeH="0" baseline="0" dirty="0">
                  <a:ln>
                    <a:noFill/>
                  </a:ln>
                  <a:solidFill>
                    <a:schemeClr val="bg1"/>
                  </a:solidFill>
                  <a:effectLst/>
                  <a:latin typeface="+mn-ea"/>
                  <a:ea typeface="+mn-ea"/>
                </a:rPr>
                <a:t>第</a:t>
              </a:r>
              <a:r>
                <a:rPr kumimoji="1" lang="ja-JP" altLang="en-US" sz="1800" b="0" i="0" u="none" strike="noStrike" cap="none" spc="120" normalizeH="0" baseline="0" dirty="0">
                  <a:ln>
                    <a:noFill/>
                  </a:ln>
                  <a:solidFill>
                    <a:schemeClr val="bg1"/>
                  </a:solidFill>
                  <a:effectLst/>
                  <a:latin typeface="+mn-ea"/>
                  <a:ea typeface="+mn-ea"/>
                </a:rPr>
                <a:t>３０</a:t>
              </a:r>
              <a:r>
                <a:rPr kumimoji="1" lang="ja-JP" altLang="en-US" sz="1600" b="0" i="0" u="none" strike="noStrike" cap="none" spc="120" normalizeH="0" baseline="0" dirty="0">
                  <a:ln>
                    <a:noFill/>
                  </a:ln>
                  <a:solidFill>
                    <a:schemeClr val="bg1"/>
                  </a:solidFill>
                  <a:effectLst/>
                  <a:latin typeface="+mn-ea"/>
                  <a:ea typeface="+mn-ea"/>
                </a:rPr>
                <a:t>条</a:t>
              </a:r>
              <a:endParaRPr kumimoji="1" lang="ja-JP" altLang="en-US" sz="1800" b="0" i="0" u="none" strike="noStrike" cap="none" spc="120" normalizeH="0" baseline="0" dirty="0">
                <a:ln>
                  <a:noFill/>
                </a:ln>
                <a:solidFill>
                  <a:schemeClr val="bg1"/>
                </a:solidFill>
                <a:effectLst/>
                <a:latin typeface="+mn-ea"/>
                <a:ea typeface="+mn-ea"/>
              </a:endParaRPr>
            </a:p>
          </p:txBody>
        </p:sp>
      </p:grpSp>
      <p:sp>
        <p:nvSpPr>
          <p:cNvPr id="19" name="Rectangle 36">
            <a:extLst>
              <a:ext uri="{FF2B5EF4-FFF2-40B4-BE49-F238E27FC236}">
                <a16:creationId xmlns:a16="http://schemas.microsoft.com/office/drawing/2014/main" id="{0416F083-34C9-81D2-28BC-6A6402D051EE}"/>
              </a:ext>
            </a:extLst>
          </p:cNvPr>
          <p:cNvSpPr>
            <a:spLocks noChangeArrowheads="1"/>
          </p:cNvSpPr>
          <p:nvPr/>
        </p:nvSpPr>
        <p:spPr bwMode="auto">
          <a:xfrm>
            <a:off x="2494445" y="1633717"/>
            <a:ext cx="622638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838413" eaLnBrk="1" hangingPunct="1">
              <a:defRPr/>
            </a:pPr>
            <a:r>
              <a:rPr lang="ja-JP" altLang="en-US" sz="2000" dirty="0">
                <a:solidFill>
                  <a:srgbClr val="005BAD"/>
                </a:solidFill>
                <a:latin typeface="+mn-ea"/>
                <a:ea typeface="+mn-ea"/>
              </a:rPr>
              <a:t>国民は、法律の定めるところにより、納税の義務を</a:t>
            </a:r>
            <a:r>
              <a:rPr lang="ja-JP" altLang="en-US" sz="2000" dirty="0" err="1">
                <a:solidFill>
                  <a:srgbClr val="005BAD"/>
                </a:solidFill>
                <a:latin typeface="+mn-ea"/>
                <a:ea typeface="+mn-ea"/>
              </a:rPr>
              <a:t>負ふ</a:t>
            </a:r>
            <a:r>
              <a:rPr lang="ja-JP" altLang="en-US" sz="2000" dirty="0">
                <a:solidFill>
                  <a:srgbClr val="005BAD"/>
                </a:solidFill>
                <a:latin typeface="+mn-ea"/>
                <a:ea typeface="+mn-ea"/>
              </a:rPr>
              <a:t>。</a:t>
            </a:r>
          </a:p>
        </p:txBody>
      </p:sp>
      <p:sp>
        <p:nvSpPr>
          <p:cNvPr id="2" name="Rectangle 14">
            <a:extLst>
              <a:ext uri="{FF2B5EF4-FFF2-40B4-BE49-F238E27FC236}">
                <a16:creationId xmlns:a16="http://schemas.microsoft.com/office/drawing/2014/main" id="{24E4F9A0-B4C5-ACD3-67AB-CE6A97734CBE}"/>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500" kern="0" dirty="0">
                <a:solidFill>
                  <a:srgbClr val="005BAD"/>
                </a:solidFill>
                <a:latin typeface="HGP創英角ｺﾞｼｯｸUB" panose="020B0900000000000000" pitchFamily="50" charset="-128"/>
                <a:ea typeface="HGP創英角ｺﾞｼｯｸUB" panose="020B0900000000000000" pitchFamily="50" charset="-128"/>
              </a:rPr>
              <a:t>２</a:t>
            </a:r>
            <a:r>
              <a:rPr lang="en-US" altLang="ja-JP" sz="2200" kern="0" dirty="0">
                <a:solidFill>
                  <a:srgbClr val="005BAD"/>
                </a:solidFill>
                <a:latin typeface="HGP創英角ｺﾞｼｯｸUB" panose="020B0900000000000000" pitchFamily="50" charset="-128"/>
                <a:ea typeface="HGP創英角ｺﾞｼｯｸUB" panose="020B0900000000000000" pitchFamily="50" charset="-128"/>
              </a:rPr>
              <a:t>. </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納税の義務と公平な税金</a:t>
            </a:r>
          </a:p>
        </p:txBody>
      </p:sp>
      <p:grpSp>
        <p:nvGrpSpPr>
          <p:cNvPr id="10" name="グループ化 9">
            <a:extLst>
              <a:ext uri="{FF2B5EF4-FFF2-40B4-BE49-F238E27FC236}">
                <a16:creationId xmlns:a16="http://schemas.microsoft.com/office/drawing/2014/main" id="{956FBB79-15B9-22D9-AA7D-88DC10FD7C8D}"/>
              </a:ext>
            </a:extLst>
          </p:cNvPr>
          <p:cNvGrpSpPr/>
          <p:nvPr/>
        </p:nvGrpSpPr>
        <p:grpSpPr>
          <a:xfrm>
            <a:off x="-29057" y="6108718"/>
            <a:ext cx="832606" cy="749280"/>
            <a:chOff x="-35154" y="5996309"/>
            <a:chExt cx="945432" cy="850815"/>
          </a:xfrm>
        </p:grpSpPr>
        <p:sp>
          <p:nvSpPr>
            <p:cNvPr id="11" name="フリーフォーム: 図形 10">
              <a:extLst>
                <a:ext uri="{FF2B5EF4-FFF2-40B4-BE49-F238E27FC236}">
                  <a16:creationId xmlns:a16="http://schemas.microsoft.com/office/drawing/2014/main" id="{4E7BC00A-5B05-844E-1D0A-DF39A0DF4032}"/>
                </a:ext>
              </a:extLst>
            </p:cNvPr>
            <p:cNvSpPr/>
            <p:nvPr userDrawn="1"/>
          </p:nvSpPr>
          <p:spPr>
            <a:xfrm rot="5400000">
              <a:off x="29731" y="6013480"/>
              <a:ext cx="803910" cy="863377"/>
            </a:xfrm>
            <a:custGeom>
              <a:avLst/>
              <a:gdLst>
                <a:gd name="connsiteX0" fmla="*/ 0 w 803912"/>
                <a:gd name="connsiteY0" fmla="*/ 529098 h 863377"/>
                <a:gd name="connsiteX1" fmla="*/ 529098 w 803912"/>
                <a:gd name="connsiteY1" fmla="*/ 0 h 863377"/>
                <a:gd name="connsiteX2" fmla="*/ 735047 w 803912"/>
                <a:gd name="connsiteY2" fmla="*/ 41580 h 863377"/>
                <a:gd name="connsiteX3" fmla="*/ 803912 w 803912"/>
                <a:gd name="connsiteY3" fmla="*/ 78958 h 863377"/>
                <a:gd name="connsiteX4" fmla="*/ 803912 w 803912"/>
                <a:gd name="connsiteY4" fmla="*/ 863377 h 863377"/>
                <a:gd name="connsiteX5" fmla="*/ 122089 w 803912"/>
                <a:gd name="connsiteY5" fmla="*/ 863377 h 863377"/>
                <a:gd name="connsiteX6" fmla="*/ 90362 w 803912"/>
                <a:gd name="connsiteY6" fmla="*/ 824922 h 863377"/>
                <a:gd name="connsiteX7" fmla="*/ 0 w 803912"/>
                <a:gd name="connsiteY7" fmla="*/ 529098 h 863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3912" h="863377">
                  <a:moveTo>
                    <a:pt x="0" y="529098"/>
                  </a:moveTo>
                  <a:cubicBezTo>
                    <a:pt x="0" y="236885"/>
                    <a:pt x="236885" y="0"/>
                    <a:pt x="529098" y="0"/>
                  </a:cubicBezTo>
                  <a:cubicBezTo>
                    <a:pt x="602151" y="0"/>
                    <a:pt x="671747" y="14806"/>
                    <a:pt x="735047" y="41580"/>
                  </a:cubicBezTo>
                  <a:lnTo>
                    <a:pt x="803912" y="78958"/>
                  </a:lnTo>
                  <a:lnTo>
                    <a:pt x="803912" y="863377"/>
                  </a:lnTo>
                  <a:lnTo>
                    <a:pt x="122089" y="863377"/>
                  </a:lnTo>
                  <a:lnTo>
                    <a:pt x="90362" y="824922"/>
                  </a:lnTo>
                  <a:cubicBezTo>
                    <a:pt x="33312" y="740478"/>
                    <a:pt x="0" y="638678"/>
                    <a:pt x="0" y="529098"/>
                  </a:cubicBezTo>
                  <a:close/>
                </a:path>
              </a:pathLst>
            </a:custGeom>
            <a:solidFill>
              <a:srgbClr val="DCF8C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latin typeface="HGPGothicE" panose="020B0900000000000000" pitchFamily="34" charset="-128"/>
              </a:endParaRPr>
            </a:p>
          </p:txBody>
        </p:sp>
        <p:sp>
          <p:nvSpPr>
            <p:cNvPr id="14" name="フリーフォーム: 図形 13">
              <a:extLst>
                <a:ext uri="{FF2B5EF4-FFF2-40B4-BE49-F238E27FC236}">
                  <a16:creationId xmlns:a16="http://schemas.microsoft.com/office/drawing/2014/main" id="{4F7BC0B6-AC13-00AC-2B2C-8D337085D010}"/>
                </a:ext>
              </a:extLst>
            </p:cNvPr>
            <p:cNvSpPr/>
            <p:nvPr userDrawn="1"/>
          </p:nvSpPr>
          <p:spPr>
            <a:xfrm rot="5400000">
              <a:off x="29731" y="5966578"/>
              <a:ext cx="850815" cy="910278"/>
            </a:xfrm>
            <a:custGeom>
              <a:avLst/>
              <a:gdLst>
                <a:gd name="connsiteX0" fmla="*/ 0 w 850815"/>
                <a:gd name="connsiteY0" fmla="*/ 576000 h 910278"/>
                <a:gd name="connsiteX1" fmla="*/ 576000 w 850815"/>
                <a:gd name="connsiteY1" fmla="*/ 0 h 910278"/>
                <a:gd name="connsiteX2" fmla="*/ 800205 w 850815"/>
                <a:gd name="connsiteY2" fmla="*/ 45266 h 910278"/>
                <a:gd name="connsiteX3" fmla="*/ 850815 w 850815"/>
                <a:gd name="connsiteY3" fmla="*/ 72735 h 910278"/>
                <a:gd name="connsiteX4" fmla="*/ 850815 w 850815"/>
                <a:gd name="connsiteY4" fmla="*/ 125859 h 910278"/>
                <a:gd name="connsiteX5" fmla="*/ 781950 w 850815"/>
                <a:gd name="connsiteY5" fmla="*/ 88481 h 910278"/>
                <a:gd name="connsiteX6" fmla="*/ 576001 w 850815"/>
                <a:gd name="connsiteY6" fmla="*/ 46901 h 910278"/>
                <a:gd name="connsiteX7" fmla="*/ 46903 w 850815"/>
                <a:gd name="connsiteY7" fmla="*/ 575999 h 910278"/>
                <a:gd name="connsiteX8" fmla="*/ 137265 w 850815"/>
                <a:gd name="connsiteY8" fmla="*/ 871823 h 910278"/>
                <a:gd name="connsiteX9" fmla="*/ 168992 w 850815"/>
                <a:gd name="connsiteY9" fmla="*/ 910278 h 910278"/>
                <a:gd name="connsiteX10" fmla="*/ 108463 w 850815"/>
                <a:gd name="connsiteY10" fmla="*/ 910278 h 910278"/>
                <a:gd name="connsiteX11" fmla="*/ 98372 w 850815"/>
                <a:gd name="connsiteY11" fmla="*/ 898047 h 910278"/>
                <a:gd name="connsiteX12" fmla="*/ 0 w 850815"/>
                <a:gd name="connsiteY12" fmla="*/ 576000 h 91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0815" h="910278">
                  <a:moveTo>
                    <a:pt x="0" y="576000"/>
                  </a:moveTo>
                  <a:cubicBezTo>
                    <a:pt x="0" y="257884"/>
                    <a:pt x="257884" y="0"/>
                    <a:pt x="576000" y="0"/>
                  </a:cubicBezTo>
                  <a:cubicBezTo>
                    <a:pt x="655529" y="0"/>
                    <a:pt x="731294" y="16118"/>
                    <a:pt x="800205" y="45266"/>
                  </a:cubicBezTo>
                  <a:lnTo>
                    <a:pt x="850815" y="72735"/>
                  </a:lnTo>
                  <a:lnTo>
                    <a:pt x="850815" y="125859"/>
                  </a:lnTo>
                  <a:lnTo>
                    <a:pt x="781950" y="88481"/>
                  </a:lnTo>
                  <a:cubicBezTo>
                    <a:pt x="718650" y="61707"/>
                    <a:pt x="649054" y="46901"/>
                    <a:pt x="576001" y="46901"/>
                  </a:cubicBezTo>
                  <a:cubicBezTo>
                    <a:pt x="283788" y="46901"/>
                    <a:pt x="46903" y="283786"/>
                    <a:pt x="46903" y="575999"/>
                  </a:cubicBezTo>
                  <a:cubicBezTo>
                    <a:pt x="46903" y="685579"/>
                    <a:pt x="80215" y="787379"/>
                    <a:pt x="137265" y="871823"/>
                  </a:cubicBezTo>
                  <a:lnTo>
                    <a:pt x="168992" y="910278"/>
                  </a:lnTo>
                  <a:lnTo>
                    <a:pt x="108463" y="910278"/>
                  </a:lnTo>
                  <a:lnTo>
                    <a:pt x="98372" y="898047"/>
                  </a:lnTo>
                  <a:cubicBezTo>
                    <a:pt x="36265" y="806117"/>
                    <a:pt x="0" y="695294"/>
                    <a:pt x="0" y="576000"/>
                  </a:cubicBezTo>
                  <a:close/>
                </a:path>
              </a:pathLst>
            </a:custGeom>
            <a:solidFill>
              <a:srgbClr val="005BA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latin typeface="HGPGothicE" panose="020B0900000000000000" pitchFamily="34" charset="-128"/>
              </a:endParaRPr>
            </a:p>
          </p:txBody>
        </p:sp>
        <p:sp>
          <p:nvSpPr>
            <p:cNvPr id="15" name="テキスト ボックス 14">
              <a:extLst>
                <a:ext uri="{FF2B5EF4-FFF2-40B4-BE49-F238E27FC236}">
                  <a16:creationId xmlns:a16="http://schemas.microsoft.com/office/drawing/2014/main" id="{BECF111A-5B32-31BD-8E1F-45B9B286F003}"/>
                </a:ext>
              </a:extLst>
            </p:cNvPr>
            <p:cNvSpPr txBox="1"/>
            <p:nvPr userDrawn="1"/>
          </p:nvSpPr>
          <p:spPr>
            <a:xfrm>
              <a:off x="-35154" y="6181034"/>
              <a:ext cx="825671" cy="584775"/>
            </a:xfrm>
            <a:prstGeom prst="rect">
              <a:avLst/>
            </a:prstGeom>
            <a:noFill/>
          </p:spPr>
          <p:txBody>
            <a:bodyPr wrap="square" rtlCol="0">
              <a:noAutofit/>
            </a:bodyPr>
            <a:lstStyle/>
            <a:p>
              <a:pPr algn="ctr"/>
              <a:r>
                <a:rPr kumimoji="1" lang="ja-JP" altLang="en-US" sz="1400" b="1" i="0" spc="50" baseline="0" dirty="0">
                  <a:solidFill>
                    <a:srgbClr val="005BAD"/>
                  </a:solidFill>
                  <a:latin typeface="ＭＳ Ｐゴシック" panose="020B0600070205080204" pitchFamily="50" charset="-128"/>
                  <a:ea typeface="ＭＳ Ｐゴシック" panose="020B0600070205080204" pitchFamily="50" charset="-128"/>
                </a:rPr>
                <a:t>もっと</a:t>
              </a:r>
              <a:endParaRPr kumimoji="1" lang="en-US" altLang="ja-JP" sz="1400" b="1" i="0" spc="50" baseline="0" dirty="0">
                <a:solidFill>
                  <a:srgbClr val="005BAD"/>
                </a:solidFill>
                <a:latin typeface="ＭＳ Ｐゴシック" panose="020B0600070205080204" pitchFamily="50" charset="-128"/>
                <a:ea typeface="ＭＳ Ｐゴシック" panose="020B0600070205080204" pitchFamily="50" charset="-128"/>
              </a:endParaRPr>
            </a:p>
            <a:p>
              <a:pPr algn="ctr"/>
              <a:r>
                <a:rPr lang="ja-JP" altLang="en-US" sz="1400" b="1" spc="50" dirty="0">
                  <a:solidFill>
                    <a:srgbClr val="005BAD"/>
                  </a:solidFill>
                  <a:latin typeface="ＭＳ Ｐゴシック" panose="020B0600070205080204" pitchFamily="50" charset="-128"/>
                  <a:ea typeface="ＭＳ Ｐゴシック" panose="020B0600070205080204" pitchFamily="50" charset="-128"/>
                </a:rPr>
                <a:t>詳しく</a:t>
              </a:r>
              <a:endParaRPr kumimoji="1" lang="ja-JP" altLang="en-US" sz="1400" b="1" i="0" spc="50" baseline="0" dirty="0">
                <a:solidFill>
                  <a:srgbClr val="005BAD"/>
                </a:solidFill>
                <a:latin typeface="ＭＳ Ｐゴシック" panose="020B0600070205080204" pitchFamily="50" charset="-128"/>
                <a:ea typeface="ＭＳ Ｐゴシック" panose="020B0600070205080204" pitchFamily="50" charset="-128"/>
              </a:endParaRPr>
            </a:p>
          </p:txBody>
        </p:sp>
      </p:grpSp>
      <p:pic>
        <p:nvPicPr>
          <p:cNvPr id="4" name="Picture 29">
            <a:extLst>
              <a:ext uri="{FF2B5EF4-FFF2-40B4-BE49-F238E27FC236}">
                <a16:creationId xmlns:a16="http://schemas.microsoft.com/office/drawing/2014/main" id="{5C77E564-670F-097E-F4DF-D2832137B38D}"/>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354"/>
          <a:stretch/>
        </p:blipFill>
        <p:spPr bwMode="auto">
          <a:xfrm>
            <a:off x="7053799" y="2633382"/>
            <a:ext cx="1522642" cy="1652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正方形/長方形 5">
            <a:extLst>
              <a:ext uri="{FF2B5EF4-FFF2-40B4-BE49-F238E27FC236}">
                <a16:creationId xmlns:a16="http://schemas.microsoft.com/office/drawing/2014/main" id="{C2036ED9-75DB-90BD-464A-87108865CEA0}"/>
              </a:ext>
            </a:extLst>
          </p:cNvPr>
          <p:cNvSpPr/>
          <p:nvPr/>
        </p:nvSpPr>
        <p:spPr bwMode="auto">
          <a:xfrm>
            <a:off x="4152738" y="5470644"/>
            <a:ext cx="4858294" cy="639766"/>
          </a:xfrm>
          <a:prstGeom prst="rect">
            <a:avLst/>
          </a:prstGeom>
          <a:noFill/>
          <a:ln>
            <a:noFill/>
          </a:ln>
          <a:effectLst/>
        </p:spPr>
        <p:txBody>
          <a:bodyPr wrap="none" anchor="ctr"/>
          <a:lstStyle/>
          <a:p>
            <a:pPr algn="ctr">
              <a:spcBef>
                <a:spcPts val="0"/>
              </a:spcBef>
              <a:spcAft>
                <a:spcPts val="500"/>
              </a:spcAft>
            </a:pPr>
            <a:r>
              <a:rPr lang="ja-JP" altLang="en-US" sz="1800" dirty="0">
                <a:solidFill>
                  <a:srgbClr val="005BAD"/>
                </a:solidFill>
                <a:latin typeface="HGPｺﾞｼｯｸE" panose="020B0900000000000000" pitchFamily="50" charset="-128"/>
                <a:ea typeface="HGPｺﾞｼｯｸE" panose="020B0900000000000000" pitchFamily="50" charset="-128"/>
              </a:rPr>
              <a:t>⇒ワークに取り組んで考えてみよう！</a:t>
            </a:r>
          </a:p>
        </p:txBody>
      </p:sp>
      <p:pic>
        <p:nvPicPr>
          <p:cNvPr id="9" name="図 8" descr="挿絵 が含まれている画像&#10;&#10;自動的に生成された説明">
            <a:extLst>
              <a:ext uri="{FF2B5EF4-FFF2-40B4-BE49-F238E27FC236}">
                <a16:creationId xmlns:a16="http://schemas.microsoft.com/office/drawing/2014/main" id="{DDC07CFA-AD97-0287-180E-D66127F1658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8081" y="4306503"/>
            <a:ext cx="1824426" cy="1184508"/>
          </a:xfrm>
          <a:prstGeom prst="rect">
            <a:avLst/>
          </a:prstGeom>
        </p:spPr>
      </p:pic>
      <p:grpSp>
        <p:nvGrpSpPr>
          <p:cNvPr id="23" name="グループ化 22">
            <a:extLst>
              <a:ext uri="{FF2B5EF4-FFF2-40B4-BE49-F238E27FC236}">
                <a16:creationId xmlns:a16="http://schemas.microsoft.com/office/drawing/2014/main" id="{D4542E86-1146-EEBB-4B87-253481BB5AE3}"/>
              </a:ext>
            </a:extLst>
          </p:cNvPr>
          <p:cNvGrpSpPr/>
          <p:nvPr/>
        </p:nvGrpSpPr>
        <p:grpSpPr>
          <a:xfrm>
            <a:off x="818081" y="2655421"/>
            <a:ext cx="6052981" cy="1423960"/>
            <a:chOff x="818081" y="2552178"/>
            <a:chExt cx="6052981" cy="1423960"/>
          </a:xfrm>
        </p:grpSpPr>
        <p:sp>
          <p:nvSpPr>
            <p:cNvPr id="32" name="四角形: 角を丸くする 31">
              <a:extLst>
                <a:ext uri="{FF2B5EF4-FFF2-40B4-BE49-F238E27FC236}">
                  <a16:creationId xmlns:a16="http://schemas.microsoft.com/office/drawing/2014/main" id="{6F45DED2-FCAB-417D-8742-560F58EA20F9}"/>
                </a:ext>
              </a:extLst>
            </p:cNvPr>
            <p:cNvSpPr/>
            <p:nvPr/>
          </p:nvSpPr>
          <p:spPr bwMode="auto">
            <a:xfrm>
              <a:off x="818081" y="2552178"/>
              <a:ext cx="6052981" cy="1034979"/>
            </a:xfrm>
            <a:prstGeom prst="roundRect">
              <a:avLst>
                <a:gd name="adj" fmla="val 9305"/>
              </a:avLst>
            </a:prstGeom>
            <a:solidFill>
              <a:srgbClr val="CEECFE"/>
            </a:solidFill>
            <a:ln>
              <a:noFill/>
            </a:ln>
            <a:effectLst/>
          </p:spPr>
          <p:txBody>
            <a:bodyPr wrap="none" anchor="ctr"/>
            <a:lstStyle/>
            <a:p>
              <a:pPr algn="ctr">
                <a:spcBef>
                  <a:spcPts val="0"/>
                </a:spcBef>
                <a:spcAft>
                  <a:spcPts val="500"/>
                </a:spcAft>
              </a:pPr>
              <a:r>
                <a:rPr lang="ja-JP" altLang="en-US" sz="1900" dirty="0">
                  <a:latin typeface="HGPｺﾞｼｯｸE" panose="020B0900000000000000" pitchFamily="50" charset="-128"/>
                  <a:ea typeface="HGPｺﾞｼｯｸE" panose="020B0900000000000000" pitchFamily="50" charset="-128"/>
                </a:rPr>
                <a:t>納税の義務を果たしてもらうためには、</a:t>
              </a:r>
              <a:endParaRPr lang="en-US" altLang="ja-JP" sz="1900" dirty="0">
                <a:latin typeface="HGPｺﾞｼｯｸE" panose="020B0900000000000000" pitchFamily="50" charset="-128"/>
                <a:ea typeface="HGPｺﾞｼｯｸE" panose="020B0900000000000000" pitchFamily="50" charset="-128"/>
              </a:endParaRPr>
            </a:p>
            <a:p>
              <a:pPr algn="ctr">
                <a:spcBef>
                  <a:spcPts val="0"/>
                </a:spcBef>
                <a:spcAft>
                  <a:spcPts val="500"/>
                </a:spcAft>
              </a:pPr>
              <a:r>
                <a:rPr lang="ja-JP" altLang="en-US" sz="1900" dirty="0">
                  <a:latin typeface="HGPｺﾞｼｯｸE" panose="020B0900000000000000" pitchFamily="50" charset="-128"/>
                  <a:ea typeface="HGPｺﾞｼｯｸE" panose="020B0900000000000000" pitchFamily="50" charset="-128"/>
                </a:rPr>
                <a:t>国民の</a:t>
              </a:r>
              <a:r>
                <a:rPr lang="ja-JP" altLang="en-US" sz="2300" dirty="0">
                  <a:solidFill>
                    <a:srgbClr val="005BAD"/>
                  </a:solidFill>
                  <a:latin typeface="HGPｺﾞｼｯｸE" panose="020B0900000000000000" pitchFamily="50" charset="-128"/>
                  <a:ea typeface="HGPｺﾞｼｯｸE" panose="020B0900000000000000" pitchFamily="50" charset="-128"/>
                </a:rPr>
                <a:t>公平感（納得感）</a:t>
              </a:r>
              <a:r>
                <a:rPr lang="ja-JP" altLang="en-US" sz="1900" dirty="0">
                  <a:latin typeface="HGPｺﾞｼｯｸE" panose="020B0900000000000000" pitchFamily="50" charset="-128"/>
                  <a:ea typeface="HGPｺﾞｼｯｸE" panose="020B0900000000000000" pitchFamily="50" charset="-128"/>
                </a:rPr>
                <a:t>が必要です。</a:t>
              </a:r>
            </a:p>
          </p:txBody>
        </p:sp>
        <p:sp>
          <p:nvSpPr>
            <p:cNvPr id="12" name="フリーフォーム: 図形 11">
              <a:extLst>
                <a:ext uri="{FF2B5EF4-FFF2-40B4-BE49-F238E27FC236}">
                  <a16:creationId xmlns:a16="http://schemas.microsoft.com/office/drawing/2014/main" id="{40367F71-6AE6-23DB-9FC0-91783ABC214E}"/>
                </a:ext>
              </a:extLst>
            </p:cNvPr>
            <p:cNvSpPr/>
            <p:nvPr/>
          </p:nvSpPr>
          <p:spPr bwMode="auto">
            <a:xfrm>
              <a:off x="5939793" y="3433527"/>
              <a:ext cx="693337" cy="542611"/>
            </a:xfrm>
            <a:custGeom>
              <a:avLst/>
              <a:gdLst>
                <a:gd name="connsiteX0" fmla="*/ 0 w 693337"/>
                <a:gd name="connsiteY0" fmla="*/ 145701 h 542611"/>
                <a:gd name="connsiteX1" fmla="*/ 0 w 693337"/>
                <a:gd name="connsiteY1" fmla="*/ 145701 h 542611"/>
                <a:gd name="connsiteX2" fmla="*/ 693337 w 693337"/>
                <a:gd name="connsiteY2" fmla="*/ 542611 h 542611"/>
                <a:gd name="connsiteX3" fmla="*/ 567732 w 693337"/>
                <a:gd name="connsiteY3" fmla="*/ 0 h 542611"/>
                <a:gd name="connsiteX4" fmla="*/ 0 w 693337"/>
                <a:gd name="connsiteY4" fmla="*/ 145701 h 542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3337" h="542611">
                  <a:moveTo>
                    <a:pt x="0" y="145701"/>
                  </a:moveTo>
                  <a:lnTo>
                    <a:pt x="0" y="145701"/>
                  </a:lnTo>
                  <a:lnTo>
                    <a:pt x="693337" y="542611"/>
                  </a:lnTo>
                  <a:lnTo>
                    <a:pt x="567732" y="0"/>
                  </a:lnTo>
                  <a:lnTo>
                    <a:pt x="0" y="145701"/>
                  </a:lnTo>
                  <a:close/>
                </a:path>
              </a:pathLst>
            </a:custGeom>
            <a:solidFill>
              <a:srgbClr val="CEECFE"/>
            </a:solidFill>
            <a:ln>
              <a:noFill/>
            </a:ln>
            <a:effectLst/>
          </p:spPr>
          <p:txBody>
            <a:bodyPr wrap="none" anchor="ctr"/>
            <a:lstStyle/>
            <a:p>
              <a:pPr algn="ctr">
                <a:spcBef>
                  <a:spcPts val="0"/>
                </a:spcBef>
                <a:spcAft>
                  <a:spcPts val="500"/>
                </a:spcAft>
              </a:pPr>
              <a:endParaRPr lang="ja-JP" altLang="en-US" sz="1900">
                <a:latin typeface="HGPｺﾞｼｯｸE" panose="020B0900000000000000" pitchFamily="50" charset="-128"/>
                <a:ea typeface="HGPｺﾞｼｯｸE" panose="020B0900000000000000" pitchFamily="50" charset="-128"/>
              </a:endParaRPr>
            </a:p>
          </p:txBody>
        </p:sp>
      </p:grpSp>
      <p:grpSp>
        <p:nvGrpSpPr>
          <p:cNvPr id="21" name="グループ化 20">
            <a:extLst>
              <a:ext uri="{FF2B5EF4-FFF2-40B4-BE49-F238E27FC236}">
                <a16:creationId xmlns:a16="http://schemas.microsoft.com/office/drawing/2014/main" id="{13ACF762-BE14-2D74-5FD0-0E7DD216990E}"/>
              </a:ext>
            </a:extLst>
          </p:cNvPr>
          <p:cNvGrpSpPr/>
          <p:nvPr/>
        </p:nvGrpSpPr>
        <p:grpSpPr>
          <a:xfrm>
            <a:off x="2842617" y="4519039"/>
            <a:ext cx="4676479" cy="851784"/>
            <a:chOff x="2575220" y="4314812"/>
            <a:chExt cx="4676479" cy="851784"/>
          </a:xfrm>
        </p:grpSpPr>
        <p:sp>
          <p:nvSpPr>
            <p:cNvPr id="33" name="四角形: 角を丸くする 32">
              <a:extLst>
                <a:ext uri="{FF2B5EF4-FFF2-40B4-BE49-F238E27FC236}">
                  <a16:creationId xmlns:a16="http://schemas.microsoft.com/office/drawing/2014/main" id="{F39B3E08-0D7C-4AFD-8529-17382ED684FC}"/>
                </a:ext>
              </a:extLst>
            </p:cNvPr>
            <p:cNvSpPr/>
            <p:nvPr/>
          </p:nvSpPr>
          <p:spPr bwMode="auto">
            <a:xfrm>
              <a:off x="2575220" y="4314812"/>
              <a:ext cx="4676479" cy="618347"/>
            </a:xfrm>
            <a:prstGeom prst="roundRect">
              <a:avLst/>
            </a:prstGeom>
            <a:solidFill>
              <a:srgbClr val="CEECFE"/>
            </a:solidFill>
            <a:ln>
              <a:noFill/>
            </a:ln>
            <a:effectLst/>
          </p:spPr>
          <p:txBody>
            <a:bodyPr wrap="none" anchor="ctr"/>
            <a:lstStyle/>
            <a:p>
              <a:pPr algn="ctr">
                <a:spcBef>
                  <a:spcPts val="0"/>
                </a:spcBef>
                <a:spcAft>
                  <a:spcPts val="500"/>
                </a:spcAft>
              </a:pPr>
              <a:r>
                <a:rPr lang="ja-JP" altLang="en-US" sz="1900" dirty="0">
                  <a:latin typeface="HGPｺﾞｼｯｸE" panose="020B0900000000000000" pitchFamily="50" charset="-128"/>
                  <a:ea typeface="HGPｺﾞｼｯｸE" panose="020B0900000000000000" pitchFamily="50" charset="-128"/>
                </a:rPr>
                <a:t>公平感とは？？</a:t>
              </a:r>
              <a:endParaRPr lang="en-US" altLang="ja-JP" sz="1900" dirty="0">
                <a:latin typeface="HGPｺﾞｼｯｸE" panose="020B0900000000000000" pitchFamily="50" charset="-128"/>
                <a:ea typeface="HGPｺﾞｼｯｸE" panose="020B0900000000000000" pitchFamily="50" charset="-128"/>
              </a:endParaRPr>
            </a:p>
          </p:txBody>
        </p:sp>
        <p:sp>
          <p:nvSpPr>
            <p:cNvPr id="13" name="フリーフォーム: 図形 12">
              <a:extLst>
                <a:ext uri="{FF2B5EF4-FFF2-40B4-BE49-F238E27FC236}">
                  <a16:creationId xmlns:a16="http://schemas.microsoft.com/office/drawing/2014/main" id="{19D0B15B-F021-E6FB-F108-D405A30D3D19}"/>
                </a:ext>
              </a:extLst>
            </p:cNvPr>
            <p:cNvSpPr/>
            <p:nvPr/>
          </p:nvSpPr>
          <p:spPr bwMode="auto">
            <a:xfrm flipH="1">
              <a:off x="2705985" y="4623985"/>
              <a:ext cx="693337" cy="542611"/>
            </a:xfrm>
            <a:custGeom>
              <a:avLst/>
              <a:gdLst>
                <a:gd name="connsiteX0" fmla="*/ 0 w 693337"/>
                <a:gd name="connsiteY0" fmla="*/ 145701 h 542611"/>
                <a:gd name="connsiteX1" fmla="*/ 0 w 693337"/>
                <a:gd name="connsiteY1" fmla="*/ 145701 h 542611"/>
                <a:gd name="connsiteX2" fmla="*/ 693337 w 693337"/>
                <a:gd name="connsiteY2" fmla="*/ 542611 h 542611"/>
                <a:gd name="connsiteX3" fmla="*/ 567732 w 693337"/>
                <a:gd name="connsiteY3" fmla="*/ 0 h 542611"/>
                <a:gd name="connsiteX4" fmla="*/ 0 w 693337"/>
                <a:gd name="connsiteY4" fmla="*/ 145701 h 542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3337" h="542611">
                  <a:moveTo>
                    <a:pt x="0" y="145701"/>
                  </a:moveTo>
                  <a:lnTo>
                    <a:pt x="0" y="145701"/>
                  </a:lnTo>
                  <a:lnTo>
                    <a:pt x="693337" y="542611"/>
                  </a:lnTo>
                  <a:lnTo>
                    <a:pt x="567732" y="0"/>
                  </a:lnTo>
                  <a:lnTo>
                    <a:pt x="0" y="145701"/>
                  </a:lnTo>
                  <a:close/>
                </a:path>
              </a:pathLst>
            </a:custGeom>
            <a:solidFill>
              <a:srgbClr val="CEECFE"/>
            </a:solidFill>
            <a:ln>
              <a:noFill/>
            </a:ln>
            <a:effectLst/>
          </p:spPr>
          <p:txBody>
            <a:bodyPr wrap="none" anchor="ctr"/>
            <a:lstStyle/>
            <a:p>
              <a:pPr algn="ctr">
                <a:spcBef>
                  <a:spcPts val="0"/>
                </a:spcBef>
                <a:spcAft>
                  <a:spcPts val="500"/>
                </a:spcAft>
              </a:pPr>
              <a:endParaRPr lang="ja-JP" altLang="en-US" sz="1900">
                <a:latin typeface="HGPｺﾞｼｯｸE" panose="020B0900000000000000" pitchFamily="50" charset="-128"/>
                <a:ea typeface="HGPｺﾞｼｯｸE" panose="020B0900000000000000" pitchFamily="50" charset="-128"/>
              </a:endParaRPr>
            </a:p>
          </p:txBody>
        </p:sp>
      </p:grpSp>
      <p:pic>
        <p:nvPicPr>
          <p:cNvPr id="26" name="図 25">
            <a:hlinkClick r:id="rId3"/>
            <a:extLst>
              <a:ext uri="{FF2B5EF4-FFF2-40B4-BE49-F238E27FC236}">
                <a16:creationId xmlns:a16="http://schemas.microsoft.com/office/drawing/2014/main" id="{479773C6-C93A-4E07-B52D-1A7778AD45FC}"/>
              </a:ext>
            </a:extLst>
          </p:cNvPr>
          <p:cNvPicPr>
            <a:picLocks noChangeAspect="1"/>
          </p:cNvPicPr>
          <p:nvPr/>
        </p:nvPicPr>
        <p:blipFill>
          <a:blip r:embed="rId6"/>
          <a:stretch>
            <a:fillRect/>
          </a:stretch>
        </p:blipFill>
        <p:spPr>
          <a:xfrm>
            <a:off x="8296341" y="6297799"/>
            <a:ext cx="560199" cy="560199"/>
          </a:xfrm>
          <a:prstGeom prst="rect">
            <a:avLst/>
          </a:prstGeom>
        </p:spPr>
      </p:pic>
      <p:sp>
        <p:nvSpPr>
          <p:cNvPr id="8" name="スライド番号プレースホルダー 8">
            <a:extLst>
              <a:ext uri="{FF2B5EF4-FFF2-40B4-BE49-F238E27FC236}">
                <a16:creationId xmlns:a16="http://schemas.microsoft.com/office/drawing/2014/main" id="{C09EF75C-98C0-78A4-10A2-A2C4CB494DAC}"/>
              </a:ext>
            </a:extLst>
          </p:cNvPr>
          <p:cNvSpPr>
            <a:spLocks noGrp="1"/>
          </p:cNvSpPr>
          <p:nvPr>
            <p:ph type="sldNum" sz="quarter" idx="12"/>
          </p:nvPr>
        </p:nvSpPr>
        <p:spPr>
          <a:xfrm>
            <a:off x="8769893" y="6443281"/>
            <a:ext cx="374107" cy="298426"/>
          </a:xfrm>
        </p:spPr>
        <p:txBody>
          <a:bodyPr/>
          <a:lstStyle/>
          <a:p>
            <a:pPr>
              <a:defRPr/>
            </a:pPr>
            <a:fld id="{40E3B949-1179-4387-B307-F356BE6486A4}" type="slidenum">
              <a:rPr lang="en-US" altLang="ja-JP" smtClean="0">
                <a:latin typeface="+mn-ea"/>
                <a:ea typeface="+mn-ea"/>
              </a:rPr>
              <a:pPr>
                <a:defRPr/>
              </a:pPr>
              <a:t>10</a:t>
            </a:fld>
            <a:endParaRPr lang="en-US" altLang="ja-JP" dirty="0">
              <a:latin typeface="+mn-ea"/>
              <a:ea typeface="+mn-ea"/>
            </a:endParaRPr>
          </a:p>
        </p:txBody>
      </p:sp>
      <p:sp>
        <p:nvSpPr>
          <p:cNvPr id="24" name="Line 48">
            <a:hlinkClick r:id="" action="ppaction://hlinkshowjump?jump=previousslide"/>
            <a:extLst>
              <a:ext uri="{FF2B5EF4-FFF2-40B4-BE49-F238E27FC236}">
                <a16:creationId xmlns:a16="http://schemas.microsoft.com/office/drawing/2014/main" id="{892FC636-72E8-4973-7FE3-BDAEF3C00B26}"/>
              </a:ext>
            </a:extLst>
          </p:cNvPr>
          <p:cNvSpPr>
            <a:spLocks noChangeShapeType="1"/>
          </p:cNvSpPr>
          <p:nvPr/>
        </p:nvSpPr>
        <p:spPr bwMode="auto">
          <a:xfrm>
            <a:off x="8595360" y="228600"/>
            <a:ext cx="228600" cy="0"/>
          </a:xfrm>
          <a:prstGeom prst="line">
            <a:avLst/>
          </a:prstGeom>
          <a:noFill/>
          <a:ln w="50800">
            <a:solidFill>
              <a:srgbClr val="FFFFFF"/>
            </a:solidFill>
            <a:round/>
            <a:headEnd type="triangle" w="med" len="sm"/>
            <a:tailEnd/>
          </a:ln>
          <a:extLst>
            <a:ext uri="{909E8E84-426E-40DD-AFC4-6F175D3DCCD1}">
              <a14:hiddenFill xmlns:a14="http://schemas.microsoft.com/office/drawing/2010/main">
                <a:noFill/>
              </a14:hiddenFill>
            </a:ext>
          </a:extLst>
        </p:spPr>
        <p:txBody>
          <a:bodyPr/>
          <a:lstStyle/>
          <a:p>
            <a:endParaRPr lang="ja-JP" altLang="en-US" dirty="0">
              <a:latin typeface="HGPｺﾞｼｯｸE" panose="020B0900000000000000" pitchFamily="50" charset="-128"/>
            </a:endParaRPr>
          </a:p>
        </p:txBody>
      </p:sp>
      <p:sp>
        <p:nvSpPr>
          <p:cNvPr id="27" name="Line 49">
            <a:hlinkClick r:id="" action="ppaction://hlinkshowjump?jump=nextslide"/>
            <a:extLst>
              <a:ext uri="{FF2B5EF4-FFF2-40B4-BE49-F238E27FC236}">
                <a16:creationId xmlns:a16="http://schemas.microsoft.com/office/drawing/2014/main" id="{3C8646FD-455E-F84A-E75B-68C3A3BA5CFF}"/>
              </a:ext>
            </a:extLst>
          </p:cNvPr>
          <p:cNvSpPr>
            <a:spLocks noChangeShapeType="1"/>
          </p:cNvSpPr>
          <p:nvPr/>
        </p:nvSpPr>
        <p:spPr bwMode="auto">
          <a:xfrm>
            <a:off x="8900160" y="228600"/>
            <a:ext cx="228600" cy="0"/>
          </a:xfrm>
          <a:prstGeom prst="line">
            <a:avLst/>
          </a:prstGeom>
          <a:noFill/>
          <a:ln w="50800">
            <a:solidFill>
              <a:srgbClr val="FFFFFF"/>
            </a:solidFill>
            <a:round/>
            <a:headEnd type="none" w="med" len="sm"/>
            <a:tailEnd type="triangle" w="med" len="sm"/>
          </a:ln>
          <a:extLst>
            <a:ext uri="{909E8E84-426E-40DD-AFC4-6F175D3DCCD1}">
              <a14:hiddenFill xmlns:a14="http://schemas.microsoft.com/office/drawing/2010/main">
                <a:noFill/>
              </a14:hiddenFill>
            </a:ext>
          </a:extLst>
        </p:spPr>
        <p:txBody>
          <a:bodyPr/>
          <a:lstStyle/>
          <a:p>
            <a:endParaRPr lang="ja-JP" altLang="en-US" dirty="0">
              <a:latin typeface="HGPｺﾞｼｯｸE" panose="020B0900000000000000" pitchFamily="50" charset="-128"/>
            </a:endParaRPr>
          </a:p>
        </p:txBody>
      </p:sp>
      <p:sp>
        <p:nvSpPr>
          <p:cNvPr id="29" name="四角形: 角を丸くする 28">
            <a:hlinkClick r:id="rId7" action="ppaction://hlinksldjump"/>
            <a:extLst>
              <a:ext uri="{FF2B5EF4-FFF2-40B4-BE49-F238E27FC236}">
                <a16:creationId xmlns:a16="http://schemas.microsoft.com/office/drawing/2014/main" id="{8A35CA37-6103-13B6-BC8A-2835C401F647}"/>
              </a:ext>
            </a:extLst>
          </p:cNvPr>
          <p:cNvSpPr/>
          <p:nvPr/>
        </p:nvSpPr>
        <p:spPr>
          <a:xfrm>
            <a:off x="7893533" y="322234"/>
            <a:ext cx="793267" cy="260285"/>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1100" dirty="0"/>
              <a:t>目次へ</a:t>
            </a:r>
          </a:p>
        </p:txBody>
      </p:sp>
      <p:sp>
        <p:nvSpPr>
          <p:cNvPr id="31" name="二等辺三角形 30">
            <a:hlinkClick r:id="rId7" action="ppaction://hlinksldjump"/>
            <a:extLst>
              <a:ext uri="{FF2B5EF4-FFF2-40B4-BE49-F238E27FC236}">
                <a16:creationId xmlns:a16="http://schemas.microsoft.com/office/drawing/2014/main" id="{5889C07F-2C82-D3A0-E48D-8378850BBC08}"/>
              </a:ext>
            </a:extLst>
          </p:cNvPr>
          <p:cNvSpPr/>
          <p:nvPr/>
        </p:nvSpPr>
        <p:spPr>
          <a:xfrm rot="5400000">
            <a:off x="8477040" y="398066"/>
            <a:ext cx="100800" cy="108887"/>
          </a:xfrm>
          <a:prstGeom prst="triangl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774892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291"/>
                                        </p:tgtEl>
                                        <p:attrNameLst>
                                          <p:attrName>style.visibility</p:attrName>
                                        </p:attrNameLst>
                                      </p:cBhvr>
                                      <p:to>
                                        <p:strVal val="visible"/>
                                      </p:to>
                                    </p:set>
                                    <p:animEffect transition="in" filter="fade">
                                      <p:cBhvr>
                                        <p:cTn id="7" dur="500"/>
                                        <p:tgtEl>
                                          <p:spTgt spid="1229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8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600"/>
                                        <p:tgtEl>
                                          <p:spTgt spid="4"/>
                                        </p:tgtEl>
                                      </p:cBhvr>
                                    </p:animEffect>
                                    <p:anim calcmode="lin" valueType="num">
                                      <p:cBhvr>
                                        <p:cTn id="23" dur="600" fill="hold"/>
                                        <p:tgtEl>
                                          <p:spTgt spid="4"/>
                                        </p:tgtEl>
                                        <p:attrNameLst>
                                          <p:attrName>ppt_x</p:attrName>
                                        </p:attrNameLst>
                                      </p:cBhvr>
                                      <p:tavLst>
                                        <p:tav tm="0">
                                          <p:val>
                                            <p:strVal val="#ppt_x"/>
                                          </p:val>
                                        </p:tav>
                                        <p:tav tm="100000">
                                          <p:val>
                                            <p:strVal val="#ppt_x"/>
                                          </p:val>
                                        </p:tav>
                                      </p:tavLst>
                                    </p:anim>
                                    <p:anim calcmode="lin" valueType="num">
                                      <p:cBhvr>
                                        <p:cTn id="24" dur="600" fill="hold"/>
                                        <p:tgtEl>
                                          <p:spTgt spid="4"/>
                                        </p:tgtEl>
                                        <p:attrNameLst>
                                          <p:attrName>ppt_y</p:attrName>
                                        </p:attrNameLst>
                                      </p:cBhvr>
                                      <p:tavLst>
                                        <p:tav tm="0">
                                          <p:val>
                                            <p:strVal val="#ppt_y+.1"/>
                                          </p:val>
                                        </p:tav>
                                        <p:tav tm="100000">
                                          <p:val>
                                            <p:strVal val="#ppt_y"/>
                                          </p:val>
                                        </p:tav>
                                      </p:tavLst>
                                    </p:anim>
                                  </p:childTnLst>
                                </p:cTn>
                              </p:par>
                            </p:childTnLst>
                          </p:cTn>
                        </p:par>
                        <p:par>
                          <p:cTn id="25" fill="hold">
                            <p:stCondLst>
                              <p:cond delay="600"/>
                            </p:stCondLst>
                            <p:childTnLst>
                              <p:par>
                                <p:cTn id="26" presetID="10" presetClass="entr" presetSubtype="0" fill="hold" nodeType="after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fade">
                                      <p:cBhvr>
                                        <p:cTn id="28" dur="750"/>
                                        <p:tgtEl>
                                          <p:spTgt spid="23"/>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600"/>
                                        <p:tgtEl>
                                          <p:spTgt spid="9"/>
                                        </p:tgtEl>
                                      </p:cBhvr>
                                    </p:animEffect>
                                    <p:anim calcmode="lin" valueType="num">
                                      <p:cBhvr>
                                        <p:cTn id="34" dur="600" fill="hold"/>
                                        <p:tgtEl>
                                          <p:spTgt spid="9"/>
                                        </p:tgtEl>
                                        <p:attrNameLst>
                                          <p:attrName>ppt_x</p:attrName>
                                        </p:attrNameLst>
                                      </p:cBhvr>
                                      <p:tavLst>
                                        <p:tav tm="0">
                                          <p:val>
                                            <p:strVal val="#ppt_x"/>
                                          </p:val>
                                        </p:tav>
                                        <p:tav tm="100000">
                                          <p:val>
                                            <p:strVal val="#ppt_x"/>
                                          </p:val>
                                        </p:tav>
                                      </p:tavLst>
                                    </p:anim>
                                    <p:anim calcmode="lin" valueType="num">
                                      <p:cBhvr>
                                        <p:cTn id="35" dur="600" fill="hold"/>
                                        <p:tgtEl>
                                          <p:spTgt spid="9"/>
                                        </p:tgtEl>
                                        <p:attrNameLst>
                                          <p:attrName>ppt_y</p:attrName>
                                        </p:attrNameLst>
                                      </p:cBhvr>
                                      <p:tavLst>
                                        <p:tav tm="0">
                                          <p:val>
                                            <p:strVal val="#ppt_y+.1"/>
                                          </p:val>
                                        </p:tav>
                                        <p:tav tm="100000">
                                          <p:val>
                                            <p:strVal val="#ppt_y"/>
                                          </p:val>
                                        </p:tav>
                                      </p:tavLst>
                                    </p:anim>
                                  </p:childTnLst>
                                </p:cTn>
                              </p:par>
                            </p:childTnLst>
                          </p:cTn>
                        </p:par>
                        <p:par>
                          <p:cTn id="36" fill="hold">
                            <p:stCondLst>
                              <p:cond delay="600"/>
                            </p:stCondLst>
                            <p:childTnLst>
                              <p:par>
                                <p:cTn id="37" presetID="10" presetClass="entr" presetSubtype="0" fill="hold" nodeType="after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fade">
                                      <p:cBhvr>
                                        <p:cTn id="39" dur="500"/>
                                        <p:tgtEl>
                                          <p:spTgt spid="21"/>
                                        </p:tgtEl>
                                      </p:cBhvr>
                                    </p:animEffect>
                                  </p:childTnLst>
                                </p:cTn>
                              </p:par>
                            </p:childTnLst>
                          </p:cTn>
                        </p:par>
                        <p:par>
                          <p:cTn id="40" fill="hold">
                            <p:stCondLst>
                              <p:cond delay="1100"/>
                            </p:stCondLst>
                            <p:childTnLst>
                              <p:par>
                                <p:cTn id="41" presetID="32" presetClass="emph" presetSubtype="0" fill="hold" nodeType="afterEffect">
                                  <p:stCondLst>
                                    <p:cond delay="0"/>
                                  </p:stCondLst>
                                  <p:childTnLst>
                                    <p:animRot by="120000">
                                      <p:cBhvr>
                                        <p:cTn id="42" dur="50" fill="hold">
                                          <p:stCondLst>
                                            <p:cond delay="0"/>
                                          </p:stCondLst>
                                        </p:cTn>
                                        <p:tgtEl>
                                          <p:spTgt spid="9"/>
                                        </p:tgtEl>
                                        <p:attrNameLst>
                                          <p:attrName>r</p:attrName>
                                        </p:attrNameLst>
                                      </p:cBhvr>
                                    </p:animRot>
                                    <p:animRot by="-240000">
                                      <p:cBhvr>
                                        <p:cTn id="43" dur="100" fill="hold">
                                          <p:stCondLst>
                                            <p:cond delay="100"/>
                                          </p:stCondLst>
                                        </p:cTn>
                                        <p:tgtEl>
                                          <p:spTgt spid="9"/>
                                        </p:tgtEl>
                                        <p:attrNameLst>
                                          <p:attrName>r</p:attrName>
                                        </p:attrNameLst>
                                      </p:cBhvr>
                                    </p:animRot>
                                    <p:animRot by="240000">
                                      <p:cBhvr>
                                        <p:cTn id="44" dur="100" fill="hold">
                                          <p:stCondLst>
                                            <p:cond delay="200"/>
                                          </p:stCondLst>
                                        </p:cTn>
                                        <p:tgtEl>
                                          <p:spTgt spid="9"/>
                                        </p:tgtEl>
                                        <p:attrNameLst>
                                          <p:attrName>r</p:attrName>
                                        </p:attrNameLst>
                                      </p:cBhvr>
                                    </p:animRot>
                                    <p:animRot by="-240000">
                                      <p:cBhvr>
                                        <p:cTn id="45" dur="100" fill="hold">
                                          <p:stCondLst>
                                            <p:cond delay="300"/>
                                          </p:stCondLst>
                                        </p:cTn>
                                        <p:tgtEl>
                                          <p:spTgt spid="9"/>
                                        </p:tgtEl>
                                        <p:attrNameLst>
                                          <p:attrName>r</p:attrName>
                                        </p:attrNameLst>
                                      </p:cBhvr>
                                    </p:animRot>
                                    <p:animRot by="120000">
                                      <p:cBhvr>
                                        <p:cTn id="46" dur="100" fill="hold">
                                          <p:stCondLst>
                                            <p:cond delay="400"/>
                                          </p:stCondLst>
                                        </p:cTn>
                                        <p:tgtEl>
                                          <p:spTgt spid="9"/>
                                        </p:tgtEl>
                                        <p:attrNameLst>
                                          <p:attrName>r</p:attrName>
                                        </p:attrNameLst>
                                      </p:cBhvr>
                                    </p:animRo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1" nodeType="clickEffect">
                                  <p:stCondLst>
                                    <p:cond delay="0"/>
                                  </p:stCondLst>
                                  <p:childTnLst>
                                    <p:set>
                                      <p:cBhvr>
                                        <p:cTn id="50" dur="1" fill="hold">
                                          <p:stCondLst>
                                            <p:cond delay="0"/>
                                          </p:stCondLst>
                                        </p:cTn>
                                        <p:tgtEl>
                                          <p:spTgt spid="6"/>
                                        </p:tgtEl>
                                        <p:attrNameLst>
                                          <p:attrName>style.visibility</p:attrName>
                                        </p:attrNameLst>
                                      </p:cBhvr>
                                      <p:to>
                                        <p:strVal val="visible"/>
                                      </p:to>
                                    </p:set>
                                    <p:animEffect transition="in" filter="fade">
                                      <p:cBhvr>
                                        <p:cTn id="51" dur="500"/>
                                        <p:tgtEl>
                                          <p:spTgt spid="6"/>
                                        </p:tgtEl>
                                      </p:cBhvr>
                                    </p:animEffect>
                                  </p:childTnLst>
                                </p:cTn>
                              </p:par>
                            </p:childTnLst>
                          </p:cTn>
                        </p:par>
                        <p:par>
                          <p:cTn id="52" fill="hold">
                            <p:stCondLst>
                              <p:cond delay="500"/>
                            </p:stCondLst>
                            <p:childTnLst>
                              <p:par>
                                <p:cTn id="53" presetID="26" presetClass="emph" presetSubtype="0" fill="hold" grpId="0" nodeType="afterEffect">
                                  <p:stCondLst>
                                    <p:cond delay="300"/>
                                  </p:stCondLst>
                                  <p:childTnLst>
                                    <p:animEffect transition="out" filter="fade">
                                      <p:cBhvr>
                                        <p:cTn id="54" dur="600" tmFilter="0, 0; .2, .5; .8, .5; 1, 0"/>
                                        <p:tgtEl>
                                          <p:spTgt spid="6"/>
                                        </p:tgtEl>
                                      </p:cBhvr>
                                    </p:animEffect>
                                    <p:animScale>
                                      <p:cBhvr>
                                        <p:cTn id="55" dur="300"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1" grpId="0"/>
      <p:bldP spid="19" grpId="0"/>
      <p:bldP spid="6" grpId="0"/>
      <p:bldP spid="6"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テキスト プレースホルダー 31">
            <a:extLst>
              <a:ext uri="{FF2B5EF4-FFF2-40B4-BE49-F238E27FC236}">
                <a16:creationId xmlns:a16="http://schemas.microsoft.com/office/drawing/2014/main" id="{5EE55142-2A13-164E-AB42-633ACF27A4C5}"/>
              </a:ext>
            </a:extLst>
          </p:cNvPr>
          <p:cNvSpPr>
            <a:spLocks noGrp="1"/>
          </p:cNvSpPr>
          <p:nvPr>
            <p:ph type="body" sz="quarter" idx="30"/>
          </p:nvPr>
        </p:nvSpPr>
        <p:spPr/>
        <p:txBody>
          <a:bodyPr/>
          <a:lstStyle/>
          <a:p>
            <a:endParaRPr lang="ja-JP" altLang="en-US" dirty="0"/>
          </a:p>
        </p:txBody>
      </p:sp>
      <p:sp>
        <p:nvSpPr>
          <p:cNvPr id="33" name="テキスト プレースホルダー 32">
            <a:extLst>
              <a:ext uri="{FF2B5EF4-FFF2-40B4-BE49-F238E27FC236}">
                <a16:creationId xmlns:a16="http://schemas.microsoft.com/office/drawing/2014/main" id="{D1C06893-8B00-E9AA-4244-A23E42AF5E47}"/>
              </a:ext>
            </a:extLst>
          </p:cNvPr>
          <p:cNvSpPr>
            <a:spLocks noGrp="1"/>
          </p:cNvSpPr>
          <p:nvPr>
            <p:ph type="body" sz="quarter" idx="38"/>
          </p:nvPr>
        </p:nvSpPr>
        <p:spPr/>
        <p:txBody>
          <a:bodyPr/>
          <a:lstStyle/>
          <a:p>
            <a:endParaRPr lang="ja-JP" altLang="en-US" dirty="0"/>
          </a:p>
        </p:txBody>
      </p:sp>
      <p:sp>
        <p:nvSpPr>
          <p:cNvPr id="34" name="テキスト プレースホルダー 33">
            <a:extLst>
              <a:ext uri="{FF2B5EF4-FFF2-40B4-BE49-F238E27FC236}">
                <a16:creationId xmlns:a16="http://schemas.microsoft.com/office/drawing/2014/main" id="{47A61600-9944-274A-5CE0-856DAD3CD013}"/>
              </a:ext>
            </a:extLst>
          </p:cNvPr>
          <p:cNvSpPr>
            <a:spLocks noGrp="1"/>
          </p:cNvSpPr>
          <p:nvPr>
            <p:ph type="body" sz="quarter" idx="39"/>
          </p:nvPr>
        </p:nvSpPr>
        <p:spPr/>
        <p:txBody>
          <a:bodyPr/>
          <a:lstStyle/>
          <a:p>
            <a:endParaRPr lang="ja-JP" altLang="en-US" dirty="0"/>
          </a:p>
        </p:txBody>
      </p:sp>
      <p:sp>
        <p:nvSpPr>
          <p:cNvPr id="35" name="テキスト プレースホルダー 34">
            <a:extLst>
              <a:ext uri="{FF2B5EF4-FFF2-40B4-BE49-F238E27FC236}">
                <a16:creationId xmlns:a16="http://schemas.microsoft.com/office/drawing/2014/main" id="{1E77F666-2EFD-C072-994B-2A47ED5112AF}"/>
              </a:ext>
            </a:extLst>
          </p:cNvPr>
          <p:cNvSpPr>
            <a:spLocks noGrp="1"/>
          </p:cNvSpPr>
          <p:nvPr>
            <p:ph type="body" sz="quarter" idx="40"/>
          </p:nvPr>
        </p:nvSpPr>
        <p:spPr/>
        <p:txBody>
          <a:bodyPr/>
          <a:lstStyle/>
          <a:p>
            <a:endParaRPr lang="ja-JP" altLang="en-US" dirty="0"/>
          </a:p>
        </p:txBody>
      </p:sp>
      <p:sp>
        <p:nvSpPr>
          <p:cNvPr id="6" name="Rectangle 14">
            <a:extLst>
              <a:ext uri="{FF2B5EF4-FFF2-40B4-BE49-F238E27FC236}">
                <a16:creationId xmlns:a16="http://schemas.microsoft.com/office/drawing/2014/main" id="{FF67C1FE-341F-4369-3836-2C45D4B38C5F}"/>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500" kern="0" dirty="0">
                <a:solidFill>
                  <a:srgbClr val="005BAD"/>
                </a:solidFill>
                <a:latin typeface="HGP創英角ｺﾞｼｯｸUB" panose="020B0900000000000000" pitchFamily="50" charset="-128"/>
                <a:ea typeface="HGP創英角ｺﾞｼｯｸUB" panose="020B0900000000000000" pitchFamily="50" charset="-128"/>
              </a:rPr>
              <a:t>２</a:t>
            </a:r>
            <a:r>
              <a:rPr lang="en-US" altLang="ja-JP" sz="2200" kern="0" dirty="0">
                <a:solidFill>
                  <a:srgbClr val="005BAD"/>
                </a:solidFill>
                <a:latin typeface="HGP創英角ｺﾞｼｯｸUB" panose="020B0900000000000000" pitchFamily="50" charset="-128"/>
                <a:ea typeface="HGP創英角ｺﾞｼｯｸUB" panose="020B0900000000000000" pitchFamily="50" charset="-128"/>
              </a:rPr>
              <a:t>. </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納税の義務と公平な税金</a:t>
            </a:r>
          </a:p>
        </p:txBody>
      </p:sp>
      <p:sp>
        <p:nvSpPr>
          <p:cNvPr id="2" name="スライド番号プレースホルダー 8">
            <a:extLst>
              <a:ext uri="{FF2B5EF4-FFF2-40B4-BE49-F238E27FC236}">
                <a16:creationId xmlns:a16="http://schemas.microsoft.com/office/drawing/2014/main" id="{744C8A7A-F59E-8108-8022-54D33AE6ECD1}"/>
              </a:ext>
            </a:extLst>
          </p:cNvPr>
          <p:cNvSpPr>
            <a:spLocks noGrp="1"/>
          </p:cNvSpPr>
          <p:nvPr>
            <p:ph type="sldNum" sz="quarter" idx="12"/>
          </p:nvPr>
        </p:nvSpPr>
        <p:spPr>
          <a:xfrm>
            <a:off x="8769893" y="6443281"/>
            <a:ext cx="374107" cy="298426"/>
          </a:xfrm>
        </p:spPr>
        <p:txBody>
          <a:bodyPr/>
          <a:lstStyle/>
          <a:p>
            <a:pPr>
              <a:defRPr/>
            </a:pPr>
            <a:fld id="{40E3B949-1179-4387-B307-F356BE6486A4}" type="slidenum">
              <a:rPr lang="en-US" altLang="ja-JP" smtClean="0">
                <a:latin typeface="+mn-ea"/>
                <a:ea typeface="+mn-ea"/>
              </a:rPr>
              <a:pPr>
                <a:defRPr/>
              </a:pPr>
              <a:t>11</a:t>
            </a:fld>
            <a:endParaRPr lang="en-US" altLang="ja-JP" dirty="0">
              <a:latin typeface="+mn-ea"/>
              <a:ea typeface="+mn-ea"/>
            </a:endParaRPr>
          </a:p>
        </p:txBody>
      </p:sp>
    </p:spTree>
    <p:extLst>
      <p:ext uri="{BB962C8B-B14F-4D97-AF65-F5344CB8AC3E}">
        <p14:creationId xmlns:p14="http://schemas.microsoft.com/office/powerpoint/2010/main" val="2960403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プレースホルダー 4">
            <a:extLst>
              <a:ext uri="{FF2B5EF4-FFF2-40B4-BE49-F238E27FC236}">
                <a16:creationId xmlns:a16="http://schemas.microsoft.com/office/drawing/2014/main" id="{F61FF0A0-85B8-6A6E-BAA9-35A008B239AC}"/>
              </a:ext>
            </a:extLst>
          </p:cNvPr>
          <p:cNvSpPr>
            <a:spLocks noGrp="1"/>
          </p:cNvSpPr>
          <p:nvPr>
            <p:ph type="body" sz="quarter" idx="30"/>
          </p:nvPr>
        </p:nvSpPr>
        <p:spPr/>
        <p:txBody>
          <a:bodyPr/>
          <a:lstStyle/>
          <a:p>
            <a:endParaRPr lang="ja-JP" altLang="en-US" dirty="0"/>
          </a:p>
        </p:txBody>
      </p:sp>
      <p:sp>
        <p:nvSpPr>
          <p:cNvPr id="6" name="テキスト プレースホルダー 5">
            <a:extLst>
              <a:ext uri="{FF2B5EF4-FFF2-40B4-BE49-F238E27FC236}">
                <a16:creationId xmlns:a16="http://schemas.microsoft.com/office/drawing/2014/main" id="{72A38951-856A-F8D4-6545-96F0E5A8C0E2}"/>
              </a:ext>
            </a:extLst>
          </p:cNvPr>
          <p:cNvSpPr>
            <a:spLocks noGrp="1"/>
          </p:cNvSpPr>
          <p:nvPr>
            <p:ph type="body" sz="quarter" idx="38"/>
          </p:nvPr>
        </p:nvSpPr>
        <p:spPr/>
        <p:txBody>
          <a:bodyPr/>
          <a:lstStyle/>
          <a:p>
            <a:endParaRPr lang="ja-JP" altLang="en-US" dirty="0"/>
          </a:p>
        </p:txBody>
      </p:sp>
      <p:sp>
        <p:nvSpPr>
          <p:cNvPr id="7" name="テキスト プレースホルダー 6">
            <a:extLst>
              <a:ext uri="{FF2B5EF4-FFF2-40B4-BE49-F238E27FC236}">
                <a16:creationId xmlns:a16="http://schemas.microsoft.com/office/drawing/2014/main" id="{7E31BE11-38A7-21A2-BE44-1CDDEDDB1D5E}"/>
              </a:ext>
            </a:extLst>
          </p:cNvPr>
          <p:cNvSpPr>
            <a:spLocks noGrp="1"/>
          </p:cNvSpPr>
          <p:nvPr>
            <p:ph type="body" sz="quarter" idx="39"/>
          </p:nvPr>
        </p:nvSpPr>
        <p:spPr/>
        <p:txBody>
          <a:bodyPr/>
          <a:lstStyle/>
          <a:p>
            <a:endParaRPr lang="ja-JP" altLang="en-US"/>
          </a:p>
        </p:txBody>
      </p:sp>
      <p:sp>
        <p:nvSpPr>
          <p:cNvPr id="8" name="テキスト プレースホルダー 7">
            <a:extLst>
              <a:ext uri="{FF2B5EF4-FFF2-40B4-BE49-F238E27FC236}">
                <a16:creationId xmlns:a16="http://schemas.microsoft.com/office/drawing/2014/main" id="{A1AE4D4F-8FB1-F800-5C46-9DA2CF360B9F}"/>
              </a:ext>
            </a:extLst>
          </p:cNvPr>
          <p:cNvSpPr>
            <a:spLocks noGrp="1"/>
          </p:cNvSpPr>
          <p:nvPr>
            <p:ph type="body" sz="quarter" idx="40"/>
          </p:nvPr>
        </p:nvSpPr>
        <p:spPr/>
        <p:txBody>
          <a:bodyPr/>
          <a:lstStyle/>
          <a:p>
            <a:endParaRPr lang="ja-JP" altLang="en-US"/>
          </a:p>
        </p:txBody>
      </p:sp>
      <p:sp>
        <p:nvSpPr>
          <p:cNvPr id="3" name="Rectangle 14">
            <a:extLst>
              <a:ext uri="{FF2B5EF4-FFF2-40B4-BE49-F238E27FC236}">
                <a16:creationId xmlns:a16="http://schemas.microsoft.com/office/drawing/2014/main" id="{6FED8FA0-D1E3-41D2-B334-696704B3F558}"/>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500" kern="0" dirty="0">
                <a:solidFill>
                  <a:srgbClr val="005BAD"/>
                </a:solidFill>
                <a:latin typeface="HGP創英角ｺﾞｼｯｸUB" panose="020B0900000000000000" pitchFamily="50" charset="-128"/>
                <a:ea typeface="HGP創英角ｺﾞｼｯｸUB" panose="020B0900000000000000" pitchFamily="50" charset="-128"/>
              </a:rPr>
              <a:t>２</a:t>
            </a:r>
            <a:r>
              <a:rPr lang="en-US" altLang="ja-JP" sz="2200" kern="0" dirty="0">
                <a:solidFill>
                  <a:srgbClr val="005BAD"/>
                </a:solidFill>
                <a:latin typeface="HGP創英角ｺﾞｼｯｸUB" panose="020B0900000000000000" pitchFamily="50" charset="-128"/>
                <a:ea typeface="HGP創英角ｺﾞｼｯｸUB" panose="020B0900000000000000" pitchFamily="50" charset="-128"/>
              </a:rPr>
              <a:t>. </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納税の義務と公平な税金</a:t>
            </a:r>
          </a:p>
        </p:txBody>
      </p:sp>
      <p:sp>
        <p:nvSpPr>
          <p:cNvPr id="18" name="星: 5 pt 17">
            <a:extLst>
              <a:ext uri="{FF2B5EF4-FFF2-40B4-BE49-F238E27FC236}">
                <a16:creationId xmlns:a16="http://schemas.microsoft.com/office/drawing/2014/main" id="{FFA5EC8B-688A-F3AE-DF5E-DD02F5031F76}"/>
              </a:ext>
            </a:extLst>
          </p:cNvPr>
          <p:cNvSpPr/>
          <p:nvPr/>
        </p:nvSpPr>
        <p:spPr bwMode="auto">
          <a:xfrm>
            <a:off x="7715903" y="5453095"/>
            <a:ext cx="274177" cy="274177"/>
          </a:xfrm>
          <a:prstGeom prst="star5">
            <a:avLst/>
          </a:prstGeom>
          <a:solidFill>
            <a:srgbClr val="E3B303"/>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rgbClr val="FFC000"/>
              </a:solidFill>
              <a:effectLst/>
              <a:latin typeface="+mn-ea"/>
            </a:endParaRPr>
          </a:p>
        </p:txBody>
      </p:sp>
      <p:sp>
        <p:nvSpPr>
          <p:cNvPr id="2" name="スライド番号プレースホルダー 8">
            <a:extLst>
              <a:ext uri="{FF2B5EF4-FFF2-40B4-BE49-F238E27FC236}">
                <a16:creationId xmlns:a16="http://schemas.microsoft.com/office/drawing/2014/main" id="{1A718F10-5CF7-C504-19A7-B5A6FCBF2DCA}"/>
              </a:ext>
            </a:extLst>
          </p:cNvPr>
          <p:cNvSpPr>
            <a:spLocks noGrp="1"/>
          </p:cNvSpPr>
          <p:nvPr>
            <p:ph type="sldNum" sz="quarter" idx="12"/>
          </p:nvPr>
        </p:nvSpPr>
        <p:spPr>
          <a:xfrm>
            <a:off x="8769893" y="6443281"/>
            <a:ext cx="374107" cy="298426"/>
          </a:xfrm>
        </p:spPr>
        <p:txBody>
          <a:bodyPr/>
          <a:lstStyle/>
          <a:p>
            <a:pPr>
              <a:defRPr/>
            </a:pPr>
            <a:fld id="{40E3B949-1179-4387-B307-F356BE6486A4}" type="slidenum">
              <a:rPr lang="en-US" altLang="ja-JP" smtClean="0">
                <a:latin typeface="+mn-ea"/>
                <a:ea typeface="+mn-ea"/>
              </a:rPr>
              <a:pPr>
                <a:defRPr/>
              </a:pPr>
              <a:t>12</a:t>
            </a:fld>
            <a:endParaRPr lang="en-US" altLang="ja-JP" dirty="0">
              <a:latin typeface="+mn-ea"/>
              <a:ea typeface="+mn-ea"/>
            </a:endParaRPr>
          </a:p>
        </p:txBody>
      </p:sp>
    </p:spTree>
    <p:extLst>
      <p:ext uri="{BB962C8B-B14F-4D97-AF65-F5344CB8AC3E}">
        <p14:creationId xmlns:p14="http://schemas.microsoft.com/office/powerpoint/2010/main" val="2735778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9">
            <a:extLst>
              <a:ext uri="{FF2B5EF4-FFF2-40B4-BE49-F238E27FC236}">
                <a16:creationId xmlns:a16="http://schemas.microsoft.com/office/drawing/2014/main" id="{4DEFC44E-E68F-12B6-5CD9-759ECACC448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p:blipFill>
        <p:spPr bwMode="auto">
          <a:xfrm>
            <a:off x="7652290" y="898047"/>
            <a:ext cx="1190694" cy="1349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AutoShape 3">
            <a:extLst>
              <a:ext uri="{FF2B5EF4-FFF2-40B4-BE49-F238E27FC236}">
                <a16:creationId xmlns:a16="http://schemas.microsoft.com/office/drawing/2014/main" id="{0B596E19-037D-2DE3-0612-E934F7FF6DC0}"/>
              </a:ext>
            </a:extLst>
          </p:cNvPr>
          <p:cNvSpPr>
            <a:spLocks noChangeAspect="1" noChangeArrowheads="1" noTextEdit="1"/>
          </p:cNvSpPr>
          <p:nvPr/>
        </p:nvSpPr>
        <p:spPr bwMode="auto">
          <a:xfrm>
            <a:off x="283086" y="2144962"/>
            <a:ext cx="8507412" cy="416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19" name="Rectangle 5">
            <a:extLst>
              <a:ext uri="{FF2B5EF4-FFF2-40B4-BE49-F238E27FC236}">
                <a16:creationId xmlns:a16="http://schemas.microsoft.com/office/drawing/2014/main" id="{28C163EA-4F14-9FE0-9850-773B5EE3B8FA}"/>
              </a:ext>
            </a:extLst>
          </p:cNvPr>
          <p:cNvSpPr>
            <a:spLocks noChangeArrowheads="1"/>
          </p:cNvSpPr>
          <p:nvPr/>
        </p:nvSpPr>
        <p:spPr bwMode="auto">
          <a:xfrm>
            <a:off x="289436" y="2151312"/>
            <a:ext cx="1533525" cy="485775"/>
          </a:xfrm>
          <a:prstGeom prst="rect">
            <a:avLst/>
          </a:prstGeom>
          <a:solidFill>
            <a:srgbClr val="4EB7F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20" name="Rectangle 6">
            <a:extLst>
              <a:ext uri="{FF2B5EF4-FFF2-40B4-BE49-F238E27FC236}">
                <a16:creationId xmlns:a16="http://schemas.microsoft.com/office/drawing/2014/main" id="{4675BF73-C644-942F-F36B-543C5432B1D0}"/>
              </a:ext>
            </a:extLst>
          </p:cNvPr>
          <p:cNvSpPr>
            <a:spLocks noChangeArrowheads="1"/>
          </p:cNvSpPr>
          <p:nvPr/>
        </p:nvSpPr>
        <p:spPr bwMode="auto">
          <a:xfrm>
            <a:off x="1822961" y="2151312"/>
            <a:ext cx="6954837" cy="485775"/>
          </a:xfrm>
          <a:prstGeom prst="rect">
            <a:avLst/>
          </a:prstGeom>
          <a:solidFill>
            <a:srgbClr val="005BA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21" name="Rectangle 7">
            <a:extLst>
              <a:ext uri="{FF2B5EF4-FFF2-40B4-BE49-F238E27FC236}">
                <a16:creationId xmlns:a16="http://schemas.microsoft.com/office/drawing/2014/main" id="{C836789E-BFE1-53B1-C81A-A121B5F0B16E}"/>
              </a:ext>
            </a:extLst>
          </p:cNvPr>
          <p:cNvSpPr>
            <a:spLocks noChangeArrowheads="1"/>
          </p:cNvSpPr>
          <p:nvPr/>
        </p:nvSpPr>
        <p:spPr bwMode="auto">
          <a:xfrm>
            <a:off x="289436" y="2637087"/>
            <a:ext cx="1533525" cy="731838"/>
          </a:xfrm>
          <a:prstGeom prst="rect">
            <a:avLst/>
          </a:prstGeom>
          <a:solidFill>
            <a:srgbClr val="CCEC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22" name="Rectangle 8">
            <a:extLst>
              <a:ext uri="{FF2B5EF4-FFF2-40B4-BE49-F238E27FC236}">
                <a16:creationId xmlns:a16="http://schemas.microsoft.com/office/drawing/2014/main" id="{D851DADF-60C5-D809-0191-30DE465B4D16}"/>
              </a:ext>
            </a:extLst>
          </p:cNvPr>
          <p:cNvSpPr>
            <a:spLocks noChangeArrowheads="1"/>
          </p:cNvSpPr>
          <p:nvPr/>
        </p:nvSpPr>
        <p:spPr bwMode="auto">
          <a:xfrm>
            <a:off x="1822961" y="2637087"/>
            <a:ext cx="6954837" cy="7318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23" name="Rectangle 9">
            <a:extLst>
              <a:ext uri="{FF2B5EF4-FFF2-40B4-BE49-F238E27FC236}">
                <a16:creationId xmlns:a16="http://schemas.microsoft.com/office/drawing/2014/main" id="{1F3E2EAD-D10C-4E6E-E493-A436D1DA3411}"/>
              </a:ext>
            </a:extLst>
          </p:cNvPr>
          <p:cNvSpPr>
            <a:spLocks noChangeArrowheads="1"/>
          </p:cNvSpPr>
          <p:nvPr/>
        </p:nvSpPr>
        <p:spPr bwMode="auto">
          <a:xfrm>
            <a:off x="289436" y="3368925"/>
            <a:ext cx="1533525" cy="731838"/>
          </a:xfrm>
          <a:prstGeom prst="rect">
            <a:avLst/>
          </a:prstGeom>
          <a:solidFill>
            <a:srgbClr val="CCEC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24" name="Rectangle 10">
            <a:extLst>
              <a:ext uri="{FF2B5EF4-FFF2-40B4-BE49-F238E27FC236}">
                <a16:creationId xmlns:a16="http://schemas.microsoft.com/office/drawing/2014/main" id="{F3B9F37D-8C88-2CB2-740E-D614D04A3C70}"/>
              </a:ext>
            </a:extLst>
          </p:cNvPr>
          <p:cNvSpPr>
            <a:spLocks noChangeArrowheads="1"/>
          </p:cNvSpPr>
          <p:nvPr/>
        </p:nvSpPr>
        <p:spPr bwMode="auto">
          <a:xfrm>
            <a:off x="1822961" y="3368925"/>
            <a:ext cx="6954837" cy="7318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25" name="Rectangle 11">
            <a:extLst>
              <a:ext uri="{FF2B5EF4-FFF2-40B4-BE49-F238E27FC236}">
                <a16:creationId xmlns:a16="http://schemas.microsoft.com/office/drawing/2014/main" id="{D5687247-8665-4FAF-788A-BE3AB321B9B2}"/>
              </a:ext>
            </a:extLst>
          </p:cNvPr>
          <p:cNvSpPr>
            <a:spLocks noChangeArrowheads="1"/>
          </p:cNvSpPr>
          <p:nvPr/>
        </p:nvSpPr>
        <p:spPr bwMode="auto">
          <a:xfrm>
            <a:off x="289436" y="4100762"/>
            <a:ext cx="1533525" cy="733425"/>
          </a:xfrm>
          <a:prstGeom prst="rect">
            <a:avLst/>
          </a:prstGeom>
          <a:solidFill>
            <a:srgbClr val="CCEC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26" name="Rectangle 12">
            <a:extLst>
              <a:ext uri="{FF2B5EF4-FFF2-40B4-BE49-F238E27FC236}">
                <a16:creationId xmlns:a16="http://schemas.microsoft.com/office/drawing/2014/main" id="{507E1775-7AEC-F24A-C202-BF1CBD31189D}"/>
              </a:ext>
            </a:extLst>
          </p:cNvPr>
          <p:cNvSpPr>
            <a:spLocks noChangeArrowheads="1"/>
          </p:cNvSpPr>
          <p:nvPr/>
        </p:nvSpPr>
        <p:spPr bwMode="auto">
          <a:xfrm>
            <a:off x="1822961" y="4100762"/>
            <a:ext cx="6954837" cy="7334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27" name="Rectangle 13">
            <a:extLst>
              <a:ext uri="{FF2B5EF4-FFF2-40B4-BE49-F238E27FC236}">
                <a16:creationId xmlns:a16="http://schemas.microsoft.com/office/drawing/2014/main" id="{040EBA88-443A-4F4C-29F9-924DCDDC0FD8}"/>
              </a:ext>
            </a:extLst>
          </p:cNvPr>
          <p:cNvSpPr>
            <a:spLocks noChangeArrowheads="1"/>
          </p:cNvSpPr>
          <p:nvPr/>
        </p:nvSpPr>
        <p:spPr bwMode="auto">
          <a:xfrm>
            <a:off x="289436" y="4834187"/>
            <a:ext cx="1533525" cy="731838"/>
          </a:xfrm>
          <a:prstGeom prst="rect">
            <a:avLst/>
          </a:prstGeom>
          <a:solidFill>
            <a:srgbClr val="CCEC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28" name="Rectangle 14">
            <a:extLst>
              <a:ext uri="{FF2B5EF4-FFF2-40B4-BE49-F238E27FC236}">
                <a16:creationId xmlns:a16="http://schemas.microsoft.com/office/drawing/2014/main" id="{6BB6E519-DACA-6882-B641-011049FCE449}"/>
              </a:ext>
            </a:extLst>
          </p:cNvPr>
          <p:cNvSpPr>
            <a:spLocks noChangeArrowheads="1"/>
          </p:cNvSpPr>
          <p:nvPr/>
        </p:nvSpPr>
        <p:spPr bwMode="auto">
          <a:xfrm>
            <a:off x="1822961" y="4834187"/>
            <a:ext cx="6954837" cy="7318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29" name="Rectangle 15">
            <a:extLst>
              <a:ext uri="{FF2B5EF4-FFF2-40B4-BE49-F238E27FC236}">
                <a16:creationId xmlns:a16="http://schemas.microsoft.com/office/drawing/2014/main" id="{109EAC32-103D-231D-FCF5-77D4E800E669}"/>
              </a:ext>
            </a:extLst>
          </p:cNvPr>
          <p:cNvSpPr>
            <a:spLocks noChangeArrowheads="1"/>
          </p:cNvSpPr>
          <p:nvPr/>
        </p:nvSpPr>
        <p:spPr bwMode="auto">
          <a:xfrm>
            <a:off x="289436" y="5566025"/>
            <a:ext cx="1533525" cy="731838"/>
          </a:xfrm>
          <a:prstGeom prst="rect">
            <a:avLst/>
          </a:prstGeom>
          <a:solidFill>
            <a:srgbClr val="CCEC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30" name="Rectangle 16">
            <a:extLst>
              <a:ext uri="{FF2B5EF4-FFF2-40B4-BE49-F238E27FC236}">
                <a16:creationId xmlns:a16="http://schemas.microsoft.com/office/drawing/2014/main" id="{69D4E3E6-1A2E-BDDA-82F8-277B42C1E30A}"/>
              </a:ext>
            </a:extLst>
          </p:cNvPr>
          <p:cNvSpPr>
            <a:spLocks noChangeArrowheads="1"/>
          </p:cNvSpPr>
          <p:nvPr/>
        </p:nvSpPr>
        <p:spPr bwMode="auto">
          <a:xfrm>
            <a:off x="1822961" y="5566025"/>
            <a:ext cx="6954837" cy="7318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31" name="Line 17">
            <a:extLst>
              <a:ext uri="{FF2B5EF4-FFF2-40B4-BE49-F238E27FC236}">
                <a16:creationId xmlns:a16="http://schemas.microsoft.com/office/drawing/2014/main" id="{D41C8C9B-BBF0-BDC2-95AC-577E842EA032}"/>
              </a:ext>
            </a:extLst>
          </p:cNvPr>
          <p:cNvSpPr>
            <a:spLocks noChangeShapeType="1"/>
          </p:cNvSpPr>
          <p:nvPr/>
        </p:nvSpPr>
        <p:spPr bwMode="auto">
          <a:xfrm>
            <a:off x="1822961" y="2144962"/>
            <a:ext cx="0" cy="4159250"/>
          </a:xfrm>
          <a:prstGeom prst="line">
            <a:avLst/>
          </a:prstGeom>
          <a:noFill/>
          <a:ln w="12700" cap="flat">
            <a:solidFill>
              <a:srgbClr val="005BA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32" name="Line 18">
            <a:extLst>
              <a:ext uri="{FF2B5EF4-FFF2-40B4-BE49-F238E27FC236}">
                <a16:creationId xmlns:a16="http://schemas.microsoft.com/office/drawing/2014/main" id="{7D8F7459-62B1-ECD3-A87D-AAB8F3A0D195}"/>
              </a:ext>
            </a:extLst>
          </p:cNvPr>
          <p:cNvSpPr>
            <a:spLocks noChangeShapeType="1"/>
          </p:cNvSpPr>
          <p:nvPr/>
        </p:nvSpPr>
        <p:spPr bwMode="auto">
          <a:xfrm>
            <a:off x="284673" y="2637087"/>
            <a:ext cx="8499475" cy="0"/>
          </a:xfrm>
          <a:prstGeom prst="line">
            <a:avLst/>
          </a:prstGeom>
          <a:noFill/>
          <a:ln w="12700" cap="flat">
            <a:solidFill>
              <a:srgbClr val="005BA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33" name="Line 19">
            <a:extLst>
              <a:ext uri="{FF2B5EF4-FFF2-40B4-BE49-F238E27FC236}">
                <a16:creationId xmlns:a16="http://schemas.microsoft.com/office/drawing/2014/main" id="{BCC57683-6D8B-AF00-26FF-E0328AC5BCC7}"/>
              </a:ext>
            </a:extLst>
          </p:cNvPr>
          <p:cNvSpPr>
            <a:spLocks noChangeShapeType="1"/>
          </p:cNvSpPr>
          <p:nvPr/>
        </p:nvSpPr>
        <p:spPr bwMode="auto">
          <a:xfrm>
            <a:off x="284673" y="3368925"/>
            <a:ext cx="8499475" cy="0"/>
          </a:xfrm>
          <a:prstGeom prst="line">
            <a:avLst/>
          </a:prstGeom>
          <a:noFill/>
          <a:ln w="9525" cap="flat">
            <a:solidFill>
              <a:srgbClr val="005BA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34" name="Line 20">
            <a:extLst>
              <a:ext uri="{FF2B5EF4-FFF2-40B4-BE49-F238E27FC236}">
                <a16:creationId xmlns:a16="http://schemas.microsoft.com/office/drawing/2014/main" id="{A2DF7E88-D031-2EB6-079F-6D844B0FF065}"/>
              </a:ext>
            </a:extLst>
          </p:cNvPr>
          <p:cNvSpPr>
            <a:spLocks noChangeShapeType="1"/>
          </p:cNvSpPr>
          <p:nvPr/>
        </p:nvSpPr>
        <p:spPr bwMode="auto">
          <a:xfrm>
            <a:off x="284673" y="4100762"/>
            <a:ext cx="8499475" cy="0"/>
          </a:xfrm>
          <a:prstGeom prst="line">
            <a:avLst/>
          </a:prstGeom>
          <a:noFill/>
          <a:ln w="9525" cap="flat">
            <a:solidFill>
              <a:srgbClr val="005BA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35" name="Line 21">
            <a:extLst>
              <a:ext uri="{FF2B5EF4-FFF2-40B4-BE49-F238E27FC236}">
                <a16:creationId xmlns:a16="http://schemas.microsoft.com/office/drawing/2014/main" id="{C5215FD9-4DD9-2850-50BA-0B94CFCB8600}"/>
              </a:ext>
            </a:extLst>
          </p:cNvPr>
          <p:cNvSpPr>
            <a:spLocks noChangeShapeType="1"/>
          </p:cNvSpPr>
          <p:nvPr/>
        </p:nvSpPr>
        <p:spPr bwMode="auto">
          <a:xfrm>
            <a:off x="284673" y="4834187"/>
            <a:ext cx="8499475" cy="0"/>
          </a:xfrm>
          <a:prstGeom prst="line">
            <a:avLst/>
          </a:prstGeom>
          <a:noFill/>
          <a:ln w="9525" cap="flat">
            <a:solidFill>
              <a:srgbClr val="005BA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36" name="Line 22">
            <a:extLst>
              <a:ext uri="{FF2B5EF4-FFF2-40B4-BE49-F238E27FC236}">
                <a16:creationId xmlns:a16="http://schemas.microsoft.com/office/drawing/2014/main" id="{F2629122-A56E-95D6-82E8-91EB22D7421C}"/>
              </a:ext>
            </a:extLst>
          </p:cNvPr>
          <p:cNvSpPr>
            <a:spLocks noChangeShapeType="1"/>
          </p:cNvSpPr>
          <p:nvPr/>
        </p:nvSpPr>
        <p:spPr bwMode="auto">
          <a:xfrm>
            <a:off x="284673" y="5566025"/>
            <a:ext cx="8499475" cy="0"/>
          </a:xfrm>
          <a:prstGeom prst="line">
            <a:avLst/>
          </a:prstGeom>
          <a:noFill/>
          <a:ln w="9525" cap="flat">
            <a:solidFill>
              <a:srgbClr val="005BA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37" name="Line 23">
            <a:extLst>
              <a:ext uri="{FF2B5EF4-FFF2-40B4-BE49-F238E27FC236}">
                <a16:creationId xmlns:a16="http://schemas.microsoft.com/office/drawing/2014/main" id="{5F2BC9C4-F4B7-F932-FE1F-C8D2B39B3B8B}"/>
              </a:ext>
            </a:extLst>
          </p:cNvPr>
          <p:cNvSpPr>
            <a:spLocks noChangeShapeType="1"/>
          </p:cNvSpPr>
          <p:nvPr/>
        </p:nvSpPr>
        <p:spPr bwMode="auto">
          <a:xfrm>
            <a:off x="289436" y="2144962"/>
            <a:ext cx="0" cy="4159250"/>
          </a:xfrm>
          <a:prstGeom prst="line">
            <a:avLst/>
          </a:prstGeom>
          <a:noFill/>
          <a:ln w="12700" cap="flat">
            <a:solidFill>
              <a:srgbClr val="005BA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38" name="Line 24">
            <a:extLst>
              <a:ext uri="{FF2B5EF4-FFF2-40B4-BE49-F238E27FC236}">
                <a16:creationId xmlns:a16="http://schemas.microsoft.com/office/drawing/2014/main" id="{15B721CC-7841-6C44-8AB5-2E98629D20E6}"/>
              </a:ext>
            </a:extLst>
          </p:cNvPr>
          <p:cNvSpPr>
            <a:spLocks noChangeShapeType="1"/>
          </p:cNvSpPr>
          <p:nvPr/>
        </p:nvSpPr>
        <p:spPr bwMode="auto">
          <a:xfrm>
            <a:off x="8777798" y="2146550"/>
            <a:ext cx="0" cy="4157663"/>
          </a:xfrm>
          <a:prstGeom prst="line">
            <a:avLst/>
          </a:prstGeom>
          <a:noFill/>
          <a:ln w="12700" cap="flat">
            <a:solidFill>
              <a:srgbClr val="005BA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39" name="Line 25">
            <a:extLst>
              <a:ext uri="{FF2B5EF4-FFF2-40B4-BE49-F238E27FC236}">
                <a16:creationId xmlns:a16="http://schemas.microsoft.com/office/drawing/2014/main" id="{6AC7FFFC-E4C9-997E-5B84-A20F82B7E867}"/>
              </a:ext>
            </a:extLst>
          </p:cNvPr>
          <p:cNvSpPr>
            <a:spLocks noChangeShapeType="1"/>
          </p:cNvSpPr>
          <p:nvPr/>
        </p:nvSpPr>
        <p:spPr bwMode="auto">
          <a:xfrm>
            <a:off x="284673" y="2151312"/>
            <a:ext cx="8499475" cy="0"/>
          </a:xfrm>
          <a:prstGeom prst="line">
            <a:avLst/>
          </a:prstGeom>
          <a:noFill/>
          <a:ln w="12700" cap="flat">
            <a:solidFill>
              <a:srgbClr val="005BA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40" name="Line 26">
            <a:extLst>
              <a:ext uri="{FF2B5EF4-FFF2-40B4-BE49-F238E27FC236}">
                <a16:creationId xmlns:a16="http://schemas.microsoft.com/office/drawing/2014/main" id="{2246E34E-7485-B1B9-7C9B-52F77F415D90}"/>
              </a:ext>
            </a:extLst>
          </p:cNvPr>
          <p:cNvSpPr>
            <a:spLocks noChangeShapeType="1"/>
          </p:cNvSpPr>
          <p:nvPr/>
        </p:nvSpPr>
        <p:spPr bwMode="auto">
          <a:xfrm>
            <a:off x="284673" y="6297862"/>
            <a:ext cx="8499475" cy="0"/>
          </a:xfrm>
          <a:prstGeom prst="line">
            <a:avLst/>
          </a:prstGeom>
          <a:noFill/>
          <a:ln w="12700" cap="flat">
            <a:solidFill>
              <a:srgbClr val="005BA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41" name="Rectangle 27">
            <a:extLst>
              <a:ext uri="{FF2B5EF4-FFF2-40B4-BE49-F238E27FC236}">
                <a16:creationId xmlns:a16="http://schemas.microsoft.com/office/drawing/2014/main" id="{9CFAB9CE-957F-308A-2501-B99469C70EF7}"/>
              </a:ext>
            </a:extLst>
          </p:cNvPr>
          <p:cNvSpPr>
            <a:spLocks noChangeArrowheads="1"/>
          </p:cNvSpPr>
          <p:nvPr/>
        </p:nvSpPr>
        <p:spPr bwMode="auto">
          <a:xfrm>
            <a:off x="4583623" y="2267200"/>
            <a:ext cx="2667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2000" b="0" i="0" u="none" strike="noStrike" cap="none" normalizeH="0" baseline="0">
                <a:ln>
                  <a:noFill/>
                </a:ln>
                <a:solidFill>
                  <a:srgbClr val="FFFFFF"/>
                </a:solidFill>
                <a:effectLst/>
                <a:latin typeface="HGPｺﾞｼｯｸE" panose="020B0900000000000000" pitchFamily="50" charset="-128"/>
                <a:ea typeface="HGPｺﾞｼｯｸE" panose="020B0900000000000000" pitchFamily="50" charset="-128"/>
              </a:rPr>
              <a:t>内</a:t>
            </a:r>
            <a:endParaRPr kumimoji="0" lang="ja-JP" altLang="ja-JP" sz="1800" u="none" strike="noStrike" cap="none" normalizeH="0" baseline="0">
              <a:ln>
                <a:noFill/>
              </a:ln>
              <a:solidFill>
                <a:schemeClr val="tx1"/>
              </a:solidFill>
              <a:effectLst/>
              <a:latin typeface="HGPGothicE" panose="020B0900000000000000" pitchFamily="34" charset="-128"/>
            </a:endParaRPr>
          </a:p>
        </p:txBody>
      </p:sp>
      <p:sp>
        <p:nvSpPr>
          <p:cNvPr id="42" name="Rectangle 28">
            <a:extLst>
              <a:ext uri="{FF2B5EF4-FFF2-40B4-BE49-F238E27FC236}">
                <a16:creationId xmlns:a16="http://schemas.microsoft.com/office/drawing/2014/main" id="{1E030FD9-37E6-367C-B2FA-CA484591BDF7}"/>
              </a:ext>
            </a:extLst>
          </p:cNvPr>
          <p:cNvSpPr>
            <a:spLocks noChangeArrowheads="1"/>
          </p:cNvSpPr>
          <p:nvPr/>
        </p:nvSpPr>
        <p:spPr bwMode="auto">
          <a:xfrm>
            <a:off x="5005898" y="2267200"/>
            <a:ext cx="2667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2000" b="0" i="0" u="none" strike="noStrike" cap="none" normalizeH="0" baseline="0">
                <a:ln>
                  <a:noFill/>
                </a:ln>
                <a:solidFill>
                  <a:srgbClr val="FFFFFF"/>
                </a:solidFill>
                <a:effectLst/>
                <a:latin typeface="HGPｺﾞｼｯｸE" panose="020B0900000000000000" pitchFamily="50" charset="-128"/>
                <a:ea typeface="HGPｺﾞｼｯｸE" panose="020B0900000000000000" pitchFamily="50" charset="-128"/>
              </a:rPr>
              <a:t>容</a:t>
            </a:r>
            <a:endParaRPr kumimoji="0" lang="ja-JP" altLang="ja-JP" sz="1800" u="none" strike="noStrike" cap="none" normalizeH="0" baseline="0">
              <a:ln>
                <a:noFill/>
              </a:ln>
              <a:solidFill>
                <a:schemeClr val="tx1"/>
              </a:solidFill>
              <a:effectLst/>
              <a:latin typeface="HGPGothicE" panose="020B0900000000000000" pitchFamily="34" charset="-128"/>
            </a:endParaRPr>
          </a:p>
        </p:txBody>
      </p:sp>
      <p:sp>
        <p:nvSpPr>
          <p:cNvPr id="43" name="Rectangle 29">
            <a:extLst>
              <a:ext uri="{FF2B5EF4-FFF2-40B4-BE49-F238E27FC236}">
                <a16:creationId xmlns:a16="http://schemas.microsoft.com/office/drawing/2014/main" id="{E45E12B4-6317-4FC3-6E4D-FF063E445BAC}"/>
              </a:ext>
            </a:extLst>
          </p:cNvPr>
          <p:cNvSpPr>
            <a:spLocks noChangeArrowheads="1"/>
          </p:cNvSpPr>
          <p:nvPr/>
        </p:nvSpPr>
        <p:spPr bwMode="auto">
          <a:xfrm>
            <a:off x="459298" y="2308475"/>
            <a:ext cx="121026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600" b="0" i="0" u="none" strike="noStrike" cap="none" normalizeH="0" baseline="0" dirty="0">
                <a:ln>
                  <a:noFill/>
                </a:ln>
                <a:solidFill>
                  <a:srgbClr val="FFFFFF"/>
                </a:solidFill>
                <a:effectLst/>
                <a:latin typeface="HGPｺﾞｼｯｸE" panose="020B0900000000000000" pitchFamily="50" charset="-128"/>
                <a:ea typeface="HGPｺﾞｼｯｸE" panose="020B0900000000000000" pitchFamily="50" charset="-128"/>
              </a:rPr>
              <a:t>公平の考え方</a:t>
            </a:r>
            <a:endParaRPr kumimoji="0" lang="ja-JP" altLang="ja-JP" sz="1800" u="none" strike="noStrike" cap="none" normalizeH="0" baseline="0" dirty="0">
              <a:ln>
                <a:noFill/>
              </a:ln>
              <a:solidFill>
                <a:schemeClr val="tx1"/>
              </a:solidFill>
              <a:effectLst/>
              <a:latin typeface="HGPGothicE" panose="020B0900000000000000" pitchFamily="34" charset="-128"/>
            </a:endParaRPr>
          </a:p>
        </p:txBody>
      </p:sp>
      <p:sp>
        <p:nvSpPr>
          <p:cNvPr id="44" name="Rectangle 30">
            <a:extLst>
              <a:ext uri="{FF2B5EF4-FFF2-40B4-BE49-F238E27FC236}">
                <a16:creationId xmlns:a16="http://schemas.microsoft.com/office/drawing/2014/main" id="{F1EBFBE4-CAF5-2F63-99DD-1766938041D4}"/>
              </a:ext>
            </a:extLst>
          </p:cNvPr>
          <p:cNvSpPr>
            <a:spLocks noChangeArrowheads="1"/>
          </p:cNvSpPr>
          <p:nvPr/>
        </p:nvSpPr>
        <p:spPr bwMode="auto">
          <a:xfrm>
            <a:off x="2037273" y="2887912"/>
            <a:ext cx="287418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600" b="0" i="0" u="none" strike="noStrike" cap="none" normalizeH="0" baseline="0" dirty="0">
                <a:ln>
                  <a:noFill/>
                </a:ln>
                <a:solidFill>
                  <a:srgbClr val="000000"/>
                </a:solidFill>
                <a:effectLst/>
                <a:latin typeface="HGPｺﾞｼｯｸE" panose="020B0900000000000000" pitchFamily="50" charset="-128"/>
                <a:ea typeface="HGPｺﾞｼｯｸE" panose="020B0900000000000000" pitchFamily="50" charset="-128"/>
              </a:rPr>
              <a:t>各自の能力に応じて負担すること</a:t>
            </a:r>
            <a:endParaRPr kumimoji="0" lang="ja-JP" altLang="ja-JP" sz="1800" u="none" strike="noStrike" cap="none" normalizeH="0" baseline="0" dirty="0">
              <a:ln>
                <a:noFill/>
              </a:ln>
              <a:solidFill>
                <a:schemeClr val="tx1"/>
              </a:solidFill>
              <a:effectLst/>
              <a:latin typeface="HGPGothicE" panose="020B0900000000000000" pitchFamily="34" charset="-128"/>
            </a:endParaRPr>
          </a:p>
        </p:txBody>
      </p:sp>
      <p:sp>
        <p:nvSpPr>
          <p:cNvPr id="45" name="Rectangle 31">
            <a:extLst>
              <a:ext uri="{FF2B5EF4-FFF2-40B4-BE49-F238E27FC236}">
                <a16:creationId xmlns:a16="http://schemas.microsoft.com/office/drawing/2014/main" id="{15003C39-54B1-14A7-8BFC-561BDE6A6A91}"/>
              </a:ext>
            </a:extLst>
          </p:cNvPr>
          <p:cNvSpPr>
            <a:spLocks noChangeArrowheads="1"/>
          </p:cNvSpPr>
          <p:nvPr/>
        </p:nvSpPr>
        <p:spPr bwMode="auto">
          <a:xfrm>
            <a:off x="651386" y="2887912"/>
            <a:ext cx="82073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600" b="0"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応能負担</a:t>
            </a:r>
            <a:endParaRPr kumimoji="0" lang="ja-JP" altLang="ja-JP" sz="1800" u="none" strike="noStrike" cap="none" normalizeH="0" baseline="0" dirty="0">
              <a:ln>
                <a:noFill/>
              </a:ln>
              <a:solidFill>
                <a:schemeClr val="tx1"/>
              </a:solidFill>
              <a:effectLst/>
              <a:latin typeface="HGPGothicE" panose="020B0900000000000000" pitchFamily="34" charset="-128"/>
            </a:endParaRPr>
          </a:p>
        </p:txBody>
      </p:sp>
      <p:sp>
        <p:nvSpPr>
          <p:cNvPr id="46" name="Rectangle 32">
            <a:extLst>
              <a:ext uri="{FF2B5EF4-FFF2-40B4-BE49-F238E27FC236}">
                <a16:creationId xmlns:a16="http://schemas.microsoft.com/office/drawing/2014/main" id="{90D7794E-AE5D-22E2-E880-ED1F5F0249FD}"/>
              </a:ext>
            </a:extLst>
          </p:cNvPr>
          <p:cNvSpPr>
            <a:spLocks noChangeArrowheads="1"/>
          </p:cNvSpPr>
          <p:nvPr/>
        </p:nvSpPr>
        <p:spPr bwMode="auto">
          <a:xfrm>
            <a:off x="2037273" y="3619750"/>
            <a:ext cx="4012317"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600" b="0" i="0" u="none" strike="noStrike" cap="none" normalizeH="0" baseline="0" dirty="0">
                <a:ln>
                  <a:noFill/>
                </a:ln>
                <a:solidFill>
                  <a:srgbClr val="000000"/>
                </a:solidFill>
                <a:effectLst/>
                <a:latin typeface="HGPｺﾞｼｯｸE" panose="020B0900000000000000" pitchFamily="50" charset="-128"/>
                <a:ea typeface="HGPｺﾞｼｯｸE" panose="020B0900000000000000" pitchFamily="50" charset="-128"/>
              </a:rPr>
              <a:t>自分が受けた利益に応じたものを負担すること</a:t>
            </a:r>
            <a:endParaRPr kumimoji="0" lang="ja-JP" altLang="ja-JP" sz="1800" u="none" strike="noStrike" cap="none" normalizeH="0" baseline="0" dirty="0">
              <a:ln>
                <a:noFill/>
              </a:ln>
              <a:solidFill>
                <a:schemeClr val="tx1"/>
              </a:solidFill>
              <a:effectLst/>
              <a:latin typeface="HGPGothicE" panose="020B0900000000000000" pitchFamily="34" charset="-128"/>
            </a:endParaRPr>
          </a:p>
        </p:txBody>
      </p:sp>
      <p:sp>
        <p:nvSpPr>
          <p:cNvPr id="47" name="Rectangle 33">
            <a:extLst>
              <a:ext uri="{FF2B5EF4-FFF2-40B4-BE49-F238E27FC236}">
                <a16:creationId xmlns:a16="http://schemas.microsoft.com/office/drawing/2014/main" id="{312FE791-AAA3-AC85-C3DC-65625F1EC93F}"/>
              </a:ext>
            </a:extLst>
          </p:cNvPr>
          <p:cNvSpPr>
            <a:spLocks noChangeArrowheads="1"/>
          </p:cNvSpPr>
          <p:nvPr/>
        </p:nvSpPr>
        <p:spPr bwMode="auto">
          <a:xfrm>
            <a:off x="651386" y="3619750"/>
            <a:ext cx="82073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600" b="0"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応益負担</a:t>
            </a:r>
            <a:endParaRPr kumimoji="0" lang="ja-JP" altLang="ja-JP" sz="1800" u="none" strike="noStrike" cap="none" normalizeH="0" baseline="0" dirty="0">
              <a:ln>
                <a:noFill/>
              </a:ln>
              <a:solidFill>
                <a:schemeClr val="tx1"/>
              </a:solidFill>
              <a:effectLst/>
              <a:latin typeface="HGPGothicE" panose="020B0900000000000000" pitchFamily="34" charset="-128"/>
            </a:endParaRPr>
          </a:p>
        </p:txBody>
      </p:sp>
      <p:sp>
        <p:nvSpPr>
          <p:cNvPr id="48" name="Rectangle 34">
            <a:extLst>
              <a:ext uri="{FF2B5EF4-FFF2-40B4-BE49-F238E27FC236}">
                <a16:creationId xmlns:a16="http://schemas.microsoft.com/office/drawing/2014/main" id="{8F3D4266-B2AA-C280-169A-ABB9D4C12899}"/>
              </a:ext>
            </a:extLst>
          </p:cNvPr>
          <p:cNvSpPr>
            <a:spLocks noChangeArrowheads="1"/>
          </p:cNvSpPr>
          <p:nvPr/>
        </p:nvSpPr>
        <p:spPr bwMode="auto">
          <a:xfrm>
            <a:off x="2037273" y="4352380"/>
            <a:ext cx="576439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600" b="0" i="0" u="none" strike="noStrike" cap="none" normalizeH="0" baseline="0" dirty="0">
                <a:ln>
                  <a:noFill/>
                </a:ln>
                <a:solidFill>
                  <a:srgbClr val="000000"/>
                </a:solidFill>
                <a:effectLst/>
                <a:latin typeface="HGPｺﾞｼｯｸE" panose="020B0900000000000000" pitchFamily="50" charset="-128"/>
                <a:ea typeface="HGPｺﾞｼｯｸE" panose="020B0900000000000000" pitchFamily="50" charset="-128"/>
              </a:rPr>
              <a:t>「負担能力が同じ人には、同じ負担を求めるのが公平」という考え方</a:t>
            </a:r>
            <a:endParaRPr kumimoji="0" lang="ja-JP" altLang="ja-JP" sz="1800" u="none" strike="noStrike" cap="none" normalizeH="0" baseline="0" dirty="0">
              <a:ln>
                <a:noFill/>
              </a:ln>
              <a:solidFill>
                <a:schemeClr val="tx1"/>
              </a:solidFill>
              <a:effectLst/>
              <a:latin typeface="HGPGothicE" panose="020B0900000000000000" pitchFamily="34" charset="-128"/>
            </a:endParaRPr>
          </a:p>
        </p:txBody>
      </p:sp>
      <p:sp>
        <p:nvSpPr>
          <p:cNvPr id="49" name="Rectangle 35">
            <a:extLst>
              <a:ext uri="{FF2B5EF4-FFF2-40B4-BE49-F238E27FC236}">
                <a16:creationId xmlns:a16="http://schemas.microsoft.com/office/drawing/2014/main" id="{2F5BB867-D6DA-8B0B-F209-2B4D3FBB7385}"/>
              </a:ext>
            </a:extLst>
          </p:cNvPr>
          <p:cNvSpPr>
            <a:spLocks noChangeArrowheads="1"/>
          </p:cNvSpPr>
          <p:nvPr/>
        </p:nvSpPr>
        <p:spPr bwMode="auto">
          <a:xfrm>
            <a:off x="551373" y="4352380"/>
            <a:ext cx="102592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600" b="0"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水平的公平</a:t>
            </a:r>
            <a:endParaRPr kumimoji="0" lang="ja-JP" altLang="ja-JP" sz="1800" u="none" strike="noStrike" cap="none" normalizeH="0" baseline="0" dirty="0">
              <a:ln>
                <a:noFill/>
              </a:ln>
              <a:solidFill>
                <a:schemeClr val="tx1"/>
              </a:solidFill>
              <a:effectLst/>
              <a:latin typeface="HGPGothicE" panose="020B0900000000000000" pitchFamily="34" charset="-128"/>
            </a:endParaRPr>
          </a:p>
        </p:txBody>
      </p:sp>
      <p:sp>
        <p:nvSpPr>
          <p:cNvPr id="50" name="Rectangle 36">
            <a:extLst>
              <a:ext uri="{FF2B5EF4-FFF2-40B4-BE49-F238E27FC236}">
                <a16:creationId xmlns:a16="http://schemas.microsoft.com/office/drawing/2014/main" id="{76A9B42F-2DDF-9B67-6FDF-EAB1A4ADDE4B}"/>
              </a:ext>
            </a:extLst>
          </p:cNvPr>
          <p:cNvSpPr>
            <a:spLocks noChangeArrowheads="1"/>
          </p:cNvSpPr>
          <p:nvPr/>
        </p:nvSpPr>
        <p:spPr bwMode="auto">
          <a:xfrm>
            <a:off x="2037273" y="5085012"/>
            <a:ext cx="635109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600" b="0" i="0" u="none" strike="noStrike" cap="none" normalizeH="0" baseline="0" dirty="0">
                <a:ln>
                  <a:noFill/>
                </a:ln>
                <a:solidFill>
                  <a:srgbClr val="000000"/>
                </a:solidFill>
                <a:effectLst/>
                <a:latin typeface="HGPｺﾞｼｯｸE" panose="020B0900000000000000" pitchFamily="50" charset="-128"/>
                <a:ea typeface="HGPｺﾞｼｯｸE" panose="020B0900000000000000" pitchFamily="50" charset="-128"/>
              </a:rPr>
              <a:t>「負担能力が高い人には、より大きな負担を求めるのが公平」という考え方</a:t>
            </a:r>
            <a:endParaRPr kumimoji="0" lang="ja-JP" altLang="ja-JP" sz="1800" u="none" strike="noStrike" cap="none" normalizeH="0" baseline="0" dirty="0">
              <a:ln>
                <a:noFill/>
              </a:ln>
              <a:solidFill>
                <a:schemeClr val="tx1"/>
              </a:solidFill>
              <a:effectLst/>
              <a:latin typeface="HGPGothicE" panose="020B0900000000000000" pitchFamily="34" charset="-128"/>
            </a:endParaRPr>
          </a:p>
        </p:txBody>
      </p:sp>
      <p:sp>
        <p:nvSpPr>
          <p:cNvPr id="51" name="Rectangle 37">
            <a:extLst>
              <a:ext uri="{FF2B5EF4-FFF2-40B4-BE49-F238E27FC236}">
                <a16:creationId xmlns:a16="http://schemas.microsoft.com/office/drawing/2014/main" id="{BDE77E00-BFA4-FB94-2A7F-5175B487FA8E}"/>
              </a:ext>
            </a:extLst>
          </p:cNvPr>
          <p:cNvSpPr>
            <a:spLocks noChangeArrowheads="1"/>
          </p:cNvSpPr>
          <p:nvPr/>
        </p:nvSpPr>
        <p:spPr bwMode="auto">
          <a:xfrm>
            <a:off x="551373" y="5085012"/>
            <a:ext cx="102592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600" b="0"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垂直的公平</a:t>
            </a:r>
            <a:endParaRPr kumimoji="0" lang="ja-JP" altLang="ja-JP" sz="1800" u="none" strike="noStrike" cap="none" normalizeH="0" baseline="0" dirty="0">
              <a:ln>
                <a:noFill/>
              </a:ln>
              <a:solidFill>
                <a:schemeClr val="tx1"/>
              </a:solidFill>
              <a:effectLst/>
              <a:latin typeface="HGPGothicE" panose="020B0900000000000000" pitchFamily="34" charset="-128"/>
            </a:endParaRPr>
          </a:p>
        </p:txBody>
      </p:sp>
      <p:sp>
        <p:nvSpPr>
          <p:cNvPr id="52" name="Rectangle 38">
            <a:extLst>
              <a:ext uri="{FF2B5EF4-FFF2-40B4-BE49-F238E27FC236}">
                <a16:creationId xmlns:a16="http://schemas.microsoft.com/office/drawing/2014/main" id="{DDA76CBA-653C-27A7-230C-216C1C3496E3}"/>
              </a:ext>
            </a:extLst>
          </p:cNvPr>
          <p:cNvSpPr>
            <a:spLocks noChangeArrowheads="1"/>
          </p:cNvSpPr>
          <p:nvPr/>
        </p:nvSpPr>
        <p:spPr bwMode="auto">
          <a:xfrm>
            <a:off x="2037273" y="5816850"/>
            <a:ext cx="581729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600" b="0" i="0" u="none" strike="noStrike" cap="none" normalizeH="0" baseline="0" dirty="0">
                <a:ln>
                  <a:noFill/>
                </a:ln>
                <a:solidFill>
                  <a:srgbClr val="000000"/>
                </a:solidFill>
                <a:effectLst/>
                <a:latin typeface="HGPｺﾞｼｯｸE" panose="020B0900000000000000" pitchFamily="50" charset="-128"/>
                <a:ea typeface="HGPｺﾞｼｯｸE" panose="020B0900000000000000" pitchFamily="50" charset="-128"/>
              </a:rPr>
              <a:t>「現役世代と将来世代の受益と負担のバランスを保つ」という考え方</a:t>
            </a:r>
            <a:endParaRPr kumimoji="0" lang="ja-JP" altLang="ja-JP" sz="1800" u="none" strike="noStrike" cap="none" normalizeH="0" baseline="0" dirty="0">
              <a:ln>
                <a:noFill/>
              </a:ln>
              <a:solidFill>
                <a:schemeClr val="tx1"/>
              </a:solidFill>
              <a:effectLst/>
              <a:latin typeface="HGPGothicE" panose="020B0900000000000000" pitchFamily="34" charset="-128"/>
            </a:endParaRPr>
          </a:p>
        </p:txBody>
      </p:sp>
      <p:sp>
        <p:nvSpPr>
          <p:cNvPr id="53" name="Rectangle 39">
            <a:extLst>
              <a:ext uri="{FF2B5EF4-FFF2-40B4-BE49-F238E27FC236}">
                <a16:creationId xmlns:a16="http://schemas.microsoft.com/office/drawing/2014/main" id="{4BC1A6A6-518C-B5A2-3E80-F510734E44AC}"/>
              </a:ext>
            </a:extLst>
          </p:cNvPr>
          <p:cNvSpPr>
            <a:spLocks noChangeArrowheads="1"/>
          </p:cNvSpPr>
          <p:nvPr/>
        </p:nvSpPr>
        <p:spPr bwMode="auto">
          <a:xfrm>
            <a:off x="451361" y="5816850"/>
            <a:ext cx="122629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600" b="0"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世代間の公平</a:t>
            </a:r>
            <a:endParaRPr kumimoji="0" lang="ja-JP" altLang="ja-JP" sz="1800" u="none" strike="noStrike" cap="none" normalizeH="0" baseline="0" dirty="0">
              <a:ln>
                <a:noFill/>
              </a:ln>
              <a:solidFill>
                <a:schemeClr val="tx1"/>
              </a:solidFill>
              <a:effectLst/>
              <a:latin typeface="HGPGothicE" panose="020B0900000000000000" pitchFamily="34" charset="-128"/>
            </a:endParaRPr>
          </a:p>
        </p:txBody>
      </p:sp>
      <p:grpSp>
        <p:nvGrpSpPr>
          <p:cNvPr id="10" name="グループ化 9">
            <a:extLst>
              <a:ext uri="{FF2B5EF4-FFF2-40B4-BE49-F238E27FC236}">
                <a16:creationId xmlns:a16="http://schemas.microsoft.com/office/drawing/2014/main" id="{D52CBC96-4CB8-CD91-EA22-6AB9BFB89590}"/>
              </a:ext>
            </a:extLst>
          </p:cNvPr>
          <p:cNvGrpSpPr/>
          <p:nvPr/>
        </p:nvGrpSpPr>
        <p:grpSpPr>
          <a:xfrm>
            <a:off x="287921" y="6410880"/>
            <a:ext cx="7941679" cy="374400"/>
            <a:chOff x="322211" y="6410880"/>
            <a:chExt cx="8532000" cy="374400"/>
          </a:xfrm>
        </p:grpSpPr>
        <p:sp>
          <p:nvSpPr>
            <p:cNvPr id="13" name="正方形/長方形 12">
              <a:extLst>
                <a:ext uri="{FF2B5EF4-FFF2-40B4-BE49-F238E27FC236}">
                  <a16:creationId xmlns:a16="http://schemas.microsoft.com/office/drawing/2014/main" id="{5A10F919-57CA-BAEF-A0FA-95C3C7471275}"/>
                </a:ext>
              </a:extLst>
            </p:cNvPr>
            <p:cNvSpPr/>
            <p:nvPr/>
          </p:nvSpPr>
          <p:spPr bwMode="auto">
            <a:xfrm>
              <a:off x="322211" y="6410880"/>
              <a:ext cx="8532000" cy="374400"/>
            </a:xfrm>
            <a:prstGeom prst="rect">
              <a:avLst/>
            </a:prstGeom>
            <a:noFill/>
            <a:ln w="22225"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14" name="正方形/長方形 13">
              <a:extLst>
                <a:ext uri="{FF2B5EF4-FFF2-40B4-BE49-F238E27FC236}">
                  <a16:creationId xmlns:a16="http://schemas.microsoft.com/office/drawing/2014/main" id="{F36D47DC-1A01-0E8E-940E-7984EEA9E5C8}"/>
                </a:ext>
              </a:extLst>
            </p:cNvPr>
            <p:cNvSpPr/>
            <p:nvPr/>
          </p:nvSpPr>
          <p:spPr bwMode="auto">
            <a:xfrm>
              <a:off x="322212" y="6449705"/>
              <a:ext cx="8497741" cy="296751"/>
            </a:xfrm>
            <a:prstGeom prst="rect">
              <a:avLst/>
            </a:prstGeom>
            <a:solidFill>
              <a:srgbClr val="CCECFF">
                <a:alpha val="30000"/>
              </a:srgbClr>
            </a:solidFill>
            <a:ln w="6350" cap="flat" cmpd="sng" algn="ctr">
              <a:solidFill>
                <a:srgbClr val="005BAD"/>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grpSp>
      <p:sp>
        <p:nvSpPr>
          <p:cNvPr id="12" name="テキスト ボックス 11">
            <a:extLst>
              <a:ext uri="{FF2B5EF4-FFF2-40B4-BE49-F238E27FC236}">
                <a16:creationId xmlns:a16="http://schemas.microsoft.com/office/drawing/2014/main" id="{897C553D-213B-A4C9-F19D-5D03F02B4A46}"/>
              </a:ext>
            </a:extLst>
          </p:cNvPr>
          <p:cNvSpPr txBox="1"/>
          <p:nvPr/>
        </p:nvSpPr>
        <p:spPr>
          <a:xfrm>
            <a:off x="332797" y="1316298"/>
            <a:ext cx="5618846" cy="369332"/>
          </a:xfrm>
          <a:prstGeom prst="rect">
            <a:avLst/>
          </a:prstGeom>
          <a:noFill/>
        </p:spPr>
        <p:txBody>
          <a:bodyPr wrap="none" rtlCol="0">
            <a:spAutoFit/>
          </a:bodyPr>
          <a:lstStyle/>
          <a:p>
            <a:r>
              <a:rPr kumimoji="1" lang="ja-JP" altLang="en-US" sz="1800" dirty="0">
                <a:solidFill>
                  <a:srgbClr val="005BAD"/>
                </a:solidFill>
                <a:latin typeface="+mj-ea"/>
                <a:ea typeface="+mj-ea"/>
              </a:rPr>
              <a:t>税金には、みんながより公平だと思える仕組みが必要！</a:t>
            </a:r>
          </a:p>
        </p:txBody>
      </p:sp>
      <p:grpSp>
        <p:nvGrpSpPr>
          <p:cNvPr id="5" name="グループ化 4">
            <a:extLst>
              <a:ext uri="{FF2B5EF4-FFF2-40B4-BE49-F238E27FC236}">
                <a16:creationId xmlns:a16="http://schemas.microsoft.com/office/drawing/2014/main" id="{20B3B7F3-B77F-012D-B33C-25EB805C2C11}"/>
              </a:ext>
            </a:extLst>
          </p:cNvPr>
          <p:cNvGrpSpPr/>
          <p:nvPr/>
        </p:nvGrpSpPr>
        <p:grpSpPr>
          <a:xfrm>
            <a:off x="-29057" y="6108719"/>
            <a:ext cx="832606" cy="749281"/>
            <a:chOff x="-35154" y="5996309"/>
            <a:chExt cx="945432" cy="850816"/>
          </a:xfrm>
        </p:grpSpPr>
        <p:sp>
          <p:nvSpPr>
            <p:cNvPr id="6" name="フリーフォーム: 図形 5">
              <a:extLst>
                <a:ext uri="{FF2B5EF4-FFF2-40B4-BE49-F238E27FC236}">
                  <a16:creationId xmlns:a16="http://schemas.microsoft.com/office/drawing/2014/main" id="{1751F53D-53D4-EF64-7BB2-E7BE338C01DB}"/>
                </a:ext>
              </a:extLst>
            </p:cNvPr>
            <p:cNvSpPr/>
            <p:nvPr userDrawn="1"/>
          </p:nvSpPr>
          <p:spPr>
            <a:xfrm rot="5400000">
              <a:off x="29731" y="6013480"/>
              <a:ext cx="803912" cy="863377"/>
            </a:xfrm>
            <a:custGeom>
              <a:avLst/>
              <a:gdLst>
                <a:gd name="connsiteX0" fmla="*/ 0 w 803912"/>
                <a:gd name="connsiteY0" fmla="*/ 529098 h 863377"/>
                <a:gd name="connsiteX1" fmla="*/ 529098 w 803912"/>
                <a:gd name="connsiteY1" fmla="*/ 0 h 863377"/>
                <a:gd name="connsiteX2" fmla="*/ 735047 w 803912"/>
                <a:gd name="connsiteY2" fmla="*/ 41580 h 863377"/>
                <a:gd name="connsiteX3" fmla="*/ 803912 w 803912"/>
                <a:gd name="connsiteY3" fmla="*/ 78958 h 863377"/>
                <a:gd name="connsiteX4" fmla="*/ 803912 w 803912"/>
                <a:gd name="connsiteY4" fmla="*/ 863377 h 863377"/>
                <a:gd name="connsiteX5" fmla="*/ 122089 w 803912"/>
                <a:gd name="connsiteY5" fmla="*/ 863377 h 863377"/>
                <a:gd name="connsiteX6" fmla="*/ 90362 w 803912"/>
                <a:gd name="connsiteY6" fmla="*/ 824922 h 863377"/>
                <a:gd name="connsiteX7" fmla="*/ 0 w 803912"/>
                <a:gd name="connsiteY7" fmla="*/ 529098 h 863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3912" h="863377">
                  <a:moveTo>
                    <a:pt x="0" y="529098"/>
                  </a:moveTo>
                  <a:cubicBezTo>
                    <a:pt x="0" y="236885"/>
                    <a:pt x="236885" y="0"/>
                    <a:pt x="529098" y="0"/>
                  </a:cubicBezTo>
                  <a:cubicBezTo>
                    <a:pt x="602151" y="0"/>
                    <a:pt x="671747" y="14806"/>
                    <a:pt x="735047" y="41580"/>
                  </a:cubicBezTo>
                  <a:lnTo>
                    <a:pt x="803912" y="78958"/>
                  </a:lnTo>
                  <a:lnTo>
                    <a:pt x="803912" y="863377"/>
                  </a:lnTo>
                  <a:lnTo>
                    <a:pt x="122089" y="863377"/>
                  </a:lnTo>
                  <a:lnTo>
                    <a:pt x="90362" y="824922"/>
                  </a:lnTo>
                  <a:cubicBezTo>
                    <a:pt x="33312" y="740478"/>
                    <a:pt x="0" y="638678"/>
                    <a:pt x="0" y="529098"/>
                  </a:cubicBezTo>
                  <a:close/>
                </a:path>
              </a:pathLst>
            </a:custGeom>
            <a:solidFill>
              <a:srgbClr val="DCF8C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latin typeface="HGPGothicE" panose="020B0900000000000000" pitchFamily="34" charset="-128"/>
              </a:endParaRPr>
            </a:p>
          </p:txBody>
        </p:sp>
        <p:sp>
          <p:nvSpPr>
            <p:cNvPr id="7" name="フリーフォーム: 図形 6">
              <a:extLst>
                <a:ext uri="{FF2B5EF4-FFF2-40B4-BE49-F238E27FC236}">
                  <a16:creationId xmlns:a16="http://schemas.microsoft.com/office/drawing/2014/main" id="{26AC96E9-F2B9-EDD8-951A-4A70BAA47323}"/>
                </a:ext>
              </a:extLst>
            </p:cNvPr>
            <p:cNvSpPr/>
            <p:nvPr userDrawn="1"/>
          </p:nvSpPr>
          <p:spPr>
            <a:xfrm rot="5400000">
              <a:off x="29731" y="5966578"/>
              <a:ext cx="850815" cy="910278"/>
            </a:xfrm>
            <a:custGeom>
              <a:avLst/>
              <a:gdLst>
                <a:gd name="connsiteX0" fmla="*/ 0 w 850815"/>
                <a:gd name="connsiteY0" fmla="*/ 576000 h 910278"/>
                <a:gd name="connsiteX1" fmla="*/ 576000 w 850815"/>
                <a:gd name="connsiteY1" fmla="*/ 0 h 910278"/>
                <a:gd name="connsiteX2" fmla="*/ 800205 w 850815"/>
                <a:gd name="connsiteY2" fmla="*/ 45266 h 910278"/>
                <a:gd name="connsiteX3" fmla="*/ 850815 w 850815"/>
                <a:gd name="connsiteY3" fmla="*/ 72735 h 910278"/>
                <a:gd name="connsiteX4" fmla="*/ 850815 w 850815"/>
                <a:gd name="connsiteY4" fmla="*/ 125859 h 910278"/>
                <a:gd name="connsiteX5" fmla="*/ 781950 w 850815"/>
                <a:gd name="connsiteY5" fmla="*/ 88481 h 910278"/>
                <a:gd name="connsiteX6" fmla="*/ 576001 w 850815"/>
                <a:gd name="connsiteY6" fmla="*/ 46901 h 910278"/>
                <a:gd name="connsiteX7" fmla="*/ 46903 w 850815"/>
                <a:gd name="connsiteY7" fmla="*/ 575999 h 910278"/>
                <a:gd name="connsiteX8" fmla="*/ 137265 w 850815"/>
                <a:gd name="connsiteY8" fmla="*/ 871823 h 910278"/>
                <a:gd name="connsiteX9" fmla="*/ 168992 w 850815"/>
                <a:gd name="connsiteY9" fmla="*/ 910278 h 910278"/>
                <a:gd name="connsiteX10" fmla="*/ 108463 w 850815"/>
                <a:gd name="connsiteY10" fmla="*/ 910278 h 910278"/>
                <a:gd name="connsiteX11" fmla="*/ 98372 w 850815"/>
                <a:gd name="connsiteY11" fmla="*/ 898047 h 910278"/>
                <a:gd name="connsiteX12" fmla="*/ 0 w 850815"/>
                <a:gd name="connsiteY12" fmla="*/ 576000 h 91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0815" h="910278">
                  <a:moveTo>
                    <a:pt x="0" y="576000"/>
                  </a:moveTo>
                  <a:cubicBezTo>
                    <a:pt x="0" y="257884"/>
                    <a:pt x="257884" y="0"/>
                    <a:pt x="576000" y="0"/>
                  </a:cubicBezTo>
                  <a:cubicBezTo>
                    <a:pt x="655529" y="0"/>
                    <a:pt x="731294" y="16118"/>
                    <a:pt x="800205" y="45266"/>
                  </a:cubicBezTo>
                  <a:lnTo>
                    <a:pt x="850815" y="72735"/>
                  </a:lnTo>
                  <a:lnTo>
                    <a:pt x="850815" y="125859"/>
                  </a:lnTo>
                  <a:lnTo>
                    <a:pt x="781950" y="88481"/>
                  </a:lnTo>
                  <a:cubicBezTo>
                    <a:pt x="718650" y="61707"/>
                    <a:pt x="649054" y="46901"/>
                    <a:pt x="576001" y="46901"/>
                  </a:cubicBezTo>
                  <a:cubicBezTo>
                    <a:pt x="283788" y="46901"/>
                    <a:pt x="46903" y="283786"/>
                    <a:pt x="46903" y="575999"/>
                  </a:cubicBezTo>
                  <a:cubicBezTo>
                    <a:pt x="46903" y="685579"/>
                    <a:pt x="80215" y="787379"/>
                    <a:pt x="137265" y="871823"/>
                  </a:cubicBezTo>
                  <a:lnTo>
                    <a:pt x="168992" y="910278"/>
                  </a:lnTo>
                  <a:lnTo>
                    <a:pt x="108463" y="910278"/>
                  </a:lnTo>
                  <a:lnTo>
                    <a:pt x="98372" y="898047"/>
                  </a:lnTo>
                  <a:cubicBezTo>
                    <a:pt x="36265" y="806117"/>
                    <a:pt x="0" y="695294"/>
                    <a:pt x="0" y="576000"/>
                  </a:cubicBezTo>
                  <a:close/>
                </a:path>
              </a:pathLst>
            </a:custGeom>
            <a:solidFill>
              <a:srgbClr val="005BA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latin typeface="HGPGothicE" panose="020B0900000000000000" pitchFamily="34" charset="-128"/>
              </a:endParaRPr>
            </a:p>
          </p:txBody>
        </p:sp>
        <p:sp>
          <p:nvSpPr>
            <p:cNvPr id="8" name="テキスト ボックス 7">
              <a:extLst>
                <a:ext uri="{FF2B5EF4-FFF2-40B4-BE49-F238E27FC236}">
                  <a16:creationId xmlns:a16="http://schemas.microsoft.com/office/drawing/2014/main" id="{5F121D28-F028-E48F-F579-4B3C6521FCE2}"/>
                </a:ext>
              </a:extLst>
            </p:cNvPr>
            <p:cNvSpPr txBox="1"/>
            <p:nvPr userDrawn="1"/>
          </p:nvSpPr>
          <p:spPr>
            <a:xfrm>
              <a:off x="-35154" y="6181034"/>
              <a:ext cx="825671" cy="584775"/>
            </a:xfrm>
            <a:prstGeom prst="rect">
              <a:avLst/>
            </a:prstGeom>
            <a:noFill/>
          </p:spPr>
          <p:txBody>
            <a:bodyPr wrap="square" rtlCol="0">
              <a:noAutofit/>
            </a:bodyPr>
            <a:lstStyle/>
            <a:p>
              <a:pPr algn="ctr"/>
              <a:r>
                <a:rPr kumimoji="1" lang="ja-JP" altLang="en-US" sz="1400" b="1" i="0" spc="50" baseline="0" dirty="0">
                  <a:solidFill>
                    <a:srgbClr val="005BAD"/>
                  </a:solidFill>
                  <a:latin typeface="ＭＳ Ｐゴシック" panose="020B0600070205080204" pitchFamily="50" charset="-128"/>
                  <a:ea typeface="ＭＳ Ｐゴシック" panose="020B0600070205080204" pitchFamily="50" charset="-128"/>
                </a:rPr>
                <a:t>もっと</a:t>
              </a:r>
              <a:endParaRPr kumimoji="1" lang="en-US" altLang="ja-JP" sz="1400" b="1" i="0" spc="50" baseline="0" dirty="0">
                <a:solidFill>
                  <a:srgbClr val="005BAD"/>
                </a:solidFill>
                <a:latin typeface="ＭＳ Ｐゴシック" panose="020B0600070205080204" pitchFamily="50" charset="-128"/>
                <a:ea typeface="ＭＳ Ｐゴシック" panose="020B0600070205080204" pitchFamily="50" charset="-128"/>
              </a:endParaRPr>
            </a:p>
            <a:p>
              <a:pPr algn="ctr"/>
              <a:r>
                <a:rPr lang="ja-JP" altLang="en-US" sz="1400" b="1" spc="50" dirty="0">
                  <a:solidFill>
                    <a:srgbClr val="005BAD"/>
                  </a:solidFill>
                  <a:latin typeface="ＭＳ Ｐゴシック" panose="020B0600070205080204" pitchFamily="50" charset="-128"/>
                  <a:ea typeface="ＭＳ Ｐゴシック" panose="020B0600070205080204" pitchFamily="50" charset="-128"/>
                </a:rPr>
                <a:t>詳しく</a:t>
              </a:r>
              <a:endParaRPr kumimoji="1" lang="ja-JP" altLang="en-US" sz="1400" b="1" i="0" spc="50" baseline="0" dirty="0">
                <a:solidFill>
                  <a:srgbClr val="005BAD"/>
                </a:solidFill>
                <a:latin typeface="ＭＳ Ｐゴシック" panose="020B0600070205080204" pitchFamily="50" charset="-128"/>
                <a:ea typeface="ＭＳ Ｐゴシック" panose="020B0600070205080204" pitchFamily="50" charset="-128"/>
              </a:endParaRPr>
            </a:p>
          </p:txBody>
        </p:sp>
      </p:grpSp>
      <p:sp>
        <p:nvSpPr>
          <p:cNvPr id="16" name="Rectangle 14">
            <a:extLst>
              <a:ext uri="{FF2B5EF4-FFF2-40B4-BE49-F238E27FC236}">
                <a16:creationId xmlns:a16="http://schemas.microsoft.com/office/drawing/2014/main" id="{589B3916-8C64-42BB-9F2F-5A9AA94183E3}"/>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500" kern="0" dirty="0">
                <a:solidFill>
                  <a:srgbClr val="005BAD"/>
                </a:solidFill>
                <a:latin typeface="HGP創英角ｺﾞｼｯｸUB" panose="020B0900000000000000" pitchFamily="50" charset="-128"/>
                <a:ea typeface="HGP創英角ｺﾞｼｯｸUB" panose="020B0900000000000000" pitchFamily="50" charset="-128"/>
              </a:rPr>
              <a:t>２</a:t>
            </a:r>
            <a:r>
              <a:rPr lang="en-US" altLang="ja-JP" sz="2200" kern="0" dirty="0">
                <a:solidFill>
                  <a:srgbClr val="005BAD"/>
                </a:solidFill>
                <a:latin typeface="HGP創英角ｺﾞｼｯｸUB" panose="020B0900000000000000" pitchFamily="50" charset="-128"/>
                <a:ea typeface="HGP創英角ｺﾞｼｯｸUB" panose="020B0900000000000000" pitchFamily="50" charset="-128"/>
              </a:rPr>
              <a:t>. </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納税の義務と公平な税金</a:t>
            </a:r>
          </a:p>
        </p:txBody>
      </p:sp>
      <p:sp>
        <p:nvSpPr>
          <p:cNvPr id="17" name="テキスト ボックス 16">
            <a:extLst>
              <a:ext uri="{FF2B5EF4-FFF2-40B4-BE49-F238E27FC236}">
                <a16:creationId xmlns:a16="http://schemas.microsoft.com/office/drawing/2014/main" id="{3E6E3A23-C1A9-43A5-B3CA-E4DD417AFC5A}"/>
              </a:ext>
            </a:extLst>
          </p:cNvPr>
          <p:cNvSpPr txBox="1"/>
          <p:nvPr/>
        </p:nvSpPr>
        <p:spPr>
          <a:xfrm>
            <a:off x="839467" y="6461424"/>
            <a:ext cx="7212333" cy="261610"/>
          </a:xfrm>
          <a:prstGeom prst="rect">
            <a:avLst/>
          </a:prstGeom>
          <a:noFill/>
        </p:spPr>
        <p:txBody>
          <a:bodyPr wrap="square" rtlCol="0">
            <a:spAutoFit/>
          </a:bodyPr>
          <a:lstStyle/>
          <a:p>
            <a:r>
              <a:rPr lang="ja-JP" altLang="en-US" sz="1100" b="1" dirty="0">
                <a:solidFill>
                  <a:srgbClr val="005BAD"/>
                </a:solidFill>
                <a:latin typeface="ＭＳ Ｐゴシック" panose="020B0600070205080204" pitchFamily="50" charset="-128"/>
                <a:ea typeface="ＭＳ Ｐゴシック" panose="020B0600070205080204" pitchFamily="50" charset="-128"/>
              </a:rPr>
              <a:t>調べてみよう ： </a:t>
            </a:r>
            <a:r>
              <a:rPr kumimoji="1" lang="en-US" altLang="ja-JP" sz="1100" dirty="0">
                <a:latin typeface="HGPGothicE" panose="020B0900000000000000" pitchFamily="34" charset="-128"/>
                <a:cs typeface="Arial" panose="020B0604020202020204" pitchFamily="34" charset="0"/>
                <a:hlinkClick r:id="rId4">
                  <a:extLst>
                    <a:ext uri="{A12FA001-AC4F-418D-AE19-62706E023703}">
                      <ahyp:hlinkClr xmlns:ahyp="http://schemas.microsoft.com/office/drawing/2018/hyperlinkcolor" val="tx"/>
                    </a:ext>
                  </a:extLst>
                </a:hlinkClick>
              </a:rPr>
              <a:t>https://www.nichizeiren.or.jp/taxaccount/education/sozei_nichizei/</a:t>
            </a:r>
            <a:r>
              <a:rPr kumimoji="1" lang="en-US" altLang="ja-JP" sz="1100" dirty="0">
                <a:latin typeface="HGPGothicE" panose="020B0900000000000000" pitchFamily="34" charset="-128"/>
                <a:cs typeface="Arial" panose="020B0604020202020204" pitchFamily="34" charset="0"/>
              </a:rPr>
              <a:t>  </a:t>
            </a:r>
            <a:r>
              <a:rPr kumimoji="1" lang="ja-JP" altLang="en-US" sz="1000" dirty="0">
                <a:latin typeface="ＭＳ Ｐゴシック" panose="020B0600070205080204" pitchFamily="50" charset="-128"/>
                <a:ea typeface="ＭＳ Ｐゴシック" panose="020B0600070205080204" pitchFamily="50" charset="-128"/>
                <a:cs typeface="Arial" panose="020B0604020202020204" pitchFamily="34" charset="0"/>
              </a:rPr>
              <a:t>（</a:t>
            </a:r>
            <a:r>
              <a:rPr lang="ja-JP" altLang="en-US" sz="1000" dirty="0">
                <a:latin typeface="ＭＳ Ｐゴシック" panose="020B0600070205080204" pitchFamily="50" charset="-128"/>
                <a:ea typeface="ＭＳ Ｐゴシック" panose="020B0600070205080204" pitchFamily="50" charset="-128"/>
                <a:cs typeface="Arial" panose="020B0604020202020204" pitchFamily="34" charset="0"/>
              </a:rPr>
              <a:t>日本税理士会連合会</a:t>
            </a:r>
            <a:r>
              <a:rPr lang="en-US" altLang="ja-JP" sz="1000" dirty="0">
                <a:latin typeface="ＭＳ Ｐゴシック" panose="020B0600070205080204" pitchFamily="50" charset="-128"/>
                <a:ea typeface="ＭＳ Ｐゴシック" panose="020B0600070205080204" pitchFamily="50" charset="-128"/>
                <a:cs typeface="Arial" panose="020B0604020202020204" pitchFamily="34" charset="0"/>
              </a:rPr>
              <a:t>HP</a:t>
            </a:r>
            <a:r>
              <a:rPr lang="ja-JP" altLang="en-US" sz="1000" dirty="0">
                <a:latin typeface="ＭＳ Ｐゴシック" panose="020B0600070205080204" pitchFamily="50" charset="-128"/>
                <a:ea typeface="ＭＳ Ｐゴシック" panose="020B0600070205080204" pitchFamily="50" charset="-128"/>
                <a:cs typeface="Arial" panose="020B0604020202020204" pitchFamily="34" charset="0"/>
              </a:rPr>
              <a:t>）</a:t>
            </a:r>
            <a:endParaRPr lang="ja-JP" altLang="en-US" sz="1100" dirty="0">
              <a:latin typeface="ＭＳ Ｐゴシック" panose="020B0600070205080204" pitchFamily="50" charset="-128"/>
              <a:ea typeface="ＭＳ Ｐゴシック" panose="020B0600070205080204" pitchFamily="50" charset="-128"/>
            </a:endParaRPr>
          </a:p>
        </p:txBody>
      </p:sp>
      <p:pic>
        <p:nvPicPr>
          <p:cNvPr id="54" name="図 53">
            <a:hlinkClick r:id="rId4"/>
            <a:extLst>
              <a:ext uri="{FF2B5EF4-FFF2-40B4-BE49-F238E27FC236}">
                <a16:creationId xmlns:a16="http://schemas.microsoft.com/office/drawing/2014/main" id="{72472F59-A3C9-44B0-AE31-65054D4B1E04}"/>
              </a:ext>
            </a:extLst>
          </p:cNvPr>
          <p:cNvPicPr>
            <a:picLocks noChangeAspect="1"/>
          </p:cNvPicPr>
          <p:nvPr/>
        </p:nvPicPr>
        <p:blipFill>
          <a:blip r:embed="rId5"/>
          <a:stretch>
            <a:fillRect/>
          </a:stretch>
        </p:blipFill>
        <p:spPr>
          <a:xfrm>
            <a:off x="8296656" y="6345543"/>
            <a:ext cx="500462" cy="500462"/>
          </a:xfrm>
          <a:prstGeom prst="rect">
            <a:avLst/>
          </a:prstGeom>
        </p:spPr>
      </p:pic>
      <p:sp>
        <p:nvSpPr>
          <p:cNvPr id="2" name="スライド番号プレースホルダー 8">
            <a:extLst>
              <a:ext uri="{FF2B5EF4-FFF2-40B4-BE49-F238E27FC236}">
                <a16:creationId xmlns:a16="http://schemas.microsoft.com/office/drawing/2014/main" id="{88F49A5F-0756-D22B-B834-7A4CD761A084}"/>
              </a:ext>
            </a:extLst>
          </p:cNvPr>
          <p:cNvSpPr>
            <a:spLocks noGrp="1"/>
          </p:cNvSpPr>
          <p:nvPr>
            <p:ph type="sldNum" sz="quarter" idx="12"/>
          </p:nvPr>
        </p:nvSpPr>
        <p:spPr>
          <a:xfrm>
            <a:off x="8769893" y="6443281"/>
            <a:ext cx="374107" cy="298426"/>
          </a:xfrm>
        </p:spPr>
        <p:txBody>
          <a:bodyPr/>
          <a:lstStyle/>
          <a:p>
            <a:pPr>
              <a:defRPr/>
            </a:pPr>
            <a:fld id="{40E3B949-1179-4387-B307-F356BE6486A4}" type="slidenum">
              <a:rPr lang="en-US" altLang="ja-JP" smtClean="0">
                <a:latin typeface="+mn-ea"/>
                <a:ea typeface="+mn-ea"/>
              </a:rPr>
              <a:pPr>
                <a:defRPr/>
              </a:pPr>
              <a:t>13</a:t>
            </a:fld>
            <a:endParaRPr lang="en-US" altLang="ja-JP" dirty="0">
              <a:latin typeface="+mn-ea"/>
              <a:ea typeface="+mn-ea"/>
            </a:endParaRPr>
          </a:p>
        </p:txBody>
      </p:sp>
    </p:spTree>
    <p:extLst>
      <p:ext uri="{BB962C8B-B14F-4D97-AF65-F5344CB8AC3E}">
        <p14:creationId xmlns:p14="http://schemas.microsoft.com/office/powerpoint/2010/main" val="3444297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nodePh="1">
                                  <p:stCondLst>
                                    <p:cond delay="0"/>
                                  </p:stCondLst>
                                  <p:endCondLst>
                                    <p:cond evt="begin" delay="0">
                                      <p:tn val="10"/>
                                    </p:cond>
                                  </p:end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500"/>
                                        <p:tgtEl>
                                          <p:spTgt spid="20"/>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500"/>
                                        <p:tgtEl>
                                          <p:spTgt spid="21"/>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fade">
                                      <p:cBhvr>
                                        <p:cTn id="24" dur="500"/>
                                        <p:tgtEl>
                                          <p:spTgt spid="22"/>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fade">
                                      <p:cBhvr>
                                        <p:cTn id="30" dur="500"/>
                                        <p:tgtEl>
                                          <p:spTgt spid="24"/>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fade">
                                      <p:cBhvr>
                                        <p:cTn id="33" dur="500"/>
                                        <p:tgtEl>
                                          <p:spTgt spid="25"/>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6"/>
                                        </p:tgtEl>
                                        <p:attrNameLst>
                                          <p:attrName>style.visibility</p:attrName>
                                        </p:attrNameLst>
                                      </p:cBhvr>
                                      <p:to>
                                        <p:strVal val="visible"/>
                                      </p:to>
                                    </p:set>
                                    <p:animEffect transition="in" filter="fade">
                                      <p:cBhvr>
                                        <p:cTn id="36" dur="500"/>
                                        <p:tgtEl>
                                          <p:spTgt spid="26"/>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7"/>
                                        </p:tgtEl>
                                        <p:attrNameLst>
                                          <p:attrName>style.visibility</p:attrName>
                                        </p:attrNameLst>
                                      </p:cBhvr>
                                      <p:to>
                                        <p:strVal val="visible"/>
                                      </p:to>
                                    </p:set>
                                    <p:animEffect transition="in" filter="fade">
                                      <p:cBhvr>
                                        <p:cTn id="39" dur="500"/>
                                        <p:tgtEl>
                                          <p:spTgt spid="27"/>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fade">
                                      <p:cBhvr>
                                        <p:cTn id="42" dur="500"/>
                                        <p:tgtEl>
                                          <p:spTgt spid="28"/>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9"/>
                                        </p:tgtEl>
                                        <p:attrNameLst>
                                          <p:attrName>style.visibility</p:attrName>
                                        </p:attrNameLst>
                                      </p:cBhvr>
                                      <p:to>
                                        <p:strVal val="visible"/>
                                      </p:to>
                                    </p:set>
                                    <p:animEffect transition="in" filter="fade">
                                      <p:cBhvr>
                                        <p:cTn id="45" dur="500"/>
                                        <p:tgtEl>
                                          <p:spTgt spid="29"/>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30"/>
                                        </p:tgtEl>
                                        <p:attrNameLst>
                                          <p:attrName>style.visibility</p:attrName>
                                        </p:attrNameLst>
                                      </p:cBhvr>
                                      <p:to>
                                        <p:strVal val="visible"/>
                                      </p:to>
                                    </p:set>
                                    <p:animEffect transition="in" filter="fade">
                                      <p:cBhvr>
                                        <p:cTn id="48" dur="500"/>
                                        <p:tgtEl>
                                          <p:spTgt spid="30"/>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31"/>
                                        </p:tgtEl>
                                        <p:attrNameLst>
                                          <p:attrName>style.visibility</p:attrName>
                                        </p:attrNameLst>
                                      </p:cBhvr>
                                      <p:to>
                                        <p:strVal val="visible"/>
                                      </p:to>
                                    </p:set>
                                    <p:animEffect transition="in" filter="fade">
                                      <p:cBhvr>
                                        <p:cTn id="51" dur="500"/>
                                        <p:tgtEl>
                                          <p:spTgt spid="31"/>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32"/>
                                        </p:tgtEl>
                                        <p:attrNameLst>
                                          <p:attrName>style.visibility</p:attrName>
                                        </p:attrNameLst>
                                      </p:cBhvr>
                                      <p:to>
                                        <p:strVal val="visible"/>
                                      </p:to>
                                    </p:set>
                                    <p:animEffect transition="in" filter="fade">
                                      <p:cBhvr>
                                        <p:cTn id="54" dur="500"/>
                                        <p:tgtEl>
                                          <p:spTgt spid="32"/>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33"/>
                                        </p:tgtEl>
                                        <p:attrNameLst>
                                          <p:attrName>style.visibility</p:attrName>
                                        </p:attrNameLst>
                                      </p:cBhvr>
                                      <p:to>
                                        <p:strVal val="visible"/>
                                      </p:to>
                                    </p:set>
                                    <p:animEffect transition="in" filter="fade">
                                      <p:cBhvr>
                                        <p:cTn id="57" dur="500"/>
                                        <p:tgtEl>
                                          <p:spTgt spid="33"/>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34"/>
                                        </p:tgtEl>
                                        <p:attrNameLst>
                                          <p:attrName>style.visibility</p:attrName>
                                        </p:attrNameLst>
                                      </p:cBhvr>
                                      <p:to>
                                        <p:strVal val="visible"/>
                                      </p:to>
                                    </p:set>
                                    <p:animEffect transition="in" filter="fade">
                                      <p:cBhvr>
                                        <p:cTn id="60" dur="500"/>
                                        <p:tgtEl>
                                          <p:spTgt spid="34"/>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35"/>
                                        </p:tgtEl>
                                        <p:attrNameLst>
                                          <p:attrName>style.visibility</p:attrName>
                                        </p:attrNameLst>
                                      </p:cBhvr>
                                      <p:to>
                                        <p:strVal val="visible"/>
                                      </p:to>
                                    </p:set>
                                    <p:animEffect transition="in" filter="fade">
                                      <p:cBhvr>
                                        <p:cTn id="63" dur="500"/>
                                        <p:tgtEl>
                                          <p:spTgt spid="35"/>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36"/>
                                        </p:tgtEl>
                                        <p:attrNameLst>
                                          <p:attrName>style.visibility</p:attrName>
                                        </p:attrNameLst>
                                      </p:cBhvr>
                                      <p:to>
                                        <p:strVal val="visible"/>
                                      </p:to>
                                    </p:set>
                                    <p:animEffect transition="in" filter="fade">
                                      <p:cBhvr>
                                        <p:cTn id="66" dur="500"/>
                                        <p:tgtEl>
                                          <p:spTgt spid="36"/>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37"/>
                                        </p:tgtEl>
                                        <p:attrNameLst>
                                          <p:attrName>style.visibility</p:attrName>
                                        </p:attrNameLst>
                                      </p:cBhvr>
                                      <p:to>
                                        <p:strVal val="visible"/>
                                      </p:to>
                                    </p:set>
                                    <p:animEffect transition="in" filter="fade">
                                      <p:cBhvr>
                                        <p:cTn id="69" dur="500"/>
                                        <p:tgtEl>
                                          <p:spTgt spid="37"/>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38"/>
                                        </p:tgtEl>
                                        <p:attrNameLst>
                                          <p:attrName>style.visibility</p:attrName>
                                        </p:attrNameLst>
                                      </p:cBhvr>
                                      <p:to>
                                        <p:strVal val="visible"/>
                                      </p:to>
                                    </p:set>
                                    <p:animEffect transition="in" filter="fade">
                                      <p:cBhvr>
                                        <p:cTn id="72" dur="500"/>
                                        <p:tgtEl>
                                          <p:spTgt spid="38"/>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39"/>
                                        </p:tgtEl>
                                        <p:attrNameLst>
                                          <p:attrName>style.visibility</p:attrName>
                                        </p:attrNameLst>
                                      </p:cBhvr>
                                      <p:to>
                                        <p:strVal val="visible"/>
                                      </p:to>
                                    </p:set>
                                    <p:animEffect transition="in" filter="fade">
                                      <p:cBhvr>
                                        <p:cTn id="75" dur="500"/>
                                        <p:tgtEl>
                                          <p:spTgt spid="39"/>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40"/>
                                        </p:tgtEl>
                                        <p:attrNameLst>
                                          <p:attrName>style.visibility</p:attrName>
                                        </p:attrNameLst>
                                      </p:cBhvr>
                                      <p:to>
                                        <p:strVal val="visible"/>
                                      </p:to>
                                    </p:set>
                                    <p:animEffect transition="in" filter="fade">
                                      <p:cBhvr>
                                        <p:cTn id="78" dur="500"/>
                                        <p:tgtEl>
                                          <p:spTgt spid="40"/>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41"/>
                                        </p:tgtEl>
                                        <p:attrNameLst>
                                          <p:attrName>style.visibility</p:attrName>
                                        </p:attrNameLst>
                                      </p:cBhvr>
                                      <p:to>
                                        <p:strVal val="visible"/>
                                      </p:to>
                                    </p:set>
                                    <p:animEffect transition="in" filter="fade">
                                      <p:cBhvr>
                                        <p:cTn id="81" dur="500"/>
                                        <p:tgtEl>
                                          <p:spTgt spid="41"/>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42"/>
                                        </p:tgtEl>
                                        <p:attrNameLst>
                                          <p:attrName>style.visibility</p:attrName>
                                        </p:attrNameLst>
                                      </p:cBhvr>
                                      <p:to>
                                        <p:strVal val="visible"/>
                                      </p:to>
                                    </p:set>
                                    <p:animEffect transition="in" filter="fade">
                                      <p:cBhvr>
                                        <p:cTn id="84" dur="500"/>
                                        <p:tgtEl>
                                          <p:spTgt spid="42"/>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43"/>
                                        </p:tgtEl>
                                        <p:attrNameLst>
                                          <p:attrName>style.visibility</p:attrName>
                                        </p:attrNameLst>
                                      </p:cBhvr>
                                      <p:to>
                                        <p:strVal val="visible"/>
                                      </p:to>
                                    </p:set>
                                    <p:animEffect transition="in" filter="fade">
                                      <p:cBhvr>
                                        <p:cTn id="87" dur="500"/>
                                        <p:tgtEl>
                                          <p:spTgt spid="43"/>
                                        </p:tgtEl>
                                      </p:cBhvr>
                                    </p:animEffect>
                                  </p:childTnLst>
                                </p:cTn>
                              </p:par>
                            </p:childTnLst>
                          </p:cTn>
                        </p:par>
                        <p:par>
                          <p:cTn id="88" fill="hold">
                            <p:stCondLst>
                              <p:cond delay="500"/>
                            </p:stCondLst>
                            <p:childTnLst>
                              <p:par>
                                <p:cTn id="89" presetID="42" presetClass="entr" presetSubtype="0" fill="hold" nodeType="afterEffect">
                                  <p:stCondLst>
                                    <p:cond delay="0"/>
                                  </p:stCondLst>
                                  <p:childTnLst>
                                    <p:set>
                                      <p:cBhvr>
                                        <p:cTn id="90" dur="1" fill="hold">
                                          <p:stCondLst>
                                            <p:cond delay="0"/>
                                          </p:stCondLst>
                                        </p:cTn>
                                        <p:tgtEl>
                                          <p:spTgt spid="11"/>
                                        </p:tgtEl>
                                        <p:attrNameLst>
                                          <p:attrName>style.visibility</p:attrName>
                                        </p:attrNameLst>
                                      </p:cBhvr>
                                      <p:to>
                                        <p:strVal val="visible"/>
                                      </p:to>
                                    </p:set>
                                    <p:animEffect transition="in" filter="fade">
                                      <p:cBhvr>
                                        <p:cTn id="91" dur="600"/>
                                        <p:tgtEl>
                                          <p:spTgt spid="11"/>
                                        </p:tgtEl>
                                      </p:cBhvr>
                                    </p:animEffect>
                                    <p:anim calcmode="lin" valueType="num">
                                      <p:cBhvr>
                                        <p:cTn id="92" dur="600" fill="hold"/>
                                        <p:tgtEl>
                                          <p:spTgt spid="11"/>
                                        </p:tgtEl>
                                        <p:attrNameLst>
                                          <p:attrName>ppt_x</p:attrName>
                                        </p:attrNameLst>
                                      </p:cBhvr>
                                      <p:tavLst>
                                        <p:tav tm="0">
                                          <p:val>
                                            <p:strVal val="#ppt_x"/>
                                          </p:val>
                                        </p:tav>
                                        <p:tav tm="100000">
                                          <p:val>
                                            <p:strVal val="#ppt_x"/>
                                          </p:val>
                                        </p:tav>
                                      </p:tavLst>
                                    </p:anim>
                                    <p:anim calcmode="lin" valueType="num">
                                      <p:cBhvr>
                                        <p:cTn id="93" dur="6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10" presetClass="entr" presetSubtype="0" fill="hold" nodeType="clickEffect">
                                  <p:stCondLst>
                                    <p:cond delay="0"/>
                                  </p:stCondLst>
                                  <p:childTnLst>
                                    <p:set>
                                      <p:cBhvr>
                                        <p:cTn id="97" dur="1" fill="hold">
                                          <p:stCondLst>
                                            <p:cond delay="0"/>
                                          </p:stCondLst>
                                        </p:cTn>
                                        <p:tgtEl>
                                          <p:spTgt spid="45">
                                            <p:txEl>
                                              <p:pRg st="0" end="0"/>
                                            </p:txEl>
                                          </p:spTgt>
                                        </p:tgtEl>
                                        <p:attrNameLst>
                                          <p:attrName>style.visibility</p:attrName>
                                        </p:attrNameLst>
                                      </p:cBhvr>
                                      <p:to>
                                        <p:strVal val="visible"/>
                                      </p:to>
                                    </p:set>
                                    <p:animEffect transition="in" filter="fade">
                                      <p:cBhvr>
                                        <p:cTn id="98" dur="500"/>
                                        <p:tgtEl>
                                          <p:spTgt spid="45">
                                            <p:txEl>
                                              <p:pRg st="0" end="0"/>
                                            </p:txEl>
                                          </p:spTgt>
                                        </p:tgtEl>
                                      </p:cBhvr>
                                    </p:animEffect>
                                  </p:childTnLst>
                                </p:cTn>
                              </p:par>
                            </p:childTnLst>
                          </p:cTn>
                        </p:par>
                        <p:par>
                          <p:cTn id="99" fill="hold">
                            <p:stCondLst>
                              <p:cond delay="500"/>
                            </p:stCondLst>
                            <p:childTnLst>
                              <p:par>
                                <p:cTn id="100" presetID="22" presetClass="entr" presetSubtype="8" fill="hold" nodeType="afterEffect">
                                  <p:stCondLst>
                                    <p:cond delay="0"/>
                                  </p:stCondLst>
                                  <p:childTnLst>
                                    <p:set>
                                      <p:cBhvr>
                                        <p:cTn id="101" dur="1" fill="hold">
                                          <p:stCondLst>
                                            <p:cond delay="0"/>
                                          </p:stCondLst>
                                        </p:cTn>
                                        <p:tgtEl>
                                          <p:spTgt spid="44">
                                            <p:txEl>
                                              <p:pRg st="0" end="0"/>
                                            </p:txEl>
                                          </p:spTgt>
                                        </p:tgtEl>
                                        <p:attrNameLst>
                                          <p:attrName>style.visibility</p:attrName>
                                        </p:attrNameLst>
                                      </p:cBhvr>
                                      <p:to>
                                        <p:strVal val="visible"/>
                                      </p:to>
                                    </p:set>
                                    <p:animEffect transition="in" filter="wipe(left)">
                                      <p:cBhvr>
                                        <p:cTn id="102" dur="1000"/>
                                        <p:tgtEl>
                                          <p:spTgt spid="44">
                                            <p:txEl>
                                              <p:pRg st="0" end="0"/>
                                            </p:txEl>
                                          </p:spTgt>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grpId="0" nodeType="clickEffect">
                                  <p:stCondLst>
                                    <p:cond delay="0"/>
                                  </p:stCondLst>
                                  <p:childTnLst>
                                    <p:set>
                                      <p:cBhvr>
                                        <p:cTn id="106" dur="1" fill="hold">
                                          <p:stCondLst>
                                            <p:cond delay="0"/>
                                          </p:stCondLst>
                                        </p:cTn>
                                        <p:tgtEl>
                                          <p:spTgt spid="47"/>
                                        </p:tgtEl>
                                        <p:attrNameLst>
                                          <p:attrName>style.visibility</p:attrName>
                                        </p:attrNameLst>
                                      </p:cBhvr>
                                      <p:to>
                                        <p:strVal val="visible"/>
                                      </p:to>
                                    </p:set>
                                    <p:animEffect transition="in" filter="fade">
                                      <p:cBhvr>
                                        <p:cTn id="107" dur="500"/>
                                        <p:tgtEl>
                                          <p:spTgt spid="47"/>
                                        </p:tgtEl>
                                      </p:cBhvr>
                                    </p:animEffect>
                                  </p:childTnLst>
                                </p:cTn>
                              </p:par>
                            </p:childTnLst>
                          </p:cTn>
                        </p:par>
                        <p:par>
                          <p:cTn id="108" fill="hold">
                            <p:stCondLst>
                              <p:cond delay="500"/>
                            </p:stCondLst>
                            <p:childTnLst>
                              <p:par>
                                <p:cTn id="109" presetID="22" presetClass="entr" presetSubtype="8" fill="hold" grpId="0" nodeType="afterEffect">
                                  <p:stCondLst>
                                    <p:cond delay="0"/>
                                  </p:stCondLst>
                                  <p:childTnLst>
                                    <p:set>
                                      <p:cBhvr>
                                        <p:cTn id="110" dur="1" fill="hold">
                                          <p:stCondLst>
                                            <p:cond delay="0"/>
                                          </p:stCondLst>
                                        </p:cTn>
                                        <p:tgtEl>
                                          <p:spTgt spid="46"/>
                                        </p:tgtEl>
                                        <p:attrNameLst>
                                          <p:attrName>style.visibility</p:attrName>
                                        </p:attrNameLst>
                                      </p:cBhvr>
                                      <p:to>
                                        <p:strVal val="visible"/>
                                      </p:to>
                                    </p:set>
                                    <p:animEffect transition="in" filter="wipe(left)">
                                      <p:cBhvr>
                                        <p:cTn id="111" dur="1300"/>
                                        <p:tgtEl>
                                          <p:spTgt spid="46"/>
                                        </p:tgtEl>
                                      </p:cBhvr>
                                    </p:animEffect>
                                  </p:childTnLst>
                                </p:cTn>
                              </p:par>
                            </p:childTnLst>
                          </p:cTn>
                        </p:par>
                      </p:childTnLst>
                    </p:cTn>
                  </p:par>
                  <p:par>
                    <p:cTn id="112" fill="hold">
                      <p:stCondLst>
                        <p:cond delay="indefinite"/>
                      </p:stCondLst>
                      <p:childTnLst>
                        <p:par>
                          <p:cTn id="113" fill="hold">
                            <p:stCondLst>
                              <p:cond delay="0"/>
                            </p:stCondLst>
                            <p:childTnLst>
                              <p:par>
                                <p:cTn id="114" presetID="10" presetClass="entr" presetSubtype="0" fill="hold" grpId="0" nodeType="clickEffect">
                                  <p:stCondLst>
                                    <p:cond delay="0"/>
                                  </p:stCondLst>
                                  <p:childTnLst>
                                    <p:set>
                                      <p:cBhvr>
                                        <p:cTn id="115" dur="1" fill="hold">
                                          <p:stCondLst>
                                            <p:cond delay="0"/>
                                          </p:stCondLst>
                                        </p:cTn>
                                        <p:tgtEl>
                                          <p:spTgt spid="49"/>
                                        </p:tgtEl>
                                        <p:attrNameLst>
                                          <p:attrName>style.visibility</p:attrName>
                                        </p:attrNameLst>
                                      </p:cBhvr>
                                      <p:to>
                                        <p:strVal val="visible"/>
                                      </p:to>
                                    </p:set>
                                    <p:animEffect transition="in" filter="fade">
                                      <p:cBhvr>
                                        <p:cTn id="116" dur="500"/>
                                        <p:tgtEl>
                                          <p:spTgt spid="49"/>
                                        </p:tgtEl>
                                      </p:cBhvr>
                                    </p:animEffect>
                                  </p:childTnLst>
                                </p:cTn>
                              </p:par>
                            </p:childTnLst>
                          </p:cTn>
                        </p:par>
                        <p:par>
                          <p:cTn id="117" fill="hold">
                            <p:stCondLst>
                              <p:cond delay="500"/>
                            </p:stCondLst>
                            <p:childTnLst>
                              <p:par>
                                <p:cTn id="118" presetID="22" presetClass="entr" presetSubtype="8" fill="hold" grpId="0" nodeType="afterEffect">
                                  <p:stCondLst>
                                    <p:cond delay="0"/>
                                  </p:stCondLst>
                                  <p:childTnLst>
                                    <p:set>
                                      <p:cBhvr>
                                        <p:cTn id="119" dur="1" fill="hold">
                                          <p:stCondLst>
                                            <p:cond delay="0"/>
                                          </p:stCondLst>
                                        </p:cTn>
                                        <p:tgtEl>
                                          <p:spTgt spid="48"/>
                                        </p:tgtEl>
                                        <p:attrNameLst>
                                          <p:attrName>style.visibility</p:attrName>
                                        </p:attrNameLst>
                                      </p:cBhvr>
                                      <p:to>
                                        <p:strVal val="visible"/>
                                      </p:to>
                                    </p:set>
                                    <p:animEffect transition="in" filter="wipe(left)">
                                      <p:cBhvr>
                                        <p:cTn id="120" dur="1700"/>
                                        <p:tgtEl>
                                          <p:spTgt spid="48"/>
                                        </p:tgtEl>
                                      </p:cBhvr>
                                    </p:animEffect>
                                  </p:childTnLst>
                                </p:cTn>
                              </p:par>
                            </p:childTnLst>
                          </p:cTn>
                        </p:par>
                      </p:childTnLst>
                    </p:cTn>
                  </p:par>
                  <p:par>
                    <p:cTn id="121" fill="hold">
                      <p:stCondLst>
                        <p:cond delay="indefinite"/>
                      </p:stCondLst>
                      <p:childTnLst>
                        <p:par>
                          <p:cTn id="122" fill="hold">
                            <p:stCondLst>
                              <p:cond delay="0"/>
                            </p:stCondLst>
                            <p:childTnLst>
                              <p:par>
                                <p:cTn id="123" presetID="10" presetClass="entr" presetSubtype="0" fill="hold" grpId="0" nodeType="clickEffect">
                                  <p:stCondLst>
                                    <p:cond delay="0"/>
                                  </p:stCondLst>
                                  <p:childTnLst>
                                    <p:set>
                                      <p:cBhvr>
                                        <p:cTn id="124" dur="1" fill="hold">
                                          <p:stCondLst>
                                            <p:cond delay="0"/>
                                          </p:stCondLst>
                                        </p:cTn>
                                        <p:tgtEl>
                                          <p:spTgt spid="51"/>
                                        </p:tgtEl>
                                        <p:attrNameLst>
                                          <p:attrName>style.visibility</p:attrName>
                                        </p:attrNameLst>
                                      </p:cBhvr>
                                      <p:to>
                                        <p:strVal val="visible"/>
                                      </p:to>
                                    </p:set>
                                    <p:animEffect transition="in" filter="fade">
                                      <p:cBhvr>
                                        <p:cTn id="125" dur="500"/>
                                        <p:tgtEl>
                                          <p:spTgt spid="51"/>
                                        </p:tgtEl>
                                      </p:cBhvr>
                                    </p:animEffect>
                                  </p:childTnLst>
                                </p:cTn>
                              </p:par>
                            </p:childTnLst>
                          </p:cTn>
                        </p:par>
                        <p:par>
                          <p:cTn id="126" fill="hold">
                            <p:stCondLst>
                              <p:cond delay="500"/>
                            </p:stCondLst>
                            <p:childTnLst>
                              <p:par>
                                <p:cTn id="127" presetID="22" presetClass="entr" presetSubtype="8" fill="hold" grpId="0" nodeType="afterEffect">
                                  <p:stCondLst>
                                    <p:cond delay="0"/>
                                  </p:stCondLst>
                                  <p:childTnLst>
                                    <p:set>
                                      <p:cBhvr>
                                        <p:cTn id="128" dur="1" fill="hold">
                                          <p:stCondLst>
                                            <p:cond delay="0"/>
                                          </p:stCondLst>
                                        </p:cTn>
                                        <p:tgtEl>
                                          <p:spTgt spid="50"/>
                                        </p:tgtEl>
                                        <p:attrNameLst>
                                          <p:attrName>style.visibility</p:attrName>
                                        </p:attrNameLst>
                                      </p:cBhvr>
                                      <p:to>
                                        <p:strVal val="visible"/>
                                      </p:to>
                                    </p:set>
                                    <p:animEffect transition="in" filter="wipe(left)">
                                      <p:cBhvr>
                                        <p:cTn id="129" dur="1750"/>
                                        <p:tgtEl>
                                          <p:spTgt spid="50"/>
                                        </p:tgtEl>
                                      </p:cBhvr>
                                    </p:animEffect>
                                  </p:childTnLst>
                                </p:cTn>
                              </p:par>
                            </p:childTnLst>
                          </p:cTn>
                        </p:par>
                      </p:childTnLst>
                    </p:cTn>
                  </p:par>
                  <p:par>
                    <p:cTn id="130" fill="hold">
                      <p:stCondLst>
                        <p:cond delay="indefinite"/>
                      </p:stCondLst>
                      <p:childTnLst>
                        <p:par>
                          <p:cTn id="131" fill="hold">
                            <p:stCondLst>
                              <p:cond delay="0"/>
                            </p:stCondLst>
                            <p:childTnLst>
                              <p:par>
                                <p:cTn id="132" presetID="10" presetClass="entr" presetSubtype="0" fill="hold" grpId="0" nodeType="clickEffect">
                                  <p:stCondLst>
                                    <p:cond delay="0"/>
                                  </p:stCondLst>
                                  <p:childTnLst>
                                    <p:set>
                                      <p:cBhvr>
                                        <p:cTn id="133" dur="1" fill="hold">
                                          <p:stCondLst>
                                            <p:cond delay="0"/>
                                          </p:stCondLst>
                                        </p:cTn>
                                        <p:tgtEl>
                                          <p:spTgt spid="53"/>
                                        </p:tgtEl>
                                        <p:attrNameLst>
                                          <p:attrName>style.visibility</p:attrName>
                                        </p:attrNameLst>
                                      </p:cBhvr>
                                      <p:to>
                                        <p:strVal val="visible"/>
                                      </p:to>
                                    </p:set>
                                    <p:animEffect transition="in" filter="fade">
                                      <p:cBhvr>
                                        <p:cTn id="134" dur="500"/>
                                        <p:tgtEl>
                                          <p:spTgt spid="53"/>
                                        </p:tgtEl>
                                      </p:cBhvr>
                                    </p:animEffect>
                                  </p:childTnLst>
                                </p:cTn>
                              </p:par>
                            </p:childTnLst>
                          </p:cTn>
                        </p:par>
                        <p:par>
                          <p:cTn id="135" fill="hold">
                            <p:stCondLst>
                              <p:cond delay="500"/>
                            </p:stCondLst>
                            <p:childTnLst>
                              <p:par>
                                <p:cTn id="136" presetID="22" presetClass="entr" presetSubtype="8" fill="hold" grpId="0" nodeType="afterEffect">
                                  <p:stCondLst>
                                    <p:cond delay="0"/>
                                  </p:stCondLst>
                                  <p:childTnLst>
                                    <p:set>
                                      <p:cBhvr>
                                        <p:cTn id="137" dur="1" fill="hold">
                                          <p:stCondLst>
                                            <p:cond delay="0"/>
                                          </p:stCondLst>
                                        </p:cTn>
                                        <p:tgtEl>
                                          <p:spTgt spid="52"/>
                                        </p:tgtEl>
                                        <p:attrNameLst>
                                          <p:attrName>style.visibility</p:attrName>
                                        </p:attrNameLst>
                                      </p:cBhvr>
                                      <p:to>
                                        <p:strVal val="visible"/>
                                      </p:to>
                                    </p:set>
                                    <p:animEffect transition="in" filter="wipe(left)">
                                      <p:cBhvr>
                                        <p:cTn id="138" dur="17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p:bldP spid="42" grpId="0"/>
      <p:bldP spid="43" grpId="0"/>
      <p:bldP spid="46" grpId="0"/>
      <p:bldP spid="47" grpId="0"/>
      <p:bldP spid="48" grpId="0"/>
      <p:bldP spid="49" grpId="0"/>
      <p:bldP spid="50" grpId="0"/>
      <p:bldP spid="51" grpId="0"/>
      <p:bldP spid="52" grpId="0"/>
      <p:bldP spid="53" grpId="0"/>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7FBA04-BAE2-0962-72DE-8526C1DD3C2A}"/>
            </a:ext>
          </a:extLst>
        </p:cNvPr>
        <p:cNvGrpSpPr/>
        <p:nvPr/>
      </p:nvGrpSpPr>
      <p:grpSpPr>
        <a:xfrm>
          <a:off x="0" y="0"/>
          <a:ext cx="0" cy="0"/>
          <a:chOff x="0" y="0"/>
          <a:chExt cx="0" cy="0"/>
        </a:xfrm>
      </p:grpSpPr>
      <p:grpSp>
        <p:nvGrpSpPr>
          <p:cNvPr id="18" name="グループ化 17">
            <a:extLst>
              <a:ext uri="{FF2B5EF4-FFF2-40B4-BE49-F238E27FC236}">
                <a16:creationId xmlns:a16="http://schemas.microsoft.com/office/drawing/2014/main" id="{AA65B57C-0EBB-D27F-5CA4-C6CC734CD489}"/>
              </a:ext>
            </a:extLst>
          </p:cNvPr>
          <p:cNvGrpSpPr/>
          <p:nvPr/>
        </p:nvGrpSpPr>
        <p:grpSpPr>
          <a:xfrm>
            <a:off x="287921" y="6410880"/>
            <a:ext cx="7935329" cy="374400"/>
            <a:chOff x="322211" y="6410880"/>
            <a:chExt cx="8532000" cy="374400"/>
          </a:xfrm>
        </p:grpSpPr>
        <p:sp>
          <p:nvSpPr>
            <p:cNvPr id="20" name="正方形/長方形 19">
              <a:extLst>
                <a:ext uri="{FF2B5EF4-FFF2-40B4-BE49-F238E27FC236}">
                  <a16:creationId xmlns:a16="http://schemas.microsoft.com/office/drawing/2014/main" id="{FC4BDEE6-C78E-3933-D12A-210781583C65}"/>
                </a:ext>
              </a:extLst>
            </p:cNvPr>
            <p:cNvSpPr/>
            <p:nvPr/>
          </p:nvSpPr>
          <p:spPr bwMode="auto">
            <a:xfrm>
              <a:off x="322211" y="6410880"/>
              <a:ext cx="8532000" cy="374400"/>
            </a:xfrm>
            <a:prstGeom prst="rect">
              <a:avLst/>
            </a:prstGeom>
            <a:noFill/>
            <a:ln w="22225"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22" name="正方形/長方形 21">
              <a:extLst>
                <a:ext uri="{FF2B5EF4-FFF2-40B4-BE49-F238E27FC236}">
                  <a16:creationId xmlns:a16="http://schemas.microsoft.com/office/drawing/2014/main" id="{C3721483-EB9D-46F8-1E43-63B6E50FEBC2}"/>
                </a:ext>
              </a:extLst>
            </p:cNvPr>
            <p:cNvSpPr/>
            <p:nvPr/>
          </p:nvSpPr>
          <p:spPr bwMode="auto">
            <a:xfrm>
              <a:off x="322212" y="6449705"/>
              <a:ext cx="8497741" cy="296751"/>
            </a:xfrm>
            <a:prstGeom prst="rect">
              <a:avLst/>
            </a:prstGeom>
            <a:solidFill>
              <a:srgbClr val="CCECFF">
                <a:alpha val="30000"/>
              </a:srgbClr>
            </a:solidFill>
            <a:ln w="6350" cap="flat" cmpd="sng" algn="ctr">
              <a:solidFill>
                <a:srgbClr val="005BAD"/>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grpSp>
      <p:sp>
        <p:nvSpPr>
          <p:cNvPr id="12306" name="テキスト ボックス 18">
            <a:extLst>
              <a:ext uri="{FF2B5EF4-FFF2-40B4-BE49-F238E27FC236}">
                <a16:creationId xmlns:a16="http://schemas.microsoft.com/office/drawing/2014/main" id="{5CD793AB-40B0-0E36-09DB-4C4F46290BBA}"/>
              </a:ext>
            </a:extLst>
          </p:cNvPr>
          <p:cNvSpPr txBox="1">
            <a:spLocks noChangeArrowheads="1"/>
          </p:cNvSpPr>
          <p:nvPr/>
        </p:nvSpPr>
        <p:spPr bwMode="auto">
          <a:xfrm>
            <a:off x="126088" y="926930"/>
            <a:ext cx="9017912" cy="349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defTabSz="419207" eaLnBrk="1" hangingPunct="1">
              <a:lnSpc>
                <a:spcPct val="130000"/>
              </a:lnSpc>
              <a:spcBef>
                <a:spcPct val="0"/>
              </a:spcBef>
              <a:buNone/>
            </a:pPr>
            <a:r>
              <a:rPr lang="ja-JP" altLang="en-US" sz="1500" b="1" dirty="0">
                <a:solidFill>
                  <a:prstClr val="black"/>
                </a:solidFill>
                <a:latin typeface="HGPｺﾞｼｯｸM" panose="020B0600000000000000" pitchFamily="50" charset="-128"/>
                <a:ea typeface="HGPｺﾞｼｯｸM" panose="020B0600000000000000" pitchFamily="50" charset="-128"/>
              </a:rPr>
              <a:t>国の税金に関する法律</a:t>
            </a:r>
            <a:r>
              <a:rPr lang="ja-JP" altLang="en-US" sz="1200" b="1" dirty="0">
                <a:solidFill>
                  <a:prstClr val="black"/>
                </a:solidFill>
                <a:latin typeface="HGPｺﾞｼｯｸM" panose="020B0600000000000000" pitchFamily="50" charset="-128"/>
                <a:ea typeface="HGPｺﾞｼｯｸM" panose="020B0600000000000000" pitchFamily="50" charset="-128"/>
              </a:rPr>
              <a:t>（税負担の方法）</a:t>
            </a:r>
            <a:r>
              <a:rPr lang="ja-JP" altLang="en-US" sz="1500" b="1" dirty="0">
                <a:solidFill>
                  <a:prstClr val="black"/>
                </a:solidFill>
                <a:latin typeface="HGPｺﾞｼｯｸM" panose="020B0600000000000000" pitchFamily="50" charset="-128"/>
                <a:ea typeface="HGPｺﾞｼｯｸM" panose="020B0600000000000000" pitchFamily="50" charset="-128"/>
              </a:rPr>
              <a:t>と税金の使いみち</a:t>
            </a:r>
            <a:r>
              <a:rPr lang="ja-JP" altLang="en-US" sz="1200" b="1" dirty="0">
                <a:solidFill>
                  <a:prstClr val="black"/>
                </a:solidFill>
                <a:latin typeface="HGPｺﾞｼｯｸM" panose="020B0600000000000000" pitchFamily="50" charset="-128"/>
                <a:ea typeface="HGPｺﾞｼｯｸM" panose="020B0600000000000000" pitchFamily="50" charset="-128"/>
              </a:rPr>
              <a:t>（予算）</a:t>
            </a:r>
            <a:r>
              <a:rPr lang="ja-JP" altLang="en-US" sz="1500" b="1" dirty="0">
                <a:solidFill>
                  <a:prstClr val="black"/>
                </a:solidFill>
                <a:latin typeface="HGPｺﾞｼｯｸM" panose="020B0600000000000000" pitchFamily="50" charset="-128"/>
                <a:ea typeface="HGPｺﾞｼｯｸM" panose="020B0600000000000000" pitchFamily="50" charset="-128"/>
              </a:rPr>
              <a:t>は、国民の代表者である国会議員が決めています。</a:t>
            </a:r>
          </a:p>
        </p:txBody>
      </p:sp>
      <p:sp>
        <p:nvSpPr>
          <p:cNvPr id="5" name="テキスト ボックス 4">
            <a:extLst>
              <a:ext uri="{FF2B5EF4-FFF2-40B4-BE49-F238E27FC236}">
                <a16:creationId xmlns:a16="http://schemas.microsoft.com/office/drawing/2014/main" id="{99827725-142B-22B1-486C-3CAC0C4A50BD}"/>
              </a:ext>
            </a:extLst>
          </p:cNvPr>
          <p:cNvSpPr txBox="1"/>
          <p:nvPr/>
        </p:nvSpPr>
        <p:spPr>
          <a:xfrm>
            <a:off x="843890" y="6473251"/>
            <a:ext cx="6711455" cy="261610"/>
          </a:xfrm>
          <a:prstGeom prst="rect">
            <a:avLst/>
          </a:prstGeom>
          <a:noFill/>
        </p:spPr>
        <p:txBody>
          <a:bodyPr wrap="square" rtlCol="0">
            <a:spAutoFit/>
          </a:bodyPr>
          <a:lstStyle/>
          <a:p>
            <a:r>
              <a:rPr kumimoji="1" lang="ja-JP" altLang="en-US" sz="1100" b="1" dirty="0">
                <a:solidFill>
                  <a:srgbClr val="005BAD"/>
                </a:solidFill>
                <a:latin typeface="ＭＳ Ｐゴシック" panose="020B0600070205080204" pitchFamily="50" charset="-128"/>
                <a:ea typeface="ＭＳ Ｐゴシック" panose="020B0600070205080204" pitchFamily="50" charset="-128"/>
              </a:rPr>
              <a:t>調べてみよう </a:t>
            </a:r>
            <a:r>
              <a:rPr lang="ja-JP" altLang="en-US" sz="1100" b="1" dirty="0">
                <a:solidFill>
                  <a:srgbClr val="005BAD"/>
                </a:solidFill>
                <a:latin typeface="+mj-ea"/>
                <a:ea typeface="+mj-ea"/>
              </a:rPr>
              <a:t>： </a:t>
            </a:r>
            <a:r>
              <a:rPr lang="ja-JP" altLang="en-US" sz="1100" b="1" dirty="0">
                <a:solidFill>
                  <a:srgbClr val="005BAD"/>
                </a:solidFill>
                <a:latin typeface="ＭＳ Ｐゴシック" panose="020B0600070205080204" pitchFamily="50" charset="-128"/>
                <a:ea typeface="ＭＳ Ｐゴシック" panose="020B0600070205080204" pitchFamily="50" charset="-128"/>
              </a:rPr>
              <a:t>税の決定者：</a:t>
            </a:r>
            <a:r>
              <a:rPr lang="ja-JP" altLang="en-US" sz="1100" b="1" spc="-150" dirty="0">
                <a:solidFill>
                  <a:srgbClr val="005BAD"/>
                </a:solidFill>
                <a:latin typeface="+mj-ea"/>
                <a:ea typeface="+mj-ea"/>
              </a:rPr>
              <a:t>　</a:t>
            </a:r>
            <a:r>
              <a:rPr kumimoji="1" lang="en-US" altLang="ja-JP" sz="1100" dirty="0">
                <a:latin typeface="HGPGothicE" panose="020B0900000000000000" pitchFamily="34" charset="-128"/>
                <a:cs typeface="Arial" panose="020B0604020202020204" pitchFamily="34" charset="0"/>
                <a:hlinkClick r:id="rId3">
                  <a:extLst>
                    <a:ext uri="{A12FA001-AC4F-418D-AE19-62706E023703}">
                      <ahyp:hlinkClr xmlns:ahyp="http://schemas.microsoft.com/office/drawing/2018/hyperlinkcolor" val="tx"/>
                    </a:ext>
                  </a:extLst>
                </a:hlinkClick>
              </a:rPr>
              <a:t>https://www.nta.go.jp/taxes/kids/oyo/page08.htm</a:t>
            </a:r>
            <a:endParaRPr lang="ja-JP" altLang="en-US" sz="1100" dirty="0">
              <a:latin typeface="ＭＳ Ｐゴシック" panose="020B0600070205080204" pitchFamily="50" charset="-128"/>
              <a:ea typeface="ＭＳ Ｐゴシック" panose="020B0600070205080204" pitchFamily="50" charset="-128"/>
            </a:endParaRPr>
          </a:p>
        </p:txBody>
      </p:sp>
      <p:grpSp>
        <p:nvGrpSpPr>
          <p:cNvPr id="3" name="グループ化 2">
            <a:extLst>
              <a:ext uri="{FF2B5EF4-FFF2-40B4-BE49-F238E27FC236}">
                <a16:creationId xmlns:a16="http://schemas.microsoft.com/office/drawing/2014/main" id="{A00A4C9F-3364-3325-A85E-E7C0A0DCA16C}"/>
              </a:ext>
            </a:extLst>
          </p:cNvPr>
          <p:cNvGrpSpPr/>
          <p:nvPr/>
        </p:nvGrpSpPr>
        <p:grpSpPr>
          <a:xfrm>
            <a:off x="6136099" y="1358233"/>
            <a:ext cx="2699421" cy="4250369"/>
            <a:chOff x="6265192" y="1052509"/>
            <a:chExt cx="2699421" cy="4250369"/>
          </a:xfrm>
        </p:grpSpPr>
        <p:sp>
          <p:nvSpPr>
            <p:cNvPr id="6" name="正方形/長方形 5">
              <a:extLst>
                <a:ext uri="{FF2B5EF4-FFF2-40B4-BE49-F238E27FC236}">
                  <a16:creationId xmlns:a16="http://schemas.microsoft.com/office/drawing/2014/main" id="{D88CE2A4-DCB0-627C-8EC4-6E61DB086FD1}"/>
                </a:ext>
              </a:extLst>
            </p:cNvPr>
            <p:cNvSpPr/>
            <p:nvPr/>
          </p:nvSpPr>
          <p:spPr bwMode="auto">
            <a:xfrm>
              <a:off x="6265192" y="1052509"/>
              <a:ext cx="2697447" cy="4250369"/>
            </a:xfrm>
            <a:prstGeom prst="rect">
              <a:avLst/>
            </a:prstGeom>
            <a:solidFill>
              <a:srgbClr val="D3F1F5"/>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1" hangingPunct="1"/>
              <a:endParaRPr lang="ja-JP" altLang="en-US" sz="2400" dirty="0">
                <a:latin typeface="+mn-ea"/>
              </a:endParaRPr>
            </a:p>
          </p:txBody>
        </p:sp>
        <p:sp>
          <p:nvSpPr>
            <p:cNvPr id="7" name="正方形/長方形 6">
              <a:extLst>
                <a:ext uri="{FF2B5EF4-FFF2-40B4-BE49-F238E27FC236}">
                  <a16:creationId xmlns:a16="http://schemas.microsoft.com/office/drawing/2014/main" id="{4D55EC2C-28B8-D250-6782-0E20D06ABFD4}"/>
                </a:ext>
              </a:extLst>
            </p:cNvPr>
            <p:cNvSpPr/>
            <p:nvPr/>
          </p:nvSpPr>
          <p:spPr bwMode="auto">
            <a:xfrm>
              <a:off x="6267166" y="1064068"/>
              <a:ext cx="2697447" cy="359818"/>
            </a:xfrm>
            <a:prstGeom prst="rect">
              <a:avLst/>
            </a:prstGeom>
            <a:solidFill>
              <a:srgbClr val="36BFD2"/>
            </a:solidFill>
            <a:ln w="635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a:spcBef>
                  <a:spcPts val="0"/>
                </a:spcBef>
                <a:spcAft>
                  <a:spcPts val="0"/>
                </a:spcAft>
              </a:pPr>
              <a:r>
                <a:rPr lang="ja-JP" altLang="en-US" sz="2000" dirty="0">
                  <a:solidFill>
                    <a:schemeClr val="bg1"/>
                  </a:solidFill>
                  <a:latin typeface="HGPｺﾞｼｯｸE" panose="020B0900000000000000" pitchFamily="50" charset="-128"/>
                  <a:ea typeface="HGPｺﾞｼｯｸE" panose="020B0900000000000000" pitchFamily="50" charset="-128"/>
                </a:rPr>
                <a:t>都道府県・市区町村</a:t>
              </a:r>
            </a:p>
          </p:txBody>
        </p:sp>
      </p:grpSp>
      <p:grpSp>
        <p:nvGrpSpPr>
          <p:cNvPr id="4" name="グループ化 3">
            <a:extLst>
              <a:ext uri="{FF2B5EF4-FFF2-40B4-BE49-F238E27FC236}">
                <a16:creationId xmlns:a16="http://schemas.microsoft.com/office/drawing/2014/main" id="{79FA54E3-765E-D1F9-A88A-01E80224C93F}"/>
              </a:ext>
            </a:extLst>
          </p:cNvPr>
          <p:cNvGrpSpPr/>
          <p:nvPr/>
        </p:nvGrpSpPr>
        <p:grpSpPr>
          <a:xfrm>
            <a:off x="328341" y="1358233"/>
            <a:ext cx="2697447" cy="4224635"/>
            <a:chOff x="328341" y="1358233"/>
            <a:chExt cx="2697447" cy="4224635"/>
          </a:xfrm>
        </p:grpSpPr>
        <p:sp>
          <p:nvSpPr>
            <p:cNvPr id="12" name="正方形/長方形 11">
              <a:extLst>
                <a:ext uri="{FF2B5EF4-FFF2-40B4-BE49-F238E27FC236}">
                  <a16:creationId xmlns:a16="http://schemas.microsoft.com/office/drawing/2014/main" id="{35961F1D-BE55-C590-16FF-8BC6956CD05A}"/>
                </a:ext>
              </a:extLst>
            </p:cNvPr>
            <p:cNvSpPr/>
            <p:nvPr/>
          </p:nvSpPr>
          <p:spPr bwMode="auto">
            <a:xfrm>
              <a:off x="328341" y="1373398"/>
              <a:ext cx="2697447" cy="4209470"/>
            </a:xfrm>
            <a:prstGeom prst="rect">
              <a:avLst/>
            </a:prstGeom>
            <a:solidFill>
              <a:srgbClr val="EBFAE6"/>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13" name="正方形/長方形 12">
              <a:extLst>
                <a:ext uri="{FF2B5EF4-FFF2-40B4-BE49-F238E27FC236}">
                  <a16:creationId xmlns:a16="http://schemas.microsoft.com/office/drawing/2014/main" id="{11130020-7684-9363-6163-B8860F012EAB}"/>
                </a:ext>
              </a:extLst>
            </p:cNvPr>
            <p:cNvSpPr/>
            <p:nvPr/>
          </p:nvSpPr>
          <p:spPr bwMode="auto">
            <a:xfrm>
              <a:off x="328341" y="1358233"/>
              <a:ext cx="2697447" cy="359818"/>
            </a:xfrm>
            <a:prstGeom prst="rect">
              <a:avLst/>
            </a:prstGeom>
            <a:solidFill>
              <a:srgbClr val="92D050"/>
            </a:solidFill>
            <a:ln w="635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a:spcBef>
                  <a:spcPts val="0"/>
                </a:spcBef>
                <a:spcAft>
                  <a:spcPts val="0"/>
                </a:spcAft>
              </a:pPr>
              <a:r>
                <a:rPr lang="ja-JP" altLang="en-US" sz="2000" dirty="0">
                  <a:solidFill>
                    <a:schemeClr val="bg1"/>
                  </a:solidFill>
                  <a:latin typeface="HGPｺﾞｼｯｸE" panose="020B0900000000000000" pitchFamily="50" charset="-128"/>
                  <a:ea typeface="HGPｺﾞｼｯｸE" panose="020B0900000000000000" pitchFamily="50" charset="-128"/>
                </a:rPr>
                <a:t>国</a:t>
              </a:r>
            </a:p>
          </p:txBody>
        </p:sp>
      </p:grpSp>
      <p:grpSp>
        <p:nvGrpSpPr>
          <p:cNvPr id="9" name="グループ化 8">
            <a:extLst>
              <a:ext uri="{FF2B5EF4-FFF2-40B4-BE49-F238E27FC236}">
                <a16:creationId xmlns:a16="http://schemas.microsoft.com/office/drawing/2014/main" id="{ADEA4334-2137-36D7-2550-744F18A76738}"/>
              </a:ext>
            </a:extLst>
          </p:cNvPr>
          <p:cNvGrpSpPr/>
          <p:nvPr/>
        </p:nvGrpSpPr>
        <p:grpSpPr>
          <a:xfrm>
            <a:off x="658264" y="1847090"/>
            <a:ext cx="2037600" cy="1275464"/>
            <a:chOff x="658264" y="1847090"/>
            <a:chExt cx="2037600" cy="1275464"/>
          </a:xfrm>
        </p:grpSpPr>
        <p:sp>
          <p:nvSpPr>
            <p:cNvPr id="16" name="四角形: 角を丸くする 15">
              <a:extLst>
                <a:ext uri="{FF2B5EF4-FFF2-40B4-BE49-F238E27FC236}">
                  <a16:creationId xmlns:a16="http://schemas.microsoft.com/office/drawing/2014/main" id="{C9E38346-5BDE-2538-25EE-CB068C2B2B11}"/>
                </a:ext>
              </a:extLst>
            </p:cNvPr>
            <p:cNvSpPr/>
            <p:nvPr/>
          </p:nvSpPr>
          <p:spPr bwMode="auto">
            <a:xfrm>
              <a:off x="658264" y="1847090"/>
              <a:ext cx="2037600" cy="216000"/>
            </a:xfrm>
            <a:prstGeom prst="roundRect">
              <a:avLst>
                <a:gd name="adj" fmla="val 50000"/>
              </a:avLst>
            </a:prstGeom>
            <a:solidFill>
              <a:srgbClr val="92D050"/>
            </a:solidFill>
            <a:ln w="6350" cap="flat" cmpd="sng" algn="ctr">
              <a:no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algn="ctr" eaLnBrk="1" hangingPunct="1"/>
              <a:r>
                <a:rPr lang="ja-JP" altLang="en-US" sz="1200" dirty="0">
                  <a:solidFill>
                    <a:schemeClr val="bg1"/>
                  </a:solidFill>
                  <a:latin typeface="+mn-ea"/>
                  <a:ea typeface="+mn-ea"/>
                </a:rPr>
                <a:t>内　閣</a:t>
              </a:r>
            </a:p>
          </p:txBody>
        </p:sp>
        <p:pic>
          <p:nvPicPr>
            <p:cNvPr id="12295" name="図 12294" descr="建物, 障子, ウィンドウ, 時計 が含まれている画像&#10;&#10;自動的に生成された説明">
              <a:extLst>
                <a:ext uri="{FF2B5EF4-FFF2-40B4-BE49-F238E27FC236}">
                  <a16:creationId xmlns:a16="http://schemas.microsoft.com/office/drawing/2014/main" id="{847023B8-5307-43D5-4C96-AE70388FF0A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2621" y="2147788"/>
              <a:ext cx="1333388" cy="974766"/>
            </a:xfrm>
            <a:prstGeom prst="rect">
              <a:avLst/>
            </a:prstGeom>
          </p:spPr>
        </p:pic>
      </p:grpSp>
      <p:sp>
        <p:nvSpPr>
          <p:cNvPr id="12296" name="矢印: 折線 12295">
            <a:extLst>
              <a:ext uri="{FF2B5EF4-FFF2-40B4-BE49-F238E27FC236}">
                <a16:creationId xmlns:a16="http://schemas.microsoft.com/office/drawing/2014/main" id="{6595105C-3F86-2AE8-E328-B0C66EF21DD3}"/>
              </a:ext>
            </a:extLst>
          </p:cNvPr>
          <p:cNvSpPr/>
          <p:nvPr/>
        </p:nvSpPr>
        <p:spPr>
          <a:xfrm flipH="1">
            <a:off x="3090505" y="3655354"/>
            <a:ext cx="1196161" cy="1332513"/>
          </a:xfrm>
          <a:prstGeom prst="bentArrow">
            <a:avLst>
              <a:gd name="adj1" fmla="val 12284"/>
              <a:gd name="adj2" fmla="val 12419"/>
              <a:gd name="adj3" fmla="val 16066"/>
              <a:gd name="adj4" fmla="val 13849"/>
            </a:avLst>
          </a:prstGeom>
          <a:solidFill>
            <a:srgbClr val="F0A620"/>
          </a:solidFill>
          <a:ln w="6350" cap="flat" cmpd="sng" algn="ctr">
            <a:no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algn="ctr" eaLnBrk="1" hangingPunct="1"/>
            <a:endParaRPr lang="ja-JP" altLang="en-US" sz="1200">
              <a:solidFill>
                <a:schemeClr val="bg1"/>
              </a:solidFill>
              <a:latin typeface="+mn-ea"/>
            </a:endParaRPr>
          </a:p>
        </p:txBody>
      </p:sp>
      <p:grpSp>
        <p:nvGrpSpPr>
          <p:cNvPr id="17" name="グループ化 16">
            <a:extLst>
              <a:ext uri="{FF2B5EF4-FFF2-40B4-BE49-F238E27FC236}">
                <a16:creationId xmlns:a16="http://schemas.microsoft.com/office/drawing/2014/main" id="{5E21B778-4AFE-B3FB-DF12-F7338C3A1296}"/>
              </a:ext>
            </a:extLst>
          </p:cNvPr>
          <p:cNvGrpSpPr/>
          <p:nvPr/>
        </p:nvGrpSpPr>
        <p:grpSpPr>
          <a:xfrm>
            <a:off x="6466951" y="1847090"/>
            <a:ext cx="2035742" cy="1245954"/>
            <a:chOff x="6466951" y="1847090"/>
            <a:chExt cx="2035742" cy="1245954"/>
          </a:xfrm>
        </p:grpSpPr>
        <p:sp>
          <p:nvSpPr>
            <p:cNvPr id="12300" name="四角形: 角を丸くする 12299">
              <a:extLst>
                <a:ext uri="{FF2B5EF4-FFF2-40B4-BE49-F238E27FC236}">
                  <a16:creationId xmlns:a16="http://schemas.microsoft.com/office/drawing/2014/main" id="{D138C670-5F35-152B-CB81-4ED325078E91}"/>
                </a:ext>
              </a:extLst>
            </p:cNvPr>
            <p:cNvSpPr/>
            <p:nvPr/>
          </p:nvSpPr>
          <p:spPr bwMode="auto">
            <a:xfrm>
              <a:off x="6466951" y="1847090"/>
              <a:ext cx="2035742" cy="217276"/>
            </a:xfrm>
            <a:prstGeom prst="roundRect">
              <a:avLst>
                <a:gd name="adj" fmla="val 50000"/>
              </a:avLst>
            </a:prstGeom>
            <a:solidFill>
              <a:srgbClr val="36BFD2"/>
            </a:solidFill>
            <a:ln w="6350" cap="flat" cmpd="sng" algn="ctr">
              <a:no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ja-JP" altLang="en-US" sz="1200" dirty="0">
                  <a:solidFill>
                    <a:schemeClr val="bg1"/>
                  </a:solidFill>
                  <a:latin typeface="+mn-ea"/>
                  <a:ea typeface="+mn-ea"/>
                </a:rPr>
                <a:t>都道府県知事・市区町村長</a:t>
              </a:r>
              <a:endParaRPr kumimoji="1" lang="ja-JP" altLang="en-US" sz="1200" b="0" i="0" u="none" strike="noStrike" cap="none" normalizeH="0" baseline="0" dirty="0">
                <a:ln>
                  <a:noFill/>
                </a:ln>
                <a:solidFill>
                  <a:schemeClr val="bg1"/>
                </a:solidFill>
                <a:effectLst/>
                <a:latin typeface="+mn-ea"/>
                <a:ea typeface="+mn-ea"/>
              </a:endParaRPr>
            </a:p>
          </p:txBody>
        </p:sp>
        <p:pic>
          <p:nvPicPr>
            <p:cNvPr id="12301" name="図 12300">
              <a:extLst>
                <a:ext uri="{FF2B5EF4-FFF2-40B4-BE49-F238E27FC236}">
                  <a16:creationId xmlns:a16="http://schemas.microsoft.com/office/drawing/2014/main" id="{A21D852B-073D-4B2B-14E2-FBB0048C2671}"/>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6677461" y="2164738"/>
              <a:ext cx="1676109" cy="928306"/>
            </a:xfrm>
            <a:prstGeom prst="rect">
              <a:avLst/>
            </a:prstGeom>
          </p:spPr>
        </p:pic>
      </p:grpSp>
      <p:sp>
        <p:nvSpPr>
          <p:cNvPr id="12302" name="二等辺三角形 12301">
            <a:extLst>
              <a:ext uri="{FF2B5EF4-FFF2-40B4-BE49-F238E27FC236}">
                <a16:creationId xmlns:a16="http://schemas.microsoft.com/office/drawing/2014/main" id="{5FA63486-8411-1996-C36C-0F5F35780B7A}"/>
              </a:ext>
            </a:extLst>
          </p:cNvPr>
          <p:cNvSpPr/>
          <p:nvPr/>
        </p:nvSpPr>
        <p:spPr>
          <a:xfrm rot="10800000">
            <a:off x="1363045" y="5257872"/>
            <a:ext cx="628038" cy="204009"/>
          </a:xfrm>
          <a:prstGeom prst="triangle">
            <a:avLst/>
          </a:prstGeom>
          <a:gradFill>
            <a:gsLst>
              <a:gs pos="0">
                <a:srgbClr val="78B832"/>
              </a:gs>
              <a:gs pos="100000">
                <a:srgbClr val="B8E08C">
                  <a:alpha val="0"/>
                </a:srgbClr>
              </a:gs>
            </a:gsLst>
            <a:lin ang="5400000" scaled="1"/>
          </a:gradFill>
          <a:ln w="6350" cap="flat" cmpd="sng" algn="ctr">
            <a:no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algn="ctr" eaLnBrk="1" hangingPunct="1"/>
            <a:endParaRPr lang="ja-JP" altLang="en-US" sz="1200">
              <a:solidFill>
                <a:schemeClr val="bg1"/>
              </a:solidFill>
              <a:latin typeface="+mn-ea"/>
            </a:endParaRPr>
          </a:p>
        </p:txBody>
      </p:sp>
      <p:sp>
        <p:nvSpPr>
          <p:cNvPr id="12305" name="テキスト ボックス 12304">
            <a:extLst>
              <a:ext uri="{FF2B5EF4-FFF2-40B4-BE49-F238E27FC236}">
                <a16:creationId xmlns:a16="http://schemas.microsoft.com/office/drawing/2014/main" id="{6A23DC6F-6F02-FACF-2271-B24178C4CF3D}"/>
              </a:ext>
            </a:extLst>
          </p:cNvPr>
          <p:cNvSpPr txBox="1"/>
          <p:nvPr/>
        </p:nvSpPr>
        <p:spPr>
          <a:xfrm>
            <a:off x="1125471" y="3201573"/>
            <a:ext cx="1103187" cy="270652"/>
          </a:xfrm>
          <a:prstGeom prst="rect">
            <a:avLst/>
          </a:prstGeom>
          <a:noFill/>
        </p:spPr>
        <p:txBody>
          <a:bodyPr wrap="none" rtlCol="0">
            <a:spAutoFit/>
          </a:bodyPr>
          <a:lstStyle/>
          <a:p>
            <a:pPr>
              <a:lnSpc>
                <a:spcPct val="110000"/>
              </a:lnSpc>
              <a:spcBef>
                <a:spcPts val="0"/>
              </a:spcBef>
              <a:spcAft>
                <a:spcPts val="0"/>
              </a:spcAft>
            </a:pPr>
            <a:r>
              <a:rPr lang="ja-JP" altLang="en-US" sz="1200" dirty="0">
                <a:solidFill>
                  <a:srgbClr val="6BA42C"/>
                </a:solidFill>
                <a:latin typeface="HGPｺﾞｼｯｸE" panose="020B0900000000000000" pitchFamily="50" charset="-128"/>
                <a:ea typeface="HGPｺﾞｼｯｸE" panose="020B0900000000000000" pitchFamily="50" charset="-128"/>
              </a:rPr>
              <a:t>予算案の提出</a:t>
            </a:r>
            <a:endParaRPr lang="en-US" altLang="ja-JP" sz="1200" dirty="0">
              <a:solidFill>
                <a:srgbClr val="6BA42C"/>
              </a:solidFill>
              <a:latin typeface="HGPｺﾞｼｯｸE" panose="020B0900000000000000" pitchFamily="50" charset="-128"/>
              <a:ea typeface="HGPｺﾞｼｯｸE" panose="020B0900000000000000" pitchFamily="50" charset="-128"/>
            </a:endParaRPr>
          </a:p>
        </p:txBody>
      </p:sp>
      <p:sp>
        <p:nvSpPr>
          <p:cNvPr id="12308" name="矢印: 折線 12307">
            <a:extLst>
              <a:ext uri="{FF2B5EF4-FFF2-40B4-BE49-F238E27FC236}">
                <a16:creationId xmlns:a16="http://schemas.microsoft.com/office/drawing/2014/main" id="{C9675C4D-08D0-4DD7-6494-689D313CCEEB}"/>
              </a:ext>
            </a:extLst>
          </p:cNvPr>
          <p:cNvSpPr/>
          <p:nvPr/>
        </p:nvSpPr>
        <p:spPr>
          <a:xfrm>
            <a:off x="4849049" y="2190065"/>
            <a:ext cx="1269165" cy="2786748"/>
          </a:xfrm>
          <a:prstGeom prst="bentArrow">
            <a:avLst>
              <a:gd name="adj1" fmla="val 13557"/>
              <a:gd name="adj2" fmla="val 13199"/>
              <a:gd name="adj3" fmla="val 19573"/>
              <a:gd name="adj4" fmla="val 17833"/>
            </a:avLst>
          </a:prstGeom>
          <a:solidFill>
            <a:srgbClr val="F0A620"/>
          </a:solidFill>
          <a:ln w="6350" cap="flat" cmpd="sng" algn="ctr">
            <a:no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algn="ctr" eaLnBrk="1" hangingPunct="1"/>
            <a:endParaRPr lang="ja-JP" altLang="en-US" sz="1200">
              <a:solidFill>
                <a:schemeClr val="bg1"/>
              </a:solidFill>
              <a:latin typeface="+mn-ea"/>
            </a:endParaRPr>
          </a:p>
        </p:txBody>
      </p:sp>
      <p:grpSp>
        <p:nvGrpSpPr>
          <p:cNvPr id="12313" name="グループ化 12312">
            <a:extLst>
              <a:ext uri="{FF2B5EF4-FFF2-40B4-BE49-F238E27FC236}">
                <a16:creationId xmlns:a16="http://schemas.microsoft.com/office/drawing/2014/main" id="{810C1AB5-C4F9-5206-DEF9-3E263033F8F4}"/>
              </a:ext>
            </a:extLst>
          </p:cNvPr>
          <p:cNvGrpSpPr/>
          <p:nvPr/>
        </p:nvGrpSpPr>
        <p:grpSpPr>
          <a:xfrm>
            <a:off x="328341" y="5578914"/>
            <a:ext cx="2697447" cy="637215"/>
            <a:chOff x="274551" y="5671510"/>
            <a:chExt cx="2697447" cy="637215"/>
          </a:xfrm>
        </p:grpSpPr>
        <p:sp>
          <p:nvSpPr>
            <p:cNvPr id="12314" name="正方形/長方形 12313">
              <a:extLst>
                <a:ext uri="{FF2B5EF4-FFF2-40B4-BE49-F238E27FC236}">
                  <a16:creationId xmlns:a16="http://schemas.microsoft.com/office/drawing/2014/main" id="{D7A8F478-9150-FA81-1A63-8E61E3D02074}"/>
                </a:ext>
              </a:extLst>
            </p:cNvPr>
            <p:cNvSpPr/>
            <p:nvPr/>
          </p:nvSpPr>
          <p:spPr bwMode="auto">
            <a:xfrm>
              <a:off x="274551" y="5671510"/>
              <a:ext cx="2697447" cy="637215"/>
            </a:xfrm>
            <a:prstGeom prst="rect">
              <a:avLst/>
            </a:prstGeom>
            <a:solidFill>
              <a:srgbClr val="EBFAE6"/>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12315" name="正方形/長方形 12314">
              <a:extLst>
                <a:ext uri="{FF2B5EF4-FFF2-40B4-BE49-F238E27FC236}">
                  <a16:creationId xmlns:a16="http://schemas.microsoft.com/office/drawing/2014/main" id="{CA279C5F-4A77-F595-5B99-7A9EC8B0513E}"/>
                </a:ext>
              </a:extLst>
            </p:cNvPr>
            <p:cNvSpPr/>
            <p:nvPr/>
          </p:nvSpPr>
          <p:spPr bwMode="auto">
            <a:xfrm>
              <a:off x="274551" y="5682870"/>
              <a:ext cx="2697447" cy="261950"/>
            </a:xfrm>
            <a:prstGeom prst="rect">
              <a:avLst/>
            </a:prstGeom>
            <a:solidFill>
              <a:srgbClr val="92D050"/>
            </a:solidFill>
            <a:ln w="635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a:spcBef>
                  <a:spcPts val="0"/>
                </a:spcBef>
                <a:spcAft>
                  <a:spcPts val="0"/>
                </a:spcAft>
              </a:pPr>
              <a:r>
                <a:rPr lang="ja-JP" altLang="en-US" sz="1400" dirty="0">
                  <a:solidFill>
                    <a:schemeClr val="bg1"/>
                  </a:solidFill>
                  <a:latin typeface="HGPｺﾞｼｯｸE" panose="020B0900000000000000" pitchFamily="50" charset="-128"/>
                  <a:ea typeface="HGPｺﾞｼｯｸE" panose="020B0900000000000000" pitchFamily="50" charset="-128"/>
                </a:rPr>
                <a:t>議決</a:t>
              </a:r>
            </a:p>
          </p:txBody>
        </p:sp>
        <p:sp>
          <p:nvSpPr>
            <p:cNvPr id="12316" name="テキスト ボックス 12315">
              <a:extLst>
                <a:ext uri="{FF2B5EF4-FFF2-40B4-BE49-F238E27FC236}">
                  <a16:creationId xmlns:a16="http://schemas.microsoft.com/office/drawing/2014/main" id="{49EBC512-389F-99F2-B499-A06AB0DC0424}"/>
                </a:ext>
              </a:extLst>
            </p:cNvPr>
            <p:cNvSpPr txBox="1"/>
            <p:nvPr/>
          </p:nvSpPr>
          <p:spPr>
            <a:xfrm>
              <a:off x="318269" y="5981062"/>
              <a:ext cx="2610010" cy="270652"/>
            </a:xfrm>
            <a:prstGeom prst="rect">
              <a:avLst/>
            </a:prstGeom>
            <a:noFill/>
          </p:spPr>
          <p:txBody>
            <a:bodyPr wrap="none" rtlCol="0">
              <a:spAutoFit/>
            </a:bodyPr>
            <a:lstStyle/>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国会の話し合いで予算が決まります。</a:t>
              </a:r>
              <a:endParaRPr lang="en-US" altLang="ja-JP" sz="1200" dirty="0">
                <a:latin typeface="HGPｺﾞｼｯｸE" panose="020B0900000000000000" pitchFamily="50" charset="-128"/>
                <a:ea typeface="HGPｺﾞｼｯｸE" panose="020B0900000000000000" pitchFamily="50" charset="-128"/>
              </a:endParaRPr>
            </a:p>
          </p:txBody>
        </p:sp>
      </p:grpSp>
      <p:grpSp>
        <p:nvGrpSpPr>
          <p:cNvPr id="12317" name="グループ化 12316">
            <a:extLst>
              <a:ext uri="{FF2B5EF4-FFF2-40B4-BE49-F238E27FC236}">
                <a16:creationId xmlns:a16="http://schemas.microsoft.com/office/drawing/2014/main" id="{71928FA4-69D3-E6DF-3128-B478518F20CD}"/>
              </a:ext>
            </a:extLst>
          </p:cNvPr>
          <p:cNvGrpSpPr/>
          <p:nvPr/>
        </p:nvGrpSpPr>
        <p:grpSpPr>
          <a:xfrm>
            <a:off x="6134125" y="5578914"/>
            <a:ext cx="2697447" cy="637215"/>
            <a:chOff x="6263218" y="5671510"/>
            <a:chExt cx="2697447" cy="637215"/>
          </a:xfrm>
        </p:grpSpPr>
        <p:sp>
          <p:nvSpPr>
            <p:cNvPr id="12318" name="正方形/長方形 12317">
              <a:extLst>
                <a:ext uri="{FF2B5EF4-FFF2-40B4-BE49-F238E27FC236}">
                  <a16:creationId xmlns:a16="http://schemas.microsoft.com/office/drawing/2014/main" id="{DDFBE273-D560-193F-F375-A58D2B14A94C}"/>
                </a:ext>
              </a:extLst>
            </p:cNvPr>
            <p:cNvSpPr/>
            <p:nvPr/>
          </p:nvSpPr>
          <p:spPr bwMode="auto">
            <a:xfrm>
              <a:off x="6263218" y="5671510"/>
              <a:ext cx="2697447" cy="637215"/>
            </a:xfrm>
            <a:prstGeom prst="rect">
              <a:avLst/>
            </a:prstGeom>
            <a:solidFill>
              <a:srgbClr val="D3F1F5"/>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1" hangingPunct="1"/>
              <a:endParaRPr lang="ja-JP" altLang="en-US" sz="2400" dirty="0">
                <a:latin typeface="+mn-ea"/>
              </a:endParaRPr>
            </a:p>
          </p:txBody>
        </p:sp>
        <p:sp>
          <p:nvSpPr>
            <p:cNvPr id="12319" name="正方形/長方形 12318">
              <a:extLst>
                <a:ext uri="{FF2B5EF4-FFF2-40B4-BE49-F238E27FC236}">
                  <a16:creationId xmlns:a16="http://schemas.microsoft.com/office/drawing/2014/main" id="{13086BAB-F98E-14CF-362A-DD0DD73DC806}"/>
                </a:ext>
              </a:extLst>
            </p:cNvPr>
            <p:cNvSpPr/>
            <p:nvPr/>
          </p:nvSpPr>
          <p:spPr bwMode="auto">
            <a:xfrm>
              <a:off x="6263218" y="5682870"/>
              <a:ext cx="2697447" cy="261950"/>
            </a:xfrm>
            <a:prstGeom prst="rect">
              <a:avLst/>
            </a:prstGeom>
            <a:solidFill>
              <a:srgbClr val="36BFD2"/>
            </a:solidFill>
            <a:ln w="635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a:spcBef>
                  <a:spcPts val="0"/>
                </a:spcBef>
                <a:spcAft>
                  <a:spcPts val="0"/>
                </a:spcAft>
              </a:pPr>
              <a:r>
                <a:rPr lang="ja-JP" altLang="en-US" sz="1400" dirty="0">
                  <a:solidFill>
                    <a:schemeClr val="bg1"/>
                  </a:solidFill>
                  <a:latin typeface="HGPｺﾞｼｯｸE" panose="020B0900000000000000" pitchFamily="50" charset="-128"/>
                  <a:ea typeface="HGPｺﾞｼｯｸE" panose="020B0900000000000000" pitchFamily="50" charset="-128"/>
                </a:rPr>
                <a:t>議決</a:t>
              </a:r>
            </a:p>
          </p:txBody>
        </p:sp>
        <p:sp>
          <p:nvSpPr>
            <p:cNvPr id="12320" name="テキスト ボックス 12319">
              <a:extLst>
                <a:ext uri="{FF2B5EF4-FFF2-40B4-BE49-F238E27FC236}">
                  <a16:creationId xmlns:a16="http://schemas.microsoft.com/office/drawing/2014/main" id="{BD5A66D1-C864-0F0A-1DB7-BC62B941F111}"/>
                </a:ext>
              </a:extLst>
            </p:cNvPr>
            <p:cNvSpPr txBox="1"/>
            <p:nvPr/>
          </p:nvSpPr>
          <p:spPr>
            <a:xfrm>
              <a:off x="6306936" y="5981062"/>
              <a:ext cx="2610010" cy="270652"/>
            </a:xfrm>
            <a:prstGeom prst="rect">
              <a:avLst/>
            </a:prstGeom>
            <a:noFill/>
          </p:spPr>
          <p:txBody>
            <a:bodyPr wrap="none" rtlCol="0">
              <a:spAutoFit/>
            </a:bodyPr>
            <a:lstStyle/>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議会の話し合いで予算が決まります。</a:t>
              </a:r>
              <a:endParaRPr lang="en-US" altLang="ja-JP" sz="1200" dirty="0">
                <a:latin typeface="HGPｺﾞｼｯｸE" panose="020B0900000000000000" pitchFamily="50" charset="-128"/>
                <a:ea typeface="HGPｺﾞｼｯｸE" panose="020B0900000000000000" pitchFamily="50" charset="-128"/>
              </a:endParaRPr>
            </a:p>
          </p:txBody>
        </p:sp>
      </p:grpSp>
      <p:grpSp>
        <p:nvGrpSpPr>
          <p:cNvPr id="12321" name="グループ化 12320">
            <a:extLst>
              <a:ext uri="{FF2B5EF4-FFF2-40B4-BE49-F238E27FC236}">
                <a16:creationId xmlns:a16="http://schemas.microsoft.com/office/drawing/2014/main" id="{477344B4-A7F1-B2D4-6078-3EB165E1277C}"/>
              </a:ext>
            </a:extLst>
          </p:cNvPr>
          <p:cNvGrpSpPr/>
          <p:nvPr/>
        </p:nvGrpSpPr>
        <p:grpSpPr>
          <a:xfrm>
            <a:off x="3111614" y="3004534"/>
            <a:ext cx="1196161" cy="631408"/>
            <a:chOff x="3051223" y="3743701"/>
            <a:chExt cx="1196161" cy="631408"/>
          </a:xfrm>
        </p:grpSpPr>
        <p:sp>
          <p:nvSpPr>
            <p:cNvPr id="12322" name="テキスト ボックス 12321">
              <a:extLst>
                <a:ext uri="{FF2B5EF4-FFF2-40B4-BE49-F238E27FC236}">
                  <a16:creationId xmlns:a16="http://schemas.microsoft.com/office/drawing/2014/main" id="{F60726A0-5B0B-C11F-2C31-B7B80030060B}"/>
                </a:ext>
              </a:extLst>
            </p:cNvPr>
            <p:cNvSpPr txBox="1"/>
            <p:nvPr/>
          </p:nvSpPr>
          <p:spPr>
            <a:xfrm>
              <a:off x="3377434" y="3743701"/>
              <a:ext cx="543739" cy="300403"/>
            </a:xfrm>
            <a:prstGeom prst="rect">
              <a:avLst/>
            </a:prstGeom>
            <a:noFill/>
          </p:spPr>
          <p:txBody>
            <a:bodyPr wrap="square" rtlCol="0">
              <a:spAutoFit/>
            </a:bodyPr>
            <a:lstStyle/>
            <a:p>
              <a:pPr>
                <a:lnSpc>
                  <a:spcPct val="110000"/>
                </a:lnSpc>
                <a:spcBef>
                  <a:spcPts val="0"/>
                </a:spcBef>
                <a:spcAft>
                  <a:spcPts val="0"/>
                </a:spcAft>
              </a:pPr>
              <a:r>
                <a:rPr lang="ja-JP" altLang="en-US" sz="1400" dirty="0">
                  <a:solidFill>
                    <a:srgbClr val="DB920F"/>
                  </a:solidFill>
                  <a:latin typeface="HGPｺﾞｼｯｸE" panose="020B0900000000000000" pitchFamily="50" charset="-128"/>
                  <a:ea typeface="HGPｺﾞｼｯｸE" panose="020B0900000000000000" pitchFamily="50" charset="-128"/>
                </a:rPr>
                <a:t>選挙</a:t>
              </a:r>
              <a:endParaRPr lang="en-US" altLang="ja-JP" sz="1400" dirty="0">
                <a:solidFill>
                  <a:srgbClr val="DB920F"/>
                </a:solidFill>
                <a:latin typeface="HGPｺﾞｼｯｸE" panose="020B0900000000000000" pitchFamily="50" charset="-128"/>
                <a:ea typeface="HGPｺﾞｼｯｸE" panose="020B0900000000000000" pitchFamily="50" charset="-128"/>
              </a:endParaRPr>
            </a:p>
          </p:txBody>
        </p:sp>
        <p:sp>
          <p:nvSpPr>
            <p:cNvPr id="12323" name="テキスト ボックス 12322">
              <a:extLst>
                <a:ext uri="{FF2B5EF4-FFF2-40B4-BE49-F238E27FC236}">
                  <a16:creationId xmlns:a16="http://schemas.microsoft.com/office/drawing/2014/main" id="{292DAEBA-8546-D6BE-3B91-C8FFB4359717}"/>
                </a:ext>
              </a:extLst>
            </p:cNvPr>
            <p:cNvSpPr txBox="1"/>
            <p:nvPr/>
          </p:nvSpPr>
          <p:spPr>
            <a:xfrm>
              <a:off x="3051223" y="3996672"/>
              <a:ext cx="1196161" cy="378437"/>
            </a:xfrm>
            <a:prstGeom prst="rect">
              <a:avLst/>
            </a:prstGeom>
            <a:noFill/>
          </p:spPr>
          <p:txBody>
            <a:bodyPr wrap="none" rtlCol="0">
              <a:spAutoFit/>
            </a:bodyPr>
            <a:lstStyle/>
            <a:p>
              <a:pPr>
                <a:lnSpc>
                  <a:spcPct val="110000"/>
                </a:lnSpc>
                <a:spcBef>
                  <a:spcPts val="0"/>
                </a:spcBef>
                <a:spcAft>
                  <a:spcPts val="0"/>
                </a:spcAft>
              </a:pPr>
              <a:r>
                <a:rPr lang="ja-JP" altLang="en-US" sz="900" dirty="0">
                  <a:latin typeface="HGPｺﾞｼｯｸE" panose="020B0900000000000000" pitchFamily="50" charset="-128"/>
                  <a:ea typeface="HGPｺﾞｼｯｸE" panose="020B0900000000000000" pitchFamily="50" charset="-128"/>
                </a:rPr>
                <a:t>国民の代表である</a:t>
              </a:r>
              <a:endParaRPr lang="en-US" altLang="ja-JP" sz="9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900" dirty="0">
                  <a:latin typeface="HGPｺﾞｼｯｸE" panose="020B0900000000000000" pitchFamily="50" charset="-128"/>
                  <a:ea typeface="HGPｺﾞｼｯｸE" panose="020B0900000000000000" pitchFamily="50" charset="-128"/>
                </a:rPr>
                <a:t>国会議員を選びます</a:t>
              </a:r>
              <a:endParaRPr lang="en-US" altLang="ja-JP" sz="900" dirty="0">
                <a:latin typeface="HGPｺﾞｼｯｸE" panose="020B0900000000000000" pitchFamily="50" charset="-128"/>
                <a:ea typeface="HGPｺﾞｼｯｸE" panose="020B0900000000000000" pitchFamily="50" charset="-128"/>
              </a:endParaRPr>
            </a:p>
          </p:txBody>
        </p:sp>
      </p:grpSp>
      <p:grpSp>
        <p:nvGrpSpPr>
          <p:cNvPr id="12324" name="グループ化 12323">
            <a:extLst>
              <a:ext uri="{FF2B5EF4-FFF2-40B4-BE49-F238E27FC236}">
                <a16:creationId xmlns:a16="http://schemas.microsoft.com/office/drawing/2014/main" id="{E2380FDA-8BC2-A6BC-3E81-9905594BF0A0}"/>
              </a:ext>
            </a:extLst>
          </p:cNvPr>
          <p:cNvGrpSpPr/>
          <p:nvPr/>
        </p:nvGrpSpPr>
        <p:grpSpPr>
          <a:xfrm>
            <a:off x="5038096" y="3950360"/>
            <a:ext cx="1072730" cy="930713"/>
            <a:chOff x="5189574" y="3749095"/>
            <a:chExt cx="1072730" cy="930713"/>
          </a:xfrm>
        </p:grpSpPr>
        <p:sp>
          <p:nvSpPr>
            <p:cNvPr id="12325" name="テキスト ボックス 12324">
              <a:extLst>
                <a:ext uri="{FF2B5EF4-FFF2-40B4-BE49-F238E27FC236}">
                  <a16:creationId xmlns:a16="http://schemas.microsoft.com/office/drawing/2014/main" id="{B0CE5D6B-7361-85DB-AA9C-7574AE6F71E7}"/>
                </a:ext>
              </a:extLst>
            </p:cNvPr>
            <p:cNvSpPr txBox="1"/>
            <p:nvPr/>
          </p:nvSpPr>
          <p:spPr>
            <a:xfrm>
              <a:off x="5421485" y="3749095"/>
              <a:ext cx="543739" cy="300403"/>
            </a:xfrm>
            <a:prstGeom prst="rect">
              <a:avLst/>
            </a:prstGeom>
            <a:noFill/>
          </p:spPr>
          <p:txBody>
            <a:bodyPr wrap="none" rtlCol="0">
              <a:spAutoFit/>
            </a:bodyPr>
            <a:lstStyle/>
            <a:p>
              <a:pPr>
                <a:lnSpc>
                  <a:spcPct val="110000"/>
                </a:lnSpc>
                <a:spcBef>
                  <a:spcPts val="0"/>
                </a:spcBef>
                <a:spcAft>
                  <a:spcPts val="0"/>
                </a:spcAft>
              </a:pPr>
              <a:r>
                <a:rPr lang="ja-JP" altLang="en-US" sz="1400" dirty="0">
                  <a:solidFill>
                    <a:srgbClr val="DB920F"/>
                  </a:solidFill>
                  <a:latin typeface="HGPｺﾞｼｯｸE" panose="020B0900000000000000" pitchFamily="50" charset="-128"/>
                  <a:ea typeface="HGPｺﾞｼｯｸE" panose="020B0900000000000000" pitchFamily="50" charset="-128"/>
                </a:rPr>
                <a:t>選挙</a:t>
              </a:r>
              <a:endParaRPr lang="en-US" altLang="ja-JP" sz="1400" dirty="0">
                <a:solidFill>
                  <a:srgbClr val="DB920F"/>
                </a:solidFill>
                <a:latin typeface="HGPｺﾞｼｯｸE" panose="020B0900000000000000" pitchFamily="50" charset="-128"/>
                <a:ea typeface="HGPｺﾞｼｯｸE" panose="020B0900000000000000" pitchFamily="50" charset="-128"/>
              </a:endParaRPr>
            </a:p>
          </p:txBody>
        </p:sp>
        <p:sp>
          <p:nvSpPr>
            <p:cNvPr id="12326" name="テキスト ボックス 12325">
              <a:extLst>
                <a:ext uri="{FF2B5EF4-FFF2-40B4-BE49-F238E27FC236}">
                  <a16:creationId xmlns:a16="http://schemas.microsoft.com/office/drawing/2014/main" id="{09D13067-9CF4-BFD8-ED50-2EB37A2EDEF9}"/>
                </a:ext>
              </a:extLst>
            </p:cNvPr>
            <p:cNvSpPr txBox="1"/>
            <p:nvPr/>
          </p:nvSpPr>
          <p:spPr>
            <a:xfrm>
              <a:off x="5189574" y="3996672"/>
              <a:ext cx="1072730" cy="683136"/>
            </a:xfrm>
            <a:prstGeom prst="rect">
              <a:avLst/>
            </a:prstGeom>
            <a:noFill/>
          </p:spPr>
          <p:txBody>
            <a:bodyPr wrap="none" rtlCol="0">
              <a:spAutoFit/>
            </a:bodyPr>
            <a:lstStyle/>
            <a:p>
              <a:pPr>
                <a:lnSpc>
                  <a:spcPct val="110000"/>
                </a:lnSpc>
                <a:spcBef>
                  <a:spcPts val="0"/>
                </a:spcBef>
                <a:spcAft>
                  <a:spcPts val="0"/>
                </a:spcAft>
              </a:pPr>
              <a:r>
                <a:rPr lang="ja-JP" altLang="en-US" sz="900" dirty="0">
                  <a:latin typeface="HGPｺﾞｼｯｸE" panose="020B0900000000000000" pitchFamily="50" charset="-128"/>
                  <a:ea typeface="HGPｺﾞｼｯｸE" panose="020B0900000000000000" pitchFamily="50" charset="-128"/>
                </a:rPr>
                <a:t>住民の代表である</a:t>
              </a:r>
              <a:endParaRPr lang="en-US" altLang="ja-JP" sz="9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900" dirty="0">
                  <a:latin typeface="HGPｺﾞｼｯｸE" panose="020B0900000000000000" pitchFamily="50" charset="-128"/>
                  <a:ea typeface="HGPｺﾞｼｯｸE" panose="020B0900000000000000" pitchFamily="50" charset="-128"/>
                </a:rPr>
                <a:t>都道府県・</a:t>
              </a:r>
              <a:endParaRPr lang="en-US" altLang="ja-JP" sz="9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900" dirty="0">
                  <a:latin typeface="HGPｺﾞｼｯｸE" panose="020B0900000000000000" pitchFamily="50" charset="-128"/>
                  <a:ea typeface="HGPｺﾞｼｯｸE" panose="020B0900000000000000" pitchFamily="50" charset="-128"/>
                </a:rPr>
                <a:t>市区町村議会</a:t>
              </a:r>
              <a:endParaRPr lang="en-US" altLang="ja-JP" sz="9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900" dirty="0">
                  <a:latin typeface="HGPｺﾞｼｯｸE" panose="020B0900000000000000" pitchFamily="50" charset="-128"/>
                  <a:ea typeface="HGPｺﾞｼｯｸE" panose="020B0900000000000000" pitchFamily="50" charset="-128"/>
                </a:rPr>
                <a:t>議員を選びます</a:t>
              </a:r>
              <a:endParaRPr lang="en-US" altLang="ja-JP" sz="900" dirty="0">
                <a:latin typeface="HGPｺﾞｼｯｸE" panose="020B0900000000000000" pitchFamily="50" charset="-128"/>
                <a:ea typeface="HGPｺﾞｼｯｸE" panose="020B0900000000000000" pitchFamily="50" charset="-128"/>
              </a:endParaRPr>
            </a:p>
          </p:txBody>
        </p:sp>
      </p:grpSp>
      <p:grpSp>
        <p:nvGrpSpPr>
          <p:cNvPr id="12327" name="グループ化 12326">
            <a:extLst>
              <a:ext uri="{FF2B5EF4-FFF2-40B4-BE49-F238E27FC236}">
                <a16:creationId xmlns:a16="http://schemas.microsoft.com/office/drawing/2014/main" id="{5115B2AB-E9A6-0B58-3722-FCBA41B5CC1D}"/>
              </a:ext>
            </a:extLst>
          </p:cNvPr>
          <p:cNvGrpSpPr/>
          <p:nvPr/>
        </p:nvGrpSpPr>
        <p:grpSpPr>
          <a:xfrm>
            <a:off x="5045101" y="2530582"/>
            <a:ext cx="1072730" cy="935579"/>
            <a:chOff x="5189574" y="2180717"/>
            <a:chExt cx="1072730" cy="935579"/>
          </a:xfrm>
        </p:grpSpPr>
        <p:sp>
          <p:nvSpPr>
            <p:cNvPr id="12328" name="テキスト ボックス 12327">
              <a:extLst>
                <a:ext uri="{FF2B5EF4-FFF2-40B4-BE49-F238E27FC236}">
                  <a16:creationId xmlns:a16="http://schemas.microsoft.com/office/drawing/2014/main" id="{0D0978C7-995B-4C40-7BC5-1121110D0037}"/>
                </a:ext>
              </a:extLst>
            </p:cNvPr>
            <p:cNvSpPr txBox="1"/>
            <p:nvPr/>
          </p:nvSpPr>
          <p:spPr>
            <a:xfrm>
              <a:off x="5426090" y="2180717"/>
              <a:ext cx="543739" cy="300403"/>
            </a:xfrm>
            <a:prstGeom prst="rect">
              <a:avLst/>
            </a:prstGeom>
            <a:noFill/>
          </p:spPr>
          <p:txBody>
            <a:bodyPr wrap="none" rtlCol="0">
              <a:spAutoFit/>
            </a:bodyPr>
            <a:lstStyle/>
            <a:p>
              <a:pPr>
                <a:lnSpc>
                  <a:spcPct val="110000"/>
                </a:lnSpc>
                <a:spcBef>
                  <a:spcPts val="0"/>
                </a:spcBef>
                <a:spcAft>
                  <a:spcPts val="0"/>
                </a:spcAft>
              </a:pPr>
              <a:r>
                <a:rPr lang="ja-JP" altLang="en-US" sz="1400" dirty="0">
                  <a:solidFill>
                    <a:srgbClr val="DB920F"/>
                  </a:solidFill>
                  <a:latin typeface="HGPｺﾞｼｯｸE" panose="020B0900000000000000" pitchFamily="50" charset="-128"/>
                  <a:ea typeface="HGPｺﾞｼｯｸE" panose="020B0900000000000000" pitchFamily="50" charset="-128"/>
                </a:rPr>
                <a:t>選挙</a:t>
              </a:r>
              <a:endParaRPr lang="en-US" altLang="ja-JP" sz="1400" dirty="0">
                <a:solidFill>
                  <a:srgbClr val="DB920F"/>
                </a:solidFill>
                <a:latin typeface="HGPｺﾞｼｯｸE" panose="020B0900000000000000" pitchFamily="50" charset="-128"/>
                <a:ea typeface="HGPｺﾞｼｯｸE" panose="020B0900000000000000" pitchFamily="50" charset="-128"/>
              </a:endParaRPr>
            </a:p>
          </p:txBody>
        </p:sp>
        <p:sp>
          <p:nvSpPr>
            <p:cNvPr id="12329" name="テキスト ボックス 12328">
              <a:extLst>
                <a:ext uri="{FF2B5EF4-FFF2-40B4-BE49-F238E27FC236}">
                  <a16:creationId xmlns:a16="http://schemas.microsoft.com/office/drawing/2014/main" id="{77BB4221-40A5-DF3E-D5FB-09A61C7AB00B}"/>
                </a:ext>
              </a:extLst>
            </p:cNvPr>
            <p:cNvSpPr txBox="1"/>
            <p:nvPr/>
          </p:nvSpPr>
          <p:spPr>
            <a:xfrm>
              <a:off x="5189574" y="2433160"/>
              <a:ext cx="1072730" cy="683136"/>
            </a:xfrm>
            <a:prstGeom prst="rect">
              <a:avLst/>
            </a:prstGeom>
            <a:noFill/>
          </p:spPr>
          <p:txBody>
            <a:bodyPr wrap="none" rtlCol="0">
              <a:spAutoFit/>
            </a:bodyPr>
            <a:lstStyle/>
            <a:p>
              <a:pPr>
                <a:lnSpc>
                  <a:spcPct val="110000"/>
                </a:lnSpc>
                <a:spcBef>
                  <a:spcPts val="0"/>
                </a:spcBef>
                <a:spcAft>
                  <a:spcPts val="0"/>
                </a:spcAft>
              </a:pPr>
              <a:r>
                <a:rPr lang="ja-JP" altLang="en-US" sz="900" dirty="0">
                  <a:latin typeface="HGPｺﾞｼｯｸE" panose="020B0900000000000000" pitchFamily="50" charset="-128"/>
                  <a:ea typeface="HGPｺﾞｼｯｸE" panose="020B0900000000000000" pitchFamily="50" charset="-128"/>
                </a:rPr>
                <a:t>住民の代表である</a:t>
              </a:r>
              <a:endParaRPr lang="en-US" altLang="ja-JP" sz="9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900" dirty="0">
                  <a:latin typeface="HGPｺﾞｼｯｸE" panose="020B0900000000000000" pitchFamily="50" charset="-128"/>
                  <a:ea typeface="HGPｺﾞｼｯｸE" panose="020B0900000000000000" pitchFamily="50" charset="-128"/>
                </a:rPr>
                <a:t>都道府県知事・</a:t>
              </a:r>
              <a:endParaRPr lang="en-US" altLang="ja-JP" sz="9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900" dirty="0">
                  <a:latin typeface="HGPｺﾞｼｯｸE" panose="020B0900000000000000" pitchFamily="50" charset="-128"/>
                  <a:ea typeface="HGPｺﾞｼｯｸE" panose="020B0900000000000000" pitchFamily="50" charset="-128"/>
                </a:rPr>
                <a:t>市区町村長</a:t>
              </a:r>
              <a:endParaRPr lang="en-US" altLang="ja-JP" sz="9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900" dirty="0">
                  <a:latin typeface="HGPｺﾞｼｯｸE" panose="020B0900000000000000" pitchFamily="50" charset="-128"/>
                  <a:ea typeface="HGPｺﾞｼｯｸE" panose="020B0900000000000000" pitchFamily="50" charset="-128"/>
                </a:rPr>
                <a:t>を選びます</a:t>
              </a:r>
              <a:endParaRPr lang="en-US" altLang="ja-JP" sz="900" dirty="0">
                <a:latin typeface="HGPｺﾞｼｯｸE" panose="020B0900000000000000" pitchFamily="50" charset="-128"/>
                <a:ea typeface="HGPｺﾞｼｯｸE" panose="020B0900000000000000" pitchFamily="50" charset="-128"/>
              </a:endParaRPr>
            </a:p>
          </p:txBody>
        </p:sp>
      </p:grpSp>
      <p:sp>
        <p:nvSpPr>
          <p:cNvPr id="12330" name="テキスト ボックス 12329">
            <a:extLst>
              <a:ext uri="{FF2B5EF4-FFF2-40B4-BE49-F238E27FC236}">
                <a16:creationId xmlns:a16="http://schemas.microsoft.com/office/drawing/2014/main" id="{DF564F5A-AB77-253B-23DA-97F2F0191C49}"/>
              </a:ext>
            </a:extLst>
          </p:cNvPr>
          <p:cNvSpPr txBox="1"/>
          <p:nvPr/>
        </p:nvSpPr>
        <p:spPr>
          <a:xfrm>
            <a:off x="3299404" y="1743780"/>
            <a:ext cx="796033" cy="507639"/>
          </a:xfrm>
          <a:prstGeom prst="rect">
            <a:avLst/>
          </a:prstGeom>
          <a:noFill/>
        </p:spPr>
        <p:txBody>
          <a:bodyPr wrap="square" rtlCol="0">
            <a:spAutoFit/>
          </a:bodyPr>
          <a:lstStyle/>
          <a:p>
            <a:pPr algn="ctr">
              <a:spcBef>
                <a:spcPts val="0"/>
              </a:spcBef>
              <a:spcAft>
                <a:spcPts val="0"/>
              </a:spcAft>
            </a:pPr>
            <a:r>
              <a:rPr lang="ja-JP" altLang="en-US" sz="1400" dirty="0">
                <a:solidFill>
                  <a:srgbClr val="6BA42C"/>
                </a:solidFill>
                <a:latin typeface="HGPｺﾞｼｯｸE" panose="020B0900000000000000" pitchFamily="50" charset="-128"/>
                <a:ea typeface="HGPｺﾞｼｯｸE" panose="020B0900000000000000" pitchFamily="50" charset="-128"/>
              </a:rPr>
              <a:t>税金</a:t>
            </a:r>
            <a:endParaRPr lang="en-US" altLang="ja-JP" sz="1400" dirty="0">
              <a:solidFill>
                <a:srgbClr val="6BA42C"/>
              </a:solidFill>
              <a:latin typeface="HGPｺﾞｼｯｸE" panose="020B0900000000000000" pitchFamily="50" charset="-128"/>
              <a:ea typeface="HGPｺﾞｼｯｸE" panose="020B0900000000000000" pitchFamily="50" charset="-128"/>
            </a:endParaRPr>
          </a:p>
          <a:p>
            <a:pPr algn="ctr">
              <a:spcBef>
                <a:spcPts val="0"/>
              </a:spcBef>
              <a:spcAft>
                <a:spcPts val="0"/>
              </a:spcAft>
            </a:pPr>
            <a:r>
              <a:rPr lang="ja-JP" altLang="en-US" sz="1200" dirty="0">
                <a:solidFill>
                  <a:srgbClr val="6BA42C"/>
                </a:solidFill>
                <a:latin typeface="HGPｺﾞｼｯｸE" panose="020B0900000000000000" pitchFamily="50" charset="-128"/>
                <a:ea typeface="HGPｺﾞｼｯｸE" panose="020B0900000000000000" pitchFamily="50" charset="-128"/>
              </a:rPr>
              <a:t>（国税）</a:t>
            </a:r>
            <a:endParaRPr lang="en-US" altLang="ja-JP" sz="1200" dirty="0">
              <a:solidFill>
                <a:srgbClr val="6BA42C"/>
              </a:solidFill>
              <a:latin typeface="HGPｺﾞｼｯｸE" panose="020B0900000000000000" pitchFamily="50" charset="-128"/>
              <a:ea typeface="HGPｺﾞｼｯｸE" panose="020B0900000000000000" pitchFamily="50" charset="-128"/>
            </a:endParaRPr>
          </a:p>
        </p:txBody>
      </p:sp>
      <p:sp>
        <p:nvSpPr>
          <p:cNvPr id="12331" name="テキスト ボックス 12330">
            <a:extLst>
              <a:ext uri="{FF2B5EF4-FFF2-40B4-BE49-F238E27FC236}">
                <a16:creationId xmlns:a16="http://schemas.microsoft.com/office/drawing/2014/main" id="{4B367FF0-5886-3E05-76A1-66A093B52C6E}"/>
              </a:ext>
            </a:extLst>
          </p:cNvPr>
          <p:cNvSpPr txBox="1"/>
          <p:nvPr/>
        </p:nvSpPr>
        <p:spPr>
          <a:xfrm>
            <a:off x="4971119" y="1743780"/>
            <a:ext cx="796033" cy="507639"/>
          </a:xfrm>
          <a:prstGeom prst="rect">
            <a:avLst/>
          </a:prstGeom>
          <a:noFill/>
        </p:spPr>
        <p:txBody>
          <a:bodyPr wrap="square" rtlCol="0">
            <a:spAutoFit/>
          </a:bodyPr>
          <a:lstStyle/>
          <a:p>
            <a:pPr algn="ctr">
              <a:spcBef>
                <a:spcPts val="0"/>
              </a:spcBef>
              <a:spcAft>
                <a:spcPts val="0"/>
              </a:spcAft>
            </a:pPr>
            <a:r>
              <a:rPr lang="ja-JP" altLang="en-US" sz="1400" dirty="0">
                <a:solidFill>
                  <a:srgbClr val="1F7EA9"/>
                </a:solidFill>
                <a:latin typeface="HGPｺﾞｼｯｸE" panose="020B0900000000000000" pitchFamily="50" charset="-128"/>
                <a:ea typeface="HGPｺﾞｼｯｸE" panose="020B0900000000000000" pitchFamily="50" charset="-128"/>
              </a:rPr>
              <a:t>税金</a:t>
            </a:r>
            <a:endParaRPr lang="en-US" altLang="ja-JP" sz="1400" dirty="0">
              <a:solidFill>
                <a:srgbClr val="1F7EA9"/>
              </a:solidFill>
              <a:latin typeface="HGPｺﾞｼｯｸE" panose="020B0900000000000000" pitchFamily="50" charset="-128"/>
              <a:ea typeface="HGPｺﾞｼｯｸE" panose="020B0900000000000000" pitchFamily="50" charset="-128"/>
            </a:endParaRPr>
          </a:p>
          <a:p>
            <a:pPr algn="ctr">
              <a:spcBef>
                <a:spcPts val="0"/>
              </a:spcBef>
              <a:spcAft>
                <a:spcPts val="0"/>
              </a:spcAft>
            </a:pPr>
            <a:r>
              <a:rPr lang="ja-JP" altLang="en-US" sz="1200" dirty="0">
                <a:solidFill>
                  <a:srgbClr val="1F7EA9"/>
                </a:solidFill>
                <a:latin typeface="HGPｺﾞｼｯｸE" panose="020B0900000000000000" pitchFamily="50" charset="-128"/>
                <a:ea typeface="HGPｺﾞｼｯｸE" panose="020B0900000000000000" pitchFamily="50" charset="-128"/>
              </a:rPr>
              <a:t>（地方税）</a:t>
            </a:r>
            <a:endParaRPr lang="en-US" altLang="ja-JP" sz="1200" dirty="0">
              <a:solidFill>
                <a:srgbClr val="1F7EA9"/>
              </a:solidFill>
              <a:latin typeface="HGPｺﾞｼｯｸE" panose="020B0900000000000000" pitchFamily="50" charset="-128"/>
              <a:ea typeface="HGPｺﾞｼｯｸE" panose="020B0900000000000000" pitchFamily="50" charset="-128"/>
            </a:endParaRPr>
          </a:p>
        </p:txBody>
      </p:sp>
      <p:grpSp>
        <p:nvGrpSpPr>
          <p:cNvPr id="10" name="グループ化 9">
            <a:extLst>
              <a:ext uri="{FF2B5EF4-FFF2-40B4-BE49-F238E27FC236}">
                <a16:creationId xmlns:a16="http://schemas.microsoft.com/office/drawing/2014/main" id="{34823C51-FF6F-9EBA-F8B5-7901BE70CAF0}"/>
              </a:ext>
            </a:extLst>
          </p:cNvPr>
          <p:cNvGrpSpPr/>
          <p:nvPr/>
        </p:nvGrpSpPr>
        <p:grpSpPr>
          <a:xfrm>
            <a:off x="-29057" y="6108718"/>
            <a:ext cx="832606" cy="749280"/>
            <a:chOff x="-35154" y="5996309"/>
            <a:chExt cx="945432" cy="850815"/>
          </a:xfrm>
        </p:grpSpPr>
        <p:sp>
          <p:nvSpPr>
            <p:cNvPr id="11" name="フリーフォーム: 図形 10">
              <a:extLst>
                <a:ext uri="{FF2B5EF4-FFF2-40B4-BE49-F238E27FC236}">
                  <a16:creationId xmlns:a16="http://schemas.microsoft.com/office/drawing/2014/main" id="{07ECC775-802B-BAAF-0AAE-F48F4C961CA9}"/>
                </a:ext>
              </a:extLst>
            </p:cNvPr>
            <p:cNvSpPr/>
            <p:nvPr userDrawn="1"/>
          </p:nvSpPr>
          <p:spPr>
            <a:xfrm rot="5400000">
              <a:off x="29731" y="6013480"/>
              <a:ext cx="803910" cy="863377"/>
            </a:xfrm>
            <a:custGeom>
              <a:avLst/>
              <a:gdLst>
                <a:gd name="connsiteX0" fmla="*/ 0 w 803912"/>
                <a:gd name="connsiteY0" fmla="*/ 529098 h 863377"/>
                <a:gd name="connsiteX1" fmla="*/ 529098 w 803912"/>
                <a:gd name="connsiteY1" fmla="*/ 0 h 863377"/>
                <a:gd name="connsiteX2" fmla="*/ 735047 w 803912"/>
                <a:gd name="connsiteY2" fmla="*/ 41580 h 863377"/>
                <a:gd name="connsiteX3" fmla="*/ 803912 w 803912"/>
                <a:gd name="connsiteY3" fmla="*/ 78958 h 863377"/>
                <a:gd name="connsiteX4" fmla="*/ 803912 w 803912"/>
                <a:gd name="connsiteY4" fmla="*/ 863377 h 863377"/>
                <a:gd name="connsiteX5" fmla="*/ 122089 w 803912"/>
                <a:gd name="connsiteY5" fmla="*/ 863377 h 863377"/>
                <a:gd name="connsiteX6" fmla="*/ 90362 w 803912"/>
                <a:gd name="connsiteY6" fmla="*/ 824922 h 863377"/>
                <a:gd name="connsiteX7" fmla="*/ 0 w 803912"/>
                <a:gd name="connsiteY7" fmla="*/ 529098 h 863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3912" h="863377">
                  <a:moveTo>
                    <a:pt x="0" y="529098"/>
                  </a:moveTo>
                  <a:cubicBezTo>
                    <a:pt x="0" y="236885"/>
                    <a:pt x="236885" y="0"/>
                    <a:pt x="529098" y="0"/>
                  </a:cubicBezTo>
                  <a:cubicBezTo>
                    <a:pt x="602151" y="0"/>
                    <a:pt x="671747" y="14806"/>
                    <a:pt x="735047" y="41580"/>
                  </a:cubicBezTo>
                  <a:lnTo>
                    <a:pt x="803912" y="78958"/>
                  </a:lnTo>
                  <a:lnTo>
                    <a:pt x="803912" y="863377"/>
                  </a:lnTo>
                  <a:lnTo>
                    <a:pt x="122089" y="863377"/>
                  </a:lnTo>
                  <a:lnTo>
                    <a:pt x="90362" y="824922"/>
                  </a:lnTo>
                  <a:cubicBezTo>
                    <a:pt x="33312" y="740478"/>
                    <a:pt x="0" y="638678"/>
                    <a:pt x="0" y="529098"/>
                  </a:cubicBezTo>
                  <a:close/>
                </a:path>
              </a:pathLst>
            </a:custGeom>
            <a:solidFill>
              <a:srgbClr val="DCF8C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latin typeface="HGPGothicE" panose="020B0900000000000000" pitchFamily="34" charset="-128"/>
              </a:endParaRPr>
            </a:p>
          </p:txBody>
        </p:sp>
        <p:sp>
          <p:nvSpPr>
            <p:cNvPr id="14" name="フリーフォーム: 図形 13">
              <a:extLst>
                <a:ext uri="{FF2B5EF4-FFF2-40B4-BE49-F238E27FC236}">
                  <a16:creationId xmlns:a16="http://schemas.microsoft.com/office/drawing/2014/main" id="{01555A36-F5A3-7DD1-697E-450A5DC21734}"/>
                </a:ext>
              </a:extLst>
            </p:cNvPr>
            <p:cNvSpPr/>
            <p:nvPr userDrawn="1"/>
          </p:nvSpPr>
          <p:spPr>
            <a:xfrm rot="5400000">
              <a:off x="29731" y="5966578"/>
              <a:ext cx="850815" cy="910278"/>
            </a:xfrm>
            <a:custGeom>
              <a:avLst/>
              <a:gdLst>
                <a:gd name="connsiteX0" fmla="*/ 0 w 850815"/>
                <a:gd name="connsiteY0" fmla="*/ 576000 h 910278"/>
                <a:gd name="connsiteX1" fmla="*/ 576000 w 850815"/>
                <a:gd name="connsiteY1" fmla="*/ 0 h 910278"/>
                <a:gd name="connsiteX2" fmla="*/ 800205 w 850815"/>
                <a:gd name="connsiteY2" fmla="*/ 45266 h 910278"/>
                <a:gd name="connsiteX3" fmla="*/ 850815 w 850815"/>
                <a:gd name="connsiteY3" fmla="*/ 72735 h 910278"/>
                <a:gd name="connsiteX4" fmla="*/ 850815 w 850815"/>
                <a:gd name="connsiteY4" fmla="*/ 125859 h 910278"/>
                <a:gd name="connsiteX5" fmla="*/ 781950 w 850815"/>
                <a:gd name="connsiteY5" fmla="*/ 88481 h 910278"/>
                <a:gd name="connsiteX6" fmla="*/ 576001 w 850815"/>
                <a:gd name="connsiteY6" fmla="*/ 46901 h 910278"/>
                <a:gd name="connsiteX7" fmla="*/ 46903 w 850815"/>
                <a:gd name="connsiteY7" fmla="*/ 575999 h 910278"/>
                <a:gd name="connsiteX8" fmla="*/ 137265 w 850815"/>
                <a:gd name="connsiteY8" fmla="*/ 871823 h 910278"/>
                <a:gd name="connsiteX9" fmla="*/ 168992 w 850815"/>
                <a:gd name="connsiteY9" fmla="*/ 910278 h 910278"/>
                <a:gd name="connsiteX10" fmla="*/ 108463 w 850815"/>
                <a:gd name="connsiteY10" fmla="*/ 910278 h 910278"/>
                <a:gd name="connsiteX11" fmla="*/ 98372 w 850815"/>
                <a:gd name="connsiteY11" fmla="*/ 898047 h 910278"/>
                <a:gd name="connsiteX12" fmla="*/ 0 w 850815"/>
                <a:gd name="connsiteY12" fmla="*/ 576000 h 91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0815" h="910278">
                  <a:moveTo>
                    <a:pt x="0" y="576000"/>
                  </a:moveTo>
                  <a:cubicBezTo>
                    <a:pt x="0" y="257884"/>
                    <a:pt x="257884" y="0"/>
                    <a:pt x="576000" y="0"/>
                  </a:cubicBezTo>
                  <a:cubicBezTo>
                    <a:pt x="655529" y="0"/>
                    <a:pt x="731294" y="16118"/>
                    <a:pt x="800205" y="45266"/>
                  </a:cubicBezTo>
                  <a:lnTo>
                    <a:pt x="850815" y="72735"/>
                  </a:lnTo>
                  <a:lnTo>
                    <a:pt x="850815" y="125859"/>
                  </a:lnTo>
                  <a:lnTo>
                    <a:pt x="781950" y="88481"/>
                  </a:lnTo>
                  <a:cubicBezTo>
                    <a:pt x="718650" y="61707"/>
                    <a:pt x="649054" y="46901"/>
                    <a:pt x="576001" y="46901"/>
                  </a:cubicBezTo>
                  <a:cubicBezTo>
                    <a:pt x="283788" y="46901"/>
                    <a:pt x="46903" y="283786"/>
                    <a:pt x="46903" y="575999"/>
                  </a:cubicBezTo>
                  <a:cubicBezTo>
                    <a:pt x="46903" y="685579"/>
                    <a:pt x="80215" y="787379"/>
                    <a:pt x="137265" y="871823"/>
                  </a:cubicBezTo>
                  <a:lnTo>
                    <a:pt x="168992" y="910278"/>
                  </a:lnTo>
                  <a:lnTo>
                    <a:pt x="108463" y="910278"/>
                  </a:lnTo>
                  <a:lnTo>
                    <a:pt x="98372" y="898047"/>
                  </a:lnTo>
                  <a:cubicBezTo>
                    <a:pt x="36265" y="806117"/>
                    <a:pt x="0" y="695294"/>
                    <a:pt x="0" y="576000"/>
                  </a:cubicBezTo>
                  <a:close/>
                </a:path>
              </a:pathLst>
            </a:custGeom>
            <a:solidFill>
              <a:srgbClr val="005BA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latin typeface="HGPGothicE" panose="020B0900000000000000" pitchFamily="34" charset="-128"/>
              </a:endParaRPr>
            </a:p>
          </p:txBody>
        </p:sp>
        <p:sp>
          <p:nvSpPr>
            <p:cNvPr id="15" name="テキスト ボックス 14">
              <a:extLst>
                <a:ext uri="{FF2B5EF4-FFF2-40B4-BE49-F238E27FC236}">
                  <a16:creationId xmlns:a16="http://schemas.microsoft.com/office/drawing/2014/main" id="{854336E6-DEEF-EECF-64E1-74BEA8128D52}"/>
                </a:ext>
              </a:extLst>
            </p:cNvPr>
            <p:cNvSpPr txBox="1"/>
            <p:nvPr userDrawn="1"/>
          </p:nvSpPr>
          <p:spPr>
            <a:xfrm>
              <a:off x="-35154" y="6181034"/>
              <a:ext cx="825671" cy="584775"/>
            </a:xfrm>
            <a:prstGeom prst="rect">
              <a:avLst/>
            </a:prstGeom>
            <a:noFill/>
          </p:spPr>
          <p:txBody>
            <a:bodyPr wrap="square" rtlCol="0">
              <a:noAutofit/>
            </a:bodyPr>
            <a:lstStyle/>
            <a:p>
              <a:pPr algn="ctr"/>
              <a:r>
                <a:rPr kumimoji="1" lang="ja-JP" altLang="en-US" sz="1400" b="1" i="0" spc="50" baseline="0" dirty="0">
                  <a:solidFill>
                    <a:srgbClr val="005BAD"/>
                  </a:solidFill>
                  <a:latin typeface="ＭＳ Ｐゴシック" panose="020B0600070205080204" pitchFamily="50" charset="-128"/>
                  <a:ea typeface="ＭＳ Ｐゴシック" panose="020B0600070205080204" pitchFamily="50" charset="-128"/>
                </a:rPr>
                <a:t>もっと</a:t>
              </a:r>
              <a:endParaRPr kumimoji="1" lang="en-US" altLang="ja-JP" sz="1400" b="1" i="0" spc="50" baseline="0" dirty="0">
                <a:solidFill>
                  <a:srgbClr val="005BAD"/>
                </a:solidFill>
                <a:latin typeface="ＭＳ Ｐゴシック" panose="020B0600070205080204" pitchFamily="50" charset="-128"/>
                <a:ea typeface="ＭＳ Ｐゴシック" panose="020B0600070205080204" pitchFamily="50" charset="-128"/>
              </a:endParaRPr>
            </a:p>
            <a:p>
              <a:pPr algn="ctr"/>
              <a:r>
                <a:rPr lang="ja-JP" altLang="en-US" sz="1400" b="1" spc="50" dirty="0">
                  <a:solidFill>
                    <a:srgbClr val="005BAD"/>
                  </a:solidFill>
                  <a:latin typeface="ＭＳ Ｐゴシック" panose="020B0600070205080204" pitchFamily="50" charset="-128"/>
                  <a:ea typeface="ＭＳ Ｐゴシック" panose="020B0600070205080204" pitchFamily="50" charset="-128"/>
                </a:rPr>
                <a:t>詳しく</a:t>
              </a:r>
              <a:endParaRPr kumimoji="1" lang="ja-JP" altLang="en-US" sz="1400" b="1" i="0" spc="50" baseline="0" dirty="0">
                <a:solidFill>
                  <a:srgbClr val="005BAD"/>
                </a:solidFill>
                <a:latin typeface="ＭＳ Ｐゴシック" panose="020B0600070205080204" pitchFamily="50" charset="-128"/>
                <a:ea typeface="ＭＳ Ｐゴシック" panose="020B0600070205080204" pitchFamily="50" charset="-128"/>
              </a:endParaRPr>
            </a:p>
          </p:txBody>
        </p:sp>
      </p:grpSp>
      <p:sp>
        <p:nvSpPr>
          <p:cNvPr id="12387" name="二等辺三角形 12386">
            <a:extLst>
              <a:ext uri="{FF2B5EF4-FFF2-40B4-BE49-F238E27FC236}">
                <a16:creationId xmlns:a16="http://schemas.microsoft.com/office/drawing/2014/main" id="{AFB5B66F-72B8-7D8D-2E8F-A3D6D8A4C3D2}"/>
              </a:ext>
            </a:extLst>
          </p:cNvPr>
          <p:cNvSpPr/>
          <p:nvPr/>
        </p:nvSpPr>
        <p:spPr>
          <a:xfrm rot="10800000">
            <a:off x="1363045" y="3451346"/>
            <a:ext cx="628038" cy="204009"/>
          </a:xfrm>
          <a:prstGeom prst="triangle">
            <a:avLst/>
          </a:prstGeom>
          <a:gradFill>
            <a:gsLst>
              <a:gs pos="0">
                <a:srgbClr val="78B832"/>
              </a:gs>
              <a:gs pos="100000">
                <a:srgbClr val="B8E08C">
                  <a:alpha val="0"/>
                </a:srgbClr>
              </a:gs>
            </a:gsLst>
            <a:lin ang="5400000" scaled="1"/>
          </a:gradFill>
          <a:ln w="6350" cap="flat" cmpd="sng" algn="ctr">
            <a:no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algn="ctr" eaLnBrk="1" hangingPunct="1"/>
            <a:endParaRPr lang="ja-JP" altLang="en-US" sz="1200">
              <a:solidFill>
                <a:schemeClr val="bg1"/>
              </a:solidFill>
              <a:latin typeface="+mn-ea"/>
            </a:endParaRPr>
          </a:p>
        </p:txBody>
      </p:sp>
      <p:grpSp>
        <p:nvGrpSpPr>
          <p:cNvPr id="23" name="グループ化 22">
            <a:extLst>
              <a:ext uri="{FF2B5EF4-FFF2-40B4-BE49-F238E27FC236}">
                <a16:creationId xmlns:a16="http://schemas.microsoft.com/office/drawing/2014/main" id="{85DD1DDA-708E-CF39-42AD-7A4889AF8384}"/>
              </a:ext>
            </a:extLst>
          </p:cNvPr>
          <p:cNvGrpSpPr/>
          <p:nvPr/>
        </p:nvGrpSpPr>
        <p:grpSpPr>
          <a:xfrm>
            <a:off x="6232922" y="3715330"/>
            <a:ext cx="2599637" cy="1512077"/>
            <a:chOff x="6232922" y="3715330"/>
            <a:chExt cx="2599637" cy="1512077"/>
          </a:xfrm>
        </p:grpSpPr>
        <p:sp>
          <p:nvSpPr>
            <p:cNvPr id="12291" name="四角形: 角を丸くする 12290">
              <a:extLst>
                <a:ext uri="{FF2B5EF4-FFF2-40B4-BE49-F238E27FC236}">
                  <a16:creationId xmlns:a16="http://schemas.microsoft.com/office/drawing/2014/main" id="{8F7C84A7-A0E1-BF60-C77C-828928FC25BF}"/>
                </a:ext>
              </a:extLst>
            </p:cNvPr>
            <p:cNvSpPr/>
            <p:nvPr/>
          </p:nvSpPr>
          <p:spPr bwMode="auto">
            <a:xfrm>
              <a:off x="6471852" y="3715330"/>
              <a:ext cx="2035742" cy="217276"/>
            </a:xfrm>
            <a:prstGeom prst="roundRect">
              <a:avLst>
                <a:gd name="adj" fmla="val 50000"/>
              </a:avLst>
            </a:prstGeom>
            <a:solidFill>
              <a:srgbClr val="36BFD2"/>
            </a:solidFill>
            <a:ln w="6350" cap="flat" cmpd="sng" algn="ctr">
              <a:no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ja-JP" altLang="en-US" sz="1200" dirty="0">
                  <a:solidFill>
                    <a:schemeClr val="bg1"/>
                  </a:solidFill>
                  <a:latin typeface="+mn-ea"/>
                  <a:ea typeface="+mn-ea"/>
                </a:rPr>
                <a:t>都道府県・市区町村の議会</a:t>
              </a:r>
              <a:endParaRPr kumimoji="1" lang="ja-JP" altLang="en-US" sz="1200" b="0" i="0" u="none" strike="noStrike" cap="none" normalizeH="0" baseline="0" dirty="0">
                <a:ln>
                  <a:noFill/>
                </a:ln>
                <a:solidFill>
                  <a:schemeClr val="bg1"/>
                </a:solidFill>
                <a:effectLst/>
                <a:latin typeface="+mn-ea"/>
                <a:ea typeface="+mn-ea"/>
              </a:endParaRPr>
            </a:p>
          </p:txBody>
        </p:sp>
        <p:pic>
          <p:nvPicPr>
            <p:cNvPr id="12388" name="図 12387">
              <a:extLst>
                <a:ext uri="{FF2B5EF4-FFF2-40B4-BE49-F238E27FC236}">
                  <a16:creationId xmlns:a16="http://schemas.microsoft.com/office/drawing/2014/main" id="{D2D3156E-7067-36EC-696D-646744BEE821}"/>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6232922" y="4014778"/>
              <a:ext cx="2599637" cy="1212629"/>
            </a:xfrm>
            <a:prstGeom prst="rect">
              <a:avLst/>
            </a:prstGeom>
          </p:spPr>
        </p:pic>
      </p:grpSp>
      <p:grpSp>
        <p:nvGrpSpPr>
          <p:cNvPr id="21" name="グループ化 20">
            <a:extLst>
              <a:ext uri="{FF2B5EF4-FFF2-40B4-BE49-F238E27FC236}">
                <a16:creationId xmlns:a16="http://schemas.microsoft.com/office/drawing/2014/main" id="{0F943795-E427-1DDB-0B85-B662ECFB961D}"/>
              </a:ext>
            </a:extLst>
          </p:cNvPr>
          <p:cNvGrpSpPr/>
          <p:nvPr/>
        </p:nvGrpSpPr>
        <p:grpSpPr>
          <a:xfrm>
            <a:off x="659193" y="3715330"/>
            <a:ext cx="2035742" cy="1506300"/>
            <a:chOff x="659193" y="3715330"/>
            <a:chExt cx="2035742" cy="1506300"/>
          </a:xfrm>
        </p:grpSpPr>
        <p:sp>
          <p:nvSpPr>
            <p:cNvPr id="12294" name="四角形: 角を丸くする 12293">
              <a:extLst>
                <a:ext uri="{FF2B5EF4-FFF2-40B4-BE49-F238E27FC236}">
                  <a16:creationId xmlns:a16="http://schemas.microsoft.com/office/drawing/2014/main" id="{6868D2FF-A401-84C9-22FB-072A192A72A6}"/>
                </a:ext>
              </a:extLst>
            </p:cNvPr>
            <p:cNvSpPr/>
            <p:nvPr/>
          </p:nvSpPr>
          <p:spPr bwMode="auto">
            <a:xfrm>
              <a:off x="659193" y="3715330"/>
              <a:ext cx="2035742" cy="217276"/>
            </a:xfrm>
            <a:prstGeom prst="roundRect">
              <a:avLst>
                <a:gd name="adj" fmla="val 50000"/>
              </a:avLst>
            </a:prstGeom>
            <a:solidFill>
              <a:srgbClr val="92D050"/>
            </a:solidFill>
            <a:ln w="6350" cap="flat" cmpd="sng" algn="ctr">
              <a:noFill/>
              <a:prstDash val="solid"/>
              <a:round/>
              <a:headEnd type="none" w="med" len="med"/>
              <a:tailEnd type="none" w="med" len="med"/>
            </a:ln>
            <a:effectLst/>
          </p:spPr>
          <p:txBody>
            <a:bodyPr vert="horz" wrap="square" lIns="91440" tIns="0" rIns="91440" bIns="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dirty="0">
                  <a:ln>
                    <a:noFill/>
                  </a:ln>
                  <a:solidFill>
                    <a:schemeClr val="bg1"/>
                  </a:solidFill>
                  <a:effectLst/>
                  <a:latin typeface="+mn-ea"/>
                  <a:ea typeface="+mn-ea"/>
                </a:rPr>
                <a:t>国会</a:t>
              </a:r>
            </a:p>
          </p:txBody>
        </p:sp>
        <p:pic>
          <p:nvPicPr>
            <p:cNvPr id="12389" name="図 12388">
              <a:extLst>
                <a:ext uri="{FF2B5EF4-FFF2-40B4-BE49-F238E27FC236}">
                  <a16:creationId xmlns:a16="http://schemas.microsoft.com/office/drawing/2014/main" id="{B9E344A8-436D-BF86-51BD-63CEA6D69889}"/>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766485" y="4014778"/>
              <a:ext cx="1821158" cy="1206852"/>
            </a:xfrm>
            <a:prstGeom prst="rect">
              <a:avLst/>
            </a:prstGeom>
          </p:spPr>
        </p:pic>
      </p:grpSp>
      <p:grpSp>
        <p:nvGrpSpPr>
          <p:cNvPr id="19" name="グループ化 18">
            <a:extLst>
              <a:ext uri="{FF2B5EF4-FFF2-40B4-BE49-F238E27FC236}">
                <a16:creationId xmlns:a16="http://schemas.microsoft.com/office/drawing/2014/main" id="{E219B6A8-3243-B69D-6506-891A738FC16E}"/>
              </a:ext>
            </a:extLst>
          </p:cNvPr>
          <p:cNvGrpSpPr/>
          <p:nvPr/>
        </p:nvGrpSpPr>
        <p:grpSpPr>
          <a:xfrm>
            <a:off x="6931254" y="3201573"/>
            <a:ext cx="1103187" cy="453782"/>
            <a:chOff x="6931254" y="3201573"/>
            <a:chExt cx="1103187" cy="453782"/>
          </a:xfrm>
        </p:grpSpPr>
        <p:sp>
          <p:nvSpPr>
            <p:cNvPr id="12312" name="テキスト ボックス 12311">
              <a:extLst>
                <a:ext uri="{FF2B5EF4-FFF2-40B4-BE49-F238E27FC236}">
                  <a16:creationId xmlns:a16="http://schemas.microsoft.com/office/drawing/2014/main" id="{437FA3C0-4E11-77F0-ACB1-5674064BC69F}"/>
                </a:ext>
              </a:extLst>
            </p:cNvPr>
            <p:cNvSpPr txBox="1"/>
            <p:nvPr/>
          </p:nvSpPr>
          <p:spPr>
            <a:xfrm>
              <a:off x="6931254" y="3201573"/>
              <a:ext cx="1103187" cy="270652"/>
            </a:xfrm>
            <a:prstGeom prst="rect">
              <a:avLst/>
            </a:prstGeom>
            <a:noFill/>
          </p:spPr>
          <p:txBody>
            <a:bodyPr wrap="none" rtlCol="0">
              <a:spAutoFit/>
            </a:bodyPr>
            <a:lstStyle/>
            <a:p>
              <a:pPr>
                <a:lnSpc>
                  <a:spcPct val="110000"/>
                </a:lnSpc>
                <a:spcBef>
                  <a:spcPts val="0"/>
                </a:spcBef>
                <a:spcAft>
                  <a:spcPts val="0"/>
                </a:spcAft>
              </a:pPr>
              <a:r>
                <a:rPr lang="ja-JP" altLang="en-US" sz="1200" dirty="0">
                  <a:solidFill>
                    <a:srgbClr val="1F7EA9"/>
                  </a:solidFill>
                  <a:latin typeface="HGPｺﾞｼｯｸE" panose="020B0900000000000000" pitchFamily="50" charset="-128"/>
                  <a:ea typeface="HGPｺﾞｼｯｸE" panose="020B0900000000000000" pitchFamily="50" charset="-128"/>
                </a:rPr>
                <a:t>予算案の提出</a:t>
              </a:r>
              <a:endParaRPr lang="en-US" altLang="ja-JP" sz="1200" dirty="0">
                <a:solidFill>
                  <a:srgbClr val="1F7EA9"/>
                </a:solidFill>
                <a:latin typeface="HGPｺﾞｼｯｸE" panose="020B0900000000000000" pitchFamily="50" charset="-128"/>
                <a:ea typeface="HGPｺﾞｼｯｸE" panose="020B0900000000000000" pitchFamily="50" charset="-128"/>
              </a:endParaRPr>
            </a:p>
          </p:txBody>
        </p:sp>
        <p:sp>
          <p:nvSpPr>
            <p:cNvPr id="12392" name="二等辺三角形 12391">
              <a:extLst>
                <a:ext uri="{FF2B5EF4-FFF2-40B4-BE49-F238E27FC236}">
                  <a16:creationId xmlns:a16="http://schemas.microsoft.com/office/drawing/2014/main" id="{93CEB8C1-13F2-EB05-6559-1426726657AB}"/>
                </a:ext>
              </a:extLst>
            </p:cNvPr>
            <p:cNvSpPr/>
            <p:nvPr/>
          </p:nvSpPr>
          <p:spPr>
            <a:xfrm rot="10800000">
              <a:off x="7159044" y="3451346"/>
              <a:ext cx="628038" cy="204009"/>
            </a:xfrm>
            <a:prstGeom prst="triangle">
              <a:avLst/>
            </a:prstGeom>
            <a:gradFill>
              <a:gsLst>
                <a:gs pos="0">
                  <a:srgbClr val="2BA3D9"/>
                </a:gs>
                <a:gs pos="100000">
                  <a:srgbClr val="A0D6EE">
                    <a:alpha val="0"/>
                  </a:srgbClr>
                </a:gs>
              </a:gsLst>
              <a:lin ang="5400000" scaled="1"/>
            </a:gradFill>
            <a:ln w="6350" cap="flat" cmpd="sng" algn="ctr">
              <a:no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algn="ctr" eaLnBrk="1" hangingPunct="1"/>
              <a:endParaRPr lang="ja-JP" altLang="en-US" sz="1200">
                <a:solidFill>
                  <a:schemeClr val="bg1"/>
                </a:solidFill>
                <a:latin typeface="+mn-ea"/>
              </a:endParaRPr>
            </a:p>
          </p:txBody>
        </p:sp>
      </p:grpSp>
      <p:sp>
        <p:nvSpPr>
          <p:cNvPr id="12393" name="二等辺三角形 12392">
            <a:extLst>
              <a:ext uri="{FF2B5EF4-FFF2-40B4-BE49-F238E27FC236}">
                <a16:creationId xmlns:a16="http://schemas.microsoft.com/office/drawing/2014/main" id="{911ABF65-E4D3-52AA-4620-0F74EDECF12C}"/>
              </a:ext>
            </a:extLst>
          </p:cNvPr>
          <p:cNvSpPr/>
          <p:nvPr/>
        </p:nvSpPr>
        <p:spPr>
          <a:xfrm rot="10800000">
            <a:off x="7218721" y="5257872"/>
            <a:ext cx="628038" cy="204009"/>
          </a:xfrm>
          <a:prstGeom prst="triangle">
            <a:avLst/>
          </a:prstGeom>
          <a:gradFill>
            <a:gsLst>
              <a:gs pos="0">
                <a:srgbClr val="2BA3D9"/>
              </a:gs>
              <a:gs pos="100000">
                <a:srgbClr val="A0D6EE">
                  <a:alpha val="0"/>
                </a:srgbClr>
              </a:gs>
            </a:gsLst>
            <a:lin ang="5400000" scaled="1"/>
          </a:gradFill>
          <a:ln w="6350" cap="flat" cmpd="sng" algn="ctr">
            <a:no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algn="ctr" eaLnBrk="1" hangingPunct="1"/>
            <a:endParaRPr lang="ja-JP" altLang="en-US" sz="1200">
              <a:solidFill>
                <a:schemeClr val="bg1"/>
              </a:solidFill>
              <a:latin typeface="+mn-ea"/>
            </a:endParaRPr>
          </a:p>
        </p:txBody>
      </p:sp>
      <p:sp>
        <p:nvSpPr>
          <p:cNvPr id="12297" name="矢印: 折線 12296">
            <a:extLst>
              <a:ext uri="{FF2B5EF4-FFF2-40B4-BE49-F238E27FC236}">
                <a16:creationId xmlns:a16="http://schemas.microsoft.com/office/drawing/2014/main" id="{ACDEDA1E-3616-43ED-C1E9-C56A10E3656E}"/>
              </a:ext>
            </a:extLst>
          </p:cNvPr>
          <p:cNvSpPr/>
          <p:nvPr/>
        </p:nvSpPr>
        <p:spPr>
          <a:xfrm>
            <a:off x="4597273" y="1416426"/>
            <a:ext cx="1543726" cy="3571442"/>
          </a:xfrm>
          <a:prstGeom prst="bentArrow">
            <a:avLst>
              <a:gd name="adj1" fmla="val 11677"/>
              <a:gd name="adj2" fmla="val 11675"/>
              <a:gd name="adj3" fmla="val 16276"/>
              <a:gd name="adj4" fmla="val 19948"/>
            </a:avLst>
          </a:prstGeom>
          <a:solidFill>
            <a:srgbClr val="69CFDD"/>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spcBef>
                <a:spcPts val="0"/>
              </a:spcBef>
              <a:spcAft>
                <a:spcPts val="0"/>
              </a:spcAft>
            </a:pPr>
            <a:endParaRPr lang="ja-JP" altLang="en-US" sz="2000">
              <a:solidFill>
                <a:schemeClr val="bg1"/>
              </a:solidFill>
              <a:latin typeface="HGPｺﾞｼｯｸE" panose="020B0900000000000000" pitchFamily="50" charset="-128"/>
              <a:ea typeface="HGPｺﾞｼｯｸE" panose="020B0900000000000000" pitchFamily="50" charset="-128"/>
            </a:endParaRPr>
          </a:p>
        </p:txBody>
      </p:sp>
      <p:sp>
        <p:nvSpPr>
          <p:cNvPr id="12394" name="矢印: 折線 12393">
            <a:extLst>
              <a:ext uri="{FF2B5EF4-FFF2-40B4-BE49-F238E27FC236}">
                <a16:creationId xmlns:a16="http://schemas.microsoft.com/office/drawing/2014/main" id="{0BE8F179-B2C9-B42A-CEC1-E5697CDE62F8}"/>
              </a:ext>
            </a:extLst>
          </p:cNvPr>
          <p:cNvSpPr/>
          <p:nvPr/>
        </p:nvSpPr>
        <p:spPr>
          <a:xfrm flipH="1">
            <a:off x="3043321" y="1416426"/>
            <a:ext cx="1503406" cy="3571442"/>
          </a:xfrm>
          <a:prstGeom prst="bentArrow">
            <a:avLst>
              <a:gd name="adj1" fmla="val 12609"/>
              <a:gd name="adj2" fmla="val 12377"/>
              <a:gd name="adj3" fmla="val 14932"/>
              <a:gd name="adj4" fmla="val 17609"/>
            </a:avLst>
          </a:prstGeom>
          <a:solidFill>
            <a:srgbClr val="92D050"/>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spcBef>
                <a:spcPts val="0"/>
              </a:spcBef>
              <a:spcAft>
                <a:spcPts val="0"/>
              </a:spcAft>
            </a:pPr>
            <a:endParaRPr lang="ja-JP" altLang="en-US" sz="2000">
              <a:solidFill>
                <a:schemeClr val="bg1"/>
              </a:solidFill>
              <a:latin typeface="HGPｺﾞｼｯｸE" panose="020B0900000000000000" pitchFamily="50" charset="-128"/>
              <a:ea typeface="HGPｺﾞｼｯｸE" panose="020B0900000000000000" pitchFamily="50" charset="-128"/>
            </a:endParaRPr>
          </a:p>
        </p:txBody>
      </p:sp>
      <p:sp>
        <p:nvSpPr>
          <p:cNvPr id="12397" name="矢印: 折線 12396">
            <a:extLst>
              <a:ext uri="{FF2B5EF4-FFF2-40B4-BE49-F238E27FC236}">
                <a16:creationId xmlns:a16="http://schemas.microsoft.com/office/drawing/2014/main" id="{7FBCAC7B-ACBB-0D8C-C270-1CB078A822F6}"/>
              </a:ext>
            </a:extLst>
          </p:cNvPr>
          <p:cNvSpPr/>
          <p:nvPr/>
        </p:nvSpPr>
        <p:spPr>
          <a:xfrm>
            <a:off x="4852330" y="3655354"/>
            <a:ext cx="1271006" cy="1332513"/>
          </a:xfrm>
          <a:prstGeom prst="bentArrow">
            <a:avLst>
              <a:gd name="adj1" fmla="val 12284"/>
              <a:gd name="adj2" fmla="val 12419"/>
              <a:gd name="adj3" fmla="val 16066"/>
              <a:gd name="adj4" fmla="val 13849"/>
            </a:avLst>
          </a:prstGeom>
          <a:solidFill>
            <a:srgbClr val="F0A620"/>
          </a:solidFill>
          <a:ln w="6350" cap="flat" cmpd="sng" algn="ctr">
            <a:no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algn="ctr" eaLnBrk="1" hangingPunct="1"/>
            <a:endParaRPr lang="ja-JP" altLang="en-US" sz="1200">
              <a:solidFill>
                <a:schemeClr val="bg1"/>
              </a:solidFill>
              <a:latin typeface="+mn-ea"/>
            </a:endParaRPr>
          </a:p>
        </p:txBody>
      </p:sp>
      <p:grpSp>
        <p:nvGrpSpPr>
          <p:cNvPr id="12396" name="グループ化 12395">
            <a:extLst>
              <a:ext uri="{FF2B5EF4-FFF2-40B4-BE49-F238E27FC236}">
                <a16:creationId xmlns:a16="http://schemas.microsoft.com/office/drawing/2014/main" id="{6BEEDA63-CAB9-A2A9-EB1E-AC95B308A09E}"/>
              </a:ext>
            </a:extLst>
          </p:cNvPr>
          <p:cNvGrpSpPr/>
          <p:nvPr/>
        </p:nvGrpSpPr>
        <p:grpSpPr>
          <a:xfrm>
            <a:off x="3344844" y="4771999"/>
            <a:ext cx="2454312" cy="1453558"/>
            <a:chOff x="3344844" y="4762571"/>
            <a:chExt cx="2454312" cy="1453558"/>
          </a:xfrm>
        </p:grpSpPr>
        <p:pic>
          <p:nvPicPr>
            <p:cNvPr id="12385" name="図 12384">
              <a:extLst>
                <a:ext uri="{FF2B5EF4-FFF2-40B4-BE49-F238E27FC236}">
                  <a16:creationId xmlns:a16="http://schemas.microsoft.com/office/drawing/2014/main" id="{08574FB3-BB49-B27F-5C6D-4BC98C4916D9}"/>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3693230" y="4762571"/>
              <a:ext cx="1757540" cy="1210660"/>
            </a:xfrm>
            <a:prstGeom prst="rect">
              <a:avLst/>
            </a:prstGeom>
          </p:spPr>
        </p:pic>
        <p:sp>
          <p:nvSpPr>
            <p:cNvPr id="12386" name="四角形: 角を丸くする 12385">
              <a:extLst>
                <a:ext uri="{FF2B5EF4-FFF2-40B4-BE49-F238E27FC236}">
                  <a16:creationId xmlns:a16="http://schemas.microsoft.com/office/drawing/2014/main" id="{6F869E7A-D828-654E-E2B5-03BA18595E36}"/>
                </a:ext>
              </a:extLst>
            </p:cNvPr>
            <p:cNvSpPr/>
            <p:nvPr/>
          </p:nvSpPr>
          <p:spPr bwMode="auto">
            <a:xfrm>
              <a:off x="3344844" y="5954179"/>
              <a:ext cx="2454312" cy="261950"/>
            </a:xfrm>
            <a:prstGeom prst="roundRect">
              <a:avLst>
                <a:gd name="adj" fmla="val 50000"/>
              </a:avLst>
            </a:prstGeom>
            <a:solidFill>
              <a:srgbClr val="F0A620"/>
            </a:solidFill>
            <a:ln w="6350" cap="flat" cmpd="sng" algn="ctr">
              <a:no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ja-JP" altLang="en-US" sz="1150" dirty="0">
                  <a:solidFill>
                    <a:schemeClr val="bg1"/>
                  </a:solidFill>
                  <a:latin typeface="+mn-ea"/>
                  <a:ea typeface="+mn-ea"/>
                </a:rPr>
                <a:t>国　民</a:t>
              </a:r>
              <a:endParaRPr kumimoji="1" lang="ja-JP" altLang="en-US" sz="1150" i="0" u="none" strike="noStrike" cap="none" normalizeH="0" baseline="0" dirty="0">
                <a:ln>
                  <a:noFill/>
                </a:ln>
                <a:solidFill>
                  <a:schemeClr val="bg1"/>
                </a:solidFill>
                <a:effectLst/>
                <a:latin typeface="+mn-ea"/>
                <a:ea typeface="+mn-ea"/>
              </a:endParaRPr>
            </a:p>
          </p:txBody>
        </p:sp>
      </p:grpSp>
      <p:sp>
        <p:nvSpPr>
          <p:cNvPr id="24" name="Rectangle 14">
            <a:extLst>
              <a:ext uri="{FF2B5EF4-FFF2-40B4-BE49-F238E27FC236}">
                <a16:creationId xmlns:a16="http://schemas.microsoft.com/office/drawing/2014/main" id="{FBE93CA3-0086-4011-9EF4-37C37BE19424}"/>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500" kern="0" dirty="0">
                <a:solidFill>
                  <a:srgbClr val="005BAD"/>
                </a:solidFill>
                <a:latin typeface="HGP創英角ｺﾞｼｯｸUB" panose="020B0900000000000000" pitchFamily="50" charset="-128"/>
                <a:ea typeface="HGP創英角ｺﾞｼｯｸUB" panose="020B0900000000000000" pitchFamily="50" charset="-128"/>
              </a:rPr>
              <a:t>２</a:t>
            </a:r>
            <a:r>
              <a:rPr lang="en-US" altLang="ja-JP" sz="2200" kern="0" dirty="0">
                <a:solidFill>
                  <a:srgbClr val="005BAD"/>
                </a:solidFill>
                <a:latin typeface="HGP創英角ｺﾞｼｯｸUB" panose="020B0900000000000000" pitchFamily="50" charset="-128"/>
                <a:ea typeface="HGP創英角ｺﾞｼｯｸUB" panose="020B0900000000000000" pitchFamily="50" charset="-128"/>
              </a:rPr>
              <a:t>. </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納税の義務と公平な税金</a:t>
            </a:r>
          </a:p>
        </p:txBody>
      </p:sp>
      <p:pic>
        <p:nvPicPr>
          <p:cNvPr id="65" name="図 64">
            <a:hlinkClick r:id="rId3"/>
            <a:extLst>
              <a:ext uri="{FF2B5EF4-FFF2-40B4-BE49-F238E27FC236}">
                <a16:creationId xmlns:a16="http://schemas.microsoft.com/office/drawing/2014/main" id="{6CB57B97-C438-419A-A512-DA6A74A0A86B}"/>
              </a:ext>
            </a:extLst>
          </p:cNvPr>
          <p:cNvPicPr>
            <a:picLocks noChangeAspect="1"/>
          </p:cNvPicPr>
          <p:nvPr/>
        </p:nvPicPr>
        <p:blipFill>
          <a:blip r:embed="rId9"/>
          <a:stretch>
            <a:fillRect/>
          </a:stretch>
        </p:blipFill>
        <p:spPr>
          <a:xfrm>
            <a:off x="8300110" y="6331722"/>
            <a:ext cx="513882" cy="513882"/>
          </a:xfrm>
          <a:prstGeom prst="rect">
            <a:avLst/>
          </a:prstGeom>
        </p:spPr>
      </p:pic>
      <p:sp>
        <p:nvSpPr>
          <p:cNvPr id="8" name="スライド番号プレースホルダー 8">
            <a:extLst>
              <a:ext uri="{FF2B5EF4-FFF2-40B4-BE49-F238E27FC236}">
                <a16:creationId xmlns:a16="http://schemas.microsoft.com/office/drawing/2014/main" id="{E0EB334B-5F63-D99A-FC92-7829C6B0F54B}"/>
              </a:ext>
            </a:extLst>
          </p:cNvPr>
          <p:cNvSpPr>
            <a:spLocks noGrp="1"/>
          </p:cNvSpPr>
          <p:nvPr>
            <p:ph type="sldNum" sz="quarter" idx="12"/>
          </p:nvPr>
        </p:nvSpPr>
        <p:spPr>
          <a:xfrm>
            <a:off x="8769893" y="6443281"/>
            <a:ext cx="374107" cy="298426"/>
          </a:xfrm>
        </p:spPr>
        <p:txBody>
          <a:bodyPr/>
          <a:lstStyle/>
          <a:p>
            <a:pPr>
              <a:defRPr/>
            </a:pPr>
            <a:fld id="{40E3B949-1179-4387-B307-F356BE6486A4}" type="slidenum">
              <a:rPr lang="en-US" altLang="ja-JP" smtClean="0">
                <a:latin typeface="+mn-ea"/>
                <a:ea typeface="+mn-ea"/>
              </a:rPr>
              <a:pPr>
                <a:defRPr/>
              </a:pPr>
              <a:t>14</a:t>
            </a:fld>
            <a:endParaRPr lang="en-US" altLang="ja-JP" dirty="0">
              <a:latin typeface="+mn-ea"/>
              <a:ea typeface="+mn-ea"/>
            </a:endParaRPr>
          </a:p>
        </p:txBody>
      </p:sp>
    </p:spTree>
    <p:extLst>
      <p:ext uri="{BB962C8B-B14F-4D97-AF65-F5344CB8AC3E}">
        <p14:creationId xmlns:p14="http://schemas.microsoft.com/office/powerpoint/2010/main" val="1442618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2306">
                                            <p:txEl>
                                              <p:pRg st="0" end="0"/>
                                            </p:txEl>
                                          </p:spTgt>
                                        </p:tgtEl>
                                        <p:attrNameLst>
                                          <p:attrName>style.visibility</p:attrName>
                                        </p:attrNameLst>
                                      </p:cBhvr>
                                      <p:to>
                                        <p:strVal val="visible"/>
                                      </p:to>
                                    </p:set>
                                    <p:animEffect transition="in" filter="wipe(left)">
                                      <p:cBhvr>
                                        <p:cTn id="7" dur="1750"/>
                                        <p:tgtEl>
                                          <p:spTgt spid="1230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396"/>
                                        </p:tgtEl>
                                        <p:attrNameLst>
                                          <p:attrName>style.visibility</p:attrName>
                                        </p:attrNameLst>
                                      </p:cBhvr>
                                      <p:to>
                                        <p:strVal val="visible"/>
                                      </p:to>
                                    </p:set>
                                    <p:animEffect transition="in" filter="fade">
                                      <p:cBhvr>
                                        <p:cTn id="12" dur="500"/>
                                        <p:tgtEl>
                                          <p:spTgt spid="12396"/>
                                        </p:tgtEl>
                                      </p:cBhvr>
                                    </p:animEffect>
                                  </p:childTnLst>
                                </p:cTn>
                              </p:par>
                              <p:par>
                                <p:cTn id="13" presetID="10"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par>
                                <p:cTn id="16" presetID="10" presetClass="entr" presetSubtype="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2394"/>
                                        </p:tgtEl>
                                        <p:attrNameLst>
                                          <p:attrName>style.visibility</p:attrName>
                                        </p:attrNameLst>
                                      </p:cBhvr>
                                      <p:to>
                                        <p:strVal val="visible"/>
                                      </p:to>
                                    </p:set>
                                    <p:animEffect transition="in" filter="fade">
                                      <p:cBhvr>
                                        <p:cTn id="21" dur="500"/>
                                        <p:tgtEl>
                                          <p:spTgt spid="12394"/>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2330"/>
                                        </p:tgtEl>
                                        <p:attrNameLst>
                                          <p:attrName>style.visibility</p:attrName>
                                        </p:attrNameLst>
                                      </p:cBhvr>
                                      <p:to>
                                        <p:strVal val="visible"/>
                                      </p:to>
                                    </p:set>
                                    <p:animEffect transition="in" filter="fade">
                                      <p:cBhvr>
                                        <p:cTn id="24" dur="500"/>
                                        <p:tgtEl>
                                          <p:spTgt spid="12330"/>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2297"/>
                                        </p:tgtEl>
                                        <p:attrNameLst>
                                          <p:attrName>style.visibility</p:attrName>
                                        </p:attrNameLst>
                                      </p:cBhvr>
                                      <p:to>
                                        <p:strVal val="visible"/>
                                      </p:to>
                                    </p:set>
                                    <p:animEffect transition="in" filter="fade">
                                      <p:cBhvr>
                                        <p:cTn id="27" dur="500"/>
                                        <p:tgtEl>
                                          <p:spTgt spid="12297"/>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2331"/>
                                        </p:tgtEl>
                                        <p:attrNameLst>
                                          <p:attrName>style.visibility</p:attrName>
                                        </p:attrNameLst>
                                      </p:cBhvr>
                                      <p:to>
                                        <p:strVal val="visible"/>
                                      </p:to>
                                    </p:set>
                                    <p:animEffect transition="in" filter="fade">
                                      <p:cBhvr>
                                        <p:cTn id="30" dur="500"/>
                                        <p:tgtEl>
                                          <p:spTgt spid="12331"/>
                                        </p:tgtEl>
                                      </p:cBhvr>
                                    </p:animEffect>
                                  </p:childTnLst>
                                </p:cTn>
                              </p:par>
                              <p:par>
                                <p:cTn id="31" presetID="10" presetClass="entr" presetSubtype="0" fill="hold" nodeType="with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500"/>
                                        <p:tgtEl>
                                          <p:spTgt spid="9"/>
                                        </p:tgtEl>
                                      </p:cBhvr>
                                    </p:animEffect>
                                  </p:childTnLst>
                                </p:cTn>
                              </p:par>
                              <p:par>
                                <p:cTn id="34" presetID="10" presetClass="entr" presetSubtype="0" fill="hold" nodeType="with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500"/>
                                        <p:tgtEl>
                                          <p:spTgt spid="17"/>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2308"/>
                                        </p:tgtEl>
                                        <p:attrNameLst>
                                          <p:attrName>style.visibility</p:attrName>
                                        </p:attrNameLst>
                                      </p:cBhvr>
                                      <p:to>
                                        <p:strVal val="visible"/>
                                      </p:to>
                                    </p:set>
                                    <p:animEffect transition="in" filter="fade">
                                      <p:cBhvr>
                                        <p:cTn id="39" dur="500"/>
                                        <p:tgtEl>
                                          <p:spTgt spid="12308"/>
                                        </p:tgtEl>
                                      </p:cBhvr>
                                    </p:animEffect>
                                  </p:childTnLst>
                                </p:cTn>
                              </p:par>
                              <p:par>
                                <p:cTn id="40" presetID="10" presetClass="entr" presetSubtype="0" fill="hold" nodeType="withEffect">
                                  <p:stCondLst>
                                    <p:cond delay="0"/>
                                  </p:stCondLst>
                                  <p:childTnLst>
                                    <p:set>
                                      <p:cBhvr>
                                        <p:cTn id="41" dur="1" fill="hold">
                                          <p:stCondLst>
                                            <p:cond delay="0"/>
                                          </p:stCondLst>
                                        </p:cTn>
                                        <p:tgtEl>
                                          <p:spTgt spid="12327"/>
                                        </p:tgtEl>
                                        <p:attrNameLst>
                                          <p:attrName>style.visibility</p:attrName>
                                        </p:attrNameLst>
                                      </p:cBhvr>
                                      <p:to>
                                        <p:strVal val="visible"/>
                                      </p:to>
                                    </p:set>
                                    <p:animEffect transition="in" filter="fade">
                                      <p:cBhvr>
                                        <p:cTn id="42" dur="500"/>
                                        <p:tgtEl>
                                          <p:spTgt spid="12327"/>
                                        </p:tgtEl>
                                      </p:cBhvr>
                                    </p:animEffect>
                                  </p:childTnLst>
                                </p:cTn>
                              </p:par>
                              <p:par>
                                <p:cTn id="43" presetID="10" presetClass="entr" presetSubtype="0" fill="hold" nodeType="with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fade">
                                      <p:cBhvr>
                                        <p:cTn id="45" dur="500"/>
                                        <p:tgtEl>
                                          <p:spTgt spid="21"/>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2296"/>
                                        </p:tgtEl>
                                        <p:attrNameLst>
                                          <p:attrName>style.visibility</p:attrName>
                                        </p:attrNameLst>
                                      </p:cBhvr>
                                      <p:to>
                                        <p:strVal val="visible"/>
                                      </p:to>
                                    </p:set>
                                    <p:animEffect transition="in" filter="fade">
                                      <p:cBhvr>
                                        <p:cTn id="48" dur="500"/>
                                        <p:tgtEl>
                                          <p:spTgt spid="12296"/>
                                        </p:tgtEl>
                                      </p:cBhvr>
                                    </p:animEffect>
                                  </p:childTnLst>
                                </p:cTn>
                              </p:par>
                              <p:par>
                                <p:cTn id="49" presetID="10" presetClass="entr" presetSubtype="0" fill="hold" nodeType="withEffect">
                                  <p:stCondLst>
                                    <p:cond delay="0"/>
                                  </p:stCondLst>
                                  <p:childTnLst>
                                    <p:set>
                                      <p:cBhvr>
                                        <p:cTn id="50" dur="1" fill="hold">
                                          <p:stCondLst>
                                            <p:cond delay="0"/>
                                          </p:stCondLst>
                                        </p:cTn>
                                        <p:tgtEl>
                                          <p:spTgt spid="12321"/>
                                        </p:tgtEl>
                                        <p:attrNameLst>
                                          <p:attrName>style.visibility</p:attrName>
                                        </p:attrNameLst>
                                      </p:cBhvr>
                                      <p:to>
                                        <p:strVal val="visible"/>
                                      </p:to>
                                    </p:set>
                                    <p:animEffect transition="in" filter="fade">
                                      <p:cBhvr>
                                        <p:cTn id="51" dur="500"/>
                                        <p:tgtEl>
                                          <p:spTgt spid="12321"/>
                                        </p:tgtEl>
                                      </p:cBhvr>
                                    </p:animEffect>
                                  </p:childTnLst>
                                </p:cTn>
                              </p:par>
                              <p:par>
                                <p:cTn id="52" presetID="10" presetClass="entr" presetSubtype="0" fill="hold" nodeType="withEffect">
                                  <p:stCondLst>
                                    <p:cond delay="0"/>
                                  </p:stCondLst>
                                  <p:childTnLst>
                                    <p:set>
                                      <p:cBhvr>
                                        <p:cTn id="53" dur="1" fill="hold">
                                          <p:stCondLst>
                                            <p:cond delay="0"/>
                                          </p:stCondLst>
                                        </p:cTn>
                                        <p:tgtEl>
                                          <p:spTgt spid="23"/>
                                        </p:tgtEl>
                                        <p:attrNameLst>
                                          <p:attrName>style.visibility</p:attrName>
                                        </p:attrNameLst>
                                      </p:cBhvr>
                                      <p:to>
                                        <p:strVal val="visible"/>
                                      </p:to>
                                    </p:set>
                                    <p:animEffect transition="in" filter="fade">
                                      <p:cBhvr>
                                        <p:cTn id="54" dur="500"/>
                                        <p:tgtEl>
                                          <p:spTgt spid="23"/>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12397"/>
                                        </p:tgtEl>
                                        <p:attrNameLst>
                                          <p:attrName>style.visibility</p:attrName>
                                        </p:attrNameLst>
                                      </p:cBhvr>
                                      <p:to>
                                        <p:strVal val="visible"/>
                                      </p:to>
                                    </p:set>
                                    <p:animEffect transition="in" filter="fade">
                                      <p:cBhvr>
                                        <p:cTn id="57" dur="500"/>
                                        <p:tgtEl>
                                          <p:spTgt spid="12397"/>
                                        </p:tgtEl>
                                      </p:cBhvr>
                                    </p:animEffect>
                                  </p:childTnLst>
                                </p:cTn>
                              </p:par>
                              <p:par>
                                <p:cTn id="58" presetID="10" presetClass="entr" presetSubtype="0" fill="hold" nodeType="withEffect">
                                  <p:stCondLst>
                                    <p:cond delay="0"/>
                                  </p:stCondLst>
                                  <p:childTnLst>
                                    <p:set>
                                      <p:cBhvr>
                                        <p:cTn id="59" dur="1" fill="hold">
                                          <p:stCondLst>
                                            <p:cond delay="0"/>
                                          </p:stCondLst>
                                        </p:cTn>
                                        <p:tgtEl>
                                          <p:spTgt spid="12324"/>
                                        </p:tgtEl>
                                        <p:attrNameLst>
                                          <p:attrName>style.visibility</p:attrName>
                                        </p:attrNameLst>
                                      </p:cBhvr>
                                      <p:to>
                                        <p:strVal val="visible"/>
                                      </p:to>
                                    </p:set>
                                    <p:animEffect transition="in" filter="fade">
                                      <p:cBhvr>
                                        <p:cTn id="60" dur="500"/>
                                        <p:tgtEl>
                                          <p:spTgt spid="12324"/>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12305"/>
                                        </p:tgtEl>
                                        <p:attrNameLst>
                                          <p:attrName>style.visibility</p:attrName>
                                        </p:attrNameLst>
                                      </p:cBhvr>
                                      <p:to>
                                        <p:strVal val="visible"/>
                                      </p:to>
                                    </p:set>
                                    <p:animEffect transition="in" filter="fade">
                                      <p:cBhvr>
                                        <p:cTn id="63" dur="500"/>
                                        <p:tgtEl>
                                          <p:spTgt spid="12305"/>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12387"/>
                                        </p:tgtEl>
                                        <p:attrNameLst>
                                          <p:attrName>style.visibility</p:attrName>
                                        </p:attrNameLst>
                                      </p:cBhvr>
                                      <p:to>
                                        <p:strVal val="visible"/>
                                      </p:to>
                                    </p:set>
                                    <p:animEffect transition="in" filter="fade">
                                      <p:cBhvr>
                                        <p:cTn id="66" dur="500"/>
                                        <p:tgtEl>
                                          <p:spTgt spid="12387"/>
                                        </p:tgtEl>
                                      </p:cBhvr>
                                    </p:animEffect>
                                  </p:childTnLst>
                                </p:cTn>
                              </p:par>
                              <p:par>
                                <p:cTn id="67" presetID="10" presetClass="entr" presetSubtype="0" fill="hold" nodeType="withEffect">
                                  <p:stCondLst>
                                    <p:cond delay="0"/>
                                  </p:stCondLst>
                                  <p:childTnLst>
                                    <p:set>
                                      <p:cBhvr>
                                        <p:cTn id="68" dur="1" fill="hold">
                                          <p:stCondLst>
                                            <p:cond delay="0"/>
                                          </p:stCondLst>
                                        </p:cTn>
                                        <p:tgtEl>
                                          <p:spTgt spid="19"/>
                                        </p:tgtEl>
                                        <p:attrNameLst>
                                          <p:attrName>style.visibility</p:attrName>
                                        </p:attrNameLst>
                                      </p:cBhvr>
                                      <p:to>
                                        <p:strVal val="visible"/>
                                      </p:to>
                                    </p:set>
                                    <p:animEffect transition="in" filter="fade">
                                      <p:cBhvr>
                                        <p:cTn id="69" dur="500"/>
                                        <p:tgtEl>
                                          <p:spTgt spid="19"/>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12302"/>
                                        </p:tgtEl>
                                        <p:attrNameLst>
                                          <p:attrName>style.visibility</p:attrName>
                                        </p:attrNameLst>
                                      </p:cBhvr>
                                      <p:to>
                                        <p:strVal val="visible"/>
                                      </p:to>
                                    </p:set>
                                    <p:animEffect transition="in" filter="fade">
                                      <p:cBhvr>
                                        <p:cTn id="72" dur="500"/>
                                        <p:tgtEl>
                                          <p:spTgt spid="12302"/>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12393"/>
                                        </p:tgtEl>
                                        <p:attrNameLst>
                                          <p:attrName>style.visibility</p:attrName>
                                        </p:attrNameLst>
                                      </p:cBhvr>
                                      <p:to>
                                        <p:strVal val="visible"/>
                                      </p:to>
                                    </p:set>
                                    <p:animEffect transition="in" filter="fade">
                                      <p:cBhvr>
                                        <p:cTn id="75" dur="500"/>
                                        <p:tgtEl>
                                          <p:spTgt spid="12393"/>
                                        </p:tgtEl>
                                      </p:cBhvr>
                                    </p:animEffect>
                                  </p:childTnLst>
                                </p:cTn>
                              </p:par>
                              <p:par>
                                <p:cTn id="76" presetID="10" presetClass="entr" presetSubtype="0" fill="hold" nodeType="withEffect">
                                  <p:stCondLst>
                                    <p:cond delay="0"/>
                                  </p:stCondLst>
                                  <p:childTnLst>
                                    <p:set>
                                      <p:cBhvr>
                                        <p:cTn id="77" dur="1" fill="hold">
                                          <p:stCondLst>
                                            <p:cond delay="0"/>
                                          </p:stCondLst>
                                        </p:cTn>
                                        <p:tgtEl>
                                          <p:spTgt spid="12313"/>
                                        </p:tgtEl>
                                        <p:attrNameLst>
                                          <p:attrName>style.visibility</p:attrName>
                                        </p:attrNameLst>
                                      </p:cBhvr>
                                      <p:to>
                                        <p:strVal val="visible"/>
                                      </p:to>
                                    </p:set>
                                    <p:animEffect transition="in" filter="fade">
                                      <p:cBhvr>
                                        <p:cTn id="78" dur="500"/>
                                        <p:tgtEl>
                                          <p:spTgt spid="12313"/>
                                        </p:tgtEl>
                                      </p:cBhvr>
                                    </p:animEffect>
                                  </p:childTnLst>
                                </p:cTn>
                              </p:par>
                              <p:par>
                                <p:cTn id="79" presetID="10" presetClass="entr" presetSubtype="0" fill="hold" nodeType="withEffect">
                                  <p:stCondLst>
                                    <p:cond delay="0"/>
                                  </p:stCondLst>
                                  <p:childTnLst>
                                    <p:set>
                                      <p:cBhvr>
                                        <p:cTn id="80" dur="1" fill="hold">
                                          <p:stCondLst>
                                            <p:cond delay="0"/>
                                          </p:stCondLst>
                                        </p:cTn>
                                        <p:tgtEl>
                                          <p:spTgt spid="12317"/>
                                        </p:tgtEl>
                                        <p:attrNameLst>
                                          <p:attrName>style.visibility</p:attrName>
                                        </p:attrNameLst>
                                      </p:cBhvr>
                                      <p:to>
                                        <p:strVal val="visible"/>
                                      </p:to>
                                    </p:set>
                                    <p:animEffect transition="in" filter="fade">
                                      <p:cBhvr>
                                        <p:cTn id="81" dur="500"/>
                                        <p:tgtEl>
                                          <p:spTgt spid="123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6" grpId="0" animBg="1"/>
      <p:bldP spid="12302" grpId="0" animBg="1"/>
      <p:bldP spid="12305" grpId="0"/>
      <p:bldP spid="12308" grpId="0" animBg="1"/>
      <p:bldP spid="12330" grpId="0"/>
      <p:bldP spid="12331" grpId="0"/>
      <p:bldP spid="12387" grpId="0" animBg="1"/>
      <p:bldP spid="12393" grpId="0" animBg="1"/>
      <p:bldP spid="12297" grpId="0" animBg="1"/>
      <p:bldP spid="12394" grpId="0" animBg="1"/>
      <p:bldP spid="1239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AutoShape 353">
            <a:extLst>
              <a:ext uri="{FF2B5EF4-FFF2-40B4-BE49-F238E27FC236}">
                <a16:creationId xmlns:a16="http://schemas.microsoft.com/office/drawing/2014/main" id="{FFB3A0D5-964F-CE78-D0A3-7DA89FA6488E}"/>
              </a:ext>
            </a:extLst>
          </p:cNvPr>
          <p:cNvSpPr>
            <a:spLocks noChangeArrowheads="1"/>
          </p:cNvSpPr>
          <p:nvPr/>
        </p:nvSpPr>
        <p:spPr bwMode="auto">
          <a:xfrm>
            <a:off x="323851" y="1085670"/>
            <a:ext cx="8519134" cy="827030"/>
          </a:xfrm>
          <a:prstGeom prst="roundRect">
            <a:avLst>
              <a:gd name="adj" fmla="val 0"/>
            </a:avLst>
          </a:prstGeom>
          <a:solidFill>
            <a:srgbClr val="CEECFE"/>
          </a:solidFill>
          <a:ln>
            <a:noFill/>
          </a:ln>
          <a:effectLst/>
        </p:spPr>
        <p:txBody>
          <a:bodyPr wrap="none" anchor="ctr"/>
          <a:lstStyle/>
          <a:p>
            <a:pPr defTabSz="838413" eaLnBrk="1" hangingPunct="1">
              <a:spcBef>
                <a:spcPct val="20000"/>
              </a:spcBef>
              <a:buFont typeface="Arial" charset="0"/>
              <a:buChar char="•"/>
              <a:defRPr/>
            </a:pPr>
            <a:endParaRPr lang="ja-JP" altLang="en-US" sz="2567" dirty="0">
              <a:solidFill>
                <a:prstClr val="black"/>
              </a:solidFill>
              <a:latin typeface="HGPｺﾞｼｯｸE" panose="020B0900000000000000" pitchFamily="50" charset="-128"/>
              <a:ea typeface="HGPｺﾞｼｯｸE" panose="020B0900000000000000" pitchFamily="50" charset="-128"/>
            </a:endParaRPr>
          </a:p>
        </p:txBody>
      </p:sp>
      <p:sp>
        <p:nvSpPr>
          <p:cNvPr id="9" name="Rectangle 14">
            <a:extLst>
              <a:ext uri="{FF2B5EF4-FFF2-40B4-BE49-F238E27FC236}">
                <a16:creationId xmlns:a16="http://schemas.microsoft.com/office/drawing/2014/main" id="{931F0B08-317A-2D55-BC27-CC07FFE4E9EB}"/>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500" kern="0" dirty="0">
                <a:solidFill>
                  <a:srgbClr val="005BAD"/>
                </a:solidFill>
                <a:latin typeface="HGP創英角ｺﾞｼｯｸUB" panose="020B0900000000000000" pitchFamily="50" charset="-128"/>
                <a:ea typeface="HGP創英角ｺﾞｼｯｸUB" panose="020B0900000000000000" pitchFamily="50" charset="-128"/>
              </a:rPr>
              <a:t>３</a:t>
            </a:r>
            <a:r>
              <a:rPr lang="en-US" altLang="ja-JP" sz="2200" kern="0" dirty="0">
                <a:solidFill>
                  <a:srgbClr val="005BAD"/>
                </a:solidFill>
                <a:latin typeface="HGP創英角ｺﾞｼｯｸUB" panose="020B0900000000000000" pitchFamily="50" charset="-128"/>
                <a:ea typeface="HGP創英角ｺﾞｼｯｸUB" panose="020B0900000000000000" pitchFamily="50" charset="-128"/>
              </a:rPr>
              <a:t>. </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国の財政をみてみよう①</a:t>
            </a:r>
          </a:p>
        </p:txBody>
      </p:sp>
      <p:sp>
        <p:nvSpPr>
          <p:cNvPr id="29" name="テキスト ボックス 28">
            <a:extLst>
              <a:ext uri="{FF2B5EF4-FFF2-40B4-BE49-F238E27FC236}">
                <a16:creationId xmlns:a16="http://schemas.microsoft.com/office/drawing/2014/main" id="{B5474C34-E7D0-560E-068B-A76B94D84366}"/>
              </a:ext>
            </a:extLst>
          </p:cNvPr>
          <p:cNvSpPr txBox="1"/>
          <p:nvPr/>
        </p:nvSpPr>
        <p:spPr>
          <a:xfrm>
            <a:off x="340205" y="1176020"/>
            <a:ext cx="6050656" cy="646331"/>
          </a:xfrm>
          <a:prstGeom prst="rect">
            <a:avLst/>
          </a:prstGeom>
          <a:noFill/>
        </p:spPr>
        <p:txBody>
          <a:bodyPr wrap="square" rtlCol="0">
            <a:spAutoFit/>
          </a:bodyPr>
          <a:lstStyle/>
          <a:p>
            <a:r>
              <a:rPr kumimoji="1" lang="en-US" altLang="ja-JP" sz="1800" dirty="0">
                <a:latin typeface="+mn-ea"/>
                <a:ea typeface="+mn-ea"/>
              </a:rPr>
              <a:t>1</a:t>
            </a:r>
            <a:r>
              <a:rPr kumimoji="1" lang="ja-JP" altLang="en-US" sz="1800" dirty="0">
                <a:latin typeface="+mn-ea"/>
                <a:ea typeface="+mn-ea"/>
              </a:rPr>
              <a:t>年間に得た国の収入を「歳入」、支出を「歳出」といい、</a:t>
            </a:r>
          </a:p>
          <a:p>
            <a:r>
              <a:rPr kumimoji="1" lang="ja-JP" altLang="en-US" sz="1800" dirty="0">
                <a:latin typeface="+mn-ea"/>
                <a:ea typeface="+mn-ea"/>
              </a:rPr>
              <a:t>国や地方公共団体が行う経済活動を「財政」といいます。</a:t>
            </a:r>
          </a:p>
        </p:txBody>
      </p:sp>
      <p:pic>
        <p:nvPicPr>
          <p:cNvPr id="2" name="Picture 29">
            <a:extLst>
              <a:ext uri="{FF2B5EF4-FFF2-40B4-BE49-F238E27FC236}">
                <a16:creationId xmlns:a16="http://schemas.microsoft.com/office/drawing/2014/main" id="{0755A79A-3DF9-A2AE-1126-9EB6C3E6D78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p:blipFill>
        <p:spPr bwMode="auto">
          <a:xfrm>
            <a:off x="7601021" y="811947"/>
            <a:ext cx="1323956" cy="15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テキスト ボックス 2">
            <a:extLst>
              <a:ext uri="{FF2B5EF4-FFF2-40B4-BE49-F238E27FC236}">
                <a16:creationId xmlns:a16="http://schemas.microsoft.com/office/drawing/2014/main" id="{03886CF1-D408-2775-6CE4-D2F3CE714FB7}"/>
              </a:ext>
            </a:extLst>
          </p:cNvPr>
          <p:cNvSpPr txBox="1"/>
          <p:nvPr/>
        </p:nvSpPr>
        <p:spPr>
          <a:xfrm>
            <a:off x="340205" y="2438019"/>
            <a:ext cx="8502780" cy="3691319"/>
          </a:xfrm>
          <a:prstGeom prst="rect">
            <a:avLst/>
          </a:prstGeom>
          <a:noFill/>
        </p:spPr>
        <p:txBody>
          <a:bodyPr wrap="square" rtlCol="0">
            <a:noAutofit/>
          </a:bodyPr>
          <a:lstStyle/>
          <a:p>
            <a:pPr marL="252000" indent="-252000">
              <a:lnSpc>
                <a:spcPts val="2700"/>
              </a:lnSpc>
              <a:buClr>
                <a:srgbClr val="005BAD"/>
              </a:buClr>
              <a:buFont typeface="Wingdings" panose="05000000000000000000" pitchFamily="2" charset="2"/>
              <a:buChar char="l"/>
            </a:pPr>
            <a:r>
              <a:rPr kumimoji="1" lang="en-US" altLang="ja-JP" sz="2200" dirty="0">
                <a:latin typeface="+mn-ea"/>
                <a:ea typeface="+mn-ea"/>
              </a:rPr>
              <a:t>2026</a:t>
            </a:r>
            <a:r>
              <a:rPr kumimoji="1" lang="ja-JP" altLang="en-US" sz="2200" dirty="0">
                <a:latin typeface="+mn-ea"/>
                <a:ea typeface="+mn-ea"/>
              </a:rPr>
              <a:t>年度（令和８年度）予算の国の一般会計歳出は、</a:t>
            </a:r>
            <a:r>
              <a:rPr kumimoji="1" lang="en-US" altLang="ja-JP" sz="2200" dirty="0">
                <a:solidFill>
                  <a:srgbClr val="005BAD"/>
                </a:solidFill>
                <a:latin typeface="+mn-ea"/>
                <a:ea typeface="+mn-ea"/>
              </a:rPr>
              <a:t>122.3</a:t>
            </a:r>
            <a:r>
              <a:rPr kumimoji="1" lang="ja-JP" altLang="en-US" sz="2200" dirty="0">
                <a:solidFill>
                  <a:srgbClr val="005BAD"/>
                </a:solidFill>
                <a:latin typeface="+mn-ea"/>
                <a:ea typeface="+mn-ea"/>
              </a:rPr>
              <a:t>兆円</a:t>
            </a:r>
            <a:r>
              <a:rPr kumimoji="1" lang="ja-JP" altLang="en-US" sz="2200" dirty="0">
                <a:latin typeface="+mn-ea"/>
                <a:ea typeface="+mn-ea"/>
              </a:rPr>
              <a:t>となっています。これは主に、</a:t>
            </a:r>
            <a:r>
              <a:rPr kumimoji="1" lang="ja-JP" altLang="en-US" sz="2200" dirty="0">
                <a:solidFill>
                  <a:srgbClr val="005BAD"/>
                </a:solidFill>
                <a:latin typeface="+mn-ea"/>
                <a:ea typeface="+mn-ea"/>
              </a:rPr>
              <a:t>①社会保障、②国債費、③地方交付税交付金等</a:t>
            </a:r>
            <a:r>
              <a:rPr kumimoji="1" lang="ja-JP" altLang="en-US" sz="2200" dirty="0">
                <a:latin typeface="+mn-ea"/>
                <a:ea typeface="+mn-ea"/>
              </a:rPr>
              <a:t>に使われており、</a:t>
            </a:r>
            <a:r>
              <a:rPr kumimoji="1" lang="ja-JP" altLang="en-US" sz="2200" dirty="0">
                <a:solidFill>
                  <a:schemeClr val="accent1"/>
                </a:solidFill>
                <a:latin typeface="+mn-ea"/>
                <a:ea typeface="+mn-ea"/>
              </a:rPr>
              <a:t>これらで</a:t>
            </a:r>
            <a:r>
              <a:rPr kumimoji="1" lang="ja-JP" altLang="en-US" sz="2200" dirty="0">
                <a:solidFill>
                  <a:srgbClr val="005BAD"/>
                </a:solidFill>
                <a:latin typeface="+mn-ea"/>
                <a:ea typeface="+mn-ea"/>
              </a:rPr>
              <a:t>約３／</a:t>
            </a:r>
            <a:r>
              <a:rPr lang="ja-JP" altLang="en-US" sz="2200" dirty="0">
                <a:solidFill>
                  <a:srgbClr val="005BAD"/>
                </a:solidFill>
                <a:latin typeface="+mn-ea"/>
                <a:ea typeface="+mn-ea"/>
              </a:rPr>
              <a:t>４</a:t>
            </a:r>
            <a:r>
              <a:rPr kumimoji="1" lang="ja-JP" altLang="en-US" sz="2200" dirty="0">
                <a:latin typeface="+mn-ea"/>
                <a:ea typeface="+mn-ea"/>
              </a:rPr>
              <a:t>を占めています。</a:t>
            </a:r>
          </a:p>
          <a:p>
            <a:pPr marL="252000" indent="-252000">
              <a:lnSpc>
                <a:spcPts val="2700"/>
              </a:lnSpc>
              <a:spcBef>
                <a:spcPts val="1200"/>
              </a:spcBef>
              <a:buClr>
                <a:srgbClr val="005BAD"/>
              </a:buClr>
              <a:buFont typeface="Wingdings" panose="05000000000000000000" pitchFamily="2" charset="2"/>
              <a:buChar char="l"/>
            </a:pPr>
            <a:r>
              <a:rPr kumimoji="1" lang="en-US" altLang="ja-JP" sz="2200" dirty="0">
                <a:latin typeface="+mn-ea"/>
                <a:ea typeface="+mn-ea"/>
              </a:rPr>
              <a:t>2026</a:t>
            </a:r>
            <a:r>
              <a:rPr kumimoji="1" lang="ja-JP" altLang="en-US" sz="2200" dirty="0">
                <a:latin typeface="+mn-ea"/>
                <a:ea typeface="+mn-ea"/>
              </a:rPr>
              <a:t>年度（令和８年度）予算の国の一般会計歳入</a:t>
            </a:r>
            <a:r>
              <a:rPr kumimoji="1" lang="en-US" altLang="ja-JP" sz="2200" dirty="0">
                <a:solidFill>
                  <a:srgbClr val="005BAD"/>
                </a:solidFill>
                <a:latin typeface="+mn-ea"/>
                <a:ea typeface="+mn-ea"/>
              </a:rPr>
              <a:t>122.3</a:t>
            </a:r>
            <a:r>
              <a:rPr kumimoji="1" lang="ja-JP" altLang="en-US" sz="2200" dirty="0">
                <a:solidFill>
                  <a:srgbClr val="005BAD"/>
                </a:solidFill>
                <a:latin typeface="+mn-ea"/>
                <a:ea typeface="+mn-ea"/>
              </a:rPr>
              <a:t>兆円</a:t>
            </a:r>
            <a:r>
              <a:rPr kumimoji="1" lang="ja-JP" altLang="en-US" sz="2200" dirty="0">
                <a:latin typeface="+mn-ea"/>
                <a:ea typeface="+mn-ea"/>
              </a:rPr>
              <a:t>は、</a:t>
            </a:r>
            <a:r>
              <a:rPr kumimoji="1" lang="ja-JP" altLang="en-US" sz="2200" dirty="0">
                <a:solidFill>
                  <a:schemeClr val="accent1"/>
                </a:solidFill>
                <a:latin typeface="+mn-ea"/>
                <a:ea typeface="+mn-ea"/>
              </a:rPr>
              <a:t>①</a:t>
            </a:r>
            <a:r>
              <a:rPr kumimoji="1" lang="ja-JP" altLang="en-US" sz="2200" dirty="0">
                <a:solidFill>
                  <a:srgbClr val="005BAD"/>
                </a:solidFill>
                <a:latin typeface="+mn-ea"/>
                <a:ea typeface="+mn-ea"/>
              </a:rPr>
              <a:t>税収等と②公債金（借金）で構成</a:t>
            </a:r>
            <a:r>
              <a:rPr kumimoji="1" lang="ja-JP" altLang="en-US" sz="2200" dirty="0">
                <a:latin typeface="+mn-ea"/>
                <a:ea typeface="+mn-ea"/>
              </a:rPr>
              <a:t>されています。</a:t>
            </a:r>
          </a:p>
          <a:p>
            <a:pPr marL="252000" indent="-252000">
              <a:lnSpc>
                <a:spcPts val="2700"/>
              </a:lnSpc>
              <a:spcBef>
                <a:spcPts val="1800"/>
              </a:spcBef>
              <a:buClr>
                <a:srgbClr val="005BAD"/>
              </a:buClr>
              <a:buFont typeface="Wingdings" panose="05000000000000000000" pitchFamily="2" charset="2"/>
              <a:buChar char="l"/>
            </a:pPr>
            <a:r>
              <a:rPr kumimoji="1" lang="ja-JP" altLang="en-US" sz="2200" dirty="0">
                <a:latin typeface="+mn-ea"/>
                <a:ea typeface="+mn-ea"/>
              </a:rPr>
              <a:t>現在、</a:t>
            </a:r>
            <a:r>
              <a:rPr kumimoji="1" lang="ja-JP" altLang="en-US" sz="2200" dirty="0">
                <a:solidFill>
                  <a:schemeClr val="accent1"/>
                </a:solidFill>
                <a:latin typeface="+mn-ea"/>
                <a:ea typeface="+mn-ea"/>
              </a:rPr>
              <a:t>①</a:t>
            </a:r>
            <a:r>
              <a:rPr kumimoji="1" lang="ja-JP" altLang="en-US" sz="2200" dirty="0">
                <a:solidFill>
                  <a:srgbClr val="005BAD"/>
                </a:solidFill>
                <a:latin typeface="+mn-ea"/>
                <a:ea typeface="+mn-ea"/>
              </a:rPr>
              <a:t>税収等では歳出全体の約３／４しか賄えておらず、残りの約１／</a:t>
            </a:r>
            <a:r>
              <a:rPr lang="ja-JP" altLang="en-US" sz="2200" dirty="0">
                <a:solidFill>
                  <a:srgbClr val="005BAD"/>
                </a:solidFill>
                <a:latin typeface="+mn-ea"/>
                <a:ea typeface="+mn-ea"/>
              </a:rPr>
              <a:t>４</a:t>
            </a:r>
            <a:r>
              <a:rPr kumimoji="1" lang="ja-JP" altLang="en-US" sz="2200" dirty="0">
                <a:solidFill>
                  <a:srgbClr val="005BAD"/>
                </a:solidFill>
                <a:latin typeface="+mn-ea"/>
                <a:ea typeface="+mn-ea"/>
              </a:rPr>
              <a:t>は②公債金（借金）に依存</a:t>
            </a:r>
            <a:r>
              <a:rPr kumimoji="1" lang="ja-JP" altLang="en-US" sz="2200" dirty="0">
                <a:latin typeface="+mn-ea"/>
                <a:ea typeface="+mn-ea"/>
              </a:rPr>
              <a:t>しています。</a:t>
            </a:r>
            <a:endParaRPr kumimoji="1" lang="en-US" altLang="ja-JP" sz="2200" dirty="0">
              <a:latin typeface="+mn-ea"/>
              <a:ea typeface="+mn-ea"/>
            </a:endParaRPr>
          </a:p>
          <a:p>
            <a:pPr marL="252000" indent="-252000">
              <a:lnSpc>
                <a:spcPts val="2700"/>
              </a:lnSpc>
              <a:spcBef>
                <a:spcPts val="0"/>
              </a:spcBef>
              <a:buClr>
                <a:srgbClr val="005BAD"/>
              </a:buClr>
            </a:pPr>
            <a:r>
              <a:rPr kumimoji="1" lang="ja-JP" altLang="en-US" sz="2200" dirty="0">
                <a:latin typeface="+mn-ea"/>
                <a:ea typeface="+mn-ea"/>
              </a:rPr>
              <a:t>  </a:t>
            </a:r>
            <a:r>
              <a:rPr kumimoji="1" lang="ja-JP" altLang="en-US" sz="2200" spc="100" dirty="0">
                <a:latin typeface="+mn-ea"/>
                <a:ea typeface="+mn-ea"/>
              </a:rPr>
              <a:t> </a:t>
            </a:r>
            <a:r>
              <a:rPr kumimoji="1" lang="ja-JP" altLang="en-US" sz="2200" dirty="0">
                <a:latin typeface="+mn-ea"/>
                <a:ea typeface="+mn-ea"/>
              </a:rPr>
              <a:t>この借金の返済には将来世代の税収等が充てられることになるため、将来世代へ負担を先送りしていることになります。</a:t>
            </a:r>
          </a:p>
        </p:txBody>
      </p:sp>
      <p:sp>
        <p:nvSpPr>
          <p:cNvPr id="5" name="スライド番号プレースホルダー 8">
            <a:extLst>
              <a:ext uri="{FF2B5EF4-FFF2-40B4-BE49-F238E27FC236}">
                <a16:creationId xmlns:a16="http://schemas.microsoft.com/office/drawing/2014/main" id="{9AFB714B-A1AF-72DF-FC11-87D408479638}"/>
              </a:ext>
            </a:extLst>
          </p:cNvPr>
          <p:cNvSpPr>
            <a:spLocks noGrp="1"/>
          </p:cNvSpPr>
          <p:nvPr>
            <p:ph type="sldNum" sz="quarter" idx="12"/>
          </p:nvPr>
        </p:nvSpPr>
        <p:spPr>
          <a:xfrm>
            <a:off x="8769893" y="6443281"/>
            <a:ext cx="374107" cy="298426"/>
          </a:xfrm>
        </p:spPr>
        <p:txBody>
          <a:bodyPr/>
          <a:lstStyle/>
          <a:p>
            <a:pPr>
              <a:defRPr/>
            </a:pPr>
            <a:fld id="{40E3B949-1179-4387-B307-F356BE6486A4}" type="slidenum">
              <a:rPr lang="en-US" altLang="ja-JP" smtClean="0">
                <a:latin typeface="+mn-ea"/>
                <a:ea typeface="+mn-ea"/>
              </a:rPr>
              <a:pPr>
                <a:defRPr/>
              </a:pPr>
              <a:t>15</a:t>
            </a:fld>
            <a:endParaRPr lang="en-US" altLang="ja-JP" dirty="0">
              <a:latin typeface="+mn-ea"/>
              <a:ea typeface="+mn-ea"/>
            </a:endParaRPr>
          </a:p>
        </p:txBody>
      </p:sp>
      <p:sp>
        <p:nvSpPr>
          <p:cNvPr id="6" name="Line 48">
            <a:hlinkClick r:id="" action="ppaction://hlinkshowjump?jump=previousslide"/>
            <a:extLst>
              <a:ext uri="{FF2B5EF4-FFF2-40B4-BE49-F238E27FC236}">
                <a16:creationId xmlns:a16="http://schemas.microsoft.com/office/drawing/2014/main" id="{9EB27B9B-F948-76EB-6656-6FA6437E925D}"/>
              </a:ext>
            </a:extLst>
          </p:cNvPr>
          <p:cNvSpPr>
            <a:spLocks noChangeShapeType="1"/>
          </p:cNvSpPr>
          <p:nvPr/>
        </p:nvSpPr>
        <p:spPr bwMode="auto">
          <a:xfrm>
            <a:off x="8595360" y="228600"/>
            <a:ext cx="228600" cy="0"/>
          </a:xfrm>
          <a:prstGeom prst="line">
            <a:avLst/>
          </a:prstGeom>
          <a:noFill/>
          <a:ln w="50800">
            <a:solidFill>
              <a:srgbClr val="FFFFFF"/>
            </a:solidFill>
            <a:round/>
            <a:headEnd type="triangle" w="med" len="sm"/>
            <a:tailEnd/>
          </a:ln>
          <a:extLst>
            <a:ext uri="{909E8E84-426E-40DD-AFC4-6F175D3DCCD1}">
              <a14:hiddenFill xmlns:a14="http://schemas.microsoft.com/office/drawing/2010/main">
                <a:noFill/>
              </a14:hiddenFill>
            </a:ext>
          </a:extLst>
        </p:spPr>
        <p:txBody>
          <a:bodyPr/>
          <a:lstStyle/>
          <a:p>
            <a:endParaRPr lang="ja-JP" altLang="en-US" dirty="0">
              <a:latin typeface="HGPｺﾞｼｯｸE" panose="020B0900000000000000" pitchFamily="50" charset="-128"/>
            </a:endParaRPr>
          </a:p>
        </p:txBody>
      </p:sp>
      <p:sp>
        <p:nvSpPr>
          <p:cNvPr id="8" name="Line 49">
            <a:hlinkClick r:id="" action="ppaction://hlinkshowjump?jump=nextslide"/>
            <a:extLst>
              <a:ext uri="{FF2B5EF4-FFF2-40B4-BE49-F238E27FC236}">
                <a16:creationId xmlns:a16="http://schemas.microsoft.com/office/drawing/2014/main" id="{F1DBA339-616C-0A28-879F-2A98B44F66AA}"/>
              </a:ext>
            </a:extLst>
          </p:cNvPr>
          <p:cNvSpPr>
            <a:spLocks noChangeShapeType="1"/>
          </p:cNvSpPr>
          <p:nvPr/>
        </p:nvSpPr>
        <p:spPr bwMode="auto">
          <a:xfrm>
            <a:off x="8900160" y="228600"/>
            <a:ext cx="228600" cy="0"/>
          </a:xfrm>
          <a:prstGeom prst="line">
            <a:avLst/>
          </a:prstGeom>
          <a:noFill/>
          <a:ln w="50800">
            <a:solidFill>
              <a:srgbClr val="FFFFFF"/>
            </a:solidFill>
            <a:round/>
            <a:headEnd type="none" w="med" len="sm"/>
            <a:tailEnd type="triangle" w="med" len="sm"/>
          </a:ln>
          <a:extLst>
            <a:ext uri="{909E8E84-426E-40DD-AFC4-6F175D3DCCD1}">
              <a14:hiddenFill xmlns:a14="http://schemas.microsoft.com/office/drawing/2010/main">
                <a:noFill/>
              </a14:hiddenFill>
            </a:ext>
          </a:extLst>
        </p:spPr>
        <p:txBody>
          <a:bodyPr/>
          <a:lstStyle/>
          <a:p>
            <a:endParaRPr lang="ja-JP" altLang="en-US" dirty="0">
              <a:latin typeface="HGPｺﾞｼｯｸE" panose="020B0900000000000000" pitchFamily="50" charset="-128"/>
            </a:endParaRPr>
          </a:p>
        </p:txBody>
      </p:sp>
      <p:sp>
        <p:nvSpPr>
          <p:cNvPr id="11" name="四角形: 角を丸くする 10">
            <a:hlinkClick r:id="rId4" action="ppaction://hlinksldjump"/>
            <a:extLst>
              <a:ext uri="{FF2B5EF4-FFF2-40B4-BE49-F238E27FC236}">
                <a16:creationId xmlns:a16="http://schemas.microsoft.com/office/drawing/2014/main" id="{D98EEBD9-9648-E2E1-18A2-21389CA92FC7}"/>
              </a:ext>
            </a:extLst>
          </p:cNvPr>
          <p:cNvSpPr/>
          <p:nvPr/>
        </p:nvSpPr>
        <p:spPr>
          <a:xfrm>
            <a:off x="7893533" y="322234"/>
            <a:ext cx="793267" cy="260285"/>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1100" dirty="0"/>
              <a:t>目次へ</a:t>
            </a:r>
          </a:p>
        </p:txBody>
      </p:sp>
      <p:sp>
        <p:nvSpPr>
          <p:cNvPr id="13" name="二等辺三角形 12">
            <a:hlinkClick r:id="rId4" action="ppaction://hlinksldjump"/>
            <a:extLst>
              <a:ext uri="{FF2B5EF4-FFF2-40B4-BE49-F238E27FC236}">
                <a16:creationId xmlns:a16="http://schemas.microsoft.com/office/drawing/2014/main" id="{8AFB757B-DC36-9E12-14E3-9CE01C3C5FC8}"/>
              </a:ext>
            </a:extLst>
          </p:cNvPr>
          <p:cNvSpPr/>
          <p:nvPr/>
        </p:nvSpPr>
        <p:spPr>
          <a:xfrm rot="5400000">
            <a:off x="8477040" y="398066"/>
            <a:ext cx="100800" cy="108887"/>
          </a:xfrm>
          <a:prstGeom prst="triangl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232077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600"/>
                                        <p:tgtEl>
                                          <p:spTgt spid="2"/>
                                        </p:tgtEl>
                                      </p:cBhvr>
                                    </p:animEffect>
                                    <p:anim calcmode="lin" valueType="num">
                                      <p:cBhvr>
                                        <p:cTn id="12" dur="600" fill="hold"/>
                                        <p:tgtEl>
                                          <p:spTgt spid="2"/>
                                        </p:tgtEl>
                                        <p:attrNameLst>
                                          <p:attrName>ppt_x</p:attrName>
                                        </p:attrNameLst>
                                      </p:cBhvr>
                                      <p:tavLst>
                                        <p:tav tm="0">
                                          <p:val>
                                            <p:strVal val="#ppt_x"/>
                                          </p:val>
                                        </p:tav>
                                        <p:tav tm="100000">
                                          <p:val>
                                            <p:strVal val="#ppt_x"/>
                                          </p:val>
                                        </p:tav>
                                      </p:tavLst>
                                    </p:anim>
                                    <p:anim calcmode="lin" valueType="num">
                                      <p:cBhvr>
                                        <p:cTn id="13" dur="600" fill="hold"/>
                                        <p:tgtEl>
                                          <p:spTgt spid="2"/>
                                        </p:tgtEl>
                                        <p:attrNameLst>
                                          <p:attrName>ppt_y</p:attrName>
                                        </p:attrNameLst>
                                      </p:cBhvr>
                                      <p:tavLst>
                                        <p:tav tm="0">
                                          <p:val>
                                            <p:strVal val="#ppt_y+.1"/>
                                          </p:val>
                                        </p:tav>
                                        <p:tav tm="100000">
                                          <p:val>
                                            <p:strVal val="#ppt_y"/>
                                          </p:val>
                                        </p:tav>
                                      </p:tavLst>
                                    </p:anim>
                                  </p:childTnLst>
                                </p:cTn>
                              </p:par>
                              <p:par>
                                <p:cTn id="14" presetID="10" presetClass="entr" presetSubtype="0" fill="hold" grpId="0" nodeType="with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fade">
                                      <p:cBhvr>
                                        <p:cTn id="16" dur="500"/>
                                        <p:tgtEl>
                                          <p:spTgt spid="29"/>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Effect transition="in" filter="wipe(left)">
                                      <p:cBhvr>
                                        <p:cTn id="21" dur="1750"/>
                                        <p:tgtEl>
                                          <p:spTgt spid="3">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3">
                                            <p:txEl>
                                              <p:pRg st="1" end="1"/>
                                            </p:txEl>
                                          </p:spTgt>
                                        </p:tgtEl>
                                        <p:attrNameLst>
                                          <p:attrName>style.visibility</p:attrName>
                                        </p:attrNameLst>
                                      </p:cBhvr>
                                      <p:to>
                                        <p:strVal val="visible"/>
                                      </p:to>
                                    </p:set>
                                    <p:animEffect transition="in" filter="wipe(left)">
                                      <p:cBhvr>
                                        <p:cTn id="26" dur="1700"/>
                                        <p:tgtEl>
                                          <p:spTgt spid="3">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animEffect transition="in" filter="wipe(left)">
                                      <p:cBhvr>
                                        <p:cTn id="31" dur="1750"/>
                                        <p:tgtEl>
                                          <p:spTgt spid="3">
                                            <p:txEl>
                                              <p:pRg st="2" end="2"/>
                                            </p:txEl>
                                          </p:spTgt>
                                        </p:tgtEl>
                                      </p:cBhvr>
                                    </p:animEffect>
                                  </p:childTnLst>
                                </p:cTn>
                              </p:par>
                            </p:childTnLst>
                          </p:cTn>
                        </p:par>
                        <p:par>
                          <p:cTn id="32" fill="hold">
                            <p:stCondLst>
                              <p:cond delay="1750"/>
                            </p:stCondLst>
                            <p:childTnLst>
                              <p:par>
                                <p:cTn id="33" presetID="22" presetClass="entr" presetSubtype="8" fill="hold" nodeType="after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Effect transition="in" filter="wipe(left)">
                                      <p:cBhvr>
                                        <p:cTn id="35" dur="17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2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B4ED7F-441D-4531-1DDA-E709F7E13E9F}"/>
            </a:ext>
          </a:extLst>
        </p:cNvPr>
        <p:cNvGrpSpPr/>
        <p:nvPr/>
      </p:nvGrpSpPr>
      <p:grpSpPr>
        <a:xfrm>
          <a:off x="0" y="0"/>
          <a:ext cx="0" cy="0"/>
          <a:chOff x="0" y="0"/>
          <a:chExt cx="0" cy="0"/>
        </a:xfrm>
      </p:grpSpPr>
      <p:grpSp>
        <p:nvGrpSpPr>
          <p:cNvPr id="114" name="グループ化 113">
            <a:extLst>
              <a:ext uri="{FF2B5EF4-FFF2-40B4-BE49-F238E27FC236}">
                <a16:creationId xmlns:a16="http://schemas.microsoft.com/office/drawing/2014/main" id="{0EE97873-FA72-5C30-8988-A0CAAEDB387F}"/>
              </a:ext>
            </a:extLst>
          </p:cNvPr>
          <p:cNvGrpSpPr/>
          <p:nvPr/>
        </p:nvGrpSpPr>
        <p:grpSpPr>
          <a:xfrm>
            <a:off x="223440" y="1755669"/>
            <a:ext cx="3947156" cy="3744192"/>
            <a:chOff x="223440" y="1755669"/>
            <a:chExt cx="3947156" cy="3744192"/>
          </a:xfrm>
        </p:grpSpPr>
        <p:graphicFrame>
          <p:nvGraphicFramePr>
            <p:cNvPr id="89" name="グラフ 88">
              <a:extLst>
                <a:ext uri="{FF2B5EF4-FFF2-40B4-BE49-F238E27FC236}">
                  <a16:creationId xmlns:a16="http://schemas.microsoft.com/office/drawing/2014/main" id="{7926C9D9-8DF9-BD76-6E31-97CBFE226325}"/>
                </a:ext>
              </a:extLst>
            </p:cNvPr>
            <p:cNvGraphicFramePr/>
            <p:nvPr>
              <p:extLst>
                <p:ext uri="{D42A27DB-BD31-4B8C-83A1-F6EECF244321}">
                  <p14:modId xmlns:p14="http://schemas.microsoft.com/office/powerpoint/2010/main" val="1165052958"/>
                </p:ext>
              </p:extLst>
            </p:nvPr>
          </p:nvGraphicFramePr>
          <p:xfrm>
            <a:off x="426404" y="1755669"/>
            <a:ext cx="3744192" cy="3744192"/>
          </p:xfrm>
          <a:graphic>
            <a:graphicData uri="http://schemas.openxmlformats.org/drawingml/2006/chart">
              <c:chart xmlns:c="http://schemas.openxmlformats.org/drawingml/2006/chart" xmlns:r="http://schemas.openxmlformats.org/officeDocument/2006/relationships" r:id="rId3"/>
            </a:graphicData>
          </a:graphic>
        </p:graphicFrame>
        <p:sp>
          <p:nvSpPr>
            <p:cNvPr id="46" name="パイ 25">
              <a:extLst>
                <a:ext uri="{FF2B5EF4-FFF2-40B4-BE49-F238E27FC236}">
                  <a16:creationId xmlns:a16="http://schemas.microsoft.com/office/drawing/2014/main" id="{EC940DA2-9303-631B-1960-9556415FD2A4}"/>
                </a:ext>
              </a:extLst>
            </p:cNvPr>
            <p:cNvSpPr/>
            <p:nvPr/>
          </p:nvSpPr>
          <p:spPr>
            <a:xfrm rot="16200000">
              <a:off x="572727" y="1884792"/>
              <a:ext cx="3444474" cy="3470848"/>
            </a:xfrm>
            <a:prstGeom prst="pie">
              <a:avLst>
                <a:gd name="adj1" fmla="val 23573"/>
                <a:gd name="adj2" fmla="val 16354453"/>
              </a:avLst>
            </a:prstGeom>
            <a:noFill/>
            <a:ln w="34925">
              <a:solidFill>
                <a:srgbClr val="0036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83" eaLnBrk="1" fontAlgn="auto" hangingPunct="1">
                <a:spcBef>
                  <a:spcPts val="0"/>
                </a:spcBef>
                <a:spcAft>
                  <a:spcPts val="0"/>
                </a:spcAft>
                <a:defRPr/>
              </a:pPr>
              <a:endParaRPr lang="ja-JP" altLang="en-US" sz="1662" dirty="0">
                <a:solidFill>
                  <a:prstClr val="black"/>
                </a:solidFill>
                <a:latin typeface="HGPｺﾞｼｯｸE" panose="020B0900000000000000" pitchFamily="50" charset="-128"/>
                <a:ea typeface="ＭＳ Ｐゴシック" panose="020B0600070205080204" pitchFamily="50" charset="-128"/>
              </a:endParaRPr>
            </a:p>
          </p:txBody>
        </p:sp>
        <p:sp>
          <p:nvSpPr>
            <p:cNvPr id="49" name="object 14">
              <a:extLst>
                <a:ext uri="{FF2B5EF4-FFF2-40B4-BE49-F238E27FC236}">
                  <a16:creationId xmlns:a16="http://schemas.microsoft.com/office/drawing/2014/main" id="{568D2A14-B3F0-AA34-B3D3-BCC6CDFF6241}"/>
                </a:ext>
              </a:extLst>
            </p:cNvPr>
            <p:cNvSpPr txBox="1"/>
            <p:nvPr/>
          </p:nvSpPr>
          <p:spPr>
            <a:xfrm>
              <a:off x="2465570" y="2304725"/>
              <a:ext cx="1099638" cy="579646"/>
            </a:xfrm>
            <a:prstGeom prst="rect">
              <a:avLst/>
            </a:prstGeom>
          </p:spPr>
          <p:txBody>
            <a:bodyPr vert="horz" wrap="square" lIns="0" tIns="0" rIns="0" bIns="0" rtlCol="0">
              <a:spAutoFit/>
            </a:bodyPr>
            <a:lstStyle/>
            <a:p>
              <a:pPr algn="ctr" defTabSz="844083" eaLnBrk="1" fontAlgn="auto" hangingPunct="1">
                <a:lnSpc>
                  <a:spcPts val="1809"/>
                </a:lnSpc>
                <a:spcBef>
                  <a:spcPts val="0"/>
                </a:spcBef>
                <a:spcAft>
                  <a:spcPts val="0"/>
                </a:spcAft>
                <a:defRPr/>
              </a:pPr>
              <a:r>
                <a:rPr sz="1400" spc="74" dirty="0" err="1">
                  <a:solidFill>
                    <a:srgbClr val="231916"/>
                  </a:solidFill>
                  <a:latin typeface="+mn-ea"/>
                  <a:ea typeface="+mn-ea"/>
                  <a:cs typeface="Meiryo"/>
                </a:rPr>
                <a:t>所得</a:t>
              </a:r>
              <a:r>
                <a:rPr lang="ja-JP" altLang="en-US" sz="1400" spc="74" dirty="0">
                  <a:solidFill>
                    <a:srgbClr val="231916"/>
                  </a:solidFill>
                  <a:latin typeface="+mn-ea"/>
                  <a:ea typeface="+mn-ea"/>
                  <a:cs typeface="Meiryo"/>
                </a:rPr>
                <a:t>税</a:t>
              </a:r>
              <a:endParaRPr sz="1400" dirty="0">
                <a:solidFill>
                  <a:prstClr val="black"/>
                </a:solidFill>
                <a:latin typeface="+mn-ea"/>
                <a:ea typeface="+mn-ea"/>
                <a:cs typeface="Meiryo"/>
              </a:endParaRPr>
            </a:p>
            <a:p>
              <a:pPr algn="ctr" defTabSz="844083" eaLnBrk="1" fontAlgn="auto" hangingPunct="1">
                <a:spcBef>
                  <a:spcPts val="65"/>
                </a:spcBef>
                <a:spcAft>
                  <a:spcPts val="0"/>
                </a:spcAft>
                <a:defRPr/>
              </a:pPr>
              <a:r>
                <a:rPr lang="en-US" altLang="ja-JP" sz="1050" spc="69" dirty="0">
                  <a:solidFill>
                    <a:srgbClr val="231916"/>
                  </a:solidFill>
                  <a:latin typeface="+mn-ea"/>
                  <a:ea typeface="+mn-ea"/>
                  <a:cs typeface="Meiryo"/>
                </a:rPr>
                <a:t>20.7</a:t>
              </a:r>
              <a:r>
                <a:rPr lang="ja-JP" altLang="en-US" sz="1050" spc="69" dirty="0">
                  <a:solidFill>
                    <a:srgbClr val="231916"/>
                  </a:solidFill>
                  <a:latin typeface="+mn-ea"/>
                  <a:ea typeface="+mn-ea"/>
                  <a:cs typeface="Meiryo"/>
                </a:rPr>
                <a:t>％</a:t>
              </a:r>
            </a:p>
            <a:p>
              <a:pPr algn="ctr" defTabSz="844083" eaLnBrk="1" fontAlgn="auto" hangingPunct="1">
                <a:spcBef>
                  <a:spcPts val="65"/>
                </a:spcBef>
                <a:spcAft>
                  <a:spcPts val="0"/>
                </a:spcAft>
                <a:defRPr/>
              </a:pPr>
              <a:r>
                <a:rPr lang="ja-JP" altLang="en-US" sz="1050" spc="69" dirty="0">
                  <a:solidFill>
                    <a:srgbClr val="231916"/>
                  </a:solidFill>
                  <a:latin typeface="+mn-ea"/>
                  <a:ea typeface="+mn-ea"/>
                  <a:cs typeface="Meiryo"/>
                </a:rPr>
                <a:t>（</a:t>
              </a:r>
              <a:r>
                <a:rPr lang="en-US" altLang="ja-JP" sz="1050" spc="69" dirty="0">
                  <a:solidFill>
                    <a:srgbClr val="231916"/>
                  </a:solidFill>
                  <a:latin typeface="+mn-ea"/>
                  <a:cs typeface="Meiryo"/>
                </a:rPr>
                <a:t>25.3</a:t>
              </a:r>
              <a:r>
                <a:rPr lang="ja-JP" altLang="en-US" sz="1050" spc="69" dirty="0">
                  <a:solidFill>
                    <a:srgbClr val="231916"/>
                  </a:solidFill>
                  <a:latin typeface="+mn-ea"/>
                  <a:ea typeface="+mn-ea"/>
                  <a:cs typeface="Meiryo"/>
                </a:rPr>
                <a:t>兆円）</a:t>
              </a:r>
            </a:p>
          </p:txBody>
        </p:sp>
        <p:sp>
          <p:nvSpPr>
            <p:cNvPr id="62" name="object 15">
              <a:extLst>
                <a:ext uri="{FF2B5EF4-FFF2-40B4-BE49-F238E27FC236}">
                  <a16:creationId xmlns:a16="http://schemas.microsoft.com/office/drawing/2014/main" id="{2F3942B5-6B8D-1E25-3E07-5BAA87FA45CB}"/>
                </a:ext>
              </a:extLst>
            </p:cNvPr>
            <p:cNvSpPr txBox="1"/>
            <p:nvPr/>
          </p:nvSpPr>
          <p:spPr>
            <a:xfrm>
              <a:off x="3065825" y="3550773"/>
              <a:ext cx="854662" cy="579646"/>
            </a:xfrm>
            <a:prstGeom prst="rect">
              <a:avLst/>
            </a:prstGeom>
          </p:spPr>
          <p:txBody>
            <a:bodyPr vert="horz" wrap="square" lIns="0" tIns="0" rIns="0" bIns="0" rtlCol="0">
              <a:spAutoFit/>
            </a:bodyPr>
            <a:lstStyle/>
            <a:p>
              <a:pPr algn="ctr" defTabSz="844083" eaLnBrk="1" fontAlgn="auto" hangingPunct="1">
                <a:lnSpc>
                  <a:spcPts val="1809"/>
                </a:lnSpc>
                <a:spcBef>
                  <a:spcPts val="0"/>
                </a:spcBef>
                <a:spcAft>
                  <a:spcPts val="0"/>
                </a:spcAft>
                <a:defRPr/>
              </a:pPr>
              <a:r>
                <a:rPr sz="1400" spc="74" dirty="0">
                  <a:solidFill>
                    <a:srgbClr val="231916"/>
                  </a:solidFill>
                  <a:latin typeface="+mn-ea"/>
                  <a:ea typeface="+mn-ea"/>
                  <a:cs typeface="Meiryo"/>
                </a:rPr>
                <a:t>法人税</a:t>
              </a:r>
              <a:endParaRPr sz="1400" dirty="0">
                <a:solidFill>
                  <a:prstClr val="black"/>
                </a:solidFill>
                <a:latin typeface="+mn-ea"/>
                <a:ea typeface="+mn-ea"/>
                <a:cs typeface="Meiryo"/>
              </a:endParaRPr>
            </a:p>
            <a:p>
              <a:pPr algn="ctr" defTabSz="844083" eaLnBrk="1" fontAlgn="auto" hangingPunct="1">
                <a:spcBef>
                  <a:spcPts val="65"/>
                </a:spcBef>
                <a:spcAft>
                  <a:spcPts val="0"/>
                </a:spcAft>
                <a:defRPr/>
              </a:pPr>
              <a:r>
                <a:rPr lang="en-US" altLang="ja-JP" sz="1050" spc="69" dirty="0">
                  <a:solidFill>
                    <a:srgbClr val="231916"/>
                  </a:solidFill>
                  <a:latin typeface="+mn-ea"/>
                  <a:ea typeface="+mn-ea"/>
                  <a:cs typeface="Meiryo"/>
                </a:rPr>
                <a:t>16.9</a:t>
              </a:r>
              <a:r>
                <a:rPr lang="ja-JP" altLang="en-US" sz="1050" spc="69" dirty="0">
                  <a:solidFill>
                    <a:srgbClr val="231916"/>
                  </a:solidFill>
                  <a:latin typeface="+mn-ea"/>
                  <a:ea typeface="+mn-ea"/>
                  <a:cs typeface="Meiryo"/>
                </a:rPr>
                <a:t>％</a:t>
              </a:r>
            </a:p>
            <a:p>
              <a:pPr algn="ctr" defTabSz="844083" eaLnBrk="1" fontAlgn="auto" hangingPunct="1">
                <a:spcBef>
                  <a:spcPts val="65"/>
                </a:spcBef>
                <a:spcAft>
                  <a:spcPts val="0"/>
                </a:spcAft>
                <a:defRPr/>
              </a:pPr>
              <a:r>
                <a:rPr lang="ja-JP" altLang="en-US" sz="1050" spc="69" dirty="0">
                  <a:solidFill>
                    <a:srgbClr val="231916"/>
                  </a:solidFill>
                  <a:latin typeface="+mn-ea"/>
                  <a:ea typeface="+mn-ea"/>
                  <a:cs typeface="Meiryo"/>
                </a:rPr>
                <a:t>（</a:t>
              </a:r>
              <a:r>
                <a:rPr lang="en-US" altLang="ja-JP" sz="1050" spc="69" dirty="0">
                  <a:solidFill>
                    <a:srgbClr val="231916"/>
                  </a:solidFill>
                  <a:latin typeface="+mn-ea"/>
                  <a:ea typeface="+mn-ea"/>
                  <a:cs typeface="Meiryo"/>
                </a:rPr>
                <a:t>20.7</a:t>
              </a:r>
              <a:r>
                <a:rPr lang="ja-JP" altLang="en-US" sz="1050" spc="69" dirty="0">
                  <a:solidFill>
                    <a:srgbClr val="231916"/>
                  </a:solidFill>
                  <a:latin typeface="+mn-ea"/>
                  <a:ea typeface="+mn-ea"/>
                  <a:cs typeface="Meiryo"/>
                </a:rPr>
                <a:t>兆円）</a:t>
              </a:r>
            </a:p>
          </p:txBody>
        </p:sp>
        <p:sp>
          <p:nvSpPr>
            <p:cNvPr id="63" name="object 16">
              <a:extLst>
                <a:ext uri="{FF2B5EF4-FFF2-40B4-BE49-F238E27FC236}">
                  <a16:creationId xmlns:a16="http://schemas.microsoft.com/office/drawing/2014/main" id="{B02D8FB1-0349-1837-7DFA-981229F4292C}"/>
                </a:ext>
              </a:extLst>
            </p:cNvPr>
            <p:cNvSpPr txBox="1"/>
            <p:nvPr/>
          </p:nvSpPr>
          <p:spPr>
            <a:xfrm>
              <a:off x="1878263" y="4535350"/>
              <a:ext cx="1243519" cy="579646"/>
            </a:xfrm>
            <a:prstGeom prst="rect">
              <a:avLst/>
            </a:prstGeom>
          </p:spPr>
          <p:txBody>
            <a:bodyPr vert="horz" wrap="square" lIns="0" tIns="0" rIns="0" bIns="0" rtlCol="0">
              <a:spAutoFit/>
            </a:bodyPr>
            <a:lstStyle/>
            <a:p>
              <a:pPr algn="ctr" defTabSz="844083" eaLnBrk="1" fontAlgn="auto" hangingPunct="1">
                <a:lnSpc>
                  <a:spcPts val="1809"/>
                </a:lnSpc>
                <a:spcBef>
                  <a:spcPts val="0"/>
                </a:spcBef>
                <a:spcAft>
                  <a:spcPts val="0"/>
                </a:spcAft>
                <a:defRPr/>
              </a:pPr>
              <a:r>
                <a:rPr sz="1400" spc="74" dirty="0">
                  <a:latin typeface="+mn-ea"/>
                  <a:ea typeface="+mn-ea"/>
                  <a:cs typeface="Meiryo"/>
                </a:rPr>
                <a:t>消費税</a:t>
              </a:r>
              <a:endParaRPr sz="1400" dirty="0">
                <a:latin typeface="+mn-ea"/>
                <a:ea typeface="+mn-ea"/>
                <a:cs typeface="Meiryo"/>
              </a:endParaRPr>
            </a:p>
            <a:p>
              <a:pPr algn="ctr" defTabSz="844083" eaLnBrk="1" fontAlgn="auto" hangingPunct="1">
                <a:spcBef>
                  <a:spcPts val="65"/>
                </a:spcBef>
                <a:spcAft>
                  <a:spcPts val="0"/>
                </a:spcAft>
                <a:defRPr/>
              </a:pPr>
              <a:r>
                <a:rPr lang="en-US" altLang="ja-JP" sz="1050" spc="69" dirty="0">
                  <a:latin typeface="+mn-ea"/>
                  <a:ea typeface="+mn-ea"/>
                  <a:cs typeface="Meiryo"/>
                </a:rPr>
                <a:t>21.8</a:t>
              </a:r>
              <a:r>
                <a:rPr lang="ja-JP" altLang="en-US" sz="1050" spc="69" dirty="0">
                  <a:latin typeface="+mn-ea"/>
                  <a:ea typeface="+mn-ea"/>
                  <a:cs typeface="Meiryo"/>
                </a:rPr>
                <a:t>％</a:t>
              </a:r>
            </a:p>
            <a:p>
              <a:pPr algn="ctr" defTabSz="844083" eaLnBrk="1" fontAlgn="auto" hangingPunct="1">
                <a:spcBef>
                  <a:spcPts val="65"/>
                </a:spcBef>
                <a:spcAft>
                  <a:spcPts val="0"/>
                </a:spcAft>
                <a:defRPr/>
              </a:pPr>
              <a:r>
                <a:rPr lang="ja-JP" altLang="en-US" sz="1050" spc="69" dirty="0">
                  <a:latin typeface="+mn-ea"/>
                  <a:ea typeface="+mn-ea"/>
                  <a:cs typeface="Meiryo"/>
                </a:rPr>
                <a:t>（</a:t>
              </a:r>
              <a:r>
                <a:rPr lang="en-US" altLang="ja-JP" sz="1050" spc="69" dirty="0">
                  <a:latin typeface="+mn-ea"/>
                  <a:ea typeface="+mn-ea"/>
                  <a:cs typeface="Meiryo"/>
                </a:rPr>
                <a:t>26.7</a:t>
              </a:r>
              <a:r>
                <a:rPr lang="ja-JP" altLang="en-US" sz="1050" spc="69" dirty="0">
                  <a:latin typeface="+mn-ea"/>
                  <a:ea typeface="+mn-ea"/>
                  <a:cs typeface="Meiryo"/>
                </a:rPr>
                <a:t>兆円）</a:t>
              </a:r>
            </a:p>
          </p:txBody>
        </p:sp>
        <p:sp>
          <p:nvSpPr>
            <p:cNvPr id="64" name="object 17">
              <a:extLst>
                <a:ext uri="{FF2B5EF4-FFF2-40B4-BE49-F238E27FC236}">
                  <a16:creationId xmlns:a16="http://schemas.microsoft.com/office/drawing/2014/main" id="{290B8C2C-A1C8-6D78-1749-B261EF1D8A1B}"/>
                </a:ext>
              </a:extLst>
            </p:cNvPr>
            <p:cNvSpPr txBox="1"/>
            <p:nvPr/>
          </p:nvSpPr>
          <p:spPr>
            <a:xfrm>
              <a:off x="963626" y="4359464"/>
              <a:ext cx="736714" cy="384721"/>
            </a:xfrm>
            <a:prstGeom prst="rect">
              <a:avLst/>
            </a:prstGeom>
          </p:spPr>
          <p:txBody>
            <a:bodyPr vert="horz" wrap="square" lIns="0" tIns="0" rIns="0" bIns="0" rtlCol="0">
              <a:spAutoFit/>
            </a:bodyPr>
            <a:lstStyle/>
            <a:p>
              <a:pPr algn="ctr" defTabSz="844083" eaLnBrk="1" fontAlgn="auto" hangingPunct="1">
                <a:spcBef>
                  <a:spcPts val="0"/>
                </a:spcBef>
                <a:spcAft>
                  <a:spcPts val="0"/>
                </a:spcAft>
                <a:defRPr/>
              </a:pPr>
              <a:r>
                <a:rPr sz="1000" spc="51" dirty="0">
                  <a:solidFill>
                    <a:srgbClr val="231916"/>
                  </a:solidFill>
                  <a:latin typeface="+mn-ea"/>
                  <a:ea typeface="+mn-ea"/>
                  <a:cs typeface="Meiryo"/>
                </a:rPr>
                <a:t>その他税収</a:t>
              </a:r>
              <a:endParaRPr sz="1000" dirty="0">
                <a:solidFill>
                  <a:prstClr val="black"/>
                </a:solidFill>
                <a:latin typeface="+mn-ea"/>
                <a:ea typeface="+mn-ea"/>
                <a:cs typeface="Meiryo"/>
              </a:endParaRPr>
            </a:p>
            <a:p>
              <a:pPr algn="ctr" defTabSz="844083" eaLnBrk="1" fontAlgn="auto" hangingPunct="1">
                <a:lnSpc>
                  <a:spcPts val="923"/>
                </a:lnSpc>
                <a:spcBef>
                  <a:spcPts val="0"/>
                </a:spcBef>
                <a:spcAft>
                  <a:spcPts val="0"/>
                </a:spcAft>
                <a:defRPr/>
              </a:pPr>
              <a:r>
                <a:rPr lang="en-US" sz="831" spc="51" dirty="0">
                  <a:solidFill>
                    <a:srgbClr val="231916"/>
                  </a:solidFill>
                  <a:latin typeface="+mn-ea"/>
                  <a:ea typeface="+mn-ea"/>
                  <a:cs typeface="Meiryo"/>
                </a:rPr>
                <a:t>9.</a:t>
              </a:r>
              <a:r>
                <a:rPr lang="en-US" altLang="ja-JP" sz="831" spc="51" dirty="0">
                  <a:solidFill>
                    <a:srgbClr val="231916"/>
                  </a:solidFill>
                  <a:latin typeface="+mn-ea"/>
                  <a:ea typeface="+mn-ea"/>
                  <a:cs typeface="Meiryo"/>
                </a:rPr>
                <a:t>0</a:t>
              </a:r>
              <a:r>
                <a:rPr sz="831" spc="51" dirty="0">
                  <a:solidFill>
                    <a:srgbClr val="231916"/>
                  </a:solidFill>
                  <a:latin typeface="+mn-ea"/>
                  <a:ea typeface="+mn-ea"/>
                  <a:cs typeface="Meiryo"/>
                </a:rPr>
                <a:t>％</a:t>
              </a:r>
              <a:endParaRPr lang="en-US" sz="831" spc="51" dirty="0">
                <a:solidFill>
                  <a:srgbClr val="231916"/>
                </a:solidFill>
                <a:latin typeface="+mn-ea"/>
                <a:ea typeface="+mn-ea"/>
                <a:cs typeface="Meiryo"/>
              </a:endParaRPr>
            </a:p>
            <a:p>
              <a:pPr algn="ctr" defTabSz="844083" eaLnBrk="1" fontAlgn="auto" hangingPunct="1">
                <a:lnSpc>
                  <a:spcPts val="923"/>
                </a:lnSpc>
                <a:spcBef>
                  <a:spcPts val="0"/>
                </a:spcBef>
                <a:spcAft>
                  <a:spcPts val="0"/>
                </a:spcAft>
                <a:defRPr/>
              </a:pPr>
              <a:r>
                <a:rPr lang="ja-JP" altLang="en-US" sz="831" spc="42" dirty="0">
                  <a:solidFill>
                    <a:srgbClr val="231916"/>
                  </a:solidFill>
                  <a:latin typeface="+mn-ea"/>
                  <a:ea typeface="+mn-ea"/>
                  <a:cs typeface="Meiryo"/>
                </a:rPr>
                <a:t>（</a:t>
              </a:r>
              <a:r>
                <a:rPr lang="en-US" altLang="ja-JP" sz="831" spc="42" dirty="0">
                  <a:solidFill>
                    <a:srgbClr val="231916"/>
                  </a:solidFill>
                  <a:latin typeface="+mn-ea"/>
                  <a:ea typeface="+mn-ea"/>
                  <a:cs typeface="Meiryo"/>
                </a:rPr>
                <a:t>11.0</a:t>
              </a:r>
              <a:r>
                <a:rPr lang="ja-JP" altLang="en-US" sz="831" spc="42" dirty="0">
                  <a:solidFill>
                    <a:srgbClr val="231916"/>
                  </a:solidFill>
                  <a:latin typeface="+mn-ea"/>
                  <a:ea typeface="+mn-ea"/>
                  <a:cs typeface="Meiryo"/>
                </a:rPr>
                <a:t>兆円）</a:t>
              </a:r>
              <a:endParaRPr lang="ja-JP" altLang="en-US" sz="831" dirty="0">
                <a:solidFill>
                  <a:prstClr val="black"/>
                </a:solidFill>
                <a:latin typeface="+mn-ea"/>
                <a:ea typeface="+mn-ea"/>
                <a:cs typeface="Meiryo"/>
              </a:endParaRPr>
            </a:p>
          </p:txBody>
        </p:sp>
        <p:sp>
          <p:nvSpPr>
            <p:cNvPr id="67" name="object 5">
              <a:extLst>
                <a:ext uri="{FF2B5EF4-FFF2-40B4-BE49-F238E27FC236}">
                  <a16:creationId xmlns:a16="http://schemas.microsoft.com/office/drawing/2014/main" id="{79AC4ECE-48B8-BDD0-B1C2-592E33552808}"/>
                </a:ext>
              </a:extLst>
            </p:cNvPr>
            <p:cNvSpPr txBox="1"/>
            <p:nvPr/>
          </p:nvSpPr>
          <p:spPr>
            <a:xfrm>
              <a:off x="630124" y="3722637"/>
              <a:ext cx="771909" cy="384721"/>
            </a:xfrm>
            <a:prstGeom prst="rect">
              <a:avLst/>
            </a:prstGeom>
          </p:spPr>
          <p:txBody>
            <a:bodyPr vert="horz" wrap="square" lIns="0" tIns="0" rIns="0" bIns="0" rtlCol="0">
              <a:spAutoFit/>
            </a:bodyPr>
            <a:lstStyle/>
            <a:p>
              <a:pPr marL="11723" algn="ctr" defTabSz="844083" eaLnBrk="1" fontAlgn="auto" hangingPunct="1">
                <a:spcBef>
                  <a:spcPts val="0"/>
                </a:spcBef>
                <a:spcAft>
                  <a:spcPts val="0"/>
                </a:spcAft>
                <a:defRPr/>
              </a:pPr>
              <a:r>
                <a:rPr sz="1000" spc="51" dirty="0" err="1">
                  <a:solidFill>
                    <a:srgbClr val="231916"/>
                  </a:solidFill>
                  <a:latin typeface="+mn-ea"/>
                  <a:ea typeface="+mn-ea"/>
                </a:rPr>
                <a:t>その他</a:t>
              </a:r>
              <a:r>
                <a:rPr lang="ja-JP" altLang="en-US" sz="1000" spc="51" dirty="0">
                  <a:solidFill>
                    <a:srgbClr val="231916"/>
                  </a:solidFill>
                  <a:latin typeface="+mn-ea"/>
                  <a:ea typeface="+mn-ea"/>
                </a:rPr>
                <a:t>収</a:t>
              </a:r>
              <a:r>
                <a:rPr sz="1000" spc="51" dirty="0">
                  <a:solidFill>
                    <a:srgbClr val="231916"/>
                  </a:solidFill>
                  <a:latin typeface="+mn-ea"/>
                  <a:ea typeface="+mn-ea"/>
                </a:rPr>
                <a:t>入</a:t>
              </a:r>
            </a:p>
            <a:p>
              <a:pPr marL="11723" algn="ctr" defTabSz="844083" eaLnBrk="1" fontAlgn="auto" hangingPunct="1">
                <a:lnSpc>
                  <a:spcPts val="923"/>
                </a:lnSpc>
                <a:spcBef>
                  <a:spcPts val="0"/>
                </a:spcBef>
                <a:spcAft>
                  <a:spcPts val="0"/>
                </a:spcAft>
                <a:defRPr/>
              </a:pPr>
              <a:r>
                <a:rPr lang="en-US" altLang="ja-JP" sz="923" spc="51" dirty="0">
                  <a:solidFill>
                    <a:srgbClr val="231916"/>
                  </a:solidFill>
                  <a:latin typeface="+mn-ea"/>
                </a:rPr>
                <a:t>7</a:t>
              </a:r>
              <a:r>
                <a:rPr lang="en-US" altLang="ja-JP" sz="923" spc="51" dirty="0">
                  <a:solidFill>
                    <a:srgbClr val="231916"/>
                  </a:solidFill>
                  <a:latin typeface="+mn-ea"/>
                  <a:ea typeface="+mn-ea"/>
                </a:rPr>
                <a:t>.4</a:t>
              </a:r>
              <a:r>
                <a:rPr lang="ja-JP" altLang="en-US" sz="923" spc="51" dirty="0">
                  <a:solidFill>
                    <a:srgbClr val="231916"/>
                  </a:solidFill>
                  <a:latin typeface="+mn-ea"/>
                  <a:ea typeface="+mn-ea"/>
                </a:rPr>
                <a:t>％</a:t>
              </a:r>
            </a:p>
            <a:p>
              <a:pPr marL="11723" algn="ctr" defTabSz="844083" eaLnBrk="1" fontAlgn="auto" hangingPunct="1">
                <a:lnSpc>
                  <a:spcPts val="923"/>
                </a:lnSpc>
                <a:spcBef>
                  <a:spcPts val="0"/>
                </a:spcBef>
                <a:spcAft>
                  <a:spcPts val="0"/>
                </a:spcAft>
                <a:defRPr/>
              </a:pPr>
              <a:r>
                <a:rPr lang="ja-JP" altLang="en-US" sz="923" spc="51" dirty="0">
                  <a:solidFill>
                    <a:srgbClr val="231916"/>
                  </a:solidFill>
                  <a:latin typeface="+mn-ea"/>
                  <a:ea typeface="+mn-ea"/>
                </a:rPr>
                <a:t>（</a:t>
              </a:r>
              <a:r>
                <a:rPr lang="en-US" altLang="ja-JP" sz="923" spc="51" dirty="0">
                  <a:solidFill>
                    <a:srgbClr val="231916"/>
                  </a:solidFill>
                  <a:latin typeface="+mn-ea"/>
                  <a:ea typeface="+mn-ea"/>
                </a:rPr>
                <a:t>9.0</a:t>
              </a:r>
              <a:r>
                <a:rPr lang="ja-JP" altLang="en-US" sz="923" spc="51" dirty="0">
                  <a:solidFill>
                    <a:srgbClr val="231916"/>
                  </a:solidFill>
                  <a:latin typeface="+mn-ea"/>
                  <a:ea typeface="+mn-ea"/>
                </a:rPr>
                <a:t>兆円）</a:t>
              </a:r>
            </a:p>
          </p:txBody>
        </p:sp>
        <p:sp>
          <p:nvSpPr>
            <p:cNvPr id="35" name="object 18">
              <a:extLst>
                <a:ext uri="{FF2B5EF4-FFF2-40B4-BE49-F238E27FC236}">
                  <a16:creationId xmlns:a16="http://schemas.microsoft.com/office/drawing/2014/main" id="{DBE00184-D3E5-CBD8-8011-FD392DAA2EAD}"/>
                </a:ext>
              </a:extLst>
            </p:cNvPr>
            <p:cNvSpPr txBox="1"/>
            <p:nvPr/>
          </p:nvSpPr>
          <p:spPr>
            <a:xfrm>
              <a:off x="637550" y="2531142"/>
              <a:ext cx="1099638" cy="879728"/>
            </a:xfrm>
            <a:prstGeom prst="rect">
              <a:avLst/>
            </a:prstGeom>
          </p:spPr>
          <p:txBody>
            <a:bodyPr vert="horz" wrap="square" lIns="0" tIns="0" rIns="0" bIns="0" rtlCol="0">
              <a:spAutoFit/>
            </a:bodyPr>
            <a:lstStyle/>
            <a:p>
              <a:pPr algn="ctr" defTabSz="844083" eaLnBrk="1" fontAlgn="auto" hangingPunct="1">
                <a:lnSpc>
                  <a:spcPts val="1809"/>
                </a:lnSpc>
                <a:spcBef>
                  <a:spcPts val="0"/>
                </a:spcBef>
                <a:spcAft>
                  <a:spcPts val="0"/>
                </a:spcAft>
                <a:defRPr/>
              </a:pPr>
              <a:r>
                <a:rPr lang="en-US" sz="1400" spc="74" dirty="0">
                  <a:solidFill>
                    <a:srgbClr val="D63636"/>
                  </a:solidFill>
                  <a:latin typeface="+mn-ea"/>
                  <a:ea typeface="+mn-ea"/>
                  <a:cs typeface="Meiryo"/>
                </a:rPr>
                <a:t>     </a:t>
              </a:r>
              <a:r>
                <a:rPr sz="1400" spc="74" dirty="0" err="1">
                  <a:solidFill>
                    <a:srgbClr val="D63636"/>
                  </a:solidFill>
                  <a:latin typeface="+mn-ea"/>
                  <a:ea typeface="+mn-ea"/>
                  <a:cs typeface="Meiryo"/>
                </a:rPr>
                <a:t>公債金</a:t>
              </a:r>
              <a:endParaRPr lang="en-US" sz="1400" spc="74" dirty="0">
                <a:solidFill>
                  <a:srgbClr val="D63636"/>
                </a:solidFill>
                <a:latin typeface="+mn-ea"/>
                <a:ea typeface="+mn-ea"/>
                <a:cs typeface="Meiryo"/>
              </a:endParaRPr>
            </a:p>
            <a:p>
              <a:pPr algn="ctr" defTabSz="844083" eaLnBrk="1" fontAlgn="auto" hangingPunct="1">
                <a:lnSpc>
                  <a:spcPts val="1809"/>
                </a:lnSpc>
                <a:spcBef>
                  <a:spcPts val="0"/>
                </a:spcBef>
                <a:spcAft>
                  <a:spcPts val="0"/>
                </a:spcAft>
                <a:defRPr/>
              </a:pPr>
              <a:r>
                <a:rPr lang="ja-JP" altLang="en-US" sz="1400" spc="74" dirty="0">
                  <a:solidFill>
                    <a:srgbClr val="D63636"/>
                  </a:solidFill>
                  <a:latin typeface="+mn-ea"/>
                  <a:ea typeface="+mn-ea"/>
                  <a:cs typeface="Meiryo"/>
                </a:rPr>
                <a:t>     （借金）</a:t>
              </a:r>
              <a:endParaRPr lang="en-US" altLang="ja-JP" sz="1400" spc="74" dirty="0">
                <a:solidFill>
                  <a:srgbClr val="D63636"/>
                </a:solidFill>
                <a:latin typeface="+mn-ea"/>
                <a:ea typeface="+mn-ea"/>
                <a:cs typeface="Meiryo"/>
              </a:endParaRPr>
            </a:p>
            <a:p>
              <a:pPr algn="ctr" defTabSz="844083" eaLnBrk="1" fontAlgn="auto" hangingPunct="1">
                <a:lnSpc>
                  <a:spcPct val="30000"/>
                </a:lnSpc>
                <a:spcBef>
                  <a:spcPts val="0"/>
                </a:spcBef>
                <a:spcAft>
                  <a:spcPts val="0"/>
                </a:spcAft>
                <a:defRPr/>
              </a:pPr>
              <a:endParaRPr sz="1500" dirty="0">
                <a:solidFill>
                  <a:srgbClr val="D63636"/>
                </a:solidFill>
                <a:latin typeface="+mn-ea"/>
                <a:ea typeface="+mn-ea"/>
                <a:cs typeface="Meiryo"/>
              </a:endParaRPr>
            </a:p>
            <a:p>
              <a:pPr algn="ctr" defTabSz="844083" eaLnBrk="1" fontAlgn="auto" hangingPunct="1">
                <a:spcBef>
                  <a:spcPts val="65"/>
                </a:spcBef>
                <a:spcAft>
                  <a:spcPts val="0"/>
                </a:spcAft>
                <a:defRPr/>
              </a:pPr>
              <a:r>
                <a:rPr lang="en-US" altLang="ja-JP" sz="1050" spc="69" dirty="0">
                  <a:solidFill>
                    <a:srgbClr val="D63636"/>
                  </a:solidFill>
                  <a:latin typeface="+mn-ea"/>
                  <a:cs typeface="Meiryo"/>
                </a:rPr>
                <a:t>24</a:t>
              </a:r>
              <a:r>
                <a:rPr lang="en-US" altLang="ja-JP" sz="1050" spc="69" dirty="0">
                  <a:solidFill>
                    <a:srgbClr val="D63636"/>
                  </a:solidFill>
                  <a:latin typeface="+mn-ea"/>
                  <a:ea typeface="+mn-ea"/>
                  <a:cs typeface="Meiryo"/>
                </a:rPr>
                <a:t>.2</a:t>
              </a:r>
              <a:r>
                <a:rPr lang="ja-JP" altLang="en-US" sz="1050" spc="69" dirty="0">
                  <a:solidFill>
                    <a:srgbClr val="D63636"/>
                  </a:solidFill>
                  <a:latin typeface="+mn-ea"/>
                  <a:ea typeface="+mn-ea"/>
                  <a:cs typeface="Meiryo"/>
                </a:rPr>
                <a:t>％</a:t>
              </a:r>
            </a:p>
            <a:p>
              <a:pPr algn="ctr" defTabSz="844083" eaLnBrk="1" fontAlgn="auto" hangingPunct="1">
                <a:spcBef>
                  <a:spcPts val="65"/>
                </a:spcBef>
                <a:spcAft>
                  <a:spcPts val="0"/>
                </a:spcAft>
                <a:defRPr/>
              </a:pPr>
              <a:r>
                <a:rPr lang="ja-JP" altLang="en-US" sz="1050" spc="69" dirty="0">
                  <a:solidFill>
                    <a:srgbClr val="D63636"/>
                  </a:solidFill>
                  <a:latin typeface="+mn-ea"/>
                  <a:ea typeface="+mn-ea"/>
                  <a:cs typeface="Meiryo"/>
                </a:rPr>
                <a:t>（</a:t>
              </a:r>
              <a:r>
                <a:rPr lang="en-US" altLang="ja-JP" sz="1050" spc="69" dirty="0">
                  <a:solidFill>
                    <a:srgbClr val="D63636"/>
                  </a:solidFill>
                  <a:latin typeface="+mn-ea"/>
                  <a:ea typeface="+mn-ea"/>
                  <a:cs typeface="Meiryo"/>
                </a:rPr>
                <a:t>29.6</a:t>
              </a:r>
              <a:r>
                <a:rPr lang="ja-JP" altLang="en-US" sz="1050" spc="69" dirty="0">
                  <a:solidFill>
                    <a:srgbClr val="D63636"/>
                  </a:solidFill>
                  <a:latin typeface="+mn-ea"/>
                  <a:ea typeface="+mn-ea"/>
                  <a:cs typeface="Meiryo"/>
                </a:rPr>
                <a:t>兆円）</a:t>
              </a:r>
            </a:p>
          </p:txBody>
        </p:sp>
        <p:sp>
          <p:nvSpPr>
            <p:cNvPr id="19" name="楕円 18">
              <a:extLst>
                <a:ext uri="{FF2B5EF4-FFF2-40B4-BE49-F238E27FC236}">
                  <a16:creationId xmlns:a16="http://schemas.microsoft.com/office/drawing/2014/main" id="{AC2EF63B-1EA7-3B5D-7878-477F51834180}"/>
                </a:ext>
              </a:extLst>
            </p:cNvPr>
            <p:cNvSpPr/>
            <p:nvPr/>
          </p:nvSpPr>
          <p:spPr bwMode="auto">
            <a:xfrm>
              <a:off x="1560530" y="2887898"/>
              <a:ext cx="1468039" cy="1468039"/>
            </a:xfrm>
            <a:prstGeom prst="ellipse">
              <a:avLst/>
            </a:prstGeom>
            <a:solidFill>
              <a:schemeClr val="bg1"/>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48" name="object 11">
              <a:extLst>
                <a:ext uri="{FF2B5EF4-FFF2-40B4-BE49-F238E27FC236}">
                  <a16:creationId xmlns:a16="http://schemas.microsoft.com/office/drawing/2014/main" id="{23B01379-6E0A-D125-D792-578025B293EC}"/>
                </a:ext>
              </a:extLst>
            </p:cNvPr>
            <p:cNvSpPr txBox="1"/>
            <p:nvPr/>
          </p:nvSpPr>
          <p:spPr>
            <a:xfrm>
              <a:off x="1711264" y="3264178"/>
              <a:ext cx="1157094" cy="843180"/>
            </a:xfrm>
            <a:prstGeom prst="rect">
              <a:avLst/>
            </a:prstGeom>
          </p:spPr>
          <p:txBody>
            <a:bodyPr vert="horz" wrap="square" lIns="0" tIns="0" rIns="0" bIns="0" rtlCol="0">
              <a:spAutoFit/>
            </a:bodyPr>
            <a:lstStyle/>
            <a:p>
              <a:pPr marL="11723" marR="4689" algn="ctr" defTabSz="844083" eaLnBrk="1" fontAlgn="auto" hangingPunct="1">
                <a:lnSpc>
                  <a:spcPct val="110500"/>
                </a:lnSpc>
                <a:spcBef>
                  <a:spcPts val="0"/>
                </a:spcBef>
                <a:spcAft>
                  <a:spcPts val="0"/>
                </a:spcAft>
                <a:defRPr/>
              </a:pPr>
              <a:r>
                <a:rPr sz="1800" spc="51" dirty="0" err="1">
                  <a:solidFill>
                    <a:srgbClr val="231916"/>
                  </a:solidFill>
                  <a:latin typeface="+mn-ea"/>
                  <a:ea typeface="+mn-ea"/>
                  <a:cs typeface="Meiryo"/>
                </a:rPr>
                <a:t>一般会計</a:t>
              </a:r>
              <a:endParaRPr lang="en-US" sz="1800" spc="51" dirty="0">
                <a:solidFill>
                  <a:srgbClr val="231916"/>
                </a:solidFill>
                <a:latin typeface="+mn-ea"/>
                <a:ea typeface="+mn-ea"/>
                <a:cs typeface="Meiryo"/>
              </a:endParaRPr>
            </a:p>
            <a:p>
              <a:pPr marL="11723" marR="4689" algn="ctr" defTabSz="844083" eaLnBrk="1" fontAlgn="auto" hangingPunct="1">
                <a:lnSpc>
                  <a:spcPct val="110500"/>
                </a:lnSpc>
                <a:spcBef>
                  <a:spcPts val="0"/>
                </a:spcBef>
                <a:spcAft>
                  <a:spcPts val="0"/>
                </a:spcAft>
                <a:defRPr/>
              </a:pPr>
              <a:r>
                <a:rPr lang="ja-JP" altLang="en-US" sz="1800" spc="51" dirty="0">
                  <a:solidFill>
                    <a:srgbClr val="231916"/>
                  </a:solidFill>
                  <a:latin typeface="+mn-ea"/>
                  <a:ea typeface="+mn-ea"/>
                  <a:cs typeface="Meiryo"/>
                </a:rPr>
                <a:t>歳入</a:t>
              </a:r>
              <a:r>
                <a:rPr sz="1800" spc="51" dirty="0" err="1">
                  <a:solidFill>
                    <a:srgbClr val="231916"/>
                  </a:solidFill>
                  <a:latin typeface="+mn-ea"/>
                  <a:ea typeface="+mn-ea"/>
                  <a:cs typeface="Meiryo"/>
                </a:rPr>
                <a:t>総額</a:t>
              </a:r>
              <a:endParaRPr sz="1800" dirty="0">
                <a:solidFill>
                  <a:prstClr val="black"/>
                </a:solidFill>
                <a:latin typeface="+mn-ea"/>
                <a:ea typeface="+mn-ea"/>
                <a:cs typeface="Meiryo"/>
              </a:endParaRPr>
            </a:p>
            <a:p>
              <a:pPr marL="46893" algn="ctr" defTabSz="844083" eaLnBrk="1" fontAlgn="auto" hangingPunct="1">
                <a:spcBef>
                  <a:spcPts val="125"/>
                </a:spcBef>
                <a:spcAft>
                  <a:spcPts val="0"/>
                </a:spcAft>
                <a:defRPr/>
              </a:pPr>
              <a:r>
                <a:rPr lang="en-US" altLang="ja-JP" sz="1200" spc="51" dirty="0">
                  <a:solidFill>
                    <a:srgbClr val="231916"/>
                  </a:solidFill>
                  <a:latin typeface="+mn-ea"/>
                  <a:ea typeface="+mn-ea"/>
                  <a:cs typeface="Meiryo"/>
                </a:rPr>
                <a:t>(122.3</a:t>
              </a:r>
              <a:r>
                <a:rPr lang="ja-JP" altLang="en-US" sz="1200" spc="51" dirty="0">
                  <a:solidFill>
                    <a:srgbClr val="231916"/>
                  </a:solidFill>
                  <a:latin typeface="+mn-ea"/>
                  <a:ea typeface="+mn-ea"/>
                  <a:cs typeface="Meiryo"/>
                </a:rPr>
                <a:t>兆円</a:t>
              </a:r>
              <a:r>
                <a:rPr lang="en-US" altLang="ja-JP" sz="1200" spc="51" dirty="0">
                  <a:solidFill>
                    <a:srgbClr val="231916"/>
                  </a:solidFill>
                  <a:latin typeface="+mn-ea"/>
                  <a:ea typeface="+mn-ea"/>
                  <a:cs typeface="Meiryo"/>
                </a:rPr>
                <a:t>)</a:t>
              </a:r>
            </a:p>
          </p:txBody>
        </p:sp>
        <p:grpSp>
          <p:nvGrpSpPr>
            <p:cNvPr id="22" name="グループ化 21">
              <a:extLst>
                <a:ext uri="{FF2B5EF4-FFF2-40B4-BE49-F238E27FC236}">
                  <a16:creationId xmlns:a16="http://schemas.microsoft.com/office/drawing/2014/main" id="{78FE59C7-19D9-6866-51EC-03689BFA1DC2}"/>
                </a:ext>
              </a:extLst>
            </p:cNvPr>
            <p:cNvGrpSpPr/>
            <p:nvPr/>
          </p:nvGrpSpPr>
          <p:grpSpPr>
            <a:xfrm>
              <a:off x="223440" y="1869645"/>
              <a:ext cx="828219" cy="284403"/>
              <a:chOff x="4788581" y="2575710"/>
              <a:chExt cx="828219" cy="284403"/>
            </a:xfrm>
          </p:grpSpPr>
          <p:sp>
            <p:nvSpPr>
              <p:cNvPr id="10" name="object 21">
                <a:extLst>
                  <a:ext uri="{FF2B5EF4-FFF2-40B4-BE49-F238E27FC236}">
                    <a16:creationId xmlns:a16="http://schemas.microsoft.com/office/drawing/2014/main" id="{914BFF45-2A52-DF66-AE38-B35D87C523E2}"/>
                  </a:ext>
                </a:extLst>
              </p:cNvPr>
              <p:cNvSpPr txBox="1"/>
              <p:nvPr/>
            </p:nvSpPr>
            <p:spPr>
              <a:xfrm>
                <a:off x="4862772" y="2585869"/>
                <a:ext cx="679837" cy="230832"/>
              </a:xfrm>
              <a:prstGeom prst="rect">
                <a:avLst/>
              </a:prstGeom>
            </p:spPr>
            <p:txBody>
              <a:bodyPr vert="horz" wrap="square" lIns="0" tIns="0" rIns="0" bIns="0" rtlCol="0">
                <a:spAutoFit/>
              </a:bodyPr>
              <a:lstStyle/>
              <a:p>
                <a:pPr marL="11723" algn="ctr" defTabSz="844083" eaLnBrk="1" fontAlgn="auto" hangingPunct="1">
                  <a:spcBef>
                    <a:spcPts val="0"/>
                  </a:spcBef>
                  <a:spcAft>
                    <a:spcPts val="0"/>
                  </a:spcAft>
                  <a:defRPr/>
                </a:pPr>
                <a:r>
                  <a:rPr lang="ja-JP" altLang="en-US" sz="1500" spc="18" dirty="0">
                    <a:solidFill>
                      <a:srgbClr val="231916"/>
                    </a:solidFill>
                    <a:latin typeface="+mn-ea"/>
                    <a:ea typeface="+mn-ea"/>
                    <a:cs typeface="Meiryo"/>
                  </a:rPr>
                  <a:t>歳 入</a:t>
                </a:r>
                <a:endParaRPr sz="1500" dirty="0">
                  <a:solidFill>
                    <a:prstClr val="black"/>
                  </a:solidFill>
                  <a:latin typeface="+mn-ea"/>
                  <a:ea typeface="+mn-ea"/>
                  <a:cs typeface="Meiryo"/>
                </a:endParaRPr>
              </a:p>
            </p:txBody>
          </p:sp>
          <p:sp>
            <p:nvSpPr>
              <p:cNvPr id="21" name="正方形/長方形 20">
                <a:extLst>
                  <a:ext uri="{FF2B5EF4-FFF2-40B4-BE49-F238E27FC236}">
                    <a16:creationId xmlns:a16="http://schemas.microsoft.com/office/drawing/2014/main" id="{F2934427-BF98-FB0B-B4D1-CCCBC91A599A}"/>
                  </a:ext>
                </a:extLst>
              </p:cNvPr>
              <p:cNvSpPr/>
              <p:nvPr/>
            </p:nvSpPr>
            <p:spPr bwMode="auto">
              <a:xfrm>
                <a:off x="4788581" y="2575710"/>
                <a:ext cx="828219" cy="284403"/>
              </a:xfrm>
              <a:prstGeom prst="rect">
                <a:avLst/>
              </a:prstGeom>
              <a:noFill/>
              <a:ln w="19050" cap="flat" cmpd="sng" algn="ctr">
                <a:solidFill>
                  <a:srgbClr val="00488A"/>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grpSp>
      </p:grpSp>
      <p:sp>
        <p:nvSpPr>
          <p:cNvPr id="9" name="Rectangle 14">
            <a:extLst>
              <a:ext uri="{FF2B5EF4-FFF2-40B4-BE49-F238E27FC236}">
                <a16:creationId xmlns:a16="http://schemas.microsoft.com/office/drawing/2014/main" id="{1CCFF2A7-4910-2786-0D1B-9F0757D96D70}"/>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500" kern="0" dirty="0">
                <a:solidFill>
                  <a:srgbClr val="005BAD"/>
                </a:solidFill>
                <a:latin typeface="HGP創英角ｺﾞｼｯｸUB" panose="020B0900000000000000" pitchFamily="50" charset="-128"/>
                <a:ea typeface="HGP創英角ｺﾞｼｯｸUB" panose="020B0900000000000000" pitchFamily="50" charset="-128"/>
              </a:rPr>
              <a:t>３</a:t>
            </a:r>
            <a:r>
              <a:rPr lang="en-US" altLang="ja-JP" sz="2200" kern="0" dirty="0">
                <a:solidFill>
                  <a:srgbClr val="005BAD"/>
                </a:solidFill>
                <a:latin typeface="HGP創英角ｺﾞｼｯｸUB" panose="020B0900000000000000" pitchFamily="50" charset="-128"/>
                <a:ea typeface="HGP創英角ｺﾞｼｯｸUB" panose="020B0900000000000000" pitchFamily="50" charset="-128"/>
              </a:rPr>
              <a:t>. </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国の財政をみてみよう①</a:t>
            </a:r>
          </a:p>
        </p:txBody>
      </p:sp>
      <p:grpSp>
        <p:nvGrpSpPr>
          <p:cNvPr id="113" name="グループ化 112">
            <a:extLst>
              <a:ext uri="{FF2B5EF4-FFF2-40B4-BE49-F238E27FC236}">
                <a16:creationId xmlns:a16="http://schemas.microsoft.com/office/drawing/2014/main" id="{2C5B276F-7488-E724-31F8-3C10F14742D4}"/>
              </a:ext>
            </a:extLst>
          </p:cNvPr>
          <p:cNvGrpSpPr/>
          <p:nvPr/>
        </p:nvGrpSpPr>
        <p:grpSpPr>
          <a:xfrm>
            <a:off x="4599702" y="1755669"/>
            <a:ext cx="4177821" cy="4022629"/>
            <a:chOff x="4599702" y="1755669"/>
            <a:chExt cx="4177821" cy="4022629"/>
          </a:xfrm>
        </p:grpSpPr>
        <p:graphicFrame>
          <p:nvGraphicFramePr>
            <p:cNvPr id="92" name="グラフ 91">
              <a:extLst>
                <a:ext uri="{FF2B5EF4-FFF2-40B4-BE49-F238E27FC236}">
                  <a16:creationId xmlns:a16="http://schemas.microsoft.com/office/drawing/2014/main" id="{28E961AA-5EAE-DC76-DC44-821C9DFEA102}"/>
                </a:ext>
              </a:extLst>
            </p:cNvPr>
            <p:cNvGraphicFramePr/>
            <p:nvPr>
              <p:extLst>
                <p:ext uri="{D42A27DB-BD31-4B8C-83A1-F6EECF244321}">
                  <p14:modId xmlns:p14="http://schemas.microsoft.com/office/powerpoint/2010/main" val="3810729355"/>
                </p:ext>
              </p:extLst>
            </p:nvPr>
          </p:nvGraphicFramePr>
          <p:xfrm>
            <a:off x="5033331" y="1755669"/>
            <a:ext cx="3744192" cy="3744192"/>
          </p:xfrm>
          <a:graphic>
            <a:graphicData uri="http://schemas.openxmlformats.org/drawingml/2006/chart">
              <c:chart xmlns:c="http://schemas.openxmlformats.org/drawingml/2006/chart" xmlns:r="http://schemas.openxmlformats.org/officeDocument/2006/relationships" r:id="rId4"/>
            </a:graphicData>
          </a:graphic>
        </p:graphicFrame>
        <p:sp>
          <p:nvSpPr>
            <p:cNvPr id="73" name="object 10">
              <a:extLst>
                <a:ext uri="{FF2B5EF4-FFF2-40B4-BE49-F238E27FC236}">
                  <a16:creationId xmlns:a16="http://schemas.microsoft.com/office/drawing/2014/main" id="{15341539-1CB6-E9E5-C795-7B3CEA6738BF}"/>
                </a:ext>
              </a:extLst>
            </p:cNvPr>
            <p:cNvSpPr txBox="1"/>
            <p:nvPr/>
          </p:nvSpPr>
          <p:spPr>
            <a:xfrm>
              <a:off x="7562272" y="2982049"/>
              <a:ext cx="986676" cy="282129"/>
            </a:xfrm>
            <a:prstGeom prst="rect">
              <a:avLst/>
            </a:prstGeom>
          </p:spPr>
          <p:txBody>
            <a:bodyPr vert="horz" wrap="square" lIns="0" tIns="0" rIns="0" bIns="0" rtlCol="0">
              <a:spAutoFit/>
            </a:bodyPr>
            <a:lstStyle/>
            <a:p>
              <a:pPr marR="39859" algn="ctr" defTabSz="844083" eaLnBrk="1" fontAlgn="auto" hangingPunct="1">
                <a:lnSpc>
                  <a:spcPts val="1140"/>
                </a:lnSpc>
                <a:spcBef>
                  <a:spcPts val="0"/>
                </a:spcBef>
                <a:spcAft>
                  <a:spcPts val="0"/>
                </a:spcAft>
                <a:defRPr/>
              </a:pPr>
              <a:r>
                <a:rPr lang="en-US" altLang="ja-JP" sz="1050" spc="60" dirty="0">
                  <a:latin typeface="+mn-ea"/>
                  <a:ea typeface="+mn-ea"/>
                  <a:cs typeface="Meiryo"/>
                </a:rPr>
                <a:t>31.9</a:t>
              </a:r>
              <a:r>
                <a:rPr lang="ja-JP" altLang="en-US" sz="1050" spc="60" dirty="0">
                  <a:latin typeface="+mn-ea"/>
                  <a:ea typeface="+mn-ea"/>
                  <a:cs typeface="Meiryo"/>
                </a:rPr>
                <a:t>％</a:t>
              </a:r>
            </a:p>
            <a:p>
              <a:pPr marR="39859" algn="ctr" defTabSz="844083" eaLnBrk="1" fontAlgn="auto" hangingPunct="1">
                <a:lnSpc>
                  <a:spcPts val="1140"/>
                </a:lnSpc>
                <a:spcBef>
                  <a:spcPts val="0"/>
                </a:spcBef>
                <a:spcAft>
                  <a:spcPts val="0"/>
                </a:spcAft>
                <a:defRPr/>
              </a:pPr>
              <a:r>
                <a:rPr lang="ja-JP" altLang="en-US" sz="1050" spc="60" dirty="0">
                  <a:latin typeface="+mn-ea"/>
                  <a:ea typeface="+mn-ea"/>
                  <a:cs typeface="Meiryo"/>
                </a:rPr>
                <a:t>（</a:t>
              </a:r>
              <a:r>
                <a:rPr lang="en-US" altLang="ja-JP" sz="1050" spc="60" dirty="0">
                  <a:latin typeface="+mn-ea"/>
                  <a:ea typeface="+mn-ea"/>
                  <a:cs typeface="Meiryo"/>
                </a:rPr>
                <a:t>39.1</a:t>
              </a:r>
              <a:r>
                <a:rPr lang="ja-JP" altLang="en-US" sz="1050" spc="60" dirty="0">
                  <a:latin typeface="+mn-ea"/>
                  <a:ea typeface="+mn-ea"/>
                  <a:cs typeface="Meiryo"/>
                </a:rPr>
                <a:t>兆円）</a:t>
              </a:r>
            </a:p>
          </p:txBody>
        </p:sp>
        <p:sp>
          <p:nvSpPr>
            <p:cNvPr id="74" name="object 12">
              <a:extLst>
                <a:ext uri="{FF2B5EF4-FFF2-40B4-BE49-F238E27FC236}">
                  <a16:creationId xmlns:a16="http://schemas.microsoft.com/office/drawing/2014/main" id="{87E03747-696D-4453-9F24-88159B084067}"/>
                </a:ext>
              </a:extLst>
            </p:cNvPr>
            <p:cNvSpPr txBox="1"/>
            <p:nvPr/>
          </p:nvSpPr>
          <p:spPr>
            <a:xfrm>
              <a:off x="7036755" y="4825173"/>
              <a:ext cx="820460" cy="320601"/>
            </a:xfrm>
            <a:prstGeom prst="rect">
              <a:avLst/>
            </a:prstGeom>
          </p:spPr>
          <p:txBody>
            <a:bodyPr vert="horz" wrap="square" lIns="0" tIns="0" rIns="0" bIns="0" rtlCol="0">
              <a:spAutoFit/>
            </a:bodyPr>
            <a:lstStyle/>
            <a:p>
              <a:pPr algn="ctr" defTabSz="844083" eaLnBrk="1" fontAlgn="auto" hangingPunct="1">
                <a:spcBef>
                  <a:spcPts val="55"/>
                </a:spcBef>
                <a:spcAft>
                  <a:spcPts val="0"/>
                </a:spcAft>
                <a:defRPr/>
              </a:pPr>
              <a:r>
                <a:rPr lang="en-US" altLang="ja-JP" sz="1000" spc="-28" dirty="0">
                  <a:latin typeface="+mn-ea"/>
                  <a:ea typeface="+mn-ea"/>
                  <a:cs typeface="Meiryo"/>
                </a:rPr>
                <a:t>17.1</a:t>
              </a:r>
              <a:r>
                <a:rPr lang="ja-JP" altLang="en-US" sz="1000" spc="-28" dirty="0">
                  <a:latin typeface="+mn-ea"/>
                  <a:ea typeface="+mn-ea"/>
                  <a:cs typeface="Meiryo"/>
                </a:rPr>
                <a:t>％</a:t>
              </a:r>
            </a:p>
            <a:p>
              <a:pPr algn="ctr" defTabSz="844083" eaLnBrk="1" fontAlgn="auto" hangingPunct="1">
                <a:spcBef>
                  <a:spcPts val="55"/>
                </a:spcBef>
                <a:spcAft>
                  <a:spcPts val="0"/>
                </a:spcAft>
                <a:defRPr/>
              </a:pPr>
              <a:r>
                <a:rPr lang="ja-JP" altLang="en-US" sz="1000" spc="-28" dirty="0">
                  <a:latin typeface="+mn-ea"/>
                  <a:ea typeface="+mn-ea"/>
                  <a:cs typeface="Meiryo"/>
                </a:rPr>
                <a:t>（</a:t>
              </a:r>
              <a:r>
                <a:rPr lang="en-US" altLang="ja-JP" sz="1000" spc="-28" dirty="0">
                  <a:latin typeface="+mn-ea"/>
                  <a:ea typeface="+mn-ea"/>
                  <a:cs typeface="Meiryo"/>
                </a:rPr>
                <a:t>20.9</a:t>
              </a:r>
              <a:r>
                <a:rPr lang="ja-JP" altLang="en-US" sz="1000" spc="-28" dirty="0">
                  <a:latin typeface="+mn-ea"/>
                  <a:ea typeface="+mn-ea"/>
                  <a:cs typeface="Meiryo"/>
                </a:rPr>
                <a:t>兆円）</a:t>
              </a:r>
            </a:p>
          </p:txBody>
        </p:sp>
        <p:sp>
          <p:nvSpPr>
            <p:cNvPr id="76" name="object 14">
              <a:extLst>
                <a:ext uri="{FF2B5EF4-FFF2-40B4-BE49-F238E27FC236}">
                  <a16:creationId xmlns:a16="http://schemas.microsoft.com/office/drawing/2014/main" id="{4BA1ACAE-A08E-090A-ACEA-338A1370C0A7}"/>
                </a:ext>
              </a:extLst>
            </p:cNvPr>
            <p:cNvSpPr txBox="1"/>
            <p:nvPr/>
          </p:nvSpPr>
          <p:spPr>
            <a:xfrm>
              <a:off x="5315752" y="5281752"/>
              <a:ext cx="718402" cy="496546"/>
            </a:xfrm>
            <a:prstGeom prst="rect">
              <a:avLst/>
            </a:prstGeom>
          </p:spPr>
          <p:txBody>
            <a:bodyPr vert="horz" wrap="square" lIns="0" tIns="0" rIns="0" bIns="0" rtlCol="0">
              <a:spAutoFit/>
            </a:bodyPr>
            <a:lstStyle/>
            <a:p>
              <a:pPr marL="11723" algn="ctr" defTabSz="844083" eaLnBrk="1" fontAlgn="auto" hangingPunct="1">
                <a:lnSpc>
                  <a:spcPct val="120000"/>
                </a:lnSpc>
                <a:spcBef>
                  <a:spcPts val="0"/>
                </a:spcBef>
                <a:spcAft>
                  <a:spcPts val="0"/>
                </a:spcAft>
                <a:defRPr/>
              </a:pPr>
              <a:r>
                <a:rPr sz="1300" spc="-9" dirty="0">
                  <a:solidFill>
                    <a:srgbClr val="231916"/>
                  </a:solidFill>
                  <a:latin typeface="+mn-ea"/>
                  <a:ea typeface="+mn-ea"/>
                  <a:cs typeface="Meiryo"/>
                </a:rPr>
                <a:t>公共事業</a:t>
              </a:r>
              <a:endParaRPr sz="1300" dirty="0">
                <a:solidFill>
                  <a:prstClr val="black"/>
                </a:solidFill>
                <a:latin typeface="+mn-ea"/>
                <a:ea typeface="+mn-ea"/>
                <a:cs typeface="Meiryo"/>
              </a:endParaRPr>
            </a:p>
            <a:p>
              <a:pPr marL="11723" algn="ctr" defTabSz="844083" eaLnBrk="1" fontAlgn="auto" hangingPunct="1">
                <a:lnSpc>
                  <a:spcPts val="992"/>
                </a:lnSpc>
                <a:spcBef>
                  <a:spcPts val="0"/>
                </a:spcBef>
                <a:spcAft>
                  <a:spcPts val="0"/>
                </a:spcAft>
                <a:defRPr/>
              </a:pPr>
              <a:r>
                <a:rPr lang="en-US" altLang="ja-JP" sz="1000" spc="37" dirty="0">
                  <a:solidFill>
                    <a:srgbClr val="231916"/>
                  </a:solidFill>
                  <a:latin typeface="+mn-ea"/>
                  <a:ea typeface="+mn-ea"/>
                  <a:cs typeface="Meiryo"/>
                </a:rPr>
                <a:t>5.0</a:t>
              </a:r>
              <a:r>
                <a:rPr lang="ja-JP" altLang="en-US" sz="1000" spc="37" dirty="0">
                  <a:solidFill>
                    <a:srgbClr val="231916"/>
                  </a:solidFill>
                  <a:latin typeface="+mn-ea"/>
                  <a:ea typeface="+mn-ea"/>
                  <a:cs typeface="Meiryo"/>
                </a:rPr>
                <a:t>％</a:t>
              </a:r>
            </a:p>
            <a:p>
              <a:pPr marL="11723" algn="ctr" defTabSz="844083" eaLnBrk="1" fontAlgn="auto" hangingPunct="1">
                <a:lnSpc>
                  <a:spcPts val="992"/>
                </a:lnSpc>
                <a:spcBef>
                  <a:spcPts val="0"/>
                </a:spcBef>
                <a:spcAft>
                  <a:spcPts val="0"/>
                </a:spcAft>
                <a:defRPr/>
              </a:pPr>
              <a:r>
                <a:rPr lang="ja-JP" altLang="en-US" sz="1000" spc="37" dirty="0">
                  <a:solidFill>
                    <a:srgbClr val="231916"/>
                  </a:solidFill>
                  <a:latin typeface="+mn-ea"/>
                  <a:ea typeface="+mn-ea"/>
                  <a:cs typeface="Meiryo"/>
                </a:rPr>
                <a:t>（</a:t>
              </a:r>
              <a:r>
                <a:rPr lang="en-US" altLang="ja-JP" sz="1000" spc="37" dirty="0">
                  <a:solidFill>
                    <a:srgbClr val="231916"/>
                  </a:solidFill>
                  <a:latin typeface="+mn-ea"/>
                  <a:ea typeface="+mn-ea"/>
                  <a:cs typeface="Meiryo"/>
                </a:rPr>
                <a:t>6.1</a:t>
              </a:r>
              <a:r>
                <a:rPr lang="ja-JP" altLang="en-US" sz="1000" spc="37" dirty="0">
                  <a:solidFill>
                    <a:srgbClr val="231916"/>
                  </a:solidFill>
                  <a:latin typeface="+mn-ea"/>
                  <a:ea typeface="+mn-ea"/>
                  <a:cs typeface="Meiryo"/>
                </a:rPr>
                <a:t>兆円）</a:t>
              </a:r>
            </a:p>
          </p:txBody>
        </p:sp>
        <p:sp>
          <p:nvSpPr>
            <p:cNvPr id="77" name="object 15">
              <a:extLst>
                <a:ext uri="{FF2B5EF4-FFF2-40B4-BE49-F238E27FC236}">
                  <a16:creationId xmlns:a16="http://schemas.microsoft.com/office/drawing/2014/main" id="{B69C233F-AD02-4877-E3B7-4A584722E88E}"/>
                </a:ext>
              </a:extLst>
            </p:cNvPr>
            <p:cNvSpPr txBox="1"/>
            <p:nvPr/>
          </p:nvSpPr>
          <p:spPr>
            <a:xfrm>
              <a:off x="4599702" y="4576597"/>
              <a:ext cx="762364" cy="717184"/>
            </a:xfrm>
            <a:prstGeom prst="rect">
              <a:avLst/>
            </a:prstGeom>
          </p:spPr>
          <p:txBody>
            <a:bodyPr vert="horz" wrap="square" lIns="0" tIns="0" rIns="0" bIns="0" rtlCol="0">
              <a:spAutoFit/>
            </a:bodyPr>
            <a:lstStyle/>
            <a:p>
              <a:pPr marL="11723" marR="4689" algn="ctr" defTabSz="844083" eaLnBrk="1" fontAlgn="auto" hangingPunct="1">
                <a:lnSpc>
                  <a:spcPct val="102000"/>
                </a:lnSpc>
                <a:spcBef>
                  <a:spcPts val="0"/>
                </a:spcBef>
                <a:spcAft>
                  <a:spcPts val="0"/>
                </a:spcAft>
                <a:defRPr/>
              </a:pPr>
              <a:r>
                <a:rPr sz="1300" spc="-9" dirty="0" err="1">
                  <a:solidFill>
                    <a:srgbClr val="231916"/>
                  </a:solidFill>
                  <a:latin typeface="+mn-ea"/>
                  <a:ea typeface="+mn-ea"/>
                  <a:cs typeface="Meiryo"/>
                </a:rPr>
                <a:t>文教及び</a:t>
              </a:r>
              <a:endParaRPr lang="en-US" sz="1300" spc="-9" dirty="0">
                <a:solidFill>
                  <a:srgbClr val="231916"/>
                </a:solidFill>
                <a:latin typeface="+mn-ea"/>
                <a:ea typeface="+mn-ea"/>
                <a:cs typeface="Meiryo"/>
              </a:endParaRPr>
            </a:p>
            <a:p>
              <a:pPr marL="11723" marR="4689" algn="ctr" defTabSz="844083" eaLnBrk="1" fontAlgn="auto" hangingPunct="1">
                <a:lnSpc>
                  <a:spcPct val="102000"/>
                </a:lnSpc>
                <a:spcBef>
                  <a:spcPts val="0"/>
                </a:spcBef>
                <a:spcAft>
                  <a:spcPts val="100"/>
                </a:spcAft>
                <a:defRPr/>
              </a:pPr>
              <a:r>
                <a:rPr sz="1300" spc="-9" dirty="0" err="1">
                  <a:solidFill>
                    <a:srgbClr val="231916"/>
                  </a:solidFill>
                  <a:latin typeface="+mn-ea"/>
                  <a:ea typeface="+mn-ea"/>
                  <a:cs typeface="Meiryo"/>
                </a:rPr>
                <a:t>科学振興</a:t>
              </a:r>
              <a:endParaRPr lang="en-US" sz="1300" spc="-9" dirty="0">
                <a:solidFill>
                  <a:srgbClr val="231916"/>
                </a:solidFill>
                <a:latin typeface="+mn-ea"/>
                <a:ea typeface="+mn-ea"/>
                <a:cs typeface="Meiryo"/>
              </a:endParaRPr>
            </a:p>
            <a:p>
              <a:pPr marL="11723" marR="4689" algn="ctr" defTabSz="844083" eaLnBrk="1" fontAlgn="auto" hangingPunct="1">
                <a:lnSpc>
                  <a:spcPct val="102000"/>
                </a:lnSpc>
                <a:spcBef>
                  <a:spcPts val="0"/>
                </a:spcBef>
                <a:spcAft>
                  <a:spcPts val="0"/>
                </a:spcAft>
                <a:defRPr/>
              </a:pPr>
              <a:r>
                <a:rPr lang="en-US" altLang="ja-JP" sz="1000" spc="37" dirty="0">
                  <a:solidFill>
                    <a:srgbClr val="231916"/>
                  </a:solidFill>
                  <a:latin typeface="+mn-ea"/>
                  <a:ea typeface="+mn-ea"/>
                  <a:cs typeface="Meiryo"/>
                </a:rPr>
                <a:t>4.9</a:t>
              </a:r>
              <a:r>
                <a:rPr lang="ja-JP" altLang="en-US" sz="1000" spc="37" dirty="0">
                  <a:solidFill>
                    <a:srgbClr val="231916"/>
                  </a:solidFill>
                  <a:latin typeface="+mn-ea"/>
                  <a:ea typeface="+mn-ea"/>
                  <a:cs typeface="Meiryo"/>
                </a:rPr>
                <a:t>％</a:t>
              </a:r>
            </a:p>
            <a:p>
              <a:pPr marL="11723" marR="4689" algn="ctr" defTabSz="844083" eaLnBrk="1" fontAlgn="auto" hangingPunct="1">
                <a:lnSpc>
                  <a:spcPct val="102000"/>
                </a:lnSpc>
                <a:spcBef>
                  <a:spcPts val="0"/>
                </a:spcBef>
                <a:spcAft>
                  <a:spcPts val="0"/>
                </a:spcAft>
                <a:defRPr/>
              </a:pPr>
              <a:r>
                <a:rPr lang="ja-JP" altLang="en-US" sz="1000" spc="37" dirty="0">
                  <a:solidFill>
                    <a:srgbClr val="231916"/>
                  </a:solidFill>
                  <a:latin typeface="+mn-ea"/>
                  <a:ea typeface="+mn-ea"/>
                  <a:cs typeface="Meiryo"/>
                </a:rPr>
                <a:t>（</a:t>
              </a:r>
              <a:r>
                <a:rPr lang="en-US" altLang="ja-JP" sz="1000" spc="37" dirty="0">
                  <a:solidFill>
                    <a:srgbClr val="231916"/>
                  </a:solidFill>
                  <a:latin typeface="+mn-ea"/>
                  <a:ea typeface="+mn-ea"/>
                  <a:cs typeface="Meiryo"/>
                </a:rPr>
                <a:t>6.0</a:t>
              </a:r>
              <a:r>
                <a:rPr lang="ja-JP" altLang="en-US" sz="1000" spc="37" dirty="0">
                  <a:solidFill>
                    <a:srgbClr val="231916"/>
                  </a:solidFill>
                  <a:latin typeface="+mn-ea"/>
                  <a:ea typeface="+mn-ea"/>
                  <a:cs typeface="Meiryo"/>
                </a:rPr>
                <a:t>兆円）</a:t>
              </a:r>
            </a:p>
          </p:txBody>
        </p:sp>
        <p:sp>
          <p:nvSpPr>
            <p:cNvPr id="79" name="object 17">
              <a:extLst>
                <a:ext uri="{FF2B5EF4-FFF2-40B4-BE49-F238E27FC236}">
                  <a16:creationId xmlns:a16="http://schemas.microsoft.com/office/drawing/2014/main" id="{82CF297B-B7DC-6D4F-4DAD-C64CE34ED9C2}"/>
                </a:ext>
              </a:extLst>
            </p:cNvPr>
            <p:cNvSpPr txBox="1"/>
            <p:nvPr/>
          </p:nvSpPr>
          <p:spPr>
            <a:xfrm>
              <a:off x="5305434" y="3753444"/>
              <a:ext cx="750342" cy="501099"/>
            </a:xfrm>
            <a:prstGeom prst="rect">
              <a:avLst/>
            </a:prstGeom>
          </p:spPr>
          <p:txBody>
            <a:bodyPr vert="horz" wrap="square" lIns="0" tIns="0" rIns="0" bIns="0" rtlCol="0">
              <a:spAutoFit/>
            </a:bodyPr>
            <a:lstStyle/>
            <a:p>
              <a:pPr marL="11723" algn="ctr" defTabSz="844083" eaLnBrk="1" fontAlgn="auto" hangingPunct="1">
                <a:lnSpc>
                  <a:spcPct val="110000"/>
                </a:lnSpc>
                <a:spcBef>
                  <a:spcPts val="0"/>
                </a:spcBef>
                <a:spcAft>
                  <a:spcPts val="0"/>
                </a:spcAft>
                <a:defRPr/>
              </a:pPr>
              <a:r>
                <a:rPr sz="1300" spc="-9" dirty="0" err="1">
                  <a:solidFill>
                    <a:srgbClr val="231916"/>
                  </a:solidFill>
                  <a:latin typeface="+mn-ea"/>
                  <a:ea typeface="+mn-ea"/>
                  <a:cs typeface="Meiryo"/>
                </a:rPr>
                <a:t>その他</a:t>
              </a:r>
              <a:endParaRPr sz="1300" dirty="0">
                <a:solidFill>
                  <a:prstClr val="black"/>
                </a:solidFill>
                <a:latin typeface="+mn-ea"/>
                <a:ea typeface="+mn-ea"/>
                <a:cs typeface="Meiryo"/>
              </a:endParaRPr>
            </a:p>
            <a:p>
              <a:pPr marL="11723" algn="ctr" defTabSz="844083" eaLnBrk="1" fontAlgn="auto" hangingPunct="1">
                <a:lnSpc>
                  <a:spcPct val="110000"/>
                </a:lnSpc>
                <a:spcBef>
                  <a:spcPts val="0"/>
                </a:spcBef>
                <a:spcAft>
                  <a:spcPts val="0"/>
                </a:spcAft>
                <a:defRPr/>
              </a:pPr>
              <a:r>
                <a:rPr lang="en-US" altLang="ja-JP" sz="831" spc="37" dirty="0">
                  <a:solidFill>
                    <a:srgbClr val="231916"/>
                  </a:solidFill>
                  <a:latin typeface="+mn-ea"/>
                  <a:cs typeface="Meiryo"/>
                </a:rPr>
                <a:t>8</a:t>
              </a:r>
              <a:r>
                <a:rPr lang="en-US" altLang="ja-JP" sz="831" spc="37" dirty="0">
                  <a:solidFill>
                    <a:srgbClr val="231916"/>
                  </a:solidFill>
                  <a:latin typeface="+mn-ea"/>
                  <a:ea typeface="+mn-ea"/>
                  <a:cs typeface="Meiryo"/>
                </a:rPr>
                <a:t>.1</a:t>
              </a:r>
              <a:r>
                <a:rPr lang="ja-JP" altLang="en-US" sz="831" spc="37" dirty="0">
                  <a:solidFill>
                    <a:srgbClr val="231916"/>
                  </a:solidFill>
                  <a:latin typeface="+mn-ea"/>
                  <a:ea typeface="+mn-ea"/>
                  <a:cs typeface="Meiryo"/>
                </a:rPr>
                <a:t>％</a:t>
              </a:r>
            </a:p>
            <a:p>
              <a:pPr marL="11723" algn="ctr" defTabSz="844083" eaLnBrk="1" fontAlgn="auto" hangingPunct="1">
                <a:lnSpc>
                  <a:spcPct val="110000"/>
                </a:lnSpc>
                <a:spcBef>
                  <a:spcPts val="0"/>
                </a:spcBef>
                <a:spcAft>
                  <a:spcPts val="0"/>
                </a:spcAft>
                <a:defRPr/>
              </a:pPr>
              <a:r>
                <a:rPr lang="ja-JP" altLang="en-US" sz="831" spc="37" dirty="0">
                  <a:solidFill>
                    <a:srgbClr val="231916"/>
                  </a:solidFill>
                  <a:latin typeface="+mn-ea"/>
                  <a:ea typeface="+mn-ea"/>
                  <a:cs typeface="Meiryo"/>
                </a:rPr>
                <a:t>（</a:t>
              </a:r>
              <a:r>
                <a:rPr lang="en-US" altLang="ja-JP" sz="831" spc="37" dirty="0">
                  <a:solidFill>
                    <a:srgbClr val="231916"/>
                  </a:solidFill>
                  <a:latin typeface="+mn-ea"/>
                  <a:ea typeface="+mn-ea"/>
                  <a:cs typeface="Meiryo"/>
                </a:rPr>
                <a:t>10.0</a:t>
              </a:r>
              <a:r>
                <a:rPr lang="ja-JP" altLang="en-US" sz="831" spc="37" dirty="0">
                  <a:solidFill>
                    <a:srgbClr val="231916"/>
                  </a:solidFill>
                  <a:latin typeface="+mn-ea"/>
                  <a:ea typeface="+mn-ea"/>
                  <a:cs typeface="Meiryo"/>
                </a:rPr>
                <a:t>兆円）</a:t>
              </a:r>
              <a:endParaRPr lang="ja-JP" altLang="en-US" sz="831" dirty="0">
                <a:solidFill>
                  <a:prstClr val="black"/>
                </a:solidFill>
                <a:latin typeface="+mn-ea"/>
                <a:ea typeface="+mn-ea"/>
                <a:cs typeface="Meiryo"/>
              </a:endParaRPr>
            </a:p>
          </p:txBody>
        </p:sp>
        <p:sp>
          <p:nvSpPr>
            <p:cNvPr id="83" name="パイ 44">
              <a:extLst>
                <a:ext uri="{FF2B5EF4-FFF2-40B4-BE49-F238E27FC236}">
                  <a16:creationId xmlns:a16="http://schemas.microsoft.com/office/drawing/2014/main" id="{B7EE07C8-916E-80E5-5388-D2487A7CD973}"/>
                </a:ext>
              </a:extLst>
            </p:cNvPr>
            <p:cNvSpPr/>
            <p:nvPr/>
          </p:nvSpPr>
          <p:spPr>
            <a:xfrm rot="11220000">
              <a:off x="5193645" y="1892290"/>
              <a:ext cx="3457384" cy="3453774"/>
            </a:xfrm>
            <a:prstGeom prst="pie">
              <a:avLst>
                <a:gd name="adj1" fmla="val 21062137"/>
                <a:gd name="adj2" fmla="val 15675396"/>
              </a:avLst>
            </a:prstGeom>
            <a:noFill/>
            <a:ln w="38100">
              <a:solidFill>
                <a:srgbClr val="0036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83" eaLnBrk="1" fontAlgn="auto" hangingPunct="1">
                <a:spcBef>
                  <a:spcPts val="0"/>
                </a:spcBef>
                <a:spcAft>
                  <a:spcPts val="0"/>
                </a:spcAft>
                <a:defRPr/>
              </a:pPr>
              <a:endParaRPr lang="ja-JP" altLang="en-US" sz="1662" dirty="0">
                <a:solidFill>
                  <a:prstClr val="black"/>
                </a:solidFill>
                <a:latin typeface="HGPｺﾞｼｯｸE" panose="020B0900000000000000" pitchFamily="50" charset="-128"/>
                <a:ea typeface="ＭＳ Ｐゴシック" panose="020B0600070205080204" pitchFamily="50" charset="-128"/>
              </a:endParaRPr>
            </a:p>
          </p:txBody>
        </p:sp>
        <p:sp>
          <p:nvSpPr>
            <p:cNvPr id="34" name="object 13">
              <a:extLst>
                <a:ext uri="{FF2B5EF4-FFF2-40B4-BE49-F238E27FC236}">
                  <a16:creationId xmlns:a16="http://schemas.microsoft.com/office/drawing/2014/main" id="{B07B75F9-DA58-E5C8-8D5D-AE950295370A}"/>
                </a:ext>
              </a:extLst>
            </p:cNvPr>
            <p:cNvSpPr txBox="1"/>
            <p:nvPr/>
          </p:nvSpPr>
          <p:spPr>
            <a:xfrm>
              <a:off x="5524136" y="2156195"/>
              <a:ext cx="1534295" cy="584775"/>
            </a:xfrm>
            <a:prstGeom prst="rect">
              <a:avLst/>
            </a:prstGeom>
          </p:spPr>
          <p:txBody>
            <a:bodyPr vert="horz" wrap="square" lIns="0" tIns="0" rIns="0" bIns="0" rtlCol="0">
              <a:spAutoFit/>
            </a:bodyPr>
            <a:lstStyle/>
            <a:p>
              <a:pPr marL="22861" algn="ctr" defTabSz="844083" eaLnBrk="1" fontAlgn="auto" hangingPunct="1">
                <a:spcBef>
                  <a:spcPts val="0"/>
                </a:spcBef>
                <a:spcAft>
                  <a:spcPts val="0"/>
                </a:spcAft>
                <a:defRPr/>
              </a:pPr>
              <a:r>
                <a:rPr sz="1400" spc="46" dirty="0" err="1">
                  <a:latin typeface="+mn-ea"/>
                  <a:ea typeface="+mn-ea"/>
                  <a:cs typeface="Meiryo"/>
                </a:rPr>
                <a:t>国債費</a:t>
              </a:r>
              <a:endParaRPr lang="en-US" sz="1400" spc="46" dirty="0">
                <a:latin typeface="+mn-ea"/>
                <a:ea typeface="+mn-ea"/>
                <a:cs typeface="Meiryo"/>
              </a:endParaRPr>
            </a:p>
            <a:p>
              <a:pPr marL="22861" algn="ctr" defTabSz="844083" eaLnBrk="1" fontAlgn="auto" hangingPunct="1">
                <a:spcBef>
                  <a:spcPts val="0"/>
                </a:spcBef>
                <a:spcAft>
                  <a:spcPts val="0"/>
                </a:spcAft>
                <a:defRPr/>
              </a:pPr>
              <a:r>
                <a:rPr lang="ja-JP" altLang="en-US" sz="1200" spc="46" dirty="0">
                  <a:latin typeface="+mn-ea"/>
                  <a:ea typeface="+mn-ea"/>
                  <a:cs typeface="Meiryo"/>
                </a:rPr>
                <a:t>（過去の借金の</a:t>
              </a:r>
              <a:endParaRPr lang="en-US" altLang="ja-JP" sz="1200" spc="46" dirty="0">
                <a:latin typeface="+mn-ea"/>
                <a:ea typeface="+mn-ea"/>
                <a:cs typeface="Meiryo"/>
              </a:endParaRPr>
            </a:p>
            <a:p>
              <a:pPr marL="22861" algn="ctr" defTabSz="844083" eaLnBrk="1" fontAlgn="auto" hangingPunct="1">
                <a:spcBef>
                  <a:spcPts val="0"/>
                </a:spcBef>
                <a:spcAft>
                  <a:spcPts val="0"/>
                </a:spcAft>
                <a:defRPr/>
              </a:pPr>
              <a:r>
                <a:rPr lang="ja-JP" altLang="en-US" sz="1200" spc="46" dirty="0">
                  <a:latin typeface="+mn-ea"/>
                  <a:ea typeface="+mn-ea"/>
                  <a:cs typeface="Meiryo"/>
                </a:rPr>
                <a:t>返済と利息）</a:t>
              </a:r>
              <a:endParaRPr lang="en-US" altLang="ja-JP" sz="1200" spc="46" dirty="0">
                <a:latin typeface="+mn-ea"/>
                <a:ea typeface="+mn-ea"/>
                <a:cs typeface="Meiryo"/>
              </a:endParaRPr>
            </a:p>
          </p:txBody>
        </p:sp>
        <p:sp>
          <p:nvSpPr>
            <p:cNvPr id="11" name="object 16">
              <a:extLst>
                <a:ext uri="{FF2B5EF4-FFF2-40B4-BE49-F238E27FC236}">
                  <a16:creationId xmlns:a16="http://schemas.microsoft.com/office/drawing/2014/main" id="{448020D1-0909-03CD-535B-10786C9F7595}"/>
                </a:ext>
              </a:extLst>
            </p:cNvPr>
            <p:cNvSpPr txBox="1"/>
            <p:nvPr/>
          </p:nvSpPr>
          <p:spPr>
            <a:xfrm>
              <a:off x="6256588" y="4771163"/>
              <a:ext cx="817800" cy="496546"/>
            </a:xfrm>
            <a:prstGeom prst="rect">
              <a:avLst/>
            </a:prstGeom>
          </p:spPr>
          <p:txBody>
            <a:bodyPr vert="horz" wrap="square" lIns="0" tIns="0" rIns="0" bIns="0" rtlCol="0">
              <a:spAutoFit/>
            </a:bodyPr>
            <a:lstStyle/>
            <a:p>
              <a:pPr marL="11723" algn="ctr" defTabSz="844083" eaLnBrk="1" fontAlgn="auto" hangingPunct="1">
                <a:lnSpc>
                  <a:spcPct val="120000"/>
                </a:lnSpc>
                <a:spcBef>
                  <a:spcPts val="0"/>
                </a:spcBef>
                <a:spcAft>
                  <a:spcPts val="0"/>
                </a:spcAft>
                <a:defRPr/>
              </a:pPr>
              <a:r>
                <a:rPr sz="1300" spc="-9" dirty="0" err="1">
                  <a:solidFill>
                    <a:srgbClr val="231916"/>
                  </a:solidFill>
                  <a:latin typeface="+mn-ea"/>
                  <a:ea typeface="+mn-ea"/>
                  <a:cs typeface="Meiryo"/>
                </a:rPr>
                <a:t>防衛</a:t>
              </a:r>
              <a:endParaRPr sz="1100" baseline="30000" dirty="0">
                <a:solidFill>
                  <a:prstClr val="black"/>
                </a:solidFill>
                <a:latin typeface="+mn-ea"/>
                <a:ea typeface="+mn-ea"/>
                <a:cs typeface="Meiryo"/>
              </a:endParaRPr>
            </a:p>
            <a:p>
              <a:pPr marL="11723" algn="ctr" defTabSz="844083" eaLnBrk="1" fontAlgn="auto" hangingPunct="1">
                <a:lnSpc>
                  <a:spcPts val="992"/>
                </a:lnSpc>
                <a:spcBef>
                  <a:spcPts val="0"/>
                </a:spcBef>
                <a:spcAft>
                  <a:spcPts val="0"/>
                </a:spcAft>
                <a:defRPr/>
              </a:pPr>
              <a:r>
                <a:rPr lang="en-US" altLang="ja-JP" sz="1000" spc="37" dirty="0">
                  <a:solidFill>
                    <a:srgbClr val="231916"/>
                  </a:solidFill>
                  <a:latin typeface="+mn-ea"/>
                  <a:ea typeface="+mn-ea"/>
                  <a:cs typeface="Meiryo"/>
                </a:rPr>
                <a:t>7.3</a:t>
              </a:r>
              <a:r>
                <a:rPr lang="ja-JP" altLang="en-US" sz="1000" spc="37" dirty="0">
                  <a:solidFill>
                    <a:srgbClr val="231916"/>
                  </a:solidFill>
                  <a:latin typeface="+mn-ea"/>
                  <a:ea typeface="+mn-ea"/>
                  <a:cs typeface="Meiryo"/>
                </a:rPr>
                <a:t>％</a:t>
              </a:r>
            </a:p>
            <a:p>
              <a:pPr marL="11723" algn="ctr" defTabSz="844083" eaLnBrk="1" fontAlgn="auto" hangingPunct="1">
                <a:lnSpc>
                  <a:spcPts val="992"/>
                </a:lnSpc>
                <a:spcBef>
                  <a:spcPts val="0"/>
                </a:spcBef>
                <a:spcAft>
                  <a:spcPts val="0"/>
                </a:spcAft>
                <a:defRPr/>
              </a:pPr>
              <a:r>
                <a:rPr lang="ja-JP" altLang="en-US" sz="1000" spc="37" dirty="0">
                  <a:solidFill>
                    <a:srgbClr val="231916"/>
                  </a:solidFill>
                  <a:latin typeface="+mn-ea"/>
                  <a:ea typeface="+mn-ea"/>
                  <a:cs typeface="Meiryo"/>
                </a:rPr>
                <a:t>（</a:t>
              </a:r>
              <a:r>
                <a:rPr lang="en-US" altLang="ja-JP" sz="1000" spc="37" dirty="0">
                  <a:solidFill>
                    <a:srgbClr val="231916"/>
                  </a:solidFill>
                  <a:latin typeface="+mn-ea"/>
                  <a:ea typeface="+mn-ea"/>
                  <a:cs typeface="Meiryo"/>
                </a:rPr>
                <a:t>9.0</a:t>
              </a:r>
              <a:r>
                <a:rPr lang="ja-JP" altLang="en-US" sz="1000" spc="37" dirty="0">
                  <a:solidFill>
                    <a:srgbClr val="231916"/>
                  </a:solidFill>
                  <a:latin typeface="+mn-ea"/>
                  <a:ea typeface="+mn-ea"/>
                  <a:cs typeface="Meiryo"/>
                </a:rPr>
                <a:t>兆円）</a:t>
              </a:r>
            </a:p>
          </p:txBody>
        </p:sp>
        <p:grpSp>
          <p:nvGrpSpPr>
            <p:cNvPr id="23" name="グループ化 22">
              <a:extLst>
                <a:ext uri="{FF2B5EF4-FFF2-40B4-BE49-F238E27FC236}">
                  <a16:creationId xmlns:a16="http://schemas.microsoft.com/office/drawing/2014/main" id="{B75CCE71-0210-8549-A1D2-7452FA490A52}"/>
                </a:ext>
              </a:extLst>
            </p:cNvPr>
            <p:cNvGrpSpPr/>
            <p:nvPr/>
          </p:nvGrpSpPr>
          <p:grpSpPr>
            <a:xfrm>
              <a:off x="4695917" y="1897979"/>
              <a:ext cx="828219" cy="284403"/>
              <a:chOff x="4781156" y="2669544"/>
              <a:chExt cx="828219" cy="284403"/>
            </a:xfrm>
          </p:grpSpPr>
          <p:sp>
            <p:nvSpPr>
              <p:cNvPr id="24" name="object 21">
                <a:extLst>
                  <a:ext uri="{FF2B5EF4-FFF2-40B4-BE49-F238E27FC236}">
                    <a16:creationId xmlns:a16="http://schemas.microsoft.com/office/drawing/2014/main" id="{B7681F03-7B32-8EA2-2C5F-C5E1FFE65781}"/>
                  </a:ext>
                </a:extLst>
              </p:cNvPr>
              <p:cNvSpPr txBox="1"/>
              <p:nvPr/>
            </p:nvSpPr>
            <p:spPr>
              <a:xfrm>
                <a:off x="4855347" y="2679703"/>
                <a:ext cx="679837" cy="230832"/>
              </a:xfrm>
              <a:prstGeom prst="rect">
                <a:avLst/>
              </a:prstGeom>
            </p:spPr>
            <p:txBody>
              <a:bodyPr vert="horz" wrap="square" lIns="0" tIns="0" rIns="0" bIns="0" rtlCol="0">
                <a:spAutoFit/>
              </a:bodyPr>
              <a:lstStyle/>
              <a:p>
                <a:pPr marL="11723" algn="ctr" defTabSz="844083" eaLnBrk="1" fontAlgn="auto" hangingPunct="1">
                  <a:spcBef>
                    <a:spcPts val="0"/>
                  </a:spcBef>
                  <a:spcAft>
                    <a:spcPts val="0"/>
                  </a:spcAft>
                  <a:defRPr/>
                </a:pPr>
                <a:r>
                  <a:rPr lang="ja-JP" altLang="en-US" sz="1500" spc="18" dirty="0">
                    <a:solidFill>
                      <a:srgbClr val="231916"/>
                    </a:solidFill>
                    <a:latin typeface="+mn-ea"/>
                    <a:ea typeface="+mn-ea"/>
                    <a:cs typeface="Meiryo"/>
                  </a:rPr>
                  <a:t>歳 出</a:t>
                </a:r>
                <a:endParaRPr sz="1500" dirty="0">
                  <a:solidFill>
                    <a:prstClr val="black"/>
                  </a:solidFill>
                  <a:latin typeface="+mn-ea"/>
                  <a:ea typeface="+mn-ea"/>
                  <a:cs typeface="Meiryo"/>
                </a:endParaRPr>
              </a:p>
            </p:txBody>
          </p:sp>
          <p:sp>
            <p:nvSpPr>
              <p:cNvPr id="25" name="正方形/長方形 24">
                <a:extLst>
                  <a:ext uri="{FF2B5EF4-FFF2-40B4-BE49-F238E27FC236}">
                    <a16:creationId xmlns:a16="http://schemas.microsoft.com/office/drawing/2014/main" id="{4484938D-D69E-3AB2-DB51-6EE1FC34D865}"/>
                  </a:ext>
                </a:extLst>
              </p:cNvPr>
              <p:cNvSpPr/>
              <p:nvPr/>
            </p:nvSpPr>
            <p:spPr bwMode="auto">
              <a:xfrm>
                <a:off x="4781156" y="2669544"/>
                <a:ext cx="828219" cy="284403"/>
              </a:xfrm>
              <a:prstGeom prst="rect">
                <a:avLst/>
              </a:prstGeom>
              <a:noFill/>
              <a:ln w="19050" cap="flat" cmpd="sng" algn="ctr">
                <a:solidFill>
                  <a:srgbClr val="00488A"/>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grpSp>
        <p:sp>
          <p:nvSpPr>
            <p:cNvPr id="26" name="楕円 25">
              <a:extLst>
                <a:ext uri="{FF2B5EF4-FFF2-40B4-BE49-F238E27FC236}">
                  <a16:creationId xmlns:a16="http://schemas.microsoft.com/office/drawing/2014/main" id="{A5ABCC07-74F6-473B-B134-92BC8CA7354F}"/>
                </a:ext>
              </a:extLst>
            </p:cNvPr>
            <p:cNvSpPr/>
            <p:nvPr/>
          </p:nvSpPr>
          <p:spPr bwMode="auto">
            <a:xfrm>
              <a:off x="6160188" y="2905791"/>
              <a:ext cx="1468039" cy="1468039"/>
            </a:xfrm>
            <a:prstGeom prst="ellipse">
              <a:avLst/>
            </a:prstGeom>
            <a:solidFill>
              <a:schemeClr val="bg1"/>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85" name="object 11">
              <a:extLst>
                <a:ext uri="{FF2B5EF4-FFF2-40B4-BE49-F238E27FC236}">
                  <a16:creationId xmlns:a16="http://schemas.microsoft.com/office/drawing/2014/main" id="{3ACEBC82-0FA0-5836-9444-5D6C83AEC8ED}"/>
                </a:ext>
              </a:extLst>
            </p:cNvPr>
            <p:cNvSpPr txBox="1"/>
            <p:nvPr/>
          </p:nvSpPr>
          <p:spPr>
            <a:xfrm>
              <a:off x="6369013" y="3264178"/>
              <a:ext cx="1050388" cy="812402"/>
            </a:xfrm>
            <a:prstGeom prst="rect">
              <a:avLst/>
            </a:prstGeom>
          </p:spPr>
          <p:txBody>
            <a:bodyPr vert="horz" wrap="square" lIns="0" tIns="0" rIns="0" bIns="0" rtlCol="0">
              <a:spAutoFit/>
            </a:bodyPr>
            <a:lstStyle/>
            <a:p>
              <a:pPr marL="11723" marR="4689" algn="ctr" defTabSz="844083" eaLnBrk="1" fontAlgn="auto" hangingPunct="1">
                <a:lnSpc>
                  <a:spcPct val="110500"/>
                </a:lnSpc>
                <a:spcBef>
                  <a:spcPts val="0"/>
                </a:spcBef>
                <a:spcAft>
                  <a:spcPts val="0"/>
                </a:spcAft>
                <a:defRPr/>
              </a:pPr>
              <a:r>
                <a:rPr sz="1800" spc="51" dirty="0" err="1">
                  <a:solidFill>
                    <a:srgbClr val="231916"/>
                  </a:solidFill>
                  <a:latin typeface="+mn-ea"/>
                  <a:ea typeface="+mn-ea"/>
                  <a:cs typeface="Meiryo"/>
                </a:rPr>
                <a:t>一般会計</a:t>
              </a:r>
              <a:r>
                <a:rPr sz="1800" spc="51" dirty="0">
                  <a:solidFill>
                    <a:srgbClr val="231916"/>
                  </a:solidFill>
                  <a:latin typeface="+mn-ea"/>
                  <a:ea typeface="+mn-ea"/>
                  <a:cs typeface="Meiryo"/>
                </a:rPr>
                <a:t> 歳出総額</a:t>
              </a:r>
              <a:endParaRPr sz="1800" dirty="0">
                <a:solidFill>
                  <a:prstClr val="black"/>
                </a:solidFill>
                <a:latin typeface="+mn-ea"/>
                <a:ea typeface="+mn-ea"/>
                <a:cs typeface="Meiryo"/>
              </a:endParaRPr>
            </a:p>
            <a:p>
              <a:pPr marL="46893" algn="ctr" defTabSz="844083" eaLnBrk="1" fontAlgn="auto" hangingPunct="1">
                <a:spcBef>
                  <a:spcPts val="125"/>
                </a:spcBef>
                <a:spcAft>
                  <a:spcPts val="0"/>
                </a:spcAft>
                <a:defRPr/>
              </a:pPr>
              <a:r>
                <a:rPr lang="en-US" altLang="ja-JP" sz="1200" spc="51" dirty="0">
                  <a:solidFill>
                    <a:srgbClr val="231916"/>
                  </a:solidFill>
                  <a:latin typeface="+mn-ea"/>
                  <a:ea typeface="+mn-ea"/>
                  <a:cs typeface="Meiryo"/>
                </a:rPr>
                <a:t>(122.3</a:t>
              </a:r>
              <a:r>
                <a:rPr lang="ja-JP" altLang="en-US" sz="1200" spc="51" dirty="0">
                  <a:solidFill>
                    <a:srgbClr val="231916"/>
                  </a:solidFill>
                  <a:latin typeface="+mn-ea"/>
                  <a:ea typeface="+mn-ea"/>
                  <a:cs typeface="Meiryo"/>
                </a:rPr>
                <a:t>兆円</a:t>
              </a:r>
              <a:r>
                <a:rPr lang="en-US" altLang="ja-JP" sz="1200" spc="51" dirty="0">
                  <a:solidFill>
                    <a:srgbClr val="231916"/>
                  </a:solidFill>
                  <a:latin typeface="+mn-ea"/>
                  <a:ea typeface="+mn-ea"/>
                  <a:cs typeface="Meiryo"/>
                </a:rPr>
                <a:t>)</a:t>
              </a:r>
            </a:p>
          </p:txBody>
        </p:sp>
        <p:sp>
          <p:nvSpPr>
            <p:cNvPr id="37" name="object 13">
              <a:extLst>
                <a:ext uri="{FF2B5EF4-FFF2-40B4-BE49-F238E27FC236}">
                  <a16:creationId xmlns:a16="http://schemas.microsoft.com/office/drawing/2014/main" id="{D677CB07-BC85-F128-DA2F-21696B36788E}"/>
                </a:ext>
              </a:extLst>
            </p:cNvPr>
            <p:cNvSpPr txBox="1"/>
            <p:nvPr/>
          </p:nvSpPr>
          <p:spPr>
            <a:xfrm>
              <a:off x="5445774" y="2789360"/>
              <a:ext cx="873425" cy="333746"/>
            </a:xfrm>
            <a:prstGeom prst="rect">
              <a:avLst/>
            </a:prstGeom>
          </p:spPr>
          <p:txBody>
            <a:bodyPr vert="horz" wrap="square" lIns="0" tIns="0" rIns="0" bIns="0" rtlCol="0">
              <a:spAutoFit/>
            </a:bodyPr>
            <a:lstStyle/>
            <a:p>
              <a:pPr algn="ctr" defTabSz="844083" eaLnBrk="1" fontAlgn="auto" hangingPunct="1">
                <a:lnSpc>
                  <a:spcPct val="110000"/>
                </a:lnSpc>
                <a:spcBef>
                  <a:spcPts val="0"/>
                </a:spcBef>
                <a:spcAft>
                  <a:spcPts val="0"/>
                </a:spcAft>
                <a:defRPr/>
              </a:pPr>
              <a:r>
                <a:rPr lang="en-US" altLang="ja-JP" sz="1050" spc="88" dirty="0">
                  <a:latin typeface="+mn-ea"/>
                  <a:ea typeface="+mn-ea"/>
                  <a:cs typeface="Meiryo"/>
                </a:rPr>
                <a:t>25.6</a:t>
              </a:r>
              <a:r>
                <a:rPr lang="ja-JP" altLang="en-US" sz="1050" spc="88" dirty="0">
                  <a:latin typeface="+mn-ea"/>
                  <a:ea typeface="+mn-ea"/>
                  <a:cs typeface="Meiryo"/>
                </a:rPr>
                <a:t>％</a:t>
              </a:r>
            </a:p>
            <a:p>
              <a:pPr algn="ctr" defTabSz="844083" eaLnBrk="1" fontAlgn="auto" hangingPunct="1">
                <a:lnSpc>
                  <a:spcPct val="110000"/>
                </a:lnSpc>
                <a:spcBef>
                  <a:spcPts val="0"/>
                </a:spcBef>
                <a:spcAft>
                  <a:spcPts val="0"/>
                </a:spcAft>
                <a:defRPr/>
              </a:pPr>
              <a:r>
                <a:rPr lang="ja-JP" altLang="en-US" sz="1050" spc="88" dirty="0">
                  <a:latin typeface="+mn-ea"/>
                  <a:ea typeface="+mn-ea"/>
                  <a:cs typeface="Meiryo"/>
                </a:rPr>
                <a:t>（</a:t>
              </a:r>
              <a:r>
                <a:rPr lang="en-US" altLang="ja-JP" sz="1050" spc="88" dirty="0">
                  <a:latin typeface="+mn-ea"/>
                  <a:ea typeface="+mn-ea"/>
                  <a:cs typeface="Meiryo"/>
                </a:rPr>
                <a:t>31.3</a:t>
              </a:r>
              <a:r>
                <a:rPr lang="ja-JP" altLang="en-US" sz="1050" spc="88" dirty="0">
                  <a:latin typeface="+mn-ea"/>
                  <a:ea typeface="+mn-ea"/>
                  <a:cs typeface="Meiryo"/>
                </a:rPr>
                <a:t>兆円）</a:t>
              </a:r>
            </a:p>
          </p:txBody>
        </p:sp>
        <p:sp>
          <p:nvSpPr>
            <p:cNvPr id="38" name="object 12">
              <a:extLst>
                <a:ext uri="{FF2B5EF4-FFF2-40B4-BE49-F238E27FC236}">
                  <a16:creationId xmlns:a16="http://schemas.microsoft.com/office/drawing/2014/main" id="{0E5EB5C4-A594-DD6D-AA12-D27B183DA3D3}"/>
                </a:ext>
              </a:extLst>
            </p:cNvPr>
            <p:cNvSpPr txBox="1"/>
            <p:nvPr/>
          </p:nvSpPr>
          <p:spPr>
            <a:xfrm>
              <a:off x="7074388" y="4376605"/>
              <a:ext cx="1050388" cy="400110"/>
            </a:xfrm>
            <a:prstGeom prst="rect">
              <a:avLst/>
            </a:prstGeom>
          </p:spPr>
          <p:txBody>
            <a:bodyPr vert="horz" wrap="square" lIns="0" tIns="0" rIns="0" bIns="0" rtlCol="0">
              <a:spAutoFit/>
            </a:bodyPr>
            <a:lstStyle/>
            <a:p>
              <a:pPr marL="11723" marR="4689" algn="ctr" defTabSz="844083" eaLnBrk="1" fontAlgn="auto" hangingPunct="1">
                <a:spcBef>
                  <a:spcPts val="0"/>
                </a:spcBef>
                <a:spcAft>
                  <a:spcPts val="0"/>
                </a:spcAft>
                <a:defRPr/>
              </a:pPr>
              <a:r>
                <a:rPr sz="1300" spc="46" dirty="0" err="1">
                  <a:latin typeface="+mn-ea"/>
                  <a:ea typeface="+mn-ea"/>
                  <a:cs typeface="Meiryo"/>
                </a:rPr>
                <a:t>地方交付税</a:t>
              </a:r>
              <a:r>
                <a:rPr sz="1300" spc="46" dirty="0">
                  <a:latin typeface="+mn-ea"/>
                  <a:ea typeface="+mn-ea"/>
                  <a:cs typeface="Meiryo"/>
                </a:rPr>
                <a:t>  </a:t>
              </a:r>
              <a:r>
                <a:rPr sz="1300" spc="46" dirty="0" err="1">
                  <a:latin typeface="+mn-ea"/>
                  <a:ea typeface="+mn-ea"/>
                  <a:cs typeface="Meiryo"/>
                </a:rPr>
                <a:t>交付金等</a:t>
              </a:r>
              <a:endParaRPr sz="1300" dirty="0">
                <a:latin typeface="+mn-ea"/>
                <a:ea typeface="+mn-ea"/>
                <a:cs typeface="Meiryo"/>
              </a:endParaRPr>
            </a:p>
          </p:txBody>
        </p:sp>
        <p:cxnSp>
          <p:nvCxnSpPr>
            <p:cNvPr id="59" name="直線コネクタ 58">
              <a:extLst>
                <a:ext uri="{FF2B5EF4-FFF2-40B4-BE49-F238E27FC236}">
                  <a16:creationId xmlns:a16="http://schemas.microsoft.com/office/drawing/2014/main" id="{C71AD05A-ECE9-0E9B-0F1B-5CC5A809A3DC}"/>
                </a:ext>
              </a:extLst>
            </p:cNvPr>
            <p:cNvCxnSpPr>
              <a:cxnSpLocks/>
            </p:cNvCxnSpPr>
            <p:nvPr/>
          </p:nvCxnSpPr>
          <p:spPr bwMode="auto">
            <a:xfrm flipV="1">
              <a:off x="5393623" y="4584365"/>
              <a:ext cx="353939" cy="117016"/>
            </a:xfrm>
            <a:prstGeom prst="line">
              <a:avLst/>
            </a:prstGeom>
            <a:noFill/>
            <a:ln w="9525" cap="flat" cmpd="sng" algn="ctr">
              <a:solidFill>
                <a:schemeClr val="tx1"/>
              </a:solidFill>
              <a:prstDash val="solid"/>
              <a:round/>
              <a:headEnd type="none" w="med" len="med"/>
              <a:tailEnd type="oval" w="med" len="med"/>
            </a:ln>
            <a:effectLst/>
          </p:spPr>
        </p:cxnSp>
        <p:sp>
          <p:nvSpPr>
            <p:cNvPr id="70" name="object 10">
              <a:extLst>
                <a:ext uri="{FF2B5EF4-FFF2-40B4-BE49-F238E27FC236}">
                  <a16:creationId xmlns:a16="http://schemas.microsoft.com/office/drawing/2014/main" id="{C2D41203-FECF-2D97-4A43-DE984F8907C4}"/>
                </a:ext>
              </a:extLst>
            </p:cNvPr>
            <p:cNvSpPr txBox="1"/>
            <p:nvPr/>
          </p:nvSpPr>
          <p:spPr>
            <a:xfrm>
              <a:off x="7518406" y="2696857"/>
              <a:ext cx="986676" cy="213072"/>
            </a:xfrm>
            <a:prstGeom prst="rect">
              <a:avLst/>
            </a:prstGeom>
          </p:spPr>
          <p:txBody>
            <a:bodyPr vert="horz" wrap="square" lIns="0" tIns="0" rIns="0" bIns="0" rtlCol="0">
              <a:spAutoFit/>
            </a:bodyPr>
            <a:lstStyle/>
            <a:p>
              <a:pPr algn="ctr" defTabSz="844083" eaLnBrk="1" fontAlgn="auto" hangingPunct="1">
                <a:lnSpc>
                  <a:spcPts val="1859"/>
                </a:lnSpc>
                <a:spcBef>
                  <a:spcPts val="0"/>
                </a:spcBef>
                <a:spcAft>
                  <a:spcPts val="0"/>
                </a:spcAft>
                <a:defRPr/>
              </a:pPr>
              <a:r>
                <a:rPr sz="1400" spc="46" dirty="0" err="1">
                  <a:latin typeface="+mn-ea"/>
                  <a:ea typeface="+mn-ea"/>
                  <a:cs typeface="Meiryo"/>
                </a:rPr>
                <a:t>社会保障</a:t>
              </a:r>
              <a:endParaRPr sz="1400" dirty="0">
                <a:latin typeface="+mn-ea"/>
                <a:ea typeface="+mn-ea"/>
                <a:cs typeface="Meiryo"/>
              </a:endParaRPr>
            </a:p>
          </p:txBody>
        </p:sp>
        <p:cxnSp>
          <p:nvCxnSpPr>
            <p:cNvPr id="106" name="直線コネクタ 105">
              <a:extLst>
                <a:ext uri="{FF2B5EF4-FFF2-40B4-BE49-F238E27FC236}">
                  <a16:creationId xmlns:a16="http://schemas.microsoft.com/office/drawing/2014/main" id="{92D8BD32-F40E-9886-1651-2733180558F6}"/>
                </a:ext>
              </a:extLst>
            </p:cNvPr>
            <p:cNvCxnSpPr>
              <a:cxnSpLocks/>
            </p:cNvCxnSpPr>
            <p:nvPr/>
          </p:nvCxnSpPr>
          <p:spPr bwMode="auto">
            <a:xfrm flipV="1">
              <a:off x="5810250" y="4935189"/>
              <a:ext cx="257112" cy="351462"/>
            </a:xfrm>
            <a:prstGeom prst="line">
              <a:avLst/>
            </a:prstGeom>
            <a:noFill/>
            <a:ln w="9525" cap="flat" cmpd="sng" algn="ctr">
              <a:solidFill>
                <a:schemeClr val="tx1"/>
              </a:solidFill>
              <a:prstDash val="solid"/>
              <a:round/>
              <a:headEnd type="none" w="med" len="med"/>
              <a:tailEnd type="oval" w="med" len="med"/>
            </a:ln>
            <a:effectLst/>
          </p:spPr>
        </p:cxnSp>
      </p:grpSp>
      <p:sp>
        <p:nvSpPr>
          <p:cNvPr id="41" name="object 66">
            <a:extLst>
              <a:ext uri="{FF2B5EF4-FFF2-40B4-BE49-F238E27FC236}">
                <a16:creationId xmlns:a16="http://schemas.microsoft.com/office/drawing/2014/main" id="{A7D75369-37A6-4C5F-A320-6CDAC9767830}"/>
              </a:ext>
            </a:extLst>
          </p:cNvPr>
          <p:cNvSpPr txBox="1"/>
          <p:nvPr/>
        </p:nvSpPr>
        <p:spPr>
          <a:xfrm>
            <a:off x="426404" y="6290698"/>
            <a:ext cx="5383846" cy="113557"/>
          </a:xfrm>
          <a:prstGeom prst="rect">
            <a:avLst/>
          </a:prstGeom>
        </p:spPr>
        <p:txBody>
          <a:bodyPr vert="horz" wrap="square" lIns="0" tIns="0" rIns="0" bIns="0" rtlCol="0" anchor="ctr">
            <a:spAutoFit/>
          </a:bodyPr>
          <a:lstStyle/>
          <a:p>
            <a:pPr marL="132926" indent="-398779" defTabSz="844083">
              <a:defRPr/>
            </a:pPr>
            <a:r>
              <a:rPr lang="en-US" altLang="ja-JP" sz="738" dirty="0">
                <a:solidFill>
                  <a:prstClr val="black"/>
                </a:solidFill>
                <a:latin typeface="+mn-ea"/>
                <a:ea typeface="+mn-ea"/>
                <a:cs typeface="Yu Gothic"/>
              </a:rPr>
              <a:t>※</a:t>
            </a:r>
            <a:r>
              <a:rPr lang="ja-JP" altLang="en-US" sz="738" dirty="0">
                <a:solidFill>
                  <a:prstClr val="black"/>
                </a:solidFill>
                <a:latin typeface="+mn-ea"/>
                <a:cs typeface="Yu Gothic"/>
              </a:rPr>
              <a:t>各ページの図表で使用している計数については、四捨五入のため、端数において合計とは一致しないものがあります。</a:t>
            </a:r>
            <a:endParaRPr lang="en-US" altLang="ja-JP" sz="738" dirty="0">
              <a:solidFill>
                <a:prstClr val="black"/>
              </a:solidFill>
              <a:latin typeface="+mn-ea"/>
              <a:ea typeface="+mn-ea"/>
              <a:cs typeface="Yu Gothic"/>
            </a:endParaRPr>
          </a:p>
        </p:txBody>
      </p:sp>
      <p:sp>
        <p:nvSpPr>
          <p:cNvPr id="4" name="object 23">
            <a:extLst>
              <a:ext uri="{FF2B5EF4-FFF2-40B4-BE49-F238E27FC236}">
                <a16:creationId xmlns:a16="http://schemas.microsoft.com/office/drawing/2014/main" id="{21FA291D-E293-008A-64C0-39F2B821C0B9}"/>
              </a:ext>
            </a:extLst>
          </p:cNvPr>
          <p:cNvSpPr txBox="1"/>
          <p:nvPr/>
        </p:nvSpPr>
        <p:spPr>
          <a:xfrm>
            <a:off x="2943512" y="1085882"/>
            <a:ext cx="3256977" cy="306431"/>
          </a:xfrm>
          <a:prstGeom prst="rect">
            <a:avLst/>
          </a:prstGeom>
        </p:spPr>
        <p:txBody>
          <a:bodyPr vert="horz" wrap="square" lIns="0" tIns="0" rIns="0" bIns="0" rtlCol="0">
            <a:spAutoFit/>
          </a:bodyPr>
          <a:lstStyle/>
          <a:p>
            <a:pPr marL="185815" marR="4689" indent="-174678" algn="ctr" defTabSz="844007" eaLnBrk="1" fontAlgn="auto" hangingPunct="1">
              <a:lnSpc>
                <a:spcPct val="113999"/>
              </a:lnSpc>
              <a:spcBef>
                <a:spcPts val="0"/>
              </a:spcBef>
              <a:spcAft>
                <a:spcPts val="0"/>
              </a:spcAft>
              <a:defRPr/>
            </a:pPr>
            <a:r>
              <a:rPr lang="ja-JP" altLang="en-US" sz="2000" spc="32" dirty="0">
                <a:solidFill>
                  <a:srgbClr val="231916"/>
                </a:solidFill>
                <a:latin typeface="+mn-ea"/>
                <a:ea typeface="+mn-ea"/>
                <a:cs typeface="Meiryo"/>
              </a:rPr>
              <a:t>国の予算</a:t>
            </a:r>
            <a:r>
              <a:rPr lang="ja-JP" altLang="en-US" sz="1400" spc="32" dirty="0">
                <a:solidFill>
                  <a:srgbClr val="231916"/>
                </a:solidFill>
                <a:latin typeface="+mn-ea"/>
                <a:ea typeface="+mn-ea"/>
                <a:cs typeface="Meiryo"/>
              </a:rPr>
              <a:t>（令和８年度当初予算）</a:t>
            </a:r>
            <a:endParaRPr sz="1400" dirty="0">
              <a:solidFill>
                <a:prstClr val="black"/>
              </a:solidFill>
              <a:latin typeface="+mn-ea"/>
              <a:ea typeface="+mn-ea"/>
              <a:cs typeface="Yu Gothic"/>
            </a:endParaRPr>
          </a:p>
        </p:txBody>
      </p:sp>
      <p:sp>
        <p:nvSpPr>
          <p:cNvPr id="3" name="スライド番号プレースホルダー 8">
            <a:extLst>
              <a:ext uri="{FF2B5EF4-FFF2-40B4-BE49-F238E27FC236}">
                <a16:creationId xmlns:a16="http://schemas.microsoft.com/office/drawing/2014/main" id="{D2D8E114-82E2-0B02-8BAD-02532A34D577}"/>
              </a:ext>
            </a:extLst>
          </p:cNvPr>
          <p:cNvSpPr>
            <a:spLocks noGrp="1"/>
          </p:cNvSpPr>
          <p:nvPr>
            <p:ph type="sldNum" sz="quarter" idx="12"/>
          </p:nvPr>
        </p:nvSpPr>
        <p:spPr>
          <a:xfrm>
            <a:off x="8769893" y="6443281"/>
            <a:ext cx="374107" cy="298426"/>
          </a:xfrm>
        </p:spPr>
        <p:txBody>
          <a:bodyPr/>
          <a:lstStyle/>
          <a:p>
            <a:pPr>
              <a:defRPr/>
            </a:pPr>
            <a:fld id="{40E3B949-1179-4387-B307-F356BE6486A4}" type="slidenum">
              <a:rPr lang="en-US" altLang="ja-JP" smtClean="0">
                <a:latin typeface="+mn-ea"/>
                <a:ea typeface="+mn-ea"/>
              </a:rPr>
              <a:pPr>
                <a:defRPr/>
              </a:pPr>
              <a:t>16</a:t>
            </a:fld>
            <a:endParaRPr lang="en-US" altLang="ja-JP" dirty="0">
              <a:latin typeface="+mn-ea"/>
              <a:ea typeface="+mn-ea"/>
            </a:endParaRPr>
          </a:p>
        </p:txBody>
      </p:sp>
    </p:spTree>
    <p:extLst>
      <p:ext uri="{BB962C8B-B14F-4D97-AF65-F5344CB8AC3E}">
        <p14:creationId xmlns:p14="http://schemas.microsoft.com/office/powerpoint/2010/main" val="2801450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2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14"/>
                                        </p:tgtEl>
                                        <p:attrNameLst>
                                          <p:attrName>style.visibility</p:attrName>
                                        </p:attrNameLst>
                                      </p:cBhvr>
                                      <p:to>
                                        <p:strVal val="visible"/>
                                      </p:to>
                                    </p:set>
                                    <p:animEffect transition="in" filter="fade">
                                      <p:cBhvr>
                                        <p:cTn id="12" dur="1000"/>
                                        <p:tgtEl>
                                          <p:spTgt spid="114"/>
                                        </p:tgtEl>
                                      </p:cBhvr>
                                    </p:animEffect>
                                    <p:anim calcmode="lin" valueType="num">
                                      <p:cBhvr>
                                        <p:cTn id="13" dur="1000" fill="hold"/>
                                        <p:tgtEl>
                                          <p:spTgt spid="114"/>
                                        </p:tgtEl>
                                        <p:attrNameLst>
                                          <p:attrName>ppt_x</p:attrName>
                                        </p:attrNameLst>
                                      </p:cBhvr>
                                      <p:tavLst>
                                        <p:tav tm="0">
                                          <p:val>
                                            <p:strVal val="#ppt_x"/>
                                          </p:val>
                                        </p:tav>
                                        <p:tav tm="100000">
                                          <p:val>
                                            <p:strVal val="#ppt_x"/>
                                          </p:val>
                                        </p:tav>
                                      </p:tavLst>
                                    </p:anim>
                                    <p:anim calcmode="lin" valueType="num">
                                      <p:cBhvr>
                                        <p:cTn id="14" dur="1000" fill="hold"/>
                                        <p:tgtEl>
                                          <p:spTgt spid="11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13"/>
                                        </p:tgtEl>
                                        <p:attrNameLst>
                                          <p:attrName>style.visibility</p:attrName>
                                        </p:attrNameLst>
                                      </p:cBhvr>
                                      <p:to>
                                        <p:strVal val="visible"/>
                                      </p:to>
                                    </p:set>
                                    <p:animEffect transition="in" filter="fade">
                                      <p:cBhvr>
                                        <p:cTn id="19" dur="1000"/>
                                        <p:tgtEl>
                                          <p:spTgt spid="113"/>
                                        </p:tgtEl>
                                      </p:cBhvr>
                                    </p:animEffect>
                                    <p:anim calcmode="lin" valueType="num">
                                      <p:cBhvr>
                                        <p:cTn id="20" dur="1000" fill="hold"/>
                                        <p:tgtEl>
                                          <p:spTgt spid="113"/>
                                        </p:tgtEl>
                                        <p:attrNameLst>
                                          <p:attrName>ppt_x</p:attrName>
                                        </p:attrNameLst>
                                      </p:cBhvr>
                                      <p:tavLst>
                                        <p:tav tm="0">
                                          <p:val>
                                            <p:strVal val="#ppt_x"/>
                                          </p:val>
                                        </p:tav>
                                        <p:tav tm="100000">
                                          <p:val>
                                            <p:strVal val="#ppt_x"/>
                                          </p:val>
                                        </p:tav>
                                      </p:tavLst>
                                    </p:anim>
                                    <p:anim calcmode="lin" valueType="num">
                                      <p:cBhvr>
                                        <p:cTn id="21" dur="1000" fill="hold"/>
                                        <p:tgtEl>
                                          <p:spTgt spid="113"/>
                                        </p:tgtEl>
                                        <p:attrNameLst>
                                          <p:attrName>ppt_y</p:attrName>
                                        </p:attrNameLst>
                                      </p:cBhvr>
                                      <p:tavLst>
                                        <p:tav tm="0">
                                          <p:val>
                                            <p:strVal val="#ppt_y+.1"/>
                                          </p:val>
                                        </p:tav>
                                        <p:tav tm="100000">
                                          <p:val>
                                            <p:strVal val="#ppt_y"/>
                                          </p:val>
                                        </p:tav>
                                      </p:tavLst>
                                    </p:anim>
                                  </p:childTnLst>
                                </p:cTn>
                              </p:par>
                            </p:childTnLst>
                          </p:cTn>
                        </p:par>
                        <p:par>
                          <p:cTn id="22" fill="hold">
                            <p:stCondLst>
                              <p:cond delay="1000"/>
                            </p:stCondLst>
                            <p:childTnLst>
                              <p:par>
                                <p:cTn id="23" presetID="10" presetClass="entr" presetSubtype="0" fill="hold" grpId="0" nodeType="afterEffect">
                                  <p:stCondLst>
                                    <p:cond delay="0"/>
                                  </p:stCondLst>
                                  <p:childTnLst>
                                    <p:set>
                                      <p:cBhvr>
                                        <p:cTn id="24" dur="1" fill="hold">
                                          <p:stCondLst>
                                            <p:cond delay="0"/>
                                          </p:stCondLst>
                                        </p:cTn>
                                        <p:tgtEl>
                                          <p:spTgt spid="41"/>
                                        </p:tgtEl>
                                        <p:attrNameLst>
                                          <p:attrName>style.visibility</p:attrName>
                                        </p:attrNameLst>
                                      </p:cBhvr>
                                      <p:to>
                                        <p:strVal val="visible"/>
                                      </p:to>
                                    </p:set>
                                    <p:animEffect transition="in" filter="fade">
                                      <p:cBhvr>
                                        <p:cTn id="25"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グループ化 1">
            <a:extLst>
              <a:ext uri="{FF2B5EF4-FFF2-40B4-BE49-F238E27FC236}">
                <a16:creationId xmlns:a16="http://schemas.microsoft.com/office/drawing/2014/main" id="{EF8168C4-4C75-E748-BEB5-5AB574AC8AC4}"/>
              </a:ext>
            </a:extLst>
          </p:cNvPr>
          <p:cNvGrpSpPr/>
          <p:nvPr/>
        </p:nvGrpSpPr>
        <p:grpSpPr>
          <a:xfrm>
            <a:off x="323851" y="1085670"/>
            <a:ext cx="8519134" cy="827030"/>
            <a:chOff x="323851" y="1085670"/>
            <a:chExt cx="8519134" cy="827030"/>
          </a:xfrm>
        </p:grpSpPr>
        <p:sp>
          <p:nvSpPr>
            <p:cNvPr id="28" name="AutoShape 353">
              <a:extLst>
                <a:ext uri="{FF2B5EF4-FFF2-40B4-BE49-F238E27FC236}">
                  <a16:creationId xmlns:a16="http://schemas.microsoft.com/office/drawing/2014/main" id="{F8279F98-163D-B9A7-F081-520483C90710}"/>
                </a:ext>
              </a:extLst>
            </p:cNvPr>
            <p:cNvSpPr>
              <a:spLocks noChangeArrowheads="1"/>
            </p:cNvSpPr>
            <p:nvPr/>
          </p:nvSpPr>
          <p:spPr bwMode="auto">
            <a:xfrm>
              <a:off x="323851" y="1085670"/>
              <a:ext cx="8519134" cy="827030"/>
            </a:xfrm>
            <a:prstGeom prst="roundRect">
              <a:avLst>
                <a:gd name="adj" fmla="val 0"/>
              </a:avLst>
            </a:prstGeom>
            <a:solidFill>
              <a:srgbClr val="CEECFE"/>
            </a:solidFill>
            <a:ln>
              <a:noFill/>
            </a:ln>
            <a:effectLst/>
          </p:spPr>
          <p:txBody>
            <a:bodyPr wrap="none" anchor="ctr"/>
            <a:lstStyle/>
            <a:p>
              <a:pPr defTabSz="838413" eaLnBrk="1" hangingPunct="1">
                <a:spcBef>
                  <a:spcPct val="20000"/>
                </a:spcBef>
                <a:buFont typeface="Arial" charset="0"/>
                <a:buChar char="•"/>
                <a:defRPr/>
              </a:pPr>
              <a:endParaRPr lang="ja-JP" altLang="en-US" sz="2567" dirty="0">
                <a:solidFill>
                  <a:prstClr val="black"/>
                </a:solidFill>
                <a:latin typeface="HGPｺﾞｼｯｸE" panose="020B0900000000000000" pitchFamily="50" charset="-128"/>
                <a:ea typeface="HGPｺﾞｼｯｸE" panose="020B0900000000000000" pitchFamily="50" charset="-128"/>
              </a:endParaRPr>
            </a:p>
          </p:txBody>
        </p:sp>
        <p:sp>
          <p:nvSpPr>
            <p:cNvPr id="22" name="テキスト ボックス 21">
              <a:extLst>
                <a:ext uri="{FF2B5EF4-FFF2-40B4-BE49-F238E27FC236}">
                  <a16:creationId xmlns:a16="http://schemas.microsoft.com/office/drawing/2014/main" id="{CA2EB194-2126-941B-9F43-963B999CC2DF}"/>
                </a:ext>
              </a:extLst>
            </p:cNvPr>
            <p:cNvSpPr txBox="1"/>
            <p:nvPr/>
          </p:nvSpPr>
          <p:spPr>
            <a:xfrm>
              <a:off x="340205" y="1314519"/>
              <a:ext cx="5420516" cy="369332"/>
            </a:xfrm>
            <a:prstGeom prst="rect">
              <a:avLst/>
            </a:prstGeom>
            <a:noFill/>
          </p:spPr>
          <p:txBody>
            <a:bodyPr wrap="square" rtlCol="0">
              <a:spAutoFit/>
            </a:bodyPr>
            <a:lstStyle/>
            <a:p>
              <a:r>
                <a:rPr kumimoji="1" lang="ja-JP" altLang="en-US" sz="1800" dirty="0">
                  <a:latin typeface="+mn-ea"/>
                  <a:ea typeface="+mn-ea"/>
                </a:rPr>
                <a:t>なぜ財政は悪化したのか（財政構造の変化）</a:t>
              </a:r>
            </a:p>
          </p:txBody>
        </p:sp>
      </p:grpSp>
      <p:sp>
        <p:nvSpPr>
          <p:cNvPr id="8" name="Rectangle 14">
            <a:extLst>
              <a:ext uri="{FF2B5EF4-FFF2-40B4-BE49-F238E27FC236}">
                <a16:creationId xmlns:a16="http://schemas.microsoft.com/office/drawing/2014/main" id="{FBD99C1E-F22A-1D44-E2B6-8D570433373F}"/>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500" kern="0" dirty="0">
                <a:solidFill>
                  <a:srgbClr val="005BAD"/>
                </a:solidFill>
                <a:latin typeface="HGP創英角ｺﾞｼｯｸUB" panose="020B0900000000000000" pitchFamily="50" charset="-128"/>
                <a:ea typeface="HGP創英角ｺﾞｼｯｸUB" panose="020B0900000000000000" pitchFamily="50" charset="-128"/>
              </a:rPr>
              <a:t>３</a:t>
            </a:r>
            <a:r>
              <a:rPr lang="en-US" altLang="ja-JP" sz="2200" kern="0" dirty="0">
                <a:solidFill>
                  <a:srgbClr val="005BAD"/>
                </a:solidFill>
                <a:latin typeface="HGP創英角ｺﾞｼｯｸUB" panose="020B0900000000000000" pitchFamily="50" charset="-128"/>
                <a:ea typeface="HGP創英角ｺﾞｼｯｸUB" panose="020B0900000000000000" pitchFamily="50" charset="-128"/>
              </a:rPr>
              <a:t>. </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国の財政をみてみよう②</a:t>
            </a:r>
          </a:p>
        </p:txBody>
      </p:sp>
      <p:pic>
        <p:nvPicPr>
          <p:cNvPr id="4" name="Picture 29">
            <a:extLst>
              <a:ext uri="{FF2B5EF4-FFF2-40B4-BE49-F238E27FC236}">
                <a16:creationId xmlns:a16="http://schemas.microsoft.com/office/drawing/2014/main" id="{3843A247-C382-6F48-D7E6-EEE0551587A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p:blipFill>
        <p:spPr bwMode="auto">
          <a:xfrm>
            <a:off x="7601021" y="811947"/>
            <a:ext cx="1323956" cy="15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テキスト ボックス 4">
            <a:extLst>
              <a:ext uri="{FF2B5EF4-FFF2-40B4-BE49-F238E27FC236}">
                <a16:creationId xmlns:a16="http://schemas.microsoft.com/office/drawing/2014/main" id="{56837FEA-93DB-4A79-5E9D-C4852598083C}"/>
              </a:ext>
            </a:extLst>
          </p:cNvPr>
          <p:cNvSpPr txBox="1"/>
          <p:nvPr/>
        </p:nvSpPr>
        <p:spPr>
          <a:xfrm>
            <a:off x="340205" y="2420937"/>
            <a:ext cx="8479945" cy="2938463"/>
          </a:xfrm>
          <a:prstGeom prst="rect">
            <a:avLst/>
          </a:prstGeom>
          <a:noFill/>
        </p:spPr>
        <p:txBody>
          <a:bodyPr wrap="square" rtlCol="0">
            <a:noAutofit/>
          </a:bodyPr>
          <a:lstStyle/>
          <a:p>
            <a:pPr marL="252000" indent="-252000">
              <a:lnSpc>
                <a:spcPct val="110000"/>
              </a:lnSpc>
              <a:spcBef>
                <a:spcPts val="600"/>
              </a:spcBef>
              <a:buClr>
                <a:srgbClr val="005BAD"/>
              </a:buClr>
              <a:buFont typeface="Wingdings" panose="05000000000000000000" pitchFamily="2" charset="2"/>
              <a:buChar char="l"/>
            </a:pPr>
            <a:r>
              <a:rPr kumimoji="1" lang="en-US" altLang="ja-JP" sz="2200" dirty="0">
                <a:latin typeface="+mn-ea"/>
                <a:ea typeface="+mn-ea"/>
              </a:rPr>
              <a:t>1990</a:t>
            </a:r>
            <a:r>
              <a:rPr kumimoji="1" lang="ja-JP" altLang="en-US" sz="2200" dirty="0">
                <a:latin typeface="+mn-ea"/>
                <a:ea typeface="+mn-ea"/>
              </a:rPr>
              <a:t>年度（平成２年度）と現在の歳出を比較すると、</a:t>
            </a:r>
            <a:r>
              <a:rPr kumimoji="1" lang="ja-JP" altLang="en-US" sz="2200" dirty="0">
                <a:solidFill>
                  <a:srgbClr val="005BAD"/>
                </a:solidFill>
                <a:latin typeface="+mn-ea"/>
                <a:ea typeface="+mn-ea"/>
              </a:rPr>
              <a:t>社会保障関係費や国債費が大きく伸びて</a:t>
            </a:r>
            <a:r>
              <a:rPr kumimoji="1" lang="ja-JP" altLang="en-US" sz="2200" dirty="0">
                <a:latin typeface="+mn-ea"/>
                <a:ea typeface="+mn-ea"/>
              </a:rPr>
              <a:t>います。特に社会保障は、</a:t>
            </a:r>
            <a:r>
              <a:rPr lang="ja-JP" altLang="en-US" sz="2200" dirty="0">
                <a:solidFill>
                  <a:srgbClr val="005BAD"/>
                </a:solidFill>
                <a:latin typeface="+mn-ea"/>
                <a:ea typeface="+mn-ea"/>
              </a:rPr>
              <a:t>年金、医療、介護、こども・子育て</a:t>
            </a:r>
            <a:r>
              <a:rPr kumimoji="1" lang="ja-JP" altLang="en-US" sz="2200" dirty="0">
                <a:latin typeface="+mn-ea"/>
                <a:ea typeface="+mn-ea"/>
              </a:rPr>
              <a:t>などの分野に分けられ、</a:t>
            </a:r>
            <a:r>
              <a:rPr lang="ja-JP" altLang="en-US" sz="2200" dirty="0">
                <a:solidFill>
                  <a:srgbClr val="005BAD"/>
                </a:solidFill>
                <a:latin typeface="+mn-ea"/>
                <a:ea typeface="+mn-ea"/>
              </a:rPr>
              <a:t>国の一般会計歳出の約１／３</a:t>
            </a:r>
            <a:r>
              <a:rPr kumimoji="1" lang="ja-JP" altLang="en-US" sz="2200" dirty="0">
                <a:latin typeface="+mn-ea"/>
                <a:ea typeface="+mn-ea"/>
              </a:rPr>
              <a:t>を占める最大の支出項目となっています。</a:t>
            </a:r>
          </a:p>
          <a:p>
            <a:pPr marL="252000" indent="-252000">
              <a:lnSpc>
                <a:spcPct val="110000"/>
              </a:lnSpc>
              <a:spcBef>
                <a:spcPts val="1800"/>
              </a:spcBef>
              <a:buClr>
                <a:srgbClr val="005BAD"/>
              </a:buClr>
              <a:buFont typeface="Wingdings" panose="05000000000000000000" pitchFamily="2" charset="2"/>
              <a:buChar char="l"/>
            </a:pPr>
            <a:r>
              <a:rPr kumimoji="1" lang="ja-JP" altLang="en-US" sz="2200" dirty="0">
                <a:latin typeface="+mn-ea"/>
                <a:ea typeface="+mn-ea"/>
              </a:rPr>
              <a:t>歳入は、経済成長の停滞などが影響して、</a:t>
            </a:r>
            <a:r>
              <a:rPr lang="ja-JP" altLang="en-US" sz="2200" dirty="0">
                <a:solidFill>
                  <a:srgbClr val="005BAD"/>
                </a:solidFill>
                <a:latin typeface="+mn-ea"/>
                <a:ea typeface="+mn-ea"/>
              </a:rPr>
              <a:t>税収の伸びが歳出の増加に見合っておらず、不足分を借金に頼っている</a:t>
            </a:r>
            <a:r>
              <a:rPr kumimoji="1" lang="ja-JP" altLang="en-US" sz="2200" dirty="0">
                <a:latin typeface="+mn-ea"/>
                <a:ea typeface="+mn-ea"/>
              </a:rPr>
              <a:t>ため、公債金は約５倍と大幅に増加しています。</a:t>
            </a:r>
          </a:p>
        </p:txBody>
      </p:sp>
      <p:sp>
        <p:nvSpPr>
          <p:cNvPr id="6" name="スライド番号プレースホルダー 8">
            <a:extLst>
              <a:ext uri="{FF2B5EF4-FFF2-40B4-BE49-F238E27FC236}">
                <a16:creationId xmlns:a16="http://schemas.microsoft.com/office/drawing/2014/main" id="{97663B53-D5DE-1808-251A-813C97FAB34F}"/>
              </a:ext>
            </a:extLst>
          </p:cNvPr>
          <p:cNvSpPr>
            <a:spLocks noGrp="1"/>
          </p:cNvSpPr>
          <p:nvPr>
            <p:ph type="sldNum" sz="quarter" idx="12"/>
          </p:nvPr>
        </p:nvSpPr>
        <p:spPr>
          <a:xfrm>
            <a:off x="8769893" y="6443281"/>
            <a:ext cx="374107" cy="298426"/>
          </a:xfrm>
        </p:spPr>
        <p:txBody>
          <a:bodyPr/>
          <a:lstStyle/>
          <a:p>
            <a:pPr>
              <a:defRPr/>
            </a:pPr>
            <a:fld id="{40E3B949-1179-4387-B307-F356BE6486A4}" type="slidenum">
              <a:rPr lang="en-US" altLang="ja-JP" smtClean="0">
                <a:latin typeface="+mn-ea"/>
                <a:ea typeface="+mn-ea"/>
              </a:rPr>
              <a:pPr>
                <a:defRPr/>
              </a:pPr>
              <a:t>17</a:t>
            </a:fld>
            <a:endParaRPr lang="en-US" altLang="ja-JP" dirty="0">
              <a:latin typeface="+mn-ea"/>
              <a:ea typeface="+mn-ea"/>
            </a:endParaRPr>
          </a:p>
        </p:txBody>
      </p:sp>
    </p:spTree>
    <p:extLst>
      <p:ext uri="{BB962C8B-B14F-4D97-AF65-F5344CB8AC3E}">
        <p14:creationId xmlns:p14="http://schemas.microsoft.com/office/powerpoint/2010/main" val="2561501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600"/>
                                        <p:tgtEl>
                                          <p:spTgt spid="4"/>
                                        </p:tgtEl>
                                      </p:cBhvr>
                                    </p:animEffect>
                                    <p:anim calcmode="lin" valueType="num">
                                      <p:cBhvr>
                                        <p:cTn id="12" dur="600" fill="hold"/>
                                        <p:tgtEl>
                                          <p:spTgt spid="4"/>
                                        </p:tgtEl>
                                        <p:attrNameLst>
                                          <p:attrName>ppt_x</p:attrName>
                                        </p:attrNameLst>
                                      </p:cBhvr>
                                      <p:tavLst>
                                        <p:tav tm="0">
                                          <p:val>
                                            <p:strVal val="#ppt_x"/>
                                          </p:val>
                                        </p:tav>
                                        <p:tav tm="100000">
                                          <p:val>
                                            <p:strVal val="#ppt_x"/>
                                          </p:val>
                                        </p:tav>
                                      </p:tavLst>
                                    </p:anim>
                                    <p:anim calcmode="lin" valueType="num">
                                      <p:cBhvr>
                                        <p:cTn id="13" dur="6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5">
                                            <p:txEl>
                                              <p:pRg st="0" end="0"/>
                                            </p:txEl>
                                          </p:spTgt>
                                        </p:tgtEl>
                                        <p:attrNameLst>
                                          <p:attrName>style.visibility</p:attrName>
                                        </p:attrNameLst>
                                      </p:cBhvr>
                                      <p:to>
                                        <p:strVal val="visible"/>
                                      </p:to>
                                    </p:set>
                                    <p:animEffect transition="in" filter="wipe(left)">
                                      <p:cBhvr>
                                        <p:cTn id="18" dur="1750"/>
                                        <p:tgtEl>
                                          <p:spTgt spid="5">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5">
                                            <p:txEl>
                                              <p:pRg st="1" end="1"/>
                                            </p:txEl>
                                          </p:spTgt>
                                        </p:tgtEl>
                                        <p:attrNameLst>
                                          <p:attrName>style.visibility</p:attrName>
                                        </p:attrNameLst>
                                      </p:cBhvr>
                                      <p:to>
                                        <p:strVal val="visible"/>
                                      </p:to>
                                    </p:set>
                                    <p:animEffect transition="in" filter="wipe(left)">
                                      <p:cBhvr>
                                        <p:cTn id="23" dur="165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362F8D-7E00-5E24-FE47-4AF25414C37E}"/>
            </a:ext>
          </a:extLst>
        </p:cNvPr>
        <p:cNvGrpSpPr/>
        <p:nvPr/>
      </p:nvGrpSpPr>
      <p:grpSpPr>
        <a:xfrm>
          <a:off x="0" y="0"/>
          <a:ext cx="0" cy="0"/>
          <a:chOff x="0" y="0"/>
          <a:chExt cx="0" cy="0"/>
        </a:xfrm>
      </p:grpSpPr>
      <p:sp>
        <p:nvSpPr>
          <p:cNvPr id="101" name="object 66">
            <a:extLst>
              <a:ext uri="{FF2B5EF4-FFF2-40B4-BE49-F238E27FC236}">
                <a16:creationId xmlns:a16="http://schemas.microsoft.com/office/drawing/2014/main" id="{66FD0DF4-74B2-3446-F7EC-6DEA3DD8DBA5}"/>
              </a:ext>
            </a:extLst>
          </p:cNvPr>
          <p:cNvSpPr txBox="1"/>
          <p:nvPr/>
        </p:nvSpPr>
        <p:spPr>
          <a:xfrm>
            <a:off x="804437" y="6304175"/>
            <a:ext cx="5483077" cy="137345"/>
          </a:xfrm>
          <a:prstGeom prst="rect">
            <a:avLst/>
          </a:prstGeom>
        </p:spPr>
        <p:txBody>
          <a:bodyPr vert="horz" wrap="square" lIns="0" tIns="0" rIns="0" bIns="0" rtlCol="0" anchor="ctr">
            <a:spAutoFit/>
          </a:bodyPr>
          <a:lstStyle/>
          <a:p>
            <a:pPr marL="11723" defTabSz="844083">
              <a:lnSpc>
                <a:spcPct val="130000"/>
              </a:lnSpc>
              <a:defRPr/>
            </a:pPr>
            <a:r>
              <a:rPr lang="en-US" altLang="ja-JP" sz="800" dirty="0">
                <a:latin typeface="+mn-ea"/>
                <a:ea typeface="+mn-ea"/>
              </a:rPr>
              <a:t>※</a:t>
            </a:r>
            <a:r>
              <a:rPr lang="ja-JP" altLang="en-US" sz="800" dirty="0">
                <a:latin typeface="+mn-ea"/>
                <a:ea typeface="+mn-ea"/>
              </a:rPr>
              <a:t>当初予算ベース。</a:t>
            </a:r>
            <a:endParaRPr lang="en-US" altLang="ja-JP" sz="800" dirty="0">
              <a:latin typeface="+mn-ea"/>
              <a:ea typeface="+mn-ea"/>
            </a:endParaRPr>
          </a:p>
        </p:txBody>
      </p:sp>
      <p:sp>
        <p:nvSpPr>
          <p:cNvPr id="8" name="Rectangle 14">
            <a:extLst>
              <a:ext uri="{FF2B5EF4-FFF2-40B4-BE49-F238E27FC236}">
                <a16:creationId xmlns:a16="http://schemas.microsoft.com/office/drawing/2014/main" id="{E4133E53-7739-0816-3638-C0A98A0FD731}"/>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500" kern="0" dirty="0">
                <a:solidFill>
                  <a:srgbClr val="005BAD"/>
                </a:solidFill>
                <a:latin typeface="HGP創英角ｺﾞｼｯｸUB" panose="020B0900000000000000" pitchFamily="50" charset="-128"/>
                <a:ea typeface="HGP創英角ｺﾞｼｯｸUB" panose="020B0900000000000000" pitchFamily="50" charset="-128"/>
              </a:rPr>
              <a:t>３</a:t>
            </a:r>
            <a:r>
              <a:rPr lang="en-US" altLang="ja-JP" sz="2200" kern="0" dirty="0">
                <a:solidFill>
                  <a:srgbClr val="005BAD"/>
                </a:solidFill>
                <a:latin typeface="HGP創英角ｺﾞｼｯｸUB" panose="020B0900000000000000" pitchFamily="50" charset="-128"/>
                <a:ea typeface="HGP創英角ｺﾞｼｯｸUB" panose="020B0900000000000000" pitchFamily="50" charset="-128"/>
              </a:rPr>
              <a:t>. </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国の財政をみてみよう②</a:t>
            </a:r>
          </a:p>
        </p:txBody>
      </p:sp>
      <p:grpSp>
        <p:nvGrpSpPr>
          <p:cNvPr id="6" name="グループ化 5">
            <a:extLst>
              <a:ext uri="{FF2B5EF4-FFF2-40B4-BE49-F238E27FC236}">
                <a16:creationId xmlns:a16="http://schemas.microsoft.com/office/drawing/2014/main" id="{E1C808ED-F900-7193-9C11-DC6A4AB1A3B1}"/>
              </a:ext>
            </a:extLst>
          </p:cNvPr>
          <p:cNvGrpSpPr/>
          <p:nvPr/>
        </p:nvGrpSpPr>
        <p:grpSpPr>
          <a:xfrm>
            <a:off x="251722" y="638998"/>
            <a:ext cx="3960000" cy="5581138"/>
            <a:chOff x="4527724" y="800861"/>
            <a:chExt cx="3960000" cy="5581138"/>
          </a:xfrm>
        </p:grpSpPr>
        <p:grpSp>
          <p:nvGrpSpPr>
            <p:cNvPr id="139" name="グループ化 138">
              <a:extLst>
                <a:ext uri="{FF2B5EF4-FFF2-40B4-BE49-F238E27FC236}">
                  <a16:creationId xmlns:a16="http://schemas.microsoft.com/office/drawing/2014/main" id="{6EBE00C2-3924-2A93-BA40-1784F1C44145}"/>
                </a:ext>
              </a:extLst>
            </p:cNvPr>
            <p:cNvGrpSpPr>
              <a:grpSpLocks/>
            </p:cNvGrpSpPr>
            <p:nvPr/>
          </p:nvGrpSpPr>
          <p:grpSpPr>
            <a:xfrm>
              <a:off x="4527724" y="800861"/>
              <a:ext cx="3960000" cy="5040000"/>
              <a:chOff x="4527724" y="2095699"/>
              <a:chExt cx="3960000" cy="4059434"/>
            </a:xfrm>
          </p:grpSpPr>
          <p:graphicFrame>
            <p:nvGraphicFramePr>
              <p:cNvPr id="135" name="グラフ 134">
                <a:extLst>
                  <a:ext uri="{FF2B5EF4-FFF2-40B4-BE49-F238E27FC236}">
                    <a16:creationId xmlns:a16="http://schemas.microsoft.com/office/drawing/2014/main" id="{414BED73-23C7-8192-190B-1874F4451F87}"/>
                  </a:ext>
                </a:extLst>
              </p:cNvPr>
              <p:cNvGraphicFramePr>
                <a:graphicFrameLocks/>
              </p:cNvGraphicFramePr>
              <p:nvPr/>
            </p:nvGraphicFramePr>
            <p:xfrm>
              <a:off x="4527724" y="2095699"/>
              <a:ext cx="3960000" cy="4059434"/>
            </p:xfrm>
            <a:graphic>
              <a:graphicData uri="http://schemas.openxmlformats.org/drawingml/2006/chart">
                <c:chart xmlns:c="http://schemas.openxmlformats.org/drawingml/2006/chart" xmlns:r="http://schemas.openxmlformats.org/officeDocument/2006/relationships" r:id="rId3"/>
              </a:graphicData>
            </a:graphic>
          </p:graphicFrame>
          <p:cxnSp>
            <p:nvCxnSpPr>
              <p:cNvPr id="137" name="直線コネクタ 136">
                <a:extLst>
                  <a:ext uri="{FF2B5EF4-FFF2-40B4-BE49-F238E27FC236}">
                    <a16:creationId xmlns:a16="http://schemas.microsoft.com/office/drawing/2014/main" id="{B9446D6C-55A1-BE0F-FE2B-6FE1B985B016}"/>
                  </a:ext>
                </a:extLst>
              </p:cNvPr>
              <p:cNvCxnSpPr>
                <a:cxnSpLocks/>
              </p:cNvCxnSpPr>
              <p:nvPr/>
            </p:nvCxnSpPr>
            <p:spPr bwMode="auto">
              <a:xfrm>
                <a:off x="4812790" y="6041566"/>
                <a:ext cx="3389868" cy="0"/>
              </a:xfrm>
              <a:prstGeom prst="line">
                <a:avLst/>
              </a:prstGeom>
              <a:noFill/>
              <a:ln w="19050" cap="flat" cmpd="sng" algn="ctr">
                <a:solidFill>
                  <a:schemeClr val="tx1">
                    <a:lumMod val="65000"/>
                    <a:lumOff val="35000"/>
                  </a:schemeClr>
                </a:solidFill>
                <a:prstDash val="sysDash"/>
                <a:round/>
                <a:headEnd type="none" w="med" len="med"/>
                <a:tailEnd type="none" w="med" len="med"/>
              </a:ln>
              <a:effectLst/>
            </p:spPr>
          </p:cxnSp>
        </p:grpSp>
        <p:grpSp>
          <p:nvGrpSpPr>
            <p:cNvPr id="5" name="グループ化 4">
              <a:extLst>
                <a:ext uri="{FF2B5EF4-FFF2-40B4-BE49-F238E27FC236}">
                  <a16:creationId xmlns:a16="http://schemas.microsoft.com/office/drawing/2014/main" id="{E38C7A32-F33F-9E9A-018B-DCCE65592A5F}"/>
                </a:ext>
              </a:extLst>
            </p:cNvPr>
            <p:cNvGrpSpPr/>
            <p:nvPr/>
          </p:nvGrpSpPr>
          <p:grpSpPr>
            <a:xfrm>
              <a:off x="4781156" y="1879576"/>
              <a:ext cx="3198787" cy="4502423"/>
              <a:chOff x="4781156" y="1879576"/>
              <a:chExt cx="3198787" cy="4502423"/>
            </a:xfrm>
          </p:grpSpPr>
          <p:sp>
            <p:nvSpPr>
              <p:cNvPr id="114" name="テキスト ボックス 113">
                <a:extLst>
                  <a:ext uri="{FF2B5EF4-FFF2-40B4-BE49-F238E27FC236}">
                    <a16:creationId xmlns:a16="http://schemas.microsoft.com/office/drawing/2014/main" id="{B6B5C4FB-35B9-8C1B-216F-626E448C55DB}"/>
                  </a:ext>
                </a:extLst>
              </p:cNvPr>
              <p:cNvSpPr txBox="1">
                <a:spLocks/>
              </p:cNvSpPr>
              <p:nvPr/>
            </p:nvSpPr>
            <p:spPr>
              <a:xfrm>
                <a:off x="5002050" y="4482574"/>
                <a:ext cx="1141658" cy="427168"/>
              </a:xfrm>
              <a:prstGeom prst="rect">
                <a:avLst/>
              </a:prstGeom>
              <a:noFill/>
            </p:spPr>
            <p:txBody>
              <a:bodyPr wrap="none" rtlCol="0">
                <a:spAutoFit/>
              </a:bodyPr>
              <a:lstStyle/>
              <a:p>
                <a:pPr algn="ctr">
                  <a:lnSpc>
                    <a:spcPct val="105000"/>
                  </a:lnSpc>
                </a:pPr>
                <a:r>
                  <a:rPr kumimoji="1" lang="ja-JP" altLang="en-US" sz="1100" kern="0" dirty="0">
                    <a:latin typeface="+mn-ea"/>
                    <a:ea typeface="+mn-ea"/>
                  </a:rPr>
                  <a:t>税収などの収入</a:t>
                </a:r>
                <a:endParaRPr kumimoji="1" lang="en-US" altLang="ja-JP" sz="1100" kern="0" dirty="0">
                  <a:latin typeface="+mn-ea"/>
                  <a:ea typeface="+mn-ea"/>
                </a:endParaRPr>
              </a:p>
              <a:p>
                <a:pPr algn="ctr">
                  <a:lnSpc>
                    <a:spcPct val="105000"/>
                  </a:lnSpc>
                </a:pPr>
                <a:r>
                  <a:rPr kumimoji="1" lang="en-US" altLang="ja-JP" sz="1050" kern="0" dirty="0">
                    <a:latin typeface="+mn-ea"/>
                    <a:ea typeface="+mn-ea"/>
                  </a:rPr>
                  <a:t>60.6</a:t>
                </a:r>
                <a:r>
                  <a:rPr kumimoji="1" lang="ja-JP" altLang="en-US" sz="1050" kern="0" dirty="0">
                    <a:latin typeface="+mn-ea"/>
                    <a:ea typeface="+mn-ea"/>
                  </a:rPr>
                  <a:t>兆円</a:t>
                </a:r>
                <a:endParaRPr kumimoji="1" lang="zh-CN" altLang="en-US" sz="1050" kern="0" dirty="0">
                  <a:latin typeface="+mn-ea"/>
                  <a:ea typeface="+mn-ea"/>
                </a:endParaRPr>
              </a:p>
            </p:txBody>
          </p:sp>
          <p:sp>
            <p:nvSpPr>
              <p:cNvPr id="117" name="テキスト ボックス 116">
                <a:extLst>
                  <a:ext uri="{FF2B5EF4-FFF2-40B4-BE49-F238E27FC236}">
                    <a16:creationId xmlns:a16="http://schemas.microsoft.com/office/drawing/2014/main" id="{63B13439-C81D-54E9-1D1C-BAD78DD48A18}"/>
                  </a:ext>
                </a:extLst>
              </p:cNvPr>
              <p:cNvSpPr txBox="1">
                <a:spLocks/>
              </p:cNvSpPr>
              <p:nvPr/>
            </p:nvSpPr>
            <p:spPr>
              <a:xfrm>
                <a:off x="6838285" y="3996622"/>
                <a:ext cx="1141658" cy="427168"/>
              </a:xfrm>
              <a:prstGeom prst="rect">
                <a:avLst/>
              </a:prstGeom>
              <a:noFill/>
            </p:spPr>
            <p:txBody>
              <a:bodyPr wrap="none" rtlCol="0">
                <a:spAutoFit/>
              </a:bodyPr>
              <a:lstStyle/>
              <a:p>
                <a:pPr algn="ctr">
                  <a:lnSpc>
                    <a:spcPct val="105000"/>
                  </a:lnSpc>
                </a:pPr>
                <a:r>
                  <a:rPr kumimoji="1" lang="ja-JP" altLang="en-US" sz="1100" kern="0" dirty="0">
                    <a:latin typeface="+mn-ea"/>
                    <a:ea typeface="+mn-ea"/>
                  </a:rPr>
                  <a:t>税収などの収入</a:t>
                </a:r>
                <a:endParaRPr kumimoji="1" lang="en-US" altLang="ja-JP" sz="1100" kern="0" dirty="0">
                  <a:latin typeface="+mn-ea"/>
                  <a:ea typeface="+mn-ea"/>
                </a:endParaRPr>
              </a:p>
              <a:p>
                <a:pPr algn="ctr">
                  <a:lnSpc>
                    <a:spcPct val="105000"/>
                  </a:lnSpc>
                </a:pPr>
                <a:r>
                  <a:rPr kumimoji="1" lang="en-US" altLang="ja-JP" sz="1050" kern="0" dirty="0">
                    <a:latin typeface="+mn-ea"/>
                  </a:rPr>
                  <a:t>92.7</a:t>
                </a:r>
                <a:r>
                  <a:rPr kumimoji="1" lang="ja-JP" altLang="en-US" sz="1050" kern="0" dirty="0">
                    <a:latin typeface="+mn-ea"/>
                    <a:ea typeface="+mn-ea"/>
                  </a:rPr>
                  <a:t>兆円</a:t>
                </a:r>
                <a:endParaRPr kumimoji="1" lang="zh-CN" altLang="en-US" sz="1050" kern="0" dirty="0">
                  <a:latin typeface="+mn-ea"/>
                  <a:ea typeface="+mn-ea"/>
                </a:endParaRPr>
              </a:p>
            </p:txBody>
          </p:sp>
          <p:sp>
            <p:nvSpPr>
              <p:cNvPr id="118" name="矢印: 右 117">
                <a:extLst>
                  <a:ext uri="{FF2B5EF4-FFF2-40B4-BE49-F238E27FC236}">
                    <a16:creationId xmlns:a16="http://schemas.microsoft.com/office/drawing/2014/main" id="{E0ABABA4-EE1C-FD84-BB2B-FB5B4DC69705}"/>
                  </a:ext>
                </a:extLst>
              </p:cNvPr>
              <p:cNvSpPr>
                <a:spLocks/>
              </p:cNvSpPr>
              <p:nvPr/>
            </p:nvSpPr>
            <p:spPr bwMode="auto">
              <a:xfrm rot="20086094">
                <a:off x="6097946" y="4767925"/>
                <a:ext cx="773009" cy="116996"/>
              </a:xfrm>
              <a:prstGeom prst="rightArrow">
                <a:avLst>
                  <a:gd name="adj1" fmla="val 31772"/>
                  <a:gd name="adj2" fmla="val 65569"/>
                </a:avLst>
              </a:prstGeom>
              <a:solidFill>
                <a:srgbClr val="5394E3"/>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121" name="テキスト ボックス 120">
                <a:extLst>
                  <a:ext uri="{FF2B5EF4-FFF2-40B4-BE49-F238E27FC236}">
                    <a16:creationId xmlns:a16="http://schemas.microsoft.com/office/drawing/2014/main" id="{335438F0-2ECE-EC85-A564-71F1643CAA23}"/>
                  </a:ext>
                </a:extLst>
              </p:cNvPr>
              <p:cNvSpPr txBox="1">
                <a:spLocks/>
              </p:cNvSpPr>
              <p:nvPr/>
            </p:nvSpPr>
            <p:spPr>
              <a:xfrm>
                <a:off x="6954014" y="2055608"/>
                <a:ext cx="954108" cy="420051"/>
              </a:xfrm>
              <a:prstGeom prst="rect">
                <a:avLst/>
              </a:prstGeom>
              <a:noFill/>
            </p:spPr>
            <p:txBody>
              <a:bodyPr wrap="none" rtlCol="0">
                <a:spAutoFit/>
              </a:bodyPr>
              <a:lstStyle/>
              <a:p>
                <a:pPr algn="ctr">
                  <a:lnSpc>
                    <a:spcPct val="105000"/>
                  </a:lnSpc>
                </a:pPr>
                <a:r>
                  <a:rPr kumimoji="1" lang="zh-TW" altLang="en-US" sz="1100" kern="0" dirty="0">
                    <a:solidFill>
                      <a:srgbClr val="EA5050"/>
                    </a:solidFill>
                    <a:latin typeface="+mn-ea"/>
                    <a:ea typeface="+mn-ea"/>
                  </a:rPr>
                  <a:t>公債金</a:t>
                </a:r>
                <a:r>
                  <a:rPr kumimoji="1" lang="zh-TW" altLang="en-US" sz="900" kern="0" dirty="0">
                    <a:solidFill>
                      <a:srgbClr val="EA5050"/>
                    </a:solidFill>
                    <a:latin typeface="+mn-ea"/>
                    <a:ea typeface="+mn-ea"/>
                  </a:rPr>
                  <a:t>（借金）</a:t>
                </a:r>
                <a:endParaRPr kumimoji="1" lang="en-US" altLang="zh-TW" sz="900" kern="0" dirty="0">
                  <a:solidFill>
                    <a:srgbClr val="EA5050"/>
                  </a:solidFill>
                  <a:latin typeface="+mn-ea"/>
                  <a:ea typeface="+mn-ea"/>
                </a:endParaRPr>
              </a:p>
              <a:p>
                <a:pPr algn="ctr">
                  <a:lnSpc>
                    <a:spcPct val="105000"/>
                  </a:lnSpc>
                </a:pPr>
                <a:r>
                  <a:rPr kumimoji="1" lang="en-US" altLang="zh-TW" sz="1050" kern="0" dirty="0">
                    <a:solidFill>
                      <a:srgbClr val="EA5050"/>
                    </a:solidFill>
                    <a:latin typeface="+mn-ea"/>
                    <a:ea typeface="+mn-ea"/>
                  </a:rPr>
                  <a:t>2</a:t>
                </a:r>
                <a:r>
                  <a:rPr kumimoji="1" lang="en-US" altLang="ja-JP" sz="1050" kern="0" dirty="0">
                    <a:solidFill>
                      <a:srgbClr val="EA5050"/>
                    </a:solidFill>
                    <a:latin typeface="+mn-ea"/>
                    <a:ea typeface="+mn-ea"/>
                  </a:rPr>
                  <a:t>9</a:t>
                </a:r>
                <a:r>
                  <a:rPr kumimoji="1" lang="en-US" altLang="zh-TW" sz="1050" kern="0" dirty="0">
                    <a:solidFill>
                      <a:srgbClr val="EA5050"/>
                    </a:solidFill>
                    <a:latin typeface="+mn-ea"/>
                    <a:ea typeface="+mn-ea"/>
                  </a:rPr>
                  <a:t>.</a:t>
                </a:r>
                <a:r>
                  <a:rPr kumimoji="1" lang="en-US" altLang="zh-TW" sz="1050" kern="0" dirty="0">
                    <a:solidFill>
                      <a:srgbClr val="EA5050"/>
                    </a:solidFill>
                    <a:latin typeface="+mn-ea"/>
                  </a:rPr>
                  <a:t>6</a:t>
                </a:r>
                <a:r>
                  <a:rPr kumimoji="1" lang="zh-TW" altLang="en-US" sz="1050" kern="0" dirty="0">
                    <a:solidFill>
                      <a:srgbClr val="EA5050"/>
                    </a:solidFill>
                    <a:latin typeface="+mn-ea"/>
                    <a:ea typeface="+mn-ea"/>
                  </a:rPr>
                  <a:t>兆円</a:t>
                </a:r>
                <a:endParaRPr kumimoji="1" lang="zh-CN" altLang="en-US" sz="1050" kern="0" dirty="0">
                  <a:solidFill>
                    <a:srgbClr val="EA5050"/>
                  </a:solidFill>
                  <a:latin typeface="+mn-ea"/>
                  <a:ea typeface="+mn-ea"/>
                </a:endParaRPr>
              </a:p>
            </p:txBody>
          </p:sp>
          <p:sp>
            <p:nvSpPr>
              <p:cNvPr id="150" name="テキスト ボックス 149">
                <a:extLst>
                  <a:ext uri="{FF2B5EF4-FFF2-40B4-BE49-F238E27FC236}">
                    <a16:creationId xmlns:a16="http://schemas.microsoft.com/office/drawing/2014/main" id="{7031F8E0-B231-EB25-C039-12EFA2B1B001}"/>
                  </a:ext>
                </a:extLst>
              </p:cNvPr>
              <p:cNvSpPr txBox="1">
                <a:spLocks/>
              </p:cNvSpPr>
              <p:nvPr/>
            </p:nvSpPr>
            <p:spPr>
              <a:xfrm>
                <a:off x="5097279" y="5751057"/>
                <a:ext cx="1017265" cy="630942"/>
              </a:xfrm>
              <a:prstGeom prst="rect">
                <a:avLst/>
              </a:prstGeom>
              <a:noFill/>
            </p:spPr>
            <p:txBody>
              <a:bodyPr wrap="none" rtlCol="0">
                <a:spAutoFit/>
              </a:bodyPr>
              <a:lstStyle/>
              <a:p>
                <a:pPr algn="ctr"/>
                <a:r>
                  <a:rPr kumimoji="1" lang="en-US" altLang="ja-JP" sz="1200" kern="0" spc="40" dirty="0">
                    <a:latin typeface="+mn-ea"/>
                    <a:ea typeface="+mn-ea"/>
                  </a:rPr>
                  <a:t>1990</a:t>
                </a:r>
                <a:r>
                  <a:rPr kumimoji="1" lang="ja-JP" altLang="en-US" sz="1200" kern="0" spc="40" dirty="0">
                    <a:latin typeface="+mn-ea"/>
                    <a:ea typeface="+mn-ea"/>
                  </a:rPr>
                  <a:t>年度</a:t>
                </a:r>
                <a:endParaRPr kumimoji="1" lang="en-US" altLang="ja-JP" sz="1200" kern="0" spc="40" dirty="0">
                  <a:latin typeface="+mn-ea"/>
                  <a:ea typeface="+mn-ea"/>
                </a:endParaRPr>
              </a:p>
              <a:p>
                <a:pPr algn="ctr"/>
                <a:r>
                  <a:rPr kumimoji="1" lang="ja-JP" altLang="en-US" sz="1050" kern="0" spc="40" dirty="0">
                    <a:latin typeface="+mn-ea"/>
                    <a:ea typeface="+mn-ea"/>
                  </a:rPr>
                  <a:t>（平成２年度）</a:t>
                </a:r>
                <a:endParaRPr kumimoji="1" lang="en-US" altLang="ja-JP" sz="1050" kern="0" spc="40" dirty="0">
                  <a:latin typeface="+mn-ea"/>
                  <a:ea typeface="+mn-ea"/>
                </a:endParaRPr>
              </a:p>
              <a:p>
                <a:pPr algn="ctr"/>
                <a:r>
                  <a:rPr kumimoji="1" lang="en-US" altLang="ja-JP" sz="1200" kern="0" spc="40" dirty="0">
                    <a:latin typeface="+mn-ea"/>
                    <a:ea typeface="+mn-ea"/>
                  </a:rPr>
                  <a:t>66.2</a:t>
                </a:r>
                <a:r>
                  <a:rPr kumimoji="1" lang="ja-JP" altLang="en-US" sz="1200" kern="0" spc="40" dirty="0">
                    <a:latin typeface="+mn-ea"/>
                    <a:ea typeface="+mn-ea"/>
                  </a:rPr>
                  <a:t>兆円</a:t>
                </a:r>
              </a:p>
            </p:txBody>
          </p:sp>
          <p:sp>
            <p:nvSpPr>
              <p:cNvPr id="151" name="テキスト ボックス 150">
                <a:extLst>
                  <a:ext uri="{FF2B5EF4-FFF2-40B4-BE49-F238E27FC236}">
                    <a16:creationId xmlns:a16="http://schemas.microsoft.com/office/drawing/2014/main" id="{D7BD5F3F-A1D5-D0DE-0F29-B37AAF6CB27F}"/>
                  </a:ext>
                </a:extLst>
              </p:cNvPr>
              <p:cNvSpPr txBox="1">
                <a:spLocks/>
              </p:cNvSpPr>
              <p:nvPr/>
            </p:nvSpPr>
            <p:spPr>
              <a:xfrm>
                <a:off x="6961707" y="5751057"/>
                <a:ext cx="980397" cy="623248"/>
              </a:xfrm>
              <a:prstGeom prst="rect">
                <a:avLst/>
              </a:prstGeom>
              <a:noFill/>
            </p:spPr>
            <p:txBody>
              <a:bodyPr wrap="none" rtlCol="0">
                <a:spAutoFit/>
              </a:bodyPr>
              <a:lstStyle/>
              <a:p>
                <a:pPr algn="ctr"/>
                <a:r>
                  <a:rPr lang="en-US" altLang="ja-JP" sz="1200" kern="0" spc="40" dirty="0">
                    <a:latin typeface="+mn-ea"/>
                    <a:ea typeface="+mn-ea"/>
                  </a:rPr>
                  <a:t>2026</a:t>
                </a:r>
                <a:r>
                  <a:rPr kumimoji="1" lang="ja-JP" altLang="en-US" sz="1200" kern="0" spc="40" dirty="0">
                    <a:latin typeface="+mn-ea"/>
                    <a:ea typeface="+mn-ea"/>
                  </a:rPr>
                  <a:t>年度</a:t>
                </a:r>
                <a:endParaRPr kumimoji="1" lang="en-US" altLang="ja-JP" sz="1200" kern="0" spc="40" dirty="0">
                  <a:latin typeface="+mn-ea"/>
                  <a:ea typeface="+mn-ea"/>
                </a:endParaRPr>
              </a:p>
              <a:p>
                <a:pPr algn="ctr"/>
                <a:r>
                  <a:rPr kumimoji="1" lang="ja-JP" altLang="en-US" sz="1050" kern="0" spc="40" dirty="0">
                    <a:latin typeface="+mn-ea"/>
                    <a:ea typeface="+mn-ea"/>
                  </a:rPr>
                  <a:t>（令和８年度）</a:t>
                </a:r>
                <a:endParaRPr kumimoji="1" lang="en-US" altLang="ja-JP" sz="1050" kern="0" spc="40" dirty="0">
                  <a:latin typeface="+mn-ea"/>
                  <a:ea typeface="+mn-ea"/>
                </a:endParaRPr>
              </a:p>
              <a:p>
                <a:pPr algn="ctr"/>
                <a:r>
                  <a:rPr lang="en-US" altLang="ja-JP" sz="1200" kern="0" spc="40" dirty="0">
                    <a:latin typeface="+mn-ea"/>
                    <a:ea typeface="+mn-ea"/>
                  </a:rPr>
                  <a:t>122.3</a:t>
                </a:r>
                <a:r>
                  <a:rPr kumimoji="1" lang="ja-JP" altLang="en-US" sz="1200" kern="0" spc="40" dirty="0">
                    <a:latin typeface="+mn-ea"/>
                    <a:ea typeface="+mn-ea"/>
                  </a:rPr>
                  <a:t>兆円</a:t>
                </a:r>
              </a:p>
            </p:txBody>
          </p:sp>
          <p:cxnSp>
            <p:nvCxnSpPr>
              <p:cNvPr id="153" name="直線コネクタ 152">
                <a:extLst>
                  <a:ext uri="{FF2B5EF4-FFF2-40B4-BE49-F238E27FC236}">
                    <a16:creationId xmlns:a16="http://schemas.microsoft.com/office/drawing/2014/main" id="{89640CF2-7C0B-979B-B167-374C4D234608}"/>
                  </a:ext>
                </a:extLst>
              </p:cNvPr>
              <p:cNvCxnSpPr>
                <a:cxnSpLocks/>
              </p:cNvCxnSpPr>
              <p:nvPr/>
            </p:nvCxnSpPr>
            <p:spPr bwMode="auto">
              <a:xfrm flipH="1" flipV="1">
                <a:off x="5589377" y="3254478"/>
                <a:ext cx="49750" cy="271198"/>
              </a:xfrm>
              <a:prstGeom prst="line">
                <a:avLst/>
              </a:prstGeom>
              <a:noFill/>
              <a:ln w="15875" cap="flat" cmpd="sng" algn="ctr">
                <a:solidFill>
                  <a:schemeClr val="tx1"/>
                </a:solidFill>
                <a:prstDash val="solid"/>
                <a:round/>
                <a:headEnd type="none" w="med" len="med"/>
                <a:tailEnd type="none" w="med" len="med"/>
              </a:ln>
              <a:effectLst/>
            </p:spPr>
          </p:cxnSp>
          <p:grpSp>
            <p:nvGrpSpPr>
              <p:cNvPr id="161" name="グループ化 160">
                <a:extLst>
                  <a:ext uri="{FF2B5EF4-FFF2-40B4-BE49-F238E27FC236}">
                    <a16:creationId xmlns:a16="http://schemas.microsoft.com/office/drawing/2014/main" id="{02D90C89-0AE2-4D5B-1DCC-E1FB25FA547D}"/>
                  </a:ext>
                </a:extLst>
              </p:cNvPr>
              <p:cNvGrpSpPr>
                <a:grpSpLocks/>
              </p:cNvGrpSpPr>
              <p:nvPr/>
            </p:nvGrpSpPr>
            <p:grpSpPr>
              <a:xfrm>
                <a:off x="5032696" y="2809662"/>
                <a:ext cx="1123559" cy="438778"/>
                <a:chOff x="4962297" y="3502065"/>
                <a:chExt cx="1123559" cy="438778"/>
              </a:xfrm>
            </p:grpSpPr>
            <p:sp>
              <p:nvSpPr>
                <p:cNvPr id="120" name="テキスト ボックス 119">
                  <a:extLst>
                    <a:ext uri="{FF2B5EF4-FFF2-40B4-BE49-F238E27FC236}">
                      <a16:creationId xmlns:a16="http://schemas.microsoft.com/office/drawing/2014/main" id="{C121DE90-5B05-4A80-802C-1543AE2CFB99}"/>
                    </a:ext>
                  </a:extLst>
                </p:cNvPr>
                <p:cNvSpPr txBox="1">
                  <a:spLocks/>
                </p:cNvSpPr>
                <p:nvPr/>
              </p:nvSpPr>
              <p:spPr>
                <a:xfrm>
                  <a:off x="4962297" y="3502065"/>
                  <a:ext cx="1123559" cy="420051"/>
                </a:xfrm>
                <a:prstGeom prst="rect">
                  <a:avLst/>
                </a:prstGeom>
                <a:noFill/>
              </p:spPr>
              <p:txBody>
                <a:bodyPr wrap="square" rtlCol="0">
                  <a:spAutoFit/>
                </a:bodyPr>
                <a:lstStyle/>
                <a:p>
                  <a:pPr algn="ctr">
                    <a:lnSpc>
                      <a:spcPct val="105000"/>
                    </a:lnSpc>
                  </a:pPr>
                  <a:r>
                    <a:rPr kumimoji="1" lang="zh-TW" altLang="en-US" sz="1100" kern="0" dirty="0">
                      <a:solidFill>
                        <a:srgbClr val="EA5050"/>
                      </a:solidFill>
                      <a:latin typeface="+mn-ea"/>
                      <a:ea typeface="+mn-ea"/>
                    </a:rPr>
                    <a:t>公債金</a:t>
                  </a:r>
                  <a:r>
                    <a:rPr kumimoji="1" lang="zh-TW" altLang="en-US" sz="900" kern="0" dirty="0">
                      <a:solidFill>
                        <a:srgbClr val="EA5050"/>
                      </a:solidFill>
                      <a:latin typeface="+mn-ea"/>
                      <a:ea typeface="+mn-ea"/>
                    </a:rPr>
                    <a:t>（借金）</a:t>
                  </a:r>
                  <a:endParaRPr kumimoji="1" lang="en-US" altLang="zh-TW" sz="900" kern="0" dirty="0">
                    <a:solidFill>
                      <a:srgbClr val="EA5050"/>
                    </a:solidFill>
                    <a:latin typeface="+mn-ea"/>
                    <a:ea typeface="+mn-ea"/>
                  </a:endParaRPr>
                </a:p>
                <a:p>
                  <a:pPr algn="ctr">
                    <a:lnSpc>
                      <a:spcPct val="105000"/>
                    </a:lnSpc>
                  </a:pPr>
                  <a:r>
                    <a:rPr kumimoji="1" lang="en-US" altLang="zh-TW" sz="1050" kern="0" dirty="0">
                      <a:solidFill>
                        <a:srgbClr val="EA5050"/>
                      </a:solidFill>
                      <a:latin typeface="+mn-ea"/>
                      <a:ea typeface="+mn-ea"/>
                    </a:rPr>
                    <a:t>5.6</a:t>
                  </a:r>
                  <a:r>
                    <a:rPr kumimoji="1" lang="zh-TW" altLang="en-US" sz="1050" kern="0" dirty="0">
                      <a:solidFill>
                        <a:srgbClr val="EA5050"/>
                      </a:solidFill>
                      <a:latin typeface="+mn-ea"/>
                      <a:ea typeface="+mn-ea"/>
                    </a:rPr>
                    <a:t>兆円</a:t>
                  </a:r>
                  <a:endParaRPr kumimoji="1" lang="zh-CN" altLang="en-US" sz="1050" kern="0" dirty="0">
                    <a:solidFill>
                      <a:srgbClr val="EA5050"/>
                    </a:solidFill>
                    <a:latin typeface="+mn-ea"/>
                    <a:ea typeface="+mn-ea"/>
                  </a:endParaRPr>
                </a:p>
              </p:txBody>
            </p:sp>
            <p:sp>
              <p:nvSpPr>
                <p:cNvPr id="160" name="正方形/長方形 159">
                  <a:extLst>
                    <a:ext uri="{FF2B5EF4-FFF2-40B4-BE49-F238E27FC236}">
                      <a16:creationId xmlns:a16="http://schemas.microsoft.com/office/drawing/2014/main" id="{DD7C60A0-D0C1-512E-AB83-2BCF33BDA456}"/>
                    </a:ext>
                  </a:extLst>
                </p:cNvPr>
                <p:cNvSpPr>
                  <a:spLocks/>
                </p:cNvSpPr>
                <p:nvPr/>
              </p:nvSpPr>
              <p:spPr bwMode="auto">
                <a:xfrm>
                  <a:off x="5093877" y="3524329"/>
                  <a:ext cx="860400" cy="416514"/>
                </a:xfrm>
                <a:prstGeom prst="rect">
                  <a:avLst/>
                </a:prstGeom>
                <a:noFill/>
                <a:ln w="15875" cap="flat" cmpd="sng" algn="ctr">
                  <a:solidFill>
                    <a:srgbClr val="EA5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grpSp>
          <p:sp>
            <p:nvSpPr>
              <p:cNvPr id="163" name="正方形/長方形 162">
                <a:extLst>
                  <a:ext uri="{FF2B5EF4-FFF2-40B4-BE49-F238E27FC236}">
                    <a16:creationId xmlns:a16="http://schemas.microsoft.com/office/drawing/2014/main" id="{BEC68C2D-5D57-4023-501A-3CBC58F22E4C}"/>
                  </a:ext>
                </a:extLst>
              </p:cNvPr>
              <p:cNvSpPr>
                <a:spLocks/>
              </p:cNvSpPr>
              <p:nvPr/>
            </p:nvSpPr>
            <p:spPr bwMode="auto">
              <a:xfrm>
                <a:off x="7000520" y="2049679"/>
                <a:ext cx="861096" cy="427168"/>
              </a:xfrm>
              <a:prstGeom prst="rect">
                <a:avLst/>
              </a:prstGeom>
              <a:noFill/>
              <a:ln w="15875" cap="flat" cmpd="sng" algn="ctr">
                <a:solidFill>
                  <a:srgbClr val="EA5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16" name="矢印: 右 15">
                <a:extLst>
                  <a:ext uri="{FF2B5EF4-FFF2-40B4-BE49-F238E27FC236}">
                    <a16:creationId xmlns:a16="http://schemas.microsoft.com/office/drawing/2014/main" id="{6B7B385A-C4D6-6C8D-39A3-F3C3753627C0}"/>
                  </a:ext>
                </a:extLst>
              </p:cNvPr>
              <p:cNvSpPr>
                <a:spLocks/>
              </p:cNvSpPr>
              <p:nvPr/>
            </p:nvSpPr>
            <p:spPr bwMode="auto">
              <a:xfrm rot="18417420">
                <a:off x="5961665" y="3003285"/>
                <a:ext cx="1049581" cy="116996"/>
              </a:xfrm>
              <a:prstGeom prst="rightArrow">
                <a:avLst>
                  <a:gd name="adj1" fmla="val 27833"/>
                  <a:gd name="adj2" fmla="val 64874"/>
                </a:avLst>
              </a:prstGeom>
              <a:solidFill>
                <a:srgbClr val="EE6E6E"/>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grpSp>
            <p:nvGrpSpPr>
              <p:cNvPr id="9" name="グループ化 8">
                <a:extLst>
                  <a:ext uri="{FF2B5EF4-FFF2-40B4-BE49-F238E27FC236}">
                    <a16:creationId xmlns:a16="http://schemas.microsoft.com/office/drawing/2014/main" id="{CE9C983E-5DDA-0963-F5B8-8747C8B5C8AD}"/>
                  </a:ext>
                </a:extLst>
              </p:cNvPr>
              <p:cNvGrpSpPr/>
              <p:nvPr/>
            </p:nvGrpSpPr>
            <p:grpSpPr>
              <a:xfrm>
                <a:off x="4781156" y="1879576"/>
                <a:ext cx="828219" cy="284403"/>
                <a:chOff x="4781156" y="2669544"/>
                <a:chExt cx="828219" cy="284403"/>
              </a:xfrm>
            </p:grpSpPr>
            <p:sp>
              <p:nvSpPr>
                <p:cNvPr id="12" name="object 21">
                  <a:extLst>
                    <a:ext uri="{FF2B5EF4-FFF2-40B4-BE49-F238E27FC236}">
                      <a16:creationId xmlns:a16="http://schemas.microsoft.com/office/drawing/2014/main" id="{22F27C77-2D58-E0FA-944E-BC58E6A9BC3F}"/>
                    </a:ext>
                  </a:extLst>
                </p:cNvPr>
                <p:cNvSpPr txBox="1"/>
                <p:nvPr/>
              </p:nvSpPr>
              <p:spPr>
                <a:xfrm>
                  <a:off x="4855347" y="2679703"/>
                  <a:ext cx="679837" cy="230832"/>
                </a:xfrm>
                <a:prstGeom prst="rect">
                  <a:avLst/>
                </a:prstGeom>
              </p:spPr>
              <p:txBody>
                <a:bodyPr vert="horz" wrap="square" lIns="0" tIns="0" rIns="0" bIns="0" rtlCol="0">
                  <a:spAutoFit/>
                </a:bodyPr>
                <a:lstStyle/>
                <a:p>
                  <a:pPr marL="11723" algn="ctr" defTabSz="844083" eaLnBrk="1" fontAlgn="auto" hangingPunct="1">
                    <a:spcBef>
                      <a:spcPts val="0"/>
                    </a:spcBef>
                    <a:spcAft>
                      <a:spcPts val="0"/>
                    </a:spcAft>
                    <a:defRPr/>
                  </a:pPr>
                  <a:r>
                    <a:rPr lang="ja-JP" altLang="en-US" sz="1500" spc="18" dirty="0">
                      <a:solidFill>
                        <a:srgbClr val="231916"/>
                      </a:solidFill>
                      <a:latin typeface="+mn-ea"/>
                      <a:ea typeface="+mn-ea"/>
                      <a:cs typeface="Meiryo"/>
                    </a:rPr>
                    <a:t>歳 入</a:t>
                  </a:r>
                  <a:endParaRPr sz="1500" dirty="0">
                    <a:solidFill>
                      <a:prstClr val="black"/>
                    </a:solidFill>
                    <a:latin typeface="+mn-ea"/>
                    <a:ea typeface="+mn-ea"/>
                    <a:cs typeface="Meiryo"/>
                  </a:endParaRPr>
                </a:p>
              </p:txBody>
            </p:sp>
            <p:sp>
              <p:nvSpPr>
                <p:cNvPr id="13" name="正方形/長方形 12">
                  <a:extLst>
                    <a:ext uri="{FF2B5EF4-FFF2-40B4-BE49-F238E27FC236}">
                      <a16:creationId xmlns:a16="http://schemas.microsoft.com/office/drawing/2014/main" id="{85E490C2-BE3A-2311-50E3-1B747CE28228}"/>
                    </a:ext>
                  </a:extLst>
                </p:cNvPr>
                <p:cNvSpPr/>
                <p:nvPr/>
              </p:nvSpPr>
              <p:spPr bwMode="auto">
                <a:xfrm>
                  <a:off x="4781156" y="2669544"/>
                  <a:ext cx="828219" cy="284403"/>
                </a:xfrm>
                <a:prstGeom prst="rect">
                  <a:avLst/>
                </a:prstGeom>
                <a:noFill/>
                <a:ln w="19050" cap="flat" cmpd="sng" algn="ctr">
                  <a:solidFill>
                    <a:srgbClr val="00488A"/>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grpSp>
          <p:sp>
            <p:nvSpPr>
              <p:cNvPr id="159" name="テキスト ボックス 158">
                <a:extLst>
                  <a:ext uri="{FF2B5EF4-FFF2-40B4-BE49-F238E27FC236}">
                    <a16:creationId xmlns:a16="http://schemas.microsoft.com/office/drawing/2014/main" id="{4C4719D4-336C-87BB-BBA6-85D2DCB552D5}"/>
                  </a:ext>
                </a:extLst>
              </p:cNvPr>
              <p:cNvSpPr txBox="1">
                <a:spLocks/>
              </p:cNvSpPr>
              <p:nvPr/>
            </p:nvSpPr>
            <p:spPr>
              <a:xfrm>
                <a:off x="6159898" y="2917072"/>
                <a:ext cx="752129" cy="246221"/>
              </a:xfrm>
              <a:prstGeom prst="rect">
                <a:avLst/>
              </a:prstGeom>
              <a:noFill/>
            </p:spPr>
            <p:txBody>
              <a:bodyPr wrap="none" rtlCol="0">
                <a:spAutoFit/>
              </a:bodyPr>
              <a:lstStyle/>
              <a:p>
                <a:r>
                  <a:rPr kumimoji="1" lang="en-US" altLang="ja-JP" sz="1000" b="1" dirty="0">
                    <a:solidFill>
                      <a:srgbClr val="EA5050"/>
                    </a:solidFill>
                    <a:effectLst>
                      <a:glow rad="63500">
                        <a:schemeClr val="bg1">
                          <a:alpha val="80000"/>
                        </a:schemeClr>
                      </a:glow>
                    </a:effectLst>
                    <a:latin typeface="+mn-ea"/>
                    <a:ea typeface="+mn-ea"/>
                  </a:rPr>
                  <a:t>+</a:t>
                </a:r>
                <a:r>
                  <a:rPr kumimoji="1" lang="en-US" altLang="ja-JP" sz="1000" b="1" dirty="0">
                    <a:solidFill>
                      <a:srgbClr val="EA5050"/>
                    </a:solidFill>
                    <a:effectLst>
                      <a:glow rad="63500">
                        <a:schemeClr val="bg1">
                          <a:alpha val="80000"/>
                        </a:schemeClr>
                      </a:glow>
                    </a:effectLst>
                    <a:latin typeface="+mn-ea"/>
                  </a:rPr>
                  <a:t>24.0</a:t>
                </a:r>
                <a:r>
                  <a:rPr kumimoji="1" lang="ja-JP" altLang="en-US" sz="1000" b="1" dirty="0">
                    <a:solidFill>
                      <a:srgbClr val="EA5050"/>
                    </a:solidFill>
                    <a:effectLst>
                      <a:glow rad="63500">
                        <a:schemeClr val="bg1">
                          <a:alpha val="80000"/>
                        </a:schemeClr>
                      </a:glow>
                    </a:effectLst>
                    <a:latin typeface="+mn-ea"/>
                    <a:ea typeface="+mn-ea"/>
                  </a:rPr>
                  <a:t>兆円</a:t>
                </a:r>
              </a:p>
            </p:txBody>
          </p:sp>
          <p:sp>
            <p:nvSpPr>
              <p:cNvPr id="119" name="テキスト ボックス 118">
                <a:extLst>
                  <a:ext uri="{FF2B5EF4-FFF2-40B4-BE49-F238E27FC236}">
                    <a16:creationId xmlns:a16="http://schemas.microsoft.com/office/drawing/2014/main" id="{539CC568-6C15-DAA3-EB66-E4AF72537CF2}"/>
                  </a:ext>
                </a:extLst>
              </p:cNvPr>
              <p:cNvSpPr txBox="1">
                <a:spLocks/>
              </p:cNvSpPr>
              <p:nvPr/>
            </p:nvSpPr>
            <p:spPr>
              <a:xfrm>
                <a:off x="6159898" y="4732715"/>
                <a:ext cx="752129" cy="246221"/>
              </a:xfrm>
              <a:prstGeom prst="rect">
                <a:avLst/>
              </a:prstGeom>
              <a:noFill/>
            </p:spPr>
            <p:txBody>
              <a:bodyPr wrap="none" rtlCol="0">
                <a:spAutoFit/>
              </a:bodyPr>
              <a:lstStyle/>
              <a:p>
                <a:r>
                  <a:rPr lang="en-US" altLang="ja-JP" sz="1000" b="1" dirty="0">
                    <a:solidFill>
                      <a:srgbClr val="216FCD"/>
                    </a:solidFill>
                    <a:effectLst>
                      <a:glow rad="63500">
                        <a:schemeClr val="bg1">
                          <a:alpha val="80000"/>
                        </a:schemeClr>
                      </a:glow>
                    </a:effectLst>
                    <a:latin typeface="+mn-ea"/>
                    <a:ea typeface="+mn-ea"/>
                  </a:rPr>
                  <a:t>+32.1</a:t>
                </a:r>
                <a:r>
                  <a:rPr kumimoji="1" lang="ja-JP" altLang="en-US" sz="1000" b="1" dirty="0">
                    <a:solidFill>
                      <a:srgbClr val="216FCD"/>
                    </a:solidFill>
                    <a:effectLst>
                      <a:glow rad="63500">
                        <a:schemeClr val="bg1">
                          <a:alpha val="80000"/>
                        </a:schemeClr>
                      </a:glow>
                    </a:effectLst>
                    <a:latin typeface="+mn-ea"/>
                    <a:ea typeface="+mn-ea"/>
                  </a:rPr>
                  <a:t>兆円</a:t>
                </a:r>
              </a:p>
            </p:txBody>
          </p:sp>
        </p:grpSp>
      </p:grpSp>
      <p:grpSp>
        <p:nvGrpSpPr>
          <p:cNvPr id="4" name="グループ化 3">
            <a:extLst>
              <a:ext uri="{FF2B5EF4-FFF2-40B4-BE49-F238E27FC236}">
                <a16:creationId xmlns:a16="http://schemas.microsoft.com/office/drawing/2014/main" id="{BD716D72-CE49-57A2-3053-231A63EDFE26}"/>
              </a:ext>
            </a:extLst>
          </p:cNvPr>
          <p:cNvGrpSpPr/>
          <p:nvPr/>
        </p:nvGrpSpPr>
        <p:grpSpPr>
          <a:xfrm>
            <a:off x="4644510" y="684393"/>
            <a:ext cx="4159662" cy="5508513"/>
            <a:chOff x="323850" y="873486"/>
            <a:chExt cx="4159662" cy="5508513"/>
          </a:xfrm>
        </p:grpSpPr>
        <p:grpSp>
          <p:nvGrpSpPr>
            <p:cNvPr id="138" name="グループ化 137">
              <a:extLst>
                <a:ext uri="{FF2B5EF4-FFF2-40B4-BE49-F238E27FC236}">
                  <a16:creationId xmlns:a16="http://schemas.microsoft.com/office/drawing/2014/main" id="{CD0CAF0C-40D7-06E5-98B5-44C00B57BCDA}"/>
                </a:ext>
              </a:extLst>
            </p:cNvPr>
            <p:cNvGrpSpPr>
              <a:grpSpLocks/>
            </p:cNvGrpSpPr>
            <p:nvPr/>
          </p:nvGrpSpPr>
          <p:grpSpPr>
            <a:xfrm>
              <a:off x="522895" y="873486"/>
              <a:ext cx="3960617" cy="5040000"/>
              <a:chOff x="522895" y="2153054"/>
              <a:chExt cx="3960617" cy="4059435"/>
            </a:xfrm>
          </p:grpSpPr>
          <p:graphicFrame>
            <p:nvGraphicFramePr>
              <p:cNvPr id="130" name="グラフ 129">
                <a:extLst>
                  <a:ext uri="{FF2B5EF4-FFF2-40B4-BE49-F238E27FC236}">
                    <a16:creationId xmlns:a16="http://schemas.microsoft.com/office/drawing/2014/main" id="{53B51F48-6909-59D9-5D2D-4179A8022B14}"/>
                  </a:ext>
                </a:extLst>
              </p:cNvPr>
              <p:cNvGraphicFramePr>
                <a:graphicFrameLocks/>
              </p:cNvGraphicFramePr>
              <p:nvPr/>
            </p:nvGraphicFramePr>
            <p:xfrm>
              <a:off x="522895" y="2153054"/>
              <a:ext cx="3960617" cy="4059435"/>
            </p:xfrm>
            <a:graphic>
              <a:graphicData uri="http://schemas.openxmlformats.org/drawingml/2006/chart">
                <c:chart xmlns:c="http://schemas.openxmlformats.org/drawingml/2006/chart" xmlns:r="http://schemas.openxmlformats.org/officeDocument/2006/relationships" r:id="rId4"/>
              </a:graphicData>
            </a:graphic>
          </p:graphicFrame>
          <p:cxnSp>
            <p:nvCxnSpPr>
              <p:cNvPr id="136" name="直線コネクタ 135">
                <a:extLst>
                  <a:ext uri="{FF2B5EF4-FFF2-40B4-BE49-F238E27FC236}">
                    <a16:creationId xmlns:a16="http://schemas.microsoft.com/office/drawing/2014/main" id="{CB4D172D-C309-FB8C-A92A-4B7E4D63A507}"/>
                  </a:ext>
                </a:extLst>
              </p:cNvPr>
              <p:cNvCxnSpPr>
                <a:cxnSpLocks/>
              </p:cNvCxnSpPr>
              <p:nvPr/>
            </p:nvCxnSpPr>
            <p:spPr bwMode="auto">
              <a:xfrm>
                <a:off x="808269" y="6049238"/>
                <a:ext cx="3389868" cy="0"/>
              </a:xfrm>
              <a:prstGeom prst="line">
                <a:avLst/>
              </a:prstGeom>
              <a:noFill/>
              <a:ln w="19050" cap="flat" cmpd="sng" algn="ctr">
                <a:solidFill>
                  <a:schemeClr val="tx1">
                    <a:lumMod val="65000"/>
                    <a:lumOff val="35000"/>
                  </a:schemeClr>
                </a:solidFill>
                <a:prstDash val="sysDash"/>
                <a:round/>
                <a:headEnd type="none" w="med" len="med"/>
                <a:tailEnd type="none" w="med" len="med"/>
              </a:ln>
              <a:effectLst/>
            </p:spPr>
          </p:cxnSp>
        </p:grpSp>
        <p:sp>
          <p:nvSpPr>
            <p:cNvPr id="42" name="テキスト ボックス 41">
              <a:extLst>
                <a:ext uri="{FF2B5EF4-FFF2-40B4-BE49-F238E27FC236}">
                  <a16:creationId xmlns:a16="http://schemas.microsoft.com/office/drawing/2014/main" id="{6D1A125D-48F4-9893-EE2D-29909D0E6A70}"/>
                </a:ext>
              </a:extLst>
            </p:cNvPr>
            <p:cNvSpPr txBox="1">
              <a:spLocks/>
            </p:cNvSpPr>
            <p:nvPr/>
          </p:nvSpPr>
          <p:spPr>
            <a:xfrm>
              <a:off x="1096094" y="5751057"/>
              <a:ext cx="1017265" cy="630942"/>
            </a:xfrm>
            <a:prstGeom prst="rect">
              <a:avLst/>
            </a:prstGeom>
            <a:noFill/>
          </p:spPr>
          <p:txBody>
            <a:bodyPr wrap="none" rtlCol="0">
              <a:spAutoFit/>
            </a:bodyPr>
            <a:lstStyle/>
            <a:p>
              <a:pPr algn="ctr"/>
              <a:r>
                <a:rPr kumimoji="1" lang="en-US" altLang="ja-JP" sz="1200" kern="0" spc="40" dirty="0">
                  <a:latin typeface="+mn-ea"/>
                  <a:ea typeface="+mn-ea"/>
                </a:rPr>
                <a:t>1990</a:t>
              </a:r>
              <a:r>
                <a:rPr kumimoji="1" lang="ja-JP" altLang="en-US" sz="1200" kern="0" spc="40" dirty="0">
                  <a:latin typeface="+mn-ea"/>
                  <a:ea typeface="+mn-ea"/>
                </a:rPr>
                <a:t>年度</a:t>
              </a:r>
              <a:endParaRPr kumimoji="1" lang="en-US" altLang="ja-JP" sz="1200" kern="0" spc="40" dirty="0">
                <a:latin typeface="+mn-ea"/>
                <a:ea typeface="+mn-ea"/>
              </a:endParaRPr>
            </a:p>
            <a:p>
              <a:pPr algn="ctr"/>
              <a:r>
                <a:rPr kumimoji="1" lang="ja-JP" altLang="en-US" sz="1050" kern="0" spc="40" dirty="0">
                  <a:latin typeface="+mn-ea"/>
                  <a:ea typeface="+mn-ea"/>
                </a:rPr>
                <a:t>（平成２年度）</a:t>
              </a:r>
              <a:endParaRPr kumimoji="1" lang="en-US" altLang="ja-JP" sz="1050" kern="0" spc="40" dirty="0">
                <a:latin typeface="+mn-ea"/>
                <a:ea typeface="+mn-ea"/>
              </a:endParaRPr>
            </a:p>
            <a:p>
              <a:pPr algn="ctr"/>
              <a:r>
                <a:rPr kumimoji="1" lang="en-US" altLang="ja-JP" sz="1200" kern="0" spc="40" dirty="0">
                  <a:latin typeface="+mn-ea"/>
                  <a:ea typeface="+mn-ea"/>
                </a:rPr>
                <a:t>66.2</a:t>
              </a:r>
              <a:r>
                <a:rPr kumimoji="1" lang="ja-JP" altLang="en-US" sz="1200" kern="0" spc="40" dirty="0">
                  <a:latin typeface="+mn-ea"/>
                  <a:ea typeface="+mn-ea"/>
                </a:rPr>
                <a:t>兆円</a:t>
              </a:r>
            </a:p>
          </p:txBody>
        </p:sp>
        <p:sp>
          <p:nvSpPr>
            <p:cNvPr id="45" name="テキスト ボックス 44">
              <a:extLst>
                <a:ext uri="{FF2B5EF4-FFF2-40B4-BE49-F238E27FC236}">
                  <a16:creationId xmlns:a16="http://schemas.microsoft.com/office/drawing/2014/main" id="{697D0D1C-A01E-6188-2B92-9C485AC81085}"/>
                </a:ext>
              </a:extLst>
            </p:cNvPr>
            <p:cNvSpPr txBox="1">
              <a:spLocks/>
            </p:cNvSpPr>
            <p:nvPr/>
          </p:nvSpPr>
          <p:spPr>
            <a:xfrm>
              <a:off x="2925353" y="5751057"/>
              <a:ext cx="980397" cy="623248"/>
            </a:xfrm>
            <a:prstGeom prst="rect">
              <a:avLst/>
            </a:prstGeom>
            <a:noFill/>
          </p:spPr>
          <p:txBody>
            <a:bodyPr wrap="none" rtlCol="0">
              <a:spAutoFit/>
            </a:bodyPr>
            <a:lstStyle/>
            <a:p>
              <a:pPr algn="ctr"/>
              <a:r>
                <a:rPr lang="en-US" altLang="ja-JP" sz="1200" kern="0" spc="40" dirty="0">
                  <a:latin typeface="+mn-ea"/>
                  <a:ea typeface="+mn-ea"/>
                </a:rPr>
                <a:t>2026</a:t>
              </a:r>
              <a:r>
                <a:rPr kumimoji="1" lang="ja-JP" altLang="en-US" sz="1200" kern="0" spc="40" dirty="0">
                  <a:latin typeface="+mn-ea"/>
                  <a:ea typeface="+mn-ea"/>
                </a:rPr>
                <a:t>年度</a:t>
              </a:r>
              <a:endParaRPr kumimoji="1" lang="en-US" altLang="ja-JP" sz="1200" kern="0" spc="40" dirty="0">
                <a:latin typeface="+mn-ea"/>
                <a:ea typeface="+mn-ea"/>
              </a:endParaRPr>
            </a:p>
            <a:p>
              <a:pPr algn="ctr"/>
              <a:r>
                <a:rPr kumimoji="1" lang="ja-JP" altLang="en-US" sz="1050" kern="0" spc="40" dirty="0">
                  <a:latin typeface="+mn-ea"/>
                </a:rPr>
                <a:t>（令和８年度）</a:t>
              </a:r>
              <a:endParaRPr kumimoji="1" lang="en-US" altLang="ja-JP" sz="1050" kern="0" spc="40" dirty="0">
                <a:latin typeface="+mn-ea"/>
                <a:ea typeface="+mn-ea"/>
              </a:endParaRPr>
            </a:p>
            <a:p>
              <a:pPr algn="ctr"/>
              <a:r>
                <a:rPr lang="en-US" altLang="ja-JP" sz="1200" kern="0" spc="40" dirty="0">
                  <a:latin typeface="+mn-ea"/>
                  <a:ea typeface="+mn-ea"/>
                </a:rPr>
                <a:t>122.3</a:t>
              </a:r>
              <a:r>
                <a:rPr kumimoji="1" lang="ja-JP" altLang="en-US" sz="1200" kern="0" spc="40" dirty="0">
                  <a:latin typeface="+mn-ea"/>
                  <a:ea typeface="+mn-ea"/>
                </a:rPr>
                <a:t>兆円</a:t>
              </a:r>
            </a:p>
          </p:txBody>
        </p:sp>
        <p:sp>
          <p:nvSpPr>
            <p:cNvPr id="47" name="テキスト ボックス 46">
              <a:extLst>
                <a:ext uri="{FF2B5EF4-FFF2-40B4-BE49-F238E27FC236}">
                  <a16:creationId xmlns:a16="http://schemas.microsoft.com/office/drawing/2014/main" id="{8E253A08-3496-7E9B-7F12-3F9DC6AC5DD7}"/>
                </a:ext>
              </a:extLst>
            </p:cNvPr>
            <p:cNvSpPr txBox="1">
              <a:spLocks/>
            </p:cNvSpPr>
            <p:nvPr/>
          </p:nvSpPr>
          <p:spPr>
            <a:xfrm>
              <a:off x="2828996" y="4905257"/>
              <a:ext cx="1217000" cy="600164"/>
            </a:xfrm>
            <a:prstGeom prst="rect">
              <a:avLst/>
            </a:prstGeom>
            <a:noFill/>
          </p:spPr>
          <p:txBody>
            <a:bodyPr wrap="none" rtlCol="0">
              <a:spAutoFit/>
            </a:bodyPr>
            <a:lstStyle/>
            <a:p>
              <a:pPr algn="ctr">
                <a:lnSpc>
                  <a:spcPct val="105000"/>
                </a:lnSpc>
              </a:pPr>
              <a:r>
                <a:rPr kumimoji="1" lang="ja-JP" altLang="en-US" sz="1100" kern="0" dirty="0">
                  <a:latin typeface="+mn-ea"/>
                  <a:ea typeface="+mn-ea"/>
                </a:rPr>
                <a:t>公共事業、教育、</a:t>
              </a:r>
              <a:endParaRPr kumimoji="1" lang="en-US" altLang="ja-JP" sz="1100" kern="0" dirty="0">
                <a:latin typeface="+mn-ea"/>
                <a:ea typeface="+mn-ea"/>
              </a:endParaRPr>
            </a:p>
            <a:p>
              <a:pPr algn="ctr">
                <a:lnSpc>
                  <a:spcPct val="105000"/>
                </a:lnSpc>
              </a:pPr>
              <a:r>
                <a:rPr kumimoji="1" lang="ja-JP" altLang="en-US" sz="1100" kern="0" dirty="0">
                  <a:latin typeface="+mn-ea"/>
                  <a:ea typeface="+mn-ea"/>
                </a:rPr>
                <a:t>防衛など</a:t>
              </a:r>
              <a:endParaRPr kumimoji="1" lang="en-US" altLang="ja-JP" sz="1100" kern="0" dirty="0">
                <a:latin typeface="+mn-ea"/>
                <a:ea typeface="+mn-ea"/>
              </a:endParaRPr>
            </a:p>
            <a:p>
              <a:pPr algn="ctr">
                <a:lnSpc>
                  <a:spcPct val="105000"/>
                </a:lnSpc>
              </a:pPr>
              <a:r>
                <a:rPr kumimoji="1" lang="en-US" altLang="ja-JP" sz="1050" kern="0" dirty="0">
                  <a:latin typeface="+mn-ea"/>
                </a:rPr>
                <a:t>31.1</a:t>
              </a:r>
              <a:r>
                <a:rPr kumimoji="1" lang="ja-JP" altLang="en-US" sz="1050" kern="0" dirty="0">
                  <a:latin typeface="+mn-ea"/>
                  <a:ea typeface="+mn-ea"/>
                </a:rPr>
                <a:t>兆円</a:t>
              </a:r>
            </a:p>
          </p:txBody>
        </p:sp>
        <p:sp>
          <p:nvSpPr>
            <p:cNvPr id="50" name="矢印: 右 49">
              <a:extLst>
                <a:ext uri="{FF2B5EF4-FFF2-40B4-BE49-F238E27FC236}">
                  <a16:creationId xmlns:a16="http://schemas.microsoft.com/office/drawing/2014/main" id="{9AA45F38-54C6-34FE-E1CA-77929828F634}"/>
                </a:ext>
              </a:extLst>
            </p:cNvPr>
            <p:cNvSpPr>
              <a:spLocks/>
            </p:cNvSpPr>
            <p:nvPr/>
          </p:nvSpPr>
          <p:spPr bwMode="auto">
            <a:xfrm rot="21290028">
              <a:off x="2124076" y="5218784"/>
              <a:ext cx="733767" cy="116996"/>
            </a:xfrm>
            <a:prstGeom prst="rightArrow">
              <a:avLst>
                <a:gd name="adj1" fmla="val 38545"/>
                <a:gd name="adj2" fmla="val 65569"/>
              </a:avLst>
            </a:prstGeom>
            <a:solidFill>
              <a:srgbClr val="A6A6A6"/>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1" i="0" u="none" strike="noStrike" cap="none" normalizeH="0" baseline="0" dirty="0">
                <a:ln>
                  <a:noFill/>
                </a:ln>
                <a:solidFill>
                  <a:schemeClr val="tx1"/>
                </a:solidFill>
                <a:effectLst/>
                <a:latin typeface="+mn-ea"/>
              </a:endParaRPr>
            </a:p>
          </p:txBody>
        </p:sp>
        <p:sp>
          <p:nvSpPr>
            <p:cNvPr id="51" name="テキスト ボックス 50">
              <a:extLst>
                <a:ext uri="{FF2B5EF4-FFF2-40B4-BE49-F238E27FC236}">
                  <a16:creationId xmlns:a16="http://schemas.microsoft.com/office/drawing/2014/main" id="{D9804FC6-48E3-C31F-C54D-E175D40EF81E}"/>
                </a:ext>
              </a:extLst>
            </p:cNvPr>
            <p:cNvSpPr txBox="1">
              <a:spLocks/>
            </p:cNvSpPr>
            <p:nvPr/>
          </p:nvSpPr>
          <p:spPr>
            <a:xfrm>
              <a:off x="2158871" y="5146925"/>
              <a:ext cx="681597" cy="246221"/>
            </a:xfrm>
            <a:prstGeom prst="rect">
              <a:avLst/>
            </a:prstGeom>
            <a:noFill/>
          </p:spPr>
          <p:txBody>
            <a:bodyPr wrap="none" rtlCol="0">
              <a:spAutoFit/>
            </a:bodyPr>
            <a:lstStyle/>
            <a:p>
              <a:r>
                <a:rPr kumimoji="1" lang="en-US" altLang="ja-JP" sz="1000" b="1" dirty="0">
                  <a:solidFill>
                    <a:schemeClr val="tx1">
                      <a:lumMod val="75000"/>
                      <a:lumOff val="25000"/>
                    </a:schemeClr>
                  </a:solidFill>
                  <a:effectLst>
                    <a:glow rad="63500">
                      <a:schemeClr val="bg1">
                        <a:alpha val="80000"/>
                      </a:schemeClr>
                    </a:glow>
                  </a:effectLst>
                  <a:latin typeface="+mn-ea"/>
                  <a:ea typeface="+mn-ea"/>
                </a:rPr>
                <a:t>+6.0</a:t>
              </a:r>
              <a:r>
                <a:rPr kumimoji="1" lang="ja-JP" altLang="en-US" sz="1000" b="1" dirty="0">
                  <a:solidFill>
                    <a:schemeClr val="tx1">
                      <a:lumMod val="75000"/>
                      <a:lumOff val="25000"/>
                    </a:schemeClr>
                  </a:solidFill>
                  <a:effectLst>
                    <a:glow rad="63500">
                      <a:schemeClr val="bg1">
                        <a:alpha val="80000"/>
                      </a:schemeClr>
                    </a:glow>
                  </a:effectLst>
                  <a:latin typeface="+mn-ea"/>
                  <a:ea typeface="+mn-ea"/>
                </a:rPr>
                <a:t>兆円</a:t>
              </a:r>
            </a:p>
          </p:txBody>
        </p:sp>
        <p:grpSp>
          <p:nvGrpSpPr>
            <p:cNvPr id="140" name="グループ化 139">
              <a:extLst>
                <a:ext uri="{FF2B5EF4-FFF2-40B4-BE49-F238E27FC236}">
                  <a16:creationId xmlns:a16="http://schemas.microsoft.com/office/drawing/2014/main" id="{51D75D1A-66B7-60E9-A8F3-0CA2653EEF98}"/>
                </a:ext>
              </a:extLst>
            </p:cNvPr>
            <p:cNvGrpSpPr>
              <a:grpSpLocks/>
            </p:cNvGrpSpPr>
            <p:nvPr/>
          </p:nvGrpSpPr>
          <p:grpSpPr>
            <a:xfrm>
              <a:off x="2078811" y="5858032"/>
              <a:ext cx="825255" cy="356522"/>
              <a:chOff x="2085845" y="6241617"/>
              <a:chExt cx="825255" cy="356522"/>
            </a:xfrm>
          </p:grpSpPr>
          <p:sp>
            <p:nvSpPr>
              <p:cNvPr id="52" name="矢印: 右 51">
                <a:extLst>
                  <a:ext uri="{FF2B5EF4-FFF2-40B4-BE49-F238E27FC236}">
                    <a16:creationId xmlns:a16="http://schemas.microsoft.com/office/drawing/2014/main" id="{6CB493E2-92C6-6D42-530B-0323708ED050}"/>
                  </a:ext>
                </a:extLst>
              </p:cNvPr>
              <p:cNvSpPr>
                <a:spLocks/>
              </p:cNvSpPr>
              <p:nvPr/>
            </p:nvSpPr>
            <p:spPr bwMode="auto">
              <a:xfrm>
                <a:off x="2102308" y="6241617"/>
                <a:ext cx="808792" cy="116996"/>
              </a:xfrm>
              <a:prstGeom prst="rightArrow">
                <a:avLst>
                  <a:gd name="adj1" fmla="val 40412"/>
                  <a:gd name="adj2" fmla="val 68684"/>
                </a:avLst>
              </a:prstGeom>
              <a:solidFill>
                <a:srgbClr val="EE6E6E"/>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1" i="0" u="none" strike="noStrike" cap="none" normalizeH="0" baseline="0" dirty="0">
                  <a:ln>
                    <a:noFill/>
                  </a:ln>
                  <a:solidFill>
                    <a:schemeClr val="tx1"/>
                  </a:solidFill>
                  <a:effectLst/>
                  <a:latin typeface="+mn-ea"/>
                </a:endParaRPr>
              </a:p>
            </p:txBody>
          </p:sp>
          <p:sp>
            <p:nvSpPr>
              <p:cNvPr id="53" name="テキスト ボックス 52">
                <a:extLst>
                  <a:ext uri="{FF2B5EF4-FFF2-40B4-BE49-F238E27FC236}">
                    <a16:creationId xmlns:a16="http://schemas.microsoft.com/office/drawing/2014/main" id="{2F24B769-E223-D9D3-C778-31C6BBC8CE50}"/>
                  </a:ext>
                </a:extLst>
              </p:cNvPr>
              <p:cNvSpPr txBox="1">
                <a:spLocks/>
              </p:cNvSpPr>
              <p:nvPr/>
            </p:nvSpPr>
            <p:spPr>
              <a:xfrm>
                <a:off x="2085845" y="6351918"/>
                <a:ext cx="752129" cy="246221"/>
              </a:xfrm>
              <a:prstGeom prst="rect">
                <a:avLst/>
              </a:prstGeom>
              <a:noFill/>
            </p:spPr>
            <p:txBody>
              <a:bodyPr wrap="none" rtlCol="0">
                <a:spAutoFit/>
              </a:bodyPr>
              <a:lstStyle/>
              <a:p>
                <a:r>
                  <a:rPr kumimoji="1" lang="en-US" altLang="ja-JP" sz="1000" b="1" dirty="0">
                    <a:solidFill>
                      <a:srgbClr val="EA5050"/>
                    </a:solidFill>
                    <a:latin typeface="+mn-ea"/>
                    <a:ea typeface="+mn-ea"/>
                  </a:rPr>
                  <a:t>+56.1</a:t>
                </a:r>
                <a:r>
                  <a:rPr kumimoji="1" lang="ja-JP" altLang="en-US" sz="1000" b="1" dirty="0">
                    <a:solidFill>
                      <a:srgbClr val="EA5050"/>
                    </a:solidFill>
                    <a:latin typeface="+mn-ea"/>
                    <a:ea typeface="+mn-ea"/>
                  </a:rPr>
                  <a:t>兆円</a:t>
                </a:r>
              </a:p>
            </p:txBody>
          </p:sp>
        </p:grpSp>
        <p:sp>
          <p:nvSpPr>
            <p:cNvPr id="55" name="矢印: 右 54">
              <a:extLst>
                <a:ext uri="{FF2B5EF4-FFF2-40B4-BE49-F238E27FC236}">
                  <a16:creationId xmlns:a16="http://schemas.microsoft.com/office/drawing/2014/main" id="{D8D49A2A-B3A9-D55A-4B85-818B75239959}"/>
                </a:ext>
              </a:extLst>
            </p:cNvPr>
            <p:cNvSpPr>
              <a:spLocks/>
            </p:cNvSpPr>
            <p:nvPr/>
          </p:nvSpPr>
          <p:spPr bwMode="auto">
            <a:xfrm rot="19104277">
              <a:off x="2028700" y="4427800"/>
              <a:ext cx="828391" cy="116996"/>
            </a:xfrm>
            <a:prstGeom prst="rightArrow">
              <a:avLst>
                <a:gd name="adj1" fmla="val 31464"/>
                <a:gd name="adj2" fmla="val 65569"/>
              </a:avLst>
            </a:prstGeom>
            <a:solidFill>
              <a:srgbClr val="009E47"/>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56" name="テキスト ボックス 55">
              <a:extLst>
                <a:ext uri="{FF2B5EF4-FFF2-40B4-BE49-F238E27FC236}">
                  <a16:creationId xmlns:a16="http://schemas.microsoft.com/office/drawing/2014/main" id="{92E2678D-97DF-237E-5C82-61102223B4C1}"/>
                </a:ext>
              </a:extLst>
            </p:cNvPr>
            <p:cNvSpPr txBox="1">
              <a:spLocks/>
            </p:cNvSpPr>
            <p:nvPr/>
          </p:nvSpPr>
          <p:spPr>
            <a:xfrm>
              <a:off x="2164130" y="4371399"/>
              <a:ext cx="725199" cy="246221"/>
            </a:xfrm>
            <a:prstGeom prst="rect">
              <a:avLst/>
            </a:prstGeom>
            <a:noFill/>
          </p:spPr>
          <p:txBody>
            <a:bodyPr wrap="none" rtlCol="0">
              <a:spAutoFit/>
            </a:bodyPr>
            <a:lstStyle/>
            <a:p>
              <a:r>
                <a:rPr kumimoji="1" lang="en-US" altLang="ja-JP" sz="1000" b="1" kern="0" spc="-30" dirty="0">
                  <a:solidFill>
                    <a:srgbClr val="009E47"/>
                  </a:solidFill>
                  <a:effectLst>
                    <a:glow rad="63500">
                      <a:schemeClr val="bg1">
                        <a:alpha val="80000"/>
                      </a:schemeClr>
                    </a:glow>
                  </a:effectLst>
                  <a:latin typeface="+mn-ea"/>
                  <a:ea typeface="+mn-ea"/>
                </a:rPr>
                <a:t>+27.4</a:t>
              </a:r>
              <a:r>
                <a:rPr kumimoji="1" lang="ja-JP" altLang="en-US" sz="1000" b="1" kern="0" spc="-30" dirty="0">
                  <a:solidFill>
                    <a:srgbClr val="009E47"/>
                  </a:solidFill>
                  <a:effectLst>
                    <a:glow rad="63500">
                      <a:schemeClr val="bg1">
                        <a:alpha val="80000"/>
                      </a:schemeClr>
                    </a:glow>
                  </a:effectLst>
                  <a:latin typeface="+mn-ea"/>
                  <a:ea typeface="+mn-ea"/>
                </a:rPr>
                <a:t>兆円</a:t>
              </a:r>
            </a:p>
          </p:txBody>
        </p:sp>
        <p:sp>
          <p:nvSpPr>
            <p:cNvPr id="57" name="矢印: 右 56">
              <a:extLst>
                <a:ext uri="{FF2B5EF4-FFF2-40B4-BE49-F238E27FC236}">
                  <a16:creationId xmlns:a16="http://schemas.microsoft.com/office/drawing/2014/main" id="{03BFB879-9AA9-31D1-AE46-DDFB45F9D22D}"/>
                </a:ext>
              </a:extLst>
            </p:cNvPr>
            <p:cNvSpPr>
              <a:spLocks/>
            </p:cNvSpPr>
            <p:nvPr/>
          </p:nvSpPr>
          <p:spPr bwMode="auto">
            <a:xfrm rot="18188065">
              <a:off x="1842827" y="3805625"/>
              <a:ext cx="1199353" cy="116996"/>
            </a:xfrm>
            <a:prstGeom prst="rightArrow">
              <a:avLst>
                <a:gd name="adj1" fmla="val 31630"/>
                <a:gd name="adj2" fmla="val 65569"/>
              </a:avLst>
            </a:prstGeom>
            <a:solidFill>
              <a:srgbClr val="EEC92E"/>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73" name="テキスト ボックス 72">
              <a:extLst>
                <a:ext uri="{FF2B5EF4-FFF2-40B4-BE49-F238E27FC236}">
                  <a16:creationId xmlns:a16="http://schemas.microsoft.com/office/drawing/2014/main" id="{AE762718-3F8D-6CE6-EC26-834363A46106}"/>
                </a:ext>
              </a:extLst>
            </p:cNvPr>
            <p:cNvSpPr txBox="1">
              <a:spLocks/>
            </p:cNvSpPr>
            <p:nvPr/>
          </p:nvSpPr>
          <p:spPr>
            <a:xfrm>
              <a:off x="2151937" y="3810533"/>
              <a:ext cx="681597" cy="246221"/>
            </a:xfrm>
            <a:prstGeom prst="rect">
              <a:avLst/>
            </a:prstGeom>
            <a:noFill/>
          </p:spPr>
          <p:txBody>
            <a:bodyPr wrap="none" rtlCol="0">
              <a:spAutoFit/>
            </a:bodyPr>
            <a:lstStyle/>
            <a:p>
              <a:r>
                <a:rPr lang="en-US" altLang="ja-JP" sz="1000" b="1" dirty="0">
                  <a:solidFill>
                    <a:srgbClr val="AE900E"/>
                  </a:solidFill>
                  <a:effectLst>
                    <a:glow rad="63500">
                      <a:schemeClr val="bg1">
                        <a:alpha val="80000"/>
                      </a:schemeClr>
                    </a:glow>
                  </a:effectLst>
                  <a:latin typeface="+mn-ea"/>
                  <a:ea typeface="+mn-ea"/>
                </a:rPr>
                <a:t>+5</a:t>
              </a:r>
              <a:r>
                <a:rPr kumimoji="1" lang="en-US" altLang="ja-JP" sz="1000" b="1" dirty="0">
                  <a:solidFill>
                    <a:srgbClr val="AE900E"/>
                  </a:solidFill>
                  <a:effectLst>
                    <a:glow rad="63500">
                      <a:schemeClr val="bg1">
                        <a:alpha val="80000"/>
                      </a:schemeClr>
                    </a:glow>
                  </a:effectLst>
                  <a:latin typeface="+mn-ea"/>
                  <a:ea typeface="+mn-ea"/>
                </a:rPr>
                <a:t>.6</a:t>
              </a:r>
              <a:r>
                <a:rPr kumimoji="1" lang="ja-JP" altLang="en-US" sz="1000" b="1" dirty="0">
                  <a:solidFill>
                    <a:srgbClr val="AE900E"/>
                  </a:solidFill>
                  <a:effectLst>
                    <a:glow rad="63500">
                      <a:schemeClr val="bg1">
                        <a:alpha val="80000"/>
                      </a:schemeClr>
                    </a:glow>
                  </a:effectLst>
                  <a:latin typeface="+mn-ea"/>
                  <a:ea typeface="+mn-ea"/>
                </a:rPr>
                <a:t>兆円</a:t>
              </a:r>
            </a:p>
          </p:txBody>
        </p:sp>
        <p:sp>
          <p:nvSpPr>
            <p:cNvPr id="74" name="矢印: 右 73">
              <a:extLst>
                <a:ext uri="{FF2B5EF4-FFF2-40B4-BE49-F238E27FC236}">
                  <a16:creationId xmlns:a16="http://schemas.microsoft.com/office/drawing/2014/main" id="{8DFAAD40-4A76-F898-0A72-146F54ADC9A7}"/>
                </a:ext>
              </a:extLst>
            </p:cNvPr>
            <p:cNvSpPr>
              <a:spLocks/>
            </p:cNvSpPr>
            <p:nvPr/>
          </p:nvSpPr>
          <p:spPr bwMode="auto">
            <a:xfrm rot="18077574">
              <a:off x="1844657" y="3214775"/>
              <a:ext cx="1231656" cy="116996"/>
            </a:xfrm>
            <a:prstGeom prst="rightArrow">
              <a:avLst>
                <a:gd name="adj1" fmla="val 27833"/>
                <a:gd name="adj2" fmla="val 64874"/>
              </a:avLst>
            </a:prstGeom>
            <a:solidFill>
              <a:srgbClr val="EE6E6E"/>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77" name="テキスト ボックス 76">
              <a:extLst>
                <a:ext uri="{FF2B5EF4-FFF2-40B4-BE49-F238E27FC236}">
                  <a16:creationId xmlns:a16="http://schemas.microsoft.com/office/drawing/2014/main" id="{0A1931BE-BCF3-FDC9-C4CD-8901A3559F81}"/>
                </a:ext>
              </a:extLst>
            </p:cNvPr>
            <p:cNvSpPr txBox="1">
              <a:spLocks/>
            </p:cNvSpPr>
            <p:nvPr/>
          </p:nvSpPr>
          <p:spPr>
            <a:xfrm>
              <a:off x="2151937" y="3117851"/>
              <a:ext cx="752129" cy="246221"/>
            </a:xfrm>
            <a:prstGeom prst="rect">
              <a:avLst/>
            </a:prstGeom>
            <a:noFill/>
          </p:spPr>
          <p:txBody>
            <a:bodyPr wrap="none" rtlCol="0">
              <a:spAutoFit/>
            </a:bodyPr>
            <a:lstStyle/>
            <a:p>
              <a:r>
                <a:rPr kumimoji="1" lang="en-US" altLang="ja-JP" sz="1000" b="1" dirty="0">
                  <a:solidFill>
                    <a:srgbClr val="EA5050"/>
                  </a:solidFill>
                  <a:effectLst>
                    <a:glow rad="63500">
                      <a:schemeClr val="bg1">
                        <a:alpha val="80000"/>
                      </a:schemeClr>
                    </a:glow>
                  </a:effectLst>
                  <a:latin typeface="+mn-ea"/>
                  <a:ea typeface="+mn-ea"/>
                </a:rPr>
                <a:t>+17.0</a:t>
              </a:r>
              <a:r>
                <a:rPr kumimoji="1" lang="ja-JP" altLang="en-US" sz="1000" b="1" dirty="0">
                  <a:solidFill>
                    <a:srgbClr val="EA5050"/>
                  </a:solidFill>
                  <a:effectLst>
                    <a:glow rad="63500">
                      <a:schemeClr val="bg1">
                        <a:alpha val="80000"/>
                      </a:schemeClr>
                    </a:glow>
                  </a:effectLst>
                  <a:latin typeface="+mn-ea"/>
                  <a:ea typeface="+mn-ea"/>
                </a:rPr>
                <a:t>兆円</a:t>
              </a:r>
            </a:p>
          </p:txBody>
        </p:sp>
        <p:sp>
          <p:nvSpPr>
            <p:cNvPr id="80" name="テキスト ボックス 79">
              <a:extLst>
                <a:ext uri="{FF2B5EF4-FFF2-40B4-BE49-F238E27FC236}">
                  <a16:creationId xmlns:a16="http://schemas.microsoft.com/office/drawing/2014/main" id="{59F078BC-8041-87BF-E854-CC0464CC88BC}"/>
                </a:ext>
              </a:extLst>
            </p:cNvPr>
            <p:cNvSpPr txBox="1">
              <a:spLocks/>
            </p:cNvSpPr>
            <p:nvPr/>
          </p:nvSpPr>
          <p:spPr>
            <a:xfrm>
              <a:off x="1216458" y="4458311"/>
              <a:ext cx="728405" cy="420051"/>
            </a:xfrm>
            <a:prstGeom prst="rect">
              <a:avLst/>
            </a:prstGeom>
            <a:noFill/>
            <a:ln w="15875">
              <a:noFill/>
            </a:ln>
          </p:spPr>
          <p:txBody>
            <a:bodyPr wrap="none" rtlCol="0">
              <a:spAutoFit/>
            </a:bodyPr>
            <a:lstStyle/>
            <a:p>
              <a:pPr algn="ctr">
                <a:lnSpc>
                  <a:spcPct val="105000"/>
                </a:lnSpc>
              </a:pPr>
              <a:r>
                <a:rPr kumimoji="1" lang="zh-CN" altLang="en-US" sz="1100" kern="0" spc="-40" dirty="0">
                  <a:latin typeface="+mn-ea"/>
                  <a:ea typeface="+mn-ea"/>
                </a:rPr>
                <a:t>社会保障</a:t>
              </a:r>
              <a:endParaRPr kumimoji="1" lang="en-US" altLang="zh-CN" sz="1100" kern="0" spc="-40" dirty="0">
                <a:latin typeface="+mn-ea"/>
              </a:endParaRPr>
            </a:p>
            <a:p>
              <a:pPr algn="ctr">
                <a:lnSpc>
                  <a:spcPct val="105000"/>
                </a:lnSpc>
              </a:pPr>
              <a:r>
                <a:rPr kumimoji="1" lang="en-US" altLang="zh-CN" sz="1050" kern="0" spc="-40" dirty="0">
                  <a:latin typeface="+mn-ea"/>
                  <a:ea typeface="+mn-ea"/>
                </a:rPr>
                <a:t>11.6</a:t>
              </a:r>
              <a:r>
                <a:rPr kumimoji="1" lang="zh-CN" altLang="en-US" sz="1050" kern="0" spc="-40" dirty="0">
                  <a:latin typeface="+mn-ea"/>
                  <a:ea typeface="+mn-ea"/>
                </a:rPr>
                <a:t>兆円</a:t>
              </a:r>
            </a:p>
          </p:txBody>
        </p:sp>
        <p:sp>
          <p:nvSpPr>
            <p:cNvPr id="81" name="テキスト ボックス 80">
              <a:extLst>
                <a:ext uri="{FF2B5EF4-FFF2-40B4-BE49-F238E27FC236}">
                  <a16:creationId xmlns:a16="http://schemas.microsoft.com/office/drawing/2014/main" id="{37C2D94B-4C93-9280-F6DC-444782C3B8FB}"/>
                </a:ext>
              </a:extLst>
            </p:cNvPr>
            <p:cNvSpPr txBox="1">
              <a:spLocks/>
            </p:cNvSpPr>
            <p:nvPr/>
          </p:nvSpPr>
          <p:spPr>
            <a:xfrm>
              <a:off x="933688" y="3911295"/>
              <a:ext cx="1293944" cy="597792"/>
            </a:xfrm>
            <a:prstGeom prst="rect">
              <a:avLst/>
            </a:prstGeom>
            <a:noFill/>
          </p:spPr>
          <p:txBody>
            <a:bodyPr wrap="square" rtlCol="0">
              <a:spAutoFit/>
            </a:bodyPr>
            <a:lstStyle/>
            <a:p>
              <a:pPr algn="ctr">
                <a:lnSpc>
                  <a:spcPct val="105000"/>
                </a:lnSpc>
              </a:pPr>
              <a:r>
                <a:rPr kumimoji="1" lang="zh-CN" altLang="en-US" sz="1100" kern="0" spc="-30" dirty="0">
                  <a:latin typeface="+mn-ea"/>
                  <a:ea typeface="+mn-ea"/>
                </a:rPr>
                <a:t>地方交付税</a:t>
              </a:r>
              <a:endParaRPr kumimoji="1" lang="en-US" altLang="zh-CN" sz="1100" kern="0" spc="-30" dirty="0">
                <a:latin typeface="+mn-ea"/>
                <a:ea typeface="+mn-ea"/>
              </a:endParaRPr>
            </a:p>
            <a:p>
              <a:pPr algn="ctr">
                <a:lnSpc>
                  <a:spcPct val="105000"/>
                </a:lnSpc>
              </a:pPr>
              <a:r>
                <a:rPr kumimoji="1" lang="zh-CN" altLang="en-US" sz="1100" kern="0" spc="-30" dirty="0">
                  <a:latin typeface="+mn-ea"/>
                  <a:ea typeface="+mn-ea"/>
                </a:rPr>
                <a:t>交付金等</a:t>
              </a:r>
              <a:endParaRPr kumimoji="1" lang="en-US" altLang="zh-CN" sz="1100" kern="0" spc="-30" dirty="0">
                <a:latin typeface="+mn-ea"/>
                <a:ea typeface="+mn-ea"/>
              </a:endParaRPr>
            </a:p>
            <a:p>
              <a:pPr algn="ctr">
                <a:lnSpc>
                  <a:spcPct val="105000"/>
                </a:lnSpc>
              </a:pPr>
              <a:r>
                <a:rPr kumimoji="1" lang="en-US" altLang="zh-CN" sz="1050" kern="0" spc="-30" dirty="0">
                  <a:latin typeface="+mn-ea"/>
                  <a:ea typeface="+mn-ea"/>
                </a:rPr>
                <a:t>15.3</a:t>
              </a:r>
              <a:r>
                <a:rPr kumimoji="1" lang="zh-CN" altLang="en-US" sz="1050" kern="0" spc="-30" dirty="0">
                  <a:latin typeface="+mn-ea"/>
                  <a:ea typeface="+mn-ea"/>
                </a:rPr>
                <a:t>兆円</a:t>
              </a:r>
              <a:endParaRPr kumimoji="1" lang="ja-JP" altLang="en-US" sz="1050" kern="0" spc="-30" dirty="0">
                <a:latin typeface="+mn-ea"/>
                <a:ea typeface="+mn-ea"/>
              </a:endParaRPr>
            </a:p>
          </p:txBody>
        </p:sp>
        <p:sp>
          <p:nvSpPr>
            <p:cNvPr id="87" name="テキスト ボックス 86">
              <a:extLst>
                <a:ext uri="{FF2B5EF4-FFF2-40B4-BE49-F238E27FC236}">
                  <a16:creationId xmlns:a16="http://schemas.microsoft.com/office/drawing/2014/main" id="{8210EFCC-BCD8-38A7-6E22-184B7AE35CFF}"/>
                </a:ext>
              </a:extLst>
            </p:cNvPr>
            <p:cNvSpPr txBox="1">
              <a:spLocks/>
            </p:cNvSpPr>
            <p:nvPr/>
          </p:nvSpPr>
          <p:spPr>
            <a:xfrm>
              <a:off x="2773547" y="2050272"/>
              <a:ext cx="1301959" cy="549318"/>
            </a:xfrm>
            <a:prstGeom prst="rect">
              <a:avLst/>
            </a:prstGeom>
            <a:noFill/>
          </p:spPr>
          <p:txBody>
            <a:bodyPr wrap="none" rtlCol="0">
              <a:spAutoFit/>
            </a:bodyPr>
            <a:lstStyle/>
            <a:p>
              <a:pPr algn="ctr">
                <a:lnSpc>
                  <a:spcPct val="105000"/>
                </a:lnSpc>
              </a:pPr>
              <a:r>
                <a:rPr kumimoji="1" lang="ja-JP" altLang="en-US" sz="1100" kern="0" dirty="0">
                  <a:latin typeface="+mn-ea"/>
                  <a:ea typeface="+mn-ea"/>
                </a:rPr>
                <a:t>国債費</a:t>
              </a:r>
              <a:endParaRPr kumimoji="1" lang="en-US" altLang="ja-JP" sz="1100" kern="0" dirty="0">
                <a:latin typeface="+mn-ea"/>
                <a:ea typeface="+mn-ea"/>
              </a:endParaRPr>
            </a:p>
            <a:p>
              <a:pPr algn="ctr">
                <a:lnSpc>
                  <a:spcPct val="105000"/>
                </a:lnSpc>
              </a:pPr>
              <a:r>
                <a:rPr kumimoji="1" lang="ja-JP" altLang="en-US" sz="800" kern="0" spc="-50" dirty="0">
                  <a:latin typeface="+mn-ea"/>
                  <a:ea typeface="+mn-ea"/>
                </a:rPr>
                <a:t>（過去の借金の返済と利息）</a:t>
              </a:r>
              <a:endParaRPr kumimoji="1" lang="en-US" altLang="ja-JP" sz="800" kern="0" spc="-50" dirty="0">
                <a:latin typeface="+mn-ea"/>
                <a:ea typeface="+mn-ea"/>
              </a:endParaRPr>
            </a:p>
            <a:p>
              <a:pPr algn="ctr">
                <a:lnSpc>
                  <a:spcPct val="105000"/>
                </a:lnSpc>
              </a:pPr>
              <a:r>
                <a:rPr kumimoji="1" lang="en-US" altLang="ja-JP" sz="1050" kern="0" dirty="0">
                  <a:latin typeface="+mn-ea"/>
                </a:rPr>
                <a:t>31.3</a:t>
              </a:r>
              <a:r>
                <a:rPr kumimoji="1" lang="ja-JP" altLang="en-US" sz="1050" kern="0" dirty="0">
                  <a:latin typeface="+mn-ea"/>
                  <a:ea typeface="+mn-ea"/>
                </a:rPr>
                <a:t>兆円</a:t>
              </a:r>
            </a:p>
          </p:txBody>
        </p:sp>
        <p:sp>
          <p:nvSpPr>
            <p:cNvPr id="93" name="テキスト ボックス 92">
              <a:extLst>
                <a:ext uri="{FF2B5EF4-FFF2-40B4-BE49-F238E27FC236}">
                  <a16:creationId xmlns:a16="http://schemas.microsoft.com/office/drawing/2014/main" id="{84443C1D-5126-DBD0-CF74-3B046E3931EB}"/>
                </a:ext>
              </a:extLst>
            </p:cNvPr>
            <p:cNvSpPr txBox="1">
              <a:spLocks/>
            </p:cNvSpPr>
            <p:nvPr/>
          </p:nvSpPr>
          <p:spPr>
            <a:xfrm>
              <a:off x="3019802" y="2805890"/>
              <a:ext cx="870751" cy="597792"/>
            </a:xfrm>
            <a:prstGeom prst="rect">
              <a:avLst/>
            </a:prstGeom>
            <a:noFill/>
          </p:spPr>
          <p:txBody>
            <a:bodyPr wrap="none" rtlCol="0">
              <a:spAutoFit/>
            </a:bodyPr>
            <a:lstStyle/>
            <a:p>
              <a:pPr algn="ctr">
                <a:lnSpc>
                  <a:spcPct val="105000"/>
                </a:lnSpc>
              </a:pPr>
              <a:r>
                <a:rPr lang="zh-CN" altLang="en-US" sz="1100" kern="0" spc="-30" dirty="0">
                  <a:latin typeface="+mn-ea"/>
                  <a:ea typeface="+mn-ea"/>
                </a:rPr>
                <a:t>地方交付税</a:t>
              </a:r>
              <a:endParaRPr lang="en-US" altLang="zh-CN" sz="1100" kern="0" spc="-30" dirty="0">
                <a:latin typeface="+mn-ea"/>
                <a:ea typeface="+mn-ea"/>
              </a:endParaRPr>
            </a:p>
            <a:p>
              <a:pPr algn="ctr">
                <a:lnSpc>
                  <a:spcPct val="105000"/>
                </a:lnSpc>
              </a:pPr>
              <a:r>
                <a:rPr lang="zh-CN" altLang="en-US" sz="1100" kern="0" spc="-30" dirty="0">
                  <a:latin typeface="+mn-ea"/>
                  <a:ea typeface="+mn-ea"/>
                </a:rPr>
                <a:t>交付金等</a:t>
              </a:r>
              <a:endParaRPr lang="en-US" altLang="zh-CN" sz="1100" kern="0" spc="-30" dirty="0">
                <a:latin typeface="+mn-ea"/>
                <a:ea typeface="+mn-ea"/>
              </a:endParaRPr>
            </a:p>
            <a:p>
              <a:pPr algn="ctr">
                <a:lnSpc>
                  <a:spcPct val="105000"/>
                </a:lnSpc>
              </a:pPr>
              <a:r>
                <a:rPr lang="en-US" altLang="ja-JP" sz="1050" kern="0" spc="-30" dirty="0">
                  <a:latin typeface="+mn-ea"/>
                </a:rPr>
                <a:t>20.9</a:t>
              </a:r>
              <a:r>
                <a:rPr lang="zh-CN" altLang="en-US" sz="1050" kern="0" spc="-30" dirty="0">
                  <a:latin typeface="+mn-ea"/>
                  <a:ea typeface="+mn-ea"/>
                </a:rPr>
                <a:t>兆円</a:t>
              </a:r>
              <a:endParaRPr lang="ja-JP" altLang="en-US" sz="1050" kern="0" spc="-30" dirty="0">
                <a:latin typeface="+mn-ea"/>
                <a:ea typeface="+mn-ea"/>
              </a:endParaRPr>
            </a:p>
          </p:txBody>
        </p:sp>
        <p:sp>
          <p:nvSpPr>
            <p:cNvPr id="94" name="テキスト ボックス 93">
              <a:extLst>
                <a:ext uri="{FF2B5EF4-FFF2-40B4-BE49-F238E27FC236}">
                  <a16:creationId xmlns:a16="http://schemas.microsoft.com/office/drawing/2014/main" id="{99FA5610-B81B-50F2-172E-5DE70D6455CA}"/>
                </a:ext>
              </a:extLst>
            </p:cNvPr>
            <p:cNvSpPr txBox="1">
              <a:spLocks/>
            </p:cNvSpPr>
            <p:nvPr/>
          </p:nvSpPr>
          <p:spPr>
            <a:xfrm>
              <a:off x="921344" y="3415730"/>
              <a:ext cx="1318631" cy="549318"/>
            </a:xfrm>
            <a:prstGeom prst="rect">
              <a:avLst/>
            </a:prstGeom>
            <a:noFill/>
          </p:spPr>
          <p:txBody>
            <a:bodyPr wrap="none" rtlCol="0">
              <a:spAutoFit/>
            </a:bodyPr>
            <a:lstStyle/>
            <a:p>
              <a:pPr algn="ctr">
                <a:lnSpc>
                  <a:spcPct val="105000"/>
                </a:lnSpc>
              </a:pPr>
              <a:r>
                <a:rPr kumimoji="1" lang="ja-JP" altLang="en-US" sz="1100" kern="0" dirty="0">
                  <a:latin typeface="+mn-ea"/>
                  <a:ea typeface="+mn-ea"/>
                </a:rPr>
                <a:t>国債費</a:t>
              </a:r>
              <a:endParaRPr kumimoji="1" lang="en-US" altLang="ja-JP" sz="1100" kern="0" dirty="0">
                <a:latin typeface="+mn-ea"/>
                <a:ea typeface="+mn-ea"/>
              </a:endParaRPr>
            </a:p>
            <a:p>
              <a:pPr algn="ctr">
                <a:lnSpc>
                  <a:spcPct val="105000"/>
                </a:lnSpc>
              </a:pPr>
              <a:r>
                <a:rPr kumimoji="1" lang="ja-JP" altLang="en-US" sz="800" kern="0" spc="-40" dirty="0">
                  <a:latin typeface="+mn-ea"/>
                  <a:ea typeface="+mn-ea"/>
                </a:rPr>
                <a:t>（過去の借金の返済と利息）</a:t>
              </a:r>
              <a:endParaRPr kumimoji="1" lang="en-US" altLang="ja-JP" sz="800" kern="0" spc="-40" dirty="0">
                <a:latin typeface="+mn-ea"/>
                <a:ea typeface="+mn-ea"/>
              </a:endParaRPr>
            </a:p>
            <a:p>
              <a:pPr algn="ctr">
                <a:lnSpc>
                  <a:spcPct val="105000"/>
                </a:lnSpc>
              </a:pPr>
              <a:r>
                <a:rPr kumimoji="1" lang="en-US" altLang="ja-JP" sz="1050" kern="0" dirty="0">
                  <a:latin typeface="+mn-ea"/>
                  <a:ea typeface="+mn-ea"/>
                </a:rPr>
                <a:t>14.3</a:t>
              </a:r>
              <a:r>
                <a:rPr kumimoji="1" lang="ja-JP" altLang="en-US" sz="1050" kern="0" dirty="0">
                  <a:latin typeface="+mn-ea"/>
                  <a:ea typeface="+mn-ea"/>
                </a:rPr>
                <a:t>兆円</a:t>
              </a:r>
            </a:p>
          </p:txBody>
        </p:sp>
        <p:sp>
          <p:nvSpPr>
            <p:cNvPr id="113" name="テキスト ボックス 112">
              <a:extLst>
                <a:ext uri="{FF2B5EF4-FFF2-40B4-BE49-F238E27FC236}">
                  <a16:creationId xmlns:a16="http://schemas.microsoft.com/office/drawing/2014/main" id="{35600262-1F85-8770-9507-C0FD1D2994EC}"/>
                </a:ext>
              </a:extLst>
            </p:cNvPr>
            <p:cNvSpPr txBox="1">
              <a:spLocks/>
            </p:cNvSpPr>
            <p:nvPr/>
          </p:nvSpPr>
          <p:spPr>
            <a:xfrm>
              <a:off x="2773547" y="3862460"/>
              <a:ext cx="1284006" cy="420051"/>
            </a:xfrm>
            <a:prstGeom prst="rect">
              <a:avLst/>
            </a:prstGeom>
            <a:noFill/>
          </p:spPr>
          <p:txBody>
            <a:bodyPr wrap="square" rtlCol="0">
              <a:spAutoFit/>
            </a:bodyPr>
            <a:lstStyle/>
            <a:p>
              <a:pPr algn="ctr">
                <a:lnSpc>
                  <a:spcPct val="105000"/>
                </a:lnSpc>
              </a:pPr>
              <a:r>
                <a:rPr kumimoji="1" lang="zh-CN" altLang="en-US" sz="1100" kern="0" spc="-50" dirty="0">
                  <a:latin typeface="+mn-ea"/>
                  <a:ea typeface="+mn-ea"/>
                </a:rPr>
                <a:t>社会保障</a:t>
              </a:r>
              <a:endParaRPr kumimoji="1" lang="en-US" altLang="zh-CN" sz="1100" kern="0" spc="-50" dirty="0">
                <a:latin typeface="+mn-ea"/>
              </a:endParaRPr>
            </a:p>
            <a:p>
              <a:pPr algn="ctr">
                <a:lnSpc>
                  <a:spcPct val="105000"/>
                </a:lnSpc>
              </a:pPr>
              <a:r>
                <a:rPr kumimoji="1" lang="en-US" altLang="ja-JP" sz="1050" kern="0" spc="-50" dirty="0">
                  <a:latin typeface="+mn-ea"/>
                  <a:ea typeface="+mn-ea"/>
                </a:rPr>
                <a:t>39.1</a:t>
              </a:r>
              <a:r>
                <a:rPr kumimoji="1" lang="zh-CN" altLang="en-US" sz="1050" kern="0" spc="-50" dirty="0">
                  <a:latin typeface="+mn-ea"/>
                  <a:ea typeface="+mn-ea"/>
                </a:rPr>
                <a:t>兆円</a:t>
              </a:r>
              <a:endParaRPr kumimoji="1" lang="ja-JP" altLang="en-US" sz="1050" kern="0" spc="-50" dirty="0">
                <a:latin typeface="+mn-ea"/>
                <a:ea typeface="+mn-ea"/>
              </a:endParaRPr>
            </a:p>
          </p:txBody>
        </p:sp>
        <p:sp>
          <p:nvSpPr>
            <p:cNvPr id="46" name="テキスト ボックス 45">
              <a:extLst>
                <a:ext uri="{FF2B5EF4-FFF2-40B4-BE49-F238E27FC236}">
                  <a16:creationId xmlns:a16="http://schemas.microsoft.com/office/drawing/2014/main" id="{30FB8DF0-DC88-76B3-225A-6400185AE873}"/>
                </a:ext>
              </a:extLst>
            </p:cNvPr>
            <p:cNvSpPr txBox="1">
              <a:spLocks/>
            </p:cNvSpPr>
            <p:nvPr/>
          </p:nvSpPr>
          <p:spPr>
            <a:xfrm>
              <a:off x="996225" y="4953936"/>
              <a:ext cx="1217000" cy="600164"/>
            </a:xfrm>
            <a:prstGeom prst="rect">
              <a:avLst/>
            </a:prstGeom>
            <a:noFill/>
          </p:spPr>
          <p:txBody>
            <a:bodyPr wrap="none" rtlCol="0">
              <a:spAutoFit/>
            </a:bodyPr>
            <a:lstStyle/>
            <a:p>
              <a:pPr algn="ctr">
                <a:lnSpc>
                  <a:spcPct val="105000"/>
                </a:lnSpc>
              </a:pPr>
              <a:r>
                <a:rPr kumimoji="1" lang="ja-JP" altLang="en-US" sz="1100" kern="0" dirty="0">
                  <a:latin typeface="+mn-ea"/>
                  <a:ea typeface="+mn-ea"/>
                </a:rPr>
                <a:t>公共事業、教育、</a:t>
              </a:r>
              <a:endParaRPr kumimoji="1" lang="en-US" altLang="ja-JP" sz="1100" kern="0" dirty="0">
                <a:latin typeface="+mn-ea"/>
                <a:ea typeface="+mn-ea"/>
              </a:endParaRPr>
            </a:p>
            <a:p>
              <a:pPr algn="ctr">
                <a:lnSpc>
                  <a:spcPct val="105000"/>
                </a:lnSpc>
              </a:pPr>
              <a:r>
                <a:rPr kumimoji="1" lang="ja-JP" altLang="en-US" sz="1100" kern="0" dirty="0">
                  <a:latin typeface="+mn-ea"/>
                  <a:ea typeface="+mn-ea"/>
                </a:rPr>
                <a:t>防衛など</a:t>
              </a:r>
              <a:endParaRPr kumimoji="1" lang="en-US" altLang="ja-JP" sz="1100" kern="0" dirty="0">
                <a:latin typeface="+mn-ea"/>
                <a:ea typeface="+mn-ea"/>
              </a:endParaRPr>
            </a:p>
            <a:p>
              <a:pPr algn="ctr">
                <a:lnSpc>
                  <a:spcPct val="105000"/>
                </a:lnSpc>
              </a:pPr>
              <a:r>
                <a:rPr kumimoji="1" lang="en-US" altLang="ja-JP" sz="1050" kern="0" dirty="0">
                  <a:latin typeface="+mn-ea"/>
                  <a:ea typeface="+mn-ea"/>
                </a:rPr>
                <a:t>25.1</a:t>
              </a:r>
              <a:r>
                <a:rPr kumimoji="1" lang="ja-JP" altLang="en-US" sz="1050" kern="0" dirty="0">
                  <a:latin typeface="+mn-ea"/>
                  <a:ea typeface="+mn-ea"/>
                </a:rPr>
                <a:t>兆円</a:t>
              </a:r>
            </a:p>
          </p:txBody>
        </p:sp>
        <p:grpSp>
          <p:nvGrpSpPr>
            <p:cNvPr id="15" name="グループ化 14">
              <a:extLst>
                <a:ext uri="{FF2B5EF4-FFF2-40B4-BE49-F238E27FC236}">
                  <a16:creationId xmlns:a16="http://schemas.microsoft.com/office/drawing/2014/main" id="{BF16D924-6889-C015-CADB-768EA7A30EAE}"/>
                </a:ext>
              </a:extLst>
            </p:cNvPr>
            <p:cNvGrpSpPr/>
            <p:nvPr/>
          </p:nvGrpSpPr>
          <p:grpSpPr>
            <a:xfrm>
              <a:off x="323850" y="1879576"/>
              <a:ext cx="828219" cy="284403"/>
              <a:chOff x="4781156" y="2669544"/>
              <a:chExt cx="828219" cy="284403"/>
            </a:xfrm>
          </p:grpSpPr>
          <p:sp>
            <p:nvSpPr>
              <p:cNvPr id="17" name="object 21">
                <a:extLst>
                  <a:ext uri="{FF2B5EF4-FFF2-40B4-BE49-F238E27FC236}">
                    <a16:creationId xmlns:a16="http://schemas.microsoft.com/office/drawing/2014/main" id="{3B408E0B-84B7-C55F-D3D1-F257F040A33A}"/>
                  </a:ext>
                </a:extLst>
              </p:cNvPr>
              <p:cNvSpPr txBox="1"/>
              <p:nvPr/>
            </p:nvSpPr>
            <p:spPr>
              <a:xfrm>
                <a:off x="4855347" y="2679703"/>
                <a:ext cx="679837" cy="230832"/>
              </a:xfrm>
              <a:prstGeom prst="rect">
                <a:avLst/>
              </a:prstGeom>
            </p:spPr>
            <p:txBody>
              <a:bodyPr vert="horz" wrap="square" lIns="0" tIns="0" rIns="0" bIns="0" rtlCol="0">
                <a:spAutoFit/>
              </a:bodyPr>
              <a:lstStyle/>
              <a:p>
                <a:pPr marL="11723" algn="ctr" defTabSz="844083" eaLnBrk="1" fontAlgn="auto" hangingPunct="1">
                  <a:spcBef>
                    <a:spcPts val="0"/>
                  </a:spcBef>
                  <a:spcAft>
                    <a:spcPts val="0"/>
                  </a:spcAft>
                  <a:defRPr/>
                </a:pPr>
                <a:r>
                  <a:rPr lang="ja-JP" altLang="en-US" sz="1500" spc="18" dirty="0">
                    <a:solidFill>
                      <a:srgbClr val="231916"/>
                    </a:solidFill>
                    <a:latin typeface="+mn-ea"/>
                    <a:ea typeface="+mn-ea"/>
                    <a:cs typeface="Meiryo"/>
                  </a:rPr>
                  <a:t>歳 出</a:t>
                </a:r>
                <a:endParaRPr sz="1500" dirty="0">
                  <a:solidFill>
                    <a:prstClr val="black"/>
                  </a:solidFill>
                  <a:latin typeface="+mn-ea"/>
                  <a:ea typeface="+mn-ea"/>
                  <a:cs typeface="Meiryo"/>
                </a:endParaRPr>
              </a:p>
            </p:txBody>
          </p:sp>
          <p:sp>
            <p:nvSpPr>
              <p:cNvPr id="18" name="正方形/長方形 17">
                <a:extLst>
                  <a:ext uri="{FF2B5EF4-FFF2-40B4-BE49-F238E27FC236}">
                    <a16:creationId xmlns:a16="http://schemas.microsoft.com/office/drawing/2014/main" id="{D93B78F4-A0CA-761A-49EE-7CAA7AF786A0}"/>
                  </a:ext>
                </a:extLst>
              </p:cNvPr>
              <p:cNvSpPr/>
              <p:nvPr/>
            </p:nvSpPr>
            <p:spPr bwMode="auto">
              <a:xfrm>
                <a:off x="4781156" y="2669544"/>
                <a:ext cx="828219" cy="284403"/>
              </a:xfrm>
              <a:prstGeom prst="rect">
                <a:avLst/>
              </a:prstGeom>
              <a:noFill/>
              <a:ln w="19050" cap="flat" cmpd="sng" algn="ctr">
                <a:solidFill>
                  <a:srgbClr val="00488A"/>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grpSp>
      </p:grpSp>
      <p:sp>
        <p:nvSpPr>
          <p:cNvPr id="58" name="object 23">
            <a:extLst>
              <a:ext uri="{FF2B5EF4-FFF2-40B4-BE49-F238E27FC236}">
                <a16:creationId xmlns:a16="http://schemas.microsoft.com/office/drawing/2014/main" id="{9379F271-903E-430D-AC6E-156CE4B952CD}"/>
              </a:ext>
            </a:extLst>
          </p:cNvPr>
          <p:cNvSpPr txBox="1"/>
          <p:nvPr/>
        </p:nvSpPr>
        <p:spPr>
          <a:xfrm>
            <a:off x="2943511" y="1085882"/>
            <a:ext cx="4150695" cy="306431"/>
          </a:xfrm>
          <a:prstGeom prst="rect">
            <a:avLst/>
          </a:prstGeom>
        </p:spPr>
        <p:txBody>
          <a:bodyPr vert="horz" wrap="square" lIns="0" tIns="0" rIns="0" bIns="0" rtlCol="0">
            <a:spAutoFit/>
          </a:bodyPr>
          <a:lstStyle/>
          <a:p>
            <a:pPr marL="185815" marR="4689" indent="-174678" algn="ctr" defTabSz="844007" eaLnBrk="1" fontAlgn="auto" hangingPunct="1">
              <a:lnSpc>
                <a:spcPct val="113999"/>
              </a:lnSpc>
              <a:spcBef>
                <a:spcPts val="0"/>
              </a:spcBef>
              <a:spcAft>
                <a:spcPts val="0"/>
              </a:spcAft>
              <a:defRPr/>
            </a:pPr>
            <a:r>
              <a:rPr lang="ja-JP" altLang="en-US" sz="2000" spc="32" dirty="0">
                <a:solidFill>
                  <a:srgbClr val="231916"/>
                </a:solidFill>
                <a:latin typeface="+mn-ea"/>
                <a:ea typeface="+mn-ea"/>
                <a:cs typeface="Meiryo"/>
              </a:rPr>
              <a:t>財政構造の変化</a:t>
            </a:r>
            <a:r>
              <a:rPr lang="ja-JP" altLang="en-US" sz="1400" spc="32" dirty="0">
                <a:solidFill>
                  <a:srgbClr val="231916"/>
                </a:solidFill>
                <a:latin typeface="+mn-ea"/>
                <a:ea typeface="+mn-ea"/>
                <a:cs typeface="Meiryo"/>
              </a:rPr>
              <a:t>（</a:t>
            </a:r>
            <a:r>
              <a:rPr lang="en-US" altLang="ja-JP" sz="1400" spc="32" dirty="0">
                <a:solidFill>
                  <a:srgbClr val="231916"/>
                </a:solidFill>
                <a:latin typeface="+mn-ea"/>
                <a:ea typeface="+mn-ea"/>
                <a:cs typeface="Meiryo"/>
              </a:rPr>
              <a:t>1990</a:t>
            </a:r>
            <a:r>
              <a:rPr lang="ja-JP" altLang="en-US" sz="1400" spc="32" dirty="0">
                <a:solidFill>
                  <a:srgbClr val="231916"/>
                </a:solidFill>
                <a:latin typeface="+mn-ea"/>
                <a:ea typeface="+mn-ea"/>
                <a:cs typeface="Meiryo"/>
              </a:rPr>
              <a:t>年度と現在の比較）</a:t>
            </a:r>
            <a:endParaRPr sz="1400" dirty="0">
              <a:solidFill>
                <a:prstClr val="black"/>
              </a:solidFill>
              <a:latin typeface="+mn-ea"/>
              <a:ea typeface="+mn-ea"/>
              <a:cs typeface="Yu Gothic"/>
            </a:endParaRPr>
          </a:p>
        </p:txBody>
      </p:sp>
      <p:sp>
        <p:nvSpPr>
          <p:cNvPr id="3" name="スライド番号プレースホルダー 8">
            <a:extLst>
              <a:ext uri="{FF2B5EF4-FFF2-40B4-BE49-F238E27FC236}">
                <a16:creationId xmlns:a16="http://schemas.microsoft.com/office/drawing/2014/main" id="{9525699A-1C22-75A6-37D9-0483A667C462}"/>
              </a:ext>
            </a:extLst>
          </p:cNvPr>
          <p:cNvSpPr>
            <a:spLocks noGrp="1"/>
          </p:cNvSpPr>
          <p:nvPr>
            <p:ph type="sldNum" sz="quarter" idx="12"/>
          </p:nvPr>
        </p:nvSpPr>
        <p:spPr>
          <a:xfrm>
            <a:off x="8769893" y="6443281"/>
            <a:ext cx="374107" cy="298426"/>
          </a:xfrm>
        </p:spPr>
        <p:txBody>
          <a:bodyPr/>
          <a:lstStyle/>
          <a:p>
            <a:pPr>
              <a:defRPr/>
            </a:pPr>
            <a:fld id="{40E3B949-1179-4387-B307-F356BE6486A4}" type="slidenum">
              <a:rPr lang="en-US" altLang="ja-JP" smtClean="0">
                <a:latin typeface="+mn-ea"/>
                <a:ea typeface="+mn-ea"/>
              </a:rPr>
              <a:pPr>
                <a:defRPr/>
              </a:pPr>
              <a:t>18</a:t>
            </a:fld>
            <a:endParaRPr lang="en-US" altLang="ja-JP" dirty="0">
              <a:latin typeface="+mn-ea"/>
              <a:ea typeface="+mn-ea"/>
            </a:endParaRPr>
          </a:p>
        </p:txBody>
      </p:sp>
    </p:spTree>
    <p:extLst>
      <p:ext uri="{BB962C8B-B14F-4D97-AF65-F5344CB8AC3E}">
        <p14:creationId xmlns:p14="http://schemas.microsoft.com/office/powerpoint/2010/main" val="83662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wipe(left)">
                                      <p:cBhvr>
                                        <p:cTn id="7" dur="1200"/>
                                        <p:tgtEl>
                                          <p:spTgt spid="5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par>
                          <p:cTn id="22" fill="hold">
                            <p:stCondLst>
                              <p:cond delay="1000"/>
                            </p:stCondLst>
                            <p:childTnLst>
                              <p:par>
                                <p:cTn id="23" presetID="10" presetClass="entr" presetSubtype="0" fill="hold" grpId="0" nodeType="afterEffect">
                                  <p:stCondLst>
                                    <p:cond delay="0"/>
                                  </p:stCondLst>
                                  <p:childTnLst>
                                    <p:set>
                                      <p:cBhvr>
                                        <p:cTn id="24" dur="1" fill="hold">
                                          <p:stCondLst>
                                            <p:cond delay="0"/>
                                          </p:stCondLst>
                                        </p:cTn>
                                        <p:tgtEl>
                                          <p:spTgt spid="101"/>
                                        </p:tgtEl>
                                        <p:attrNameLst>
                                          <p:attrName>style.visibility</p:attrName>
                                        </p:attrNameLst>
                                      </p:cBhvr>
                                      <p:to>
                                        <p:strVal val="visible"/>
                                      </p:to>
                                    </p:set>
                                    <p:animEffect transition="in" filter="fade">
                                      <p:cBhvr>
                                        <p:cTn id="25" dur="500"/>
                                        <p:tgtEl>
                                          <p:spTgt spid="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 grpId="0"/>
      <p:bldP spid="5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A02EA711-F3DE-64C2-18B1-F0F1E141FF05}"/>
              </a:ext>
            </a:extLst>
          </p:cNvPr>
          <p:cNvSpPr txBox="1"/>
          <p:nvPr/>
        </p:nvSpPr>
        <p:spPr>
          <a:xfrm>
            <a:off x="336880" y="2399903"/>
            <a:ext cx="8479945" cy="3236072"/>
          </a:xfrm>
          <a:prstGeom prst="rect">
            <a:avLst/>
          </a:prstGeom>
          <a:noFill/>
        </p:spPr>
        <p:txBody>
          <a:bodyPr wrap="square" rtlCol="0">
            <a:noAutofit/>
          </a:bodyPr>
          <a:lstStyle/>
          <a:p>
            <a:pPr marL="342900" indent="-342900">
              <a:spcBef>
                <a:spcPts val="600"/>
              </a:spcBef>
              <a:buClr>
                <a:srgbClr val="005BAD"/>
              </a:buClr>
              <a:buFont typeface="Wingdings" panose="05000000000000000000" pitchFamily="2" charset="2"/>
              <a:buChar char="l"/>
            </a:pPr>
            <a:r>
              <a:rPr kumimoji="1" lang="ja-JP" altLang="en-US" sz="2200" dirty="0">
                <a:latin typeface="+mn-ea"/>
                <a:ea typeface="+mn-ea"/>
              </a:rPr>
              <a:t>日本は、他国に類をみない速度で高齢化が進んでいます。近年は、後期高齢者（</a:t>
            </a:r>
            <a:r>
              <a:rPr kumimoji="1" lang="en-US" altLang="ja-JP" sz="2200" dirty="0">
                <a:latin typeface="+mn-ea"/>
                <a:ea typeface="+mn-ea"/>
              </a:rPr>
              <a:t>75</a:t>
            </a:r>
            <a:r>
              <a:rPr kumimoji="1" lang="ja-JP" altLang="en-US" sz="2200" dirty="0">
                <a:latin typeface="+mn-ea"/>
                <a:ea typeface="+mn-ea"/>
              </a:rPr>
              <a:t>歳以上）の人口が速いスピードで増加してきており、今後も増加が続く見込みです。</a:t>
            </a:r>
            <a:r>
              <a:rPr lang="en-US" altLang="ja-JP" sz="2200" dirty="0">
                <a:solidFill>
                  <a:srgbClr val="005BAD"/>
                </a:solidFill>
                <a:latin typeface="+mn-ea"/>
                <a:ea typeface="+mn-ea"/>
              </a:rPr>
              <a:t>75</a:t>
            </a:r>
            <a:r>
              <a:rPr lang="ja-JP" altLang="en-US" sz="2200" dirty="0">
                <a:solidFill>
                  <a:srgbClr val="005BAD"/>
                </a:solidFill>
                <a:latin typeface="+mn-ea"/>
                <a:ea typeface="+mn-ea"/>
              </a:rPr>
              <a:t>歳以上になると、１人当たりの医療や介護の費用は急増</a:t>
            </a:r>
            <a:r>
              <a:rPr lang="ja-JP" altLang="en-US" sz="2200" dirty="0">
                <a:latin typeface="+mn-ea"/>
                <a:ea typeface="+mn-ea"/>
              </a:rPr>
              <a:t>します。</a:t>
            </a:r>
            <a:endParaRPr lang="en-US" altLang="ja-JP" sz="2200" dirty="0">
              <a:latin typeface="+mn-ea"/>
              <a:ea typeface="+mn-ea"/>
            </a:endParaRPr>
          </a:p>
          <a:p>
            <a:pPr marL="342900" indent="-342900">
              <a:spcBef>
                <a:spcPts val="600"/>
              </a:spcBef>
              <a:buClr>
                <a:srgbClr val="005BAD"/>
              </a:buClr>
              <a:buFont typeface="Wingdings" panose="05000000000000000000" pitchFamily="2" charset="2"/>
              <a:buChar char="l"/>
            </a:pPr>
            <a:endParaRPr lang="en-US" altLang="ja-JP" sz="2200" dirty="0">
              <a:solidFill>
                <a:srgbClr val="005BAD"/>
              </a:solidFill>
              <a:latin typeface="+mn-ea"/>
            </a:endParaRPr>
          </a:p>
          <a:p>
            <a:pPr marL="342900" indent="-342900">
              <a:spcBef>
                <a:spcPts val="600"/>
              </a:spcBef>
              <a:buClr>
                <a:srgbClr val="005BAD"/>
              </a:buClr>
              <a:buFont typeface="Wingdings" panose="05000000000000000000" pitchFamily="2" charset="2"/>
              <a:buChar char="l"/>
            </a:pPr>
            <a:r>
              <a:rPr lang="ja-JP" altLang="en-US" sz="2200" dirty="0">
                <a:latin typeface="+mn-ea"/>
              </a:rPr>
              <a:t>さらに、これまでの推計よりも相当程度早く少子化が進行しており、</a:t>
            </a:r>
            <a:r>
              <a:rPr lang="ja-JP" altLang="en-US" sz="2200" dirty="0">
                <a:solidFill>
                  <a:srgbClr val="005BAD"/>
                </a:solidFill>
                <a:latin typeface="+mn-ea"/>
              </a:rPr>
              <a:t>社会保障制度の支え手である現役世代の人口が減少し負担がより重くなる</a:t>
            </a:r>
            <a:r>
              <a:rPr lang="ja-JP" altLang="en-US" sz="2200" dirty="0">
                <a:latin typeface="+mn-ea"/>
              </a:rPr>
              <a:t>ことが見込まれます。</a:t>
            </a:r>
            <a:endParaRPr lang="en-US" altLang="ja-JP" sz="2200" dirty="0">
              <a:latin typeface="+mn-ea"/>
            </a:endParaRPr>
          </a:p>
          <a:p>
            <a:pPr marL="342900" indent="-342900">
              <a:lnSpc>
                <a:spcPct val="110000"/>
              </a:lnSpc>
              <a:spcBef>
                <a:spcPts val="600"/>
              </a:spcBef>
              <a:buClr>
                <a:srgbClr val="005BAD"/>
              </a:buClr>
              <a:buFont typeface="Wingdings" panose="05000000000000000000" pitchFamily="2" charset="2"/>
              <a:buChar char="l"/>
            </a:pPr>
            <a:endParaRPr lang="en-US" altLang="ja-JP" sz="2200" dirty="0">
              <a:solidFill>
                <a:srgbClr val="005BAD"/>
              </a:solidFill>
              <a:latin typeface="+mn-ea"/>
            </a:endParaRPr>
          </a:p>
          <a:p>
            <a:pPr marL="342900" indent="-342900">
              <a:lnSpc>
                <a:spcPct val="110000"/>
              </a:lnSpc>
              <a:spcBef>
                <a:spcPts val="600"/>
              </a:spcBef>
              <a:buClr>
                <a:srgbClr val="005BAD"/>
              </a:buClr>
              <a:buFont typeface="Wingdings" panose="05000000000000000000" pitchFamily="2" charset="2"/>
              <a:buChar char="l"/>
            </a:pPr>
            <a:endParaRPr lang="en-US" altLang="ja-JP" sz="2200" dirty="0">
              <a:solidFill>
                <a:srgbClr val="005BAD"/>
              </a:solidFill>
              <a:latin typeface="+mn-ea"/>
            </a:endParaRPr>
          </a:p>
          <a:p>
            <a:pPr>
              <a:lnSpc>
                <a:spcPct val="110000"/>
              </a:lnSpc>
              <a:spcBef>
                <a:spcPts val="0"/>
              </a:spcBef>
              <a:buClr>
                <a:srgbClr val="005BAD"/>
              </a:buClr>
            </a:pPr>
            <a:r>
              <a:rPr kumimoji="1" lang="en-US" altLang="ja-JP" sz="2200" dirty="0">
                <a:latin typeface="+mn-ea"/>
              </a:rPr>
              <a:t>  </a:t>
            </a:r>
            <a:endParaRPr kumimoji="1" lang="ja-JP" altLang="en-US" sz="2200" dirty="0">
              <a:latin typeface="+mn-ea"/>
            </a:endParaRPr>
          </a:p>
        </p:txBody>
      </p:sp>
      <p:grpSp>
        <p:nvGrpSpPr>
          <p:cNvPr id="2" name="グループ化 1">
            <a:extLst>
              <a:ext uri="{FF2B5EF4-FFF2-40B4-BE49-F238E27FC236}">
                <a16:creationId xmlns:a16="http://schemas.microsoft.com/office/drawing/2014/main" id="{E0C6F68B-640A-A226-11C5-6BD0440BF758}"/>
              </a:ext>
            </a:extLst>
          </p:cNvPr>
          <p:cNvGrpSpPr/>
          <p:nvPr/>
        </p:nvGrpSpPr>
        <p:grpSpPr>
          <a:xfrm>
            <a:off x="323851" y="1085670"/>
            <a:ext cx="8519134" cy="827030"/>
            <a:chOff x="323851" y="1085670"/>
            <a:chExt cx="8519134" cy="827030"/>
          </a:xfrm>
        </p:grpSpPr>
        <p:sp>
          <p:nvSpPr>
            <p:cNvPr id="140" name="AutoShape 353">
              <a:extLst>
                <a:ext uri="{FF2B5EF4-FFF2-40B4-BE49-F238E27FC236}">
                  <a16:creationId xmlns:a16="http://schemas.microsoft.com/office/drawing/2014/main" id="{05D734D1-4ECC-32A3-71C3-322AD88A624A}"/>
                </a:ext>
              </a:extLst>
            </p:cNvPr>
            <p:cNvSpPr>
              <a:spLocks noChangeArrowheads="1"/>
            </p:cNvSpPr>
            <p:nvPr/>
          </p:nvSpPr>
          <p:spPr bwMode="auto">
            <a:xfrm>
              <a:off x="323851" y="1085670"/>
              <a:ext cx="8519134" cy="827030"/>
            </a:xfrm>
            <a:prstGeom prst="roundRect">
              <a:avLst>
                <a:gd name="adj" fmla="val 0"/>
              </a:avLst>
            </a:prstGeom>
            <a:solidFill>
              <a:srgbClr val="CEECFE"/>
            </a:solidFill>
            <a:ln>
              <a:noFill/>
            </a:ln>
            <a:effectLst/>
          </p:spPr>
          <p:txBody>
            <a:bodyPr wrap="none" anchor="ctr"/>
            <a:lstStyle/>
            <a:p>
              <a:pPr defTabSz="838413" eaLnBrk="1" hangingPunct="1">
                <a:spcBef>
                  <a:spcPct val="20000"/>
                </a:spcBef>
                <a:buFont typeface="Arial" charset="0"/>
                <a:buChar char="•"/>
                <a:defRPr/>
              </a:pPr>
              <a:endParaRPr lang="ja-JP" altLang="en-US" sz="2567" dirty="0">
                <a:solidFill>
                  <a:prstClr val="black"/>
                </a:solidFill>
                <a:latin typeface="HGPｺﾞｼｯｸE" panose="020B0900000000000000" pitchFamily="50" charset="-128"/>
                <a:ea typeface="HGPｺﾞｼｯｸE" panose="020B0900000000000000" pitchFamily="50" charset="-128"/>
              </a:endParaRPr>
            </a:p>
          </p:txBody>
        </p:sp>
        <p:sp>
          <p:nvSpPr>
            <p:cNvPr id="136" name="テキスト ボックス 135">
              <a:extLst>
                <a:ext uri="{FF2B5EF4-FFF2-40B4-BE49-F238E27FC236}">
                  <a16:creationId xmlns:a16="http://schemas.microsoft.com/office/drawing/2014/main" id="{3599C78E-C02B-8236-59A1-84780BBD05C2}"/>
                </a:ext>
              </a:extLst>
            </p:cNvPr>
            <p:cNvSpPr txBox="1"/>
            <p:nvPr/>
          </p:nvSpPr>
          <p:spPr>
            <a:xfrm>
              <a:off x="340205" y="1314519"/>
              <a:ext cx="5420516" cy="369332"/>
            </a:xfrm>
            <a:prstGeom prst="rect">
              <a:avLst/>
            </a:prstGeom>
            <a:noFill/>
          </p:spPr>
          <p:txBody>
            <a:bodyPr wrap="square" rtlCol="0">
              <a:spAutoFit/>
            </a:bodyPr>
            <a:lstStyle/>
            <a:p>
              <a:r>
                <a:rPr kumimoji="1" lang="ja-JP" altLang="en-US" sz="1800" dirty="0">
                  <a:latin typeface="+mn-ea"/>
                  <a:ea typeface="+mn-ea"/>
                </a:rPr>
                <a:t>社会保障関係費は今後も増えるのか</a:t>
              </a:r>
            </a:p>
          </p:txBody>
        </p:sp>
      </p:grpSp>
      <p:sp>
        <p:nvSpPr>
          <p:cNvPr id="9" name="Rectangle 14">
            <a:extLst>
              <a:ext uri="{FF2B5EF4-FFF2-40B4-BE49-F238E27FC236}">
                <a16:creationId xmlns:a16="http://schemas.microsoft.com/office/drawing/2014/main" id="{AEBA2F07-A9F5-0DD8-BCD2-DC76F682CB4C}"/>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500" kern="0" dirty="0">
                <a:solidFill>
                  <a:srgbClr val="005BAD"/>
                </a:solidFill>
                <a:latin typeface="HGP創英角ｺﾞｼｯｸUB" panose="020B0900000000000000" pitchFamily="50" charset="-128"/>
                <a:ea typeface="HGP創英角ｺﾞｼｯｸUB" panose="020B0900000000000000" pitchFamily="50" charset="-128"/>
              </a:rPr>
              <a:t>３</a:t>
            </a:r>
            <a:r>
              <a:rPr lang="en-US" altLang="ja-JP" sz="2200" kern="0" dirty="0">
                <a:solidFill>
                  <a:srgbClr val="005BAD"/>
                </a:solidFill>
                <a:latin typeface="HGP創英角ｺﾞｼｯｸUB" panose="020B0900000000000000" pitchFamily="50" charset="-128"/>
                <a:ea typeface="HGP創英角ｺﾞｼｯｸUB" panose="020B0900000000000000" pitchFamily="50" charset="-128"/>
              </a:rPr>
              <a:t>. </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国の財政をみてみよう③</a:t>
            </a:r>
          </a:p>
        </p:txBody>
      </p:sp>
      <p:pic>
        <p:nvPicPr>
          <p:cNvPr id="4" name="Picture 29">
            <a:extLst>
              <a:ext uri="{FF2B5EF4-FFF2-40B4-BE49-F238E27FC236}">
                <a16:creationId xmlns:a16="http://schemas.microsoft.com/office/drawing/2014/main" id="{F121C140-897A-4A51-7B38-71F273B0A8F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p:blipFill>
        <p:spPr bwMode="auto">
          <a:xfrm>
            <a:off x="7601021" y="811947"/>
            <a:ext cx="1323956" cy="15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スライド番号プレースホルダー 8">
            <a:extLst>
              <a:ext uri="{FF2B5EF4-FFF2-40B4-BE49-F238E27FC236}">
                <a16:creationId xmlns:a16="http://schemas.microsoft.com/office/drawing/2014/main" id="{282CCFA2-A0CA-4588-2E7C-32808D6D7B90}"/>
              </a:ext>
            </a:extLst>
          </p:cNvPr>
          <p:cNvSpPr>
            <a:spLocks noGrp="1"/>
          </p:cNvSpPr>
          <p:nvPr>
            <p:ph type="sldNum" sz="quarter" idx="12"/>
          </p:nvPr>
        </p:nvSpPr>
        <p:spPr>
          <a:xfrm>
            <a:off x="8769893" y="6443281"/>
            <a:ext cx="374107" cy="298426"/>
          </a:xfrm>
        </p:spPr>
        <p:txBody>
          <a:bodyPr/>
          <a:lstStyle/>
          <a:p>
            <a:pPr>
              <a:defRPr/>
            </a:pPr>
            <a:fld id="{40E3B949-1179-4387-B307-F356BE6486A4}" type="slidenum">
              <a:rPr lang="en-US" altLang="ja-JP" smtClean="0">
                <a:latin typeface="+mn-ea"/>
                <a:ea typeface="+mn-ea"/>
              </a:rPr>
              <a:pPr>
                <a:defRPr/>
              </a:pPr>
              <a:t>19</a:t>
            </a:fld>
            <a:endParaRPr lang="en-US" altLang="ja-JP" dirty="0">
              <a:latin typeface="+mn-ea"/>
              <a:ea typeface="+mn-ea"/>
            </a:endParaRPr>
          </a:p>
        </p:txBody>
      </p:sp>
    </p:spTree>
    <p:extLst>
      <p:ext uri="{BB962C8B-B14F-4D97-AF65-F5344CB8AC3E}">
        <p14:creationId xmlns:p14="http://schemas.microsoft.com/office/powerpoint/2010/main" val="1874813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600"/>
                                        <p:tgtEl>
                                          <p:spTgt spid="4"/>
                                        </p:tgtEl>
                                      </p:cBhvr>
                                    </p:animEffect>
                                    <p:anim calcmode="lin" valueType="num">
                                      <p:cBhvr>
                                        <p:cTn id="12" dur="600" fill="hold"/>
                                        <p:tgtEl>
                                          <p:spTgt spid="4"/>
                                        </p:tgtEl>
                                        <p:attrNameLst>
                                          <p:attrName>ppt_x</p:attrName>
                                        </p:attrNameLst>
                                      </p:cBhvr>
                                      <p:tavLst>
                                        <p:tav tm="0">
                                          <p:val>
                                            <p:strVal val="#ppt_x"/>
                                          </p:val>
                                        </p:tav>
                                        <p:tav tm="100000">
                                          <p:val>
                                            <p:strVal val="#ppt_x"/>
                                          </p:val>
                                        </p:tav>
                                      </p:tavLst>
                                    </p:anim>
                                    <p:anim calcmode="lin" valueType="num">
                                      <p:cBhvr>
                                        <p:cTn id="13" dur="6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wipe(left)">
                                      <p:cBhvr>
                                        <p:cTn id="18" dur="1750"/>
                                        <p:tgtEl>
                                          <p:spTgt spid="3">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wipe(left)">
                                      <p:cBhvr>
                                        <p:cTn id="23" dur="1750"/>
                                        <p:tgtEl>
                                          <p:spTgt spid="3">
                                            <p:txEl>
                                              <p:pRg st="2" end="2"/>
                                            </p:txEl>
                                          </p:spTgt>
                                        </p:tgtEl>
                                      </p:cBhvr>
                                    </p:animEffect>
                                  </p:childTnLst>
                                </p:cTn>
                              </p:par>
                            </p:childTnLst>
                          </p:cTn>
                        </p:par>
                        <p:par>
                          <p:cTn id="24" fill="hold">
                            <p:stCondLst>
                              <p:cond delay="1750"/>
                            </p:stCondLst>
                            <p:childTnLst>
                              <p:par>
                                <p:cTn id="25" presetID="22" presetClass="entr" presetSubtype="8" fill="hold" nodeType="after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wipe(left)">
                                      <p:cBhvr>
                                        <p:cTn id="27" dur="17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 name="グループ化 51">
            <a:extLst>
              <a:ext uri="{FF2B5EF4-FFF2-40B4-BE49-F238E27FC236}">
                <a16:creationId xmlns:a16="http://schemas.microsoft.com/office/drawing/2014/main" id="{2021CB70-9A6D-443D-B615-A7D0E79258F5}"/>
              </a:ext>
            </a:extLst>
          </p:cNvPr>
          <p:cNvGrpSpPr/>
          <p:nvPr/>
        </p:nvGrpSpPr>
        <p:grpSpPr>
          <a:xfrm>
            <a:off x="287921" y="6410880"/>
            <a:ext cx="7960460" cy="374400"/>
            <a:chOff x="322211" y="6410880"/>
            <a:chExt cx="8532000" cy="374400"/>
          </a:xfrm>
        </p:grpSpPr>
        <p:sp>
          <p:nvSpPr>
            <p:cNvPr id="53" name="正方形/長方形 52">
              <a:extLst>
                <a:ext uri="{FF2B5EF4-FFF2-40B4-BE49-F238E27FC236}">
                  <a16:creationId xmlns:a16="http://schemas.microsoft.com/office/drawing/2014/main" id="{670E22B0-018A-42F6-991E-DC3D5E98049E}"/>
                </a:ext>
              </a:extLst>
            </p:cNvPr>
            <p:cNvSpPr/>
            <p:nvPr/>
          </p:nvSpPr>
          <p:spPr bwMode="auto">
            <a:xfrm>
              <a:off x="322211" y="6410880"/>
              <a:ext cx="8532000" cy="374400"/>
            </a:xfrm>
            <a:prstGeom prst="rect">
              <a:avLst/>
            </a:prstGeom>
            <a:noFill/>
            <a:ln w="22225"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54" name="正方形/長方形 53">
              <a:extLst>
                <a:ext uri="{FF2B5EF4-FFF2-40B4-BE49-F238E27FC236}">
                  <a16:creationId xmlns:a16="http://schemas.microsoft.com/office/drawing/2014/main" id="{0044478B-C343-4248-8903-0903A16725F7}"/>
                </a:ext>
              </a:extLst>
            </p:cNvPr>
            <p:cNvSpPr/>
            <p:nvPr/>
          </p:nvSpPr>
          <p:spPr bwMode="auto">
            <a:xfrm>
              <a:off x="322212" y="6449705"/>
              <a:ext cx="8497741" cy="296751"/>
            </a:xfrm>
            <a:prstGeom prst="rect">
              <a:avLst/>
            </a:prstGeom>
            <a:solidFill>
              <a:srgbClr val="CCECFF">
                <a:alpha val="30000"/>
              </a:srgbClr>
            </a:solidFill>
            <a:ln w="6350" cap="flat" cmpd="sng" algn="ctr">
              <a:solidFill>
                <a:srgbClr val="005BAD"/>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grpSp>
      <p:sp>
        <p:nvSpPr>
          <p:cNvPr id="8197" name="Line 48">
            <a:hlinkClick r:id="" action="ppaction://hlinkshowjump?jump=previousslide"/>
          </p:cNvPr>
          <p:cNvSpPr>
            <a:spLocks noChangeShapeType="1"/>
          </p:cNvSpPr>
          <p:nvPr/>
        </p:nvSpPr>
        <p:spPr bwMode="auto">
          <a:xfrm>
            <a:off x="8458200" y="228600"/>
            <a:ext cx="228600" cy="0"/>
          </a:xfrm>
          <a:prstGeom prst="line">
            <a:avLst/>
          </a:prstGeom>
          <a:noFill/>
          <a:ln w="50800">
            <a:solidFill>
              <a:srgbClr val="FFFFFF"/>
            </a:solidFill>
            <a:round/>
            <a:headEnd type="triangle" w="med" len="sm"/>
            <a:tailEnd/>
          </a:ln>
          <a:extLst>
            <a:ext uri="{909E8E84-426E-40DD-AFC4-6F175D3DCCD1}">
              <a14:hiddenFill xmlns:a14="http://schemas.microsoft.com/office/drawing/2010/main">
                <a:noFill/>
              </a14:hiddenFill>
            </a:ext>
          </a:extLst>
        </p:spPr>
        <p:txBody>
          <a:bodyPr/>
          <a:lstStyle/>
          <a:p>
            <a:endParaRPr lang="ja-JP" altLang="en-US" dirty="0">
              <a:latin typeface="HGPｺﾞｼｯｸE" panose="020B0900000000000000" pitchFamily="50" charset="-128"/>
            </a:endParaRPr>
          </a:p>
        </p:txBody>
      </p:sp>
      <p:sp>
        <p:nvSpPr>
          <p:cNvPr id="8198" name="Line 49">
            <a:hlinkClick r:id="" action="ppaction://hlinkshowjump?jump=nextslide"/>
          </p:cNvPr>
          <p:cNvSpPr>
            <a:spLocks noChangeShapeType="1"/>
          </p:cNvSpPr>
          <p:nvPr/>
        </p:nvSpPr>
        <p:spPr bwMode="auto">
          <a:xfrm>
            <a:off x="8763000" y="228600"/>
            <a:ext cx="228600" cy="0"/>
          </a:xfrm>
          <a:prstGeom prst="line">
            <a:avLst/>
          </a:prstGeom>
          <a:noFill/>
          <a:ln w="50800">
            <a:solidFill>
              <a:srgbClr val="FFFFFF"/>
            </a:solidFill>
            <a:round/>
            <a:headEnd type="none" w="med" len="sm"/>
            <a:tailEnd type="triangle" w="med" len="sm"/>
          </a:ln>
          <a:extLst>
            <a:ext uri="{909E8E84-426E-40DD-AFC4-6F175D3DCCD1}">
              <a14:hiddenFill xmlns:a14="http://schemas.microsoft.com/office/drawing/2010/main">
                <a:noFill/>
              </a14:hiddenFill>
            </a:ext>
          </a:extLst>
        </p:spPr>
        <p:txBody>
          <a:bodyPr/>
          <a:lstStyle/>
          <a:p>
            <a:endParaRPr lang="ja-JP" altLang="en-US" dirty="0">
              <a:latin typeface="HGPｺﾞｼｯｸE" panose="020B0900000000000000" pitchFamily="50" charset="-128"/>
            </a:endParaRPr>
          </a:p>
        </p:txBody>
      </p:sp>
      <p:sp>
        <p:nvSpPr>
          <p:cNvPr id="4" name="テキスト ボックス 3">
            <a:extLst>
              <a:ext uri="{FF2B5EF4-FFF2-40B4-BE49-F238E27FC236}">
                <a16:creationId xmlns:a16="http://schemas.microsoft.com/office/drawing/2014/main" id="{3C3765E1-DB81-8015-D62B-103E8C8AA7F9}"/>
              </a:ext>
            </a:extLst>
          </p:cNvPr>
          <p:cNvSpPr txBox="1"/>
          <p:nvPr/>
        </p:nvSpPr>
        <p:spPr>
          <a:xfrm>
            <a:off x="803549" y="6483360"/>
            <a:ext cx="6029081" cy="261610"/>
          </a:xfrm>
          <a:prstGeom prst="rect">
            <a:avLst/>
          </a:prstGeom>
          <a:noFill/>
        </p:spPr>
        <p:txBody>
          <a:bodyPr wrap="square" rtlCol="0">
            <a:spAutoFit/>
          </a:bodyPr>
          <a:lstStyle/>
          <a:p>
            <a:r>
              <a:rPr kumimoji="1" lang="ja-JP" altLang="en-US" sz="1100" b="1" dirty="0">
                <a:solidFill>
                  <a:srgbClr val="005BAD"/>
                </a:solidFill>
                <a:latin typeface="ＭＳ Ｐゴシック" panose="020B0600070205080204" pitchFamily="50" charset="-128"/>
                <a:ea typeface="ＭＳ Ｐゴシック" panose="020B0600070205080204" pitchFamily="50" charset="-128"/>
              </a:rPr>
              <a:t>身近な税金をもっと調べよう</a:t>
            </a:r>
            <a:r>
              <a:rPr lang="ja-JP" altLang="en-US" sz="1100" b="1" dirty="0">
                <a:solidFill>
                  <a:srgbClr val="005BAD"/>
                </a:solidFill>
                <a:latin typeface="ＭＳ Ｐゴシック" panose="020B0600070205080204" pitchFamily="50" charset="-128"/>
                <a:ea typeface="ＭＳ Ｐゴシック" panose="020B0600070205080204" pitchFamily="50" charset="-128"/>
              </a:rPr>
              <a:t>　</a:t>
            </a:r>
            <a:r>
              <a:rPr kumimoji="1" lang="en-US" altLang="ja-JP" sz="1100" dirty="0">
                <a:latin typeface="HGPGothicE" panose="020B0900000000000000" pitchFamily="34" charset="-128"/>
                <a:cs typeface="Arial" panose="020B0604020202020204" pitchFamily="34" charset="0"/>
                <a:hlinkClick r:id="rId4">
                  <a:extLst>
                    <a:ext uri="{A12FA001-AC4F-418D-AE19-62706E023703}">
                      <ahyp:hlinkClr xmlns:ahyp="http://schemas.microsoft.com/office/drawing/2018/hyperlinkcolor" val="tx"/>
                    </a:ext>
                  </a:extLst>
                </a:hlinkClick>
              </a:rPr>
              <a:t>https://www.mof.go.jp/tax_information/index.html</a:t>
            </a:r>
            <a:r>
              <a:rPr kumimoji="1" lang="en-US" altLang="ja-JP" sz="1100" dirty="0">
                <a:latin typeface="HGPGothicE" panose="020B0900000000000000" pitchFamily="34" charset="-128"/>
                <a:cs typeface="Arial" panose="020B0604020202020204" pitchFamily="34" charset="0"/>
                <a:hlinkClick r:id="rId5">
                  <a:extLst>
                    <a:ext uri="{A12FA001-AC4F-418D-AE19-62706E023703}">
                      <ahyp:hlinkClr xmlns:ahyp="http://schemas.microsoft.com/office/drawing/2018/hyperlinkcolor" val="tx"/>
                    </a:ext>
                  </a:extLst>
                </a:hlinkClick>
              </a:rPr>
              <a:t> </a:t>
            </a:r>
            <a:r>
              <a:rPr kumimoji="1" lang="en-US" altLang="ja-JP" sz="1000" dirty="0">
                <a:latin typeface="ＭＳ Ｐゴシック" panose="020B0600070205080204" pitchFamily="50" charset="-128"/>
                <a:ea typeface="ＭＳ Ｐゴシック" panose="020B0600070205080204" pitchFamily="50" charset="-128"/>
              </a:rPr>
              <a:t>(</a:t>
            </a:r>
            <a:r>
              <a:rPr kumimoji="1" lang="ja-JP" altLang="en-US" sz="1000" dirty="0">
                <a:latin typeface="ＭＳ Ｐゴシック" panose="020B0600070205080204" pitchFamily="50" charset="-128"/>
                <a:ea typeface="ＭＳ Ｐゴシック" panose="020B0600070205080204" pitchFamily="50" charset="-128"/>
              </a:rPr>
              <a:t>財務省</a:t>
            </a:r>
            <a:r>
              <a:rPr kumimoji="1" lang="en-US" altLang="ja-JP" sz="1000" dirty="0">
                <a:latin typeface="ＭＳ Ｐゴシック" panose="020B0600070205080204" pitchFamily="50" charset="-128"/>
                <a:ea typeface="ＭＳ Ｐゴシック" panose="020B0600070205080204" pitchFamily="50" charset="-128"/>
              </a:rPr>
              <a:t>HP</a:t>
            </a:r>
            <a:r>
              <a:rPr lang="ja-JP" altLang="en-US" sz="1000" dirty="0">
                <a:latin typeface="ＭＳ Ｐゴシック" panose="020B0600070205080204" pitchFamily="50" charset="-128"/>
                <a:ea typeface="ＭＳ Ｐゴシック" panose="020B0600070205080204" pitchFamily="50" charset="-128"/>
              </a:rPr>
              <a:t>）</a:t>
            </a:r>
            <a:endParaRPr lang="ja-JP" altLang="en-US" sz="1100" dirty="0">
              <a:latin typeface="ＭＳ Ｐゴシック" panose="020B0600070205080204" pitchFamily="50" charset="-128"/>
              <a:ea typeface="ＭＳ Ｐゴシック" panose="020B0600070205080204" pitchFamily="50" charset="-128"/>
            </a:endParaRPr>
          </a:p>
        </p:txBody>
      </p:sp>
      <p:sp>
        <p:nvSpPr>
          <p:cNvPr id="3" name="Rectangle 14">
            <a:extLst>
              <a:ext uri="{FF2B5EF4-FFF2-40B4-BE49-F238E27FC236}">
                <a16:creationId xmlns:a16="http://schemas.microsoft.com/office/drawing/2014/main" id="{44CF30C8-9FAC-AC6D-8177-527DD9A4D0D0}"/>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500" kern="0" dirty="0">
                <a:solidFill>
                  <a:srgbClr val="005BAD"/>
                </a:solidFill>
                <a:latin typeface="HGP創英角ｺﾞｼｯｸUB" panose="020B0900000000000000" pitchFamily="50" charset="-128"/>
                <a:ea typeface="HGP創英角ｺﾞｼｯｸUB" panose="020B0900000000000000" pitchFamily="50" charset="-128"/>
              </a:rPr>
              <a:t>目　次</a:t>
            </a:r>
            <a:endParaRPr lang="ja-JP" altLang="en-US" sz="2200" kern="0" dirty="0">
              <a:solidFill>
                <a:schemeClr val="tx1"/>
              </a:solidFill>
              <a:latin typeface="HGP創英角ｺﾞｼｯｸUB" panose="020B0900000000000000" pitchFamily="50" charset="-128"/>
              <a:ea typeface="HGP創英角ｺﾞｼｯｸUB" panose="020B0900000000000000" pitchFamily="50" charset="-128"/>
            </a:endParaRPr>
          </a:p>
        </p:txBody>
      </p:sp>
      <p:grpSp>
        <p:nvGrpSpPr>
          <p:cNvPr id="5" name="グループ化 4">
            <a:extLst>
              <a:ext uri="{FF2B5EF4-FFF2-40B4-BE49-F238E27FC236}">
                <a16:creationId xmlns:a16="http://schemas.microsoft.com/office/drawing/2014/main" id="{D765EC00-A491-1384-1250-6279AA2F125C}"/>
              </a:ext>
            </a:extLst>
          </p:cNvPr>
          <p:cNvGrpSpPr/>
          <p:nvPr/>
        </p:nvGrpSpPr>
        <p:grpSpPr>
          <a:xfrm>
            <a:off x="-29057" y="6108720"/>
            <a:ext cx="832606" cy="749284"/>
            <a:chOff x="-35154" y="5996308"/>
            <a:chExt cx="945432" cy="850819"/>
          </a:xfrm>
        </p:grpSpPr>
        <p:sp>
          <p:nvSpPr>
            <p:cNvPr id="7" name="フリーフォーム: 図形 6">
              <a:extLst>
                <a:ext uri="{FF2B5EF4-FFF2-40B4-BE49-F238E27FC236}">
                  <a16:creationId xmlns:a16="http://schemas.microsoft.com/office/drawing/2014/main" id="{A6E43E3D-7E63-A881-30BF-DADD09673E77}"/>
                </a:ext>
              </a:extLst>
            </p:cNvPr>
            <p:cNvSpPr/>
            <p:nvPr userDrawn="1"/>
          </p:nvSpPr>
          <p:spPr>
            <a:xfrm rot="5400000">
              <a:off x="29731" y="6013482"/>
              <a:ext cx="803912" cy="863377"/>
            </a:xfrm>
            <a:custGeom>
              <a:avLst/>
              <a:gdLst>
                <a:gd name="connsiteX0" fmla="*/ 0 w 803912"/>
                <a:gd name="connsiteY0" fmla="*/ 529098 h 863377"/>
                <a:gd name="connsiteX1" fmla="*/ 529098 w 803912"/>
                <a:gd name="connsiteY1" fmla="*/ 0 h 863377"/>
                <a:gd name="connsiteX2" fmla="*/ 735047 w 803912"/>
                <a:gd name="connsiteY2" fmla="*/ 41580 h 863377"/>
                <a:gd name="connsiteX3" fmla="*/ 803912 w 803912"/>
                <a:gd name="connsiteY3" fmla="*/ 78958 h 863377"/>
                <a:gd name="connsiteX4" fmla="*/ 803912 w 803912"/>
                <a:gd name="connsiteY4" fmla="*/ 863377 h 863377"/>
                <a:gd name="connsiteX5" fmla="*/ 122089 w 803912"/>
                <a:gd name="connsiteY5" fmla="*/ 863377 h 863377"/>
                <a:gd name="connsiteX6" fmla="*/ 90362 w 803912"/>
                <a:gd name="connsiteY6" fmla="*/ 824922 h 863377"/>
                <a:gd name="connsiteX7" fmla="*/ 0 w 803912"/>
                <a:gd name="connsiteY7" fmla="*/ 529098 h 863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3912" h="863377">
                  <a:moveTo>
                    <a:pt x="0" y="529098"/>
                  </a:moveTo>
                  <a:cubicBezTo>
                    <a:pt x="0" y="236885"/>
                    <a:pt x="236885" y="0"/>
                    <a:pt x="529098" y="0"/>
                  </a:cubicBezTo>
                  <a:cubicBezTo>
                    <a:pt x="602151" y="0"/>
                    <a:pt x="671747" y="14806"/>
                    <a:pt x="735047" y="41580"/>
                  </a:cubicBezTo>
                  <a:lnTo>
                    <a:pt x="803912" y="78958"/>
                  </a:lnTo>
                  <a:lnTo>
                    <a:pt x="803912" y="863377"/>
                  </a:lnTo>
                  <a:lnTo>
                    <a:pt x="122089" y="863377"/>
                  </a:lnTo>
                  <a:lnTo>
                    <a:pt x="90362" y="824922"/>
                  </a:lnTo>
                  <a:cubicBezTo>
                    <a:pt x="33312" y="740478"/>
                    <a:pt x="0" y="638678"/>
                    <a:pt x="0" y="529098"/>
                  </a:cubicBezTo>
                  <a:close/>
                </a:path>
              </a:pathLst>
            </a:custGeom>
            <a:solidFill>
              <a:srgbClr val="DCF8C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latin typeface="HGPGothicE" panose="020B0900000000000000" pitchFamily="34" charset="-128"/>
              </a:endParaRPr>
            </a:p>
          </p:txBody>
        </p:sp>
        <p:sp>
          <p:nvSpPr>
            <p:cNvPr id="9" name="フリーフォーム: 図形 8">
              <a:extLst>
                <a:ext uri="{FF2B5EF4-FFF2-40B4-BE49-F238E27FC236}">
                  <a16:creationId xmlns:a16="http://schemas.microsoft.com/office/drawing/2014/main" id="{FA937CC1-6989-5468-E08A-A913C470570D}"/>
                </a:ext>
              </a:extLst>
            </p:cNvPr>
            <p:cNvSpPr/>
            <p:nvPr userDrawn="1"/>
          </p:nvSpPr>
          <p:spPr>
            <a:xfrm rot="5400000">
              <a:off x="29731" y="5966577"/>
              <a:ext cx="850815" cy="910278"/>
            </a:xfrm>
            <a:custGeom>
              <a:avLst/>
              <a:gdLst>
                <a:gd name="connsiteX0" fmla="*/ 0 w 850815"/>
                <a:gd name="connsiteY0" fmla="*/ 576000 h 910278"/>
                <a:gd name="connsiteX1" fmla="*/ 576000 w 850815"/>
                <a:gd name="connsiteY1" fmla="*/ 0 h 910278"/>
                <a:gd name="connsiteX2" fmla="*/ 800205 w 850815"/>
                <a:gd name="connsiteY2" fmla="*/ 45266 h 910278"/>
                <a:gd name="connsiteX3" fmla="*/ 850815 w 850815"/>
                <a:gd name="connsiteY3" fmla="*/ 72735 h 910278"/>
                <a:gd name="connsiteX4" fmla="*/ 850815 w 850815"/>
                <a:gd name="connsiteY4" fmla="*/ 125859 h 910278"/>
                <a:gd name="connsiteX5" fmla="*/ 781950 w 850815"/>
                <a:gd name="connsiteY5" fmla="*/ 88481 h 910278"/>
                <a:gd name="connsiteX6" fmla="*/ 576001 w 850815"/>
                <a:gd name="connsiteY6" fmla="*/ 46901 h 910278"/>
                <a:gd name="connsiteX7" fmla="*/ 46903 w 850815"/>
                <a:gd name="connsiteY7" fmla="*/ 575999 h 910278"/>
                <a:gd name="connsiteX8" fmla="*/ 137265 w 850815"/>
                <a:gd name="connsiteY8" fmla="*/ 871823 h 910278"/>
                <a:gd name="connsiteX9" fmla="*/ 168992 w 850815"/>
                <a:gd name="connsiteY9" fmla="*/ 910278 h 910278"/>
                <a:gd name="connsiteX10" fmla="*/ 108463 w 850815"/>
                <a:gd name="connsiteY10" fmla="*/ 910278 h 910278"/>
                <a:gd name="connsiteX11" fmla="*/ 98372 w 850815"/>
                <a:gd name="connsiteY11" fmla="*/ 898047 h 910278"/>
                <a:gd name="connsiteX12" fmla="*/ 0 w 850815"/>
                <a:gd name="connsiteY12" fmla="*/ 576000 h 91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0815" h="910278">
                  <a:moveTo>
                    <a:pt x="0" y="576000"/>
                  </a:moveTo>
                  <a:cubicBezTo>
                    <a:pt x="0" y="257884"/>
                    <a:pt x="257884" y="0"/>
                    <a:pt x="576000" y="0"/>
                  </a:cubicBezTo>
                  <a:cubicBezTo>
                    <a:pt x="655529" y="0"/>
                    <a:pt x="731294" y="16118"/>
                    <a:pt x="800205" y="45266"/>
                  </a:cubicBezTo>
                  <a:lnTo>
                    <a:pt x="850815" y="72735"/>
                  </a:lnTo>
                  <a:lnTo>
                    <a:pt x="850815" y="125859"/>
                  </a:lnTo>
                  <a:lnTo>
                    <a:pt x="781950" y="88481"/>
                  </a:lnTo>
                  <a:cubicBezTo>
                    <a:pt x="718650" y="61707"/>
                    <a:pt x="649054" y="46901"/>
                    <a:pt x="576001" y="46901"/>
                  </a:cubicBezTo>
                  <a:cubicBezTo>
                    <a:pt x="283788" y="46901"/>
                    <a:pt x="46903" y="283786"/>
                    <a:pt x="46903" y="575999"/>
                  </a:cubicBezTo>
                  <a:cubicBezTo>
                    <a:pt x="46903" y="685579"/>
                    <a:pt x="80215" y="787379"/>
                    <a:pt x="137265" y="871823"/>
                  </a:cubicBezTo>
                  <a:lnTo>
                    <a:pt x="168992" y="910278"/>
                  </a:lnTo>
                  <a:lnTo>
                    <a:pt x="108463" y="910278"/>
                  </a:lnTo>
                  <a:lnTo>
                    <a:pt x="98372" y="898047"/>
                  </a:lnTo>
                  <a:cubicBezTo>
                    <a:pt x="36265" y="806117"/>
                    <a:pt x="0" y="695294"/>
                    <a:pt x="0" y="576000"/>
                  </a:cubicBezTo>
                  <a:close/>
                </a:path>
              </a:pathLst>
            </a:custGeom>
            <a:solidFill>
              <a:srgbClr val="005BA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latin typeface="HGPGothicE" panose="020B0900000000000000" pitchFamily="34" charset="-128"/>
              </a:endParaRPr>
            </a:p>
          </p:txBody>
        </p:sp>
        <p:sp>
          <p:nvSpPr>
            <p:cNvPr id="11" name="テキスト ボックス 10">
              <a:extLst>
                <a:ext uri="{FF2B5EF4-FFF2-40B4-BE49-F238E27FC236}">
                  <a16:creationId xmlns:a16="http://schemas.microsoft.com/office/drawing/2014/main" id="{81FBA09C-AA3E-67BA-292F-88B6268341EA}"/>
                </a:ext>
              </a:extLst>
            </p:cNvPr>
            <p:cNvSpPr txBox="1"/>
            <p:nvPr userDrawn="1"/>
          </p:nvSpPr>
          <p:spPr>
            <a:xfrm>
              <a:off x="-35154" y="6181034"/>
              <a:ext cx="825671" cy="584775"/>
            </a:xfrm>
            <a:prstGeom prst="rect">
              <a:avLst/>
            </a:prstGeom>
            <a:noFill/>
          </p:spPr>
          <p:txBody>
            <a:bodyPr wrap="square" rtlCol="0">
              <a:noAutofit/>
            </a:bodyPr>
            <a:lstStyle/>
            <a:p>
              <a:pPr algn="ctr"/>
              <a:r>
                <a:rPr kumimoji="1" lang="ja-JP" altLang="en-US" sz="1400" b="1" i="0" spc="50" baseline="0" dirty="0">
                  <a:solidFill>
                    <a:srgbClr val="005BAD"/>
                  </a:solidFill>
                  <a:latin typeface="ＭＳ Ｐゴシック" panose="020B0600070205080204" pitchFamily="50" charset="-128"/>
                  <a:ea typeface="ＭＳ Ｐゴシック" panose="020B0600070205080204" pitchFamily="50" charset="-128"/>
                </a:rPr>
                <a:t>もっと</a:t>
              </a:r>
              <a:endParaRPr kumimoji="1" lang="en-US" altLang="ja-JP" sz="1400" b="1" i="0" spc="50" baseline="0" dirty="0">
                <a:solidFill>
                  <a:srgbClr val="005BAD"/>
                </a:solidFill>
                <a:latin typeface="ＭＳ Ｐゴシック" panose="020B0600070205080204" pitchFamily="50" charset="-128"/>
                <a:ea typeface="ＭＳ Ｐゴシック" panose="020B0600070205080204" pitchFamily="50" charset="-128"/>
              </a:endParaRPr>
            </a:p>
            <a:p>
              <a:pPr algn="ctr"/>
              <a:r>
                <a:rPr lang="ja-JP" altLang="en-US" sz="1400" b="1" spc="50" dirty="0">
                  <a:solidFill>
                    <a:srgbClr val="005BAD"/>
                  </a:solidFill>
                  <a:latin typeface="ＭＳ Ｐゴシック" panose="020B0600070205080204" pitchFamily="50" charset="-128"/>
                  <a:ea typeface="ＭＳ Ｐゴシック" panose="020B0600070205080204" pitchFamily="50" charset="-128"/>
                </a:rPr>
                <a:t>詳しく</a:t>
              </a:r>
              <a:endParaRPr kumimoji="1" lang="ja-JP" altLang="en-US" sz="1400" b="1" i="0" spc="50" baseline="0" dirty="0">
                <a:solidFill>
                  <a:srgbClr val="005BAD"/>
                </a:solidFill>
                <a:latin typeface="ＭＳ Ｐゴシック" panose="020B0600070205080204" pitchFamily="50" charset="-128"/>
                <a:ea typeface="ＭＳ Ｐゴシック" panose="020B0600070205080204" pitchFamily="50" charset="-128"/>
              </a:endParaRPr>
            </a:p>
          </p:txBody>
        </p:sp>
      </p:grpSp>
      <p:grpSp>
        <p:nvGrpSpPr>
          <p:cNvPr id="22" name="グループ化 21" hidden="1">
            <a:extLst>
              <a:ext uri="{FF2B5EF4-FFF2-40B4-BE49-F238E27FC236}">
                <a16:creationId xmlns:a16="http://schemas.microsoft.com/office/drawing/2014/main" id="{43BF6865-4DD2-14CC-3FE6-2FBAB4D14DD5}"/>
              </a:ext>
            </a:extLst>
          </p:cNvPr>
          <p:cNvGrpSpPr/>
          <p:nvPr/>
        </p:nvGrpSpPr>
        <p:grpSpPr>
          <a:xfrm>
            <a:off x="5806112" y="3466667"/>
            <a:ext cx="1837201" cy="623485"/>
            <a:chOff x="5806112" y="3466667"/>
            <a:chExt cx="1837201" cy="623485"/>
          </a:xfrm>
        </p:grpSpPr>
        <p:pic>
          <p:nvPicPr>
            <p:cNvPr id="8" name="図 7" descr="図形&#10;&#10;自動的に生成された説明">
              <a:extLst>
                <a:ext uri="{FF2B5EF4-FFF2-40B4-BE49-F238E27FC236}">
                  <a16:creationId xmlns:a16="http://schemas.microsoft.com/office/drawing/2014/main" id="{1011A783-3ED0-4A38-E22E-A4830C5A0A5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06112" y="3466667"/>
              <a:ext cx="1837201" cy="623485"/>
            </a:xfrm>
            <a:prstGeom prst="rect">
              <a:avLst/>
            </a:prstGeom>
          </p:spPr>
        </p:pic>
        <p:sp>
          <p:nvSpPr>
            <p:cNvPr id="8237" name="テキスト ボックス 8236">
              <a:extLst>
                <a:ext uri="{FF2B5EF4-FFF2-40B4-BE49-F238E27FC236}">
                  <a16:creationId xmlns:a16="http://schemas.microsoft.com/office/drawing/2014/main" id="{4B95457D-0D8D-D534-F223-C557E1E36BF8}"/>
                </a:ext>
              </a:extLst>
            </p:cNvPr>
            <p:cNvSpPr txBox="1"/>
            <p:nvPr/>
          </p:nvSpPr>
          <p:spPr>
            <a:xfrm>
              <a:off x="6402870" y="3493544"/>
              <a:ext cx="646331" cy="369332"/>
            </a:xfrm>
            <a:prstGeom prst="rect">
              <a:avLst/>
            </a:prstGeom>
            <a:noFill/>
          </p:spPr>
          <p:txBody>
            <a:bodyPr wrap="none" rtlCol="0" anchor="ctr" anchorCtr="0">
              <a:spAutoFit/>
            </a:bodyPr>
            <a:lstStyle/>
            <a:p>
              <a:pPr algn="ctr"/>
              <a:r>
                <a:rPr kumimoji="1" lang="ja-JP" altLang="en-US" sz="1800" dirty="0">
                  <a:solidFill>
                    <a:schemeClr val="bg1"/>
                  </a:solidFill>
                  <a:latin typeface="+mj-ea"/>
                  <a:ea typeface="+mj-ea"/>
                </a:rPr>
                <a:t>退社</a:t>
              </a:r>
            </a:p>
          </p:txBody>
        </p:sp>
      </p:grpSp>
      <p:grpSp>
        <p:nvGrpSpPr>
          <p:cNvPr id="24" name="グループ化 23" hidden="1">
            <a:extLst>
              <a:ext uri="{FF2B5EF4-FFF2-40B4-BE49-F238E27FC236}">
                <a16:creationId xmlns:a16="http://schemas.microsoft.com/office/drawing/2014/main" id="{5C7EB213-4817-41D8-35BA-D94DC9064D98}"/>
              </a:ext>
            </a:extLst>
          </p:cNvPr>
          <p:cNvGrpSpPr/>
          <p:nvPr/>
        </p:nvGrpSpPr>
        <p:grpSpPr>
          <a:xfrm>
            <a:off x="4388314" y="1321158"/>
            <a:ext cx="705018" cy="1845514"/>
            <a:chOff x="4388314" y="1321158"/>
            <a:chExt cx="705018" cy="1845514"/>
          </a:xfrm>
        </p:grpSpPr>
        <p:pic>
          <p:nvPicPr>
            <p:cNvPr id="21" name="図 20" descr="黒い背景に白い文字がある&#10;&#10;低い精度で自動的に生成された説明">
              <a:extLst>
                <a:ext uri="{FF2B5EF4-FFF2-40B4-BE49-F238E27FC236}">
                  <a16:creationId xmlns:a16="http://schemas.microsoft.com/office/drawing/2014/main" id="{5426AB65-FA93-85E7-DAC6-54A63B83375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65691" y="1321158"/>
              <a:ext cx="627641" cy="1845514"/>
            </a:xfrm>
            <a:prstGeom prst="rect">
              <a:avLst/>
            </a:prstGeom>
          </p:spPr>
        </p:pic>
        <p:sp>
          <p:nvSpPr>
            <p:cNvPr id="27" name="テキスト ボックス 26">
              <a:extLst>
                <a:ext uri="{FF2B5EF4-FFF2-40B4-BE49-F238E27FC236}">
                  <a16:creationId xmlns:a16="http://schemas.microsoft.com/office/drawing/2014/main" id="{B8E8B221-9F91-B55F-667F-9A26FD3A58BB}"/>
                </a:ext>
              </a:extLst>
            </p:cNvPr>
            <p:cNvSpPr txBox="1"/>
            <p:nvPr/>
          </p:nvSpPr>
          <p:spPr>
            <a:xfrm>
              <a:off x="4388314" y="2036948"/>
              <a:ext cx="646331" cy="369332"/>
            </a:xfrm>
            <a:prstGeom prst="rect">
              <a:avLst/>
            </a:prstGeom>
            <a:noFill/>
          </p:spPr>
          <p:txBody>
            <a:bodyPr wrap="none" rtlCol="0" anchor="ctr" anchorCtr="0">
              <a:spAutoFit/>
            </a:bodyPr>
            <a:lstStyle/>
            <a:p>
              <a:pPr algn="ctr"/>
              <a:r>
                <a:rPr lang="ja-JP" altLang="en-US" sz="1800" dirty="0">
                  <a:solidFill>
                    <a:schemeClr val="bg1"/>
                  </a:solidFill>
                  <a:latin typeface="+mj-ea"/>
                  <a:ea typeface="+mj-ea"/>
                </a:rPr>
                <a:t>出社</a:t>
              </a:r>
            </a:p>
          </p:txBody>
        </p:sp>
      </p:grpSp>
      <p:grpSp>
        <p:nvGrpSpPr>
          <p:cNvPr id="16" name="グループ化 15" hidden="1">
            <a:extLst>
              <a:ext uri="{FF2B5EF4-FFF2-40B4-BE49-F238E27FC236}">
                <a16:creationId xmlns:a16="http://schemas.microsoft.com/office/drawing/2014/main" id="{F4B75B61-8CDB-4E5C-DE65-D9BF2AB2208A}"/>
              </a:ext>
            </a:extLst>
          </p:cNvPr>
          <p:cNvGrpSpPr/>
          <p:nvPr/>
        </p:nvGrpSpPr>
        <p:grpSpPr>
          <a:xfrm>
            <a:off x="1476728" y="2963205"/>
            <a:ext cx="1837201" cy="623485"/>
            <a:chOff x="1476728" y="2963205"/>
            <a:chExt cx="1837201" cy="623485"/>
          </a:xfrm>
        </p:grpSpPr>
        <p:pic>
          <p:nvPicPr>
            <p:cNvPr id="8199" name="図 8198" descr="図形&#10;&#10;自動的に生成された説明">
              <a:extLst>
                <a:ext uri="{FF2B5EF4-FFF2-40B4-BE49-F238E27FC236}">
                  <a16:creationId xmlns:a16="http://schemas.microsoft.com/office/drawing/2014/main" id="{EB49B0F4-0209-E140-2093-BAE1FB4A27D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76728" y="2963205"/>
              <a:ext cx="1837201" cy="623485"/>
            </a:xfrm>
            <a:prstGeom prst="rect">
              <a:avLst/>
            </a:prstGeom>
          </p:spPr>
        </p:pic>
        <p:sp>
          <p:nvSpPr>
            <p:cNvPr id="25" name="テキスト ボックス 24">
              <a:extLst>
                <a:ext uri="{FF2B5EF4-FFF2-40B4-BE49-F238E27FC236}">
                  <a16:creationId xmlns:a16="http://schemas.microsoft.com/office/drawing/2014/main" id="{6B1A40EB-992E-900B-F56F-D628CF389CC2}"/>
                </a:ext>
              </a:extLst>
            </p:cNvPr>
            <p:cNvSpPr txBox="1"/>
            <p:nvPr/>
          </p:nvSpPr>
          <p:spPr>
            <a:xfrm>
              <a:off x="2058207" y="3169896"/>
              <a:ext cx="646331" cy="369332"/>
            </a:xfrm>
            <a:prstGeom prst="rect">
              <a:avLst/>
            </a:prstGeom>
            <a:noFill/>
          </p:spPr>
          <p:txBody>
            <a:bodyPr wrap="none" rtlCol="0" anchor="ctr" anchorCtr="0">
              <a:spAutoFit/>
            </a:bodyPr>
            <a:lstStyle/>
            <a:p>
              <a:pPr algn="ctr"/>
              <a:r>
                <a:rPr lang="ja-JP" altLang="en-US" sz="1800" dirty="0">
                  <a:solidFill>
                    <a:schemeClr val="bg1"/>
                  </a:solidFill>
                  <a:latin typeface="+mj-ea"/>
                  <a:ea typeface="+mj-ea"/>
                </a:rPr>
                <a:t>起床</a:t>
              </a:r>
              <a:endParaRPr kumimoji="1" lang="ja-JP" altLang="en-US" sz="1800" dirty="0">
                <a:solidFill>
                  <a:schemeClr val="bg1"/>
                </a:solidFill>
                <a:latin typeface="+mj-ea"/>
                <a:ea typeface="+mj-ea"/>
              </a:endParaRPr>
            </a:p>
          </p:txBody>
        </p:sp>
      </p:grpSp>
      <p:grpSp>
        <p:nvGrpSpPr>
          <p:cNvPr id="20" name="グループ化 19" hidden="1">
            <a:extLst>
              <a:ext uri="{FF2B5EF4-FFF2-40B4-BE49-F238E27FC236}">
                <a16:creationId xmlns:a16="http://schemas.microsoft.com/office/drawing/2014/main" id="{A629049F-8F54-968B-A6A2-B23AC5C2C138}"/>
              </a:ext>
            </a:extLst>
          </p:cNvPr>
          <p:cNvGrpSpPr/>
          <p:nvPr/>
        </p:nvGrpSpPr>
        <p:grpSpPr>
          <a:xfrm>
            <a:off x="4019602" y="3915011"/>
            <a:ext cx="697432" cy="1837201"/>
            <a:chOff x="4019602" y="3915011"/>
            <a:chExt cx="697432" cy="1837201"/>
          </a:xfrm>
        </p:grpSpPr>
        <p:pic>
          <p:nvPicPr>
            <p:cNvPr id="23" name="図 22" descr="黒い背景に白い文字がある&#10;&#10;中程度の精度で自動的に生成された説明">
              <a:extLst>
                <a:ext uri="{FF2B5EF4-FFF2-40B4-BE49-F238E27FC236}">
                  <a16:creationId xmlns:a16="http://schemas.microsoft.com/office/drawing/2014/main" id="{89A80474-DFFD-D215-7F57-DE0199049F4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019602" y="3915011"/>
              <a:ext cx="623485" cy="1837201"/>
            </a:xfrm>
            <a:prstGeom prst="rect">
              <a:avLst/>
            </a:prstGeom>
          </p:spPr>
        </p:pic>
        <p:sp>
          <p:nvSpPr>
            <p:cNvPr id="8240" name="テキスト ボックス 8239">
              <a:extLst>
                <a:ext uri="{FF2B5EF4-FFF2-40B4-BE49-F238E27FC236}">
                  <a16:creationId xmlns:a16="http://schemas.microsoft.com/office/drawing/2014/main" id="{6A5C6234-B004-8165-8ED0-2FC6C66C0676}"/>
                </a:ext>
              </a:extLst>
            </p:cNvPr>
            <p:cNvSpPr txBox="1"/>
            <p:nvPr/>
          </p:nvSpPr>
          <p:spPr>
            <a:xfrm>
              <a:off x="4070703" y="4621081"/>
              <a:ext cx="646331" cy="369332"/>
            </a:xfrm>
            <a:prstGeom prst="rect">
              <a:avLst/>
            </a:prstGeom>
            <a:noFill/>
          </p:spPr>
          <p:txBody>
            <a:bodyPr wrap="none" rtlCol="0" anchor="ctr" anchorCtr="0">
              <a:spAutoFit/>
            </a:bodyPr>
            <a:lstStyle/>
            <a:p>
              <a:pPr algn="ctr"/>
              <a:r>
                <a:rPr lang="ja-JP" altLang="en-US" sz="1800" dirty="0">
                  <a:solidFill>
                    <a:schemeClr val="bg1"/>
                  </a:solidFill>
                  <a:latin typeface="+mj-ea"/>
                  <a:ea typeface="+mj-ea"/>
                </a:rPr>
                <a:t>帰宅</a:t>
              </a:r>
            </a:p>
          </p:txBody>
        </p:sp>
      </p:grpSp>
      <p:sp>
        <p:nvSpPr>
          <p:cNvPr id="13" name="スライド番号プレースホルダー 8">
            <a:extLst>
              <a:ext uri="{FF2B5EF4-FFF2-40B4-BE49-F238E27FC236}">
                <a16:creationId xmlns:a16="http://schemas.microsoft.com/office/drawing/2014/main" id="{18CC130E-8F7B-DE0F-E92F-AB6C4AF36DEC}"/>
              </a:ext>
            </a:extLst>
          </p:cNvPr>
          <p:cNvSpPr>
            <a:spLocks noGrp="1"/>
          </p:cNvSpPr>
          <p:nvPr>
            <p:ph type="sldNum" sz="quarter" idx="12"/>
          </p:nvPr>
        </p:nvSpPr>
        <p:spPr>
          <a:xfrm>
            <a:off x="8769893" y="6443281"/>
            <a:ext cx="374107" cy="298426"/>
          </a:xfrm>
        </p:spPr>
        <p:txBody>
          <a:bodyPr/>
          <a:lstStyle/>
          <a:p>
            <a:pPr>
              <a:defRPr/>
            </a:pPr>
            <a:fld id="{40E3B949-1179-4387-B307-F356BE6486A4}" type="slidenum">
              <a:rPr lang="en-US" altLang="ja-JP" smtClean="0">
                <a:latin typeface="+mn-ea"/>
                <a:ea typeface="+mn-ea"/>
              </a:rPr>
              <a:pPr>
                <a:defRPr/>
              </a:pPr>
              <a:t>2</a:t>
            </a:fld>
            <a:endParaRPr lang="en-US" altLang="ja-JP" dirty="0">
              <a:latin typeface="+mn-ea"/>
              <a:ea typeface="+mn-ea"/>
            </a:endParaRPr>
          </a:p>
        </p:txBody>
      </p:sp>
      <p:sp>
        <p:nvSpPr>
          <p:cNvPr id="15" name="テキスト ボックス 14">
            <a:extLst>
              <a:ext uri="{FF2B5EF4-FFF2-40B4-BE49-F238E27FC236}">
                <a16:creationId xmlns:a16="http://schemas.microsoft.com/office/drawing/2014/main" id="{87574978-95DD-1C60-357D-9E5B407DEFAB}"/>
              </a:ext>
            </a:extLst>
          </p:cNvPr>
          <p:cNvSpPr txBox="1"/>
          <p:nvPr/>
        </p:nvSpPr>
        <p:spPr>
          <a:xfrm>
            <a:off x="707912" y="1309738"/>
            <a:ext cx="7128399" cy="4437753"/>
          </a:xfrm>
          <a:prstGeom prst="rect">
            <a:avLst/>
          </a:prstGeom>
          <a:noFill/>
        </p:spPr>
        <p:txBody>
          <a:bodyPr wrap="square">
            <a:spAutoFit/>
          </a:bodyPr>
          <a:lstStyle/>
          <a:p>
            <a:pPr>
              <a:lnSpc>
                <a:spcPct val="150000"/>
              </a:lnSpc>
              <a:buNone/>
            </a:pPr>
            <a:r>
              <a:rPr lang="ja-JP" altLang="ja-JP" sz="2400" b="1" kern="100" dirty="0">
                <a:effectLst/>
                <a:latin typeface="HGPｺﾞｼｯｸM" panose="020B0600000000000000" pitchFamily="50" charset="-128"/>
                <a:ea typeface="HGPｺﾞｼｯｸM" panose="020B0600000000000000" pitchFamily="50" charset="-128"/>
                <a:cs typeface="Times New Roman" panose="02020603050405020304" pitchFamily="18" charset="0"/>
              </a:rPr>
              <a:t>１</a:t>
            </a:r>
            <a:r>
              <a:rPr lang="en-US" altLang="ja-JP" sz="2400" b="1" kern="100" dirty="0">
                <a:effectLst/>
                <a:latin typeface="HGPｺﾞｼｯｸM" panose="020B0600000000000000" pitchFamily="50" charset="-128"/>
                <a:ea typeface="HGPｺﾞｼｯｸM" panose="020B0600000000000000" pitchFamily="50" charset="-128"/>
                <a:cs typeface="Times New Roman" panose="02020603050405020304" pitchFamily="18" charset="0"/>
              </a:rPr>
              <a:t>. </a:t>
            </a:r>
            <a:r>
              <a:rPr lang="ja-JP" altLang="ja-JP" sz="2400" b="1" kern="100" dirty="0">
                <a:effectLst/>
                <a:latin typeface="HGPｺﾞｼｯｸM" panose="020B0600000000000000" pitchFamily="50" charset="-128"/>
                <a:ea typeface="HGPｺﾞｼｯｸM" panose="020B0600000000000000" pitchFamily="50" charset="-128"/>
                <a:cs typeface="Times New Roman" panose="02020603050405020304" pitchFamily="18" charset="0"/>
              </a:rPr>
              <a:t>生活と税金の関わりについて考えてみよう</a:t>
            </a:r>
          </a:p>
          <a:p>
            <a:pPr>
              <a:lnSpc>
                <a:spcPct val="150000"/>
              </a:lnSpc>
              <a:buNone/>
            </a:pPr>
            <a:r>
              <a:rPr lang="ja-JP" altLang="ja-JP" sz="2400" b="1" kern="100" dirty="0">
                <a:effectLst/>
                <a:latin typeface="HGPｺﾞｼｯｸM" panose="020B0600000000000000" pitchFamily="50" charset="-128"/>
                <a:ea typeface="HGPｺﾞｼｯｸM" panose="020B0600000000000000" pitchFamily="50" charset="-128"/>
                <a:cs typeface="Times New Roman" panose="02020603050405020304" pitchFamily="18" charset="0"/>
              </a:rPr>
              <a:t>２</a:t>
            </a:r>
            <a:r>
              <a:rPr lang="en-US" altLang="ja-JP" sz="2400" b="1" kern="100" dirty="0">
                <a:effectLst/>
                <a:latin typeface="HGPｺﾞｼｯｸM" panose="020B0600000000000000" pitchFamily="50" charset="-128"/>
                <a:ea typeface="HGPｺﾞｼｯｸM" panose="020B0600000000000000" pitchFamily="50" charset="-128"/>
                <a:cs typeface="Times New Roman" panose="02020603050405020304" pitchFamily="18" charset="0"/>
              </a:rPr>
              <a:t>. </a:t>
            </a:r>
            <a:r>
              <a:rPr lang="ja-JP" altLang="ja-JP" sz="2400" b="1" kern="100" dirty="0">
                <a:effectLst/>
                <a:latin typeface="HGPｺﾞｼｯｸM" panose="020B0600000000000000" pitchFamily="50" charset="-128"/>
                <a:ea typeface="HGPｺﾞｼｯｸM" panose="020B0600000000000000" pitchFamily="50" charset="-128"/>
                <a:cs typeface="Times New Roman" panose="02020603050405020304" pitchFamily="18" charset="0"/>
              </a:rPr>
              <a:t>納税の義務と公平な税金</a:t>
            </a:r>
          </a:p>
          <a:p>
            <a:pPr>
              <a:lnSpc>
                <a:spcPct val="150000"/>
              </a:lnSpc>
              <a:buNone/>
            </a:pPr>
            <a:r>
              <a:rPr lang="ja-JP" altLang="ja-JP" sz="2400" b="1" kern="100" dirty="0">
                <a:effectLst/>
                <a:latin typeface="HGPｺﾞｼｯｸM" panose="020B0600000000000000" pitchFamily="50" charset="-128"/>
                <a:ea typeface="HGPｺﾞｼｯｸM" panose="020B0600000000000000" pitchFamily="50" charset="-128"/>
                <a:cs typeface="Times New Roman" panose="02020603050405020304" pitchFamily="18" charset="0"/>
              </a:rPr>
              <a:t>３</a:t>
            </a:r>
            <a:r>
              <a:rPr lang="en-US" altLang="ja-JP" sz="2400" b="1" kern="100" dirty="0">
                <a:effectLst/>
                <a:latin typeface="HGPｺﾞｼｯｸM" panose="020B0600000000000000" pitchFamily="50" charset="-128"/>
                <a:ea typeface="HGPｺﾞｼｯｸM" panose="020B0600000000000000" pitchFamily="50" charset="-128"/>
                <a:cs typeface="Times New Roman" panose="02020603050405020304" pitchFamily="18" charset="0"/>
              </a:rPr>
              <a:t>. </a:t>
            </a:r>
            <a:r>
              <a:rPr lang="ja-JP" altLang="ja-JP" sz="2400" b="1" kern="100" dirty="0">
                <a:effectLst/>
                <a:latin typeface="HGPｺﾞｼｯｸM" panose="020B0600000000000000" pitchFamily="50" charset="-128"/>
                <a:ea typeface="HGPｺﾞｼｯｸM" panose="020B0600000000000000" pitchFamily="50" charset="-128"/>
                <a:cs typeface="Times New Roman" panose="02020603050405020304" pitchFamily="18" charset="0"/>
              </a:rPr>
              <a:t>国の財政をみてみよう</a:t>
            </a:r>
          </a:p>
          <a:p>
            <a:pPr>
              <a:lnSpc>
                <a:spcPct val="150000"/>
              </a:lnSpc>
              <a:buNone/>
            </a:pPr>
            <a:r>
              <a:rPr lang="ja-JP" altLang="ja-JP" sz="2400" b="1" kern="100" dirty="0">
                <a:effectLst/>
                <a:latin typeface="HGPｺﾞｼｯｸM" panose="020B0600000000000000" pitchFamily="50" charset="-128"/>
                <a:ea typeface="HGPｺﾞｼｯｸM" panose="020B0600000000000000" pitchFamily="50" charset="-128"/>
                <a:cs typeface="Times New Roman" panose="02020603050405020304" pitchFamily="18" charset="0"/>
              </a:rPr>
              <a:t>４</a:t>
            </a:r>
            <a:r>
              <a:rPr lang="en-US" altLang="ja-JP" sz="2400" b="1" kern="100" dirty="0">
                <a:effectLst/>
                <a:latin typeface="HGPｺﾞｼｯｸM" panose="020B0600000000000000" pitchFamily="50" charset="-128"/>
                <a:ea typeface="HGPｺﾞｼｯｸM" panose="020B0600000000000000" pitchFamily="50" charset="-128"/>
                <a:cs typeface="Times New Roman" panose="02020603050405020304" pitchFamily="18" charset="0"/>
              </a:rPr>
              <a:t>. </a:t>
            </a:r>
            <a:r>
              <a:rPr lang="ja-JP" altLang="ja-JP" sz="2400" b="1" kern="100" dirty="0">
                <a:effectLst/>
                <a:latin typeface="HGPｺﾞｼｯｸM" panose="020B0600000000000000" pitchFamily="50" charset="-128"/>
                <a:ea typeface="HGPｺﾞｼｯｸM" panose="020B0600000000000000" pitchFamily="50" charset="-128"/>
                <a:cs typeface="Times New Roman" panose="02020603050405020304" pitchFamily="18" charset="0"/>
              </a:rPr>
              <a:t>佐賀県の財政</a:t>
            </a:r>
          </a:p>
          <a:p>
            <a:pPr>
              <a:lnSpc>
                <a:spcPct val="150000"/>
              </a:lnSpc>
              <a:buNone/>
            </a:pPr>
            <a:r>
              <a:rPr lang="ja-JP" altLang="ja-JP" sz="2400" b="1" kern="100" dirty="0">
                <a:effectLst/>
                <a:latin typeface="HGPｺﾞｼｯｸM" panose="020B0600000000000000" pitchFamily="50" charset="-128"/>
                <a:ea typeface="HGPｺﾞｼｯｸM" panose="020B0600000000000000" pitchFamily="50" charset="-128"/>
                <a:cs typeface="Times New Roman" panose="02020603050405020304" pitchFamily="18" charset="0"/>
              </a:rPr>
              <a:t>５</a:t>
            </a:r>
            <a:r>
              <a:rPr lang="en-US" altLang="ja-JP" sz="2400" b="1" kern="100" dirty="0">
                <a:effectLst/>
                <a:latin typeface="HGPｺﾞｼｯｸM" panose="020B0600000000000000" pitchFamily="50" charset="-128"/>
                <a:ea typeface="HGPｺﾞｼｯｸM" panose="020B0600000000000000" pitchFamily="50" charset="-128"/>
                <a:cs typeface="Times New Roman" panose="02020603050405020304" pitchFamily="18" charset="0"/>
              </a:rPr>
              <a:t>. </a:t>
            </a:r>
            <a:r>
              <a:rPr lang="ja-JP" altLang="ja-JP" sz="2400" b="1" kern="100" dirty="0">
                <a:effectLst/>
                <a:latin typeface="HGPｺﾞｼｯｸM" panose="020B0600000000000000" pitchFamily="50" charset="-128"/>
                <a:ea typeface="HGPｺﾞｼｯｸM" panose="020B0600000000000000" pitchFamily="50" charset="-128"/>
                <a:cs typeface="Times New Roman" panose="02020603050405020304" pitchFamily="18" charset="0"/>
              </a:rPr>
              <a:t>市町の令和８年度当初予算（歳入・歳出）の状況</a:t>
            </a:r>
          </a:p>
          <a:p>
            <a:pPr>
              <a:lnSpc>
                <a:spcPct val="150000"/>
              </a:lnSpc>
              <a:buNone/>
            </a:pPr>
            <a:r>
              <a:rPr lang="ja-JP" altLang="ja-JP" sz="2400" b="1" kern="100" dirty="0">
                <a:effectLst/>
                <a:latin typeface="HGPｺﾞｼｯｸM" panose="020B0600000000000000" pitchFamily="50" charset="-128"/>
                <a:ea typeface="HGPｺﾞｼｯｸM" panose="020B0600000000000000" pitchFamily="50" charset="-128"/>
                <a:cs typeface="Times New Roman" panose="02020603050405020304" pitchFamily="18" charset="0"/>
              </a:rPr>
              <a:t>６</a:t>
            </a:r>
            <a:r>
              <a:rPr lang="en-US" altLang="ja-JP" sz="2400" b="1" kern="100" dirty="0">
                <a:effectLst/>
                <a:latin typeface="HGPｺﾞｼｯｸM" panose="020B0600000000000000" pitchFamily="50" charset="-128"/>
                <a:ea typeface="HGPｺﾞｼｯｸM" panose="020B0600000000000000" pitchFamily="50" charset="-128"/>
                <a:cs typeface="Times New Roman" panose="02020603050405020304" pitchFamily="18" charset="0"/>
              </a:rPr>
              <a:t>. </a:t>
            </a:r>
            <a:r>
              <a:rPr lang="ja-JP" altLang="ja-JP" sz="2400" b="1" kern="100" dirty="0">
                <a:effectLst/>
                <a:latin typeface="HGPｺﾞｼｯｸM" panose="020B0600000000000000" pitchFamily="50" charset="-128"/>
                <a:ea typeface="HGPｺﾞｼｯｸM" panose="020B0600000000000000" pitchFamily="50" charset="-128"/>
                <a:cs typeface="Times New Roman" panose="02020603050405020304" pitchFamily="18" charset="0"/>
              </a:rPr>
              <a:t>穴埋め問題</a:t>
            </a:r>
          </a:p>
          <a:p>
            <a:pPr>
              <a:lnSpc>
                <a:spcPct val="150000"/>
              </a:lnSpc>
              <a:buNone/>
            </a:pPr>
            <a:r>
              <a:rPr lang="ja-JP" altLang="ja-JP" sz="2400" b="1" kern="100" dirty="0">
                <a:effectLst/>
                <a:latin typeface="HGPｺﾞｼｯｸM" panose="020B0600000000000000" pitchFamily="50" charset="-128"/>
                <a:ea typeface="HGPｺﾞｼｯｸM" panose="020B0600000000000000" pitchFamily="50" charset="-128"/>
                <a:cs typeface="Times New Roman" panose="02020603050405020304" pitchFamily="18" charset="0"/>
              </a:rPr>
              <a:t>７</a:t>
            </a:r>
            <a:r>
              <a:rPr lang="en-US" altLang="ja-JP" sz="2400" b="1" kern="100" dirty="0">
                <a:effectLst/>
                <a:latin typeface="HGPｺﾞｼｯｸM" panose="020B0600000000000000" pitchFamily="50" charset="-128"/>
                <a:ea typeface="HGPｺﾞｼｯｸM" panose="020B0600000000000000" pitchFamily="50" charset="-128"/>
                <a:cs typeface="Times New Roman" panose="02020603050405020304" pitchFamily="18" charset="0"/>
              </a:rPr>
              <a:t>. </a:t>
            </a:r>
            <a:r>
              <a:rPr lang="ja-JP" altLang="ja-JP" sz="2400" b="1" kern="100" dirty="0">
                <a:effectLst/>
                <a:latin typeface="HGPｺﾞｼｯｸM" panose="020B0600000000000000" pitchFamily="50" charset="-128"/>
                <a:ea typeface="HGPｺﾞｼｯｸM" panose="020B0600000000000000" pitchFamily="50" charset="-128"/>
                <a:cs typeface="Times New Roman" panose="02020603050405020304" pitchFamily="18" charset="0"/>
              </a:rPr>
              <a:t>税金クイズ</a:t>
            </a:r>
          </a:p>
          <a:p>
            <a:pPr>
              <a:lnSpc>
                <a:spcPct val="150000"/>
              </a:lnSpc>
              <a:buNone/>
            </a:pPr>
            <a:r>
              <a:rPr lang="ja-JP" altLang="ja-JP" sz="2400" b="1" kern="100" dirty="0">
                <a:effectLst/>
                <a:latin typeface="HGPｺﾞｼｯｸM" panose="020B0600000000000000" pitchFamily="50" charset="-128"/>
                <a:ea typeface="HGPｺﾞｼｯｸM" panose="020B0600000000000000" pitchFamily="50" charset="-128"/>
                <a:cs typeface="Times New Roman" panose="02020603050405020304" pitchFamily="18" charset="0"/>
              </a:rPr>
              <a:t>８</a:t>
            </a:r>
            <a:r>
              <a:rPr lang="en-US" altLang="ja-JP" sz="2400" b="1" kern="100" dirty="0">
                <a:effectLst/>
                <a:latin typeface="HGPｺﾞｼｯｸM" panose="020B0600000000000000" pitchFamily="50" charset="-128"/>
                <a:ea typeface="HGPｺﾞｼｯｸM" panose="020B0600000000000000" pitchFamily="50" charset="-128"/>
                <a:cs typeface="Times New Roman" panose="02020603050405020304" pitchFamily="18" charset="0"/>
              </a:rPr>
              <a:t>. </a:t>
            </a:r>
            <a:r>
              <a:rPr lang="ja-JP" altLang="ja-JP" sz="2400" b="1" kern="100" dirty="0">
                <a:effectLst/>
                <a:latin typeface="HGPｺﾞｼｯｸM" panose="020B0600000000000000" pitchFamily="50" charset="-128"/>
                <a:ea typeface="HGPｺﾞｼｯｸM" panose="020B0600000000000000" pitchFamily="50" charset="-128"/>
                <a:cs typeface="Times New Roman" panose="02020603050405020304" pitchFamily="18" charset="0"/>
              </a:rPr>
              <a:t>おわりに</a:t>
            </a:r>
          </a:p>
        </p:txBody>
      </p:sp>
      <p:sp>
        <p:nvSpPr>
          <p:cNvPr id="17" name="四角形: 角を丸くする 16">
            <a:hlinkClick r:id="rId10" action="ppaction://hlinksldjump"/>
            <a:extLst>
              <a:ext uri="{FF2B5EF4-FFF2-40B4-BE49-F238E27FC236}">
                <a16:creationId xmlns:a16="http://schemas.microsoft.com/office/drawing/2014/main" id="{6FDB1BF2-C68E-6ABF-9DB9-0240875668C7}"/>
              </a:ext>
            </a:extLst>
          </p:cNvPr>
          <p:cNvSpPr/>
          <p:nvPr/>
        </p:nvSpPr>
        <p:spPr>
          <a:xfrm>
            <a:off x="7487103" y="1464424"/>
            <a:ext cx="984015" cy="374400"/>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600" b="1" kern="100" dirty="0">
                <a:latin typeface="HGPｺﾞｼｯｸM" panose="020B0600000000000000" pitchFamily="50" charset="-128"/>
                <a:ea typeface="HGPｺﾞｼｯｸM" panose="020B0600000000000000" pitchFamily="50" charset="-128"/>
                <a:cs typeface="Times New Roman" panose="02020603050405020304" pitchFamily="18" charset="0"/>
              </a:rPr>
              <a:t>進 む</a:t>
            </a:r>
            <a:endParaRPr kumimoji="1" lang="ja-JP" altLang="en-US" sz="1600" dirty="0"/>
          </a:p>
        </p:txBody>
      </p:sp>
      <p:sp>
        <p:nvSpPr>
          <p:cNvPr id="18" name="四角形: 角を丸くする 17">
            <a:hlinkClick r:id="rId11" action="ppaction://hlinksldjump"/>
            <a:extLst>
              <a:ext uri="{FF2B5EF4-FFF2-40B4-BE49-F238E27FC236}">
                <a16:creationId xmlns:a16="http://schemas.microsoft.com/office/drawing/2014/main" id="{70FD95C5-0985-D727-2A54-73CF3EE361BC}"/>
              </a:ext>
            </a:extLst>
          </p:cNvPr>
          <p:cNvSpPr/>
          <p:nvPr/>
        </p:nvSpPr>
        <p:spPr>
          <a:xfrm>
            <a:off x="7487103" y="2007048"/>
            <a:ext cx="984015" cy="374400"/>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600" b="1" kern="100" dirty="0">
                <a:latin typeface="HGPｺﾞｼｯｸM" panose="020B0600000000000000" pitchFamily="50" charset="-128"/>
                <a:ea typeface="HGPｺﾞｼｯｸM" panose="020B0600000000000000" pitchFamily="50" charset="-128"/>
                <a:cs typeface="Times New Roman" panose="02020603050405020304" pitchFamily="18" charset="0"/>
              </a:rPr>
              <a:t>進 む</a:t>
            </a:r>
            <a:endParaRPr kumimoji="1" lang="ja-JP" altLang="en-US" sz="1600" dirty="0"/>
          </a:p>
        </p:txBody>
      </p:sp>
      <p:sp>
        <p:nvSpPr>
          <p:cNvPr id="19" name="四角形: 角を丸くする 18">
            <a:hlinkClick r:id="rId12" action="ppaction://hlinksldjump"/>
            <a:extLst>
              <a:ext uri="{FF2B5EF4-FFF2-40B4-BE49-F238E27FC236}">
                <a16:creationId xmlns:a16="http://schemas.microsoft.com/office/drawing/2014/main" id="{11FE67C1-8105-F831-A02B-81D1B6972FFB}"/>
              </a:ext>
            </a:extLst>
          </p:cNvPr>
          <p:cNvSpPr/>
          <p:nvPr/>
        </p:nvSpPr>
        <p:spPr>
          <a:xfrm>
            <a:off x="7487103" y="2549672"/>
            <a:ext cx="984015" cy="374400"/>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600" b="1" kern="100" dirty="0">
                <a:latin typeface="HGPｺﾞｼｯｸM" panose="020B0600000000000000" pitchFamily="50" charset="-128"/>
                <a:ea typeface="HGPｺﾞｼｯｸM" panose="020B0600000000000000" pitchFamily="50" charset="-128"/>
                <a:cs typeface="Times New Roman" panose="02020603050405020304" pitchFamily="18" charset="0"/>
              </a:rPr>
              <a:t>進 む</a:t>
            </a:r>
            <a:endParaRPr kumimoji="1" lang="ja-JP" altLang="en-US" sz="1600" dirty="0"/>
          </a:p>
        </p:txBody>
      </p:sp>
      <p:sp>
        <p:nvSpPr>
          <p:cNvPr id="26" name="四角形: 角を丸くする 25">
            <a:hlinkClick r:id="rId13" action="ppaction://hlinksldjump"/>
            <a:extLst>
              <a:ext uri="{FF2B5EF4-FFF2-40B4-BE49-F238E27FC236}">
                <a16:creationId xmlns:a16="http://schemas.microsoft.com/office/drawing/2014/main" id="{095789D8-642B-45FB-4A12-0C64B6BC3ECE}"/>
              </a:ext>
            </a:extLst>
          </p:cNvPr>
          <p:cNvSpPr/>
          <p:nvPr/>
        </p:nvSpPr>
        <p:spPr>
          <a:xfrm>
            <a:off x="7487103" y="3634920"/>
            <a:ext cx="984015" cy="374400"/>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600" b="1" kern="100" dirty="0">
                <a:latin typeface="HGPｺﾞｼｯｸM" panose="020B0600000000000000" pitchFamily="50" charset="-128"/>
                <a:ea typeface="HGPｺﾞｼｯｸM" panose="020B0600000000000000" pitchFamily="50" charset="-128"/>
                <a:cs typeface="Times New Roman" panose="02020603050405020304" pitchFamily="18" charset="0"/>
              </a:rPr>
              <a:t>進 む</a:t>
            </a:r>
            <a:endParaRPr kumimoji="1" lang="ja-JP" altLang="en-US" sz="1600" dirty="0"/>
          </a:p>
        </p:txBody>
      </p:sp>
      <p:sp>
        <p:nvSpPr>
          <p:cNvPr id="28" name="四角形: 角を丸くする 27">
            <a:hlinkClick r:id="rId14" action="ppaction://hlinksldjump"/>
            <a:extLst>
              <a:ext uri="{FF2B5EF4-FFF2-40B4-BE49-F238E27FC236}">
                <a16:creationId xmlns:a16="http://schemas.microsoft.com/office/drawing/2014/main" id="{40E589AD-6812-9BF4-2C4E-BD0A9A6BF6E2}"/>
              </a:ext>
            </a:extLst>
          </p:cNvPr>
          <p:cNvSpPr/>
          <p:nvPr/>
        </p:nvSpPr>
        <p:spPr>
          <a:xfrm>
            <a:off x="7487103" y="4177544"/>
            <a:ext cx="984015" cy="374400"/>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600" b="1" kern="100" dirty="0">
                <a:latin typeface="HGPｺﾞｼｯｸM" panose="020B0600000000000000" pitchFamily="50" charset="-128"/>
                <a:ea typeface="HGPｺﾞｼｯｸM" panose="020B0600000000000000" pitchFamily="50" charset="-128"/>
                <a:cs typeface="Times New Roman" panose="02020603050405020304" pitchFamily="18" charset="0"/>
              </a:rPr>
              <a:t>進 む</a:t>
            </a:r>
            <a:endParaRPr kumimoji="1" lang="ja-JP" altLang="en-US" sz="1600" dirty="0"/>
          </a:p>
        </p:txBody>
      </p:sp>
      <p:sp>
        <p:nvSpPr>
          <p:cNvPr id="29" name="四角形: 角を丸くする 28">
            <a:hlinkClick r:id="rId15" action="ppaction://hlinksldjump"/>
            <a:extLst>
              <a:ext uri="{FF2B5EF4-FFF2-40B4-BE49-F238E27FC236}">
                <a16:creationId xmlns:a16="http://schemas.microsoft.com/office/drawing/2014/main" id="{89BB4F92-A4DC-2AE9-BD78-0BB21B61AF27}"/>
              </a:ext>
            </a:extLst>
          </p:cNvPr>
          <p:cNvSpPr/>
          <p:nvPr/>
        </p:nvSpPr>
        <p:spPr>
          <a:xfrm>
            <a:off x="7487103" y="3092296"/>
            <a:ext cx="984015" cy="374400"/>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600" b="1" kern="100" dirty="0">
                <a:latin typeface="HGPｺﾞｼｯｸM" panose="020B0600000000000000" pitchFamily="50" charset="-128"/>
                <a:ea typeface="HGPｺﾞｼｯｸM" panose="020B0600000000000000" pitchFamily="50" charset="-128"/>
                <a:cs typeface="Times New Roman" panose="02020603050405020304" pitchFamily="18" charset="0"/>
              </a:rPr>
              <a:t>進 む</a:t>
            </a:r>
            <a:endParaRPr kumimoji="1" lang="ja-JP" altLang="en-US" sz="1600" dirty="0"/>
          </a:p>
        </p:txBody>
      </p:sp>
      <p:sp>
        <p:nvSpPr>
          <p:cNvPr id="31" name="四角形: 角を丸くする 30">
            <a:hlinkClick r:id="rId16" action="ppaction://hlinksldjump"/>
            <a:extLst>
              <a:ext uri="{FF2B5EF4-FFF2-40B4-BE49-F238E27FC236}">
                <a16:creationId xmlns:a16="http://schemas.microsoft.com/office/drawing/2014/main" id="{322B0A97-7911-59C6-D19A-D5DFEA078D48}"/>
              </a:ext>
            </a:extLst>
          </p:cNvPr>
          <p:cNvSpPr/>
          <p:nvPr/>
        </p:nvSpPr>
        <p:spPr>
          <a:xfrm>
            <a:off x="7487103" y="4720168"/>
            <a:ext cx="984015" cy="374400"/>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600" b="1" kern="100" dirty="0">
                <a:latin typeface="HGPｺﾞｼｯｸM" panose="020B0600000000000000" pitchFamily="50" charset="-128"/>
                <a:ea typeface="HGPｺﾞｼｯｸM" panose="020B0600000000000000" pitchFamily="50" charset="-128"/>
                <a:cs typeface="Times New Roman" panose="02020603050405020304" pitchFamily="18" charset="0"/>
              </a:rPr>
              <a:t>進 む</a:t>
            </a:r>
            <a:endParaRPr kumimoji="1" lang="ja-JP" altLang="en-US" sz="1600" dirty="0"/>
          </a:p>
        </p:txBody>
      </p:sp>
      <p:sp>
        <p:nvSpPr>
          <p:cNvPr id="33" name="四角形: 角を丸くする 32">
            <a:hlinkClick r:id="rId17" action="ppaction://hlinksldjump"/>
            <a:extLst>
              <a:ext uri="{FF2B5EF4-FFF2-40B4-BE49-F238E27FC236}">
                <a16:creationId xmlns:a16="http://schemas.microsoft.com/office/drawing/2014/main" id="{4AD0030F-096B-8A64-9DB8-7B69A5CD6F1E}"/>
              </a:ext>
            </a:extLst>
          </p:cNvPr>
          <p:cNvSpPr/>
          <p:nvPr/>
        </p:nvSpPr>
        <p:spPr>
          <a:xfrm>
            <a:off x="7487103" y="5262790"/>
            <a:ext cx="984015" cy="374400"/>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600" b="1" kern="100" dirty="0">
                <a:latin typeface="HGPｺﾞｼｯｸM" panose="020B0600000000000000" pitchFamily="50" charset="-128"/>
                <a:ea typeface="HGPｺﾞｼｯｸM" panose="020B0600000000000000" pitchFamily="50" charset="-128"/>
                <a:cs typeface="Times New Roman" panose="02020603050405020304" pitchFamily="18" charset="0"/>
              </a:rPr>
              <a:t>進 む</a:t>
            </a:r>
            <a:endParaRPr kumimoji="1" lang="ja-JP" altLang="en-US" sz="1600" dirty="0"/>
          </a:p>
        </p:txBody>
      </p:sp>
      <p:pic>
        <p:nvPicPr>
          <p:cNvPr id="6" name="図 5">
            <a:hlinkClick r:id="rId4"/>
            <a:extLst>
              <a:ext uri="{FF2B5EF4-FFF2-40B4-BE49-F238E27FC236}">
                <a16:creationId xmlns:a16="http://schemas.microsoft.com/office/drawing/2014/main" id="{926DAE35-B13F-1C74-8987-C1EFF0B33838}"/>
              </a:ext>
            </a:extLst>
          </p:cNvPr>
          <p:cNvPicPr>
            <a:picLocks noChangeAspect="1"/>
          </p:cNvPicPr>
          <p:nvPr/>
        </p:nvPicPr>
        <p:blipFill>
          <a:blip r:embed="rId18"/>
          <a:stretch>
            <a:fillRect/>
          </a:stretch>
        </p:blipFill>
        <p:spPr>
          <a:xfrm>
            <a:off x="8367365" y="6353452"/>
            <a:ext cx="478083" cy="478083"/>
          </a:xfrm>
          <a:prstGeom prst="rect">
            <a:avLst/>
          </a:prstGeom>
        </p:spPr>
      </p:pic>
    </p:spTree>
    <p:custDataLst>
      <p:tags r:id="rId1"/>
    </p:custDataLst>
    <p:extLst>
      <p:ext uri="{BB962C8B-B14F-4D97-AF65-F5344CB8AC3E}">
        <p14:creationId xmlns:p14="http://schemas.microsoft.com/office/powerpoint/2010/main" val="1811183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5CEC2B-E521-600A-C522-4F4DAF2EFEFE}"/>
            </a:ext>
          </a:extLst>
        </p:cNvPr>
        <p:cNvGrpSpPr/>
        <p:nvPr/>
      </p:nvGrpSpPr>
      <p:grpSpPr>
        <a:xfrm>
          <a:off x="0" y="0"/>
          <a:ext cx="0" cy="0"/>
          <a:chOff x="0" y="0"/>
          <a:chExt cx="0" cy="0"/>
        </a:xfrm>
      </p:grpSpPr>
      <p:sp>
        <p:nvSpPr>
          <p:cNvPr id="9" name="Rectangle 14">
            <a:extLst>
              <a:ext uri="{FF2B5EF4-FFF2-40B4-BE49-F238E27FC236}">
                <a16:creationId xmlns:a16="http://schemas.microsoft.com/office/drawing/2014/main" id="{2652B125-C681-F4B4-BE20-F15848F9B01F}"/>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500" kern="0" dirty="0">
                <a:solidFill>
                  <a:srgbClr val="005BAD"/>
                </a:solidFill>
                <a:latin typeface="HGP創英角ｺﾞｼｯｸUB" panose="020B0900000000000000" pitchFamily="50" charset="-128"/>
                <a:ea typeface="HGP創英角ｺﾞｼｯｸUB" panose="020B0900000000000000" pitchFamily="50" charset="-128"/>
              </a:rPr>
              <a:t>３</a:t>
            </a:r>
            <a:r>
              <a:rPr lang="en-US" altLang="ja-JP" sz="2200" kern="0" dirty="0">
                <a:solidFill>
                  <a:srgbClr val="005BAD"/>
                </a:solidFill>
                <a:latin typeface="HGP創英角ｺﾞｼｯｸUB" panose="020B0900000000000000" pitchFamily="50" charset="-128"/>
                <a:ea typeface="HGP創英角ｺﾞｼｯｸUB" panose="020B0900000000000000" pitchFamily="50" charset="-128"/>
              </a:rPr>
              <a:t>. </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国の財政をみてみよう③</a:t>
            </a:r>
          </a:p>
        </p:txBody>
      </p:sp>
      <p:grpSp>
        <p:nvGrpSpPr>
          <p:cNvPr id="228" name="グループ化 227">
            <a:extLst>
              <a:ext uri="{FF2B5EF4-FFF2-40B4-BE49-F238E27FC236}">
                <a16:creationId xmlns:a16="http://schemas.microsoft.com/office/drawing/2014/main" id="{A0077614-F3B5-CD49-A8D8-DFEBC374019D}"/>
              </a:ext>
            </a:extLst>
          </p:cNvPr>
          <p:cNvGrpSpPr/>
          <p:nvPr/>
        </p:nvGrpSpPr>
        <p:grpSpPr>
          <a:xfrm>
            <a:off x="306265" y="1174782"/>
            <a:ext cx="4604035" cy="259668"/>
            <a:chOff x="643082" y="2567207"/>
            <a:chExt cx="4604035" cy="259668"/>
          </a:xfrm>
        </p:grpSpPr>
        <p:sp>
          <p:nvSpPr>
            <p:cNvPr id="229" name="object 131">
              <a:extLst>
                <a:ext uri="{FF2B5EF4-FFF2-40B4-BE49-F238E27FC236}">
                  <a16:creationId xmlns:a16="http://schemas.microsoft.com/office/drawing/2014/main" id="{C9766F24-6EA4-B77A-D3ED-EA3F36122067}"/>
                </a:ext>
              </a:extLst>
            </p:cNvPr>
            <p:cNvSpPr txBox="1"/>
            <p:nvPr/>
          </p:nvSpPr>
          <p:spPr>
            <a:xfrm>
              <a:off x="643082" y="2567207"/>
              <a:ext cx="1490036" cy="229807"/>
            </a:xfrm>
            <a:prstGeom prst="rect">
              <a:avLst/>
            </a:prstGeom>
          </p:spPr>
          <p:txBody>
            <a:bodyPr vert="horz" wrap="square" lIns="0" tIns="0" rIns="0" bIns="0" rtlCol="0">
              <a:spAutoFit/>
            </a:bodyPr>
            <a:lstStyle/>
            <a:p>
              <a:pPr marL="185815" marR="4689" indent="-174678" algn="ctr" defTabSz="844007" eaLnBrk="1" fontAlgn="auto" hangingPunct="1">
                <a:lnSpc>
                  <a:spcPct val="113999"/>
                </a:lnSpc>
                <a:spcBef>
                  <a:spcPts val="0"/>
                </a:spcBef>
                <a:spcAft>
                  <a:spcPts val="0"/>
                </a:spcAft>
                <a:defRPr/>
              </a:pPr>
              <a:r>
                <a:rPr sz="1500" spc="32" dirty="0" err="1">
                  <a:solidFill>
                    <a:srgbClr val="231916"/>
                  </a:solidFill>
                  <a:latin typeface="+mn-ea"/>
                  <a:ea typeface="+mn-ea"/>
                </a:rPr>
                <a:t>日本の高齢化率</a:t>
              </a:r>
              <a:endParaRPr sz="1500" spc="32" dirty="0">
                <a:solidFill>
                  <a:srgbClr val="231916"/>
                </a:solidFill>
                <a:latin typeface="+mn-ea"/>
                <a:ea typeface="+mn-ea"/>
              </a:endParaRPr>
            </a:p>
          </p:txBody>
        </p:sp>
        <p:sp>
          <p:nvSpPr>
            <p:cNvPr id="230" name="テキスト ボックス 229">
              <a:extLst>
                <a:ext uri="{FF2B5EF4-FFF2-40B4-BE49-F238E27FC236}">
                  <a16:creationId xmlns:a16="http://schemas.microsoft.com/office/drawing/2014/main" id="{27C5C2F1-7D66-55AC-0398-239BD8209689}"/>
                </a:ext>
              </a:extLst>
            </p:cNvPr>
            <p:cNvSpPr txBox="1"/>
            <p:nvPr/>
          </p:nvSpPr>
          <p:spPr>
            <a:xfrm>
              <a:off x="2091518" y="2572959"/>
              <a:ext cx="3155599" cy="253916"/>
            </a:xfrm>
            <a:prstGeom prst="rect">
              <a:avLst/>
            </a:prstGeom>
            <a:noFill/>
          </p:spPr>
          <p:txBody>
            <a:bodyPr wrap="square" rtlCol="0">
              <a:spAutoFit/>
            </a:bodyPr>
            <a:lstStyle/>
            <a:p>
              <a:pPr marL="325324" indent="-325324" defTabSz="844083" eaLnBrk="1" fontAlgn="auto" hangingPunct="1">
                <a:spcBef>
                  <a:spcPts val="0"/>
                </a:spcBef>
                <a:spcAft>
                  <a:spcPts val="0"/>
                </a:spcAft>
                <a:defRPr/>
              </a:pPr>
              <a:r>
                <a:rPr kumimoji="0" lang="en-US" altLang="ja-JP" sz="1050" kern="0" dirty="0">
                  <a:solidFill>
                    <a:prstClr val="black"/>
                  </a:solidFill>
                  <a:latin typeface="+mn-ea"/>
                  <a:ea typeface="+mn-ea"/>
                </a:rPr>
                <a:t>(</a:t>
              </a:r>
              <a:r>
                <a:rPr kumimoji="0" lang="ja-JP" altLang="en-US" sz="1050" kern="0" dirty="0">
                  <a:solidFill>
                    <a:prstClr val="black"/>
                  </a:solidFill>
                  <a:latin typeface="+mn-ea"/>
                  <a:ea typeface="+mn-ea"/>
                </a:rPr>
                <a:t>高齢化率＝総人口に占める</a:t>
              </a:r>
              <a:r>
                <a:rPr kumimoji="0" lang="en-US" altLang="ja-JP" sz="1050" kern="0" dirty="0">
                  <a:solidFill>
                    <a:prstClr val="black"/>
                  </a:solidFill>
                  <a:latin typeface="+mn-ea"/>
                  <a:ea typeface="+mn-ea"/>
                </a:rPr>
                <a:t>65</a:t>
              </a:r>
              <a:r>
                <a:rPr kumimoji="0" lang="ja-JP" altLang="en-US" sz="1050" kern="0" dirty="0">
                  <a:solidFill>
                    <a:prstClr val="black"/>
                  </a:solidFill>
                  <a:latin typeface="+mn-ea"/>
                  <a:ea typeface="+mn-ea"/>
                </a:rPr>
                <a:t>歳以上人口の割合</a:t>
              </a:r>
              <a:r>
                <a:rPr kumimoji="0" lang="en-US" altLang="ja-JP" sz="1050" kern="0" dirty="0">
                  <a:solidFill>
                    <a:prstClr val="black"/>
                  </a:solidFill>
                  <a:latin typeface="+mn-ea"/>
                  <a:ea typeface="+mn-ea"/>
                </a:rPr>
                <a:t>)</a:t>
              </a:r>
            </a:p>
          </p:txBody>
        </p:sp>
      </p:grpSp>
      <p:grpSp>
        <p:nvGrpSpPr>
          <p:cNvPr id="8" name="グループ化 7">
            <a:extLst>
              <a:ext uri="{FF2B5EF4-FFF2-40B4-BE49-F238E27FC236}">
                <a16:creationId xmlns:a16="http://schemas.microsoft.com/office/drawing/2014/main" id="{6CB53CB5-8C41-F5F0-9946-E272BFFD61A1}"/>
              </a:ext>
            </a:extLst>
          </p:cNvPr>
          <p:cNvGrpSpPr/>
          <p:nvPr/>
        </p:nvGrpSpPr>
        <p:grpSpPr>
          <a:xfrm>
            <a:off x="-108642" y="1497731"/>
            <a:ext cx="9081537" cy="4121313"/>
            <a:chOff x="-108642" y="1497731"/>
            <a:chExt cx="9081537" cy="4121313"/>
          </a:xfrm>
        </p:grpSpPr>
        <p:grpSp>
          <p:nvGrpSpPr>
            <p:cNvPr id="5" name="グループ化 4">
              <a:extLst>
                <a:ext uri="{FF2B5EF4-FFF2-40B4-BE49-F238E27FC236}">
                  <a16:creationId xmlns:a16="http://schemas.microsoft.com/office/drawing/2014/main" id="{8C2372C3-4A81-E575-461A-2C5F04495B42}"/>
                </a:ext>
              </a:extLst>
            </p:cNvPr>
            <p:cNvGrpSpPr/>
            <p:nvPr/>
          </p:nvGrpSpPr>
          <p:grpSpPr>
            <a:xfrm>
              <a:off x="-108642" y="1497731"/>
              <a:ext cx="8797874" cy="4121313"/>
              <a:chOff x="-108642" y="1497731"/>
              <a:chExt cx="8797874" cy="4121313"/>
            </a:xfrm>
          </p:grpSpPr>
          <p:graphicFrame>
            <p:nvGraphicFramePr>
              <p:cNvPr id="6" name="グラフ 5">
                <a:extLst>
                  <a:ext uri="{FF2B5EF4-FFF2-40B4-BE49-F238E27FC236}">
                    <a16:creationId xmlns:a16="http://schemas.microsoft.com/office/drawing/2014/main" id="{3B23B92A-4177-A594-537D-64B6298D9F2E}"/>
                  </a:ext>
                </a:extLst>
              </p:cNvPr>
              <p:cNvGraphicFramePr>
                <a:graphicFrameLocks/>
              </p:cNvGraphicFramePr>
              <p:nvPr/>
            </p:nvGraphicFramePr>
            <p:xfrm>
              <a:off x="-108642" y="1525962"/>
              <a:ext cx="8696830" cy="4093082"/>
            </p:xfrm>
            <a:graphic>
              <a:graphicData uri="http://schemas.openxmlformats.org/drawingml/2006/chart">
                <c:chart xmlns:c="http://schemas.openxmlformats.org/drawingml/2006/chart" xmlns:r="http://schemas.openxmlformats.org/officeDocument/2006/relationships" r:id="rId3"/>
              </a:graphicData>
            </a:graphic>
          </p:graphicFrame>
          <p:grpSp>
            <p:nvGrpSpPr>
              <p:cNvPr id="4" name="グループ化 3">
                <a:extLst>
                  <a:ext uri="{FF2B5EF4-FFF2-40B4-BE49-F238E27FC236}">
                    <a16:creationId xmlns:a16="http://schemas.microsoft.com/office/drawing/2014/main" id="{010DF5F2-92E9-5316-794D-89100D1A5F74}"/>
                  </a:ext>
                </a:extLst>
              </p:cNvPr>
              <p:cNvGrpSpPr/>
              <p:nvPr/>
            </p:nvGrpSpPr>
            <p:grpSpPr>
              <a:xfrm>
                <a:off x="1040313" y="5199602"/>
                <a:ext cx="7305103" cy="415500"/>
                <a:chOff x="1040313" y="5199602"/>
                <a:chExt cx="7305103" cy="415500"/>
              </a:xfrm>
            </p:grpSpPr>
            <p:sp>
              <p:nvSpPr>
                <p:cNvPr id="250" name="テキスト ボックス 249">
                  <a:extLst>
                    <a:ext uri="{FF2B5EF4-FFF2-40B4-BE49-F238E27FC236}">
                      <a16:creationId xmlns:a16="http://schemas.microsoft.com/office/drawing/2014/main" id="{3CCD5354-3AA7-4E9F-A80B-D2A34917AC5E}"/>
                    </a:ext>
                  </a:extLst>
                </p:cNvPr>
                <p:cNvSpPr txBox="1"/>
                <p:nvPr/>
              </p:nvSpPr>
              <p:spPr>
                <a:xfrm rot="18653614">
                  <a:off x="940286" y="5299629"/>
                  <a:ext cx="415498" cy="215444"/>
                </a:xfrm>
                <a:prstGeom prst="rect">
                  <a:avLst/>
                </a:prstGeom>
                <a:noFill/>
              </p:spPr>
              <p:txBody>
                <a:bodyPr wrap="none" rtlCol="0">
                  <a:spAutoFit/>
                </a:bodyPr>
                <a:lstStyle/>
                <a:p>
                  <a:r>
                    <a:rPr lang="en-US" altLang="ja-JP" sz="800" dirty="0">
                      <a:latin typeface="HGPGothicE" panose="020B0900000000000000" pitchFamily="34" charset="-128"/>
                      <a:cs typeface="Arial" panose="020B0604020202020204" pitchFamily="34" charset="0"/>
                    </a:rPr>
                    <a:t>1990</a:t>
                  </a:r>
                  <a:endParaRPr kumimoji="1" lang="ja-JP" altLang="en-US" sz="800" dirty="0">
                    <a:latin typeface="HGPGothicE" panose="020B0900000000000000" pitchFamily="34" charset="-128"/>
                    <a:cs typeface="Arial" panose="020B0604020202020204" pitchFamily="34" charset="0"/>
                  </a:endParaRPr>
                </a:p>
              </p:txBody>
            </p:sp>
            <p:sp>
              <p:nvSpPr>
                <p:cNvPr id="251" name="テキスト ボックス 250">
                  <a:extLst>
                    <a:ext uri="{FF2B5EF4-FFF2-40B4-BE49-F238E27FC236}">
                      <a16:creationId xmlns:a16="http://schemas.microsoft.com/office/drawing/2014/main" id="{92724207-F9F8-44C0-6DA0-C5ED81EFA222}"/>
                    </a:ext>
                  </a:extLst>
                </p:cNvPr>
                <p:cNvSpPr txBox="1"/>
                <p:nvPr/>
              </p:nvSpPr>
              <p:spPr>
                <a:xfrm rot="18653614">
                  <a:off x="8029945" y="5299631"/>
                  <a:ext cx="415498" cy="215444"/>
                </a:xfrm>
                <a:prstGeom prst="rect">
                  <a:avLst/>
                </a:prstGeom>
                <a:noFill/>
              </p:spPr>
              <p:txBody>
                <a:bodyPr wrap="none" rtlCol="0">
                  <a:spAutoFit/>
                </a:bodyPr>
                <a:lstStyle/>
                <a:p>
                  <a:r>
                    <a:rPr lang="en-US" altLang="ja-JP" sz="800" dirty="0">
                      <a:latin typeface="HGPGothicE" panose="020B0900000000000000" pitchFamily="34" charset="-128"/>
                      <a:cs typeface="Arial" panose="020B0604020202020204" pitchFamily="34" charset="0"/>
                    </a:rPr>
                    <a:t>2050</a:t>
                  </a:r>
                  <a:endParaRPr kumimoji="1" lang="ja-JP" altLang="en-US" sz="800" dirty="0">
                    <a:latin typeface="HGPGothicE" panose="020B0900000000000000" pitchFamily="34" charset="-128"/>
                    <a:cs typeface="Arial" panose="020B0604020202020204" pitchFamily="34" charset="0"/>
                  </a:endParaRPr>
                </a:p>
              </p:txBody>
            </p:sp>
            <p:sp>
              <p:nvSpPr>
                <p:cNvPr id="252" name="テキスト ボックス 251">
                  <a:extLst>
                    <a:ext uri="{FF2B5EF4-FFF2-40B4-BE49-F238E27FC236}">
                      <a16:creationId xmlns:a16="http://schemas.microsoft.com/office/drawing/2014/main" id="{755F2419-551A-19A7-3077-D0630CBCE6EC}"/>
                    </a:ext>
                  </a:extLst>
                </p:cNvPr>
                <p:cNvSpPr txBox="1"/>
                <p:nvPr/>
              </p:nvSpPr>
              <p:spPr>
                <a:xfrm rot="18653614">
                  <a:off x="7439141" y="5299631"/>
                  <a:ext cx="415498" cy="215444"/>
                </a:xfrm>
                <a:prstGeom prst="rect">
                  <a:avLst/>
                </a:prstGeom>
                <a:noFill/>
              </p:spPr>
              <p:txBody>
                <a:bodyPr wrap="none" rtlCol="0">
                  <a:spAutoFit/>
                </a:bodyPr>
                <a:lstStyle/>
                <a:p>
                  <a:r>
                    <a:rPr lang="en-US" altLang="ja-JP" sz="800" dirty="0">
                      <a:latin typeface="HGPGothicE" panose="020B0900000000000000" pitchFamily="34" charset="-128"/>
                      <a:cs typeface="Arial" panose="020B0604020202020204" pitchFamily="34" charset="0"/>
                    </a:rPr>
                    <a:t>2045</a:t>
                  </a:r>
                  <a:endParaRPr kumimoji="1" lang="ja-JP" altLang="en-US" sz="800" dirty="0">
                    <a:latin typeface="HGPGothicE" panose="020B0900000000000000" pitchFamily="34" charset="-128"/>
                    <a:cs typeface="Arial" panose="020B0604020202020204" pitchFamily="34" charset="0"/>
                  </a:endParaRPr>
                </a:p>
              </p:txBody>
            </p:sp>
            <p:sp>
              <p:nvSpPr>
                <p:cNvPr id="253" name="テキスト ボックス 252">
                  <a:extLst>
                    <a:ext uri="{FF2B5EF4-FFF2-40B4-BE49-F238E27FC236}">
                      <a16:creationId xmlns:a16="http://schemas.microsoft.com/office/drawing/2014/main" id="{788BAF43-AD75-B6A9-DCD4-338EF0D1B8EB}"/>
                    </a:ext>
                  </a:extLst>
                </p:cNvPr>
                <p:cNvSpPr txBox="1"/>
                <p:nvPr/>
              </p:nvSpPr>
              <p:spPr>
                <a:xfrm rot="18653614">
                  <a:off x="6848336" y="5299631"/>
                  <a:ext cx="415498" cy="215444"/>
                </a:xfrm>
                <a:prstGeom prst="rect">
                  <a:avLst/>
                </a:prstGeom>
                <a:noFill/>
              </p:spPr>
              <p:txBody>
                <a:bodyPr wrap="none" rtlCol="0">
                  <a:spAutoFit/>
                </a:bodyPr>
                <a:lstStyle/>
                <a:p>
                  <a:r>
                    <a:rPr lang="en-US" altLang="ja-JP" sz="800" dirty="0">
                      <a:latin typeface="HGPGothicE" panose="020B0900000000000000" pitchFamily="34" charset="-128"/>
                      <a:cs typeface="Arial" panose="020B0604020202020204" pitchFamily="34" charset="0"/>
                    </a:rPr>
                    <a:t>2040</a:t>
                  </a:r>
                  <a:endParaRPr kumimoji="1" lang="ja-JP" altLang="en-US" sz="800" dirty="0">
                    <a:latin typeface="HGPGothicE" panose="020B0900000000000000" pitchFamily="34" charset="-128"/>
                    <a:cs typeface="Arial" panose="020B0604020202020204" pitchFamily="34" charset="0"/>
                  </a:endParaRPr>
                </a:p>
              </p:txBody>
            </p:sp>
            <p:sp>
              <p:nvSpPr>
                <p:cNvPr id="254" name="テキスト ボックス 253">
                  <a:extLst>
                    <a:ext uri="{FF2B5EF4-FFF2-40B4-BE49-F238E27FC236}">
                      <a16:creationId xmlns:a16="http://schemas.microsoft.com/office/drawing/2014/main" id="{8FC17FD1-B333-C4D7-2B2F-1A433ABFCA1C}"/>
                    </a:ext>
                  </a:extLst>
                </p:cNvPr>
                <p:cNvSpPr txBox="1"/>
                <p:nvPr/>
              </p:nvSpPr>
              <p:spPr>
                <a:xfrm rot="18653614">
                  <a:off x="6257531" y="5299631"/>
                  <a:ext cx="415498" cy="215444"/>
                </a:xfrm>
                <a:prstGeom prst="rect">
                  <a:avLst/>
                </a:prstGeom>
                <a:noFill/>
              </p:spPr>
              <p:txBody>
                <a:bodyPr wrap="none" rtlCol="0">
                  <a:spAutoFit/>
                </a:bodyPr>
                <a:lstStyle/>
                <a:p>
                  <a:r>
                    <a:rPr lang="en-US" altLang="ja-JP" sz="800" dirty="0">
                      <a:latin typeface="HGPGothicE" panose="020B0900000000000000" pitchFamily="34" charset="-128"/>
                      <a:cs typeface="Arial" panose="020B0604020202020204" pitchFamily="34" charset="0"/>
                    </a:rPr>
                    <a:t>2035</a:t>
                  </a:r>
                </a:p>
              </p:txBody>
            </p:sp>
            <p:sp>
              <p:nvSpPr>
                <p:cNvPr id="255" name="テキスト ボックス 254">
                  <a:extLst>
                    <a:ext uri="{FF2B5EF4-FFF2-40B4-BE49-F238E27FC236}">
                      <a16:creationId xmlns:a16="http://schemas.microsoft.com/office/drawing/2014/main" id="{B0A8119F-F7D4-EAD9-D2CF-8888B2615EF6}"/>
                    </a:ext>
                  </a:extLst>
                </p:cNvPr>
                <p:cNvSpPr txBox="1"/>
                <p:nvPr/>
              </p:nvSpPr>
              <p:spPr>
                <a:xfrm rot="18653614">
                  <a:off x="5666726" y="5299631"/>
                  <a:ext cx="415498" cy="215444"/>
                </a:xfrm>
                <a:prstGeom prst="rect">
                  <a:avLst/>
                </a:prstGeom>
                <a:noFill/>
              </p:spPr>
              <p:txBody>
                <a:bodyPr wrap="none" rtlCol="0">
                  <a:spAutoFit/>
                </a:bodyPr>
                <a:lstStyle/>
                <a:p>
                  <a:r>
                    <a:rPr lang="en-US" altLang="ja-JP" sz="800" dirty="0">
                      <a:latin typeface="HGPGothicE" panose="020B0900000000000000" pitchFamily="34" charset="-128"/>
                      <a:cs typeface="Arial" panose="020B0604020202020204" pitchFamily="34" charset="0"/>
                    </a:rPr>
                    <a:t>2030</a:t>
                  </a:r>
                </a:p>
              </p:txBody>
            </p:sp>
            <p:sp>
              <p:nvSpPr>
                <p:cNvPr id="132" name="テキスト ボックス 131">
                  <a:extLst>
                    <a:ext uri="{FF2B5EF4-FFF2-40B4-BE49-F238E27FC236}">
                      <a16:creationId xmlns:a16="http://schemas.microsoft.com/office/drawing/2014/main" id="{F9E6A7DC-D192-1CD5-22DE-6386B2BD789A}"/>
                    </a:ext>
                  </a:extLst>
                </p:cNvPr>
                <p:cNvSpPr txBox="1"/>
                <p:nvPr/>
              </p:nvSpPr>
              <p:spPr>
                <a:xfrm rot="18653614">
                  <a:off x="5075921" y="5299631"/>
                  <a:ext cx="415498" cy="215444"/>
                </a:xfrm>
                <a:prstGeom prst="rect">
                  <a:avLst/>
                </a:prstGeom>
                <a:noFill/>
              </p:spPr>
              <p:txBody>
                <a:bodyPr wrap="none" rtlCol="0">
                  <a:spAutoFit/>
                </a:bodyPr>
                <a:lstStyle/>
                <a:p>
                  <a:r>
                    <a:rPr lang="en-US" altLang="ja-JP" sz="800" dirty="0">
                      <a:latin typeface="HGPGothicE" panose="020B0900000000000000" pitchFamily="34" charset="-128"/>
                      <a:cs typeface="Arial" panose="020B0604020202020204" pitchFamily="34" charset="0"/>
                    </a:rPr>
                    <a:t>2025</a:t>
                  </a:r>
                </a:p>
              </p:txBody>
            </p:sp>
            <p:sp>
              <p:nvSpPr>
                <p:cNvPr id="133" name="テキスト ボックス 132">
                  <a:extLst>
                    <a:ext uri="{FF2B5EF4-FFF2-40B4-BE49-F238E27FC236}">
                      <a16:creationId xmlns:a16="http://schemas.microsoft.com/office/drawing/2014/main" id="{C4CE4A79-4B9B-E060-E732-81B690570137}"/>
                    </a:ext>
                  </a:extLst>
                </p:cNvPr>
                <p:cNvSpPr txBox="1"/>
                <p:nvPr/>
              </p:nvSpPr>
              <p:spPr>
                <a:xfrm rot="18653614">
                  <a:off x="4485116" y="5299631"/>
                  <a:ext cx="415498" cy="215444"/>
                </a:xfrm>
                <a:prstGeom prst="rect">
                  <a:avLst/>
                </a:prstGeom>
                <a:noFill/>
              </p:spPr>
              <p:txBody>
                <a:bodyPr wrap="none" rtlCol="0">
                  <a:spAutoFit/>
                </a:bodyPr>
                <a:lstStyle/>
                <a:p>
                  <a:r>
                    <a:rPr lang="en-US" altLang="ja-JP" sz="800" dirty="0">
                      <a:latin typeface="HGPGothicE" panose="020B0900000000000000" pitchFamily="34" charset="-128"/>
                      <a:cs typeface="Arial" panose="020B0604020202020204" pitchFamily="34" charset="0"/>
                    </a:rPr>
                    <a:t>2020</a:t>
                  </a:r>
                </a:p>
              </p:txBody>
            </p:sp>
            <p:sp>
              <p:nvSpPr>
                <p:cNvPr id="134" name="テキスト ボックス 133">
                  <a:extLst>
                    <a:ext uri="{FF2B5EF4-FFF2-40B4-BE49-F238E27FC236}">
                      <a16:creationId xmlns:a16="http://schemas.microsoft.com/office/drawing/2014/main" id="{7616E1C2-6B8C-520D-ADB7-740C2D80FFD2}"/>
                    </a:ext>
                  </a:extLst>
                </p:cNvPr>
                <p:cNvSpPr txBox="1"/>
                <p:nvPr/>
              </p:nvSpPr>
              <p:spPr>
                <a:xfrm rot="18653614">
                  <a:off x="3894311" y="5299630"/>
                  <a:ext cx="415498" cy="215444"/>
                </a:xfrm>
                <a:prstGeom prst="rect">
                  <a:avLst/>
                </a:prstGeom>
                <a:noFill/>
              </p:spPr>
              <p:txBody>
                <a:bodyPr wrap="none" rtlCol="0">
                  <a:spAutoFit/>
                </a:bodyPr>
                <a:lstStyle/>
                <a:p>
                  <a:r>
                    <a:rPr lang="en-US" altLang="ja-JP" sz="800" dirty="0">
                      <a:latin typeface="HGPGothicE" panose="020B0900000000000000" pitchFamily="34" charset="-128"/>
                      <a:cs typeface="Arial" panose="020B0604020202020204" pitchFamily="34" charset="0"/>
                    </a:rPr>
                    <a:t>2015</a:t>
                  </a:r>
                </a:p>
              </p:txBody>
            </p:sp>
            <p:sp>
              <p:nvSpPr>
                <p:cNvPr id="135" name="テキスト ボックス 134">
                  <a:extLst>
                    <a:ext uri="{FF2B5EF4-FFF2-40B4-BE49-F238E27FC236}">
                      <a16:creationId xmlns:a16="http://schemas.microsoft.com/office/drawing/2014/main" id="{05068B2A-CC2C-C3C8-E141-B9C30A2D97E4}"/>
                    </a:ext>
                  </a:extLst>
                </p:cNvPr>
                <p:cNvSpPr txBox="1"/>
                <p:nvPr/>
              </p:nvSpPr>
              <p:spPr>
                <a:xfrm rot="18653614">
                  <a:off x="3303506" y="5299630"/>
                  <a:ext cx="415498" cy="215444"/>
                </a:xfrm>
                <a:prstGeom prst="rect">
                  <a:avLst/>
                </a:prstGeom>
                <a:noFill/>
              </p:spPr>
              <p:txBody>
                <a:bodyPr wrap="none" rtlCol="0">
                  <a:spAutoFit/>
                </a:bodyPr>
                <a:lstStyle/>
                <a:p>
                  <a:r>
                    <a:rPr lang="en-US" altLang="ja-JP" sz="800" dirty="0">
                      <a:latin typeface="HGPGothicE" panose="020B0900000000000000" pitchFamily="34" charset="-128"/>
                      <a:cs typeface="Arial" panose="020B0604020202020204" pitchFamily="34" charset="0"/>
                    </a:rPr>
                    <a:t>2010</a:t>
                  </a:r>
                </a:p>
              </p:txBody>
            </p:sp>
            <p:sp>
              <p:nvSpPr>
                <p:cNvPr id="136" name="テキスト ボックス 135">
                  <a:extLst>
                    <a:ext uri="{FF2B5EF4-FFF2-40B4-BE49-F238E27FC236}">
                      <a16:creationId xmlns:a16="http://schemas.microsoft.com/office/drawing/2014/main" id="{FA5693A3-23DA-ADD5-44DD-0631F8B177DE}"/>
                    </a:ext>
                  </a:extLst>
                </p:cNvPr>
                <p:cNvSpPr txBox="1"/>
                <p:nvPr/>
              </p:nvSpPr>
              <p:spPr>
                <a:xfrm rot="18653614">
                  <a:off x="2712701" y="5299630"/>
                  <a:ext cx="415498" cy="215444"/>
                </a:xfrm>
                <a:prstGeom prst="rect">
                  <a:avLst/>
                </a:prstGeom>
                <a:noFill/>
              </p:spPr>
              <p:txBody>
                <a:bodyPr wrap="none" rtlCol="0">
                  <a:spAutoFit/>
                </a:bodyPr>
                <a:lstStyle/>
                <a:p>
                  <a:r>
                    <a:rPr lang="en-US" altLang="ja-JP" sz="800" dirty="0">
                      <a:latin typeface="HGPGothicE" panose="020B0900000000000000" pitchFamily="34" charset="-128"/>
                      <a:cs typeface="Arial" panose="020B0604020202020204" pitchFamily="34" charset="0"/>
                    </a:rPr>
                    <a:t>2005</a:t>
                  </a:r>
                </a:p>
              </p:txBody>
            </p:sp>
            <p:sp>
              <p:nvSpPr>
                <p:cNvPr id="137" name="テキスト ボックス 136">
                  <a:extLst>
                    <a:ext uri="{FF2B5EF4-FFF2-40B4-BE49-F238E27FC236}">
                      <a16:creationId xmlns:a16="http://schemas.microsoft.com/office/drawing/2014/main" id="{72EA4DFC-80EA-6FEB-3684-D71C6E9A791F}"/>
                    </a:ext>
                  </a:extLst>
                </p:cNvPr>
                <p:cNvSpPr txBox="1"/>
                <p:nvPr/>
              </p:nvSpPr>
              <p:spPr>
                <a:xfrm rot="18653614">
                  <a:off x="2121896" y="5299629"/>
                  <a:ext cx="415498" cy="215444"/>
                </a:xfrm>
                <a:prstGeom prst="rect">
                  <a:avLst/>
                </a:prstGeom>
                <a:noFill/>
              </p:spPr>
              <p:txBody>
                <a:bodyPr wrap="none" rtlCol="0">
                  <a:spAutoFit/>
                </a:bodyPr>
                <a:lstStyle/>
                <a:p>
                  <a:r>
                    <a:rPr lang="en-US" altLang="ja-JP" sz="800" dirty="0">
                      <a:latin typeface="HGPGothicE" panose="020B0900000000000000" pitchFamily="34" charset="-128"/>
                      <a:cs typeface="Arial" panose="020B0604020202020204" pitchFamily="34" charset="0"/>
                    </a:rPr>
                    <a:t>2000</a:t>
                  </a:r>
                </a:p>
              </p:txBody>
            </p:sp>
            <p:sp>
              <p:nvSpPr>
                <p:cNvPr id="138" name="テキスト ボックス 137">
                  <a:extLst>
                    <a:ext uri="{FF2B5EF4-FFF2-40B4-BE49-F238E27FC236}">
                      <a16:creationId xmlns:a16="http://schemas.microsoft.com/office/drawing/2014/main" id="{34315AB0-8054-C50F-2C56-36D34D368D89}"/>
                    </a:ext>
                  </a:extLst>
                </p:cNvPr>
                <p:cNvSpPr txBox="1"/>
                <p:nvPr/>
              </p:nvSpPr>
              <p:spPr>
                <a:xfrm rot="18653614">
                  <a:off x="1531091" y="5299630"/>
                  <a:ext cx="415498" cy="215444"/>
                </a:xfrm>
                <a:prstGeom prst="rect">
                  <a:avLst/>
                </a:prstGeom>
                <a:noFill/>
              </p:spPr>
              <p:txBody>
                <a:bodyPr wrap="none" rtlCol="0">
                  <a:spAutoFit/>
                </a:bodyPr>
                <a:lstStyle/>
                <a:p>
                  <a:r>
                    <a:rPr lang="en-US" altLang="ja-JP" sz="800" dirty="0">
                      <a:latin typeface="HGPGothicE" panose="020B0900000000000000" pitchFamily="34" charset="-128"/>
                      <a:cs typeface="Arial" panose="020B0604020202020204" pitchFamily="34" charset="0"/>
                    </a:rPr>
                    <a:t>1995</a:t>
                  </a:r>
                </a:p>
              </p:txBody>
            </p:sp>
          </p:grpSp>
          <p:sp>
            <p:nvSpPr>
              <p:cNvPr id="233" name="object 66">
                <a:extLst>
                  <a:ext uri="{FF2B5EF4-FFF2-40B4-BE49-F238E27FC236}">
                    <a16:creationId xmlns:a16="http://schemas.microsoft.com/office/drawing/2014/main" id="{FAB67E35-21CC-E023-50B1-BAB97E6156EE}"/>
                  </a:ext>
                </a:extLst>
              </p:cNvPr>
              <p:cNvSpPr txBox="1"/>
              <p:nvPr/>
            </p:nvSpPr>
            <p:spPr>
              <a:xfrm>
                <a:off x="8385811" y="5120938"/>
                <a:ext cx="303421" cy="153888"/>
              </a:xfrm>
              <a:prstGeom prst="rect">
                <a:avLst/>
              </a:prstGeom>
            </p:spPr>
            <p:txBody>
              <a:bodyPr vert="horz" wrap="square" lIns="0" tIns="0" rIns="0" bIns="0" rtlCol="0">
                <a:spAutoFit/>
              </a:bodyPr>
              <a:lstStyle/>
              <a:p>
                <a:pPr marL="11723" defTabSz="844083" eaLnBrk="1" fontAlgn="auto" hangingPunct="1">
                  <a:spcBef>
                    <a:spcPts val="0"/>
                  </a:spcBef>
                  <a:spcAft>
                    <a:spcPts val="0"/>
                  </a:spcAft>
                  <a:defRPr/>
                </a:pPr>
                <a:r>
                  <a:rPr lang="ja-JP" altLang="en-US" sz="1000" dirty="0">
                    <a:solidFill>
                      <a:srgbClr val="231916"/>
                    </a:solidFill>
                    <a:latin typeface="+mn-ea"/>
                    <a:ea typeface="+mn-ea"/>
                    <a:cs typeface="Yu Gothic"/>
                  </a:rPr>
                  <a:t>（年）</a:t>
                </a:r>
                <a:endParaRPr sz="1000" dirty="0">
                  <a:solidFill>
                    <a:prstClr val="black"/>
                  </a:solidFill>
                  <a:latin typeface="+mn-ea"/>
                  <a:ea typeface="+mn-ea"/>
                  <a:cs typeface="Yu Gothic"/>
                </a:endParaRPr>
              </a:p>
            </p:txBody>
          </p:sp>
          <p:sp>
            <p:nvSpPr>
              <p:cNvPr id="231" name="object 66">
                <a:extLst>
                  <a:ext uri="{FF2B5EF4-FFF2-40B4-BE49-F238E27FC236}">
                    <a16:creationId xmlns:a16="http://schemas.microsoft.com/office/drawing/2014/main" id="{DFDD8E47-62F5-ED9D-7417-C7D71B25132D}"/>
                  </a:ext>
                </a:extLst>
              </p:cNvPr>
              <p:cNvSpPr txBox="1"/>
              <p:nvPr/>
            </p:nvSpPr>
            <p:spPr>
              <a:xfrm>
                <a:off x="345859" y="1497731"/>
                <a:ext cx="262293" cy="153888"/>
              </a:xfrm>
              <a:prstGeom prst="rect">
                <a:avLst/>
              </a:prstGeom>
            </p:spPr>
            <p:txBody>
              <a:bodyPr vert="horz" wrap="square" lIns="0" tIns="0" rIns="0" bIns="0" rtlCol="0">
                <a:spAutoFit/>
              </a:bodyPr>
              <a:lstStyle/>
              <a:p>
                <a:pPr marL="11723" defTabSz="844083" eaLnBrk="1" fontAlgn="auto" hangingPunct="1">
                  <a:spcBef>
                    <a:spcPts val="0"/>
                  </a:spcBef>
                  <a:spcAft>
                    <a:spcPts val="0"/>
                  </a:spcAft>
                  <a:defRPr/>
                </a:pPr>
                <a:r>
                  <a:rPr lang="ja-JP" altLang="en-US" sz="1000" dirty="0">
                    <a:solidFill>
                      <a:srgbClr val="231916"/>
                    </a:solidFill>
                    <a:latin typeface="+mn-ea"/>
                    <a:ea typeface="+mn-ea"/>
                    <a:cs typeface="Arial" panose="020B0604020202020204" pitchFamily="34" charset="0"/>
                  </a:rPr>
                  <a:t>（</a:t>
                </a:r>
                <a:r>
                  <a:rPr lang="en-US" altLang="ja-JP" sz="1000" dirty="0">
                    <a:solidFill>
                      <a:srgbClr val="231916"/>
                    </a:solidFill>
                    <a:latin typeface="HGPGothicE" panose="020B0900000000000000" pitchFamily="34" charset="-128"/>
                    <a:ea typeface="Meiryo UI"/>
                    <a:cs typeface="Arial" panose="020B0604020202020204" pitchFamily="34" charset="0"/>
                  </a:rPr>
                  <a:t>%</a:t>
                </a:r>
                <a:r>
                  <a:rPr lang="ja-JP" altLang="en-US" sz="1000" dirty="0">
                    <a:solidFill>
                      <a:srgbClr val="231916"/>
                    </a:solidFill>
                    <a:latin typeface="+mn-ea"/>
                    <a:ea typeface="+mn-ea"/>
                    <a:cs typeface="Arial" panose="020B0604020202020204" pitchFamily="34" charset="0"/>
                  </a:rPr>
                  <a:t>）</a:t>
                </a:r>
                <a:endParaRPr sz="1000" dirty="0">
                  <a:solidFill>
                    <a:prstClr val="black"/>
                  </a:solidFill>
                  <a:latin typeface="+mn-ea"/>
                  <a:ea typeface="+mn-ea"/>
                  <a:cs typeface="Arial" panose="020B0604020202020204" pitchFamily="34" charset="0"/>
                </a:endParaRPr>
              </a:p>
            </p:txBody>
          </p:sp>
        </p:grpSp>
        <p:grpSp>
          <p:nvGrpSpPr>
            <p:cNvPr id="10" name="グループ化 9">
              <a:extLst>
                <a:ext uri="{FF2B5EF4-FFF2-40B4-BE49-F238E27FC236}">
                  <a16:creationId xmlns:a16="http://schemas.microsoft.com/office/drawing/2014/main" id="{D518CF20-EEC5-0140-0622-78BD8F9B6242}"/>
                </a:ext>
              </a:extLst>
            </p:cNvPr>
            <p:cNvGrpSpPr/>
            <p:nvPr/>
          </p:nvGrpSpPr>
          <p:grpSpPr>
            <a:xfrm>
              <a:off x="8192236" y="1909131"/>
              <a:ext cx="780659" cy="1344679"/>
              <a:chOff x="2753405" y="2717737"/>
              <a:chExt cx="780659" cy="1344679"/>
            </a:xfrm>
          </p:grpSpPr>
          <p:pic>
            <p:nvPicPr>
              <p:cNvPr id="14" name="Picture 151" descr="アメリカ合衆国">
                <a:extLst>
                  <a:ext uri="{FF2B5EF4-FFF2-40B4-BE49-F238E27FC236}">
                    <a16:creationId xmlns:a16="http://schemas.microsoft.com/office/drawing/2014/main" id="{6D2C43E1-A909-620C-1A3B-7973BAB1011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60064" y="3879490"/>
                <a:ext cx="210405" cy="1306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 name="Picture 152" descr="英国">
                <a:extLst>
                  <a:ext uri="{FF2B5EF4-FFF2-40B4-BE49-F238E27FC236}">
                    <a16:creationId xmlns:a16="http://schemas.microsoft.com/office/drawing/2014/main" id="{D372FD3C-595B-AF6C-E4B6-1DE148C96EC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60064" y="3684847"/>
                <a:ext cx="210405" cy="1306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 name="Picture 153" descr="ドイツ">
                <a:extLst>
                  <a:ext uri="{FF2B5EF4-FFF2-40B4-BE49-F238E27FC236}">
                    <a16:creationId xmlns:a16="http://schemas.microsoft.com/office/drawing/2014/main" id="{27A50D69-6503-21A6-AFBE-F22BECAC958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760087" y="3340274"/>
                <a:ext cx="210405" cy="1306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 name="Picture 154" descr="フランス">
                <a:extLst>
                  <a:ext uri="{FF2B5EF4-FFF2-40B4-BE49-F238E27FC236}">
                    <a16:creationId xmlns:a16="http://schemas.microsoft.com/office/drawing/2014/main" id="{4D6B98CA-27A4-8213-0280-CB85665FBBF4}"/>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760087" y="3512587"/>
                <a:ext cx="210405" cy="1306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 name="Picture 155" descr="日本">
                <a:extLst>
                  <a:ext uri="{FF2B5EF4-FFF2-40B4-BE49-F238E27FC236}">
                    <a16:creationId xmlns:a16="http://schemas.microsoft.com/office/drawing/2014/main" id="{36714415-CDE2-5D4B-ECDF-7F89E387820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753405" y="2761529"/>
                <a:ext cx="223770" cy="1389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 name="Text Box 158">
                <a:extLst>
                  <a:ext uri="{FF2B5EF4-FFF2-40B4-BE49-F238E27FC236}">
                    <a16:creationId xmlns:a16="http://schemas.microsoft.com/office/drawing/2014/main" id="{F48A468E-1E4D-0906-5DE2-ADAB609470CF}"/>
                  </a:ext>
                </a:extLst>
              </p:cNvPr>
              <p:cNvSpPr txBox="1">
                <a:spLocks noChangeArrowheads="1"/>
              </p:cNvSpPr>
              <p:nvPr/>
            </p:nvSpPr>
            <p:spPr bwMode="auto">
              <a:xfrm>
                <a:off x="2936613" y="2717737"/>
                <a:ext cx="407364" cy="2270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84237" tIns="42117" rIns="84237" bIns="42117">
                <a:spAutoFit/>
              </a:bodyPr>
              <a:lstStyle>
                <a:lvl1pPr defTabSz="947738"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defTabSz="947738"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defTabSz="947738"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defTabSz="947738"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defTabSz="947738"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defTabSz="947738"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defTabSz="947738"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defTabSz="947738"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defTabSz="947738"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defTabSz="874857" eaLnBrk="1" fontAlgn="auto" hangingPunct="1">
                  <a:spcBef>
                    <a:spcPct val="0"/>
                  </a:spcBef>
                  <a:spcAft>
                    <a:spcPts val="0"/>
                  </a:spcAft>
                  <a:buNone/>
                  <a:defRPr/>
                </a:pPr>
                <a:r>
                  <a:rPr lang="ja-JP" altLang="en-US" sz="923" dirty="0">
                    <a:solidFill>
                      <a:srgbClr val="E83030"/>
                    </a:solidFill>
                    <a:latin typeface="+mn-ea"/>
                    <a:ea typeface="+mn-ea"/>
                  </a:rPr>
                  <a:t>日本</a:t>
                </a:r>
              </a:p>
            </p:txBody>
          </p:sp>
          <p:sp>
            <p:nvSpPr>
              <p:cNvPr id="22" name="Text Box 159">
                <a:extLst>
                  <a:ext uri="{FF2B5EF4-FFF2-40B4-BE49-F238E27FC236}">
                    <a16:creationId xmlns:a16="http://schemas.microsoft.com/office/drawing/2014/main" id="{5A4A129C-5280-EC10-9C7E-6AFD0712C091}"/>
                  </a:ext>
                </a:extLst>
              </p:cNvPr>
              <p:cNvSpPr txBox="1">
                <a:spLocks noChangeArrowheads="1"/>
              </p:cNvSpPr>
              <p:nvPr/>
            </p:nvSpPr>
            <p:spPr bwMode="auto">
              <a:xfrm>
                <a:off x="2952230" y="3296062"/>
                <a:ext cx="458660" cy="2270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84237" tIns="42117" rIns="84237" bIns="42117">
                <a:spAutoFit/>
              </a:bodyPr>
              <a:lstStyle>
                <a:lvl1pPr defTabSz="947738"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defTabSz="947738"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defTabSz="947738"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defTabSz="947738"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defTabSz="947738"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defTabSz="947738"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defTabSz="947738"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defTabSz="947738"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defTabSz="947738"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defTabSz="874857" eaLnBrk="1" fontAlgn="auto" hangingPunct="1">
                  <a:spcBef>
                    <a:spcPct val="0"/>
                  </a:spcBef>
                  <a:spcAft>
                    <a:spcPts val="0"/>
                  </a:spcAft>
                  <a:buNone/>
                  <a:defRPr/>
                </a:pPr>
                <a:r>
                  <a:rPr lang="ja-JP" altLang="en-US" sz="923" dirty="0">
                    <a:solidFill>
                      <a:srgbClr val="EAB200"/>
                    </a:solidFill>
                    <a:latin typeface="+mn-ea"/>
                    <a:ea typeface="+mn-ea"/>
                  </a:rPr>
                  <a:t>ドイツ</a:t>
                </a:r>
              </a:p>
            </p:txBody>
          </p:sp>
          <p:sp>
            <p:nvSpPr>
              <p:cNvPr id="23" name="Text Box 160">
                <a:extLst>
                  <a:ext uri="{FF2B5EF4-FFF2-40B4-BE49-F238E27FC236}">
                    <a16:creationId xmlns:a16="http://schemas.microsoft.com/office/drawing/2014/main" id="{01E0EE88-FB7F-FD35-08F4-D850A54F46F2}"/>
                  </a:ext>
                </a:extLst>
              </p:cNvPr>
              <p:cNvSpPr txBox="1">
                <a:spLocks noChangeArrowheads="1"/>
              </p:cNvSpPr>
              <p:nvPr/>
            </p:nvSpPr>
            <p:spPr bwMode="auto">
              <a:xfrm>
                <a:off x="2947164" y="3467768"/>
                <a:ext cx="586900" cy="2270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84237" tIns="42117" rIns="84237" bIns="42117">
                <a:spAutoFit/>
              </a:bodyPr>
              <a:lstStyle>
                <a:lvl1pPr defTabSz="947738"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defTabSz="947738"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defTabSz="947738"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defTabSz="947738"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defTabSz="947738"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defTabSz="947738"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defTabSz="947738"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defTabSz="947738"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defTabSz="947738"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defTabSz="874857" eaLnBrk="1" fontAlgn="auto" hangingPunct="1">
                  <a:spcBef>
                    <a:spcPct val="0"/>
                  </a:spcBef>
                  <a:spcAft>
                    <a:spcPts val="0"/>
                  </a:spcAft>
                  <a:buNone/>
                  <a:defRPr/>
                </a:pPr>
                <a:r>
                  <a:rPr lang="ja-JP" altLang="en-US" sz="923" dirty="0">
                    <a:solidFill>
                      <a:srgbClr val="FF66CC"/>
                    </a:solidFill>
                    <a:latin typeface="+mn-ea"/>
                    <a:ea typeface="+mn-ea"/>
                  </a:rPr>
                  <a:t>フランス</a:t>
                </a:r>
              </a:p>
            </p:txBody>
          </p:sp>
          <p:sp>
            <p:nvSpPr>
              <p:cNvPr id="26" name="Text Box 161">
                <a:extLst>
                  <a:ext uri="{FF2B5EF4-FFF2-40B4-BE49-F238E27FC236}">
                    <a16:creationId xmlns:a16="http://schemas.microsoft.com/office/drawing/2014/main" id="{7D32C56E-4F53-3031-6284-4FC5D6D182BF}"/>
                  </a:ext>
                </a:extLst>
              </p:cNvPr>
              <p:cNvSpPr txBox="1">
                <a:spLocks noChangeArrowheads="1"/>
              </p:cNvSpPr>
              <p:nvPr/>
            </p:nvSpPr>
            <p:spPr bwMode="auto">
              <a:xfrm>
                <a:off x="2946980" y="3643304"/>
                <a:ext cx="407364" cy="2270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84237" tIns="42117" rIns="84237" bIns="42117">
                <a:spAutoFit/>
              </a:bodyPr>
              <a:lstStyle>
                <a:lvl1pPr defTabSz="947738"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defTabSz="947738"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defTabSz="947738"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defTabSz="947738"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defTabSz="947738"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defTabSz="947738"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defTabSz="947738"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defTabSz="947738"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defTabSz="947738"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defTabSz="874857" eaLnBrk="1" fontAlgn="auto" hangingPunct="1">
                  <a:spcBef>
                    <a:spcPct val="0"/>
                  </a:spcBef>
                  <a:spcAft>
                    <a:spcPts val="0"/>
                  </a:spcAft>
                  <a:buNone/>
                  <a:defRPr/>
                </a:pPr>
                <a:r>
                  <a:rPr lang="ja-JP" altLang="en-US" sz="923" dirty="0">
                    <a:solidFill>
                      <a:srgbClr val="2B7CDD"/>
                    </a:solidFill>
                    <a:latin typeface="+mn-ea"/>
                    <a:ea typeface="+mn-ea"/>
                  </a:rPr>
                  <a:t>英国</a:t>
                </a:r>
              </a:p>
            </p:txBody>
          </p:sp>
          <p:sp>
            <p:nvSpPr>
              <p:cNvPr id="227" name="Text Box 162">
                <a:extLst>
                  <a:ext uri="{FF2B5EF4-FFF2-40B4-BE49-F238E27FC236}">
                    <a16:creationId xmlns:a16="http://schemas.microsoft.com/office/drawing/2014/main" id="{4A515006-83EF-F146-0989-B2411795A848}"/>
                  </a:ext>
                </a:extLst>
              </p:cNvPr>
              <p:cNvSpPr txBox="1">
                <a:spLocks noChangeArrowheads="1"/>
              </p:cNvSpPr>
              <p:nvPr/>
            </p:nvSpPr>
            <p:spPr bwMode="auto">
              <a:xfrm>
                <a:off x="2946980" y="3835333"/>
                <a:ext cx="407364" cy="2270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84237" tIns="42117" rIns="84237" bIns="42117">
                <a:spAutoFit/>
              </a:bodyPr>
              <a:lstStyle>
                <a:lvl1pPr defTabSz="947738"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defTabSz="947738"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defTabSz="947738"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defTabSz="947738"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defTabSz="947738"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defTabSz="947738"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defTabSz="947738"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defTabSz="947738"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defTabSz="947738"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defTabSz="874857" eaLnBrk="1" fontAlgn="auto" hangingPunct="1">
                  <a:spcBef>
                    <a:spcPct val="0"/>
                  </a:spcBef>
                  <a:spcAft>
                    <a:spcPts val="0"/>
                  </a:spcAft>
                  <a:buNone/>
                  <a:defRPr/>
                </a:pPr>
                <a:r>
                  <a:rPr lang="ja-JP" altLang="en-US" sz="923" dirty="0">
                    <a:solidFill>
                      <a:srgbClr val="7030A0"/>
                    </a:solidFill>
                    <a:latin typeface="+mn-ea"/>
                    <a:ea typeface="+mn-ea"/>
                  </a:rPr>
                  <a:t>米国</a:t>
                </a:r>
              </a:p>
            </p:txBody>
          </p:sp>
        </p:grpSp>
        <p:sp>
          <p:nvSpPr>
            <p:cNvPr id="232" name="object 34">
              <a:extLst>
                <a:ext uri="{FF2B5EF4-FFF2-40B4-BE49-F238E27FC236}">
                  <a16:creationId xmlns:a16="http://schemas.microsoft.com/office/drawing/2014/main" id="{B4B88D8D-3087-EE19-6246-A90367564669}"/>
                </a:ext>
              </a:extLst>
            </p:cNvPr>
            <p:cNvSpPr txBox="1"/>
            <p:nvPr/>
          </p:nvSpPr>
          <p:spPr>
            <a:xfrm>
              <a:off x="5072338" y="2230495"/>
              <a:ext cx="820616" cy="301173"/>
            </a:xfrm>
            <a:prstGeom prst="rect">
              <a:avLst/>
            </a:prstGeom>
          </p:spPr>
          <p:txBody>
            <a:bodyPr vert="horz" wrap="square" lIns="0" tIns="0" rIns="0" bIns="0" rtlCol="0">
              <a:spAutoFit/>
            </a:bodyPr>
            <a:lstStyle/>
            <a:p>
              <a:pPr marL="196953" marR="4689" indent="-185815" defTabSz="844083" eaLnBrk="1" fontAlgn="auto" hangingPunct="1">
                <a:lnSpc>
                  <a:spcPct val="101499"/>
                </a:lnSpc>
                <a:spcBef>
                  <a:spcPts val="0"/>
                </a:spcBef>
                <a:spcAft>
                  <a:spcPts val="0"/>
                </a:spcAft>
                <a:defRPr/>
              </a:pPr>
              <a:r>
                <a:rPr sz="1000" spc="46" dirty="0">
                  <a:solidFill>
                    <a:prstClr val="black"/>
                  </a:solidFill>
                  <a:latin typeface="HGPGothicE" panose="020B0900000000000000" pitchFamily="34" charset="-128"/>
                  <a:ea typeface="Meiryo UI"/>
                  <a:cs typeface="Arial" panose="020B0604020202020204" pitchFamily="34" charset="0"/>
                </a:rPr>
                <a:t>（20</a:t>
              </a:r>
              <a:r>
                <a:rPr lang="en-US" sz="1000" spc="46" dirty="0">
                  <a:solidFill>
                    <a:prstClr val="black"/>
                  </a:solidFill>
                  <a:latin typeface="HGPGothicE" panose="020B0900000000000000" pitchFamily="34" charset="-128"/>
                  <a:ea typeface="Meiryo UI"/>
                  <a:cs typeface="Arial" panose="020B0604020202020204" pitchFamily="34" charset="0"/>
                </a:rPr>
                <a:t>2</a:t>
              </a:r>
              <a:r>
                <a:rPr lang="en-US" altLang="ja-JP" sz="1000" spc="46" dirty="0">
                  <a:solidFill>
                    <a:prstClr val="black"/>
                  </a:solidFill>
                  <a:latin typeface="HGPGothicE" panose="020B0900000000000000" pitchFamily="34" charset="-128"/>
                  <a:ea typeface="Meiryo UI"/>
                  <a:cs typeface="Arial" panose="020B0604020202020204" pitchFamily="34" charset="0"/>
                </a:rPr>
                <a:t>6</a:t>
              </a:r>
              <a:r>
                <a:rPr sz="1000" spc="46" dirty="0">
                  <a:solidFill>
                    <a:prstClr val="black"/>
                  </a:solidFill>
                  <a:latin typeface="HGPGothicE" panose="020B0900000000000000" pitchFamily="34" charset="-128"/>
                  <a:ea typeface="Meiryo UI"/>
                  <a:cs typeface="Arial" panose="020B0604020202020204" pitchFamily="34" charset="0"/>
                </a:rPr>
                <a:t>年）  </a:t>
              </a:r>
              <a:r>
                <a:rPr sz="1000" spc="55" dirty="0">
                  <a:solidFill>
                    <a:prstClr val="black"/>
                  </a:solidFill>
                  <a:latin typeface="HGPGothicE" panose="020B0900000000000000" pitchFamily="34" charset="-128"/>
                  <a:ea typeface="Meiryo UI"/>
                  <a:cs typeface="Arial" panose="020B0604020202020204" pitchFamily="34" charset="0"/>
                </a:rPr>
                <a:t>2</a:t>
              </a:r>
              <a:r>
                <a:rPr lang="en-US" sz="1000" spc="55" dirty="0">
                  <a:solidFill>
                    <a:prstClr val="black"/>
                  </a:solidFill>
                  <a:latin typeface="HGPGothicE" panose="020B0900000000000000" pitchFamily="34" charset="-128"/>
                  <a:ea typeface="Meiryo UI"/>
                  <a:cs typeface="Arial" panose="020B0604020202020204" pitchFamily="34" charset="0"/>
                </a:rPr>
                <a:t>9</a:t>
              </a:r>
              <a:r>
                <a:rPr sz="1000" spc="55" dirty="0">
                  <a:solidFill>
                    <a:prstClr val="black"/>
                  </a:solidFill>
                  <a:latin typeface="HGPGothicE" panose="020B0900000000000000" pitchFamily="34" charset="-128"/>
                  <a:ea typeface="Meiryo UI"/>
                  <a:cs typeface="Arial" panose="020B0604020202020204" pitchFamily="34" charset="0"/>
                </a:rPr>
                <a:t>.</a:t>
              </a:r>
              <a:r>
                <a:rPr lang="en-US" altLang="ja-JP" sz="1000" spc="55" dirty="0">
                  <a:solidFill>
                    <a:prstClr val="black"/>
                  </a:solidFill>
                  <a:latin typeface="HGPGothicE" panose="020B0900000000000000" pitchFamily="34" charset="-128"/>
                  <a:ea typeface="Meiryo UI"/>
                  <a:cs typeface="Arial" panose="020B0604020202020204" pitchFamily="34" charset="0"/>
                </a:rPr>
                <a:t>8</a:t>
              </a:r>
            </a:p>
          </p:txBody>
        </p:sp>
      </p:grpSp>
      <p:sp>
        <p:nvSpPr>
          <p:cNvPr id="234" name="object 66">
            <a:extLst>
              <a:ext uri="{FF2B5EF4-FFF2-40B4-BE49-F238E27FC236}">
                <a16:creationId xmlns:a16="http://schemas.microsoft.com/office/drawing/2014/main" id="{744F3D33-A1FC-D990-6C19-FBCB74882C34}"/>
              </a:ext>
            </a:extLst>
          </p:cNvPr>
          <p:cNvSpPr txBox="1"/>
          <p:nvPr/>
        </p:nvSpPr>
        <p:spPr>
          <a:xfrm>
            <a:off x="444621" y="5781724"/>
            <a:ext cx="8330570" cy="246221"/>
          </a:xfrm>
          <a:prstGeom prst="rect">
            <a:avLst/>
          </a:prstGeom>
        </p:spPr>
        <p:txBody>
          <a:bodyPr vert="horz" wrap="square" lIns="0" tIns="0" rIns="0" bIns="0" rtlCol="0">
            <a:spAutoFit/>
          </a:bodyPr>
          <a:lstStyle/>
          <a:p>
            <a:pPr marL="11723" defTabSz="844083" eaLnBrk="1" fontAlgn="auto" hangingPunct="1">
              <a:spcBef>
                <a:spcPts val="0"/>
              </a:spcBef>
              <a:spcAft>
                <a:spcPts val="0"/>
              </a:spcAft>
              <a:defRPr/>
            </a:pPr>
            <a:r>
              <a:rPr lang="ja-JP" altLang="en-US" sz="800" dirty="0">
                <a:solidFill>
                  <a:prstClr val="black"/>
                </a:solidFill>
                <a:latin typeface="+mn-ea"/>
                <a:ea typeface="+mn-ea"/>
              </a:rPr>
              <a:t>出所 ：</a:t>
            </a:r>
            <a:r>
              <a:rPr lang="ja-JP" altLang="en-US" sz="800" spc="-50" dirty="0">
                <a:solidFill>
                  <a:prstClr val="black"/>
                </a:solidFill>
                <a:latin typeface="+mn-ea"/>
                <a:ea typeface="+mn-ea"/>
              </a:rPr>
              <a:t> </a:t>
            </a:r>
            <a:r>
              <a:rPr lang="ja-JP" altLang="en-US" sz="800" dirty="0">
                <a:solidFill>
                  <a:prstClr val="black"/>
                </a:solidFill>
                <a:latin typeface="+mn-ea"/>
                <a:ea typeface="+mn-ea"/>
              </a:rPr>
              <a:t>日本：総務省「人口推計」、国立社会保障・人口問題研究所　「日本の将来推計人口（令和５年推計）」（出生中位・死亡中位仮定）</a:t>
            </a:r>
            <a:endParaRPr lang="en-US" altLang="ja-JP" sz="800" dirty="0">
              <a:solidFill>
                <a:prstClr val="black"/>
              </a:solidFill>
              <a:latin typeface="+mn-ea"/>
              <a:ea typeface="+mn-ea"/>
            </a:endParaRPr>
          </a:p>
          <a:p>
            <a:pPr marL="11723" defTabSz="844083" eaLnBrk="1" fontAlgn="auto" hangingPunct="1">
              <a:spcBef>
                <a:spcPts val="0"/>
              </a:spcBef>
              <a:spcAft>
                <a:spcPts val="0"/>
              </a:spcAft>
              <a:defRPr/>
            </a:pPr>
            <a:r>
              <a:rPr lang="ja-JP" altLang="en-US" sz="800" dirty="0">
                <a:solidFill>
                  <a:prstClr val="black"/>
                </a:solidFill>
                <a:latin typeface="+mn-ea"/>
                <a:ea typeface="+mn-ea"/>
              </a:rPr>
              <a:t>　　　　</a:t>
            </a:r>
            <a:r>
              <a:rPr lang="ja-JP" altLang="en-US" sz="800" spc="80" dirty="0">
                <a:solidFill>
                  <a:prstClr val="black"/>
                </a:solidFill>
                <a:latin typeface="+mn-ea"/>
                <a:ea typeface="+mn-ea"/>
              </a:rPr>
              <a:t> </a:t>
            </a:r>
            <a:r>
              <a:rPr lang="ja-JP" altLang="en-US" sz="800" dirty="0">
                <a:solidFill>
                  <a:prstClr val="black"/>
                </a:solidFill>
                <a:latin typeface="+mn-ea"/>
                <a:ea typeface="+mn-ea"/>
              </a:rPr>
              <a:t>諸外国：国連</a:t>
            </a:r>
            <a:r>
              <a:rPr lang="en-US" altLang="ja-JP" sz="800" dirty="0">
                <a:solidFill>
                  <a:prstClr val="black"/>
                </a:solidFill>
                <a:latin typeface="+mn-ea"/>
                <a:ea typeface="+mn-ea"/>
              </a:rPr>
              <a:t>“World Population Prospects 2024”</a:t>
            </a:r>
          </a:p>
        </p:txBody>
      </p:sp>
      <p:sp>
        <p:nvSpPr>
          <p:cNvPr id="3" name="スライド番号プレースホルダー 8">
            <a:extLst>
              <a:ext uri="{FF2B5EF4-FFF2-40B4-BE49-F238E27FC236}">
                <a16:creationId xmlns:a16="http://schemas.microsoft.com/office/drawing/2014/main" id="{489A8AFE-C10E-65E6-39CA-6ABF6E3BFC96}"/>
              </a:ext>
            </a:extLst>
          </p:cNvPr>
          <p:cNvSpPr>
            <a:spLocks noGrp="1"/>
          </p:cNvSpPr>
          <p:nvPr>
            <p:ph type="sldNum" sz="quarter" idx="12"/>
          </p:nvPr>
        </p:nvSpPr>
        <p:spPr>
          <a:xfrm>
            <a:off x="8769893" y="6443281"/>
            <a:ext cx="374107" cy="298426"/>
          </a:xfrm>
        </p:spPr>
        <p:txBody>
          <a:bodyPr/>
          <a:lstStyle/>
          <a:p>
            <a:pPr>
              <a:defRPr/>
            </a:pPr>
            <a:fld id="{40E3B949-1179-4387-B307-F356BE6486A4}" type="slidenum">
              <a:rPr lang="en-US" altLang="ja-JP" smtClean="0">
                <a:latin typeface="+mn-ea"/>
                <a:ea typeface="+mn-ea"/>
              </a:rPr>
              <a:pPr>
                <a:defRPr/>
              </a:pPr>
              <a:t>20</a:t>
            </a:fld>
            <a:endParaRPr lang="en-US" altLang="ja-JP" dirty="0">
              <a:latin typeface="+mn-ea"/>
              <a:ea typeface="+mn-ea"/>
            </a:endParaRPr>
          </a:p>
        </p:txBody>
      </p:sp>
    </p:spTree>
    <p:extLst>
      <p:ext uri="{BB962C8B-B14F-4D97-AF65-F5344CB8AC3E}">
        <p14:creationId xmlns:p14="http://schemas.microsoft.com/office/powerpoint/2010/main" val="3811337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28"/>
                                        </p:tgtEl>
                                        <p:attrNameLst>
                                          <p:attrName>style.visibility</p:attrName>
                                        </p:attrNameLst>
                                      </p:cBhvr>
                                      <p:to>
                                        <p:strVal val="visible"/>
                                      </p:to>
                                    </p:set>
                                    <p:animEffect transition="in" filter="wipe(left)">
                                      <p:cBhvr>
                                        <p:cTn id="7" dur="1280"/>
                                        <p:tgtEl>
                                          <p:spTgt spid="22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234"/>
                                        </p:tgtEl>
                                        <p:attrNameLst>
                                          <p:attrName>style.visibility</p:attrName>
                                        </p:attrNameLst>
                                      </p:cBhvr>
                                      <p:to>
                                        <p:strVal val="visible"/>
                                      </p:to>
                                    </p:set>
                                    <p:animEffect transition="in" filter="fade">
                                      <p:cBhvr>
                                        <p:cTn id="18" dur="500"/>
                                        <p:tgtEl>
                                          <p:spTgt spid="2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グループ化 1">
            <a:extLst>
              <a:ext uri="{FF2B5EF4-FFF2-40B4-BE49-F238E27FC236}">
                <a16:creationId xmlns:a16="http://schemas.microsoft.com/office/drawing/2014/main" id="{23AA016E-2624-4F20-96EB-B5A66010AFE6}"/>
              </a:ext>
            </a:extLst>
          </p:cNvPr>
          <p:cNvGrpSpPr/>
          <p:nvPr/>
        </p:nvGrpSpPr>
        <p:grpSpPr>
          <a:xfrm>
            <a:off x="323851" y="1085670"/>
            <a:ext cx="8519134" cy="827030"/>
            <a:chOff x="323851" y="1085670"/>
            <a:chExt cx="8519134" cy="827030"/>
          </a:xfrm>
        </p:grpSpPr>
        <p:sp>
          <p:nvSpPr>
            <p:cNvPr id="60" name="AutoShape 353">
              <a:extLst>
                <a:ext uri="{FF2B5EF4-FFF2-40B4-BE49-F238E27FC236}">
                  <a16:creationId xmlns:a16="http://schemas.microsoft.com/office/drawing/2014/main" id="{C4CD31EB-70D7-9C57-CDB7-163F5F6F5126}"/>
                </a:ext>
              </a:extLst>
            </p:cNvPr>
            <p:cNvSpPr>
              <a:spLocks noChangeArrowheads="1"/>
            </p:cNvSpPr>
            <p:nvPr/>
          </p:nvSpPr>
          <p:spPr bwMode="auto">
            <a:xfrm>
              <a:off x="323851" y="1085670"/>
              <a:ext cx="8519134" cy="827030"/>
            </a:xfrm>
            <a:prstGeom prst="roundRect">
              <a:avLst>
                <a:gd name="adj" fmla="val 0"/>
              </a:avLst>
            </a:prstGeom>
            <a:solidFill>
              <a:srgbClr val="CEECFE"/>
            </a:solidFill>
            <a:ln>
              <a:noFill/>
            </a:ln>
            <a:effectLst/>
          </p:spPr>
          <p:txBody>
            <a:bodyPr wrap="none" anchor="ctr"/>
            <a:lstStyle/>
            <a:p>
              <a:pPr defTabSz="838413" eaLnBrk="1" hangingPunct="1">
                <a:spcBef>
                  <a:spcPct val="20000"/>
                </a:spcBef>
                <a:buFont typeface="Arial" charset="0"/>
                <a:buChar char="•"/>
                <a:defRPr/>
              </a:pPr>
              <a:endParaRPr lang="ja-JP" altLang="en-US" sz="2567" dirty="0">
                <a:solidFill>
                  <a:prstClr val="black"/>
                </a:solidFill>
                <a:latin typeface="HGPｺﾞｼｯｸE" panose="020B0900000000000000" pitchFamily="50" charset="-128"/>
                <a:ea typeface="HGPｺﾞｼｯｸE" panose="020B0900000000000000" pitchFamily="50" charset="-128"/>
              </a:endParaRPr>
            </a:p>
          </p:txBody>
        </p:sp>
        <p:sp>
          <p:nvSpPr>
            <p:cNvPr id="57" name="テキスト ボックス 56">
              <a:extLst>
                <a:ext uri="{FF2B5EF4-FFF2-40B4-BE49-F238E27FC236}">
                  <a16:creationId xmlns:a16="http://schemas.microsoft.com/office/drawing/2014/main" id="{C0B264B1-BAF6-D79F-B965-760727043382}"/>
                </a:ext>
              </a:extLst>
            </p:cNvPr>
            <p:cNvSpPr txBox="1"/>
            <p:nvPr/>
          </p:nvSpPr>
          <p:spPr>
            <a:xfrm>
              <a:off x="340205" y="1314519"/>
              <a:ext cx="5420516" cy="369332"/>
            </a:xfrm>
            <a:prstGeom prst="rect">
              <a:avLst/>
            </a:prstGeom>
            <a:noFill/>
          </p:spPr>
          <p:txBody>
            <a:bodyPr wrap="square" rtlCol="0">
              <a:spAutoFit/>
            </a:bodyPr>
            <a:lstStyle/>
            <a:p>
              <a:r>
                <a:rPr kumimoji="1" lang="ja-JP" altLang="en-US" sz="1800" dirty="0">
                  <a:latin typeface="+mn-ea"/>
                  <a:ea typeface="+mn-ea"/>
                </a:rPr>
                <a:t>日本の借金の状況</a:t>
              </a:r>
            </a:p>
          </p:txBody>
        </p:sp>
      </p:grpSp>
      <p:grpSp>
        <p:nvGrpSpPr>
          <p:cNvPr id="5" name="グループ化 4">
            <a:extLst>
              <a:ext uri="{FF2B5EF4-FFF2-40B4-BE49-F238E27FC236}">
                <a16:creationId xmlns:a16="http://schemas.microsoft.com/office/drawing/2014/main" id="{6542992E-A4FE-5D8C-1B96-BF8A621D802B}"/>
              </a:ext>
            </a:extLst>
          </p:cNvPr>
          <p:cNvGrpSpPr/>
          <p:nvPr/>
        </p:nvGrpSpPr>
        <p:grpSpPr>
          <a:xfrm>
            <a:off x="287922" y="6410880"/>
            <a:ext cx="7895488" cy="374400"/>
            <a:chOff x="322211" y="6410880"/>
            <a:chExt cx="8532000" cy="374400"/>
          </a:xfrm>
        </p:grpSpPr>
        <p:sp>
          <p:nvSpPr>
            <p:cNvPr id="6" name="正方形/長方形 5">
              <a:extLst>
                <a:ext uri="{FF2B5EF4-FFF2-40B4-BE49-F238E27FC236}">
                  <a16:creationId xmlns:a16="http://schemas.microsoft.com/office/drawing/2014/main" id="{985E36C8-2429-126F-97A3-2B0AB259F57C}"/>
                </a:ext>
              </a:extLst>
            </p:cNvPr>
            <p:cNvSpPr/>
            <p:nvPr/>
          </p:nvSpPr>
          <p:spPr bwMode="auto">
            <a:xfrm>
              <a:off x="322211" y="6410880"/>
              <a:ext cx="8532000" cy="374400"/>
            </a:xfrm>
            <a:prstGeom prst="rect">
              <a:avLst/>
            </a:prstGeom>
            <a:noFill/>
            <a:ln w="22225"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20" name="正方形/長方形 19">
              <a:extLst>
                <a:ext uri="{FF2B5EF4-FFF2-40B4-BE49-F238E27FC236}">
                  <a16:creationId xmlns:a16="http://schemas.microsoft.com/office/drawing/2014/main" id="{45EE1716-E341-D0FD-B596-9B73EED47342}"/>
                </a:ext>
              </a:extLst>
            </p:cNvPr>
            <p:cNvSpPr/>
            <p:nvPr/>
          </p:nvSpPr>
          <p:spPr bwMode="auto">
            <a:xfrm>
              <a:off x="322212" y="6449705"/>
              <a:ext cx="8497741" cy="296751"/>
            </a:xfrm>
            <a:prstGeom prst="rect">
              <a:avLst/>
            </a:prstGeom>
            <a:solidFill>
              <a:srgbClr val="CCECFF">
                <a:alpha val="30000"/>
              </a:srgbClr>
            </a:solidFill>
            <a:ln w="6350" cap="flat" cmpd="sng" algn="ctr">
              <a:solidFill>
                <a:srgbClr val="005BAD"/>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grpSp>
      <p:sp>
        <p:nvSpPr>
          <p:cNvPr id="100" name="テキスト ボックス 99">
            <a:extLst>
              <a:ext uri="{FF2B5EF4-FFF2-40B4-BE49-F238E27FC236}">
                <a16:creationId xmlns:a16="http://schemas.microsoft.com/office/drawing/2014/main" id="{AEA2E2D7-BDD9-93CA-5793-01AC63AF7D59}"/>
              </a:ext>
            </a:extLst>
          </p:cNvPr>
          <p:cNvSpPr txBox="1"/>
          <p:nvPr/>
        </p:nvSpPr>
        <p:spPr>
          <a:xfrm>
            <a:off x="827561" y="6473251"/>
            <a:ext cx="7113394" cy="261610"/>
          </a:xfrm>
          <a:prstGeom prst="rect">
            <a:avLst/>
          </a:prstGeom>
          <a:noFill/>
        </p:spPr>
        <p:txBody>
          <a:bodyPr wrap="square" rtlCol="0">
            <a:spAutoFit/>
          </a:bodyPr>
          <a:lstStyle/>
          <a:p>
            <a:r>
              <a:rPr kumimoji="1" lang="ja-JP" altLang="en-US" sz="1100" b="1" dirty="0">
                <a:solidFill>
                  <a:srgbClr val="005BAD"/>
                </a:solidFill>
                <a:latin typeface="ＭＳ Ｐゴシック" panose="020B0600070205080204" pitchFamily="50" charset="-128"/>
                <a:ea typeface="ＭＳ Ｐゴシック" panose="020B0600070205080204" pitchFamily="50" charset="-128"/>
              </a:rPr>
              <a:t>動画で学ぼう</a:t>
            </a:r>
            <a:r>
              <a:rPr kumimoji="1" lang="ja-JP" altLang="en-US" sz="1100" b="1" spc="-150" dirty="0">
                <a:solidFill>
                  <a:srgbClr val="005BAD"/>
                </a:solidFill>
                <a:latin typeface="+mj-ea"/>
                <a:ea typeface="+mj-ea"/>
              </a:rPr>
              <a:t> </a:t>
            </a:r>
            <a:r>
              <a:rPr kumimoji="1" lang="ja-JP" altLang="en-US" sz="1100" b="1" dirty="0">
                <a:solidFill>
                  <a:srgbClr val="005BAD"/>
                </a:solidFill>
                <a:latin typeface="+mj-ea"/>
                <a:ea typeface="+mj-ea"/>
              </a:rPr>
              <a:t>：</a:t>
            </a:r>
            <a:r>
              <a:rPr lang="ja-JP" altLang="en-US" sz="1100" b="1" spc="-150" dirty="0">
                <a:solidFill>
                  <a:srgbClr val="005BAD"/>
                </a:solidFill>
                <a:latin typeface="+mj-ea"/>
                <a:ea typeface="+mj-ea"/>
              </a:rPr>
              <a:t> </a:t>
            </a:r>
            <a:r>
              <a:rPr lang="ja-JP" altLang="en-US" sz="1100" b="1" dirty="0">
                <a:solidFill>
                  <a:srgbClr val="005BAD"/>
                </a:solidFill>
                <a:latin typeface="ＭＳ Ｐゴシック" panose="020B0600070205080204" pitchFamily="50" charset="-128"/>
                <a:ea typeface="ＭＳ Ｐゴシック" panose="020B0600070205080204" pitchFamily="50" charset="-128"/>
              </a:rPr>
              <a:t>日本の「財政」を考えよう　</a:t>
            </a:r>
            <a:r>
              <a:rPr kumimoji="1" lang="en-US" altLang="ja-JP" sz="1100" dirty="0">
                <a:latin typeface="HGPGothicE" panose="020B0900000000000000" pitchFamily="34" charset="-128"/>
                <a:cs typeface="Arial" panose="020B0604020202020204" pitchFamily="34" charset="0"/>
                <a:hlinkClick r:id="rId3">
                  <a:extLst>
                    <a:ext uri="{A12FA001-AC4F-418D-AE19-62706E023703}">
                      <ahyp:hlinkClr xmlns:ahyp="http://schemas.microsoft.com/office/drawing/2018/hyperlinkcolor" val="tx"/>
                    </a:ext>
                  </a:extLst>
                </a:hlinkClick>
              </a:rPr>
              <a:t> </a:t>
            </a:r>
            <a:r>
              <a:rPr kumimoji="1" lang="en-US" altLang="ja-JP" sz="1100" dirty="0">
                <a:latin typeface="HGPGothicE" panose="020B0900000000000000" pitchFamily="34" charset="-128"/>
                <a:cs typeface="Arial" panose="020B0604020202020204" pitchFamily="34" charset="0"/>
                <a:hlinkClick r:id="rId4">
                  <a:extLst>
                    <a:ext uri="{A12FA001-AC4F-418D-AE19-62706E023703}">
                      <ahyp:hlinkClr xmlns:ahyp="http://schemas.microsoft.com/office/drawing/2018/hyperlinkcolor" val="tx"/>
                    </a:ext>
                  </a:extLst>
                </a:hlinkClick>
              </a:rPr>
              <a:t>https://www.youtube.com/watch?v=O8YDvxVEMEY </a:t>
            </a:r>
            <a:r>
              <a:rPr kumimoji="1" lang="ja-JP" altLang="en-US" sz="1000" dirty="0">
                <a:latin typeface="HGPGothicE" panose="020B0900000000000000" pitchFamily="34" charset="-128"/>
                <a:cs typeface="Arial" panose="020B0604020202020204" pitchFamily="34" charset="0"/>
              </a:rPr>
              <a:t>（財務省作成動画）</a:t>
            </a:r>
            <a:endParaRPr kumimoji="1" lang="ja-JP" altLang="en-US" sz="1100" dirty="0">
              <a:latin typeface="HGPGothicE" panose="020B0900000000000000" pitchFamily="34" charset="-128"/>
              <a:cs typeface="Arial" panose="020B0604020202020204" pitchFamily="34" charset="0"/>
            </a:endParaRPr>
          </a:p>
        </p:txBody>
      </p:sp>
      <p:sp>
        <p:nvSpPr>
          <p:cNvPr id="7" name="Rectangle 14">
            <a:extLst>
              <a:ext uri="{FF2B5EF4-FFF2-40B4-BE49-F238E27FC236}">
                <a16:creationId xmlns:a16="http://schemas.microsoft.com/office/drawing/2014/main" id="{13CF5482-0152-8D14-6B63-6714105F84B0}"/>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500" kern="0" dirty="0">
                <a:solidFill>
                  <a:srgbClr val="005BAD"/>
                </a:solidFill>
                <a:latin typeface="HGP創英角ｺﾞｼｯｸUB" panose="020B0900000000000000" pitchFamily="50" charset="-128"/>
                <a:ea typeface="HGP創英角ｺﾞｼｯｸUB" panose="020B0900000000000000" pitchFamily="50" charset="-128"/>
              </a:rPr>
              <a:t>３</a:t>
            </a:r>
            <a:r>
              <a:rPr lang="en-US" altLang="ja-JP" sz="2200" kern="0" dirty="0">
                <a:solidFill>
                  <a:srgbClr val="005BAD"/>
                </a:solidFill>
                <a:latin typeface="HGP創英角ｺﾞｼｯｸUB" panose="020B0900000000000000" pitchFamily="50" charset="-128"/>
                <a:ea typeface="HGP創英角ｺﾞｼｯｸUB" panose="020B0900000000000000" pitchFamily="50" charset="-128"/>
              </a:rPr>
              <a:t>. </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国の財政をみてみよう④</a:t>
            </a:r>
            <a:endParaRPr lang="en-US" altLang="ja-JP" sz="2200" kern="0" dirty="0">
              <a:solidFill>
                <a:schemeClr val="tx1"/>
              </a:solidFill>
              <a:latin typeface="HGP創英角ｺﾞｼｯｸUB" panose="020B0900000000000000" pitchFamily="50" charset="-128"/>
              <a:ea typeface="HGP創英角ｺﾞｼｯｸUB" panose="020B0900000000000000" pitchFamily="50" charset="-128"/>
            </a:endParaRPr>
          </a:p>
        </p:txBody>
      </p:sp>
      <p:grpSp>
        <p:nvGrpSpPr>
          <p:cNvPr id="3" name="グループ化 2">
            <a:extLst>
              <a:ext uri="{FF2B5EF4-FFF2-40B4-BE49-F238E27FC236}">
                <a16:creationId xmlns:a16="http://schemas.microsoft.com/office/drawing/2014/main" id="{8B76692E-CEB2-8E61-3A58-EF731A7A33C1}"/>
              </a:ext>
            </a:extLst>
          </p:cNvPr>
          <p:cNvGrpSpPr/>
          <p:nvPr/>
        </p:nvGrpSpPr>
        <p:grpSpPr>
          <a:xfrm>
            <a:off x="-29057" y="6108719"/>
            <a:ext cx="832606" cy="749281"/>
            <a:chOff x="-35154" y="5996309"/>
            <a:chExt cx="945432" cy="850816"/>
          </a:xfrm>
        </p:grpSpPr>
        <p:sp>
          <p:nvSpPr>
            <p:cNvPr id="13" name="フリーフォーム: 図形 12">
              <a:extLst>
                <a:ext uri="{FF2B5EF4-FFF2-40B4-BE49-F238E27FC236}">
                  <a16:creationId xmlns:a16="http://schemas.microsoft.com/office/drawing/2014/main" id="{962E1824-C8F2-E194-13AB-8AA536039638}"/>
                </a:ext>
              </a:extLst>
            </p:cNvPr>
            <p:cNvSpPr/>
            <p:nvPr userDrawn="1"/>
          </p:nvSpPr>
          <p:spPr>
            <a:xfrm rot="5400000">
              <a:off x="29731" y="6013480"/>
              <a:ext cx="803912" cy="863377"/>
            </a:xfrm>
            <a:custGeom>
              <a:avLst/>
              <a:gdLst>
                <a:gd name="connsiteX0" fmla="*/ 0 w 803912"/>
                <a:gd name="connsiteY0" fmla="*/ 529098 h 863377"/>
                <a:gd name="connsiteX1" fmla="*/ 529098 w 803912"/>
                <a:gd name="connsiteY1" fmla="*/ 0 h 863377"/>
                <a:gd name="connsiteX2" fmla="*/ 735047 w 803912"/>
                <a:gd name="connsiteY2" fmla="*/ 41580 h 863377"/>
                <a:gd name="connsiteX3" fmla="*/ 803912 w 803912"/>
                <a:gd name="connsiteY3" fmla="*/ 78958 h 863377"/>
                <a:gd name="connsiteX4" fmla="*/ 803912 w 803912"/>
                <a:gd name="connsiteY4" fmla="*/ 863377 h 863377"/>
                <a:gd name="connsiteX5" fmla="*/ 122089 w 803912"/>
                <a:gd name="connsiteY5" fmla="*/ 863377 h 863377"/>
                <a:gd name="connsiteX6" fmla="*/ 90362 w 803912"/>
                <a:gd name="connsiteY6" fmla="*/ 824922 h 863377"/>
                <a:gd name="connsiteX7" fmla="*/ 0 w 803912"/>
                <a:gd name="connsiteY7" fmla="*/ 529098 h 863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3912" h="863377">
                  <a:moveTo>
                    <a:pt x="0" y="529098"/>
                  </a:moveTo>
                  <a:cubicBezTo>
                    <a:pt x="0" y="236885"/>
                    <a:pt x="236885" y="0"/>
                    <a:pt x="529098" y="0"/>
                  </a:cubicBezTo>
                  <a:cubicBezTo>
                    <a:pt x="602151" y="0"/>
                    <a:pt x="671747" y="14806"/>
                    <a:pt x="735047" y="41580"/>
                  </a:cubicBezTo>
                  <a:lnTo>
                    <a:pt x="803912" y="78958"/>
                  </a:lnTo>
                  <a:lnTo>
                    <a:pt x="803912" y="863377"/>
                  </a:lnTo>
                  <a:lnTo>
                    <a:pt x="122089" y="863377"/>
                  </a:lnTo>
                  <a:lnTo>
                    <a:pt x="90362" y="824922"/>
                  </a:lnTo>
                  <a:cubicBezTo>
                    <a:pt x="33312" y="740478"/>
                    <a:pt x="0" y="638678"/>
                    <a:pt x="0" y="529098"/>
                  </a:cubicBezTo>
                  <a:close/>
                </a:path>
              </a:pathLst>
            </a:custGeom>
            <a:solidFill>
              <a:srgbClr val="DCF8C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latin typeface="HGPGothicE" panose="020B0900000000000000" pitchFamily="34" charset="-128"/>
              </a:endParaRPr>
            </a:p>
          </p:txBody>
        </p:sp>
        <p:sp>
          <p:nvSpPr>
            <p:cNvPr id="14" name="フリーフォーム: 図形 13">
              <a:extLst>
                <a:ext uri="{FF2B5EF4-FFF2-40B4-BE49-F238E27FC236}">
                  <a16:creationId xmlns:a16="http://schemas.microsoft.com/office/drawing/2014/main" id="{9CF6843B-8B60-7D18-CF33-D6E5C8A8FE10}"/>
                </a:ext>
              </a:extLst>
            </p:cNvPr>
            <p:cNvSpPr/>
            <p:nvPr userDrawn="1"/>
          </p:nvSpPr>
          <p:spPr>
            <a:xfrm rot="5400000">
              <a:off x="29731" y="5966578"/>
              <a:ext cx="850815" cy="910278"/>
            </a:xfrm>
            <a:custGeom>
              <a:avLst/>
              <a:gdLst>
                <a:gd name="connsiteX0" fmla="*/ 0 w 850815"/>
                <a:gd name="connsiteY0" fmla="*/ 576000 h 910278"/>
                <a:gd name="connsiteX1" fmla="*/ 576000 w 850815"/>
                <a:gd name="connsiteY1" fmla="*/ 0 h 910278"/>
                <a:gd name="connsiteX2" fmla="*/ 800205 w 850815"/>
                <a:gd name="connsiteY2" fmla="*/ 45266 h 910278"/>
                <a:gd name="connsiteX3" fmla="*/ 850815 w 850815"/>
                <a:gd name="connsiteY3" fmla="*/ 72735 h 910278"/>
                <a:gd name="connsiteX4" fmla="*/ 850815 w 850815"/>
                <a:gd name="connsiteY4" fmla="*/ 125859 h 910278"/>
                <a:gd name="connsiteX5" fmla="*/ 781950 w 850815"/>
                <a:gd name="connsiteY5" fmla="*/ 88481 h 910278"/>
                <a:gd name="connsiteX6" fmla="*/ 576001 w 850815"/>
                <a:gd name="connsiteY6" fmla="*/ 46901 h 910278"/>
                <a:gd name="connsiteX7" fmla="*/ 46903 w 850815"/>
                <a:gd name="connsiteY7" fmla="*/ 575999 h 910278"/>
                <a:gd name="connsiteX8" fmla="*/ 137265 w 850815"/>
                <a:gd name="connsiteY8" fmla="*/ 871823 h 910278"/>
                <a:gd name="connsiteX9" fmla="*/ 168992 w 850815"/>
                <a:gd name="connsiteY9" fmla="*/ 910278 h 910278"/>
                <a:gd name="connsiteX10" fmla="*/ 108463 w 850815"/>
                <a:gd name="connsiteY10" fmla="*/ 910278 h 910278"/>
                <a:gd name="connsiteX11" fmla="*/ 98372 w 850815"/>
                <a:gd name="connsiteY11" fmla="*/ 898047 h 910278"/>
                <a:gd name="connsiteX12" fmla="*/ 0 w 850815"/>
                <a:gd name="connsiteY12" fmla="*/ 576000 h 91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0815" h="910278">
                  <a:moveTo>
                    <a:pt x="0" y="576000"/>
                  </a:moveTo>
                  <a:cubicBezTo>
                    <a:pt x="0" y="257884"/>
                    <a:pt x="257884" y="0"/>
                    <a:pt x="576000" y="0"/>
                  </a:cubicBezTo>
                  <a:cubicBezTo>
                    <a:pt x="655529" y="0"/>
                    <a:pt x="731294" y="16118"/>
                    <a:pt x="800205" y="45266"/>
                  </a:cubicBezTo>
                  <a:lnTo>
                    <a:pt x="850815" y="72735"/>
                  </a:lnTo>
                  <a:lnTo>
                    <a:pt x="850815" y="125859"/>
                  </a:lnTo>
                  <a:lnTo>
                    <a:pt x="781950" y="88481"/>
                  </a:lnTo>
                  <a:cubicBezTo>
                    <a:pt x="718650" y="61707"/>
                    <a:pt x="649054" y="46901"/>
                    <a:pt x="576001" y="46901"/>
                  </a:cubicBezTo>
                  <a:cubicBezTo>
                    <a:pt x="283788" y="46901"/>
                    <a:pt x="46903" y="283786"/>
                    <a:pt x="46903" y="575999"/>
                  </a:cubicBezTo>
                  <a:cubicBezTo>
                    <a:pt x="46903" y="685579"/>
                    <a:pt x="80215" y="787379"/>
                    <a:pt x="137265" y="871823"/>
                  </a:cubicBezTo>
                  <a:lnTo>
                    <a:pt x="168992" y="910278"/>
                  </a:lnTo>
                  <a:lnTo>
                    <a:pt x="108463" y="910278"/>
                  </a:lnTo>
                  <a:lnTo>
                    <a:pt x="98372" y="898047"/>
                  </a:lnTo>
                  <a:cubicBezTo>
                    <a:pt x="36265" y="806117"/>
                    <a:pt x="0" y="695294"/>
                    <a:pt x="0" y="576000"/>
                  </a:cubicBezTo>
                  <a:close/>
                </a:path>
              </a:pathLst>
            </a:custGeom>
            <a:solidFill>
              <a:srgbClr val="005BA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latin typeface="HGPGothicE" panose="020B0900000000000000" pitchFamily="34" charset="-128"/>
              </a:endParaRPr>
            </a:p>
          </p:txBody>
        </p:sp>
        <p:sp>
          <p:nvSpPr>
            <p:cNvPr id="17" name="テキスト ボックス 16">
              <a:extLst>
                <a:ext uri="{FF2B5EF4-FFF2-40B4-BE49-F238E27FC236}">
                  <a16:creationId xmlns:a16="http://schemas.microsoft.com/office/drawing/2014/main" id="{53B8E120-551E-F940-20AA-E139B109B17E}"/>
                </a:ext>
              </a:extLst>
            </p:cNvPr>
            <p:cNvSpPr txBox="1"/>
            <p:nvPr userDrawn="1"/>
          </p:nvSpPr>
          <p:spPr>
            <a:xfrm>
              <a:off x="-35154" y="6181034"/>
              <a:ext cx="825671" cy="584775"/>
            </a:xfrm>
            <a:prstGeom prst="rect">
              <a:avLst/>
            </a:prstGeom>
            <a:noFill/>
          </p:spPr>
          <p:txBody>
            <a:bodyPr wrap="square" rtlCol="0">
              <a:noAutofit/>
            </a:bodyPr>
            <a:lstStyle/>
            <a:p>
              <a:pPr algn="ctr"/>
              <a:r>
                <a:rPr kumimoji="1" lang="ja-JP" altLang="en-US" sz="1400" b="1" i="0" spc="50" baseline="0" dirty="0">
                  <a:solidFill>
                    <a:srgbClr val="005BAD"/>
                  </a:solidFill>
                  <a:latin typeface="ＭＳ Ｐゴシック" panose="020B0600070205080204" pitchFamily="50" charset="-128"/>
                  <a:ea typeface="ＭＳ Ｐゴシック" panose="020B0600070205080204" pitchFamily="50" charset="-128"/>
                </a:rPr>
                <a:t>もっと</a:t>
              </a:r>
              <a:endParaRPr kumimoji="1" lang="en-US" altLang="ja-JP" sz="1400" b="1" i="0" spc="50" baseline="0" dirty="0">
                <a:solidFill>
                  <a:srgbClr val="005BAD"/>
                </a:solidFill>
                <a:latin typeface="ＭＳ Ｐゴシック" panose="020B0600070205080204" pitchFamily="50" charset="-128"/>
                <a:ea typeface="ＭＳ Ｐゴシック" panose="020B0600070205080204" pitchFamily="50" charset="-128"/>
              </a:endParaRPr>
            </a:p>
            <a:p>
              <a:pPr algn="ctr"/>
              <a:r>
                <a:rPr lang="ja-JP" altLang="en-US" sz="1400" b="1" spc="50" dirty="0">
                  <a:solidFill>
                    <a:srgbClr val="005BAD"/>
                  </a:solidFill>
                  <a:latin typeface="ＭＳ Ｐゴシック" panose="020B0600070205080204" pitchFamily="50" charset="-128"/>
                  <a:ea typeface="ＭＳ Ｐゴシック" panose="020B0600070205080204" pitchFamily="50" charset="-128"/>
                </a:rPr>
                <a:t>詳しく</a:t>
              </a:r>
              <a:endParaRPr kumimoji="1" lang="ja-JP" altLang="en-US" sz="1400" b="1" i="0" spc="50" baseline="0" dirty="0">
                <a:solidFill>
                  <a:srgbClr val="005BAD"/>
                </a:solidFill>
                <a:latin typeface="ＭＳ Ｐゴシック" panose="020B0600070205080204" pitchFamily="50" charset="-128"/>
                <a:ea typeface="ＭＳ Ｐゴシック" panose="020B0600070205080204" pitchFamily="50" charset="-128"/>
              </a:endParaRPr>
            </a:p>
          </p:txBody>
        </p:sp>
      </p:grpSp>
      <p:pic>
        <p:nvPicPr>
          <p:cNvPr id="8" name="Picture 29">
            <a:extLst>
              <a:ext uri="{FF2B5EF4-FFF2-40B4-BE49-F238E27FC236}">
                <a16:creationId xmlns:a16="http://schemas.microsoft.com/office/drawing/2014/main" id="{0C33A39B-34AF-0111-FF78-A5A7D101365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p:blipFill>
        <p:spPr bwMode="auto">
          <a:xfrm>
            <a:off x="7601021" y="811947"/>
            <a:ext cx="1323956" cy="15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図 3">
            <a:hlinkClick r:id="rId4"/>
            <a:extLst>
              <a:ext uri="{FF2B5EF4-FFF2-40B4-BE49-F238E27FC236}">
                <a16:creationId xmlns:a16="http://schemas.microsoft.com/office/drawing/2014/main" id="{7D90FB35-79EE-4018-8A27-0D7A30FC9748}"/>
              </a:ext>
            </a:extLst>
          </p:cNvPr>
          <p:cNvPicPr>
            <a:picLocks noChangeAspect="1"/>
          </p:cNvPicPr>
          <p:nvPr/>
        </p:nvPicPr>
        <p:blipFill>
          <a:blip r:embed="rId6"/>
          <a:stretch>
            <a:fillRect/>
          </a:stretch>
        </p:blipFill>
        <p:spPr>
          <a:xfrm>
            <a:off x="8246271" y="6248194"/>
            <a:ext cx="609806" cy="609806"/>
          </a:xfrm>
          <a:prstGeom prst="rect">
            <a:avLst/>
          </a:prstGeom>
        </p:spPr>
      </p:pic>
      <p:sp>
        <p:nvSpPr>
          <p:cNvPr id="9" name="テキスト ボックス 8">
            <a:extLst>
              <a:ext uri="{FF2B5EF4-FFF2-40B4-BE49-F238E27FC236}">
                <a16:creationId xmlns:a16="http://schemas.microsoft.com/office/drawing/2014/main" id="{5FF047D7-1F94-6B8E-EBD9-27249DA195E6}"/>
              </a:ext>
            </a:extLst>
          </p:cNvPr>
          <p:cNvSpPr txBox="1"/>
          <p:nvPr/>
        </p:nvSpPr>
        <p:spPr>
          <a:xfrm>
            <a:off x="340206" y="2409000"/>
            <a:ext cx="8542592" cy="2568406"/>
          </a:xfrm>
          <a:prstGeom prst="rect">
            <a:avLst/>
          </a:prstGeom>
          <a:noFill/>
        </p:spPr>
        <p:txBody>
          <a:bodyPr wrap="square" rtlCol="0">
            <a:noAutofit/>
          </a:bodyPr>
          <a:lstStyle/>
          <a:p>
            <a:pPr marL="252000" indent="-252000">
              <a:lnSpc>
                <a:spcPct val="110000"/>
              </a:lnSpc>
              <a:spcBef>
                <a:spcPts val="600"/>
              </a:spcBef>
              <a:buClr>
                <a:srgbClr val="005BAD"/>
              </a:buClr>
              <a:buFont typeface="Wingdings" panose="05000000000000000000" pitchFamily="2" charset="2"/>
              <a:buChar char="l"/>
            </a:pPr>
            <a:r>
              <a:rPr kumimoji="1" lang="ja-JP" altLang="en-US" sz="2200" dirty="0">
                <a:latin typeface="+mn-ea"/>
                <a:ea typeface="+mn-ea"/>
              </a:rPr>
              <a:t>普通国債残高は、累増の一途をたどり、</a:t>
            </a:r>
            <a:r>
              <a:rPr kumimoji="1" lang="en-US" altLang="ja-JP" sz="2200" dirty="0">
                <a:latin typeface="+mn-ea"/>
                <a:ea typeface="+mn-ea"/>
              </a:rPr>
              <a:t>2026</a:t>
            </a:r>
            <a:r>
              <a:rPr kumimoji="1" lang="ja-JP" altLang="en-US" sz="2200" dirty="0">
                <a:latin typeface="+mn-ea"/>
                <a:ea typeface="+mn-ea"/>
              </a:rPr>
              <a:t>年度末には</a:t>
            </a:r>
            <a:r>
              <a:rPr kumimoji="1" lang="en-US" altLang="ja-JP" sz="2200" dirty="0">
                <a:latin typeface="+mn-ea"/>
                <a:ea typeface="+mn-ea"/>
              </a:rPr>
              <a:t>1,145</a:t>
            </a:r>
            <a:r>
              <a:rPr kumimoji="1" lang="ja-JP" altLang="en-US" sz="2200" dirty="0">
                <a:latin typeface="+mn-ea"/>
                <a:ea typeface="+mn-ea"/>
              </a:rPr>
              <a:t>兆円に上ると見込まれています。</a:t>
            </a:r>
          </a:p>
          <a:p>
            <a:pPr marL="252000" indent="-252000">
              <a:lnSpc>
                <a:spcPct val="110000"/>
              </a:lnSpc>
              <a:spcBef>
                <a:spcPts val="1800"/>
              </a:spcBef>
              <a:buClr>
                <a:srgbClr val="005BAD"/>
              </a:buClr>
              <a:buFont typeface="Wingdings" panose="05000000000000000000" pitchFamily="2" charset="2"/>
              <a:buChar char="l"/>
            </a:pPr>
            <a:r>
              <a:rPr lang="ja-JP" altLang="en-US" sz="2200" dirty="0">
                <a:latin typeface="+mn-ea"/>
                <a:ea typeface="+mn-ea"/>
              </a:rPr>
              <a:t>また、財政の持続可能性を見る上では、国により経済規模は異なるため、ＧＤＰに対する借金の総額の割合で比較することが重要です。</a:t>
            </a:r>
            <a:r>
              <a:rPr lang="ja-JP" altLang="en-US" sz="2200" dirty="0">
                <a:solidFill>
                  <a:srgbClr val="005BAD"/>
                </a:solidFill>
                <a:latin typeface="+mn-ea"/>
                <a:ea typeface="+mn-ea"/>
              </a:rPr>
              <a:t>日本の債務残高は</a:t>
            </a:r>
            <a:r>
              <a:rPr lang="en-US" altLang="ja-JP" sz="2200" dirty="0">
                <a:solidFill>
                  <a:srgbClr val="005BAD"/>
                </a:solidFill>
                <a:latin typeface="+mn-ea"/>
                <a:ea typeface="+mn-ea"/>
              </a:rPr>
              <a:t>GDP</a:t>
            </a:r>
            <a:r>
              <a:rPr lang="ja-JP" altLang="en-US" sz="2200" dirty="0">
                <a:solidFill>
                  <a:srgbClr val="005BAD"/>
                </a:solidFill>
                <a:latin typeface="+mn-ea"/>
                <a:ea typeface="+mn-ea"/>
              </a:rPr>
              <a:t>の２倍を超えており、主要先進国の中で最も高い水準</a:t>
            </a:r>
            <a:r>
              <a:rPr lang="ja-JP" altLang="en-US" sz="2200" dirty="0">
                <a:latin typeface="+mn-ea"/>
                <a:ea typeface="+mn-ea"/>
              </a:rPr>
              <a:t>にあります。</a:t>
            </a:r>
          </a:p>
        </p:txBody>
      </p:sp>
      <p:sp>
        <p:nvSpPr>
          <p:cNvPr id="11" name="スライド番号プレースホルダー 8">
            <a:extLst>
              <a:ext uri="{FF2B5EF4-FFF2-40B4-BE49-F238E27FC236}">
                <a16:creationId xmlns:a16="http://schemas.microsoft.com/office/drawing/2014/main" id="{C2516E2B-91D3-6311-DDB9-24EEB6B7F9F4}"/>
              </a:ext>
            </a:extLst>
          </p:cNvPr>
          <p:cNvSpPr>
            <a:spLocks noGrp="1"/>
          </p:cNvSpPr>
          <p:nvPr>
            <p:ph type="sldNum" sz="quarter" idx="12"/>
          </p:nvPr>
        </p:nvSpPr>
        <p:spPr>
          <a:xfrm>
            <a:off x="8769893" y="6443281"/>
            <a:ext cx="374107" cy="298426"/>
          </a:xfrm>
        </p:spPr>
        <p:txBody>
          <a:bodyPr/>
          <a:lstStyle/>
          <a:p>
            <a:pPr>
              <a:defRPr/>
            </a:pPr>
            <a:fld id="{40E3B949-1179-4387-B307-F356BE6486A4}" type="slidenum">
              <a:rPr lang="en-US" altLang="ja-JP" smtClean="0">
                <a:latin typeface="+mn-ea"/>
                <a:ea typeface="+mn-ea"/>
              </a:rPr>
              <a:pPr>
                <a:defRPr/>
              </a:pPr>
              <a:t>21</a:t>
            </a:fld>
            <a:endParaRPr lang="en-US" altLang="ja-JP" dirty="0">
              <a:latin typeface="+mn-ea"/>
              <a:ea typeface="+mn-ea"/>
            </a:endParaRPr>
          </a:p>
        </p:txBody>
      </p:sp>
    </p:spTree>
    <p:extLst>
      <p:ext uri="{BB962C8B-B14F-4D97-AF65-F5344CB8AC3E}">
        <p14:creationId xmlns:p14="http://schemas.microsoft.com/office/powerpoint/2010/main" val="2071360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600"/>
                                        <p:tgtEl>
                                          <p:spTgt spid="8"/>
                                        </p:tgtEl>
                                      </p:cBhvr>
                                    </p:animEffect>
                                    <p:anim calcmode="lin" valueType="num">
                                      <p:cBhvr>
                                        <p:cTn id="12" dur="600" fill="hold"/>
                                        <p:tgtEl>
                                          <p:spTgt spid="8"/>
                                        </p:tgtEl>
                                        <p:attrNameLst>
                                          <p:attrName>ppt_x</p:attrName>
                                        </p:attrNameLst>
                                      </p:cBhvr>
                                      <p:tavLst>
                                        <p:tav tm="0">
                                          <p:val>
                                            <p:strVal val="#ppt_x"/>
                                          </p:val>
                                        </p:tav>
                                        <p:tav tm="100000">
                                          <p:val>
                                            <p:strVal val="#ppt_x"/>
                                          </p:val>
                                        </p:tav>
                                      </p:tavLst>
                                    </p:anim>
                                    <p:anim calcmode="lin" valueType="num">
                                      <p:cBhvr>
                                        <p:cTn id="13" dur="6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9">
                                            <p:txEl>
                                              <p:pRg st="0" end="0"/>
                                            </p:txEl>
                                          </p:spTgt>
                                        </p:tgtEl>
                                        <p:attrNameLst>
                                          <p:attrName>style.visibility</p:attrName>
                                        </p:attrNameLst>
                                      </p:cBhvr>
                                      <p:to>
                                        <p:strVal val="visible"/>
                                      </p:to>
                                    </p:set>
                                    <p:animEffect transition="in" filter="wipe(left)">
                                      <p:cBhvr>
                                        <p:cTn id="18" dur="1600"/>
                                        <p:tgtEl>
                                          <p:spTgt spid="9">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9">
                                            <p:txEl>
                                              <p:pRg st="1" end="1"/>
                                            </p:txEl>
                                          </p:spTgt>
                                        </p:tgtEl>
                                        <p:attrNameLst>
                                          <p:attrName>style.visibility</p:attrName>
                                        </p:attrNameLst>
                                      </p:cBhvr>
                                      <p:to>
                                        <p:strVal val="visible"/>
                                      </p:to>
                                    </p:set>
                                    <p:animEffect transition="in" filter="wipe(left)">
                                      <p:cBhvr>
                                        <p:cTn id="23" dur="18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9F267A-C594-09A6-1B6C-02E7D6002D20}"/>
            </a:ext>
          </a:extLst>
        </p:cNvPr>
        <p:cNvGrpSpPr/>
        <p:nvPr/>
      </p:nvGrpSpPr>
      <p:grpSpPr>
        <a:xfrm>
          <a:off x="0" y="0"/>
          <a:ext cx="0" cy="0"/>
          <a:chOff x="0" y="0"/>
          <a:chExt cx="0" cy="0"/>
        </a:xfrm>
      </p:grpSpPr>
      <p:pic>
        <p:nvPicPr>
          <p:cNvPr id="18" name="図 17">
            <a:extLst>
              <a:ext uri="{FF2B5EF4-FFF2-40B4-BE49-F238E27FC236}">
                <a16:creationId xmlns:a16="http://schemas.microsoft.com/office/drawing/2014/main" id="{0ACC94ED-E549-ADE8-C62D-5574B8951BD6}"/>
              </a:ext>
            </a:extLst>
          </p:cNvPr>
          <p:cNvPicPr>
            <a:picLocks/>
          </p:cNvPicPr>
          <p:nvPr/>
        </p:nvPicPr>
        <p:blipFill>
          <a:blip r:embed="rId3"/>
          <a:stretch>
            <a:fillRect/>
          </a:stretch>
        </p:blipFill>
        <p:spPr>
          <a:xfrm>
            <a:off x="174303" y="1725703"/>
            <a:ext cx="4320000" cy="3837587"/>
          </a:xfrm>
          <a:prstGeom prst="rect">
            <a:avLst/>
          </a:prstGeom>
        </p:spPr>
      </p:pic>
      <p:grpSp>
        <p:nvGrpSpPr>
          <p:cNvPr id="5" name="グループ化 4">
            <a:extLst>
              <a:ext uri="{FF2B5EF4-FFF2-40B4-BE49-F238E27FC236}">
                <a16:creationId xmlns:a16="http://schemas.microsoft.com/office/drawing/2014/main" id="{EE9DFDA2-C948-883F-8FC2-C2C69F0B5B64}"/>
              </a:ext>
            </a:extLst>
          </p:cNvPr>
          <p:cNvGrpSpPr/>
          <p:nvPr/>
        </p:nvGrpSpPr>
        <p:grpSpPr>
          <a:xfrm>
            <a:off x="287921" y="6410880"/>
            <a:ext cx="7863857" cy="374400"/>
            <a:chOff x="322211" y="6410880"/>
            <a:chExt cx="8532000" cy="374400"/>
          </a:xfrm>
        </p:grpSpPr>
        <p:sp>
          <p:nvSpPr>
            <p:cNvPr id="6" name="正方形/長方形 5">
              <a:extLst>
                <a:ext uri="{FF2B5EF4-FFF2-40B4-BE49-F238E27FC236}">
                  <a16:creationId xmlns:a16="http://schemas.microsoft.com/office/drawing/2014/main" id="{8C056DB7-307A-9EAF-0EFF-EBB289BF4721}"/>
                </a:ext>
              </a:extLst>
            </p:cNvPr>
            <p:cNvSpPr/>
            <p:nvPr/>
          </p:nvSpPr>
          <p:spPr bwMode="auto">
            <a:xfrm>
              <a:off x="322211" y="6410880"/>
              <a:ext cx="8532000" cy="374400"/>
            </a:xfrm>
            <a:prstGeom prst="rect">
              <a:avLst/>
            </a:prstGeom>
            <a:noFill/>
            <a:ln w="22225"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20" name="正方形/長方形 19">
              <a:extLst>
                <a:ext uri="{FF2B5EF4-FFF2-40B4-BE49-F238E27FC236}">
                  <a16:creationId xmlns:a16="http://schemas.microsoft.com/office/drawing/2014/main" id="{CD364B55-694E-E189-40BF-38FB41752DC3}"/>
                </a:ext>
              </a:extLst>
            </p:cNvPr>
            <p:cNvSpPr/>
            <p:nvPr/>
          </p:nvSpPr>
          <p:spPr bwMode="auto">
            <a:xfrm>
              <a:off x="322212" y="6449705"/>
              <a:ext cx="8497741" cy="296751"/>
            </a:xfrm>
            <a:prstGeom prst="rect">
              <a:avLst/>
            </a:prstGeom>
            <a:solidFill>
              <a:srgbClr val="CCECFF">
                <a:alpha val="30000"/>
              </a:srgbClr>
            </a:solidFill>
            <a:ln w="6350" cap="flat" cmpd="sng" algn="ctr">
              <a:solidFill>
                <a:srgbClr val="005BAD"/>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grpSp>
      <p:sp>
        <p:nvSpPr>
          <p:cNvPr id="100" name="テキスト ボックス 99">
            <a:extLst>
              <a:ext uri="{FF2B5EF4-FFF2-40B4-BE49-F238E27FC236}">
                <a16:creationId xmlns:a16="http://schemas.microsoft.com/office/drawing/2014/main" id="{CBDE24AE-9F3E-F0B5-0168-0959DD92ECF0}"/>
              </a:ext>
            </a:extLst>
          </p:cNvPr>
          <p:cNvSpPr txBox="1"/>
          <p:nvPr/>
        </p:nvSpPr>
        <p:spPr>
          <a:xfrm>
            <a:off x="827561" y="6473251"/>
            <a:ext cx="7113394" cy="261610"/>
          </a:xfrm>
          <a:prstGeom prst="rect">
            <a:avLst/>
          </a:prstGeom>
          <a:noFill/>
        </p:spPr>
        <p:txBody>
          <a:bodyPr wrap="square" rtlCol="0">
            <a:spAutoFit/>
          </a:bodyPr>
          <a:lstStyle/>
          <a:p>
            <a:r>
              <a:rPr kumimoji="1" lang="ja-JP" altLang="en-US" sz="1100" b="1" dirty="0">
                <a:solidFill>
                  <a:srgbClr val="005BAD"/>
                </a:solidFill>
                <a:latin typeface="ＭＳ Ｐゴシック" panose="020B0600070205080204" pitchFamily="50" charset="-128"/>
                <a:ea typeface="ＭＳ Ｐゴシック" panose="020B0600070205080204" pitchFamily="50" charset="-128"/>
              </a:rPr>
              <a:t>動画で学ぼう</a:t>
            </a:r>
            <a:r>
              <a:rPr kumimoji="1" lang="ja-JP" altLang="en-US" sz="1100" b="1" spc="-150" dirty="0">
                <a:solidFill>
                  <a:srgbClr val="005BAD"/>
                </a:solidFill>
                <a:latin typeface="+mj-ea"/>
                <a:ea typeface="+mj-ea"/>
              </a:rPr>
              <a:t> </a:t>
            </a:r>
            <a:r>
              <a:rPr kumimoji="1" lang="ja-JP" altLang="en-US" sz="1100" b="1" dirty="0">
                <a:solidFill>
                  <a:srgbClr val="005BAD"/>
                </a:solidFill>
                <a:latin typeface="+mj-ea"/>
                <a:ea typeface="+mj-ea"/>
              </a:rPr>
              <a:t>：</a:t>
            </a:r>
            <a:r>
              <a:rPr lang="ja-JP" altLang="en-US" sz="1100" b="1" spc="-150" dirty="0">
                <a:solidFill>
                  <a:srgbClr val="005BAD"/>
                </a:solidFill>
                <a:latin typeface="+mj-ea"/>
                <a:ea typeface="+mj-ea"/>
              </a:rPr>
              <a:t> </a:t>
            </a:r>
            <a:r>
              <a:rPr lang="ja-JP" altLang="en-US" sz="1100" b="1" dirty="0">
                <a:solidFill>
                  <a:srgbClr val="005BAD"/>
                </a:solidFill>
                <a:latin typeface="ＭＳ Ｐゴシック" panose="020B0600070205080204" pitchFamily="50" charset="-128"/>
                <a:ea typeface="ＭＳ Ｐゴシック" panose="020B0600070205080204" pitchFamily="50" charset="-128"/>
              </a:rPr>
              <a:t>日本の「財政」を考えよう　</a:t>
            </a:r>
            <a:r>
              <a:rPr kumimoji="1" lang="en-US" altLang="ja-JP" sz="1100" dirty="0">
                <a:latin typeface="HGPGothicE" panose="020B0900000000000000" pitchFamily="34" charset="-128"/>
                <a:cs typeface="Arial" panose="020B0604020202020204" pitchFamily="34" charset="0"/>
                <a:hlinkClick r:id="rId4">
                  <a:extLst>
                    <a:ext uri="{A12FA001-AC4F-418D-AE19-62706E023703}">
                      <ahyp:hlinkClr xmlns:ahyp="http://schemas.microsoft.com/office/drawing/2018/hyperlinkcolor" val="tx"/>
                    </a:ext>
                  </a:extLst>
                </a:hlinkClick>
              </a:rPr>
              <a:t> </a:t>
            </a:r>
            <a:r>
              <a:rPr kumimoji="1" lang="en-US" altLang="ja-JP" sz="1100" dirty="0">
                <a:latin typeface="HGPGothicE" panose="020B0900000000000000" pitchFamily="34" charset="-128"/>
                <a:cs typeface="Arial" panose="020B0604020202020204" pitchFamily="34" charset="0"/>
                <a:hlinkClick r:id="rId5">
                  <a:extLst>
                    <a:ext uri="{A12FA001-AC4F-418D-AE19-62706E023703}">
                      <ahyp:hlinkClr xmlns:ahyp="http://schemas.microsoft.com/office/drawing/2018/hyperlinkcolor" val="tx"/>
                    </a:ext>
                  </a:extLst>
                </a:hlinkClick>
              </a:rPr>
              <a:t>https://www.youtube.com/watch?v=O8YDvxVEMEY </a:t>
            </a:r>
            <a:r>
              <a:rPr kumimoji="1" lang="ja-JP" altLang="en-US" sz="1000" dirty="0">
                <a:latin typeface="HGPGothicE" panose="020B0900000000000000" pitchFamily="34" charset="-128"/>
                <a:cs typeface="Arial" panose="020B0604020202020204" pitchFamily="34" charset="0"/>
              </a:rPr>
              <a:t>（財務省作成動画）</a:t>
            </a:r>
            <a:endParaRPr kumimoji="1" lang="ja-JP" altLang="en-US" sz="1100" dirty="0">
              <a:latin typeface="HGPGothicE" panose="020B0900000000000000" pitchFamily="34" charset="-128"/>
              <a:cs typeface="Arial" panose="020B0604020202020204" pitchFamily="34" charset="0"/>
            </a:endParaRPr>
          </a:p>
        </p:txBody>
      </p:sp>
      <p:sp>
        <p:nvSpPr>
          <p:cNvPr id="7" name="Rectangle 14">
            <a:extLst>
              <a:ext uri="{FF2B5EF4-FFF2-40B4-BE49-F238E27FC236}">
                <a16:creationId xmlns:a16="http://schemas.microsoft.com/office/drawing/2014/main" id="{41DDD14B-C358-17C1-B7B9-E51FD12F6BC3}"/>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500" kern="0" dirty="0">
                <a:solidFill>
                  <a:srgbClr val="005BAD"/>
                </a:solidFill>
                <a:latin typeface="HGP創英角ｺﾞｼｯｸUB" panose="020B0900000000000000" pitchFamily="50" charset="-128"/>
                <a:ea typeface="HGP創英角ｺﾞｼｯｸUB" panose="020B0900000000000000" pitchFamily="50" charset="-128"/>
              </a:rPr>
              <a:t>３</a:t>
            </a:r>
            <a:r>
              <a:rPr lang="en-US" altLang="ja-JP" sz="2200" kern="0" dirty="0">
                <a:solidFill>
                  <a:srgbClr val="005BAD"/>
                </a:solidFill>
                <a:latin typeface="HGP創英角ｺﾞｼｯｸUB" panose="020B0900000000000000" pitchFamily="50" charset="-128"/>
                <a:ea typeface="HGP創英角ｺﾞｼｯｸUB" panose="020B0900000000000000" pitchFamily="50" charset="-128"/>
              </a:rPr>
              <a:t>. </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国の財政をみてみよう④</a:t>
            </a:r>
            <a:endParaRPr lang="en-US" altLang="ja-JP" sz="2200" kern="0" dirty="0">
              <a:solidFill>
                <a:schemeClr val="tx1"/>
              </a:solidFill>
              <a:latin typeface="HGP創英角ｺﾞｼｯｸUB" panose="020B0900000000000000" pitchFamily="50" charset="-128"/>
              <a:ea typeface="HGP創英角ｺﾞｼｯｸUB" panose="020B0900000000000000" pitchFamily="50" charset="-128"/>
            </a:endParaRPr>
          </a:p>
        </p:txBody>
      </p:sp>
      <p:grpSp>
        <p:nvGrpSpPr>
          <p:cNvPr id="3" name="グループ化 2">
            <a:extLst>
              <a:ext uri="{FF2B5EF4-FFF2-40B4-BE49-F238E27FC236}">
                <a16:creationId xmlns:a16="http://schemas.microsoft.com/office/drawing/2014/main" id="{99238E01-E3C0-BA56-54BE-A00BE6DA6C79}"/>
              </a:ext>
            </a:extLst>
          </p:cNvPr>
          <p:cNvGrpSpPr/>
          <p:nvPr/>
        </p:nvGrpSpPr>
        <p:grpSpPr>
          <a:xfrm>
            <a:off x="-29057" y="6108719"/>
            <a:ext cx="832606" cy="749281"/>
            <a:chOff x="-35154" y="5996309"/>
            <a:chExt cx="945432" cy="850816"/>
          </a:xfrm>
        </p:grpSpPr>
        <p:sp>
          <p:nvSpPr>
            <p:cNvPr id="13" name="フリーフォーム: 図形 12">
              <a:extLst>
                <a:ext uri="{FF2B5EF4-FFF2-40B4-BE49-F238E27FC236}">
                  <a16:creationId xmlns:a16="http://schemas.microsoft.com/office/drawing/2014/main" id="{78CE255F-AB92-60A7-AC1B-8442BA7C6732}"/>
                </a:ext>
              </a:extLst>
            </p:cNvPr>
            <p:cNvSpPr/>
            <p:nvPr userDrawn="1"/>
          </p:nvSpPr>
          <p:spPr>
            <a:xfrm rot="5400000">
              <a:off x="29731" y="6013480"/>
              <a:ext cx="803912" cy="863377"/>
            </a:xfrm>
            <a:custGeom>
              <a:avLst/>
              <a:gdLst>
                <a:gd name="connsiteX0" fmla="*/ 0 w 803912"/>
                <a:gd name="connsiteY0" fmla="*/ 529098 h 863377"/>
                <a:gd name="connsiteX1" fmla="*/ 529098 w 803912"/>
                <a:gd name="connsiteY1" fmla="*/ 0 h 863377"/>
                <a:gd name="connsiteX2" fmla="*/ 735047 w 803912"/>
                <a:gd name="connsiteY2" fmla="*/ 41580 h 863377"/>
                <a:gd name="connsiteX3" fmla="*/ 803912 w 803912"/>
                <a:gd name="connsiteY3" fmla="*/ 78958 h 863377"/>
                <a:gd name="connsiteX4" fmla="*/ 803912 w 803912"/>
                <a:gd name="connsiteY4" fmla="*/ 863377 h 863377"/>
                <a:gd name="connsiteX5" fmla="*/ 122089 w 803912"/>
                <a:gd name="connsiteY5" fmla="*/ 863377 h 863377"/>
                <a:gd name="connsiteX6" fmla="*/ 90362 w 803912"/>
                <a:gd name="connsiteY6" fmla="*/ 824922 h 863377"/>
                <a:gd name="connsiteX7" fmla="*/ 0 w 803912"/>
                <a:gd name="connsiteY7" fmla="*/ 529098 h 863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3912" h="863377">
                  <a:moveTo>
                    <a:pt x="0" y="529098"/>
                  </a:moveTo>
                  <a:cubicBezTo>
                    <a:pt x="0" y="236885"/>
                    <a:pt x="236885" y="0"/>
                    <a:pt x="529098" y="0"/>
                  </a:cubicBezTo>
                  <a:cubicBezTo>
                    <a:pt x="602151" y="0"/>
                    <a:pt x="671747" y="14806"/>
                    <a:pt x="735047" y="41580"/>
                  </a:cubicBezTo>
                  <a:lnTo>
                    <a:pt x="803912" y="78958"/>
                  </a:lnTo>
                  <a:lnTo>
                    <a:pt x="803912" y="863377"/>
                  </a:lnTo>
                  <a:lnTo>
                    <a:pt x="122089" y="863377"/>
                  </a:lnTo>
                  <a:lnTo>
                    <a:pt x="90362" y="824922"/>
                  </a:lnTo>
                  <a:cubicBezTo>
                    <a:pt x="33312" y="740478"/>
                    <a:pt x="0" y="638678"/>
                    <a:pt x="0" y="529098"/>
                  </a:cubicBezTo>
                  <a:close/>
                </a:path>
              </a:pathLst>
            </a:custGeom>
            <a:solidFill>
              <a:srgbClr val="DCF8C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latin typeface="HGPGothicE" panose="020B0900000000000000" pitchFamily="34" charset="-128"/>
              </a:endParaRPr>
            </a:p>
          </p:txBody>
        </p:sp>
        <p:sp>
          <p:nvSpPr>
            <p:cNvPr id="14" name="フリーフォーム: 図形 13">
              <a:extLst>
                <a:ext uri="{FF2B5EF4-FFF2-40B4-BE49-F238E27FC236}">
                  <a16:creationId xmlns:a16="http://schemas.microsoft.com/office/drawing/2014/main" id="{4B316C55-EAAE-C6D4-793A-7E95303B947C}"/>
                </a:ext>
              </a:extLst>
            </p:cNvPr>
            <p:cNvSpPr/>
            <p:nvPr userDrawn="1"/>
          </p:nvSpPr>
          <p:spPr>
            <a:xfrm rot="5400000">
              <a:off x="29731" y="5966578"/>
              <a:ext cx="850815" cy="910278"/>
            </a:xfrm>
            <a:custGeom>
              <a:avLst/>
              <a:gdLst>
                <a:gd name="connsiteX0" fmla="*/ 0 w 850815"/>
                <a:gd name="connsiteY0" fmla="*/ 576000 h 910278"/>
                <a:gd name="connsiteX1" fmla="*/ 576000 w 850815"/>
                <a:gd name="connsiteY1" fmla="*/ 0 h 910278"/>
                <a:gd name="connsiteX2" fmla="*/ 800205 w 850815"/>
                <a:gd name="connsiteY2" fmla="*/ 45266 h 910278"/>
                <a:gd name="connsiteX3" fmla="*/ 850815 w 850815"/>
                <a:gd name="connsiteY3" fmla="*/ 72735 h 910278"/>
                <a:gd name="connsiteX4" fmla="*/ 850815 w 850815"/>
                <a:gd name="connsiteY4" fmla="*/ 125859 h 910278"/>
                <a:gd name="connsiteX5" fmla="*/ 781950 w 850815"/>
                <a:gd name="connsiteY5" fmla="*/ 88481 h 910278"/>
                <a:gd name="connsiteX6" fmla="*/ 576001 w 850815"/>
                <a:gd name="connsiteY6" fmla="*/ 46901 h 910278"/>
                <a:gd name="connsiteX7" fmla="*/ 46903 w 850815"/>
                <a:gd name="connsiteY7" fmla="*/ 575999 h 910278"/>
                <a:gd name="connsiteX8" fmla="*/ 137265 w 850815"/>
                <a:gd name="connsiteY8" fmla="*/ 871823 h 910278"/>
                <a:gd name="connsiteX9" fmla="*/ 168992 w 850815"/>
                <a:gd name="connsiteY9" fmla="*/ 910278 h 910278"/>
                <a:gd name="connsiteX10" fmla="*/ 108463 w 850815"/>
                <a:gd name="connsiteY10" fmla="*/ 910278 h 910278"/>
                <a:gd name="connsiteX11" fmla="*/ 98372 w 850815"/>
                <a:gd name="connsiteY11" fmla="*/ 898047 h 910278"/>
                <a:gd name="connsiteX12" fmla="*/ 0 w 850815"/>
                <a:gd name="connsiteY12" fmla="*/ 576000 h 91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0815" h="910278">
                  <a:moveTo>
                    <a:pt x="0" y="576000"/>
                  </a:moveTo>
                  <a:cubicBezTo>
                    <a:pt x="0" y="257884"/>
                    <a:pt x="257884" y="0"/>
                    <a:pt x="576000" y="0"/>
                  </a:cubicBezTo>
                  <a:cubicBezTo>
                    <a:pt x="655529" y="0"/>
                    <a:pt x="731294" y="16118"/>
                    <a:pt x="800205" y="45266"/>
                  </a:cubicBezTo>
                  <a:lnTo>
                    <a:pt x="850815" y="72735"/>
                  </a:lnTo>
                  <a:lnTo>
                    <a:pt x="850815" y="125859"/>
                  </a:lnTo>
                  <a:lnTo>
                    <a:pt x="781950" y="88481"/>
                  </a:lnTo>
                  <a:cubicBezTo>
                    <a:pt x="718650" y="61707"/>
                    <a:pt x="649054" y="46901"/>
                    <a:pt x="576001" y="46901"/>
                  </a:cubicBezTo>
                  <a:cubicBezTo>
                    <a:pt x="283788" y="46901"/>
                    <a:pt x="46903" y="283786"/>
                    <a:pt x="46903" y="575999"/>
                  </a:cubicBezTo>
                  <a:cubicBezTo>
                    <a:pt x="46903" y="685579"/>
                    <a:pt x="80215" y="787379"/>
                    <a:pt x="137265" y="871823"/>
                  </a:cubicBezTo>
                  <a:lnTo>
                    <a:pt x="168992" y="910278"/>
                  </a:lnTo>
                  <a:lnTo>
                    <a:pt x="108463" y="910278"/>
                  </a:lnTo>
                  <a:lnTo>
                    <a:pt x="98372" y="898047"/>
                  </a:lnTo>
                  <a:cubicBezTo>
                    <a:pt x="36265" y="806117"/>
                    <a:pt x="0" y="695294"/>
                    <a:pt x="0" y="576000"/>
                  </a:cubicBezTo>
                  <a:close/>
                </a:path>
              </a:pathLst>
            </a:custGeom>
            <a:solidFill>
              <a:srgbClr val="005BA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latin typeface="HGPGothicE" panose="020B0900000000000000" pitchFamily="34" charset="-128"/>
              </a:endParaRPr>
            </a:p>
          </p:txBody>
        </p:sp>
        <p:sp>
          <p:nvSpPr>
            <p:cNvPr id="17" name="テキスト ボックス 16">
              <a:extLst>
                <a:ext uri="{FF2B5EF4-FFF2-40B4-BE49-F238E27FC236}">
                  <a16:creationId xmlns:a16="http://schemas.microsoft.com/office/drawing/2014/main" id="{B89E1ED8-03A7-0EBF-4FE1-AB6454051BE4}"/>
                </a:ext>
              </a:extLst>
            </p:cNvPr>
            <p:cNvSpPr txBox="1"/>
            <p:nvPr userDrawn="1"/>
          </p:nvSpPr>
          <p:spPr>
            <a:xfrm>
              <a:off x="-35154" y="6181034"/>
              <a:ext cx="825671" cy="584775"/>
            </a:xfrm>
            <a:prstGeom prst="rect">
              <a:avLst/>
            </a:prstGeom>
            <a:noFill/>
          </p:spPr>
          <p:txBody>
            <a:bodyPr wrap="square" rtlCol="0">
              <a:noAutofit/>
            </a:bodyPr>
            <a:lstStyle/>
            <a:p>
              <a:pPr algn="ctr"/>
              <a:r>
                <a:rPr kumimoji="1" lang="ja-JP" altLang="en-US" sz="1400" b="1" i="0" spc="50" baseline="0" dirty="0">
                  <a:solidFill>
                    <a:srgbClr val="005BAD"/>
                  </a:solidFill>
                  <a:latin typeface="ＭＳ Ｐゴシック" panose="020B0600070205080204" pitchFamily="50" charset="-128"/>
                  <a:ea typeface="ＭＳ Ｐゴシック" panose="020B0600070205080204" pitchFamily="50" charset="-128"/>
                </a:rPr>
                <a:t>もっと</a:t>
              </a:r>
              <a:endParaRPr kumimoji="1" lang="en-US" altLang="ja-JP" sz="1400" b="1" i="0" spc="50" baseline="0" dirty="0">
                <a:solidFill>
                  <a:srgbClr val="005BAD"/>
                </a:solidFill>
                <a:latin typeface="ＭＳ Ｐゴシック" panose="020B0600070205080204" pitchFamily="50" charset="-128"/>
                <a:ea typeface="ＭＳ Ｐゴシック" panose="020B0600070205080204" pitchFamily="50" charset="-128"/>
              </a:endParaRPr>
            </a:p>
            <a:p>
              <a:pPr algn="ctr"/>
              <a:r>
                <a:rPr lang="ja-JP" altLang="en-US" sz="1400" b="1" spc="50" dirty="0">
                  <a:solidFill>
                    <a:srgbClr val="005BAD"/>
                  </a:solidFill>
                  <a:latin typeface="ＭＳ Ｐゴシック" panose="020B0600070205080204" pitchFamily="50" charset="-128"/>
                  <a:ea typeface="ＭＳ Ｐゴシック" panose="020B0600070205080204" pitchFamily="50" charset="-128"/>
                </a:rPr>
                <a:t>詳しく</a:t>
              </a:r>
              <a:endParaRPr kumimoji="1" lang="ja-JP" altLang="en-US" sz="1400" b="1" i="0" spc="50" baseline="0" dirty="0">
                <a:solidFill>
                  <a:srgbClr val="005BAD"/>
                </a:solidFill>
                <a:latin typeface="ＭＳ Ｐゴシック" panose="020B0600070205080204" pitchFamily="50" charset="-128"/>
                <a:ea typeface="ＭＳ Ｐゴシック" panose="020B0600070205080204" pitchFamily="50" charset="-128"/>
              </a:endParaRPr>
            </a:p>
          </p:txBody>
        </p:sp>
      </p:grpSp>
      <p:pic>
        <p:nvPicPr>
          <p:cNvPr id="79" name="図 78">
            <a:hlinkClick r:id="rId5"/>
            <a:extLst>
              <a:ext uri="{FF2B5EF4-FFF2-40B4-BE49-F238E27FC236}">
                <a16:creationId xmlns:a16="http://schemas.microsoft.com/office/drawing/2014/main" id="{2C17C351-898B-20D5-550E-F5380DB6F97E}"/>
              </a:ext>
            </a:extLst>
          </p:cNvPr>
          <p:cNvPicPr>
            <a:picLocks noChangeAspect="1"/>
          </p:cNvPicPr>
          <p:nvPr/>
        </p:nvPicPr>
        <p:blipFill>
          <a:blip r:embed="rId6"/>
          <a:stretch>
            <a:fillRect/>
          </a:stretch>
        </p:blipFill>
        <p:spPr>
          <a:xfrm>
            <a:off x="8246271" y="6248194"/>
            <a:ext cx="609806" cy="609806"/>
          </a:xfrm>
          <a:prstGeom prst="rect">
            <a:avLst/>
          </a:prstGeom>
        </p:spPr>
      </p:pic>
      <p:sp>
        <p:nvSpPr>
          <p:cNvPr id="10" name="スライド番号プレースホルダー 8">
            <a:extLst>
              <a:ext uri="{FF2B5EF4-FFF2-40B4-BE49-F238E27FC236}">
                <a16:creationId xmlns:a16="http://schemas.microsoft.com/office/drawing/2014/main" id="{9574D0E3-4910-8E69-56C1-4E38D5F5D600}"/>
              </a:ext>
            </a:extLst>
          </p:cNvPr>
          <p:cNvSpPr>
            <a:spLocks noGrp="1"/>
          </p:cNvSpPr>
          <p:nvPr>
            <p:ph type="sldNum" sz="quarter" idx="12"/>
          </p:nvPr>
        </p:nvSpPr>
        <p:spPr>
          <a:xfrm>
            <a:off x="8769893" y="6443281"/>
            <a:ext cx="374107" cy="298426"/>
          </a:xfrm>
        </p:spPr>
        <p:txBody>
          <a:bodyPr/>
          <a:lstStyle/>
          <a:p>
            <a:pPr>
              <a:defRPr/>
            </a:pPr>
            <a:fld id="{40E3B949-1179-4387-B307-F356BE6486A4}" type="slidenum">
              <a:rPr lang="en-US" altLang="ja-JP" smtClean="0">
                <a:latin typeface="+mn-ea"/>
                <a:ea typeface="+mn-ea"/>
              </a:rPr>
              <a:pPr>
                <a:defRPr/>
              </a:pPr>
              <a:t>22</a:t>
            </a:fld>
            <a:endParaRPr lang="en-US" altLang="ja-JP" dirty="0">
              <a:latin typeface="+mn-ea"/>
              <a:ea typeface="+mn-ea"/>
            </a:endParaRPr>
          </a:p>
        </p:txBody>
      </p:sp>
      <p:sp>
        <p:nvSpPr>
          <p:cNvPr id="2" name="テキスト ボックス 1">
            <a:extLst>
              <a:ext uri="{FF2B5EF4-FFF2-40B4-BE49-F238E27FC236}">
                <a16:creationId xmlns:a16="http://schemas.microsoft.com/office/drawing/2014/main" id="{E3786133-020C-E16C-0AEE-A56AD3C54935}"/>
              </a:ext>
            </a:extLst>
          </p:cNvPr>
          <p:cNvSpPr txBox="1"/>
          <p:nvPr/>
        </p:nvSpPr>
        <p:spPr>
          <a:xfrm>
            <a:off x="760655" y="1189646"/>
            <a:ext cx="3193833" cy="521013"/>
          </a:xfrm>
          <a:prstGeom prst="rect">
            <a:avLst/>
          </a:prstGeom>
          <a:noFill/>
        </p:spPr>
        <p:txBody>
          <a:bodyPr wrap="square" rtlCol="0">
            <a:noAutofit/>
          </a:bodyPr>
          <a:lstStyle/>
          <a:p>
            <a:pPr>
              <a:lnSpc>
                <a:spcPct val="110000"/>
              </a:lnSpc>
              <a:spcBef>
                <a:spcPts val="600"/>
              </a:spcBef>
              <a:buClr>
                <a:srgbClr val="005BAD"/>
              </a:buClr>
            </a:pPr>
            <a:r>
              <a:rPr kumimoji="1" lang="ja-JP" altLang="en-US" dirty="0">
                <a:latin typeface="+mn-ea"/>
                <a:ea typeface="+mn-ea"/>
              </a:rPr>
              <a:t>日本の普通国債残高の推移</a:t>
            </a:r>
            <a:endParaRPr lang="ja-JP" altLang="en-US" dirty="0">
              <a:latin typeface="+mn-ea"/>
              <a:ea typeface="+mn-ea"/>
            </a:endParaRPr>
          </a:p>
        </p:txBody>
      </p:sp>
      <p:sp>
        <p:nvSpPr>
          <p:cNvPr id="8" name="テキスト ボックス 7">
            <a:extLst>
              <a:ext uri="{FF2B5EF4-FFF2-40B4-BE49-F238E27FC236}">
                <a16:creationId xmlns:a16="http://schemas.microsoft.com/office/drawing/2014/main" id="{5FAA3781-FDBC-3AF6-CAD2-F6025F76FC07}"/>
              </a:ext>
            </a:extLst>
          </p:cNvPr>
          <p:cNvSpPr txBox="1"/>
          <p:nvPr/>
        </p:nvSpPr>
        <p:spPr>
          <a:xfrm>
            <a:off x="4824388" y="1184734"/>
            <a:ext cx="3749341" cy="521013"/>
          </a:xfrm>
          <a:prstGeom prst="rect">
            <a:avLst/>
          </a:prstGeom>
          <a:noFill/>
        </p:spPr>
        <p:txBody>
          <a:bodyPr wrap="square" rtlCol="0">
            <a:noAutofit/>
          </a:bodyPr>
          <a:lstStyle/>
          <a:p>
            <a:pPr>
              <a:lnSpc>
                <a:spcPct val="110000"/>
              </a:lnSpc>
              <a:spcBef>
                <a:spcPts val="600"/>
              </a:spcBef>
              <a:buClr>
                <a:srgbClr val="005BAD"/>
              </a:buClr>
            </a:pPr>
            <a:r>
              <a:rPr kumimoji="1" lang="ja-JP" altLang="en-US" dirty="0">
                <a:latin typeface="+mn-ea"/>
              </a:rPr>
              <a:t>主な国</a:t>
            </a:r>
            <a:r>
              <a:rPr kumimoji="1" lang="ja-JP" altLang="en-US" dirty="0">
                <a:latin typeface="+mn-ea"/>
                <a:ea typeface="+mn-ea"/>
              </a:rPr>
              <a:t>の債務残高（対</a:t>
            </a:r>
            <a:r>
              <a:rPr kumimoji="1" lang="en-US" altLang="ja-JP" dirty="0">
                <a:latin typeface="+mn-ea"/>
                <a:ea typeface="+mn-ea"/>
              </a:rPr>
              <a:t>GDP</a:t>
            </a:r>
            <a:r>
              <a:rPr kumimoji="1" lang="ja-JP" altLang="en-US" dirty="0">
                <a:latin typeface="+mn-ea"/>
                <a:ea typeface="+mn-ea"/>
              </a:rPr>
              <a:t>比）</a:t>
            </a:r>
            <a:endParaRPr lang="ja-JP" altLang="en-US" dirty="0">
              <a:latin typeface="+mn-ea"/>
              <a:ea typeface="+mn-ea"/>
            </a:endParaRPr>
          </a:p>
        </p:txBody>
      </p:sp>
      <p:pic>
        <p:nvPicPr>
          <p:cNvPr id="15" name="図 14">
            <a:extLst>
              <a:ext uri="{FF2B5EF4-FFF2-40B4-BE49-F238E27FC236}">
                <a16:creationId xmlns:a16="http://schemas.microsoft.com/office/drawing/2014/main" id="{F86DE148-D26B-DF11-F2AA-1F83BBC69929}"/>
              </a:ext>
            </a:extLst>
          </p:cNvPr>
          <p:cNvPicPr>
            <a:picLocks/>
          </p:cNvPicPr>
          <p:nvPr/>
        </p:nvPicPr>
        <p:blipFill>
          <a:blip r:embed="rId7"/>
          <a:stretch>
            <a:fillRect/>
          </a:stretch>
        </p:blipFill>
        <p:spPr>
          <a:xfrm>
            <a:off x="4427397" y="1725703"/>
            <a:ext cx="4553467" cy="3837587"/>
          </a:xfrm>
          <a:prstGeom prst="rect">
            <a:avLst/>
          </a:prstGeom>
        </p:spPr>
      </p:pic>
      <p:sp>
        <p:nvSpPr>
          <p:cNvPr id="24" name="object 66">
            <a:extLst>
              <a:ext uri="{FF2B5EF4-FFF2-40B4-BE49-F238E27FC236}">
                <a16:creationId xmlns:a16="http://schemas.microsoft.com/office/drawing/2014/main" id="{CC8DF016-DFA1-C018-EC92-E95EB8BEFD80}"/>
              </a:ext>
            </a:extLst>
          </p:cNvPr>
          <p:cNvSpPr txBox="1"/>
          <p:nvPr/>
        </p:nvSpPr>
        <p:spPr>
          <a:xfrm>
            <a:off x="4602592" y="5698007"/>
            <a:ext cx="4437989" cy="340671"/>
          </a:xfrm>
          <a:prstGeom prst="rect">
            <a:avLst/>
          </a:prstGeom>
        </p:spPr>
        <p:txBody>
          <a:bodyPr vert="horz" wrap="square" lIns="0" tIns="0" rIns="0" bIns="0" rtlCol="0" anchor="ctr">
            <a:spAutoFit/>
          </a:bodyPr>
          <a:lstStyle/>
          <a:p>
            <a:pPr marL="132926" indent="-422041" defTabSz="844083" eaLnBrk="1" fontAlgn="auto" hangingPunct="1">
              <a:spcBef>
                <a:spcPts val="0"/>
              </a:spcBef>
              <a:spcAft>
                <a:spcPts val="0"/>
              </a:spcAft>
              <a:defRPr/>
            </a:pPr>
            <a:r>
              <a:rPr lang="ja-JP" altLang="en-US" sz="738" dirty="0">
                <a:solidFill>
                  <a:prstClr val="black"/>
                </a:solidFill>
                <a:latin typeface="+mn-ea"/>
                <a:ea typeface="+mn-ea"/>
              </a:rPr>
              <a:t>出所 </a:t>
            </a:r>
            <a:r>
              <a:rPr lang="ja-JP" altLang="en-US" sz="700" dirty="0">
                <a:solidFill>
                  <a:schemeClr val="tx1"/>
                </a:solidFill>
                <a:latin typeface="+mn-ea"/>
                <a:ea typeface="+mn-ea"/>
              </a:rPr>
              <a:t>： </a:t>
            </a:r>
            <a:r>
              <a:rPr lang="en-US" altLang="ja-JP" sz="738" dirty="0">
                <a:solidFill>
                  <a:prstClr val="black"/>
                </a:solidFill>
                <a:latin typeface="+mn-ea"/>
                <a:ea typeface="+mn-ea"/>
              </a:rPr>
              <a:t>IMF “World Economic Outlook” (2026</a:t>
            </a:r>
            <a:r>
              <a:rPr lang="ja-JP" altLang="en-US" sz="738" dirty="0">
                <a:solidFill>
                  <a:prstClr val="black"/>
                </a:solidFill>
                <a:latin typeface="+mn-ea"/>
                <a:ea typeface="+mn-ea"/>
              </a:rPr>
              <a:t>年</a:t>
            </a:r>
            <a:r>
              <a:rPr lang="en-US" altLang="ja-JP" sz="738" dirty="0">
                <a:solidFill>
                  <a:prstClr val="black"/>
                </a:solidFill>
                <a:latin typeface="+mn-ea"/>
                <a:ea typeface="+mn-ea"/>
              </a:rPr>
              <a:t>4</a:t>
            </a:r>
            <a:r>
              <a:rPr lang="ja-JP" altLang="en-US" sz="738" dirty="0">
                <a:solidFill>
                  <a:prstClr val="black"/>
                </a:solidFill>
                <a:latin typeface="+mn-ea"/>
                <a:ea typeface="+mn-ea"/>
              </a:rPr>
              <a:t>月）</a:t>
            </a:r>
          </a:p>
          <a:p>
            <a:pPr marL="132926" indent="-422041" defTabSz="844083" eaLnBrk="1" fontAlgn="auto" hangingPunct="1">
              <a:spcBef>
                <a:spcPts val="0"/>
              </a:spcBef>
              <a:spcAft>
                <a:spcPts val="0"/>
              </a:spcAft>
              <a:defRPr/>
            </a:pPr>
            <a:r>
              <a:rPr lang="en-US" altLang="ja-JP" sz="738" dirty="0">
                <a:solidFill>
                  <a:prstClr val="black"/>
                </a:solidFill>
                <a:latin typeface="+mn-ea"/>
                <a:ea typeface="+mn-ea"/>
              </a:rPr>
              <a:t>※</a:t>
            </a:r>
            <a:r>
              <a:rPr lang="ja-JP" altLang="en-US" sz="738" dirty="0">
                <a:solidFill>
                  <a:prstClr val="black"/>
                </a:solidFill>
                <a:latin typeface="+mn-ea"/>
                <a:ea typeface="+mn-ea"/>
              </a:rPr>
              <a:t>１　数値は一般政府（中央政府、地方政府、社会保障基金を合わせたもの）ベース。</a:t>
            </a:r>
          </a:p>
          <a:p>
            <a:pPr marL="132926" indent="-422041" defTabSz="844083" eaLnBrk="1" fontAlgn="auto" hangingPunct="1">
              <a:spcBef>
                <a:spcPts val="0"/>
              </a:spcBef>
              <a:spcAft>
                <a:spcPts val="0"/>
              </a:spcAft>
              <a:defRPr/>
            </a:pPr>
            <a:r>
              <a:rPr lang="en-US" altLang="ja-JP" sz="738" dirty="0">
                <a:solidFill>
                  <a:prstClr val="black"/>
                </a:solidFill>
                <a:latin typeface="+mn-ea"/>
                <a:ea typeface="+mn-ea"/>
              </a:rPr>
              <a:t>※</a:t>
            </a:r>
            <a:r>
              <a:rPr lang="ja-JP" altLang="en-US" sz="738" dirty="0">
                <a:solidFill>
                  <a:prstClr val="black"/>
                </a:solidFill>
                <a:latin typeface="+mn-ea"/>
                <a:ea typeface="+mn-ea"/>
              </a:rPr>
              <a:t>２　日本、フランス及びカナダは、</a:t>
            </a:r>
            <a:r>
              <a:rPr lang="en-US" altLang="ja-JP" sz="738" dirty="0">
                <a:solidFill>
                  <a:prstClr val="black"/>
                </a:solidFill>
                <a:latin typeface="+mn-ea"/>
                <a:ea typeface="+mn-ea"/>
              </a:rPr>
              <a:t>2025</a:t>
            </a:r>
            <a:r>
              <a:rPr lang="ja-JP" altLang="en-US" sz="738" dirty="0">
                <a:solidFill>
                  <a:prstClr val="black"/>
                </a:solidFill>
                <a:latin typeface="+mn-ea"/>
                <a:ea typeface="+mn-ea"/>
              </a:rPr>
              <a:t>年及び</a:t>
            </a:r>
            <a:r>
              <a:rPr lang="en-US" altLang="ja-JP" sz="738" dirty="0">
                <a:solidFill>
                  <a:prstClr val="black"/>
                </a:solidFill>
                <a:latin typeface="+mn-ea"/>
                <a:ea typeface="+mn-ea"/>
              </a:rPr>
              <a:t>2026</a:t>
            </a:r>
            <a:r>
              <a:rPr lang="ja-JP" altLang="en-US" sz="738" dirty="0">
                <a:solidFill>
                  <a:prstClr val="black"/>
                </a:solidFill>
                <a:latin typeface="+mn-ea"/>
                <a:ea typeface="+mn-ea"/>
              </a:rPr>
              <a:t>年が推計値。それ以外の国は、</a:t>
            </a:r>
            <a:r>
              <a:rPr lang="en-US" altLang="ja-JP" sz="738" dirty="0">
                <a:solidFill>
                  <a:prstClr val="black"/>
                </a:solidFill>
                <a:latin typeface="+mn-ea"/>
                <a:ea typeface="+mn-ea"/>
              </a:rPr>
              <a:t>2026</a:t>
            </a:r>
            <a:r>
              <a:rPr lang="ja-JP" altLang="en-US" sz="738" dirty="0">
                <a:solidFill>
                  <a:prstClr val="black"/>
                </a:solidFill>
                <a:latin typeface="+mn-ea"/>
                <a:ea typeface="+mn-ea"/>
              </a:rPr>
              <a:t>年が推計値。</a:t>
            </a:r>
          </a:p>
        </p:txBody>
      </p:sp>
      <p:sp>
        <p:nvSpPr>
          <p:cNvPr id="25" name="object 66">
            <a:extLst>
              <a:ext uri="{FF2B5EF4-FFF2-40B4-BE49-F238E27FC236}">
                <a16:creationId xmlns:a16="http://schemas.microsoft.com/office/drawing/2014/main" id="{AD904A2E-3231-C64C-2C4B-EB51F6BE10F5}"/>
              </a:ext>
            </a:extLst>
          </p:cNvPr>
          <p:cNvSpPr txBox="1"/>
          <p:nvPr/>
        </p:nvSpPr>
        <p:spPr>
          <a:xfrm>
            <a:off x="432081" y="5739305"/>
            <a:ext cx="4062222" cy="113557"/>
          </a:xfrm>
          <a:prstGeom prst="rect">
            <a:avLst/>
          </a:prstGeom>
        </p:spPr>
        <p:txBody>
          <a:bodyPr vert="horz" wrap="square" lIns="0" tIns="0" rIns="0" bIns="0" rtlCol="0" anchor="ctr">
            <a:spAutoFit/>
          </a:bodyPr>
          <a:lstStyle/>
          <a:p>
            <a:pPr marL="132926" indent="-398779" defTabSz="844083">
              <a:defRPr/>
            </a:pPr>
            <a:r>
              <a:rPr lang="en-US" altLang="ja-JP" sz="738" dirty="0">
                <a:solidFill>
                  <a:prstClr val="black"/>
                </a:solidFill>
                <a:latin typeface="+mn-ea"/>
                <a:ea typeface="+mn-ea"/>
                <a:cs typeface="Yu Gothic"/>
              </a:rPr>
              <a:t>※</a:t>
            </a:r>
            <a:r>
              <a:rPr lang="en-US" altLang="ja-JP" sz="738" dirty="0">
                <a:solidFill>
                  <a:prstClr val="black"/>
                </a:solidFill>
                <a:latin typeface="+mn-ea"/>
                <a:cs typeface="Yu Gothic"/>
              </a:rPr>
              <a:t>2024</a:t>
            </a:r>
            <a:r>
              <a:rPr lang="ja-JP" altLang="en-US" sz="738" dirty="0">
                <a:solidFill>
                  <a:prstClr val="black"/>
                </a:solidFill>
                <a:latin typeface="+mn-ea"/>
                <a:cs typeface="Yu Gothic"/>
              </a:rPr>
              <a:t>年度までは実績、</a:t>
            </a:r>
            <a:r>
              <a:rPr lang="en-US" altLang="ja-JP" sz="738" dirty="0">
                <a:solidFill>
                  <a:prstClr val="black"/>
                </a:solidFill>
                <a:latin typeface="+mn-ea"/>
                <a:cs typeface="Yu Gothic"/>
              </a:rPr>
              <a:t>2025</a:t>
            </a:r>
            <a:r>
              <a:rPr lang="ja-JP" altLang="en-US" sz="738" dirty="0">
                <a:solidFill>
                  <a:prstClr val="black"/>
                </a:solidFill>
                <a:latin typeface="+mn-ea"/>
                <a:cs typeface="Yu Gothic"/>
              </a:rPr>
              <a:t>年度は補正後予算、</a:t>
            </a:r>
            <a:r>
              <a:rPr lang="en-US" altLang="ja-JP" sz="738" dirty="0">
                <a:solidFill>
                  <a:prstClr val="black"/>
                </a:solidFill>
                <a:latin typeface="+mn-ea"/>
                <a:cs typeface="Yu Gothic"/>
              </a:rPr>
              <a:t>2026</a:t>
            </a:r>
            <a:r>
              <a:rPr lang="ja-JP" altLang="en-US" sz="738" dirty="0">
                <a:solidFill>
                  <a:prstClr val="black"/>
                </a:solidFill>
                <a:latin typeface="+mn-ea"/>
                <a:cs typeface="Yu Gothic"/>
              </a:rPr>
              <a:t>年度は予算に基づく見込み。</a:t>
            </a:r>
            <a:endParaRPr lang="en-US" altLang="ja-JP" sz="738" dirty="0">
              <a:solidFill>
                <a:prstClr val="black"/>
              </a:solidFill>
              <a:latin typeface="+mn-ea"/>
              <a:ea typeface="+mn-ea"/>
              <a:cs typeface="Yu Gothic"/>
            </a:endParaRPr>
          </a:p>
        </p:txBody>
      </p:sp>
    </p:spTree>
    <p:extLst>
      <p:ext uri="{BB962C8B-B14F-4D97-AF65-F5344CB8AC3E}">
        <p14:creationId xmlns:p14="http://schemas.microsoft.com/office/powerpoint/2010/main" val="450696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1000"/>
                                        <p:tgtEl>
                                          <p:spTgt spid="25"/>
                                        </p:tgtEl>
                                      </p:cBhvr>
                                    </p:animEffect>
                                    <p:anim calcmode="lin" valueType="num">
                                      <p:cBhvr>
                                        <p:cTn id="18" dur="1000" fill="hold"/>
                                        <p:tgtEl>
                                          <p:spTgt spid="25"/>
                                        </p:tgtEl>
                                        <p:attrNameLst>
                                          <p:attrName>ppt_x</p:attrName>
                                        </p:attrNameLst>
                                      </p:cBhvr>
                                      <p:tavLst>
                                        <p:tav tm="0">
                                          <p:val>
                                            <p:strVal val="#ppt_x"/>
                                          </p:val>
                                        </p:tav>
                                        <p:tav tm="100000">
                                          <p:val>
                                            <p:strVal val="#ppt_x"/>
                                          </p:val>
                                        </p:tav>
                                      </p:tavLst>
                                    </p:anim>
                                    <p:anim calcmode="lin" valueType="num">
                                      <p:cBhvr>
                                        <p:cTn id="1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1000"/>
                                        <p:tgtEl>
                                          <p:spTgt spid="15"/>
                                        </p:tgtEl>
                                      </p:cBhvr>
                                    </p:animEffect>
                                    <p:anim calcmode="lin" valueType="num">
                                      <p:cBhvr>
                                        <p:cTn id="30" dur="1000" fill="hold"/>
                                        <p:tgtEl>
                                          <p:spTgt spid="15"/>
                                        </p:tgtEl>
                                        <p:attrNameLst>
                                          <p:attrName>ppt_x</p:attrName>
                                        </p:attrNameLst>
                                      </p:cBhvr>
                                      <p:tavLst>
                                        <p:tav tm="0">
                                          <p:val>
                                            <p:strVal val="#ppt_x"/>
                                          </p:val>
                                        </p:tav>
                                        <p:tav tm="100000">
                                          <p:val>
                                            <p:strVal val="#ppt_x"/>
                                          </p:val>
                                        </p:tav>
                                      </p:tavLst>
                                    </p:anim>
                                    <p:anim calcmode="lin" valueType="num">
                                      <p:cBhvr>
                                        <p:cTn id="31" dur="1000" fill="hold"/>
                                        <p:tgtEl>
                                          <p:spTgt spid="15"/>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fade">
                                      <p:cBhvr>
                                        <p:cTn id="34" dur="1000"/>
                                        <p:tgtEl>
                                          <p:spTgt spid="24"/>
                                        </p:tgtEl>
                                      </p:cBhvr>
                                    </p:animEffect>
                                    <p:anim calcmode="lin" valueType="num">
                                      <p:cBhvr>
                                        <p:cTn id="35" dur="1000" fill="hold"/>
                                        <p:tgtEl>
                                          <p:spTgt spid="24"/>
                                        </p:tgtEl>
                                        <p:attrNameLst>
                                          <p:attrName>ppt_x</p:attrName>
                                        </p:attrNameLst>
                                      </p:cBhvr>
                                      <p:tavLst>
                                        <p:tav tm="0">
                                          <p:val>
                                            <p:strVal val="#ppt_x"/>
                                          </p:val>
                                        </p:tav>
                                        <p:tav tm="100000">
                                          <p:val>
                                            <p:strVal val="#ppt_x"/>
                                          </p:val>
                                        </p:tav>
                                      </p:tavLst>
                                    </p:anim>
                                    <p:anim calcmode="lin" valueType="num">
                                      <p:cBhvr>
                                        <p:cTn id="36"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allAtOnce"/>
      <p:bldP spid="8" grpId="0"/>
      <p:bldP spid="24" grpId="0"/>
      <p:bldP spid="2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D33397-D507-3CC0-7122-EA592ACE1A75}"/>
            </a:ext>
          </a:extLst>
        </p:cNvPr>
        <p:cNvGrpSpPr/>
        <p:nvPr/>
      </p:nvGrpSpPr>
      <p:grpSpPr>
        <a:xfrm>
          <a:off x="0" y="0"/>
          <a:ext cx="0" cy="0"/>
          <a:chOff x="0" y="0"/>
          <a:chExt cx="0" cy="0"/>
        </a:xfrm>
      </p:grpSpPr>
      <p:sp>
        <p:nvSpPr>
          <p:cNvPr id="3" name="AutoShape 353">
            <a:extLst>
              <a:ext uri="{FF2B5EF4-FFF2-40B4-BE49-F238E27FC236}">
                <a16:creationId xmlns:a16="http://schemas.microsoft.com/office/drawing/2014/main" id="{A7FC11D7-6207-4926-931C-3F6345B71AE5}"/>
              </a:ext>
            </a:extLst>
          </p:cNvPr>
          <p:cNvSpPr>
            <a:spLocks noChangeArrowheads="1"/>
          </p:cNvSpPr>
          <p:nvPr/>
        </p:nvSpPr>
        <p:spPr bwMode="auto">
          <a:xfrm>
            <a:off x="323851" y="863138"/>
            <a:ext cx="8519134" cy="1049562"/>
          </a:xfrm>
          <a:prstGeom prst="roundRect">
            <a:avLst>
              <a:gd name="adj" fmla="val 0"/>
            </a:avLst>
          </a:prstGeom>
          <a:solidFill>
            <a:srgbClr val="CEECFE"/>
          </a:solidFill>
          <a:ln>
            <a:noFill/>
          </a:ln>
          <a:effectLst/>
        </p:spPr>
        <p:txBody>
          <a:bodyPr wrap="none" anchor="ctr"/>
          <a:lstStyle/>
          <a:p>
            <a:pPr defTabSz="838413" eaLnBrk="1" hangingPunct="1">
              <a:lnSpc>
                <a:spcPts val="1800"/>
              </a:lnSpc>
              <a:spcBef>
                <a:spcPct val="20000"/>
              </a:spcBef>
              <a:defRPr/>
            </a:pPr>
            <a:r>
              <a:rPr lang="ja-JP" altLang="en-US" sz="1800" dirty="0">
                <a:solidFill>
                  <a:prstClr val="black"/>
                </a:solidFill>
                <a:latin typeface="+mn-ea"/>
                <a:ea typeface="+mn-ea"/>
              </a:rPr>
              <a:t>国の歳入と同じく租税が地方の財政を支えています。</a:t>
            </a:r>
            <a:endParaRPr lang="en-US" altLang="ja-JP" sz="1800" dirty="0">
              <a:solidFill>
                <a:prstClr val="black"/>
              </a:solidFill>
              <a:latin typeface="+mn-ea"/>
              <a:ea typeface="+mn-ea"/>
            </a:endParaRPr>
          </a:p>
          <a:p>
            <a:pPr defTabSz="838413" eaLnBrk="1" hangingPunct="1">
              <a:lnSpc>
                <a:spcPts val="1800"/>
              </a:lnSpc>
              <a:spcBef>
                <a:spcPct val="20000"/>
              </a:spcBef>
              <a:defRPr/>
            </a:pPr>
            <a:r>
              <a:rPr lang="ja-JP" altLang="en-US" sz="1800" dirty="0">
                <a:solidFill>
                  <a:prstClr val="black"/>
                </a:solidFill>
                <a:latin typeface="+mn-ea"/>
                <a:ea typeface="+mn-ea"/>
              </a:rPr>
              <a:t>地方公共団体は、私たちの普段の暮らしに結びついた公共サービス</a:t>
            </a:r>
            <a:r>
              <a:rPr lang="ja-JP" altLang="en-US" dirty="0">
                <a:solidFill>
                  <a:prstClr val="black"/>
                </a:solidFill>
                <a:latin typeface="+mn-ea"/>
              </a:rPr>
              <a:t>を</a:t>
            </a:r>
            <a:endParaRPr lang="en-US" altLang="ja-JP" dirty="0">
              <a:solidFill>
                <a:prstClr val="black"/>
              </a:solidFill>
              <a:latin typeface="+mn-ea"/>
            </a:endParaRPr>
          </a:p>
          <a:p>
            <a:pPr defTabSz="838413" eaLnBrk="1" hangingPunct="1">
              <a:lnSpc>
                <a:spcPts val="1800"/>
              </a:lnSpc>
              <a:spcBef>
                <a:spcPct val="20000"/>
              </a:spcBef>
              <a:defRPr/>
            </a:pPr>
            <a:r>
              <a:rPr lang="ja-JP" altLang="en-US" dirty="0">
                <a:solidFill>
                  <a:prstClr val="black"/>
                </a:solidFill>
                <a:latin typeface="+mn-ea"/>
              </a:rPr>
              <a:t>提供して</a:t>
            </a:r>
            <a:r>
              <a:rPr lang="ja-JP" altLang="en-US" sz="1800" dirty="0">
                <a:solidFill>
                  <a:prstClr val="black"/>
                </a:solidFill>
                <a:latin typeface="+mn-ea"/>
                <a:ea typeface="+mn-ea"/>
              </a:rPr>
              <a:t>います。</a:t>
            </a:r>
          </a:p>
        </p:txBody>
      </p:sp>
      <p:sp>
        <p:nvSpPr>
          <p:cNvPr id="24" name="Rectangle 8">
            <a:extLst>
              <a:ext uri="{FF2B5EF4-FFF2-40B4-BE49-F238E27FC236}">
                <a16:creationId xmlns:a16="http://schemas.microsoft.com/office/drawing/2014/main" id="{5E7BB4E5-D866-E849-24B7-05E25CF95E76}"/>
              </a:ext>
            </a:extLst>
          </p:cNvPr>
          <p:cNvSpPr>
            <a:spLocks noChangeArrowheads="1"/>
          </p:cNvSpPr>
          <p:nvPr/>
        </p:nvSpPr>
        <p:spPr bwMode="auto">
          <a:xfrm>
            <a:off x="323852" y="2022767"/>
            <a:ext cx="8519134" cy="360000"/>
          </a:xfrm>
          <a:prstGeom prst="rect">
            <a:avLst/>
          </a:prstGeom>
          <a:solidFill>
            <a:schemeClr val="accent1"/>
          </a:solidFill>
          <a:ln w="19050">
            <a:solidFill>
              <a:schemeClr val="accent1"/>
            </a:solidFill>
          </a:ln>
        </p:spPr>
        <p:txBody>
          <a:bodyPr wrap="none" lIns="36000" tIns="36000" rIns="36000" bIns="36000" anchor="ctr" anchorCtr="0">
            <a:no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lgn="ctr" defTabSz="914400" fontAlgn="base">
              <a:spcBef>
                <a:spcPct val="0"/>
              </a:spcBef>
              <a:spcAft>
                <a:spcPct val="0"/>
              </a:spcAft>
              <a:buNone/>
            </a:pPr>
            <a:r>
              <a:rPr lang="ja-JP" altLang="en-US" sz="1600" dirty="0">
                <a:solidFill>
                  <a:schemeClr val="bg1"/>
                </a:solidFill>
                <a:latin typeface="+mn-ea"/>
                <a:ea typeface="+mn-ea"/>
              </a:rPr>
              <a:t>令和８年度　佐賀県の歳入歳出当初予算　</a:t>
            </a:r>
            <a:r>
              <a:rPr lang="zh-TW" altLang="en-US" sz="1600" dirty="0">
                <a:solidFill>
                  <a:schemeClr val="bg1"/>
                </a:solidFill>
                <a:latin typeface="+mn-ea"/>
                <a:ea typeface="+mn-ea"/>
              </a:rPr>
              <a:t>［単位：億円］</a:t>
            </a:r>
            <a:endParaRPr kumimoji="1" lang="ja-JP" altLang="en-US" sz="1600" b="0" i="0" u="none" strike="noStrike" cap="none" normalizeH="0" baseline="0" dirty="0">
              <a:ln>
                <a:noFill/>
              </a:ln>
              <a:solidFill>
                <a:schemeClr val="bg1"/>
              </a:solidFill>
              <a:effectLst/>
              <a:latin typeface="+mn-ea"/>
              <a:ea typeface="+mn-ea"/>
            </a:endParaRPr>
          </a:p>
        </p:txBody>
      </p:sp>
      <p:sp>
        <p:nvSpPr>
          <p:cNvPr id="9" name="Rectangle 8">
            <a:extLst>
              <a:ext uri="{FF2B5EF4-FFF2-40B4-BE49-F238E27FC236}">
                <a16:creationId xmlns:a16="http://schemas.microsoft.com/office/drawing/2014/main" id="{A25EBDBE-AD06-401C-04B9-871CBABD1DF9}"/>
              </a:ext>
            </a:extLst>
          </p:cNvPr>
          <p:cNvSpPr>
            <a:spLocks noChangeArrowheads="1"/>
          </p:cNvSpPr>
          <p:nvPr/>
        </p:nvSpPr>
        <p:spPr bwMode="auto">
          <a:xfrm>
            <a:off x="1998945" y="801084"/>
            <a:ext cx="539560" cy="243904"/>
          </a:xfrm>
          <a:prstGeom prst="rect">
            <a:avLst/>
          </a:prstGeom>
          <a:noFill/>
          <a:ln>
            <a:noFill/>
          </a:ln>
        </p:spPr>
        <p:txBody>
          <a:bodyPr wrap="square" lIns="36000" tIns="36000" rIns="36000" bIns="36000" anchor="ctr" anchorCtr="0">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lgn="ctr" eaLnBrk="1" hangingPunct="1">
              <a:lnSpc>
                <a:spcPts val="1600"/>
              </a:lnSpc>
              <a:spcBef>
                <a:spcPct val="0"/>
              </a:spcBef>
              <a:buFontTx/>
              <a:buNone/>
            </a:pPr>
            <a:r>
              <a:rPr lang="ja-JP" altLang="en-US" sz="800">
                <a:solidFill>
                  <a:srgbClr val="000000"/>
                </a:solidFill>
                <a:latin typeface="+mn-ea"/>
                <a:ea typeface="+mn-ea"/>
                <a:cs typeface="メイリオ" panose="020B0604030504040204" pitchFamily="50" charset="-128"/>
              </a:rPr>
              <a:t>そぜい</a:t>
            </a:r>
            <a:endParaRPr lang="ja-JP" altLang="en-US" sz="800" dirty="0">
              <a:solidFill>
                <a:srgbClr val="000000"/>
              </a:solidFill>
              <a:latin typeface="+mn-ea"/>
              <a:ea typeface="+mn-ea"/>
              <a:cs typeface="メイリオ" panose="020B0604030504040204" pitchFamily="50" charset="-128"/>
            </a:endParaRPr>
          </a:p>
        </p:txBody>
      </p:sp>
      <p:grpSp>
        <p:nvGrpSpPr>
          <p:cNvPr id="52" name="グループ化 51">
            <a:extLst>
              <a:ext uri="{FF2B5EF4-FFF2-40B4-BE49-F238E27FC236}">
                <a16:creationId xmlns:a16="http://schemas.microsoft.com/office/drawing/2014/main" id="{E4ECA88B-9E3C-7947-DF4F-BD6B6446C629}"/>
              </a:ext>
            </a:extLst>
          </p:cNvPr>
          <p:cNvGrpSpPr/>
          <p:nvPr/>
        </p:nvGrpSpPr>
        <p:grpSpPr>
          <a:xfrm>
            <a:off x="287921" y="6410880"/>
            <a:ext cx="7817854" cy="374400"/>
            <a:chOff x="322211" y="6410880"/>
            <a:chExt cx="7817854" cy="374400"/>
          </a:xfrm>
        </p:grpSpPr>
        <p:sp>
          <p:nvSpPr>
            <p:cNvPr id="54" name="正方形/長方形 53">
              <a:extLst>
                <a:ext uri="{FF2B5EF4-FFF2-40B4-BE49-F238E27FC236}">
                  <a16:creationId xmlns:a16="http://schemas.microsoft.com/office/drawing/2014/main" id="{862832E7-9966-B486-A8EC-CB9C4D182795}"/>
                </a:ext>
              </a:extLst>
            </p:cNvPr>
            <p:cNvSpPr/>
            <p:nvPr/>
          </p:nvSpPr>
          <p:spPr bwMode="auto">
            <a:xfrm>
              <a:off x="322211" y="6410880"/>
              <a:ext cx="7817854" cy="374400"/>
            </a:xfrm>
            <a:prstGeom prst="rect">
              <a:avLst/>
            </a:prstGeom>
            <a:noFill/>
            <a:ln w="22225"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56" name="正方形/長方形 55">
              <a:extLst>
                <a:ext uri="{FF2B5EF4-FFF2-40B4-BE49-F238E27FC236}">
                  <a16:creationId xmlns:a16="http://schemas.microsoft.com/office/drawing/2014/main" id="{20A05CEB-FB89-612A-343A-9C1645E82D25}"/>
                </a:ext>
              </a:extLst>
            </p:cNvPr>
            <p:cNvSpPr/>
            <p:nvPr/>
          </p:nvSpPr>
          <p:spPr bwMode="auto">
            <a:xfrm>
              <a:off x="322213" y="6449705"/>
              <a:ext cx="7751178" cy="296751"/>
            </a:xfrm>
            <a:prstGeom prst="rect">
              <a:avLst/>
            </a:prstGeom>
            <a:solidFill>
              <a:srgbClr val="CCECFF">
                <a:alpha val="30000"/>
              </a:srgbClr>
            </a:solidFill>
            <a:ln w="6350" cap="flat" cmpd="sng" algn="ctr">
              <a:solidFill>
                <a:srgbClr val="005BAD"/>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grpSp>
      <p:grpSp>
        <p:nvGrpSpPr>
          <p:cNvPr id="58" name="グループ化 57">
            <a:extLst>
              <a:ext uri="{FF2B5EF4-FFF2-40B4-BE49-F238E27FC236}">
                <a16:creationId xmlns:a16="http://schemas.microsoft.com/office/drawing/2014/main" id="{5717D712-17E0-958A-96A2-9B318B7B5A9F}"/>
              </a:ext>
            </a:extLst>
          </p:cNvPr>
          <p:cNvGrpSpPr/>
          <p:nvPr/>
        </p:nvGrpSpPr>
        <p:grpSpPr>
          <a:xfrm>
            <a:off x="-29057" y="6108719"/>
            <a:ext cx="832606" cy="749281"/>
            <a:chOff x="-35154" y="5996309"/>
            <a:chExt cx="945432" cy="850816"/>
          </a:xfrm>
        </p:grpSpPr>
        <p:sp>
          <p:nvSpPr>
            <p:cNvPr id="67" name="フリーフォーム: 図形 68">
              <a:extLst>
                <a:ext uri="{FF2B5EF4-FFF2-40B4-BE49-F238E27FC236}">
                  <a16:creationId xmlns:a16="http://schemas.microsoft.com/office/drawing/2014/main" id="{6731DACB-05D0-BCA8-F316-7223BDC48EE4}"/>
                </a:ext>
              </a:extLst>
            </p:cNvPr>
            <p:cNvSpPr/>
            <p:nvPr userDrawn="1"/>
          </p:nvSpPr>
          <p:spPr>
            <a:xfrm rot="5400000">
              <a:off x="29731" y="6013480"/>
              <a:ext cx="803912" cy="863377"/>
            </a:xfrm>
            <a:custGeom>
              <a:avLst/>
              <a:gdLst>
                <a:gd name="connsiteX0" fmla="*/ 0 w 803912"/>
                <a:gd name="connsiteY0" fmla="*/ 529098 h 863377"/>
                <a:gd name="connsiteX1" fmla="*/ 529098 w 803912"/>
                <a:gd name="connsiteY1" fmla="*/ 0 h 863377"/>
                <a:gd name="connsiteX2" fmla="*/ 735047 w 803912"/>
                <a:gd name="connsiteY2" fmla="*/ 41580 h 863377"/>
                <a:gd name="connsiteX3" fmla="*/ 803912 w 803912"/>
                <a:gd name="connsiteY3" fmla="*/ 78958 h 863377"/>
                <a:gd name="connsiteX4" fmla="*/ 803912 w 803912"/>
                <a:gd name="connsiteY4" fmla="*/ 863377 h 863377"/>
                <a:gd name="connsiteX5" fmla="*/ 122089 w 803912"/>
                <a:gd name="connsiteY5" fmla="*/ 863377 h 863377"/>
                <a:gd name="connsiteX6" fmla="*/ 90362 w 803912"/>
                <a:gd name="connsiteY6" fmla="*/ 824922 h 863377"/>
                <a:gd name="connsiteX7" fmla="*/ 0 w 803912"/>
                <a:gd name="connsiteY7" fmla="*/ 529098 h 863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3912" h="863377">
                  <a:moveTo>
                    <a:pt x="0" y="529098"/>
                  </a:moveTo>
                  <a:cubicBezTo>
                    <a:pt x="0" y="236885"/>
                    <a:pt x="236885" y="0"/>
                    <a:pt x="529098" y="0"/>
                  </a:cubicBezTo>
                  <a:cubicBezTo>
                    <a:pt x="602151" y="0"/>
                    <a:pt x="671747" y="14806"/>
                    <a:pt x="735047" y="41580"/>
                  </a:cubicBezTo>
                  <a:lnTo>
                    <a:pt x="803912" y="78958"/>
                  </a:lnTo>
                  <a:lnTo>
                    <a:pt x="803912" y="863377"/>
                  </a:lnTo>
                  <a:lnTo>
                    <a:pt x="122089" y="863377"/>
                  </a:lnTo>
                  <a:lnTo>
                    <a:pt x="90362" y="824922"/>
                  </a:lnTo>
                  <a:cubicBezTo>
                    <a:pt x="33312" y="740478"/>
                    <a:pt x="0" y="638678"/>
                    <a:pt x="0" y="529098"/>
                  </a:cubicBezTo>
                  <a:close/>
                </a:path>
              </a:pathLst>
            </a:custGeom>
            <a:solidFill>
              <a:srgbClr val="DCF8C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68" name="フリーフォーム: 図形 69">
              <a:extLst>
                <a:ext uri="{FF2B5EF4-FFF2-40B4-BE49-F238E27FC236}">
                  <a16:creationId xmlns:a16="http://schemas.microsoft.com/office/drawing/2014/main" id="{17A9D34D-4B5C-2FFF-307B-DD76FDAD370D}"/>
                </a:ext>
              </a:extLst>
            </p:cNvPr>
            <p:cNvSpPr/>
            <p:nvPr userDrawn="1"/>
          </p:nvSpPr>
          <p:spPr>
            <a:xfrm rot="5400000">
              <a:off x="29731" y="5966578"/>
              <a:ext cx="850815" cy="910278"/>
            </a:xfrm>
            <a:custGeom>
              <a:avLst/>
              <a:gdLst>
                <a:gd name="connsiteX0" fmla="*/ 0 w 850815"/>
                <a:gd name="connsiteY0" fmla="*/ 576000 h 910278"/>
                <a:gd name="connsiteX1" fmla="*/ 576000 w 850815"/>
                <a:gd name="connsiteY1" fmla="*/ 0 h 910278"/>
                <a:gd name="connsiteX2" fmla="*/ 800205 w 850815"/>
                <a:gd name="connsiteY2" fmla="*/ 45266 h 910278"/>
                <a:gd name="connsiteX3" fmla="*/ 850815 w 850815"/>
                <a:gd name="connsiteY3" fmla="*/ 72735 h 910278"/>
                <a:gd name="connsiteX4" fmla="*/ 850815 w 850815"/>
                <a:gd name="connsiteY4" fmla="*/ 125859 h 910278"/>
                <a:gd name="connsiteX5" fmla="*/ 781950 w 850815"/>
                <a:gd name="connsiteY5" fmla="*/ 88481 h 910278"/>
                <a:gd name="connsiteX6" fmla="*/ 576001 w 850815"/>
                <a:gd name="connsiteY6" fmla="*/ 46901 h 910278"/>
                <a:gd name="connsiteX7" fmla="*/ 46903 w 850815"/>
                <a:gd name="connsiteY7" fmla="*/ 575999 h 910278"/>
                <a:gd name="connsiteX8" fmla="*/ 137265 w 850815"/>
                <a:gd name="connsiteY8" fmla="*/ 871823 h 910278"/>
                <a:gd name="connsiteX9" fmla="*/ 168992 w 850815"/>
                <a:gd name="connsiteY9" fmla="*/ 910278 h 910278"/>
                <a:gd name="connsiteX10" fmla="*/ 108463 w 850815"/>
                <a:gd name="connsiteY10" fmla="*/ 910278 h 910278"/>
                <a:gd name="connsiteX11" fmla="*/ 98372 w 850815"/>
                <a:gd name="connsiteY11" fmla="*/ 898047 h 910278"/>
                <a:gd name="connsiteX12" fmla="*/ 0 w 850815"/>
                <a:gd name="connsiteY12" fmla="*/ 576000 h 91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0815" h="910278">
                  <a:moveTo>
                    <a:pt x="0" y="576000"/>
                  </a:moveTo>
                  <a:cubicBezTo>
                    <a:pt x="0" y="257884"/>
                    <a:pt x="257884" y="0"/>
                    <a:pt x="576000" y="0"/>
                  </a:cubicBezTo>
                  <a:cubicBezTo>
                    <a:pt x="655529" y="0"/>
                    <a:pt x="731294" y="16118"/>
                    <a:pt x="800205" y="45266"/>
                  </a:cubicBezTo>
                  <a:lnTo>
                    <a:pt x="850815" y="72735"/>
                  </a:lnTo>
                  <a:lnTo>
                    <a:pt x="850815" y="125859"/>
                  </a:lnTo>
                  <a:lnTo>
                    <a:pt x="781950" y="88481"/>
                  </a:lnTo>
                  <a:cubicBezTo>
                    <a:pt x="718650" y="61707"/>
                    <a:pt x="649054" y="46901"/>
                    <a:pt x="576001" y="46901"/>
                  </a:cubicBezTo>
                  <a:cubicBezTo>
                    <a:pt x="283788" y="46901"/>
                    <a:pt x="46903" y="283786"/>
                    <a:pt x="46903" y="575999"/>
                  </a:cubicBezTo>
                  <a:cubicBezTo>
                    <a:pt x="46903" y="685579"/>
                    <a:pt x="80215" y="787379"/>
                    <a:pt x="137265" y="871823"/>
                  </a:cubicBezTo>
                  <a:lnTo>
                    <a:pt x="168992" y="910278"/>
                  </a:lnTo>
                  <a:lnTo>
                    <a:pt x="108463" y="910278"/>
                  </a:lnTo>
                  <a:lnTo>
                    <a:pt x="98372" y="898047"/>
                  </a:lnTo>
                  <a:cubicBezTo>
                    <a:pt x="36265" y="806117"/>
                    <a:pt x="0" y="695294"/>
                    <a:pt x="0" y="576000"/>
                  </a:cubicBezTo>
                  <a:close/>
                </a:path>
              </a:pathLst>
            </a:custGeom>
            <a:solidFill>
              <a:srgbClr val="005BA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69" name="テキスト ボックス 68">
              <a:extLst>
                <a:ext uri="{FF2B5EF4-FFF2-40B4-BE49-F238E27FC236}">
                  <a16:creationId xmlns:a16="http://schemas.microsoft.com/office/drawing/2014/main" id="{D1F84400-396E-1FFE-04E3-3FDCBB996CBA}"/>
                </a:ext>
              </a:extLst>
            </p:cNvPr>
            <p:cNvSpPr txBox="1"/>
            <p:nvPr userDrawn="1"/>
          </p:nvSpPr>
          <p:spPr>
            <a:xfrm>
              <a:off x="-35154" y="6181034"/>
              <a:ext cx="825671" cy="584775"/>
            </a:xfrm>
            <a:prstGeom prst="rect">
              <a:avLst/>
            </a:prstGeom>
            <a:noFill/>
          </p:spPr>
          <p:txBody>
            <a:bodyPr wrap="square" rtlCol="0">
              <a:noAutofit/>
            </a:bodyPr>
            <a:lstStyle/>
            <a:p>
              <a:pPr algn="ctr"/>
              <a:r>
                <a:rPr kumimoji="1" lang="ja-JP" altLang="en-US" sz="1400" b="1" i="0" spc="50" baseline="0" dirty="0">
                  <a:solidFill>
                    <a:srgbClr val="005BAD"/>
                  </a:solidFill>
                  <a:latin typeface="ＭＳ Ｐゴシック" panose="020B0600070205080204" pitchFamily="50" charset="-128"/>
                  <a:ea typeface="ＭＳ Ｐゴシック" panose="020B0600070205080204" pitchFamily="50" charset="-128"/>
                </a:rPr>
                <a:t>もっと</a:t>
              </a:r>
              <a:endParaRPr kumimoji="1" lang="en-US" altLang="ja-JP" sz="1400" b="1" i="0" spc="50" baseline="0" dirty="0">
                <a:solidFill>
                  <a:srgbClr val="005BAD"/>
                </a:solidFill>
                <a:latin typeface="ＭＳ Ｐゴシック" panose="020B0600070205080204" pitchFamily="50" charset="-128"/>
                <a:ea typeface="ＭＳ Ｐゴシック" panose="020B0600070205080204" pitchFamily="50" charset="-128"/>
              </a:endParaRPr>
            </a:p>
            <a:p>
              <a:pPr algn="ctr"/>
              <a:r>
                <a:rPr lang="ja-JP" altLang="en-US" sz="1400" b="1" spc="50" dirty="0">
                  <a:solidFill>
                    <a:srgbClr val="005BAD"/>
                  </a:solidFill>
                  <a:latin typeface="ＭＳ Ｐゴシック" panose="020B0600070205080204" pitchFamily="50" charset="-128"/>
                  <a:ea typeface="ＭＳ Ｐゴシック" panose="020B0600070205080204" pitchFamily="50" charset="-128"/>
                </a:rPr>
                <a:t>詳しく</a:t>
              </a:r>
              <a:endParaRPr kumimoji="1" lang="ja-JP" altLang="en-US" sz="1400" b="1" i="0" spc="50" baseline="0" dirty="0">
                <a:solidFill>
                  <a:srgbClr val="005BAD"/>
                </a:solidFill>
                <a:latin typeface="ＭＳ Ｐゴシック" panose="020B0600070205080204" pitchFamily="50" charset="-128"/>
                <a:ea typeface="ＭＳ Ｐゴシック" panose="020B0600070205080204" pitchFamily="50" charset="-128"/>
              </a:endParaRPr>
            </a:p>
          </p:txBody>
        </p:sp>
      </p:grpSp>
      <p:sp>
        <p:nvSpPr>
          <p:cNvPr id="70" name="テキスト ボックス 69">
            <a:extLst>
              <a:ext uri="{FF2B5EF4-FFF2-40B4-BE49-F238E27FC236}">
                <a16:creationId xmlns:a16="http://schemas.microsoft.com/office/drawing/2014/main" id="{37040578-B5BE-C4DE-43DF-A12F56260C44}"/>
              </a:ext>
            </a:extLst>
          </p:cNvPr>
          <p:cNvSpPr txBox="1"/>
          <p:nvPr/>
        </p:nvSpPr>
        <p:spPr>
          <a:xfrm>
            <a:off x="827561" y="6473251"/>
            <a:ext cx="7113394" cy="261610"/>
          </a:xfrm>
          <a:prstGeom prst="rect">
            <a:avLst/>
          </a:prstGeom>
          <a:noFill/>
        </p:spPr>
        <p:txBody>
          <a:bodyPr wrap="square" rtlCol="0">
            <a:spAutoFit/>
          </a:bodyPr>
          <a:lstStyle/>
          <a:p>
            <a:r>
              <a:rPr kumimoji="1" lang="ja-JP" altLang="en-US" sz="1100" b="1" dirty="0">
                <a:solidFill>
                  <a:srgbClr val="005BAD"/>
                </a:solidFill>
                <a:latin typeface="ＭＳ Ｐゴシック" panose="020B0600070205080204" pitchFamily="50" charset="-128"/>
                <a:ea typeface="ＭＳ Ｐゴシック" panose="020B0600070205080204" pitchFamily="50" charset="-128"/>
              </a:rPr>
              <a:t>「県税のしおり」でもっと詳しく見てみよう</a:t>
            </a:r>
            <a:r>
              <a:rPr lang="ja-JP" altLang="en-US" sz="1100" b="1" dirty="0">
                <a:solidFill>
                  <a:srgbClr val="005BAD"/>
                </a:solidFill>
                <a:latin typeface="ＭＳ Ｐゴシック" panose="020B0600070205080204" pitchFamily="50" charset="-128"/>
                <a:ea typeface="ＭＳ Ｐゴシック" panose="020B0600070205080204" pitchFamily="50" charset="-128"/>
              </a:rPr>
              <a:t>　</a:t>
            </a:r>
            <a:r>
              <a:rPr kumimoji="1" lang="en-US" altLang="ja-JP" sz="1100" dirty="0">
                <a:latin typeface="Arial" panose="020B0604020202020204" pitchFamily="34" charset="0"/>
                <a:cs typeface="Arial" panose="020B0604020202020204" pitchFamily="34" charset="0"/>
                <a:hlinkClick r:id="rId4"/>
              </a:rPr>
              <a:t>https://www.pref.saga.lg.jp/kiji00332148/index.html</a:t>
            </a:r>
            <a:endParaRPr kumimoji="1" lang="ja-JP" altLang="en-US" sz="1100" dirty="0">
              <a:latin typeface="Arial" panose="020B0604020202020204" pitchFamily="34" charset="0"/>
              <a:cs typeface="Arial" panose="020B0604020202020204" pitchFamily="34" charset="0"/>
            </a:endParaRPr>
          </a:p>
        </p:txBody>
      </p:sp>
      <p:sp>
        <p:nvSpPr>
          <p:cNvPr id="91" name="テキスト ボックス 3">
            <a:extLst>
              <a:ext uri="{FF2B5EF4-FFF2-40B4-BE49-F238E27FC236}">
                <a16:creationId xmlns:a16="http://schemas.microsoft.com/office/drawing/2014/main" id="{CEC55921-224F-415E-B930-6BBCF292FA3A}"/>
              </a:ext>
            </a:extLst>
          </p:cNvPr>
          <p:cNvSpPr txBox="1"/>
          <p:nvPr/>
        </p:nvSpPr>
        <p:spPr>
          <a:xfrm>
            <a:off x="556411" y="6079429"/>
            <a:ext cx="3886200" cy="23812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r>
              <a:rPr lang="ja-JP" sz="900" kern="100" dirty="0">
                <a:effectLst/>
                <a:latin typeface="+mn-ea"/>
                <a:cs typeface="Times New Roman" panose="02020603050405020304" pitchFamily="18" charset="0"/>
              </a:rPr>
              <a:t>※端数処理の関係上、各項目の合計額が合わないことがあります。</a:t>
            </a:r>
            <a:endParaRPr lang="ja-JP" sz="1050" kern="100" dirty="0">
              <a:effectLst/>
              <a:latin typeface="+mn-ea"/>
              <a:cs typeface="Times New Roman" panose="02020603050405020304" pitchFamily="18" charset="0"/>
            </a:endParaRPr>
          </a:p>
        </p:txBody>
      </p:sp>
      <p:sp>
        <p:nvSpPr>
          <p:cNvPr id="62" name="テキスト ボックス 5">
            <a:extLst>
              <a:ext uri="{FF2B5EF4-FFF2-40B4-BE49-F238E27FC236}">
                <a16:creationId xmlns:a16="http://schemas.microsoft.com/office/drawing/2014/main" id="{BE643552-068B-2628-033B-90860F70919A}"/>
              </a:ext>
            </a:extLst>
          </p:cNvPr>
          <p:cNvSpPr txBox="1"/>
          <p:nvPr/>
        </p:nvSpPr>
        <p:spPr>
          <a:xfrm>
            <a:off x="7296498" y="6093716"/>
            <a:ext cx="1247140" cy="209550"/>
          </a:xfrm>
          <a:prstGeom prst="rect">
            <a:avLst/>
          </a:prstGeom>
          <a:noFill/>
          <a:ln w="6350">
            <a:noFill/>
          </a:ln>
        </p:spPr>
        <p:txBody>
          <a:bodyPr rot="0" spcFirstLastPara="0" vert="horz" wrap="none" lIns="91440" tIns="45720" rIns="91440" bIns="45720" numCol="1" spcCol="0" rtlCol="0" fromWordArt="0" anchor="t" anchorCtr="0" forceAA="0" compatLnSpc="1">
            <a:prstTxWarp prst="textNoShape">
              <a:avLst/>
            </a:prstTxWarp>
            <a:noAutofit/>
          </a:bodyPr>
          <a:lstStyle/>
          <a:p>
            <a:pPr algn="just">
              <a:lnSpc>
                <a:spcPts val="900"/>
              </a:lnSpc>
            </a:pPr>
            <a:r>
              <a:rPr lang="ja-JP" sz="900" kern="100" dirty="0">
                <a:effectLst/>
                <a:latin typeface="HGPｺﾞｼｯｸE" panose="020B0900000000000000" pitchFamily="50" charset="-128"/>
                <a:ea typeface="HGPｺﾞｼｯｸE" panose="020B0900000000000000" pitchFamily="50" charset="-128"/>
                <a:cs typeface="Times New Roman" panose="02020603050405020304" pitchFamily="18" charset="0"/>
              </a:rPr>
              <a:t>（出所：</a:t>
            </a:r>
            <a:r>
              <a:rPr lang="ja-JP" altLang="en-US" sz="900" kern="100" dirty="0">
                <a:effectLst/>
                <a:latin typeface="HGPｺﾞｼｯｸE" panose="020B0900000000000000" pitchFamily="50" charset="-128"/>
                <a:ea typeface="HGPｺﾞｼｯｸE" panose="020B0900000000000000" pitchFamily="50" charset="-128"/>
                <a:cs typeface="Times New Roman" panose="02020603050405020304" pitchFamily="18" charset="0"/>
              </a:rPr>
              <a:t>佐賀県</a:t>
            </a:r>
            <a:r>
              <a:rPr lang="en-US" sz="900" kern="100" dirty="0">
                <a:effectLst/>
                <a:latin typeface="HGPｺﾞｼｯｸE" panose="020B0900000000000000" pitchFamily="50" charset="-128"/>
                <a:ea typeface="HGPｺﾞｼｯｸE" panose="020B0900000000000000" pitchFamily="50" charset="-128"/>
                <a:cs typeface="Times New Roman" panose="02020603050405020304" pitchFamily="18" charset="0"/>
              </a:rPr>
              <a:t>HP</a:t>
            </a:r>
            <a:r>
              <a:rPr lang="ja-JP" sz="900" kern="100" dirty="0">
                <a:effectLst/>
                <a:latin typeface="HGPｺﾞｼｯｸE" panose="020B0900000000000000" pitchFamily="50" charset="-128"/>
                <a:ea typeface="HGPｺﾞｼｯｸE" panose="020B0900000000000000" pitchFamily="50" charset="-128"/>
                <a:cs typeface="Times New Roman" panose="02020603050405020304" pitchFamily="18" charset="0"/>
              </a:rPr>
              <a:t>）</a:t>
            </a:r>
            <a:endParaRPr lang="ja-JP" sz="1050" kern="100" dirty="0">
              <a:effectLst/>
              <a:latin typeface="HGPｺﾞｼｯｸE" panose="020B0900000000000000" pitchFamily="50" charset="-128"/>
              <a:ea typeface="HGPｺﾞｼｯｸE" panose="020B0900000000000000" pitchFamily="50" charset="-128"/>
              <a:cs typeface="Times New Roman" panose="02020603050405020304" pitchFamily="18" charset="0"/>
            </a:endParaRPr>
          </a:p>
        </p:txBody>
      </p:sp>
      <p:sp>
        <p:nvSpPr>
          <p:cNvPr id="2" name="スライド番号プレースホルダー 8">
            <a:extLst>
              <a:ext uri="{FF2B5EF4-FFF2-40B4-BE49-F238E27FC236}">
                <a16:creationId xmlns:a16="http://schemas.microsoft.com/office/drawing/2014/main" id="{2AAC6995-C52F-967D-20DF-8E2897A48B4D}"/>
              </a:ext>
            </a:extLst>
          </p:cNvPr>
          <p:cNvSpPr>
            <a:spLocks noGrp="1"/>
          </p:cNvSpPr>
          <p:nvPr>
            <p:ph type="sldNum" sz="quarter" idx="12"/>
          </p:nvPr>
        </p:nvSpPr>
        <p:spPr>
          <a:xfrm>
            <a:off x="8769893" y="6443281"/>
            <a:ext cx="374107" cy="298426"/>
          </a:xfrm>
        </p:spPr>
        <p:txBody>
          <a:bodyPr/>
          <a:lstStyle/>
          <a:p>
            <a:pPr>
              <a:defRPr/>
            </a:pPr>
            <a:fld id="{40E3B949-1179-4387-B307-F356BE6486A4}" type="slidenum">
              <a:rPr lang="en-US" altLang="ja-JP" smtClean="0">
                <a:latin typeface="+mn-ea"/>
                <a:ea typeface="+mn-ea"/>
              </a:rPr>
              <a:pPr>
                <a:defRPr/>
              </a:pPr>
              <a:t>23</a:t>
            </a:fld>
            <a:endParaRPr lang="en-US" altLang="ja-JP" dirty="0">
              <a:latin typeface="+mn-ea"/>
              <a:ea typeface="+mn-ea"/>
            </a:endParaRPr>
          </a:p>
        </p:txBody>
      </p:sp>
      <p:pic>
        <p:nvPicPr>
          <p:cNvPr id="5" name="図 4">
            <a:hlinkClick r:id="rId4"/>
            <a:extLst>
              <a:ext uri="{FF2B5EF4-FFF2-40B4-BE49-F238E27FC236}">
                <a16:creationId xmlns:a16="http://schemas.microsoft.com/office/drawing/2014/main" id="{B3EFEFB9-6C42-15BA-562F-4C15AE88BAB0}"/>
              </a:ext>
            </a:extLst>
          </p:cNvPr>
          <p:cNvPicPr>
            <a:picLocks noChangeAspect="1"/>
          </p:cNvPicPr>
          <p:nvPr/>
        </p:nvPicPr>
        <p:blipFill>
          <a:blip r:embed="rId5"/>
          <a:stretch>
            <a:fillRect/>
          </a:stretch>
        </p:blipFill>
        <p:spPr>
          <a:xfrm flipV="1">
            <a:off x="8298723" y="6317554"/>
            <a:ext cx="489829" cy="489829"/>
          </a:xfrm>
          <a:prstGeom prst="rect">
            <a:avLst/>
          </a:prstGeom>
        </p:spPr>
      </p:pic>
      <p:pic>
        <p:nvPicPr>
          <p:cNvPr id="4" name="図 3">
            <a:extLst>
              <a:ext uri="{FF2B5EF4-FFF2-40B4-BE49-F238E27FC236}">
                <a16:creationId xmlns:a16="http://schemas.microsoft.com/office/drawing/2014/main" id="{9F498831-D377-FFC0-2514-2BAE56EFEB03}"/>
              </a:ext>
            </a:extLst>
          </p:cNvPr>
          <p:cNvPicPr>
            <a:picLocks noChangeAspect="1"/>
          </p:cNvPicPr>
          <p:nvPr/>
        </p:nvPicPr>
        <p:blipFill>
          <a:blip r:embed="rId6"/>
          <a:stretch>
            <a:fillRect/>
          </a:stretch>
        </p:blipFill>
        <p:spPr>
          <a:xfrm>
            <a:off x="169969" y="2610029"/>
            <a:ext cx="4105023" cy="3240000"/>
          </a:xfrm>
          <a:prstGeom prst="rect">
            <a:avLst/>
          </a:prstGeom>
        </p:spPr>
      </p:pic>
      <p:pic>
        <p:nvPicPr>
          <p:cNvPr id="16" name="図 15">
            <a:extLst>
              <a:ext uri="{FF2B5EF4-FFF2-40B4-BE49-F238E27FC236}">
                <a16:creationId xmlns:a16="http://schemas.microsoft.com/office/drawing/2014/main" id="{ECB1AC4A-8315-E311-D899-54FB4A21D19E}"/>
              </a:ext>
            </a:extLst>
          </p:cNvPr>
          <p:cNvPicPr>
            <a:picLocks noChangeAspect="1"/>
          </p:cNvPicPr>
          <p:nvPr/>
        </p:nvPicPr>
        <p:blipFill>
          <a:blip r:embed="rId7"/>
          <a:stretch>
            <a:fillRect/>
          </a:stretch>
        </p:blipFill>
        <p:spPr>
          <a:xfrm>
            <a:off x="4869009" y="2610029"/>
            <a:ext cx="3605547" cy="3212864"/>
          </a:xfrm>
          <a:prstGeom prst="rect">
            <a:avLst/>
          </a:prstGeom>
        </p:spPr>
      </p:pic>
      <p:sp>
        <p:nvSpPr>
          <p:cNvPr id="8" name="Rectangle 14">
            <a:extLst>
              <a:ext uri="{FF2B5EF4-FFF2-40B4-BE49-F238E27FC236}">
                <a16:creationId xmlns:a16="http://schemas.microsoft.com/office/drawing/2014/main" id="{A19AE52E-EF88-6541-7E90-44C152A323B8}"/>
              </a:ext>
            </a:extLst>
          </p:cNvPr>
          <p:cNvSpPr txBox="1">
            <a:spLocks noChangeArrowheads="1"/>
          </p:cNvSpPr>
          <p:nvPr/>
        </p:nvSpPr>
        <p:spPr bwMode="auto">
          <a:xfrm>
            <a:off x="240030" y="205265"/>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kumimoji="0" lang="ja-JP" altLang="en-US" sz="2500" b="0" i="0" u="none" strike="noStrike" kern="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rPr>
              <a:t>４</a:t>
            </a:r>
            <a:r>
              <a:rPr kumimoji="0" lang="en-US" altLang="ja-JP" sz="2200" b="0" i="0" u="none" strike="noStrike" kern="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rPr>
              <a:t>. </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佐賀県の財政</a:t>
            </a:r>
            <a:r>
              <a:rPr lang="en-US" altLang="ja-JP" sz="2200" kern="0" dirty="0">
                <a:solidFill>
                  <a:schemeClr val="tx1"/>
                </a:solidFill>
                <a:latin typeface="HGP創英角ｺﾞｼｯｸUB" panose="020B0900000000000000" pitchFamily="50" charset="-128"/>
                <a:ea typeface="HGP創英角ｺﾞｼｯｸUB" panose="020B0900000000000000" pitchFamily="50" charset="-128"/>
              </a:rPr>
              <a:t>-</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①予算（歳入と歳出）</a:t>
            </a:r>
            <a:endParaRPr lang="en-US" altLang="ja-JP" sz="2200" kern="0" dirty="0">
              <a:solidFill>
                <a:schemeClr val="tx1"/>
              </a:solidFill>
              <a:latin typeface="HGP創英角ｺﾞｼｯｸUB" panose="020B0900000000000000" pitchFamily="50" charset="-128"/>
              <a:ea typeface="HGP創英角ｺﾞｼｯｸUB" panose="020B0900000000000000" pitchFamily="50" charset="-128"/>
            </a:endParaRPr>
          </a:p>
        </p:txBody>
      </p:sp>
      <p:sp>
        <p:nvSpPr>
          <p:cNvPr id="10" name="Rectangle 14">
            <a:extLst>
              <a:ext uri="{FF2B5EF4-FFF2-40B4-BE49-F238E27FC236}">
                <a16:creationId xmlns:a16="http://schemas.microsoft.com/office/drawing/2014/main" id="{484FC68D-98ED-507A-3D88-B84949B5772C}"/>
              </a:ext>
            </a:extLst>
          </p:cNvPr>
          <p:cNvSpPr txBox="1">
            <a:spLocks noChangeArrowheads="1"/>
          </p:cNvSpPr>
          <p:nvPr/>
        </p:nvSpPr>
        <p:spPr bwMode="auto">
          <a:xfrm>
            <a:off x="240030" y="52945"/>
            <a:ext cx="7227570" cy="28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1400" kern="0" dirty="0">
                <a:solidFill>
                  <a:srgbClr val="005BAD"/>
                </a:solidFill>
                <a:latin typeface="HGP創英角ｺﾞｼｯｸUB" panose="020B0900000000000000" pitchFamily="50" charset="-128"/>
                <a:ea typeface="HGP創英角ｺﾞｼｯｸUB" panose="020B0900000000000000" pitchFamily="50" charset="-128"/>
              </a:rPr>
              <a:t>もっと税について調べてみよう</a:t>
            </a:r>
            <a:endParaRPr lang="en-US" altLang="ja-JP" sz="1200" kern="0" dirty="0">
              <a:solidFill>
                <a:srgbClr val="005BAD"/>
              </a:solidFill>
              <a:latin typeface="HGP創英角ｺﾞｼｯｸUB" panose="020B0900000000000000" pitchFamily="50" charset="-128"/>
              <a:ea typeface="HGP創英角ｺﾞｼｯｸUB" panose="020B0900000000000000" pitchFamily="50" charset="-128"/>
            </a:endParaRPr>
          </a:p>
        </p:txBody>
      </p:sp>
      <p:sp>
        <p:nvSpPr>
          <p:cNvPr id="11" name="Rectangle 8">
            <a:extLst>
              <a:ext uri="{FF2B5EF4-FFF2-40B4-BE49-F238E27FC236}">
                <a16:creationId xmlns:a16="http://schemas.microsoft.com/office/drawing/2014/main" id="{0C789ABA-388D-90F0-5F78-886A090C1A11}"/>
              </a:ext>
            </a:extLst>
          </p:cNvPr>
          <p:cNvSpPr>
            <a:spLocks noChangeArrowheads="1"/>
          </p:cNvSpPr>
          <p:nvPr/>
        </p:nvSpPr>
        <p:spPr bwMode="auto">
          <a:xfrm>
            <a:off x="3522620" y="111544"/>
            <a:ext cx="505514" cy="243904"/>
          </a:xfrm>
          <a:prstGeom prst="rect">
            <a:avLst/>
          </a:prstGeom>
          <a:noFill/>
          <a:ln>
            <a:noFill/>
          </a:ln>
        </p:spPr>
        <p:txBody>
          <a:bodyPr wrap="none" lIns="36000" tIns="36000" rIns="36000" bIns="36000" anchor="ctr" anchorCtr="0">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lgn="ctr" eaLnBrk="1" hangingPunct="1">
              <a:lnSpc>
                <a:spcPts val="1600"/>
              </a:lnSpc>
              <a:spcBef>
                <a:spcPct val="0"/>
              </a:spcBef>
              <a:buFontTx/>
              <a:buNone/>
            </a:pPr>
            <a:r>
              <a:rPr lang="ja-JP" altLang="en-US" sz="800" dirty="0">
                <a:solidFill>
                  <a:srgbClr val="000000"/>
                </a:solidFill>
                <a:latin typeface="+mn-ea"/>
                <a:ea typeface="+mn-ea"/>
                <a:cs typeface="メイリオ" panose="020B0604030504040204" pitchFamily="50" charset="-128"/>
              </a:rPr>
              <a:t>さいにゅう</a:t>
            </a:r>
          </a:p>
        </p:txBody>
      </p:sp>
      <p:sp>
        <p:nvSpPr>
          <p:cNvPr id="13" name="Rectangle 8">
            <a:extLst>
              <a:ext uri="{FF2B5EF4-FFF2-40B4-BE49-F238E27FC236}">
                <a16:creationId xmlns:a16="http://schemas.microsoft.com/office/drawing/2014/main" id="{5FEAE027-090B-2F3B-CB9E-2DBFBA461CC9}"/>
              </a:ext>
            </a:extLst>
          </p:cNvPr>
          <p:cNvSpPr>
            <a:spLocks noChangeArrowheads="1"/>
          </p:cNvSpPr>
          <p:nvPr/>
        </p:nvSpPr>
        <p:spPr bwMode="auto">
          <a:xfrm>
            <a:off x="4344113" y="111544"/>
            <a:ext cx="513529" cy="243904"/>
          </a:xfrm>
          <a:prstGeom prst="rect">
            <a:avLst/>
          </a:prstGeom>
          <a:noFill/>
          <a:ln>
            <a:noFill/>
          </a:ln>
        </p:spPr>
        <p:txBody>
          <a:bodyPr wrap="none" lIns="36000" tIns="36000" rIns="36000" bIns="36000" anchor="ctr" anchorCtr="0">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lgn="ctr" eaLnBrk="1" hangingPunct="1">
              <a:lnSpc>
                <a:spcPts val="1600"/>
              </a:lnSpc>
              <a:spcBef>
                <a:spcPct val="0"/>
              </a:spcBef>
              <a:buFontTx/>
              <a:buNone/>
            </a:pPr>
            <a:r>
              <a:rPr lang="ja-JP" altLang="en-US" sz="800">
                <a:solidFill>
                  <a:srgbClr val="000000"/>
                </a:solidFill>
                <a:latin typeface="+mn-ea"/>
                <a:ea typeface="+mn-ea"/>
                <a:cs typeface="メイリオ" panose="020B0604030504040204" pitchFamily="50" charset="-128"/>
              </a:rPr>
              <a:t>さいしゅつ</a:t>
            </a:r>
            <a:endParaRPr lang="ja-JP" altLang="en-US" sz="800" dirty="0">
              <a:solidFill>
                <a:srgbClr val="000000"/>
              </a:solidFill>
              <a:latin typeface="+mn-ea"/>
              <a:ea typeface="+mn-ea"/>
              <a:cs typeface="メイリオ" panose="020B0604030504040204" pitchFamily="50" charset="-128"/>
            </a:endParaRPr>
          </a:p>
        </p:txBody>
      </p:sp>
      <p:sp>
        <p:nvSpPr>
          <p:cNvPr id="7" name="Line 48">
            <a:hlinkClick r:id="" action="ppaction://hlinkshowjump?jump=previousslide"/>
            <a:extLst>
              <a:ext uri="{FF2B5EF4-FFF2-40B4-BE49-F238E27FC236}">
                <a16:creationId xmlns:a16="http://schemas.microsoft.com/office/drawing/2014/main" id="{CAA84222-4AD4-F83B-A997-27A69D2D8575}"/>
              </a:ext>
            </a:extLst>
          </p:cNvPr>
          <p:cNvSpPr>
            <a:spLocks noChangeShapeType="1"/>
          </p:cNvSpPr>
          <p:nvPr/>
        </p:nvSpPr>
        <p:spPr bwMode="auto">
          <a:xfrm>
            <a:off x="8595360" y="228600"/>
            <a:ext cx="228600" cy="0"/>
          </a:xfrm>
          <a:prstGeom prst="line">
            <a:avLst/>
          </a:prstGeom>
          <a:noFill/>
          <a:ln w="50800">
            <a:solidFill>
              <a:srgbClr val="FFFFFF"/>
            </a:solidFill>
            <a:round/>
            <a:headEnd type="triangle" w="med" len="sm"/>
            <a:tailEnd/>
          </a:ln>
          <a:extLst>
            <a:ext uri="{909E8E84-426E-40DD-AFC4-6F175D3DCCD1}">
              <a14:hiddenFill xmlns:a14="http://schemas.microsoft.com/office/drawing/2010/main">
                <a:noFill/>
              </a14:hiddenFill>
            </a:ext>
          </a:extLst>
        </p:spPr>
        <p:txBody>
          <a:bodyPr/>
          <a:lstStyle/>
          <a:p>
            <a:endParaRPr lang="ja-JP" altLang="en-US" dirty="0">
              <a:latin typeface="HGPｺﾞｼｯｸE" panose="020B0900000000000000" pitchFamily="50" charset="-128"/>
            </a:endParaRPr>
          </a:p>
        </p:txBody>
      </p:sp>
      <p:sp>
        <p:nvSpPr>
          <p:cNvPr id="14" name="Line 49">
            <a:hlinkClick r:id="" action="ppaction://hlinkshowjump?jump=nextslide"/>
            <a:extLst>
              <a:ext uri="{FF2B5EF4-FFF2-40B4-BE49-F238E27FC236}">
                <a16:creationId xmlns:a16="http://schemas.microsoft.com/office/drawing/2014/main" id="{EE100F6B-C93D-B487-2173-F4E9F30A544A}"/>
              </a:ext>
            </a:extLst>
          </p:cNvPr>
          <p:cNvSpPr>
            <a:spLocks noChangeShapeType="1"/>
          </p:cNvSpPr>
          <p:nvPr/>
        </p:nvSpPr>
        <p:spPr bwMode="auto">
          <a:xfrm>
            <a:off x="8900160" y="228600"/>
            <a:ext cx="228600" cy="0"/>
          </a:xfrm>
          <a:prstGeom prst="line">
            <a:avLst/>
          </a:prstGeom>
          <a:noFill/>
          <a:ln w="50800">
            <a:solidFill>
              <a:srgbClr val="FFFFFF"/>
            </a:solidFill>
            <a:round/>
            <a:headEnd type="none" w="med" len="sm"/>
            <a:tailEnd type="triangle" w="med" len="sm"/>
          </a:ln>
          <a:extLst>
            <a:ext uri="{909E8E84-426E-40DD-AFC4-6F175D3DCCD1}">
              <a14:hiddenFill xmlns:a14="http://schemas.microsoft.com/office/drawing/2010/main">
                <a:noFill/>
              </a14:hiddenFill>
            </a:ext>
          </a:extLst>
        </p:spPr>
        <p:txBody>
          <a:bodyPr/>
          <a:lstStyle/>
          <a:p>
            <a:endParaRPr lang="ja-JP" altLang="en-US" dirty="0">
              <a:latin typeface="HGPｺﾞｼｯｸE" panose="020B0900000000000000" pitchFamily="50" charset="-128"/>
            </a:endParaRPr>
          </a:p>
        </p:txBody>
      </p:sp>
      <p:sp>
        <p:nvSpPr>
          <p:cNvPr id="17" name="四角形: 角を丸くする 16">
            <a:hlinkClick r:id="rId8" action="ppaction://hlinksldjump"/>
            <a:extLst>
              <a:ext uri="{FF2B5EF4-FFF2-40B4-BE49-F238E27FC236}">
                <a16:creationId xmlns:a16="http://schemas.microsoft.com/office/drawing/2014/main" id="{5433585F-4359-DB77-406A-FC2A5B014554}"/>
              </a:ext>
            </a:extLst>
          </p:cNvPr>
          <p:cNvSpPr/>
          <p:nvPr/>
        </p:nvSpPr>
        <p:spPr>
          <a:xfrm>
            <a:off x="7893533" y="322234"/>
            <a:ext cx="793267" cy="260285"/>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1100" dirty="0"/>
              <a:t>目次へ</a:t>
            </a:r>
          </a:p>
        </p:txBody>
      </p:sp>
      <p:sp>
        <p:nvSpPr>
          <p:cNvPr id="19" name="二等辺三角形 18">
            <a:hlinkClick r:id="rId8" action="ppaction://hlinksldjump"/>
            <a:extLst>
              <a:ext uri="{FF2B5EF4-FFF2-40B4-BE49-F238E27FC236}">
                <a16:creationId xmlns:a16="http://schemas.microsoft.com/office/drawing/2014/main" id="{E05F5B69-2AD0-4F48-D5BC-B2036F32B6DD}"/>
              </a:ext>
            </a:extLst>
          </p:cNvPr>
          <p:cNvSpPr/>
          <p:nvPr/>
        </p:nvSpPr>
        <p:spPr>
          <a:xfrm rot="5400000">
            <a:off x="8477040" y="398066"/>
            <a:ext cx="100800" cy="108887"/>
          </a:xfrm>
          <a:prstGeom prst="triangl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custDataLst>
      <p:tags r:id="rId1"/>
    </p:custDataLst>
    <p:extLst>
      <p:ext uri="{BB962C8B-B14F-4D97-AF65-F5344CB8AC3E}">
        <p14:creationId xmlns:p14="http://schemas.microsoft.com/office/powerpoint/2010/main" val="1512866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500"/>
                                        <p:tgtEl>
                                          <p:spTgt spid="24"/>
                                        </p:tgtEl>
                                      </p:cBhvr>
                                    </p:animEffect>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heel(1)">
                                      <p:cBhvr>
                                        <p:cTn id="20" dur="20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heel(1)">
                                      <p:cBhvr>
                                        <p:cTn id="25" dur="2000"/>
                                        <p:tgtEl>
                                          <p:spTgt spid="16"/>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91"/>
                                        </p:tgtEl>
                                        <p:attrNameLst>
                                          <p:attrName>style.visibility</p:attrName>
                                        </p:attrNameLst>
                                      </p:cBhvr>
                                      <p:to>
                                        <p:strVal val="visible"/>
                                      </p:to>
                                    </p:set>
                                    <p:animEffect transition="in" filter="fade">
                                      <p:cBhvr>
                                        <p:cTn id="30" dur="500"/>
                                        <p:tgtEl>
                                          <p:spTgt spid="91"/>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62"/>
                                        </p:tgtEl>
                                        <p:attrNameLst>
                                          <p:attrName>style.visibility</p:attrName>
                                        </p:attrNameLst>
                                      </p:cBhvr>
                                      <p:to>
                                        <p:strVal val="visible"/>
                                      </p:to>
                                    </p:set>
                                    <p:animEffect transition="in" filter="fade">
                                      <p:cBhvr>
                                        <p:cTn id="33"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4" grpId="0" animBg="1"/>
      <p:bldP spid="9" grpId="0"/>
      <p:bldP spid="91" grpId="0"/>
      <p:bldP spid="6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AutoShape 353">
            <a:extLst>
              <a:ext uri="{FF2B5EF4-FFF2-40B4-BE49-F238E27FC236}">
                <a16:creationId xmlns:a16="http://schemas.microsoft.com/office/drawing/2014/main" id="{38EDFE98-EDB3-4BE3-A8F3-FAA34019A1DF}"/>
              </a:ext>
            </a:extLst>
          </p:cNvPr>
          <p:cNvSpPr>
            <a:spLocks noChangeArrowheads="1"/>
          </p:cNvSpPr>
          <p:nvPr/>
        </p:nvSpPr>
        <p:spPr bwMode="auto">
          <a:xfrm>
            <a:off x="323851" y="1085670"/>
            <a:ext cx="8519134" cy="827030"/>
          </a:xfrm>
          <a:prstGeom prst="roundRect">
            <a:avLst>
              <a:gd name="adj" fmla="val 0"/>
            </a:avLst>
          </a:prstGeom>
          <a:solidFill>
            <a:srgbClr val="CEECFE"/>
          </a:solidFill>
          <a:ln>
            <a:noFill/>
          </a:ln>
          <a:effectLst/>
        </p:spPr>
        <p:txBody>
          <a:bodyPr wrap="none" anchor="ctr"/>
          <a:lstStyle/>
          <a:p>
            <a:pPr defTabSz="838413" eaLnBrk="1" hangingPunct="1">
              <a:spcBef>
                <a:spcPct val="20000"/>
              </a:spcBef>
              <a:defRPr/>
            </a:pPr>
            <a:r>
              <a:rPr lang="ja-JP" altLang="en-US" sz="1800" dirty="0">
                <a:solidFill>
                  <a:prstClr val="black"/>
                </a:solidFill>
                <a:latin typeface="+mn-ea"/>
                <a:ea typeface="+mn-ea"/>
              </a:rPr>
              <a:t>佐賀県民１人当たりの支出額や税金の使われ方をみてみよう。</a:t>
            </a:r>
          </a:p>
        </p:txBody>
      </p:sp>
      <p:sp>
        <p:nvSpPr>
          <p:cNvPr id="13" name="正方形/長方形 12">
            <a:extLst>
              <a:ext uri="{FF2B5EF4-FFF2-40B4-BE49-F238E27FC236}">
                <a16:creationId xmlns:a16="http://schemas.microsoft.com/office/drawing/2014/main" id="{D5BF34A4-2048-487F-8413-BF7024F42773}"/>
              </a:ext>
            </a:extLst>
          </p:cNvPr>
          <p:cNvSpPr/>
          <p:nvPr/>
        </p:nvSpPr>
        <p:spPr bwMode="auto">
          <a:xfrm>
            <a:off x="335731" y="2084190"/>
            <a:ext cx="4255849" cy="360000"/>
          </a:xfrm>
          <a:prstGeom prst="rect">
            <a:avLst/>
          </a:prstGeom>
          <a:solidFill>
            <a:schemeClr val="accent1"/>
          </a:solidFill>
          <a:ln w="19050" cap="flat" cmpd="sng" algn="ctr">
            <a:noFill/>
            <a:prstDash val="solid"/>
            <a:round/>
            <a:headEnd type="none" w="med" len="med"/>
            <a:tailEnd type="none" w="med" len="med"/>
          </a:ln>
          <a:effectLst/>
        </p:spPr>
        <p:txBody>
          <a:bodyPr vert="horz" wrap="square" lIns="36000" tIns="36000" rIns="3600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ja-JP" altLang="en-US" sz="1400" dirty="0">
                <a:solidFill>
                  <a:schemeClr val="bg1"/>
                </a:solidFill>
                <a:latin typeface="+mn-ea"/>
                <a:ea typeface="+mn-ea"/>
              </a:rPr>
              <a:t>佐賀県民１人当たりの支出額</a:t>
            </a:r>
            <a:endParaRPr kumimoji="1" lang="ja-JP" altLang="en-US" sz="1400" b="0" i="0" u="none" strike="noStrike" cap="none" normalizeH="0" baseline="0" dirty="0">
              <a:ln>
                <a:noFill/>
              </a:ln>
              <a:solidFill>
                <a:schemeClr val="bg1"/>
              </a:solidFill>
              <a:effectLst/>
              <a:latin typeface="+mn-ea"/>
              <a:ea typeface="+mn-ea"/>
            </a:endParaRPr>
          </a:p>
        </p:txBody>
      </p:sp>
      <p:sp>
        <p:nvSpPr>
          <p:cNvPr id="14" name="正方形/長方形 13">
            <a:extLst>
              <a:ext uri="{FF2B5EF4-FFF2-40B4-BE49-F238E27FC236}">
                <a16:creationId xmlns:a16="http://schemas.microsoft.com/office/drawing/2014/main" id="{8C4A5D54-3558-4125-94D6-19C15283C7AD}"/>
              </a:ext>
            </a:extLst>
          </p:cNvPr>
          <p:cNvSpPr/>
          <p:nvPr/>
        </p:nvSpPr>
        <p:spPr bwMode="auto">
          <a:xfrm>
            <a:off x="4991609" y="2084190"/>
            <a:ext cx="3851376" cy="360000"/>
          </a:xfrm>
          <a:prstGeom prst="rect">
            <a:avLst/>
          </a:prstGeom>
          <a:solidFill>
            <a:schemeClr val="accent1"/>
          </a:solidFill>
          <a:ln w="19050" cap="flat" cmpd="sng" algn="ctr">
            <a:noFill/>
            <a:prstDash val="solid"/>
            <a:round/>
            <a:headEnd type="none" w="med" len="med"/>
            <a:tailEnd type="none" w="med" len="med"/>
          </a:ln>
          <a:effectLst/>
        </p:spPr>
        <p:txBody>
          <a:bodyPr vert="horz" wrap="square" lIns="36000" tIns="36000" rIns="3600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ja-JP" altLang="en-US" sz="1400" dirty="0">
                <a:solidFill>
                  <a:schemeClr val="bg1"/>
                </a:solidFill>
                <a:latin typeface="+mn-ea"/>
                <a:ea typeface="+mn-ea"/>
              </a:rPr>
              <a:t>佐賀県</a:t>
            </a:r>
            <a:r>
              <a:rPr kumimoji="1" lang="ja-JP" altLang="en-US" sz="1400" b="0" i="0" u="none" strike="noStrike" cap="none" normalizeH="0" baseline="0" dirty="0">
                <a:ln>
                  <a:noFill/>
                </a:ln>
                <a:solidFill>
                  <a:schemeClr val="bg1"/>
                </a:solidFill>
                <a:effectLst/>
                <a:latin typeface="+mn-ea"/>
                <a:ea typeface="+mn-ea"/>
              </a:rPr>
              <a:t>の税金はこんなところにも使われています</a:t>
            </a:r>
          </a:p>
        </p:txBody>
      </p:sp>
      <p:graphicFrame>
        <p:nvGraphicFramePr>
          <p:cNvPr id="18" name="表 17">
            <a:extLst>
              <a:ext uri="{FF2B5EF4-FFF2-40B4-BE49-F238E27FC236}">
                <a16:creationId xmlns:a16="http://schemas.microsoft.com/office/drawing/2014/main" id="{36FB9F79-D74C-452B-9159-BD0F88EC6B87}"/>
              </a:ext>
            </a:extLst>
          </p:cNvPr>
          <p:cNvGraphicFramePr>
            <a:graphicFrameLocks noGrp="1"/>
          </p:cNvGraphicFramePr>
          <p:nvPr>
            <p:extLst>
              <p:ext uri="{D42A27DB-BD31-4B8C-83A1-F6EECF244321}">
                <p14:modId xmlns:p14="http://schemas.microsoft.com/office/powerpoint/2010/main" val="3788296512"/>
              </p:ext>
            </p:extLst>
          </p:nvPr>
        </p:nvGraphicFramePr>
        <p:xfrm>
          <a:off x="335732" y="2961161"/>
          <a:ext cx="4255850" cy="1173302"/>
        </p:xfrm>
        <a:graphic>
          <a:graphicData uri="http://schemas.openxmlformats.org/drawingml/2006/table">
            <a:tbl>
              <a:tblPr firstRow="1" bandRow="1">
                <a:tableStyleId>{21E4AEA4-8DFA-4A89-87EB-49C32662AFE0}</a:tableStyleId>
              </a:tblPr>
              <a:tblGrid>
                <a:gridCol w="2037477">
                  <a:extLst>
                    <a:ext uri="{9D8B030D-6E8A-4147-A177-3AD203B41FA5}">
                      <a16:colId xmlns:a16="http://schemas.microsoft.com/office/drawing/2014/main" val="1449722871"/>
                    </a:ext>
                  </a:extLst>
                </a:gridCol>
                <a:gridCol w="180896">
                  <a:extLst>
                    <a:ext uri="{9D8B030D-6E8A-4147-A177-3AD203B41FA5}">
                      <a16:colId xmlns:a16="http://schemas.microsoft.com/office/drawing/2014/main" val="2971238289"/>
                    </a:ext>
                  </a:extLst>
                </a:gridCol>
                <a:gridCol w="2037477">
                  <a:extLst>
                    <a:ext uri="{9D8B030D-6E8A-4147-A177-3AD203B41FA5}">
                      <a16:colId xmlns:a16="http://schemas.microsoft.com/office/drawing/2014/main" val="1290654911"/>
                    </a:ext>
                  </a:extLst>
                </a:gridCol>
              </a:tblGrid>
              <a:tr h="267227">
                <a:tc>
                  <a:txBody>
                    <a:bodyPr/>
                    <a:lstStyle/>
                    <a:p>
                      <a:pPr algn="ctr"/>
                      <a:r>
                        <a:rPr kumimoji="1" lang="ja-JP" altLang="en-US" sz="1400" b="0" dirty="0">
                          <a:solidFill>
                            <a:schemeClr val="tx1"/>
                          </a:solidFill>
                          <a:latin typeface="+mn-ea"/>
                          <a:ea typeface="+mn-ea"/>
                        </a:rPr>
                        <a:t>教育費</a:t>
                      </a:r>
                    </a:p>
                  </a:txBody>
                  <a:tcPr marL="72000" marR="72000" marT="72000" marB="36000" anchor="ctr">
                    <a:lnL w="12700" cap="flat" cmpd="sng" algn="ctr">
                      <a:solidFill>
                        <a:srgbClr val="CEECFE"/>
                      </a:solidFill>
                      <a:prstDash val="solid"/>
                      <a:round/>
                      <a:headEnd type="none" w="med" len="med"/>
                      <a:tailEnd type="none" w="med" len="med"/>
                    </a:lnL>
                    <a:lnR w="12700" cap="flat" cmpd="sng" algn="ctr">
                      <a:solidFill>
                        <a:srgbClr val="CEECFE"/>
                      </a:solidFill>
                      <a:prstDash val="solid"/>
                      <a:round/>
                      <a:headEnd type="none" w="med" len="med"/>
                      <a:tailEnd type="none" w="med" len="med"/>
                    </a:lnR>
                    <a:lnT w="12700" cap="flat" cmpd="sng" algn="ctr">
                      <a:solidFill>
                        <a:srgbClr val="CEECFE"/>
                      </a:solidFill>
                      <a:prstDash val="solid"/>
                      <a:round/>
                      <a:headEnd type="none" w="med" len="med"/>
                      <a:tailEnd type="none" w="med" len="med"/>
                    </a:lnT>
                    <a:lnB w="12700" cap="flat" cmpd="sng" algn="ctr">
                      <a:solidFill>
                        <a:srgbClr val="CEECFE"/>
                      </a:solidFill>
                      <a:prstDash val="solid"/>
                      <a:round/>
                      <a:headEnd type="none" w="med" len="med"/>
                      <a:tailEnd type="none" w="med" len="med"/>
                    </a:lnB>
                    <a:lnTlToBr w="12700" cmpd="sng">
                      <a:noFill/>
                      <a:prstDash val="solid"/>
                    </a:lnTlToBr>
                    <a:lnBlToTr w="12700" cmpd="sng">
                      <a:noFill/>
                      <a:prstDash val="solid"/>
                    </a:lnBlToTr>
                    <a:solidFill>
                      <a:srgbClr val="CEECFE"/>
                    </a:solidFill>
                  </a:tcPr>
                </a:tc>
                <a:tc>
                  <a:txBody>
                    <a:bodyPr/>
                    <a:lstStyle/>
                    <a:p>
                      <a:pPr algn="ctr"/>
                      <a:endParaRPr kumimoji="1" lang="ja-JP" altLang="en-US" sz="1400" b="0" dirty="0">
                        <a:latin typeface="+mn-ea"/>
                        <a:ea typeface="+mn-ea"/>
                      </a:endParaRPr>
                    </a:p>
                  </a:txBody>
                  <a:tcPr marL="72000" marR="72000" marT="72000" marB="36000" anchor="ctr">
                    <a:lnL w="12700" cap="flat" cmpd="sng" algn="ctr">
                      <a:solidFill>
                        <a:srgbClr val="CEECFE"/>
                      </a:solidFill>
                      <a:prstDash val="solid"/>
                      <a:round/>
                      <a:headEnd type="none" w="med" len="med"/>
                      <a:tailEnd type="none" w="med" len="med"/>
                    </a:lnL>
                    <a:lnR w="12700" cap="flat" cmpd="sng" algn="ctr">
                      <a:solidFill>
                        <a:srgbClr val="CEECFE"/>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algn="ctr"/>
                      <a:r>
                        <a:rPr kumimoji="1" lang="ja-JP" altLang="en-US" sz="1400" b="0" dirty="0">
                          <a:solidFill>
                            <a:schemeClr val="tx1"/>
                          </a:solidFill>
                          <a:latin typeface="+mn-ea"/>
                          <a:ea typeface="+mn-ea"/>
                        </a:rPr>
                        <a:t>商工費</a:t>
                      </a:r>
                    </a:p>
                  </a:txBody>
                  <a:tcPr marL="72000" marR="72000" marT="72000" marB="36000" anchor="ctr">
                    <a:lnL w="12700" cap="flat" cmpd="sng" algn="ctr">
                      <a:solidFill>
                        <a:srgbClr val="CEECFE"/>
                      </a:solidFill>
                      <a:prstDash val="solid"/>
                      <a:round/>
                      <a:headEnd type="none" w="med" len="med"/>
                      <a:tailEnd type="none" w="med" len="med"/>
                    </a:lnL>
                    <a:lnR w="12700" cap="flat" cmpd="sng" algn="ctr">
                      <a:solidFill>
                        <a:srgbClr val="CEECFE"/>
                      </a:solidFill>
                      <a:prstDash val="solid"/>
                      <a:round/>
                      <a:headEnd type="none" w="med" len="med"/>
                      <a:tailEnd type="none" w="med" len="med"/>
                    </a:lnR>
                    <a:lnT w="12700" cap="flat" cmpd="sng" algn="ctr">
                      <a:solidFill>
                        <a:srgbClr val="CEECFE"/>
                      </a:solidFill>
                      <a:prstDash val="solid"/>
                      <a:round/>
                      <a:headEnd type="none" w="med" len="med"/>
                      <a:tailEnd type="none" w="med" len="med"/>
                    </a:lnT>
                    <a:lnB w="12700" cap="flat" cmpd="sng" algn="ctr">
                      <a:solidFill>
                        <a:srgbClr val="CEECFE"/>
                      </a:solidFill>
                      <a:prstDash val="solid"/>
                      <a:round/>
                      <a:headEnd type="none" w="med" len="med"/>
                      <a:tailEnd type="none" w="med" len="med"/>
                    </a:lnB>
                    <a:lnTlToBr w="12700" cmpd="sng">
                      <a:noFill/>
                      <a:prstDash val="solid"/>
                    </a:lnTlToBr>
                    <a:lnBlToTr w="12700" cmpd="sng">
                      <a:noFill/>
                      <a:prstDash val="solid"/>
                    </a:lnBlToTr>
                    <a:solidFill>
                      <a:srgbClr val="CEECFE"/>
                    </a:solidFill>
                  </a:tcPr>
                </a:tc>
                <a:extLst>
                  <a:ext uri="{0D108BD9-81ED-4DB2-BD59-A6C34878D82A}">
                    <a16:rowId xmlns:a16="http://schemas.microsoft.com/office/drawing/2014/main" val="3842127478"/>
                  </a:ext>
                </a:extLst>
              </a:tr>
              <a:tr h="354174">
                <a:tc>
                  <a:txBody>
                    <a:bodyPr/>
                    <a:lstStyle/>
                    <a:p>
                      <a:pPr algn="ctr"/>
                      <a:r>
                        <a:rPr kumimoji="1" lang="en-US" altLang="ja-JP" sz="1400" b="0" dirty="0">
                          <a:latin typeface="+mn-ea"/>
                          <a:ea typeface="+mn-ea"/>
                        </a:rPr>
                        <a:t>147,403</a:t>
                      </a:r>
                      <a:r>
                        <a:rPr kumimoji="1" lang="ja-JP" altLang="en-US" sz="1400" b="0" dirty="0">
                          <a:latin typeface="+mn-ea"/>
                          <a:ea typeface="+mn-ea"/>
                        </a:rPr>
                        <a:t>円</a:t>
                      </a:r>
                    </a:p>
                  </a:txBody>
                  <a:tcPr marL="72000" marR="72000" marT="36000" marB="36000" anchor="ctr">
                    <a:lnL w="12700" cap="flat" cmpd="sng" algn="ctr">
                      <a:solidFill>
                        <a:srgbClr val="CEECFE"/>
                      </a:solidFill>
                      <a:prstDash val="solid"/>
                      <a:round/>
                      <a:headEnd type="none" w="med" len="med"/>
                      <a:tailEnd type="none" w="med" len="med"/>
                    </a:lnL>
                    <a:lnR w="12700" cap="flat" cmpd="sng" algn="ctr">
                      <a:solidFill>
                        <a:srgbClr val="CEECFE"/>
                      </a:solidFill>
                      <a:prstDash val="solid"/>
                      <a:round/>
                      <a:headEnd type="none" w="med" len="med"/>
                      <a:tailEnd type="none" w="med" len="med"/>
                    </a:lnR>
                    <a:lnT w="12700" cap="flat" cmpd="sng" algn="ctr">
                      <a:solidFill>
                        <a:srgbClr val="CEECFE"/>
                      </a:solidFill>
                      <a:prstDash val="solid"/>
                      <a:round/>
                      <a:headEnd type="none" w="med" len="med"/>
                      <a:tailEnd type="none" w="med" len="med"/>
                    </a:lnT>
                    <a:lnB w="12700" cap="flat" cmpd="sng" algn="ctr">
                      <a:solidFill>
                        <a:srgbClr val="CEECFE"/>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kumimoji="1" lang="ja-JP" altLang="en-US" sz="1200" b="0" dirty="0">
                        <a:latin typeface="+mn-ea"/>
                        <a:ea typeface="+mn-ea"/>
                      </a:endParaRPr>
                    </a:p>
                  </a:txBody>
                  <a:tcPr marL="72000" marR="72000" marT="36000" marB="36000" anchor="ctr">
                    <a:lnL w="12700" cap="flat" cmpd="sng" algn="ctr">
                      <a:solidFill>
                        <a:srgbClr val="CEECFE"/>
                      </a:solidFill>
                      <a:prstDash val="solid"/>
                      <a:round/>
                      <a:headEnd type="none" w="med" len="med"/>
                      <a:tailEnd type="none" w="med" len="med"/>
                    </a:lnL>
                    <a:lnR w="12700" cap="flat" cmpd="sng" algn="ctr">
                      <a:solidFill>
                        <a:srgbClr val="CEECFE"/>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kumimoji="1" lang="en-US" altLang="ja-JP" sz="1400" b="0" dirty="0">
                          <a:latin typeface="+mn-ea"/>
                          <a:ea typeface="+mn-ea"/>
                        </a:rPr>
                        <a:t>81,798</a:t>
                      </a:r>
                      <a:r>
                        <a:rPr kumimoji="1" lang="ja-JP" altLang="en-US" sz="1400" b="0" dirty="0">
                          <a:latin typeface="+mn-ea"/>
                          <a:ea typeface="+mn-ea"/>
                        </a:rPr>
                        <a:t>円</a:t>
                      </a:r>
                    </a:p>
                  </a:txBody>
                  <a:tcPr marL="72000" marR="72000" marT="36000" marB="36000" anchor="ctr">
                    <a:lnL w="12700" cap="flat" cmpd="sng" algn="ctr">
                      <a:solidFill>
                        <a:srgbClr val="CEECFE"/>
                      </a:solidFill>
                      <a:prstDash val="solid"/>
                      <a:round/>
                      <a:headEnd type="none" w="med" len="med"/>
                      <a:tailEnd type="none" w="med" len="med"/>
                    </a:lnL>
                    <a:lnR w="12700" cap="flat" cmpd="sng" algn="ctr">
                      <a:solidFill>
                        <a:srgbClr val="CEECFE"/>
                      </a:solidFill>
                      <a:prstDash val="solid"/>
                      <a:round/>
                      <a:headEnd type="none" w="med" len="med"/>
                      <a:tailEnd type="none" w="med" len="med"/>
                    </a:lnR>
                    <a:lnT w="12700" cap="flat" cmpd="sng" algn="ctr">
                      <a:solidFill>
                        <a:srgbClr val="CEECFE"/>
                      </a:solidFill>
                      <a:prstDash val="solid"/>
                      <a:round/>
                      <a:headEnd type="none" w="med" len="med"/>
                      <a:tailEnd type="none" w="med" len="med"/>
                    </a:lnT>
                    <a:lnB w="12700" cap="flat" cmpd="sng" algn="ctr">
                      <a:solidFill>
                        <a:srgbClr val="CEECFE"/>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86510442"/>
                  </a:ext>
                </a:extLst>
              </a:tr>
              <a:tr h="413223">
                <a:tc>
                  <a:txBody>
                    <a:bodyPr/>
                    <a:lstStyle/>
                    <a:p>
                      <a:pPr>
                        <a:lnSpc>
                          <a:spcPts val="1840"/>
                        </a:lnSpc>
                      </a:pPr>
                      <a:r>
                        <a:rPr kumimoji="1" lang="ja-JP" altLang="en-US" sz="1200" b="0" dirty="0">
                          <a:latin typeface="+mn-ea"/>
                          <a:ea typeface="+mn-ea"/>
                        </a:rPr>
                        <a:t>教育・文化の向上のために使われます。</a:t>
                      </a:r>
                    </a:p>
                  </a:txBody>
                  <a:tcPr marL="72000" marR="72000" marT="36000" marB="36000" anchor="ctr">
                    <a:lnL w="12700" cap="flat" cmpd="sng" algn="ctr">
                      <a:solidFill>
                        <a:srgbClr val="CEECFE"/>
                      </a:solidFill>
                      <a:prstDash val="solid"/>
                      <a:round/>
                      <a:headEnd type="none" w="med" len="med"/>
                      <a:tailEnd type="none" w="med" len="med"/>
                    </a:lnL>
                    <a:lnR w="12700" cap="flat" cmpd="sng" algn="ctr">
                      <a:solidFill>
                        <a:srgbClr val="CEECFE"/>
                      </a:solidFill>
                      <a:prstDash val="solid"/>
                      <a:round/>
                      <a:headEnd type="none" w="med" len="med"/>
                      <a:tailEnd type="none" w="med" len="med"/>
                    </a:lnR>
                    <a:lnT w="12700" cap="flat" cmpd="sng" algn="ctr">
                      <a:solidFill>
                        <a:srgbClr val="CEECFE"/>
                      </a:solidFill>
                      <a:prstDash val="solid"/>
                      <a:round/>
                      <a:headEnd type="none" w="med" len="med"/>
                      <a:tailEnd type="none" w="med" len="med"/>
                    </a:lnT>
                    <a:lnB w="12700" cap="flat" cmpd="sng" algn="ctr">
                      <a:solidFill>
                        <a:srgbClr val="CEECFE"/>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nSpc>
                          <a:spcPts val="1840"/>
                        </a:lnSpc>
                      </a:pPr>
                      <a:endParaRPr kumimoji="1" lang="ja-JP" altLang="en-US" sz="1200" b="0" dirty="0">
                        <a:latin typeface="+mn-ea"/>
                        <a:ea typeface="+mn-ea"/>
                      </a:endParaRPr>
                    </a:p>
                  </a:txBody>
                  <a:tcPr marL="72000" marR="72000" marT="36000" marB="36000" anchor="ctr">
                    <a:lnL w="12700" cap="flat" cmpd="sng" algn="ctr">
                      <a:solidFill>
                        <a:srgbClr val="CEECFE"/>
                      </a:solidFill>
                      <a:prstDash val="solid"/>
                      <a:round/>
                      <a:headEnd type="none" w="med" len="med"/>
                      <a:tailEnd type="none" w="med" len="med"/>
                    </a:lnL>
                    <a:lnR w="12700" cap="flat" cmpd="sng" algn="ctr">
                      <a:solidFill>
                        <a:srgbClr val="CEECFE"/>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nSpc>
                          <a:spcPts val="1840"/>
                        </a:lnSpc>
                      </a:pPr>
                      <a:r>
                        <a:rPr kumimoji="1" lang="ja-JP" altLang="en-US" sz="1200" b="0" dirty="0">
                          <a:latin typeface="+mn-ea"/>
                          <a:ea typeface="+mn-ea"/>
                        </a:rPr>
                        <a:t>商業や工業を盛んにするために使われます。</a:t>
                      </a:r>
                    </a:p>
                  </a:txBody>
                  <a:tcPr marL="72000" marR="72000" marT="36000" marB="36000" anchor="ctr">
                    <a:lnL w="12700" cap="flat" cmpd="sng" algn="ctr">
                      <a:solidFill>
                        <a:srgbClr val="CEECFE"/>
                      </a:solidFill>
                      <a:prstDash val="solid"/>
                      <a:round/>
                      <a:headEnd type="none" w="med" len="med"/>
                      <a:tailEnd type="none" w="med" len="med"/>
                    </a:lnL>
                    <a:lnR w="12700" cap="flat" cmpd="sng" algn="ctr">
                      <a:solidFill>
                        <a:srgbClr val="CEECFE"/>
                      </a:solidFill>
                      <a:prstDash val="solid"/>
                      <a:round/>
                      <a:headEnd type="none" w="med" len="med"/>
                      <a:tailEnd type="none" w="med" len="med"/>
                    </a:lnR>
                    <a:lnT w="12700" cap="flat" cmpd="sng" algn="ctr">
                      <a:solidFill>
                        <a:srgbClr val="CEECFE"/>
                      </a:solidFill>
                      <a:prstDash val="solid"/>
                      <a:round/>
                      <a:headEnd type="none" w="med" len="med"/>
                      <a:tailEnd type="none" w="med" len="med"/>
                    </a:lnT>
                    <a:lnB w="12700" cap="flat" cmpd="sng" algn="ctr">
                      <a:solidFill>
                        <a:srgbClr val="CEECFE"/>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67876747"/>
                  </a:ext>
                </a:extLst>
              </a:tr>
            </a:tbl>
          </a:graphicData>
        </a:graphic>
      </p:graphicFrame>
      <p:graphicFrame>
        <p:nvGraphicFramePr>
          <p:cNvPr id="20" name="表 19">
            <a:extLst>
              <a:ext uri="{FF2B5EF4-FFF2-40B4-BE49-F238E27FC236}">
                <a16:creationId xmlns:a16="http://schemas.microsoft.com/office/drawing/2014/main" id="{0EFC6212-1917-47B2-8749-9BD1E6BC3B4B}"/>
              </a:ext>
            </a:extLst>
          </p:cNvPr>
          <p:cNvGraphicFramePr>
            <a:graphicFrameLocks noGrp="1"/>
          </p:cNvGraphicFramePr>
          <p:nvPr>
            <p:extLst>
              <p:ext uri="{D42A27DB-BD31-4B8C-83A1-F6EECF244321}">
                <p14:modId xmlns:p14="http://schemas.microsoft.com/office/powerpoint/2010/main" val="82335867"/>
              </p:ext>
            </p:extLst>
          </p:nvPr>
        </p:nvGraphicFramePr>
        <p:xfrm>
          <a:off x="335732" y="4224975"/>
          <a:ext cx="4255850" cy="1173302"/>
        </p:xfrm>
        <a:graphic>
          <a:graphicData uri="http://schemas.openxmlformats.org/drawingml/2006/table">
            <a:tbl>
              <a:tblPr firstRow="1" bandRow="1">
                <a:tableStyleId>{21E4AEA4-8DFA-4A89-87EB-49C32662AFE0}</a:tableStyleId>
              </a:tblPr>
              <a:tblGrid>
                <a:gridCol w="2037477">
                  <a:extLst>
                    <a:ext uri="{9D8B030D-6E8A-4147-A177-3AD203B41FA5}">
                      <a16:colId xmlns:a16="http://schemas.microsoft.com/office/drawing/2014/main" val="1449722871"/>
                    </a:ext>
                  </a:extLst>
                </a:gridCol>
                <a:gridCol w="180896">
                  <a:extLst>
                    <a:ext uri="{9D8B030D-6E8A-4147-A177-3AD203B41FA5}">
                      <a16:colId xmlns:a16="http://schemas.microsoft.com/office/drawing/2014/main" val="2971238289"/>
                    </a:ext>
                  </a:extLst>
                </a:gridCol>
                <a:gridCol w="2037477">
                  <a:extLst>
                    <a:ext uri="{9D8B030D-6E8A-4147-A177-3AD203B41FA5}">
                      <a16:colId xmlns:a16="http://schemas.microsoft.com/office/drawing/2014/main" val="1290654911"/>
                    </a:ext>
                  </a:extLst>
                </a:gridCol>
              </a:tblGrid>
              <a:tr h="267227">
                <a:tc>
                  <a:txBody>
                    <a:bodyPr/>
                    <a:lstStyle/>
                    <a:p>
                      <a:pPr algn="ctr"/>
                      <a:r>
                        <a:rPr kumimoji="1" lang="ja-JP" altLang="en-US" sz="1400" b="0" dirty="0">
                          <a:solidFill>
                            <a:schemeClr val="tx1"/>
                          </a:solidFill>
                          <a:latin typeface="+mn-ea"/>
                          <a:ea typeface="+mn-ea"/>
                        </a:rPr>
                        <a:t>公債費</a:t>
                      </a:r>
                    </a:p>
                  </a:txBody>
                  <a:tcPr marL="72000" marR="72000" marT="72000" marB="36000" anchor="ctr">
                    <a:lnL w="12700" cap="flat" cmpd="sng" algn="ctr">
                      <a:solidFill>
                        <a:srgbClr val="CEECFE"/>
                      </a:solidFill>
                      <a:prstDash val="solid"/>
                      <a:round/>
                      <a:headEnd type="none" w="med" len="med"/>
                      <a:tailEnd type="none" w="med" len="med"/>
                    </a:lnL>
                    <a:lnR w="12700" cap="flat" cmpd="sng" algn="ctr">
                      <a:solidFill>
                        <a:srgbClr val="CEECFE"/>
                      </a:solidFill>
                      <a:prstDash val="solid"/>
                      <a:round/>
                      <a:headEnd type="none" w="med" len="med"/>
                      <a:tailEnd type="none" w="med" len="med"/>
                    </a:lnR>
                    <a:lnT w="12700" cap="flat" cmpd="sng" algn="ctr">
                      <a:solidFill>
                        <a:srgbClr val="CEECFE"/>
                      </a:solidFill>
                      <a:prstDash val="solid"/>
                      <a:round/>
                      <a:headEnd type="none" w="med" len="med"/>
                      <a:tailEnd type="none" w="med" len="med"/>
                    </a:lnT>
                    <a:lnB w="12700" cap="flat" cmpd="sng" algn="ctr">
                      <a:solidFill>
                        <a:srgbClr val="CEECFE"/>
                      </a:solidFill>
                      <a:prstDash val="solid"/>
                      <a:round/>
                      <a:headEnd type="none" w="med" len="med"/>
                      <a:tailEnd type="none" w="med" len="med"/>
                    </a:lnB>
                    <a:lnTlToBr w="12700" cmpd="sng">
                      <a:noFill/>
                      <a:prstDash val="solid"/>
                    </a:lnTlToBr>
                    <a:lnBlToTr w="12700" cmpd="sng">
                      <a:noFill/>
                      <a:prstDash val="solid"/>
                    </a:lnBlToTr>
                    <a:solidFill>
                      <a:srgbClr val="CEECFE"/>
                    </a:solidFill>
                  </a:tcPr>
                </a:tc>
                <a:tc>
                  <a:txBody>
                    <a:bodyPr/>
                    <a:lstStyle/>
                    <a:p>
                      <a:pPr algn="ctr"/>
                      <a:endParaRPr kumimoji="1" lang="ja-JP" altLang="en-US" sz="1200" b="0" dirty="0">
                        <a:solidFill>
                          <a:schemeClr val="tx1"/>
                        </a:solidFill>
                        <a:latin typeface="+mn-ea"/>
                        <a:ea typeface="+mn-ea"/>
                      </a:endParaRPr>
                    </a:p>
                  </a:txBody>
                  <a:tcPr marL="72000" marR="72000" marT="72000" marB="36000" anchor="ctr">
                    <a:lnL w="12700" cap="flat" cmpd="sng" algn="ctr">
                      <a:solidFill>
                        <a:srgbClr val="CEECFE"/>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algn="ctr"/>
                      <a:r>
                        <a:rPr kumimoji="1" lang="ja-JP" altLang="en-US" sz="1400" b="0" dirty="0">
                          <a:solidFill>
                            <a:schemeClr val="tx1"/>
                          </a:solidFill>
                          <a:latin typeface="+mn-ea"/>
                          <a:ea typeface="+mn-ea"/>
                        </a:rPr>
                        <a:t>民生費</a:t>
                      </a:r>
                    </a:p>
                  </a:txBody>
                  <a:tcPr marL="72000" marR="72000" marT="72000" marB="36000"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rgbClr val="CEECFE"/>
                      </a:solidFill>
                      <a:prstDash val="solid"/>
                      <a:round/>
                      <a:headEnd type="none" w="med" len="med"/>
                      <a:tailEnd type="none" w="med" len="med"/>
                    </a:lnB>
                    <a:lnTlToBr w="12700" cmpd="sng">
                      <a:noFill/>
                      <a:prstDash val="solid"/>
                    </a:lnTlToBr>
                    <a:lnBlToTr w="12700" cmpd="sng">
                      <a:noFill/>
                      <a:prstDash val="solid"/>
                    </a:lnBlToTr>
                    <a:solidFill>
                      <a:srgbClr val="CEECFE"/>
                    </a:solidFill>
                  </a:tcPr>
                </a:tc>
                <a:extLst>
                  <a:ext uri="{0D108BD9-81ED-4DB2-BD59-A6C34878D82A}">
                    <a16:rowId xmlns:a16="http://schemas.microsoft.com/office/drawing/2014/main" val="3842127478"/>
                  </a:ext>
                </a:extLst>
              </a:tr>
              <a:tr h="354174">
                <a:tc>
                  <a:txBody>
                    <a:bodyPr/>
                    <a:lstStyle/>
                    <a:p>
                      <a:pPr algn="ctr"/>
                      <a:r>
                        <a:rPr kumimoji="1" lang="en-US" altLang="ja-JP" sz="1400" b="0" dirty="0">
                          <a:latin typeface="+mn-ea"/>
                          <a:ea typeface="+mn-ea"/>
                        </a:rPr>
                        <a:t>79,216</a:t>
                      </a:r>
                      <a:r>
                        <a:rPr kumimoji="1" lang="ja-JP" altLang="en-US" sz="1400" b="0" dirty="0">
                          <a:latin typeface="+mn-ea"/>
                          <a:ea typeface="+mn-ea"/>
                        </a:rPr>
                        <a:t>円</a:t>
                      </a:r>
                    </a:p>
                  </a:txBody>
                  <a:tcPr marL="72000" marR="72000" marT="36000" marB="36000" anchor="ctr">
                    <a:lnL w="12700" cap="flat" cmpd="sng" algn="ctr">
                      <a:solidFill>
                        <a:srgbClr val="CEECFE"/>
                      </a:solidFill>
                      <a:prstDash val="solid"/>
                      <a:round/>
                      <a:headEnd type="none" w="med" len="med"/>
                      <a:tailEnd type="none" w="med" len="med"/>
                    </a:lnL>
                    <a:lnR w="12700" cap="flat" cmpd="sng" algn="ctr">
                      <a:solidFill>
                        <a:srgbClr val="CEECFE"/>
                      </a:solidFill>
                      <a:prstDash val="solid"/>
                      <a:round/>
                      <a:headEnd type="none" w="med" len="med"/>
                      <a:tailEnd type="none" w="med" len="med"/>
                    </a:lnR>
                    <a:lnT w="12700" cap="flat" cmpd="sng" algn="ctr">
                      <a:solidFill>
                        <a:srgbClr val="CEECFE"/>
                      </a:solidFill>
                      <a:prstDash val="solid"/>
                      <a:round/>
                      <a:headEnd type="none" w="med" len="med"/>
                      <a:tailEnd type="none" w="med" len="med"/>
                    </a:lnT>
                    <a:lnB w="12700" cap="flat" cmpd="sng" algn="ctr">
                      <a:solidFill>
                        <a:srgbClr val="CEECFE"/>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kumimoji="1" lang="ja-JP" altLang="en-US" sz="1200" b="0" dirty="0">
                        <a:latin typeface="+mn-ea"/>
                        <a:ea typeface="+mn-ea"/>
                      </a:endParaRPr>
                    </a:p>
                  </a:txBody>
                  <a:tcPr marL="72000" marR="72000" marT="36000" marB="36000" anchor="ctr">
                    <a:lnL w="12700" cap="flat" cmpd="sng" algn="ctr">
                      <a:solidFill>
                        <a:srgbClr val="CEECFE"/>
                      </a:solidFill>
                      <a:prstDash val="solid"/>
                      <a:round/>
                      <a:headEnd type="none" w="med" len="med"/>
                      <a:tailEnd type="none" w="med" len="med"/>
                    </a:lnL>
                    <a:lnR w="12700" cap="flat" cmpd="sng" algn="ctr">
                      <a:solidFill>
                        <a:srgbClr val="CEECFE"/>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kumimoji="1" lang="en-US" altLang="ja-JP" sz="1400" b="0" dirty="0">
                          <a:latin typeface="+mn-ea"/>
                          <a:ea typeface="+mn-ea"/>
                        </a:rPr>
                        <a:t>76,863</a:t>
                      </a:r>
                      <a:r>
                        <a:rPr kumimoji="1" lang="ja-JP" altLang="en-US" sz="1400" b="0" dirty="0">
                          <a:latin typeface="+mn-ea"/>
                          <a:ea typeface="+mn-ea"/>
                        </a:rPr>
                        <a:t>円</a:t>
                      </a:r>
                    </a:p>
                  </a:txBody>
                  <a:tcPr marL="72000" marR="72000" marT="36000" marB="36000" anchor="ctr">
                    <a:lnL w="12700" cap="flat" cmpd="sng" algn="ctr">
                      <a:solidFill>
                        <a:srgbClr val="CEECFE"/>
                      </a:solidFill>
                      <a:prstDash val="solid"/>
                      <a:round/>
                      <a:headEnd type="none" w="med" len="med"/>
                      <a:tailEnd type="none" w="med" len="med"/>
                    </a:lnL>
                    <a:lnR w="12700" cap="flat" cmpd="sng" algn="ctr">
                      <a:solidFill>
                        <a:srgbClr val="CEECFE"/>
                      </a:solidFill>
                      <a:prstDash val="solid"/>
                      <a:round/>
                      <a:headEnd type="none" w="med" len="med"/>
                      <a:tailEnd type="none" w="med" len="med"/>
                    </a:lnR>
                    <a:lnT w="12700" cap="flat" cmpd="sng" algn="ctr">
                      <a:solidFill>
                        <a:srgbClr val="CEECFE"/>
                      </a:solidFill>
                      <a:prstDash val="solid"/>
                      <a:round/>
                      <a:headEnd type="none" w="med" len="med"/>
                      <a:tailEnd type="none" w="med" len="med"/>
                    </a:lnT>
                    <a:lnB w="12700" cap="flat" cmpd="sng" algn="ctr">
                      <a:solidFill>
                        <a:srgbClr val="CEECFE"/>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86510442"/>
                  </a:ext>
                </a:extLst>
              </a:tr>
              <a:tr h="413223">
                <a:tc>
                  <a:txBody>
                    <a:bodyPr/>
                    <a:lstStyle/>
                    <a:p>
                      <a:pPr>
                        <a:lnSpc>
                          <a:spcPts val="1840"/>
                        </a:lnSpc>
                      </a:pPr>
                      <a:r>
                        <a:rPr kumimoji="1" lang="ja-JP" altLang="en-US" sz="1200" b="0" dirty="0">
                          <a:latin typeface="+mn-ea"/>
                          <a:ea typeface="+mn-ea"/>
                        </a:rPr>
                        <a:t>県が借り入れた県債を返すために使われます。</a:t>
                      </a:r>
                      <a:endParaRPr kumimoji="1" lang="en-US" altLang="ja-JP" sz="1200" b="0" dirty="0">
                        <a:latin typeface="+mn-ea"/>
                        <a:ea typeface="+mn-ea"/>
                      </a:endParaRPr>
                    </a:p>
                  </a:txBody>
                  <a:tcPr marL="72000" marR="72000" marT="36000" marB="36000" anchor="ctr">
                    <a:lnL w="12700" cap="flat" cmpd="sng" algn="ctr">
                      <a:solidFill>
                        <a:srgbClr val="CEECFE"/>
                      </a:solidFill>
                      <a:prstDash val="solid"/>
                      <a:round/>
                      <a:headEnd type="none" w="med" len="med"/>
                      <a:tailEnd type="none" w="med" len="med"/>
                    </a:lnL>
                    <a:lnR w="12700" cap="flat" cmpd="sng" algn="ctr">
                      <a:solidFill>
                        <a:srgbClr val="CEECFE"/>
                      </a:solidFill>
                      <a:prstDash val="solid"/>
                      <a:round/>
                      <a:headEnd type="none" w="med" len="med"/>
                      <a:tailEnd type="none" w="med" len="med"/>
                    </a:lnR>
                    <a:lnT w="12700" cap="flat" cmpd="sng" algn="ctr">
                      <a:solidFill>
                        <a:srgbClr val="CEECFE"/>
                      </a:solidFill>
                      <a:prstDash val="solid"/>
                      <a:round/>
                      <a:headEnd type="none" w="med" len="med"/>
                      <a:tailEnd type="none" w="med" len="med"/>
                    </a:lnT>
                    <a:lnB w="12700" cap="flat" cmpd="sng" algn="ctr">
                      <a:solidFill>
                        <a:srgbClr val="CEECFE"/>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nSpc>
                          <a:spcPts val="1840"/>
                        </a:lnSpc>
                      </a:pPr>
                      <a:endParaRPr kumimoji="1" lang="ja-JP" altLang="en-US" sz="1200" b="0" dirty="0">
                        <a:latin typeface="+mn-ea"/>
                        <a:ea typeface="+mn-ea"/>
                      </a:endParaRPr>
                    </a:p>
                  </a:txBody>
                  <a:tcPr marL="72000" marR="72000" marT="36000" marB="36000" anchor="ctr">
                    <a:lnL w="12700" cap="flat" cmpd="sng" algn="ctr">
                      <a:solidFill>
                        <a:srgbClr val="CEECFE"/>
                      </a:solidFill>
                      <a:prstDash val="solid"/>
                      <a:round/>
                      <a:headEnd type="none" w="med" len="med"/>
                      <a:tailEnd type="none" w="med" len="med"/>
                    </a:lnL>
                    <a:lnR w="12700" cap="flat" cmpd="sng" algn="ctr">
                      <a:solidFill>
                        <a:srgbClr val="CEECFE"/>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nSpc>
                          <a:spcPts val="1840"/>
                        </a:lnSpc>
                      </a:pPr>
                      <a:r>
                        <a:rPr kumimoji="1" lang="ja-JP" altLang="en-US" sz="1200" b="0" dirty="0">
                          <a:latin typeface="+mn-ea"/>
                          <a:ea typeface="+mn-ea"/>
                        </a:rPr>
                        <a:t>安定した文化的な社会生活を送るために使われます。</a:t>
                      </a:r>
                    </a:p>
                  </a:txBody>
                  <a:tcPr marL="72000" marR="72000" marT="36000" marB="36000" anchor="ctr">
                    <a:lnL w="12700" cap="flat" cmpd="sng" algn="ctr">
                      <a:solidFill>
                        <a:srgbClr val="CEECFE"/>
                      </a:solidFill>
                      <a:prstDash val="solid"/>
                      <a:round/>
                      <a:headEnd type="none" w="med" len="med"/>
                      <a:tailEnd type="none" w="med" len="med"/>
                    </a:lnL>
                    <a:lnR w="12700" cap="flat" cmpd="sng" algn="ctr">
                      <a:solidFill>
                        <a:srgbClr val="CEECFE"/>
                      </a:solidFill>
                      <a:prstDash val="solid"/>
                      <a:round/>
                      <a:headEnd type="none" w="med" len="med"/>
                      <a:tailEnd type="none" w="med" len="med"/>
                    </a:lnR>
                    <a:lnT w="12700" cap="flat" cmpd="sng" algn="ctr">
                      <a:solidFill>
                        <a:srgbClr val="CEECFE"/>
                      </a:solidFill>
                      <a:prstDash val="solid"/>
                      <a:round/>
                      <a:headEnd type="none" w="med" len="med"/>
                      <a:tailEnd type="none" w="med" len="med"/>
                    </a:lnT>
                    <a:lnB w="12700" cap="flat" cmpd="sng" algn="ctr">
                      <a:solidFill>
                        <a:srgbClr val="CEECFE"/>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67876747"/>
                  </a:ext>
                </a:extLst>
              </a:tr>
            </a:tbl>
          </a:graphicData>
        </a:graphic>
      </p:graphicFrame>
      <p:graphicFrame>
        <p:nvGraphicFramePr>
          <p:cNvPr id="21" name="表 20">
            <a:extLst>
              <a:ext uri="{FF2B5EF4-FFF2-40B4-BE49-F238E27FC236}">
                <a16:creationId xmlns:a16="http://schemas.microsoft.com/office/drawing/2014/main" id="{6348D7D9-2810-465F-8D11-7315B0392149}"/>
              </a:ext>
            </a:extLst>
          </p:cNvPr>
          <p:cNvGraphicFramePr>
            <a:graphicFrameLocks noGrp="1"/>
          </p:cNvGraphicFramePr>
          <p:nvPr>
            <p:extLst>
              <p:ext uri="{D42A27DB-BD31-4B8C-83A1-F6EECF244321}">
                <p14:modId xmlns:p14="http://schemas.microsoft.com/office/powerpoint/2010/main" val="437942081"/>
              </p:ext>
            </p:extLst>
          </p:nvPr>
        </p:nvGraphicFramePr>
        <p:xfrm>
          <a:off x="323851" y="5488788"/>
          <a:ext cx="2218373" cy="1172453"/>
        </p:xfrm>
        <a:graphic>
          <a:graphicData uri="http://schemas.openxmlformats.org/drawingml/2006/table">
            <a:tbl>
              <a:tblPr firstRow="1" bandRow="1">
                <a:tableStyleId>{21E4AEA4-8DFA-4A89-87EB-49C32662AFE0}</a:tableStyleId>
              </a:tblPr>
              <a:tblGrid>
                <a:gridCol w="2037477">
                  <a:extLst>
                    <a:ext uri="{9D8B030D-6E8A-4147-A177-3AD203B41FA5}">
                      <a16:colId xmlns:a16="http://schemas.microsoft.com/office/drawing/2014/main" val="1449722871"/>
                    </a:ext>
                  </a:extLst>
                </a:gridCol>
                <a:gridCol w="180896">
                  <a:extLst>
                    <a:ext uri="{9D8B030D-6E8A-4147-A177-3AD203B41FA5}">
                      <a16:colId xmlns:a16="http://schemas.microsoft.com/office/drawing/2014/main" val="2971238289"/>
                    </a:ext>
                  </a:extLst>
                </a:gridCol>
              </a:tblGrid>
              <a:tr h="267227">
                <a:tc>
                  <a:txBody>
                    <a:bodyPr/>
                    <a:lstStyle/>
                    <a:p>
                      <a:pPr algn="ctr"/>
                      <a:r>
                        <a:rPr kumimoji="1" lang="ja-JP" altLang="en-US" sz="1400" b="0" dirty="0">
                          <a:solidFill>
                            <a:schemeClr val="tx1"/>
                          </a:solidFill>
                          <a:latin typeface="+mn-ea"/>
                          <a:ea typeface="+mn-ea"/>
                        </a:rPr>
                        <a:t>土木費</a:t>
                      </a:r>
                    </a:p>
                  </a:txBody>
                  <a:tcPr marL="72000" marR="72000" marT="72000" marB="36000" anchor="ctr">
                    <a:lnL w="12700" cap="flat" cmpd="sng" algn="ctr">
                      <a:solidFill>
                        <a:srgbClr val="CEECFE"/>
                      </a:solidFill>
                      <a:prstDash val="solid"/>
                      <a:round/>
                      <a:headEnd type="none" w="med" len="med"/>
                      <a:tailEnd type="none" w="med" len="med"/>
                    </a:lnL>
                    <a:lnR w="12700" cap="flat" cmpd="sng" algn="ctr">
                      <a:solidFill>
                        <a:srgbClr val="CEECFE"/>
                      </a:solidFill>
                      <a:prstDash val="solid"/>
                      <a:round/>
                      <a:headEnd type="none" w="med" len="med"/>
                      <a:tailEnd type="none" w="med" len="med"/>
                    </a:lnR>
                    <a:lnT w="12700" cap="flat" cmpd="sng" algn="ctr">
                      <a:solidFill>
                        <a:srgbClr val="CEECFE"/>
                      </a:solidFill>
                      <a:prstDash val="solid"/>
                      <a:round/>
                      <a:headEnd type="none" w="med" len="med"/>
                      <a:tailEnd type="none" w="med" len="med"/>
                    </a:lnT>
                    <a:lnB w="12700" cap="flat" cmpd="sng" algn="ctr">
                      <a:solidFill>
                        <a:srgbClr val="CEECFE"/>
                      </a:solidFill>
                      <a:prstDash val="solid"/>
                      <a:round/>
                      <a:headEnd type="none" w="med" len="med"/>
                      <a:tailEnd type="none" w="med" len="med"/>
                    </a:lnB>
                    <a:lnTlToBr w="12700" cmpd="sng">
                      <a:noFill/>
                      <a:prstDash val="solid"/>
                    </a:lnTlToBr>
                    <a:lnBlToTr w="12700" cmpd="sng">
                      <a:noFill/>
                      <a:prstDash val="solid"/>
                    </a:lnBlToTr>
                    <a:solidFill>
                      <a:srgbClr val="CEECFE"/>
                    </a:solidFill>
                  </a:tcPr>
                </a:tc>
                <a:tc>
                  <a:txBody>
                    <a:bodyPr/>
                    <a:lstStyle/>
                    <a:p>
                      <a:pPr algn="ctr"/>
                      <a:endParaRPr kumimoji="1" lang="ja-JP" altLang="en-US" sz="1200" b="0" dirty="0">
                        <a:solidFill>
                          <a:schemeClr val="tx1"/>
                        </a:solidFill>
                        <a:latin typeface="+mn-ea"/>
                        <a:ea typeface="+mn-ea"/>
                      </a:endParaRPr>
                    </a:p>
                  </a:txBody>
                  <a:tcPr marL="72000" marR="72000" marT="72000" marB="36000" anchor="ctr">
                    <a:lnL w="12700" cap="flat" cmpd="sng" algn="ctr">
                      <a:solidFill>
                        <a:srgbClr val="CEECFE"/>
                      </a:solid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42127478"/>
                  </a:ext>
                </a:extLst>
              </a:tr>
              <a:tr h="353325">
                <a:tc>
                  <a:txBody>
                    <a:bodyPr/>
                    <a:lstStyle/>
                    <a:p>
                      <a:pPr algn="ctr"/>
                      <a:r>
                        <a:rPr kumimoji="1" lang="en-US" altLang="ja-JP" sz="1400" b="0" dirty="0">
                          <a:latin typeface="+mn-ea"/>
                          <a:ea typeface="+mn-ea"/>
                        </a:rPr>
                        <a:t>72,330</a:t>
                      </a:r>
                      <a:r>
                        <a:rPr kumimoji="1" lang="ja-JP" altLang="en-US" sz="1400" b="0" dirty="0">
                          <a:latin typeface="+mn-ea"/>
                          <a:ea typeface="+mn-ea"/>
                        </a:rPr>
                        <a:t>円</a:t>
                      </a:r>
                    </a:p>
                  </a:txBody>
                  <a:tcPr marL="72000" marR="72000" marT="36000" marB="36000" anchor="ctr">
                    <a:lnL w="12700" cap="flat" cmpd="sng" algn="ctr">
                      <a:solidFill>
                        <a:srgbClr val="CEECFE"/>
                      </a:solidFill>
                      <a:prstDash val="solid"/>
                      <a:round/>
                      <a:headEnd type="none" w="med" len="med"/>
                      <a:tailEnd type="none" w="med" len="med"/>
                    </a:lnL>
                    <a:lnR w="12700" cap="flat" cmpd="sng" algn="ctr">
                      <a:solidFill>
                        <a:srgbClr val="CEECFE"/>
                      </a:solidFill>
                      <a:prstDash val="solid"/>
                      <a:round/>
                      <a:headEnd type="none" w="med" len="med"/>
                      <a:tailEnd type="none" w="med" len="med"/>
                    </a:lnR>
                    <a:lnT w="12700" cap="flat" cmpd="sng" algn="ctr">
                      <a:solidFill>
                        <a:srgbClr val="CEECFE"/>
                      </a:solidFill>
                      <a:prstDash val="solid"/>
                      <a:round/>
                      <a:headEnd type="none" w="med" len="med"/>
                      <a:tailEnd type="none" w="med" len="med"/>
                    </a:lnT>
                    <a:lnB w="12700" cap="flat" cmpd="sng" algn="ctr">
                      <a:solidFill>
                        <a:srgbClr val="CEECFE"/>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kumimoji="1" lang="ja-JP" altLang="en-US" sz="1200" b="0" dirty="0">
                        <a:latin typeface="+mn-ea"/>
                        <a:ea typeface="+mn-ea"/>
                      </a:endParaRPr>
                    </a:p>
                  </a:txBody>
                  <a:tcPr marL="72000" marR="72000" marT="36000" marB="36000" anchor="ctr">
                    <a:lnL w="12700" cap="flat" cmpd="sng" algn="ctr">
                      <a:solidFill>
                        <a:srgbClr val="CEECFE"/>
                      </a:solidFill>
                      <a:prstDash val="solid"/>
                      <a:round/>
                      <a:headEnd type="none" w="med" len="med"/>
                      <a:tailEnd type="none" w="med" len="med"/>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86510442"/>
                  </a:ext>
                </a:extLst>
              </a:tr>
              <a:tr h="413223">
                <a:tc>
                  <a:txBody>
                    <a:bodyPr/>
                    <a:lstStyle/>
                    <a:p>
                      <a:pPr>
                        <a:lnSpc>
                          <a:spcPts val="1840"/>
                        </a:lnSpc>
                      </a:pPr>
                      <a:r>
                        <a:rPr kumimoji="1" lang="ja-JP" altLang="en-US" sz="1200" b="0" dirty="0">
                          <a:latin typeface="+mn-ea"/>
                          <a:ea typeface="+mn-ea"/>
                        </a:rPr>
                        <a:t>道路・河川・海岸等を守るために使われます。</a:t>
                      </a:r>
                      <a:endParaRPr kumimoji="1" lang="en-US" altLang="ja-JP" sz="1200" b="0" dirty="0">
                        <a:latin typeface="+mn-ea"/>
                        <a:ea typeface="+mn-ea"/>
                      </a:endParaRPr>
                    </a:p>
                  </a:txBody>
                  <a:tcPr marL="72000" marR="72000" marT="36000" marB="36000" anchor="ctr">
                    <a:lnL w="12700" cap="flat" cmpd="sng" algn="ctr">
                      <a:solidFill>
                        <a:srgbClr val="CEECFE"/>
                      </a:solidFill>
                      <a:prstDash val="solid"/>
                      <a:round/>
                      <a:headEnd type="none" w="med" len="med"/>
                      <a:tailEnd type="none" w="med" len="med"/>
                    </a:lnL>
                    <a:lnR w="12700" cap="flat" cmpd="sng" algn="ctr">
                      <a:solidFill>
                        <a:srgbClr val="CEECFE"/>
                      </a:solidFill>
                      <a:prstDash val="solid"/>
                      <a:round/>
                      <a:headEnd type="none" w="med" len="med"/>
                      <a:tailEnd type="none" w="med" len="med"/>
                    </a:lnR>
                    <a:lnT w="12700" cap="flat" cmpd="sng" algn="ctr">
                      <a:solidFill>
                        <a:srgbClr val="CEECFE"/>
                      </a:solidFill>
                      <a:prstDash val="solid"/>
                      <a:round/>
                      <a:headEnd type="none" w="med" len="med"/>
                      <a:tailEnd type="none" w="med" len="med"/>
                    </a:lnT>
                    <a:lnB w="12700" cap="flat" cmpd="sng" algn="ctr">
                      <a:solidFill>
                        <a:srgbClr val="CEECFE"/>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nSpc>
                          <a:spcPts val="1840"/>
                        </a:lnSpc>
                      </a:pPr>
                      <a:endParaRPr kumimoji="1" lang="ja-JP" altLang="en-US" sz="1200" b="0" dirty="0">
                        <a:latin typeface="+mn-ea"/>
                        <a:ea typeface="+mn-ea"/>
                      </a:endParaRPr>
                    </a:p>
                  </a:txBody>
                  <a:tcPr marL="72000" marR="72000" marT="36000" marB="36000" anchor="ctr">
                    <a:lnL w="12700" cap="flat" cmpd="sng" algn="ctr">
                      <a:solidFill>
                        <a:srgbClr val="CEECFE"/>
                      </a:solid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67876747"/>
                  </a:ext>
                </a:extLst>
              </a:tr>
            </a:tbl>
          </a:graphicData>
        </a:graphic>
      </p:graphicFrame>
      <p:sp>
        <p:nvSpPr>
          <p:cNvPr id="23" name="Rectangle 8">
            <a:extLst>
              <a:ext uri="{FF2B5EF4-FFF2-40B4-BE49-F238E27FC236}">
                <a16:creationId xmlns:a16="http://schemas.microsoft.com/office/drawing/2014/main" id="{BE300E96-BD6D-4154-9C2D-4736E563BD67}"/>
              </a:ext>
            </a:extLst>
          </p:cNvPr>
          <p:cNvSpPr>
            <a:spLocks noChangeArrowheads="1"/>
          </p:cNvSpPr>
          <p:nvPr/>
        </p:nvSpPr>
        <p:spPr bwMode="auto">
          <a:xfrm>
            <a:off x="335732" y="2445785"/>
            <a:ext cx="4324200" cy="483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000" tIns="36000" rIns="36000" bIns="36000" anchor="ctr" anchorCtr="0">
            <a:no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spcBef>
                <a:spcPct val="0"/>
              </a:spcBef>
              <a:buFontTx/>
              <a:buNone/>
            </a:pPr>
            <a:r>
              <a:rPr lang="ja-JP" altLang="en-US" sz="1200" dirty="0">
                <a:latin typeface="+mn-ea"/>
                <a:ea typeface="+mn-ea"/>
                <a:cs typeface="メイリオ" panose="020B0604030504040204" pitchFamily="50" charset="-128"/>
              </a:rPr>
              <a:t>佐賀県民の人口で割ると１人当たりの支出額は</a:t>
            </a:r>
            <a:r>
              <a:rPr lang="en-US" altLang="ja-JP" sz="1200" dirty="0">
                <a:latin typeface="+mn-ea"/>
                <a:ea typeface="+mn-ea"/>
                <a:cs typeface="メイリオ" panose="020B0604030504040204" pitchFamily="50" charset="-128"/>
              </a:rPr>
              <a:t>704,426</a:t>
            </a:r>
            <a:r>
              <a:rPr lang="ja-JP" altLang="en-US" sz="1200" dirty="0">
                <a:latin typeface="+mn-ea"/>
                <a:ea typeface="+mn-ea"/>
                <a:cs typeface="メイリオ" panose="020B0604030504040204" pitchFamily="50" charset="-128"/>
              </a:rPr>
              <a:t>円です。</a:t>
            </a:r>
            <a:endParaRPr lang="en-US" altLang="ja-JP" sz="1200" dirty="0">
              <a:latin typeface="+mn-ea"/>
              <a:ea typeface="+mn-ea"/>
              <a:cs typeface="メイリオ" panose="020B0604030504040204" pitchFamily="50" charset="-128"/>
            </a:endParaRPr>
          </a:p>
          <a:p>
            <a:pPr eaLnBrk="1" hangingPunct="1">
              <a:spcBef>
                <a:spcPct val="0"/>
              </a:spcBef>
              <a:buFontTx/>
              <a:buNone/>
            </a:pPr>
            <a:r>
              <a:rPr lang="ja-JP" altLang="en-US" sz="1200" dirty="0">
                <a:latin typeface="+mn-ea"/>
                <a:ea typeface="+mn-ea"/>
                <a:cs typeface="メイリオ" panose="020B0604030504040204" pitchFamily="50" charset="-128"/>
              </a:rPr>
              <a:t>（令和８年４月１日現在人口　</a:t>
            </a:r>
            <a:r>
              <a:rPr lang="en-US" altLang="ja-JP" sz="1200" dirty="0">
                <a:latin typeface="+mn-ea"/>
                <a:ea typeface="+mn-ea"/>
                <a:cs typeface="メイリオ" panose="020B0604030504040204" pitchFamily="50" charset="-128"/>
              </a:rPr>
              <a:t>776,612</a:t>
            </a:r>
            <a:r>
              <a:rPr lang="ja-JP" altLang="en-US" sz="1200" dirty="0">
                <a:latin typeface="+mn-ea"/>
                <a:ea typeface="+mn-ea"/>
                <a:cs typeface="メイリオ" panose="020B0604030504040204" pitchFamily="50" charset="-128"/>
              </a:rPr>
              <a:t>人）</a:t>
            </a:r>
            <a:endParaRPr lang="en-US" altLang="ja-JP" sz="1200" dirty="0">
              <a:latin typeface="+mn-ea"/>
              <a:ea typeface="+mn-ea"/>
              <a:cs typeface="メイリオ" panose="020B0604030504040204" pitchFamily="50" charset="-128"/>
            </a:endParaRPr>
          </a:p>
        </p:txBody>
      </p:sp>
      <p:sp>
        <p:nvSpPr>
          <p:cNvPr id="7" name="正方形/長方形 6">
            <a:extLst>
              <a:ext uri="{FF2B5EF4-FFF2-40B4-BE49-F238E27FC236}">
                <a16:creationId xmlns:a16="http://schemas.microsoft.com/office/drawing/2014/main" id="{3689DA37-3BDB-4037-9A5A-2D3024B73A8C}"/>
              </a:ext>
            </a:extLst>
          </p:cNvPr>
          <p:cNvSpPr/>
          <p:nvPr/>
        </p:nvSpPr>
        <p:spPr>
          <a:xfrm>
            <a:off x="5801414" y="4281234"/>
            <a:ext cx="1961163" cy="307777"/>
          </a:xfrm>
          <a:prstGeom prst="rect">
            <a:avLst/>
          </a:prstGeom>
        </p:spPr>
        <p:txBody>
          <a:bodyPr wrap="square">
            <a:spAutoFit/>
          </a:bodyPr>
          <a:lstStyle/>
          <a:p>
            <a:pPr algn="ctr" eaLnBrk="1" hangingPunct="1">
              <a:spcBef>
                <a:spcPct val="0"/>
              </a:spcBef>
              <a:buFontTx/>
              <a:buNone/>
            </a:pPr>
            <a:r>
              <a:rPr lang="ja-JP" altLang="en-US" sz="1400" dirty="0">
                <a:latin typeface="+mn-ea"/>
                <a:cs typeface="メイリオ" panose="020B0604030504040204" pitchFamily="50" charset="-128"/>
              </a:rPr>
              <a:t>ＳＡＧＡ</a:t>
            </a:r>
            <a:r>
              <a:rPr lang="ja-JP" altLang="en-US" sz="1400" dirty="0">
                <a:latin typeface="+mn-ea"/>
                <a:ea typeface="+mn-ea"/>
                <a:cs typeface="メイリオ" panose="020B0604030504040204" pitchFamily="50" charset="-128"/>
              </a:rPr>
              <a:t>アリーナ</a:t>
            </a:r>
            <a:endParaRPr lang="en-US" altLang="ja-JP" sz="1400" dirty="0">
              <a:latin typeface="+mn-ea"/>
              <a:ea typeface="+mn-ea"/>
              <a:cs typeface="メイリオ" panose="020B0604030504040204" pitchFamily="50" charset="-128"/>
            </a:endParaRPr>
          </a:p>
        </p:txBody>
      </p:sp>
      <p:sp>
        <p:nvSpPr>
          <p:cNvPr id="8" name="正方形/長方形 7">
            <a:extLst>
              <a:ext uri="{FF2B5EF4-FFF2-40B4-BE49-F238E27FC236}">
                <a16:creationId xmlns:a16="http://schemas.microsoft.com/office/drawing/2014/main" id="{0475463C-082F-440B-85FA-8B1270E99C92}"/>
              </a:ext>
            </a:extLst>
          </p:cNvPr>
          <p:cNvSpPr/>
          <p:nvPr/>
        </p:nvSpPr>
        <p:spPr>
          <a:xfrm>
            <a:off x="5232333" y="6466805"/>
            <a:ext cx="3178193" cy="523220"/>
          </a:xfrm>
          <a:prstGeom prst="rect">
            <a:avLst/>
          </a:prstGeom>
        </p:spPr>
        <p:txBody>
          <a:bodyPr wrap="square">
            <a:spAutoFit/>
          </a:bodyPr>
          <a:lstStyle/>
          <a:p>
            <a:pPr algn="ctr" eaLnBrk="1" hangingPunct="1">
              <a:spcBef>
                <a:spcPct val="0"/>
              </a:spcBef>
              <a:buFontTx/>
              <a:buNone/>
            </a:pPr>
            <a:r>
              <a:rPr lang="ja-JP" altLang="en-US" sz="1400" dirty="0">
                <a:latin typeface="+mn-ea"/>
                <a:ea typeface="+mn-ea"/>
                <a:cs typeface="メイリオ" panose="020B0604030504040204" pitchFamily="50" charset="-128"/>
              </a:rPr>
              <a:t>佐賀県消防防災ヘリコプター「かちどき」</a:t>
            </a:r>
            <a:endParaRPr lang="en-US" altLang="ja-JP" sz="1400" dirty="0">
              <a:latin typeface="+mn-ea"/>
              <a:cs typeface="メイリオ" panose="020B0604030504040204" pitchFamily="50" charset="-128"/>
            </a:endParaRPr>
          </a:p>
          <a:p>
            <a:pPr algn="ctr" eaLnBrk="1" hangingPunct="1">
              <a:spcBef>
                <a:spcPct val="0"/>
              </a:spcBef>
              <a:buFontTx/>
              <a:buNone/>
            </a:pPr>
            <a:endParaRPr lang="en-US" altLang="ja-JP" sz="1400" dirty="0">
              <a:latin typeface="+mn-ea"/>
              <a:ea typeface="+mn-ea"/>
              <a:cs typeface="メイリオ" panose="020B0604030504040204" pitchFamily="50" charset="-128"/>
            </a:endParaRPr>
          </a:p>
        </p:txBody>
      </p:sp>
      <p:sp>
        <p:nvSpPr>
          <p:cNvPr id="22" name="Rectangle 14">
            <a:extLst>
              <a:ext uri="{FF2B5EF4-FFF2-40B4-BE49-F238E27FC236}">
                <a16:creationId xmlns:a16="http://schemas.microsoft.com/office/drawing/2014/main" id="{2F3B57ED-1356-6A05-C189-F128066D8518}"/>
              </a:ext>
            </a:extLst>
          </p:cNvPr>
          <p:cNvSpPr txBox="1">
            <a:spLocks noChangeArrowheads="1"/>
          </p:cNvSpPr>
          <p:nvPr/>
        </p:nvSpPr>
        <p:spPr bwMode="auto">
          <a:xfrm>
            <a:off x="240030" y="205265"/>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kumimoji="0" lang="ja-JP" altLang="en-US" sz="2500" b="0" i="0" u="none" strike="noStrike" kern="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rPr>
              <a:t>４</a:t>
            </a:r>
            <a:r>
              <a:rPr kumimoji="0" lang="en-US" altLang="ja-JP" sz="2200" b="0" i="0" u="none" strike="noStrike" kern="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rPr>
              <a:t>. </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佐賀県の財政</a:t>
            </a:r>
            <a:r>
              <a:rPr lang="en-US" altLang="ja-JP" sz="2200" kern="0" dirty="0">
                <a:solidFill>
                  <a:schemeClr val="tx1"/>
                </a:solidFill>
                <a:latin typeface="HGP創英角ｺﾞｼｯｸUB" panose="020B0900000000000000" pitchFamily="50" charset="-128"/>
                <a:ea typeface="HGP創英角ｺﾞｼｯｸUB" panose="020B0900000000000000" pitchFamily="50" charset="-128"/>
              </a:rPr>
              <a:t>-</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②１人あたりの予算額</a:t>
            </a:r>
            <a:endParaRPr lang="en-US" altLang="ja-JP" sz="2200" kern="0" dirty="0">
              <a:solidFill>
                <a:schemeClr val="tx1"/>
              </a:solidFill>
              <a:latin typeface="HGP創英角ｺﾞｼｯｸUB" panose="020B0900000000000000" pitchFamily="50" charset="-128"/>
              <a:ea typeface="HGP創英角ｺﾞｼｯｸUB" panose="020B0900000000000000" pitchFamily="50" charset="-128"/>
            </a:endParaRPr>
          </a:p>
        </p:txBody>
      </p:sp>
      <p:sp>
        <p:nvSpPr>
          <p:cNvPr id="24" name="Rectangle 14">
            <a:extLst>
              <a:ext uri="{FF2B5EF4-FFF2-40B4-BE49-F238E27FC236}">
                <a16:creationId xmlns:a16="http://schemas.microsoft.com/office/drawing/2014/main" id="{E109E875-7302-1703-A1E4-992E7ADF8DD3}"/>
              </a:ext>
            </a:extLst>
          </p:cNvPr>
          <p:cNvSpPr txBox="1">
            <a:spLocks noChangeArrowheads="1"/>
          </p:cNvSpPr>
          <p:nvPr/>
        </p:nvSpPr>
        <p:spPr bwMode="auto">
          <a:xfrm>
            <a:off x="240030" y="52945"/>
            <a:ext cx="7227570" cy="28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1400" kern="0" dirty="0">
                <a:solidFill>
                  <a:srgbClr val="005BAD"/>
                </a:solidFill>
                <a:latin typeface="HGP創英角ｺﾞｼｯｸUB" panose="020B0900000000000000" pitchFamily="50" charset="-128"/>
                <a:ea typeface="HGP創英角ｺﾞｼｯｸUB" panose="020B0900000000000000" pitchFamily="50" charset="-128"/>
              </a:rPr>
              <a:t>もっと税について調べてみよう</a:t>
            </a:r>
            <a:endParaRPr lang="en-US" altLang="ja-JP" sz="1200" kern="0" dirty="0">
              <a:solidFill>
                <a:srgbClr val="005BAD"/>
              </a:solidFill>
              <a:latin typeface="HGP創英角ｺﾞｼｯｸUB" panose="020B0900000000000000" pitchFamily="50" charset="-128"/>
              <a:ea typeface="HGP創英角ｺﾞｼｯｸUB" panose="020B0900000000000000" pitchFamily="50" charset="-128"/>
            </a:endParaRPr>
          </a:p>
        </p:txBody>
      </p:sp>
      <p:sp>
        <p:nvSpPr>
          <p:cNvPr id="2" name="スライド番号プレースホルダー 8">
            <a:extLst>
              <a:ext uri="{FF2B5EF4-FFF2-40B4-BE49-F238E27FC236}">
                <a16:creationId xmlns:a16="http://schemas.microsoft.com/office/drawing/2014/main" id="{157FB78C-E5E6-EF70-8A1C-0D6BFFA97889}"/>
              </a:ext>
            </a:extLst>
          </p:cNvPr>
          <p:cNvSpPr>
            <a:spLocks noGrp="1"/>
          </p:cNvSpPr>
          <p:nvPr>
            <p:ph type="sldNum" sz="quarter" idx="12"/>
          </p:nvPr>
        </p:nvSpPr>
        <p:spPr>
          <a:xfrm>
            <a:off x="8769893" y="6443281"/>
            <a:ext cx="374107" cy="298426"/>
          </a:xfrm>
        </p:spPr>
        <p:txBody>
          <a:bodyPr/>
          <a:lstStyle/>
          <a:p>
            <a:pPr>
              <a:defRPr/>
            </a:pPr>
            <a:fld id="{40E3B949-1179-4387-B307-F356BE6486A4}" type="slidenum">
              <a:rPr lang="en-US" altLang="ja-JP" smtClean="0">
                <a:latin typeface="+mn-ea"/>
                <a:ea typeface="+mn-ea"/>
              </a:rPr>
              <a:pPr>
                <a:defRPr/>
              </a:pPr>
              <a:t>24</a:t>
            </a:fld>
            <a:endParaRPr lang="en-US" altLang="ja-JP" dirty="0">
              <a:latin typeface="+mn-ea"/>
              <a:ea typeface="+mn-ea"/>
            </a:endParaRPr>
          </a:p>
        </p:txBody>
      </p:sp>
      <p:pic>
        <p:nvPicPr>
          <p:cNvPr id="3" name="Picture 29">
            <a:extLst>
              <a:ext uri="{FF2B5EF4-FFF2-40B4-BE49-F238E27FC236}">
                <a16:creationId xmlns:a16="http://schemas.microsoft.com/office/drawing/2014/main" id="{B1001CC4-54B7-13D3-C984-0A4A2FBA9D1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p:blipFill>
        <p:spPr bwMode="auto">
          <a:xfrm>
            <a:off x="7564681" y="512039"/>
            <a:ext cx="1190694" cy="1349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図 8">
            <a:extLst>
              <a:ext uri="{FF2B5EF4-FFF2-40B4-BE49-F238E27FC236}">
                <a16:creationId xmlns:a16="http://schemas.microsoft.com/office/drawing/2014/main" id="{ABB529C8-23B4-4CBD-9EFF-ADE42617FE18}"/>
              </a:ext>
            </a:extLst>
          </p:cNvPr>
          <p:cNvPicPr>
            <a:picLocks noChangeAspect="1"/>
          </p:cNvPicPr>
          <p:nvPr/>
        </p:nvPicPr>
        <p:blipFill>
          <a:blip r:embed="rId4"/>
          <a:stretch>
            <a:fillRect/>
          </a:stretch>
        </p:blipFill>
        <p:spPr>
          <a:xfrm>
            <a:off x="5582308" y="2592472"/>
            <a:ext cx="2478244" cy="1695965"/>
          </a:xfrm>
          <a:prstGeom prst="rect">
            <a:avLst/>
          </a:prstGeom>
        </p:spPr>
      </p:pic>
      <p:pic>
        <p:nvPicPr>
          <p:cNvPr id="5" name="図 4">
            <a:extLst>
              <a:ext uri="{FF2B5EF4-FFF2-40B4-BE49-F238E27FC236}">
                <a16:creationId xmlns:a16="http://schemas.microsoft.com/office/drawing/2014/main" id="{E01687DB-2440-27D5-2897-9A78FE621C10}"/>
              </a:ext>
            </a:extLst>
          </p:cNvPr>
          <p:cNvPicPr>
            <a:picLocks noChangeAspect="1"/>
          </p:cNvPicPr>
          <p:nvPr/>
        </p:nvPicPr>
        <p:blipFill>
          <a:blip r:embed="rId5"/>
          <a:stretch>
            <a:fillRect/>
          </a:stretch>
        </p:blipFill>
        <p:spPr>
          <a:xfrm>
            <a:off x="5582308" y="4653665"/>
            <a:ext cx="2478244" cy="1692296"/>
          </a:xfrm>
          <a:prstGeom prst="rect">
            <a:avLst/>
          </a:prstGeom>
        </p:spPr>
      </p:pic>
    </p:spTree>
    <p:custDataLst>
      <p:tags r:id="rId1"/>
    </p:custDataLst>
    <p:extLst>
      <p:ext uri="{BB962C8B-B14F-4D97-AF65-F5344CB8AC3E}">
        <p14:creationId xmlns:p14="http://schemas.microsoft.com/office/powerpoint/2010/main" val="2520051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600"/>
                                        <p:tgtEl>
                                          <p:spTgt spid="3"/>
                                        </p:tgtEl>
                                      </p:cBhvr>
                                    </p:animEffect>
                                    <p:anim calcmode="lin" valueType="num">
                                      <p:cBhvr>
                                        <p:cTn id="8" dur="600" fill="hold"/>
                                        <p:tgtEl>
                                          <p:spTgt spid="3"/>
                                        </p:tgtEl>
                                        <p:attrNameLst>
                                          <p:attrName>ppt_x</p:attrName>
                                        </p:attrNameLst>
                                      </p:cBhvr>
                                      <p:tavLst>
                                        <p:tav tm="0">
                                          <p:val>
                                            <p:strVal val="#ppt_x"/>
                                          </p:val>
                                        </p:tav>
                                        <p:tav tm="100000">
                                          <p:val>
                                            <p:strVal val="#ppt_x"/>
                                          </p:val>
                                        </p:tav>
                                      </p:tavLst>
                                    </p:anim>
                                    <p:anim calcmode="lin" valueType="num">
                                      <p:cBhvr>
                                        <p:cTn id="9" dur="6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4">
            <a:extLst>
              <a:ext uri="{FF2B5EF4-FFF2-40B4-BE49-F238E27FC236}">
                <a16:creationId xmlns:a16="http://schemas.microsoft.com/office/drawing/2014/main" id="{68C0AC65-30C0-F01F-DBAD-B2EAB9AB031D}"/>
              </a:ext>
            </a:extLst>
          </p:cNvPr>
          <p:cNvSpPr txBox="1">
            <a:spLocks noChangeArrowheads="1"/>
          </p:cNvSpPr>
          <p:nvPr/>
        </p:nvSpPr>
        <p:spPr bwMode="auto">
          <a:xfrm>
            <a:off x="240030" y="-19510"/>
            <a:ext cx="7772400" cy="731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fontScale="97500"/>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1" lang="ja-JP" altLang="en-US" sz="1400" b="0" i="0" u="none" strike="noStrike" kern="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j-cs"/>
              </a:rPr>
              <a:t>もっと税について調べてみよう</a:t>
            </a:r>
            <a:endParaRPr kumimoji="1" lang="en-US" altLang="ja-JP" sz="1400" b="0" i="0" u="none" strike="noStrike" kern="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j-cs"/>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ja-JP" altLang="en-US" sz="2600" b="0" i="0" u="none" strike="noStrike" kern="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rPr>
              <a:t>４</a:t>
            </a:r>
            <a:r>
              <a:rPr kumimoji="0" lang="en-US" altLang="ja-JP" sz="2300" b="0" i="0" u="none" strike="noStrike" kern="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rPr>
              <a:t>. </a:t>
            </a:r>
            <a:r>
              <a:rPr kumimoji="1" lang="ja-JP" altLang="en-US" sz="2300" b="0" i="0" u="none" strike="noStrike" kern="0" cap="none" spc="0" normalizeH="0" baseline="0" noProof="0" dirty="0">
                <a:ln>
                  <a:noFill/>
                </a:ln>
                <a:solidFill>
                  <a:srgbClr val="000000"/>
                </a:solidFill>
                <a:effectLst/>
                <a:uLnTx/>
                <a:uFillTx/>
                <a:latin typeface="HGP創英角ｺﾞｼｯｸUB" panose="020B0900000000000000" pitchFamily="50" charset="-128"/>
                <a:ea typeface="HGP創英角ｺﾞｼｯｸUB" panose="020B0900000000000000" pitchFamily="50" charset="-128"/>
                <a:cs typeface="+mj-cs"/>
              </a:rPr>
              <a:t>佐賀県の財政−③知ってる？</a:t>
            </a:r>
          </a:p>
        </p:txBody>
      </p:sp>
      <p:sp>
        <p:nvSpPr>
          <p:cNvPr id="9" name="スライド番号プレースホルダー 8">
            <a:extLst>
              <a:ext uri="{FF2B5EF4-FFF2-40B4-BE49-F238E27FC236}">
                <a16:creationId xmlns:a16="http://schemas.microsoft.com/office/drawing/2014/main" id="{3E313CDE-622C-6193-23D8-DE88C8F0411E}"/>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40E3B949-1179-4387-B307-F356BE6486A4}" type="slidenum">
              <a:rPr kumimoji="0" lang="en-US" altLang="ja-JP" sz="1200" b="1" i="0" u="none" strike="noStrike" kern="1200" cap="none" spc="0" normalizeH="0" baseline="0" noProof="0" smtClean="0">
                <a:ln>
                  <a:noFill/>
                </a:ln>
                <a:solidFill>
                  <a:srgbClr val="000000"/>
                </a:solidFill>
                <a:effectLst/>
                <a:uLnTx/>
                <a:uFillTx/>
                <a:latin typeface="HGPｺﾞｼｯｸE"/>
                <a:ea typeface="HGPｺﾞｼｯｸE"/>
                <a:cs typeface="Arial" panose="020B0604020202020204" pitchFamily="34" charset="0"/>
              </a:rPr>
              <a:pPr marL="0" marR="0" lvl="0" indent="0" algn="ctr" defTabSz="457200" rtl="0" eaLnBrk="1" fontAlgn="auto" latinLnBrk="0" hangingPunct="1">
                <a:lnSpc>
                  <a:spcPct val="100000"/>
                </a:lnSpc>
                <a:spcBef>
                  <a:spcPts val="0"/>
                </a:spcBef>
                <a:spcAft>
                  <a:spcPts val="0"/>
                </a:spcAft>
                <a:buClrTx/>
                <a:buSzTx/>
                <a:buFontTx/>
                <a:buNone/>
                <a:tabLst/>
                <a:defRPr/>
              </a:pPr>
              <a:t>25</a:t>
            </a:fld>
            <a:endParaRPr kumimoji="0" lang="en-US" altLang="ja-JP" sz="1200" b="1" i="0" u="none" strike="noStrike" kern="1200" cap="none" spc="0" normalizeH="0" baseline="0" noProof="0" dirty="0">
              <a:ln>
                <a:noFill/>
              </a:ln>
              <a:solidFill>
                <a:srgbClr val="000000"/>
              </a:solidFill>
              <a:effectLst/>
              <a:uLnTx/>
              <a:uFillTx/>
              <a:latin typeface="HGPｺﾞｼｯｸE"/>
              <a:ea typeface="HGPｺﾞｼｯｸE"/>
              <a:cs typeface="Arial" panose="020B0604020202020204" pitchFamily="34" charset="0"/>
            </a:endParaRPr>
          </a:p>
        </p:txBody>
      </p:sp>
      <p:sp>
        <p:nvSpPr>
          <p:cNvPr id="11" name="AutoShape 353">
            <a:extLst>
              <a:ext uri="{FF2B5EF4-FFF2-40B4-BE49-F238E27FC236}">
                <a16:creationId xmlns:a16="http://schemas.microsoft.com/office/drawing/2014/main" id="{38EDFE98-EDB3-4BE3-A8F3-FAA34019A1DF}"/>
              </a:ext>
            </a:extLst>
          </p:cNvPr>
          <p:cNvSpPr>
            <a:spLocks noChangeArrowheads="1"/>
          </p:cNvSpPr>
          <p:nvPr/>
        </p:nvSpPr>
        <p:spPr bwMode="auto">
          <a:xfrm>
            <a:off x="312433" y="830262"/>
            <a:ext cx="8519134" cy="459596"/>
          </a:xfrm>
          <a:prstGeom prst="roundRect">
            <a:avLst>
              <a:gd name="adj" fmla="val 0"/>
            </a:avLst>
          </a:prstGeom>
          <a:solidFill>
            <a:srgbClr val="CEECFE"/>
          </a:solidFill>
          <a:ln>
            <a:noFill/>
          </a:ln>
          <a:effectLst/>
        </p:spPr>
        <p:txBody>
          <a:bodyPr wrap="none" anchor="ctr"/>
          <a:lstStyle/>
          <a:p>
            <a:pPr marL="0" marR="0" lvl="0" indent="0" algn="l" defTabSz="838413" rtl="0" eaLnBrk="1" fontAlgn="auto" latinLnBrk="0" hangingPunct="1">
              <a:lnSpc>
                <a:spcPct val="100000"/>
              </a:lnSpc>
              <a:spcBef>
                <a:spcPct val="20000"/>
              </a:spcBef>
              <a:spcAft>
                <a:spcPts val="0"/>
              </a:spcAft>
              <a:buClrTx/>
              <a:buSzTx/>
              <a:buFontTx/>
              <a:buNone/>
              <a:tabLst/>
              <a:defRPr/>
            </a:pPr>
            <a:r>
              <a:rPr kumimoji="0" lang="ja-JP" altLang="en-US" sz="1800" b="0" i="0" u="none" strike="noStrike" kern="1200" cap="none" spc="0" normalizeH="0" baseline="0" noProof="0" dirty="0">
                <a:ln>
                  <a:noFill/>
                </a:ln>
                <a:solidFill>
                  <a:prstClr val="black"/>
                </a:solidFill>
                <a:effectLst/>
                <a:uLnTx/>
                <a:uFillTx/>
                <a:latin typeface="HGPｺﾞｼｯｸE"/>
                <a:ea typeface="HGPｺﾞｼｯｸE"/>
                <a:cs typeface="+mn-cs"/>
              </a:rPr>
              <a:t>佐賀県独自の取組「佐賀県森林環境税」って知ってる？</a:t>
            </a:r>
          </a:p>
        </p:txBody>
      </p:sp>
      <p:sp>
        <p:nvSpPr>
          <p:cNvPr id="21" name="正方形/長方形 20">
            <a:extLst>
              <a:ext uri="{FF2B5EF4-FFF2-40B4-BE49-F238E27FC236}">
                <a16:creationId xmlns:a16="http://schemas.microsoft.com/office/drawing/2014/main" id="{50DF339B-39DA-3FF5-1C9B-009E4EAC3631}"/>
              </a:ext>
            </a:extLst>
          </p:cNvPr>
          <p:cNvSpPr>
            <a:spLocks/>
          </p:cNvSpPr>
          <p:nvPr/>
        </p:nvSpPr>
        <p:spPr>
          <a:xfrm>
            <a:off x="391110" y="3704783"/>
            <a:ext cx="2495525" cy="371475"/>
          </a:xfrm>
          <a:prstGeom prst="rect">
            <a:avLst/>
          </a:prstGeom>
          <a:noFill/>
          <a:ln w="25400" cap="flat" cmpd="sng" algn="ctr">
            <a:noFill/>
            <a:prstDash val="solid"/>
          </a:ln>
          <a:effectLst/>
        </p:spPr>
        <p:txBody>
          <a:bodyPr rot="0" spcFirstLastPara="0" vert="horz" wrap="square" lIns="0" tIns="45720" rIns="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ts val="1000"/>
              </a:lnSpc>
              <a:spcBef>
                <a:spcPts val="0"/>
              </a:spcBef>
              <a:spcAft>
                <a:spcPts val="0"/>
              </a:spcAft>
              <a:buClrTx/>
              <a:buSzTx/>
              <a:buFontTx/>
              <a:buNone/>
              <a:tabLst/>
              <a:defRPr/>
            </a:pPr>
            <a:r>
              <a:rPr kumimoji="0" lang="ja-JP" altLang="en-US" sz="900" b="0" i="0" u="none" strike="noStrike" kern="100" cap="none" spc="0" normalizeH="0" baseline="0" noProof="0" dirty="0">
                <a:ln>
                  <a:noFill/>
                </a:ln>
                <a:solidFill>
                  <a:srgbClr val="000000"/>
                </a:solidFill>
                <a:effectLst/>
                <a:uLnTx/>
                <a:uFillTx/>
                <a:latin typeface="HGPｺﾞｼｯｸE"/>
                <a:ea typeface="HGPｺﾞｼｯｸE"/>
                <a:cs typeface="Times New Roman" panose="02020603050405020304" pitchFamily="18" charset="0"/>
              </a:rPr>
              <a:t>佐賀県を代表する自然環境の維持・保全のため、県・市町・</a:t>
            </a:r>
            <a:r>
              <a:rPr kumimoji="0" lang="en-US" altLang="ja-JP" sz="900" b="0" i="0" u="none" strike="noStrike" kern="100" cap="none" spc="0" normalizeH="0" baseline="0" noProof="0" dirty="0">
                <a:ln>
                  <a:noFill/>
                </a:ln>
                <a:solidFill>
                  <a:srgbClr val="000000"/>
                </a:solidFill>
                <a:effectLst/>
                <a:uLnTx/>
                <a:uFillTx/>
                <a:latin typeface="HGPｺﾞｼｯｸE"/>
                <a:ea typeface="HGPｺﾞｼｯｸE"/>
                <a:cs typeface="Times New Roman" panose="02020603050405020304" pitchFamily="18" charset="0"/>
              </a:rPr>
              <a:t>CSO</a:t>
            </a:r>
            <a:r>
              <a:rPr kumimoji="0" lang="ja-JP" altLang="en-US" sz="900" b="0" i="0" u="none" strike="noStrike" kern="100" cap="none" spc="0" normalizeH="0" baseline="0" noProof="0" dirty="0">
                <a:ln>
                  <a:noFill/>
                </a:ln>
                <a:solidFill>
                  <a:srgbClr val="000000"/>
                </a:solidFill>
                <a:effectLst/>
                <a:uLnTx/>
                <a:uFillTx/>
                <a:latin typeface="HGPｺﾞｼｯｸE"/>
                <a:ea typeface="HGPｺﾞｼｯｸE"/>
                <a:cs typeface="Times New Roman" panose="02020603050405020304" pitchFamily="18" charset="0"/>
              </a:rPr>
              <a:t>などによる森林保全活動を支援。</a:t>
            </a:r>
            <a:endParaRPr kumimoji="0" lang="ja-JP" altLang="en-US" sz="1050" b="0" i="0" u="none" strike="noStrike" kern="100" cap="none" spc="0" normalizeH="0" baseline="0" noProof="0" dirty="0">
              <a:ln>
                <a:noFill/>
              </a:ln>
              <a:solidFill>
                <a:srgbClr val="000000"/>
              </a:solidFill>
              <a:effectLst/>
              <a:uLnTx/>
              <a:uFillTx/>
              <a:latin typeface="HGPｺﾞｼｯｸE"/>
              <a:ea typeface="HGPｺﾞｼｯｸE"/>
              <a:cs typeface="Times New Roman" panose="02020603050405020304" pitchFamily="18" charset="0"/>
            </a:endParaRPr>
          </a:p>
        </p:txBody>
      </p:sp>
      <p:sp>
        <p:nvSpPr>
          <p:cNvPr id="53" name="正方形/長方形 52">
            <a:extLst>
              <a:ext uri="{FF2B5EF4-FFF2-40B4-BE49-F238E27FC236}">
                <a16:creationId xmlns:a16="http://schemas.microsoft.com/office/drawing/2014/main" id="{AD70D0E4-D482-EF42-AC26-9635FE09FAF1}"/>
              </a:ext>
            </a:extLst>
          </p:cNvPr>
          <p:cNvSpPr/>
          <p:nvPr/>
        </p:nvSpPr>
        <p:spPr bwMode="auto">
          <a:xfrm>
            <a:off x="366748" y="5265812"/>
            <a:ext cx="7118500" cy="896472"/>
          </a:xfrm>
          <a:prstGeom prst="rect">
            <a:avLst/>
          </a:prstGeom>
          <a:noFill/>
          <a:ln w="6350" cap="flat" cmpd="sng" algn="ctr">
            <a:noFill/>
            <a:prstDash val="dash"/>
            <a:round/>
            <a:headEnd type="none" w="med" len="med"/>
            <a:tailEnd type="none" w="med" len="med"/>
          </a:ln>
          <a:effectLst/>
        </p:spPr>
        <p:txBody>
          <a:bodyPr vert="horz" wrap="square" lIns="108000" tIns="45720" rIns="0" bIns="45720" numCol="1" rtlCol="0" anchor="t" anchorCtr="0" compatLnSpc="1">
            <a:prstTxWarp prst="textNoShape">
              <a:avLst/>
            </a:prstTxWarp>
          </a:bodyPr>
          <a:lstStyle/>
          <a:p>
            <a:pPr marL="0" marR="0" lvl="0" indent="0" algn="l" defTabSz="457200" rtl="0" eaLnBrk="1" fontAlgn="auto" latinLnBrk="0" hangingPunct="1">
              <a:lnSpc>
                <a:spcPct val="150000"/>
              </a:lnSpc>
              <a:spcBef>
                <a:spcPts val="0"/>
              </a:spcBef>
              <a:spcAft>
                <a:spcPts val="600"/>
              </a:spcAft>
              <a:buClrTx/>
              <a:buSzTx/>
              <a:buFontTx/>
              <a:buNone/>
              <a:tabLst/>
              <a:defRPr/>
            </a:pPr>
            <a:r>
              <a:rPr kumimoji="0" lang="ja-JP" altLang="en-US" sz="1200" b="0" i="0" u="none" strike="noStrike" kern="1200" cap="none" spc="0" normalizeH="0" baseline="0" noProof="0" dirty="0">
                <a:ln>
                  <a:noFill/>
                </a:ln>
                <a:solidFill>
                  <a:srgbClr val="000000"/>
                </a:solidFill>
                <a:effectLst/>
                <a:uLnTx/>
                <a:uFillTx/>
                <a:latin typeface="HGPｺﾞｼｯｸE"/>
                <a:ea typeface="HGPｺﾞｼｯｸE"/>
                <a:cs typeface="メイリオ" panose="020B0604030504040204" pitchFamily="50" charset="-128"/>
              </a:rPr>
              <a:t>＜佐賀県森林環境税の仕組み＞</a:t>
            </a:r>
            <a:br>
              <a:rPr kumimoji="0" lang="en-US" altLang="ja-JP" sz="1200" b="0" i="0" u="none" strike="noStrike" kern="1200" cap="none" spc="0" normalizeH="0" baseline="0" noProof="0" dirty="0">
                <a:ln>
                  <a:noFill/>
                </a:ln>
                <a:solidFill>
                  <a:srgbClr val="000000"/>
                </a:solidFill>
                <a:effectLst/>
                <a:uLnTx/>
                <a:uFillTx/>
                <a:latin typeface="HGPｺﾞｼｯｸE"/>
                <a:ea typeface="HGPｺﾞｼｯｸE"/>
                <a:cs typeface="メイリオ" panose="020B0604030504040204" pitchFamily="50" charset="-128"/>
              </a:rPr>
            </a:br>
            <a:r>
              <a:rPr kumimoji="0" lang="ja-JP" altLang="en-US" sz="1200" b="0" i="0" u="none" strike="noStrike" kern="1200" cap="none" spc="0" normalizeH="0" baseline="0" noProof="0" dirty="0">
                <a:ln>
                  <a:noFill/>
                </a:ln>
                <a:solidFill>
                  <a:srgbClr val="000000"/>
                </a:solidFill>
                <a:effectLst/>
                <a:uLnTx/>
                <a:uFillTx/>
                <a:latin typeface="HGPｺﾞｼｯｸE"/>
                <a:ea typeface="HGPｺﾞｼｯｸE"/>
                <a:cs typeface="メイリオ" panose="020B0604030504040204" pitchFamily="50" charset="-128"/>
              </a:rPr>
              <a:t>　　納税者　▷　個人：県内に住所等を有する人　　法人：県内に事務所、事業所等を有する法人等</a:t>
            </a:r>
            <a:br>
              <a:rPr kumimoji="0" lang="en-US" altLang="ja-JP" sz="1200" b="0" i="0" u="none" strike="noStrike" kern="1200" cap="none" spc="0" normalizeH="0" baseline="0" noProof="0" dirty="0">
                <a:ln>
                  <a:noFill/>
                </a:ln>
                <a:solidFill>
                  <a:srgbClr val="000000"/>
                </a:solidFill>
                <a:effectLst/>
                <a:uLnTx/>
                <a:uFillTx/>
                <a:latin typeface="HGPｺﾞｼｯｸE"/>
                <a:ea typeface="HGPｺﾞｼｯｸE"/>
                <a:cs typeface="メイリオ" panose="020B0604030504040204" pitchFamily="50" charset="-128"/>
              </a:rPr>
            </a:br>
            <a:r>
              <a:rPr kumimoji="0" lang="ja-JP" altLang="en-US" sz="1200" b="0" i="0" u="none" strike="noStrike" kern="1200" cap="none" spc="0" normalizeH="0" baseline="0" noProof="0" dirty="0">
                <a:ln>
                  <a:noFill/>
                </a:ln>
                <a:solidFill>
                  <a:srgbClr val="000000"/>
                </a:solidFill>
                <a:effectLst/>
                <a:uLnTx/>
                <a:uFillTx/>
                <a:latin typeface="HGPｺﾞｼｯｸE"/>
                <a:ea typeface="HGPｺﾞｼｯｸE"/>
                <a:cs typeface="メイリオ" panose="020B0604030504040204" pitchFamily="50" charset="-128"/>
              </a:rPr>
              <a:t>　　納税額　▷　個人：年</a:t>
            </a:r>
            <a:r>
              <a:rPr kumimoji="0" lang="en-US" altLang="ja-JP" sz="1200" b="0" i="0" u="none" strike="noStrike" kern="1200" cap="none" spc="0" normalizeH="0" baseline="0" noProof="0" dirty="0">
                <a:ln>
                  <a:noFill/>
                </a:ln>
                <a:solidFill>
                  <a:srgbClr val="000000"/>
                </a:solidFill>
                <a:effectLst/>
                <a:uLnTx/>
                <a:uFillTx/>
                <a:latin typeface="HGPｺﾞｼｯｸE"/>
                <a:ea typeface="HGPｺﾞｼｯｸE"/>
                <a:cs typeface="メイリオ" panose="020B0604030504040204" pitchFamily="50" charset="-128"/>
              </a:rPr>
              <a:t>500</a:t>
            </a:r>
            <a:r>
              <a:rPr kumimoji="0" lang="ja-JP" altLang="en-US" sz="1200" b="0" i="0" u="none" strike="noStrike" kern="1200" cap="none" spc="0" normalizeH="0" baseline="0" noProof="0" dirty="0">
                <a:ln>
                  <a:noFill/>
                </a:ln>
                <a:solidFill>
                  <a:srgbClr val="000000"/>
                </a:solidFill>
                <a:effectLst/>
                <a:uLnTx/>
                <a:uFillTx/>
                <a:latin typeface="HGPｺﾞｼｯｸE"/>
                <a:ea typeface="HGPｺﾞｼｯｸE"/>
                <a:cs typeface="メイリオ" panose="020B0604030504040204" pitchFamily="50" charset="-128"/>
              </a:rPr>
              <a:t>円　　法人：資本金等の額に応じて年</a:t>
            </a:r>
            <a:r>
              <a:rPr kumimoji="0" lang="en-US" altLang="ja-JP" sz="1200" b="0" i="0" u="none" strike="noStrike" kern="1200" cap="none" spc="0" normalizeH="0" baseline="0" noProof="0" dirty="0">
                <a:ln>
                  <a:noFill/>
                </a:ln>
                <a:solidFill>
                  <a:srgbClr val="000000"/>
                </a:solidFill>
                <a:effectLst/>
                <a:uLnTx/>
                <a:uFillTx/>
                <a:latin typeface="HGPｺﾞｼｯｸE"/>
                <a:ea typeface="HGPｺﾞｼｯｸE"/>
                <a:cs typeface="メイリオ" panose="020B0604030504040204" pitchFamily="50" charset="-128"/>
              </a:rPr>
              <a:t>1,000</a:t>
            </a:r>
            <a:r>
              <a:rPr kumimoji="0" lang="ja-JP" altLang="en-US" sz="1200" b="0" i="0" u="none" strike="noStrike" kern="1200" cap="none" spc="0" normalizeH="0" baseline="0" noProof="0" dirty="0">
                <a:ln>
                  <a:noFill/>
                </a:ln>
                <a:solidFill>
                  <a:srgbClr val="000000"/>
                </a:solidFill>
                <a:effectLst/>
                <a:uLnTx/>
                <a:uFillTx/>
                <a:latin typeface="HGPｺﾞｼｯｸE"/>
                <a:ea typeface="HGPｺﾞｼｯｸE"/>
                <a:cs typeface="メイリオ" panose="020B0604030504040204" pitchFamily="50" charset="-128"/>
              </a:rPr>
              <a:t>円～</a:t>
            </a:r>
            <a:r>
              <a:rPr kumimoji="0" lang="en-US" altLang="ja-JP" sz="1200" b="0" i="0" u="none" strike="noStrike" kern="1200" cap="none" spc="0" normalizeH="0" baseline="0" noProof="0" dirty="0">
                <a:ln>
                  <a:noFill/>
                </a:ln>
                <a:solidFill>
                  <a:srgbClr val="000000"/>
                </a:solidFill>
                <a:effectLst/>
                <a:uLnTx/>
                <a:uFillTx/>
                <a:latin typeface="HGPｺﾞｼｯｸE"/>
                <a:ea typeface="HGPｺﾞｼｯｸE"/>
                <a:cs typeface="メイリオ" panose="020B0604030504040204" pitchFamily="50" charset="-128"/>
              </a:rPr>
              <a:t>40,000</a:t>
            </a:r>
            <a:r>
              <a:rPr kumimoji="0" lang="ja-JP" altLang="en-US" sz="1200" b="0" i="0" u="none" strike="noStrike" kern="1200" cap="none" spc="0" normalizeH="0" baseline="0" noProof="0" dirty="0">
                <a:ln>
                  <a:noFill/>
                </a:ln>
                <a:solidFill>
                  <a:srgbClr val="000000"/>
                </a:solidFill>
                <a:effectLst/>
                <a:uLnTx/>
                <a:uFillTx/>
                <a:latin typeface="HGPｺﾞｼｯｸE"/>
                <a:ea typeface="HGPｺﾞｼｯｸE"/>
                <a:cs typeface="メイリオ" panose="020B0604030504040204" pitchFamily="50" charset="-128"/>
              </a:rPr>
              <a:t>円</a:t>
            </a:r>
            <a:endParaRPr kumimoji="0" lang="en-US" altLang="ja-JP" sz="1200" b="0" i="0" u="none" strike="noStrike" kern="1200" cap="none" spc="0" normalizeH="0" baseline="0" noProof="0" dirty="0">
              <a:ln>
                <a:noFill/>
              </a:ln>
              <a:solidFill>
                <a:srgbClr val="000000"/>
              </a:solidFill>
              <a:effectLst/>
              <a:uLnTx/>
              <a:uFillTx/>
              <a:latin typeface="HGPｺﾞｼｯｸE"/>
              <a:ea typeface="HGPｺﾞｼｯｸE"/>
              <a:cs typeface="メイリオ" panose="020B0604030504040204" pitchFamily="50" charset="-128"/>
            </a:endParaRPr>
          </a:p>
        </p:txBody>
      </p:sp>
      <p:grpSp>
        <p:nvGrpSpPr>
          <p:cNvPr id="55" name="グループ化 54">
            <a:extLst>
              <a:ext uri="{FF2B5EF4-FFF2-40B4-BE49-F238E27FC236}">
                <a16:creationId xmlns:a16="http://schemas.microsoft.com/office/drawing/2014/main" id="{80B6EB47-B7FF-6920-26A1-31668DA4B031}"/>
              </a:ext>
            </a:extLst>
          </p:cNvPr>
          <p:cNvGrpSpPr/>
          <p:nvPr/>
        </p:nvGrpSpPr>
        <p:grpSpPr>
          <a:xfrm>
            <a:off x="576110" y="6346316"/>
            <a:ext cx="7699438" cy="433650"/>
            <a:chOff x="2513315" y="838079"/>
            <a:chExt cx="5849680" cy="374400"/>
          </a:xfrm>
        </p:grpSpPr>
        <p:sp>
          <p:nvSpPr>
            <p:cNvPr id="56" name="正方形/長方形 55">
              <a:extLst>
                <a:ext uri="{FF2B5EF4-FFF2-40B4-BE49-F238E27FC236}">
                  <a16:creationId xmlns:a16="http://schemas.microsoft.com/office/drawing/2014/main" id="{4C205845-AF0D-345C-0CE7-4D2B6A0ECC21}"/>
                </a:ext>
              </a:extLst>
            </p:cNvPr>
            <p:cNvSpPr/>
            <p:nvPr/>
          </p:nvSpPr>
          <p:spPr bwMode="auto">
            <a:xfrm>
              <a:off x="2513315" y="838079"/>
              <a:ext cx="5849680" cy="374400"/>
            </a:xfrm>
            <a:prstGeom prst="rect">
              <a:avLst/>
            </a:prstGeom>
            <a:noFill/>
            <a:ln w="22225"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0" i="0" u="none" strike="noStrike" kern="1200" cap="none" spc="0" normalizeH="0" baseline="0" noProof="0" dirty="0">
                <a:ln>
                  <a:noFill/>
                </a:ln>
                <a:solidFill>
                  <a:srgbClr val="000000"/>
                </a:solidFill>
                <a:effectLst/>
                <a:uLnTx/>
                <a:uFillTx/>
                <a:latin typeface="HGPｺﾞｼｯｸE"/>
                <a:ea typeface="HGPｺﾞｼｯｸE"/>
                <a:cs typeface="+mn-cs"/>
              </a:endParaRPr>
            </a:p>
          </p:txBody>
        </p:sp>
        <p:sp>
          <p:nvSpPr>
            <p:cNvPr id="57" name="正方形/長方形 56">
              <a:extLst>
                <a:ext uri="{FF2B5EF4-FFF2-40B4-BE49-F238E27FC236}">
                  <a16:creationId xmlns:a16="http://schemas.microsoft.com/office/drawing/2014/main" id="{95B0BC08-1ECF-9540-9665-BE72BD2ECACB}"/>
                </a:ext>
              </a:extLst>
            </p:cNvPr>
            <p:cNvSpPr/>
            <p:nvPr/>
          </p:nvSpPr>
          <p:spPr bwMode="auto">
            <a:xfrm>
              <a:off x="2571622" y="876396"/>
              <a:ext cx="5734054" cy="296751"/>
            </a:xfrm>
            <a:prstGeom prst="rect">
              <a:avLst/>
            </a:prstGeom>
            <a:solidFill>
              <a:srgbClr val="CCECFF">
                <a:alpha val="30000"/>
              </a:srgbClr>
            </a:solidFill>
            <a:ln w="6350" cap="flat" cmpd="sng" algn="ctr">
              <a:solidFill>
                <a:srgbClr val="005BAD"/>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0" i="0" u="none" strike="noStrike" kern="1200" cap="none" spc="0" normalizeH="0" baseline="0" noProof="0" dirty="0">
                <a:ln>
                  <a:noFill/>
                </a:ln>
                <a:solidFill>
                  <a:srgbClr val="000000"/>
                </a:solidFill>
                <a:effectLst/>
                <a:uLnTx/>
                <a:uFillTx/>
                <a:latin typeface="HGPｺﾞｼｯｸE"/>
                <a:ea typeface="HGPｺﾞｼｯｸE"/>
                <a:cs typeface="+mn-cs"/>
              </a:endParaRPr>
            </a:p>
          </p:txBody>
        </p:sp>
        <p:sp>
          <p:nvSpPr>
            <p:cNvPr id="58" name="テキスト ボックス 57">
              <a:extLst>
                <a:ext uri="{FF2B5EF4-FFF2-40B4-BE49-F238E27FC236}">
                  <a16:creationId xmlns:a16="http://schemas.microsoft.com/office/drawing/2014/main" id="{FA991C65-3FB6-8DB9-7580-4D1BF147B3F0}"/>
                </a:ext>
              </a:extLst>
            </p:cNvPr>
            <p:cNvSpPr txBox="1"/>
            <p:nvPr/>
          </p:nvSpPr>
          <p:spPr>
            <a:xfrm>
              <a:off x="2670076" y="942186"/>
              <a:ext cx="5642903" cy="22586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1" i="0" u="none" strike="noStrike" kern="1200" cap="none" spc="0" normalizeH="0" baseline="0" noProof="0" dirty="0">
                  <a:ln>
                    <a:noFill/>
                  </a:ln>
                  <a:solidFill>
                    <a:srgbClr val="005BAD"/>
                  </a:solidFill>
                  <a:effectLst/>
                  <a:uLnTx/>
                  <a:uFillTx/>
                  <a:latin typeface="ＭＳ Ｐゴシック" panose="020B0600070205080204" pitchFamily="50" charset="-128"/>
                  <a:ea typeface="ＭＳ Ｐゴシック" panose="020B0600070205080204" pitchFamily="50" charset="-128"/>
                  <a:cs typeface="+mn-cs"/>
                </a:rPr>
                <a:t>佐賀県森林環境税についてもっと詳しくみてみよう</a:t>
              </a:r>
              <a:r>
                <a:rPr kumimoji="1" lang="ja-JP" altLang="en-US" sz="1100" b="1" i="0" u="none" strike="noStrike" kern="1200" cap="none" spc="0" normalizeH="0" baseline="0" noProof="0" dirty="0">
                  <a:ln>
                    <a:noFill/>
                  </a:ln>
                  <a:solidFill>
                    <a:srgbClr val="005BAD"/>
                  </a:solidFill>
                  <a:effectLst/>
                  <a:uLnTx/>
                  <a:uFillTx/>
                  <a:latin typeface="ＭＳ Ｐゴシック" panose="020B0600070205080204" pitchFamily="50" charset="-128"/>
                  <a:ea typeface="ＭＳ Ｐゴシック" panose="020B0600070205080204" pitchFamily="50" charset="-128"/>
                  <a:cs typeface="+mn-cs"/>
                </a:rPr>
                <a:t>！　　</a:t>
              </a:r>
              <a:r>
                <a:rPr kumimoji="1" lang="en-US" altLang="ja-JP" sz="1100" b="1" i="0" u="none" strike="noStrike" kern="1200" cap="none" spc="0" normalizeH="0" baseline="0" noProof="0" dirty="0">
                  <a:ln>
                    <a:noFill/>
                  </a:ln>
                  <a:solidFill>
                    <a:srgbClr val="005BAD"/>
                  </a:solidFill>
                  <a:effectLst/>
                  <a:uLnTx/>
                  <a:uFillTx/>
                  <a:latin typeface="ＭＳ Ｐゴシック" panose="020B0600070205080204" pitchFamily="50" charset="-128"/>
                  <a:ea typeface="ＭＳ Ｐゴシック" panose="020B0600070205080204" pitchFamily="50" charset="-128"/>
                  <a:cs typeface="+mn-cs"/>
                  <a:hlinkClick r:id="rId3"/>
                </a:rPr>
                <a:t>https://www.pref.saga.lg.jp/kiji00319533/index.html</a:t>
              </a:r>
              <a:r>
                <a:rPr kumimoji="1" lang="ja-JP" altLang="en-US" sz="1100" b="1" i="0" u="none" strike="noStrike" kern="1200" cap="none" spc="0" normalizeH="0" baseline="0" noProof="0" dirty="0">
                  <a:ln>
                    <a:noFill/>
                  </a:ln>
                  <a:solidFill>
                    <a:srgbClr val="005BAD"/>
                  </a:solidFill>
                  <a:effectLst/>
                  <a:uLnTx/>
                  <a:uFillTx/>
                  <a:latin typeface="ＭＳ Ｐゴシック" panose="020B0600070205080204" pitchFamily="50" charset="-128"/>
                  <a:ea typeface="ＭＳ Ｐゴシック" panose="020B0600070205080204" pitchFamily="50" charset="-128"/>
                  <a:cs typeface="+mn-cs"/>
                </a:rPr>
                <a:t>　　　</a:t>
              </a:r>
              <a:r>
                <a:rPr kumimoji="0" lang="ja-JP" altLang="en-US" sz="1100" b="0" i="0" u="none" strike="noStrike" kern="1200" cap="none" spc="0" normalizeH="0" baseline="0" noProof="0" dirty="0">
                  <a:ln>
                    <a:noFill/>
                  </a:ln>
                  <a:solidFill>
                    <a:srgbClr val="000000"/>
                  </a:solidFill>
                  <a:effectLst/>
                  <a:uLnTx/>
                  <a:uFillTx/>
                  <a:latin typeface="Arial"/>
                  <a:ea typeface="HGPｺﾞｼｯｸE"/>
                  <a:cs typeface="+mn-cs"/>
                </a:rPr>
                <a:t> </a:t>
              </a:r>
              <a:endParaRPr kumimoji="0" lang="en-US" altLang="ja-JP" sz="1100" b="0" i="0" u="sng" strike="noStrike" kern="1200" cap="none" spc="0" normalizeH="0" baseline="0" noProof="0" dirty="0">
                <a:ln>
                  <a:noFill/>
                </a:ln>
                <a:solidFill>
                  <a:srgbClr val="000000"/>
                </a:solidFill>
                <a:effectLst/>
                <a:uLnTx/>
                <a:uFillTx/>
                <a:latin typeface="Arial"/>
                <a:ea typeface="HGPｺﾞｼｯｸE"/>
                <a:cs typeface="+mn-cs"/>
              </a:endParaRPr>
            </a:p>
          </p:txBody>
        </p:sp>
      </p:grpSp>
      <p:grpSp>
        <p:nvGrpSpPr>
          <p:cNvPr id="73" name="グループ化 72">
            <a:extLst>
              <a:ext uri="{FF2B5EF4-FFF2-40B4-BE49-F238E27FC236}">
                <a16:creationId xmlns:a16="http://schemas.microsoft.com/office/drawing/2014/main" id="{88AB549E-DC3D-683A-AB8E-7A10EB075D23}"/>
              </a:ext>
            </a:extLst>
          </p:cNvPr>
          <p:cNvGrpSpPr/>
          <p:nvPr/>
        </p:nvGrpSpPr>
        <p:grpSpPr>
          <a:xfrm>
            <a:off x="-41757" y="6120668"/>
            <a:ext cx="832606" cy="749284"/>
            <a:chOff x="-35154" y="5996308"/>
            <a:chExt cx="945432" cy="850820"/>
          </a:xfrm>
        </p:grpSpPr>
        <p:sp>
          <p:nvSpPr>
            <p:cNvPr id="74" name="フリーフォーム: 図形 38">
              <a:extLst>
                <a:ext uri="{FF2B5EF4-FFF2-40B4-BE49-F238E27FC236}">
                  <a16:creationId xmlns:a16="http://schemas.microsoft.com/office/drawing/2014/main" id="{878F9933-B9F6-A257-622B-B0186841E845}"/>
                </a:ext>
              </a:extLst>
            </p:cNvPr>
            <p:cNvSpPr/>
            <p:nvPr userDrawn="1"/>
          </p:nvSpPr>
          <p:spPr>
            <a:xfrm rot="5400000">
              <a:off x="29731" y="6013483"/>
              <a:ext cx="803912" cy="863377"/>
            </a:xfrm>
            <a:custGeom>
              <a:avLst/>
              <a:gdLst>
                <a:gd name="connsiteX0" fmla="*/ 0 w 803912"/>
                <a:gd name="connsiteY0" fmla="*/ 529098 h 863377"/>
                <a:gd name="connsiteX1" fmla="*/ 529098 w 803912"/>
                <a:gd name="connsiteY1" fmla="*/ 0 h 863377"/>
                <a:gd name="connsiteX2" fmla="*/ 735047 w 803912"/>
                <a:gd name="connsiteY2" fmla="*/ 41580 h 863377"/>
                <a:gd name="connsiteX3" fmla="*/ 803912 w 803912"/>
                <a:gd name="connsiteY3" fmla="*/ 78958 h 863377"/>
                <a:gd name="connsiteX4" fmla="*/ 803912 w 803912"/>
                <a:gd name="connsiteY4" fmla="*/ 863377 h 863377"/>
                <a:gd name="connsiteX5" fmla="*/ 122089 w 803912"/>
                <a:gd name="connsiteY5" fmla="*/ 863377 h 863377"/>
                <a:gd name="connsiteX6" fmla="*/ 90362 w 803912"/>
                <a:gd name="connsiteY6" fmla="*/ 824922 h 863377"/>
                <a:gd name="connsiteX7" fmla="*/ 0 w 803912"/>
                <a:gd name="connsiteY7" fmla="*/ 529098 h 863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3912" h="863377">
                  <a:moveTo>
                    <a:pt x="0" y="529098"/>
                  </a:moveTo>
                  <a:cubicBezTo>
                    <a:pt x="0" y="236885"/>
                    <a:pt x="236885" y="0"/>
                    <a:pt x="529098" y="0"/>
                  </a:cubicBezTo>
                  <a:cubicBezTo>
                    <a:pt x="602151" y="0"/>
                    <a:pt x="671747" y="14806"/>
                    <a:pt x="735047" y="41580"/>
                  </a:cubicBezTo>
                  <a:lnTo>
                    <a:pt x="803912" y="78958"/>
                  </a:lnTo>
                  <a:lnTo>
                    <a:pt x="803912" y="863377"/>
                  </a:lnTo>
                  <a:lnTo>
                    <a:pt x="122089" y="863377"/>
                  </a:lnTo>
                  <a:lnTo>
                    <a:pt x="90362" y="824922"/>
                  </a:lnTo>
                  <a:cubicBezTo>
                    <a:pt x="33312" y="740478"/>
                    <a:pt x="0" y="638678"/>
                    <a:pt x="0" y="529098"/>
                  </a:cubicBezTo>
                  <a:close/>
                </a:path>
              </a:pathLst>
            </a:custGeom>
            <a:solidFill>
              <a:srgbClr val="DCF8C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srgbClr val="FFFFFF"/>
                </a:solidFill>
                <a:effectLst/>
                <a:uLnTx/>
                <a:uFillTx/>
                <a:latin typeface="Arial"/>
                <a:ea typeface="HGPｺﾞｼｯｸE"/>
                <a:cs typeface="+mn-cs"/>
              </a:endParaRPr>
            </a:p>
          </p:txBody>
        </p:sp>
        <p:sp>
          <p:nvSpPr>
            <p:cNvPr id="75" name="フリーフォーム: 図形 39">
              <a:extLst>
                <a:ext uri="{FF2B5EF4-FFF2-40B4-BE49-F238E27FC236}">
                  <a16:creationId xmlns:a16="http://schemas.microsoft.com/office/drawing/2014/main" id="{6D616B08-486B-B257-B202-B9DFA0E52FFB}"/>
                </a:ext>
              </a:extLst>
            </p:cNvPr>
            <p:cNvSpPr/>
            <p:nvPr userDrawn="1"/>
          </p:nvSpPr>
          <p:spPr>
            <a:xfrm rot="5400000">
              <a:off x="29731" y="5966576"/>
              <a:ext cx="850815" cy="910279"/>
            </a:xfrm>
            <a:custGeom>
              <a:avLst/>
              <a:gdLst>
                <a:gd name="connsiteX0" fmla="*/ 0 w 850815"/>
                <a:gd name="connsiteY0" fmla="*/ 576000 h 910278"/>
                <a:gd name="connsiteX1" fmla="*/ 576000 w 850815"/>
                <a:gd name="connsiteY1" fmla="*/ 0 h 910278"/>
                <a:gd name="connsiteX2" fmla="*/ 800205 w 850815"/>
                <a:gd name="connsiteY2" fmla="*/ 45266 h 910278"/>
                <a:gd name="connsiteX3" fmla="*/ 850815 w 850815"/>
                <a:gd name="connsiteY3" fmla="*/ 72735 h 910278"/>
                <a:gd name="connsiteX4" fmla="*/ 850815 w 850815"/>
                <a:gd name="connsiteY4" fmla="*/ 125859 h 910278"/>
                <a:gd name="connsiteX5" fmla="*/ 781950 w 850815"/>
                <a:gd name="connsiteY5" fmla="*/ 88481 h 910278"/>
                <a:gd name="connsiteX6" fmla="*/ 576001 w 850815"/>
                <a:gd name="connsiteY6" fmla="*/ 46901 h 910278"/>
                <a:gd name="connsiteX7" fmla="*/ 46903 w 850815"/>
                <a:gd name="connsiteY7" fmla="*/ 575999 h 910278"/>
                <a:gd name="connsiteX8" fmla="*/ 137265 w 850815"/>
                <a:gd name="connsiteY8" fmla="*/ 871823 h 910278"/>
                <a:gd name="connsiteX9" fmla="*/ 168992 w 850815"/>
                <a:gd name="connsiteY9" fmla="*/ 910278 h 910278"/>
                <a:gd name="connsiteX10" fmla="*/ 108463 w 850815"/>
                <a:gd name="connsiteY10" fmla="*/ 910278 h 910278"/>
                <a:gd name="connsiteX11" fmla="*/ 98372 w 850815"/>
                <a:gd name="connsiteY11" fmla="*/ 898047 h 910278"/>
                <a:gd name="connsiteX12" fmla="*/ 0 w 850815"/>
                <a:gd name="connsiteY12" fmla="*/ 576000 h 91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0815" h="910278">
                  <a:moveTo>
                    <a:pt x="0" y="576000"/>
                  </a:moveTo>
                  <a:cubicBezTo>
                    <a:pt x="0" y="257884"/>
                    <a:pt x="257884" y="0"/>
                    <a:pt x="576000" y="0"/>
                  </a:cubicBezTo>
                  <a:cubicBezTo>
                    <a:pt x="655529" y="0"/>
                    <a:pt x="731294" y="16118"/>
                    <a:pt x="800205" y="45266"/>
                  </a:cubicBezTo>
                  <a:lnTo>
                    <a:pt x="850815" y="72735"/>
                  </a:lnTo>
                  <a:lnTo>
                    <a:pt x="850815" y="125859"/>
                  </a:lnTo>
                  <a:lnTo>
                    <a:pt x="781950" y="88481"/>
                  </a:lnTo>
                  <a:cubicBezTo>
                    <a:pt x="718650" y="61707"/>
                    <a:pt x="649054" y="46901"/>
                    <a:pt x="576001" y="46901"/>
                  </a:cubicBezTo>
                  <a:cubicBezTo>
                    <a:pt x="283788" y="46901"/>
                    <a:pt x="46903" y="283786"/>
                    <a:pt x="46903" y="575999"/>
                  </a:cubicBezTo>
                  <a:cubicBezTo>
                    <a:pt x="46903" y="685579"/>
                    <a:pt x="80215" y="787379"/>
                    <a:pt x="137265" y="871823"/>
                  </a:cubicBezTo>
                  <a:lnTo>
                    <a:pt x="168992" y="910278"/>
                  </a:lnTo>
                  <a:lnTo>
                    <a:pt x="108463" y="910278"/>
                  </a:lnTo>
                  <a:lnTo>
                    <a:pt x="98372" y="898047"/>
                  </a:lnTo>
                  <a:cubicBezTo>
                    <a:pt x="36265" y="806117"/>
                    <a:pt x="0" y="695294"/>
                    <a:pt x="0" y="576000"/>
                  </a:cubicBezTo>
                  <a:close/>
                </a:path>
              </a:pathLst>
            </a:custGeom>
            <a:solidFill>
              <a:srgbClr val="005BA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HGPｺﾞｼｯｸE"/>
                <a:cs typeface="+mn-cs"/>
              </a:endParaRPr>
            </a:p>
          </p:txBody>
        </p:sp>
        <p:sp>
          <p:nvSpPr>
            <p:cNvPr id="76" name="テキスト ボックス 75">
              <a:extLst>
                <a:ext uri="{FF2B5EF4-FFF2-40B4-BE49-F238E27FC236}">
                  <a16:creationId xmlns:a16="http://schemas.microsoft.com/office/drawing/2014/main" id="{C469CC09-C6D9-4724-0832-23A4D35683F6}"/>
                </a:ext>
              </a:extLst>
            </p:cNvPr>
            <p:cNvSpPr txBox="1"/>
            <p:nvPr userDrawn="1"/>
          </p:nvSpPr>
          <p:spPr>
            <a:xfrm>
              <a:off x="-35154" y="6181034"/>
              <a:ext cx="825671" cy="584775"/>
            </a:xfrm>
            <a:prstGeom prst="rect">
              <a:avLst/>
            </a:prstGeom>
            <a:noFill/>
          </p:spPr>
          <p:txBody>
            <a:bodyPr wrap="square" rtlCol="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50" normalizeH="0" baseline="0" noProof="0" dirty="0">
                  <a:ln>
                    <a:noFill/>
                  </a:ln>
                  <a:solidFill>
                    <a:srgbClr val="005BAD"/>
                  </a:solidFill>
                  <a:effectLst/>
                  <a:uLnTx/>
                  <a:uFillTx/>
                  <a:latin typeface="ＭＳ Ｐゴシック" panose="020B0600070205080204" pitchFamily="50" charset="-128"/>
                  <a:ea typeface="ＭＳ Ｐゴシック" panose="020B0600070205080204" pitchFamily="50" charset="-128"/>
                  <a:cs typeface="+mn-cs"/>
                </a:rPr>
                <a:t>もっと</a:t>
              </a:r>
              <a:endParaRPr kumimoji="1" lang="en-US" altLang="ja-JP" sz="1400" b="1" i="0" u="none" strike="noStrike" kern="1200" cap="none" spc="50" normalizeH="0" baseline="0" noProof="0" dirty="0">
                <a:ln>
                  <a:noFill/>
                </a:ln>
                <a:solidFill>
                  <a:srgbClr val="005BAD"/>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50" normalizeH="0" baseline="0" noProof="0" dirty="0">
                  <a:ln>
                    <a:noFill/>
                  </a:ln>
                  <a:solidFill>
                    <a:srgbClr val="005BAD"/>
                  </a:solidFill>
                  <a:effectLst/>
                  <a:uLnTx/>
                  <a:uFillTx/>
                  <a:latin typeface="ＭＳ Ｐゴシック" panose="020B0600070205080204" pitchFamily="50" charset="-128"/>
                  <a:ea typeface="ＭＳ Ｐゴシック" panose="020B0600070205080204" pitchFamily="50" charset="-128"/>
                  <a:cs typeface="+mn-cs"/>
                </a:rPr>
                <a:t>詳しく</a:t>
              </a:r>
              <a:endParaRPr kumimoji="1" lang="ja-JP" altLang="en-US" sz="1400" b="1" i="0" u="none" strike="noStrike" kern="1200" cap="none" spc="50" normalizeH="0" baseline="0" noProof="0" dirty="0">
                <a:ln>
                  <a:noFill/>
                </a:ln>
                <a:solidFill>
                  <a:srgbClr val="005BAD"/>
                </a:solidFill>
                <a:effectLst/>
                <a:uLnTx/>
                <a:uFillTx/>
                <a:latin typeface="ＭＳ Ｐゴシック" panose="020B0600070205080204" pitchFamily="50" charset="-128"/>
                <a:ea typeface="ＭＳ Ｐゴシック" panose="020B0600070205080204" pitchFamily="50" charset="-128"/>
                <a:cs typeface="+mn-cs"/>
              </a:endParaRPr>
            </a:p>
          </p:txBody>
        </p:sp>
      </p:grpSp>
      <p:sp>
        <p:nvSpPr>
          <p:cNvPr id="2" name="テキスト ボックス 1">
            <a:extLst>
              <a:ext uri="{FF2B5EF4-FFF2-40B4-BE49-F238E27FC236}">
                <a16:creationId xmlns:a16="http://schemas.microsoft.com/office/drawing/2014/main" id="{48500A28-203E-E815-ACE6-C18A47F8C622}"/>
              </a:ext>
            </a:extLst>
          </p:cNvPr>
          <p:cNvSpPr txBox="1"/>
          <p:nvPr/>
        </p:nvSpPr>
        <p:spPr>
          <a:xfrm>
            <a:off x="288315" y="1267165"/>
            <a:ext cx="8473846" cy="361289"/>
          </a:xfrm>
          <a:prstGeom prst="rect">
            <a:avLst/>
          </a:prstGeom>
          <a:noFill/>
          <a:ln w="19050">
            <a:noFill/>
            <a:prstDash val="solid"/>
          </a:ln>
        </p:spPr>
        <p:txBody>
          <a:bodyPr wrap="square" lIns="108000" tIns="72000" rIns="36000" rtlCol="0" anchor="ctr">
            <a:noAutofit/>
          </a:bodyPr>
          <a:lstStyle/>
          <a:p>
            <a:pPr marL="0" marR="0" lvl="0" indent="0" algn="l" defTabSz="914034" rtl="0" eaLnBrk="1" fontAlgn="auto" latinLnBrk="0" hangingPunct="1">
              <a:lnSpc>
                <a:spcPct val="100000"/>
              </a:lnSpc>
              <a:spcBef>
                <a:spcPts val="0"/>
              </a:spcBef>
              <a:spcAft>
                <a:spcPts val="0"/>
              </a:spcAft>
              <a:buClrTx/>
              <a:buSzTx/>
              <a:buFontTx/>
              <a:buNone/>
              <a:tabLst/>
              <a:defRPr/>
            </a:pPr>
            <a:r>
              <a:rPr kumimoji="1" lang="ja-JP" altLang="en-US" sz="1400" b="0" i="0" u="sng" strike="noStrike" kern="0" cap="none" spc="0" normalizeH="0" baseline="0" noProof="0" dirty="0">
                <a:ln>
                  <a:noFill/>
                </a:ln>
                <a:solidFill>
                  <a:prstClr val="black"/>
                </a:solidFill>
                <a:effectLst/>
                <a:uLnTx/>
                <a:uFillTx/>
                <a:latin typeface="HGPｺﾞｼｯｸE"/>
                <a:ea typeface="HGPｺﾞｼｯｸE"/>
                <a:cs typeface="メイリオ" panose="020B0604030504040204" pitchFamily="50" charset="-128"/>
              </a:rPr>
              <a:t>さがの森林を守り育てるため、佐賀県森林環境税を活用し「さがの森林再生事業」を実施しています。</a:t>
            </a:r>
          </a:p>
        </p:txBody>
      </p:sp>
      <p:sp>
        <p:nvSpPr>
          <p:cNvPr id="8" name="正方形/長方形 7">
            <a:extLst>
              <a:ext uri="{FF2B5EF4-FFF2-40B4-BE49-F238E27FC236}">
                <a16:creationId xmlns:a16="http://schemas.microsoft.com/office/drawing/2014/main" id="{2C89B5BF-81D9-AB46-B71B-3259D80003D8}"/>
              </a:ext>
            </a:extLst>
          </p:cNvPr>
          <p:cNvSpPr>
            <a:spLocks/>
          </p:cNvSpPr>
          <p:nvPr/>
        </p:nvSpPr>
        <p:spPr>
          <a:xfrm>
            <a:off x="331693" y="1772303"/>
            <a:ext cx="2520000" cy="216000"/>
          </a:xfrm>
          <a:prstGeom prst="rect">
            <a:avLst/>
          </a:prstGeom>
          <a:solidFill>
            <a:schemeClr val="accent1">
              <a:lumMod val="40000"/>
              <a:lumOff val="60000"/>
            </a:schemeClr>
          </a:solidFill>
          <a:ln w="25400" cap="flat" cmpd="sng" algn="ctr">
            <a:noFill/>
            <a:prstDash val="solid"/>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ts val="1000"/>
              </a:lnSpc>
              <a:spcBef>
                <a:spcPts val="0"/>
              </a:spcBef>
              <a:spcAft>
                <a:spcPts val="0"/>
              </a:spcAft>
              <a:buClrTx/>
              <a:buSzTx/>
              <a:buFontTx/>
              <a:buNone/>
              <a:tabLst/>
              <a:defRPr/>
            </a:pPr>
            <a:r>
              <a:rPr kumimoji="0" lang="ja-JP" altLang="en-US" sz="1050" b="0" i="0" u="none" strike="noStrike" kern="100" cap="none" spc="0" normalizeH="0" baseline="0" noProof="0" dirty="0">
                <a:ln>
                  <a:noFill/>
                </a:ln>
                <a:solidFill>
                  <a:srgbClr val="000000"/>
                </a:solidFill>
                <a:effectLst/>
                <a:uLnTx/>
                <a:uFillTx/>
                <a:latin typeface="HGPｺﾞｼｯｸE"/>
                <a:ea typeface="HGPｺﾞｼｯｸE"/>
                <a:cs typeface="Times New Roman" panose="02020603050405020304" pitchFamily="18" charset="0"/>
              </a:rPr>
              <a:t>荒廃した森林を再生</a:t>
            </a:r>
            <a:endParaRPr kumimoji="0" lang="en-US" altLang="ja-JP" sz="1050" b="0" i="0" u="none" strike="noStrike" kern="100" cap="none" spc="0" normalizeH="0" baseline="0" noProof="0" dirty="0">
              <a:ln>
                <a:noFill/>
              </a:ln>
              <a:solidFill>
                <a:srgbClr val="000000"/>
              </a:solidFill>
              <a:effectLst/>
              <a:uLnTx/>
              <a:uFillTx/>
              <a:latin typeface="HGPｺﾞｼｯｸE"/>
              <a:ea typeface="HGPｺﾞｼｯｸE"/>
              <a:cs typeface="Times New Roman" panose="02020603050405020304" pitchFamily="18" charset="0"/>
            </a:endParaRPr>
          </a:p>
        </p:txBody>
      </p:sp>
      <p:pic>
        <p:nvPicPr>
          <p:cNvPr id="18" name="図 17">
            <a:extLst>
              <a:ext uri="{FF2B5EF4-FFF2-40B4-BE49-F238E27FC236}">
                <a16:creationId xmlns:a16="http://schemas.microsoft.com/office/drawing/2014/main" id="{30D5BDD0-EBE7-C0F7-0D05-FB066CC75BE0}"/>
              </a:ext>
            </a:extLst>
          </p:cNvPr>
          <p:cNvPicPr>
            <a:picLocks noChangeAspect="1"/>
          </p:cNvPicPr>
          <p:nvPr/>
        </p:nvPicPr>
        <p:blipFill>
          <a:blip r:embed="rId4" cstate="print">
            <a:extLst>
              <a:ext uri="{28A0092B-C50C-407E-A947-70E740481C1C}">
                <a14:useLocalDpi xmlns:a14="http://schemas.microsoft.com/office/drawing/2010/main" val="0"/>
              </a:ext>
            </a:extLst>
          </a:blip>
          <a:srcRect t="8791"/>
          <a:stretch>
            <a:fillRect/>
          </a:stretch>
        </p:blipFill>
        <p:spPr>
          <a:xfrm>
            <a:off x="6685294" y="5462400"/>
            <a:ext cx="999360" cy="911505"/>
          </a:xfrm>
          <a:prstGeom prst="rect">
            <a:avLst/>
          </a:prstGeom>
        </p:spPr>
      </p:pic>
      <p:sp>
        <p:nvSpPr>
          <p:cNvPr id="19" name="吹き出し: 円形 18">
            <a:extLst>
              <a:ext uri="{FF2B5EF4-FFF2-40B4-BE49-F238E27FC236}">
                <a16:creationId xmlns:a16="http://schemas.microsoft.com/office/drawing/2014/main" id="{57A27D65-BC61-149A-45DE-8BE06C12F44B}"/>
              </a:ext>
            </a:extLst>
          </p:cNvPr>
          <p:cNvSpPr/>
          <p:nvPr/>
        </p:nvSpPr>
        <p:spPr>
          <a:xfrm>
            <a:off x="7385868" y="5241420"/>
            <a:ext cx="1473436" cy="475129"/>
          </a:xfrm>
          <a:prstGeom prst="wedgeEllipseCallout">
            <a:avLst>
              <a:gd name="adj1" fmla="val -43634"/>
              <a:gd name="adj2" fmla="val 49863"/>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srgbClr val="000000"/>
                </a:solidFill>
                <a:effectLst/>
                <a:uLnTx/>
                <a:uFillTx/>
                <a:latin typeface="HGPｺﾞｼｯｸE"/>
                <a:ea typeface="HGPｺﾞｼｯｸE"/>
                <a:cs typeface="+mn-cs"/>
              </a:rPr>
              <a:t>森林保全のために</a:t>
            </a:r>
            <a:endParaRPr kumimoji="1" lang="en-US" altLang="ja-JP" sz="800" b="0" i="0" u="none" strike="noStrike" kern="1200" cap="none" spc="0" normalizeH="0" baseline="0" noProof="0" dirty="0">
              <a:ln>
                <a:noFill/>
              </a:ln>
              <a:solidFill>
                <a:srgbClr val="000000"/>
              </a:solidFill>
              <a:effectLst/>
              <a:uLnTx/>
              <a:uFillTx/>
              <a:latin typeface="HGPｺﾞｼｯｸE"/>
              <a:ea typeface="HGPｺﾞｼｯｸE"/>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srgbClr val="000000"/>
                </a:solidFill>
                <a:effectLst/>
                <a:uLnTx/>
                <a:uFillTx/>
                <a:latin typeface="HGPｺﾞｼｯｸE"/>
                <a:ea typeface="HGPｺﾞｼｯｸE"/>
                <a:cs typeface="+mn-cs"/>
              </a:rPr>
              <a:t>活用してるよ！</a:t>
            </a:r>
          </a:p>
        </p:txBody>
      </p:sp>
      <p:pic>
        <p:nvPicPr>
          <p:cNvPr id="23" name="図 22">
            <a:extLst>
              <a:ext uri="{FF2B5EF4-FFF2-40B4-BE49-F238E27FC236}">
                <a16:creationId xmlns:a16="http://schemas.microsoft.com/office/drawing/2014/main" id="{EC06302B-A757-9367-EA22-433549860BAD}"/>
              </a:ext>
            </a:extLst>
          </p:cNvPr>
          <p:cNvPicPr>
            <a:picLocks noChangeAspect="1"/>
          </p:cNvPicPr>
          <p:nvPr/>
        </p:nvPicPr>
        <p:blipFill>
          <a:blip r:embed="rId5" cstate="print">
            <a:extLst>
              <a:ext uri="{28A0092B-C50C-407E-A947-70E740481C1C}">
                <a14:useLocalDpi xmlns:a14="http://schemas.microsoft.com/office/drawing/2010/main" val="0"/>
              </a:ext>
            </a:extLst>
          </a:blip>
          <a:srcRect l="27811" t="40261" r="49083" b="35948"/>
          <a:stretch>
            <a:fillRect/>
          </a:stretch>
        </p:blipFill>
        <p:spPr>
          <a:xfrm>
            <a:off x="7745506" y="125506"/>
            <a:ext cx="831649" cy="1201271"/>
          </a:xfrm>
          <a:prstGeom prst="rect">
            <a:avLst/>
          </a:prstGeom>
        </p:spPr>
      </p:pic>
      <p:pic>
        <p:nvPicPr>
          <p:cNvPr id="31" name="図 30">
            <a:hlinkClick r:id="rId3"/>
            <a:extLst>
              <a:ext uri="{FF2B5EF4-FFF2-40B4-BE49-F238E27FC236}">
                <a16:creationId xmlns:a16="http://schemas.microsoft.com/office/drawing/2014/main" id="{B1965021-9A07-0705-15F9-68220A444C2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16853" y="6329496"/>
            <a:ext cx="466113" cy="466113"/>
          </a:xfrm>
          <a:prstGeom prst="rect">
            <a:avLst/>
          </a:prstGeom>
        </p:spPr>
      </p:pic>
      <p:sp>
        <p:nvSpPr>
          <p:cNvPr id="34" name="正方形/長方形 33">
            <a:extLst>
              <a:ext uri="{FF2B5EF4-FFF2-40B4-BE49-F238E27FC236}">
                <a16:creationId xmlns:a16="http://schemas.microsoft.com/office/drawing/2014/main" id="{2EC0CBB1-EBF5-96CA-CDA2-D5B9CAFBECF6}"/>
              </a:ext>
            </a:extLst>
          </p:cNvPr>
          <p:cNvSpPr>
            <a:spLocks/>
          </p:cNvSpPr>
          <p:nvPr/>
        </p:nvSpPr>
        <p:spPr>
          <a:xfrm>
            <a:off x="6935345" y="4296453"/>
            <a:ext cx="1545267" cy="371475"/>
          </a:xfrm>
          <a:prstGeom prst="rect">
            <a:avLst/>
          </a:prstGeom>
          <a:noFill/>
          <a:ln w="25400" cap="flat" cmpd="sng" algn="ctr">
            <a:noFill/>
            <a:prstDash val="solid"/>
          </a:ln>
          <a:effectLst/>
        </p:spPr>
        <p:txBody>
          <a:bodyPr rot="0" spcFirstLastPara="0" vert="horz" wrap="square" lIns="0" tIns="45720" rIns="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ts val="1000"/>
              </a:lnSpc>
              <a:spcBef>
                <a:spcPts val="0"/>
              </a:spcBef>
              <a:spcAft>
                <a:spcPts val="0"/>
              </a:spcAft>
              <a:buClrTx/>
              <a:buSzTx/>
              <a:buFontTx/>
              <a:buNone/>
              <a:tabLst/>
              <a:defRPr/>
            </a:pPr>
            <a:endParaRPr kumimoji="0" lang="ja-JP" altLang="en-US" sz="1050" b="0" i="0" u="none" strike="noStrike" kern="100" cap="none" spc="0" normalizeH="0" baseline="0" noProof="0" dirty="0">
              <a:ln>
                <a:noFill/>
              </a:ln>
              <a:solidFill>
                <a:srgbClr val="000000"/>
              </a:solidFill>
              <a:effectLst/>
              <a:uLnTx/>
              <a:uFillTx/>
              <a:latin typeface="HGPｺﾞｼｯｸE"/>
              <a:ea typeface="HGPｺﾞｼｯｸE"/>
              <a:cs typeface="Times New Roman" panose="02020603050405020304" pitchFamily="18" charset="0"/>
            </a:endParaRPr>
          </a:p>
        </p:txBody>
      </p:sp>
      <p:sp>
        <p:nvSpPr>
          <p:cNvPr id="17" name="正方形/長方形 16">
            <a:extLst>
              <a:ext uri="{FF2B5EF4-FFF2-40B4-BE49-F238E27FC236}">
                <a16:creationId xmlns:a16="http://schemas.microsoft.com/office/drawing/2014/main" id="{7D3A49C2-E5F2-5F3B-02AD-7FBC0A2B9660}"/>
              </a:ext>
            </a:extLst>
          </p:cNvPr>
          <p:cNvSpPr>
            <a:spLocks/>
          </p:cNvSpPr>
          <p:nvPr/>
        </p:nvSpPr>
        <p:spPr>
          <a:xfrm>
            <a:off x="3352502" y="1772291"/>
            <a:ext cx="2520000" cy="216000"/>
          </a:xfrm>
          <a:prstGeom prst="rect">
            <a:avLst/>
          </a:prstGeom>
          <a:solidFill>
            <a:schemeClr val="accent1">
              <a:lumMod val="40000"/>
              <a:lumOff val="60000"/>
            </a:schemeClr>
          </a:solidFill>
          <a:ln w="25400" cap="flat" cmpd="sng" algn="ctr">
            <a:noFill/>
            <a:prstDash val="solid"/>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ts val="1000"/>
              </a:lnSpc>
              <a:spcBef>
                <a:spcPts val="0"/>
              </a:spcBef>
              <a:spcAft>
                <a:spcPts val="0"/>
              </a:spcAft>
              <a:buClrTx/>
              <a:buSzTx/>
              <a:buFontTx/>
              <a:buNone/>
              <a:tabLst/>
              <a:defRPr/>
            </a:pPr>
            <a:r>
              <a:rPr kumimoji="0" lang="ja-JP" altLang="en-US" sz="1050" b="0" i="0" u="none" strike="noStrike" kern="100" cap="none" spc="0" normalizeH="0" baseline="0" noProof="0" dirty="0">
                <a:ln>
                  <a:noFill/>
                </a:ln>
                <a:solidFill>
                  <a:srgbClr val="000000"/>
                </a:solidFill>
                <a:effectLst/>
                <a:uLnTx/>
                <a:uFillTx/>
                <a:latin typeface="HGPｺﾞｼｯｸE"/>
                <a:ea typeface="HGPｺﾞｼｯｸE"/>
                <a:cs typeface="Times New Roman" panose="02020603050405020304" pitchFamily="18" charset="0"/>
              </a:rPr>
              <a:t>荒廃竹林などへの郷土樹種の植栽・保育</a:t>
            </a:r>
            <a:endParaRPr kumimoji="0" lang="en-US" altLang="ja-JP" sz="1050" b="0" i="0" u="none" strike="noStrike" kern="100" cap="none" spc="0" normalizeH="0" baseline="0" noProof="0" dirty="0">
              <a:ln>
                <a:noFill/>
              </a:ln>
              <a:solidFill>
                <a:srgbClr val="000000"/>
              </a:solidFill>
              <a:effectLst/>
              <a:uLnTx/>
              <a:uFillTx/>
              <a:latin typeface="HGPｺﾞｼｯｸE"/>
              <a:ea typeface="HGPｺﾞｼｯｸE"/>
              <a:cs typeface="Times New Roman" panose="02020603050405020304" pitchFamily="18" charset="0"/>
            </a:endParaRPr>
          </a:p>
        </p:txBody>
      </p:sp>
      <p:sp>
        <p:nvSpPr>
          <p:cNvPr id="22" name="正方形/長方形 21">
            <a:extLst>
              <a:ext uri="{FF2B5EF4-FFF2-40B4-BE49-F238E27FC236}">
                <a16:creationId xmlns:a16="http://schemas.microsoft.com/office/drawing/2014/main" id="{3CFA4B2A-8240-A94C-8C15-63AD7538333A}"/>
              </a:ext>
            </a:extLst>
          </p:cNvPr>
          <p:cNvSpPr>
            <a:spLocks/>
          </p:cNvSpPr>
          <p:nvPr/>
        </p:nvSpPr>
        <p:spPr>
          <a:xfrm>
            <a:off x="421342" y="2020190"/>
            <a:ext cx="2330824" cy="261983"/>
          </a:xfrm>
          <a:prstGeom prst="rect">
            <a:avLst/>
          </a:prstGeom>
          <a:noFill/>
          <a:ln w="25400" cap="flat" cmpd="sng" algn="ctr">
            <a:noFill/>
            <a:prstDash val="solid"/>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457200" rtl="0" eaLnBrk="1" fontAlgn="auto" latinLnBrk="0" hangingPunct="1">
              <a:lnSpc>
                <a:spcPts val="1000"/>
              </a:lnSpc>
              <a:spcBef>
                <a:spcPts val="0"/>
              </a:spcBef>
              <a:spcAft>
                <a:spcPts val="0"/>
              </a:spcAft>
              <a:buClrTx/>
              <a:buSzTx/>
              <a:buFontTx/>
              <a:buNone/>
              <a:tabLst/>
              <a:defRPr/>
            </a:pPr>
            <a:r>
              <a:rPr kumimoji="0" lang="ja-JP" altLang="en-US" sz="900" b="0" i="0" u="none" strike="noStrike" kern="100" cap="none" spc="0" normalizeH="0" baseline="0" noProof="0" dirty="0">
                <a:ln>
                  <a:noFill/>
                </a:ln>
                <a:solidFill>
                  <a:srgbClr val="000000"/>
                </a:solidFill>
                <a:effectLst/>
                <a:uLnTx/>
                <a:uFillTx/>
                <a:latin typeface="HGPｺﾞｼｯｸE"/>
                <a:ea typeface="HGPｺﾞｼｯｸE"/>
                <a:cs typeface="Times New Roman" panose="02020603050405020304" pitchFamily="18" charset="0"/>
              </a:rPr>
              <a:t>県内一円の河川集水路などに残存する荒廃した人工林の強度間伐を実施。</a:t>
            </a:r>
            <a:endParaRPr kumimoji="0" lang="en-US" altLang="ja-JP" sz="900" b="0" i="0" u="none" strike="noStrike" kern="100" cap="none" spc="0" normalizeH="0" baseline="0" noProof="0" dirty="0">
              <a:ln>
                <a:noFill/>
              </a:ln>
              <a:solidFill>
                <a:srgbClr val="000000"/>
              </a:solidFill>
              <a:effectLst/>
              <a:uLnTx/>
              <a:uFillTx/>
              <a:latin typeface="HGPｺﾞｼｯｸE"/>
              <a:ea typeface="HGPｺﾞｼｯｸE"/>
              <a:cs typeface="Times New Roman" panose="02020603050405020304" pitchFamily="18" charset="0"/>
            </a:endParaRPr>
          </a:p>
        </p:txBody>
      </p:sp>
      <p:sp>
        <p:nvSpPr>
          <p:cNvPr id="26" name="正方形/長方形 25">
            <a:extLst>
              <a:ext uri="{FF2B5EF4-FFF2-40B4-BE49-F238E27FC236}">
                <a16:creationId xmlns:a16="http://schemas.microsoft.com/office/drawing/2014/main" id="{38D6B270-DE0C-C5BD-5FFC-E4F3951B0E69}"/>
              </a:ext>
            </a:extLst>
          </p:cNvPr>
          <p:cNvSpPr>
            <a:spLocks/>
          </p:cNvSpPr>
          <p:nvPr/>
        </p:nvSpPr>
        <p:spPr>
          <a:xfrm>
            <a:off x="3550023" y="2010822"/>
            <a:ext cx="2259107" cy="261983"/>
          </a:xfrm>
          <a:prstGeom prst="rect">
            <a:avLst/>
          </a:prstGeom>
          <a:noFill/>
          <a:ln w="25400" cap="flat" cmpd="sng" algn="ctr">
            <a:noFill/>
            <a:prstDash val="solid"/>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457200" rtl="0" eaLnBrk="1" fontAlgn="auto" latinLnBrk="0" hangingPunct="1">
              <a:lnSpc>
                <a:spcPts val="1000"/>
              </a:lnSpc>
              <a:spcBef>
                <a:spcPts val="0"/>
              </a:spcBef>
              <a:spcAft>
                <a:spcPts val="0"/>
              </a:spcAft>
              <a:buClrTx/>
              <a:buSzTx/>
              <a:buFontTx/>
              <a:buNone/>
              <a:tabLst/>
              <a:defRPr/>
            </a:pPr>
            <a:r>
              <a:rPr kumimoji="0" lang="ja-JP" altLang="en-US" sz="900" b="0" i="0" u="none" strike="noStrike" kern="100" cap="none" spc="0" normalizeH="0" baseline="0" noProof="0" dirty="0">
                <a:ln>
                  <a:noFill/>
                </a:ln>
                <a:solidFill>
                  <a:srgbClr val="000000"/>
                </a:solidFill>
                <a:effectLst/>
                <a:uLnTx/>
                <a:uFillTx/>
                <a:latin typeface="HGPｺﾞｼｯｸE"/>
                <a:ea typeface="HGPｺﾞｼｯｸE"/>
                <a:cs typeface="Times New Roman" panose="02020603050405020304" pitchFamily="18" charset="0"/>
              </a:rPr>
              <a:t>荒廃した人工林及び荒廃竹林などにおいて、県が郷土樹種の植栽及び保育を実施。</a:t>
            </a:r>
            <a:endParaRPr kumimoji="0" lang="en-US" altLang="ja-JP" sz="900" b="0" i="0" u="none" strike="noStrike" kern="100" cap="none" spc="0" normalizeH="0" baseline="0" noProof="0" dirty="0">
              <a:ln>
                <a:noFill/>
              </a:ln>
              <a:solidFill>
                <a:srgbClr val="000000"/>
              </a:solidFill>
              <a:effectLst/>
              <a:uLnTx/>
              <a:uFillTx/>
              <a:latin typeface="HGPｺﾞｼｯｸE"/>
              <a:ea typeface="HGPｺﾞｼｯｸE"/>
              <a:cs typeface="Times New Roman" panose="02020603050405020304" pitchFamily="18" charset="0"/>
            </a:endParaRPr>
          </a:p>
        </p:txBody>
      </p:sp>
      <p:pic>
        <p:nvPicPr>
          <p:cNvPr id="29" name="図 28">
            <a:extLst>
              <a:ext uri="{FF2B5EF4-FFF2-40B4-BE49-F238E27FC236}">
                <a16:creationId xmlns:a16="http://schemas.microsoft.com/office/drawing/2014/main" id="{B98FB065-1385-AA6E-E961-49AE594775D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305109" y="2299320"/>
            <a:ext cx="1355702" cy="936939"/>
          </a:xfrm>
          <a:prstGeom prst="rect">
            <a:avLst/>
          </a:prstGeom>
          <a:effectLst>
            <a:softEdge rad="63500"/>
          </a:effectLst>
        </p:spPr>
      </p:pic>
      <p:pic>
        <p:nvPicPr>
          <p:cNvPr id="32" name="図 31">
            <a:extLst>
              <a:ext uri="{FF2B5EF4-FFF2-40B4-BE49-F238E27FC236}">
                <a16:creationId xmlns:a16="http://schemas.microsoft.com/office/drawing/2014/main" id="{976DD2AA-7183-FC36-C836-785952FD454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604990" y="2285206"/>
            <a:ext cx="1336665" cy="942088"/>
          </a:xfrm>
          <a:prstGeom prst="rect">
            <a:avLst/>
          </a:prstGeom>
          <a:effectLst>
            <a:softEdge rad="63500"/>
          </a:effectLst>
        </p:spPr>
      </p:pic>
      <p:pic>
        <p:nvPicPr>
          <p:cNvPr id="37" name="図 36">
            <a:extLst>
              <a:ext uri="{FF2B5EF4-FFF2-40B4-BE49-F238E27FC236}">
                <a16:creationId xmlns:a16="http://schemas.microsoft.com/office/drawing/2014/main" id="{0479C8C2-E2C7-8652-E105-44C08A40F02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04240" y="2298252"/>
            <a:ext cx="1321360" cy="949843"/>
          </a:xfrm>
          <a:prstGeom prst="rect">
            <a:avLst/>
          </a:prstGeom>
          <a:effectLst>
            <a:softEdge rad="63500"/>
          </a:effectLst>
        </p:spPr>
      </p:pic>
      <p:sp>
        <p:nvSpPr>
          <p:cNvPr id="38" name="正方形/長方形 37">
            <a:extLst>
              <a:ext uri="{FF2B5EF4-FFF2-40B4-BE49-F238E27FC236}">
                <a16:creationId xmlns:a16="http://schemas.microsoft.com/office/drawing/2014/main" id="{6B998AB1-4147-A3ED-AA95-648D274461AE}"/>
              </a:ext>
            </a:extLst>
          </p:cNvPr>
          <p:cNvSpPr>
            <a:spLocks/>
          </p:cNvSpPr>
          <p:nvPr/>
        </p:nvSpPr>
        <p:spPr>
          <a:xfrm>
            <a:off x="6283961" y="1772291"/>
            <a:ext cx="2520000" cy="216000"/>
          </a:xfrm>
          <a:prstGeom prst="rect">
            <a:avLst/>
          </a:prstGeom>
          <a:solidFill>
            <a:schemeClr val="accent1">
              <a:lumMod val="40000"/>
              <a:lumOff val="60000"/>
            </a:schemeClr>
          </a:solidFill>
          <a:ln w="25400" cap="flat" cmpd="sng" algn="ctr">
            <a:noFill/>
            <a:prstDash val="solid"/>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ts val="1000"/>
              </a:lnSpc>
              <a:spcBef>
                <a:spcPts val="0"/>
              </a:spcBef>
              <a:spcAft>
                <a:spcPts val="0"/>
              </a:spcAft>
              <a:buClrTx/>
              <a:buSzTx/>
              <a:buFontTx/>
              <a:buNone/>
              <a:tabLst/>
              <a:defRPr/>
            </a:pPr>
            <a:r>
              <a:rPr kumimoji="0" lang="ja-JP" altLang="en-US" sz="1050" b="0" i="0" u="none" strike="noStrike" kern="100" cap="none" spc="0" normalizeH="0" baseline="0" noProof="0" dirty="0">
                <a:ln>
                  <a:noFill/>
                </a:ln>
                <a:solidFill>
                  <a:srgbClr val="000000"/>
                </a:solidFill>
                <a:effectLst/>
                <a:uLnTx/>
                <a:uFillTx/>
                <a:latin typeface="HGPｺﾞｼｯｸE"/>
                <a:ea typeface="HGPｺﾞｼｯｸE"/>
                <a:cs typeface="Times New Roman" panose="02020603050405020304" pitchFamily="18" charset="0"/>
              </a:rPr>
              <a:t>地域の森林づくり活動を支援</a:t>
            </a:r>
            <a:endParaRPr kumimoji="0" lang="en-US" altLang="ja-JP" sz="1050" b="0" i="0" u="none" strike="noStrike" kern="100" cap="none" spc="0" normalizeH="0" baseline="0" noProof="0" dirty="0">
              <a:ln>
                <a:noFill/>
              </a:ln>
              <a:solidFill>
                <a:srgbClr val="000000"/>
              </a:solidFill>
              <a:effectLst/>
              <a:uLnTx/>
              <a:uFillTx/>
              <a:latin typeface="HGPｺﾞｼｯｸE"/>
              <a:ea typeface="HGPｺﾞｼｯｸE"/>
              <a:cs typeface="Times New Roman" panose="02020603050405020304" pitchFamily="18" charset="0"/>
            </a:endParaRPr>
          </a:p>
        </p:txBody>
      </p:sp>
      <p:sp>
        <p:nvSpPr>
          <p:cNvPr id="39" name="正方形/長方形 38">
            <a:extLst>
              <a:ext uri="{FF2B5EF4-FFF2-40B4-BE49-F238E27FC236}">
                <a16:creationId xmlns:a16="http://schemas.microsoft.com/office/drawing/2014/main" id="{88A26298-AAD8-EBA1-3CE0-844F287F957D}"/>
              </a:ext>
            </a:extLst>
          </p:cNvPr>
          <p:cNvSpPr>
            <a:spLocks/>
          </p:cNvSpPr>
          <p:nvPr/>
        </p:nvSpPr>
        <p:spPr>
          <a:xfrm>
            <a:off x="3711389" y="3131409"/>
            <a:ext cx="510989" cy="261983"/>
          </a:xfrm>
          <a:prstGeom prst="rect">
            <a:avLst/>
          </a:prstGeom>
          <a:noFill/>
          <a:ln w="25400" cap="flat" cmpd="sng" algn="ctr">
            <a:noFill/>
            <a:prstDash val="solid"/>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ts val="1000"/>
              </a:lnSpc>
              <a:spcBef>
                <a:spcPts val="0"/>
              </a:spcBef>
              <a:spcAft>
                <a:spcPts val="0"/>
              </a:spcAft>
              <a:buClrTx/>
              <a:buSzTx/>
              <a:buFontTx/>
              <a:buNone/>
              <a:tabLst/>
              <a:defRPr/>
            </a:pPr>
            <a:r>
              <a:rPr kumimoji="0" lang="en-US" altLang="ja-JP" sz="900" b="0" i="0" u="none" strike="noStrike" kern="100" cap="none" spc="0" normalizeH="0" baseline="0" noProof="0" dirty="0">
                <a:ln>
                  <a:noFill/>
                </a:ln>
                <a:solidFill>
                  <a:srgbClr val="000000"/>
                </a:solidFill>
                <a:effectLst/>
                <a:uLnTx/>
                <a:uFillTx/>
                <a:latin typeface="HGPｺﾞｼｯｸE"/>
                <a:ea typeface="HGPｺﾞｼｯｸE"/>
                <a:cs typeface="Times New Roman" panose="02020603050405020304" pitchFamily="18" charset="0"/>
              </a:rPr>
              <a:t>〈</a:t>
            </a:r>
            <a:r>
              <a:rPr kumimoji="0" lang="ja-JP" altLang="en-US" sz="900" b="0" i="0" u="none" strike="noStrike" kern="100" cap="none" spc="0" normalizeH="0" baseline="0" noProof="0" dirty="0">
                <a:ln>
                  <a:noFill/>
                </a:ln>
                <a:solidFill>
                  <a:srgbClr val="000000"/>
                </a:solidFill>
                <a:effectLst/>
                <a:uLnTx/>
                <a:uFillTx/>
                <a:latin typeface="HGPｺﾞｼｯｸE"/>
                <a:ea typeface="HGPｺﾞｼｯｸE"/>
                <a:cs typeface="Times New Roman" panose="02020603050405020304" pitchFamily="18" charset="0"/>
              </a:rPr>
              <a:t>整備前</a:t>
            </a:r>
            <a:r>
              <a:rPr kumimoji="0" lang="en-US" altLang="ja-JP" sz="900" b="0" i="0" u="none" strike="noStrike" kern="100" cap="none" spc="0" normalizeH="0" baseline="0" noProof="0" dirty="0">
                <a:ln>
                  <a:noFill/>
                </a:ln>
                <a:solidFill>
                  <a:srgbClr val="000000"/>
                </a:solidFill>
                <a:effectLst/>
                <a:uLnTx/>
                <a:uFillTx/>
                <a:latin typeface="HGPｺﾞｼｯｸE"/>
                <a:ea typeface="HGPｺﾞｼｯｸE"/>
                <a:cs typeface="Times New Roman" panose="02020603050405020304" pitchFamily="18" charset="0"/>
              </a:rPr>
              <a:t>〉</a:t>
            </a:r>
          </a:p>
        </p:txBody>
      </p:sp>
      <p:sp>
        <p:nvSpPr>
          <p:cNvPr id="40" name="正方形/長方形 39">
            <a:extLst>
              <a:ext uri="{FF2B5EF4-FFF2-40B4-BE49-F238E27FC236}">
                <a16:creationId xmlns:a16="http://schemas.microsoft.com/office/drawing/2014/main" id="{9ABE1D8B-D4F2-5EC9-65FF-9F2187C7D139}"/>
              </a:ext>
            </a:extLst>
          </p:cNvPr>
          <p:cNvSpPr>
            <a:spLocks/>
          </p:cNvSpPr>
          <p:nvPr/>
        </p:nvSpPr>
        <p:spPr>
          <a:xfrm>
            <a:off x="5074024" y="3131410"/>
            <a:ext cx="510989" cy="261983"/>
          </a:xfrm>
          <a:prstGeom prst="rect">
            <a:avLst/>
          </a:prstGeom>
          <a:noFill/>
          <a:ln w="25400" cap="flat" cmpd="sng" algn="ctr">
            <a:noFill/>
            <a:prstDash val="solid"/>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ts val="1000"/>
              </a:lnSpc>
              <a:spcBef>
                <a:spcPts val="0"/>
              </a:spcBef>
              <a:spcAft>
                <a:spcPts val="0"/>
              </a:spcAft>
              <a:buClrTx/>
              <a:buSzTx/>
              <a:buFontTx/>
              <a:buNone/>
              <a:tabLst/>
              <a:defRPr/>
            </a:pPr>
            <a:r>
              <a:rPr kumimoji="0" lang="en-US" altLang="ja-JP" sz="900" b="0" i="0" u="none" strike="noStrike" kern="100" cap="none" spc="0" normalizeH="0" baseline="0" noProof="0" dirty="0">
                <a:ln>
                  <a:noFill/>
                </a:ln>
                <a:solidFill>
                  <a:srgbClr val="000000"/>
                </a:solidFill>
                <a:effectLst/>
                <a:uLnTx/>
                <a:uFillTx/>
                <a:latin typeface="HGPｺﾞｼｯｸE"/>
                <a:ea typeface="HGPｺﾞｼｯｸE"/>
                <a:cs typeface="Times New Roman" panose="02020603050405020304" pitchFamily="18" charset="0"/>
              </a:rPr>
              <a:t>〈</a:t>
            </a:r>
            <a:r>
              <a:rPr kumimoji="0" lang="ja-JP" altLang="en-US" sz="900" b="0" i="0" u="none" strike="noStrike" kern="100" cap="none" spc="0" normalizeH="0" baseline="0" noProof="0" dirty="0">
                <a:ln>
                  <a:noFill/>
                </a:ln>
                <a:solidFill>
                  <a:srgbClr val="000000"/>
                </a:solidFill>
                <a:effectLst/>
                <a:uLnTx/>
                <a:uFillTx/>
                <a:latin typeface="HGPｺﾞｼｯｸE"/>
                <a:ea typeface="HGPｺﾞｼｯｸE"/>
                <a:cs typeface="Times New Roman" panose="02020603050405020304" pitchFamily="18" charset="0"/>
              </a:rPr>
              <a:t>整備後</a:t>
            </a:r>
            <a:r>
              <a:rPr kumimoji="0" lang="en-US" altLang="ja-JP" sz="900" b="0" i="0" u="none" strike="noStrike" kern="100" cap="none" spc="0" normalizeH="0" baseline="0" noProof="0" dirty="0">
                <a:ln>
                  <a:noFill/>
                </a:ln>
                <a:solidFill>
                  <a:srgbClr val="000000"/>
                </a:solidFill>
                <a:effectLst/>
                <a:uLnTx/>
                <a:uFillTx/>
                <a:latin typeface="HGPｺﾞｼｯｸE"/>
                <a:ea typeface="HGPｺﾞｼｯｸE"/>
                <a:cs typeface="Times New Roman" panose="02020603050405020304" pitchFamily="18" charset="0"/>
              </a:rPr>
              <a:t>〉</a:t>
            </a:r>
          </a:p>
        </p:txBody>
      </p:sp>
      <p:sp>
        <p:nvSpPr>
          <p:cNvPr id="41" name="正方形/長方形 40">
            <a:extLst>
              <a:ext uri="{FF2B5EF4-FFF2-40B4-BE49-F238E27FC236}">
                <a16:creationId xmlns:a16="http://schemas.microsoft.com/office/drawing/2014/main" id="{BF6DA8AF-DACA-8A5F-0F0C-71E9F73EE942}"/>
              </a:ext>
            </a:extLst>
          </p:cNvPr>
          <p:cNvSpPr>
            <a:spLocks/>
          </p:cNvSpPr>
          <p:nvPr/>
        </p:nvSpPr>
        <p:spPr>
          <a:xfrm>
            <a:off x="672354" y="3158303"/>
            <a:ext cx="510989" cy="261983"/>
          </a:xfrm>
          <a:prstGeom prst="rect">
            <a:avLst/>
          </a:prstGeom>
          <a:noFill/>
          <a:ln w="25400" cap="flat" cmpd="sng" algn="ctr">
            <a:noFill/>
            <a:prstDash val="solid"/>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ts val="1000"/>
              </a:lnSpc>
              <a:spcBef>
                <a:spcPts val="0"/>
              </a:spcBef>
              <a:spcAft>
                <a:spcPts val="0"/>
              </a:spcAft>
              <a:buClrTx/>
              <a:buSzTx/>
              <a:buFontTx/>
              <a:buNone/>
              <a:tabLst/>
              <a:defRPr/>
            </a:pPr>
            <a:r>
              <a:rPr kumimoji="0" lang="en-US" altLang="ja-JP" sz="900" b="0" i="0" u="none" strike="noStrike" kern="100" cap="none" spc="0" normalizeH="0" baseline="0" noProof="0" dirty="0">
                <a:ln>
                  <a:noFill/>
                </a:ln>
                <a:solidFill>
                  <a:srgbClr val="000000"/>
                </a:solidFill>
                <a:effectLst/>
                <a:uLnTx/>
                <a:uFillTx/>
                <a:latin typeface="HGPｺﾞｼｯｸE"/>
                <a:ea typeface="HGPｺﾞｼｯｸE"/>
                <a:cs typeface="Times New Roman" panose="02020603050405020304" pitchFamily="18" charset="0"/>
              </a:rPr>
              <a:t>〈</a:t>
            </a:r>
            <a:r>
              <a:rPr kumimoji="0" lang="ja-JP" altLang="en-US" sz="900" b="0" i="0" u="none" strike="noStrike" kern="100" cap="none" spc="0" normalizeH="0" baseline="0" noProof="0" dirty="0">
                <a:ln>
                  <a:noFill/>
                </a:ln>
                <a:solidFill>
                  <a:srgbClr val="000000"/>
                </a:solidFill>
                <a:effectLst/>
                <a:uLnTx/>
                <a:uFillTx/>
                <a:latin typeface="HGPｺﾞｼｯｸE"/>
                <a:ea typeface="HGPｺﾞｼｯｸE"/>
                <a:cs typeface="Times New Roman" panose="02020603050405020304" pitchFamily="18" charset="0"/>
              </a:rPr>
              <a:t>整備前</a:t>
            </a:r>
            <a:r>
              <a:rPr kumimoji="0" lang="en-US" altLang="ja-JP" sz="900" b="0" i="0" u="none" strike="noStrike" kern="100" cap="none" spc="0" normalizeH="0" baseline="0" noProof="0" dirty="0">
                <a:ln>
                  <a:noFill/>
                </a:ln>
                <a:solidFill>
                  <a:srgbClr val="000000"/>
                </a:solidFill>
                <a:effectLst/>
                <a:uLnTx/>
                <a:uFillTx/>
                <a:latin typeface="HGPｺﾞｼｯｸE"/>
                <a:ea typeface="HGPｺﾞｼｯｸE"/>
                <a:cs typeface="Times New Roman" panose="02020603050405020304" pitchFamily="18" charset="0"/>
              </a:rPr>
              <a:t>〉</a:t>
            </a:r>
          </a:p>
        </p:txBody>
      </p:sp>
      <p:sp>
        <p:nvSpPr>
          <p:cNvPr id="42" name="正方形/長方形 41">
            <a:extLst>
              <a:ext uri="{FF2B5EF4-FFF2-40B4-BE49-F238E27FC236}">
                <a16:creationId xmlns:a16="http://schemas.microsoft.com/office/drawing/2014/main" id="{88AF5D57-8741-8E19-964D-45890AF90975}"/>
              </a:ext>
            </a:extLst>
          </p:cNvPr>
          <p:cNvSpPr>
            <a:spLocks/>
          </p:cNvSpPr>
          <p:nvPr/>
        </p:nvSpPr>
        <p:spPr>
          <a:xfrm>
            <a:off x="2034989" y="3158304"/>
            <a:ext cx="510989" cy="261983"/>
          </a:xfrm>
          <a:prstGeom prst="rect">
            <a:avLst/>
          </a:prstGeom>
          <a:noFill/>
          <a:ln w="25400" cap="flat" cmpd="sng" algn="ctr">
            <a:noFill/>
            <a:prstDash val="solid"/>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ts val="1000"/>
              </a:lnSpc>
              <a:spcBef>
                <a:spcPts val="0"/>
              </a:spcBef>
              <a:spcAft>
                <a:spcPts val="0"/>
              </a:spcAft>
              <a:buClrTx/>
              <a:buSzTx/>
              <a:buFontTx/>
              <a:buNone/>
              <a:tabLst/>
              <a:defRPr/>
            </a:pPr>
            <a:r>
              <a:rPr kumimoji="0" lang="en-US" altLang="ja-JP" sz="900" b="0" i="0" u="none" strike="noStrike" kern="100" cap="none" spc="0" normalizeH="0" baseline="0" noProof="0" dirty="0">
                <a:ln>
                  <a:noFill/>
                </a:ln>
                <a:solidFill>
                  <a:srgbClr val="000000"/>
                </a:solidFill>
                <a:effectLst/>
                <a:uLnTx/>
                <a:uFillTx/>
                <a:latin typeface="HGPｺﾞｼｯｸE"/>
                <a:ea typeface="HGPｺﾞｼｯｸE"/>
                <a:cs typeface="Times New Roman" panose="02020603050405020304" pitchFamily="18" charset="0"/>
              </a:rPr>
              <a:t>〈</a:t>
            </a:r>
            <a:r>
              <a:rPr kumimoji="0" lang="ja-JP" altLang="en-US" sz="900" b="0" i="0" u="none" strike="noStrike" kern="100" cap="none" spc="0" normalizeH="0" baseline="0" noProof="0" dirty="0">
                <a:ln>
                  <a:noFill/>
                </a:ln>
                <a:solidFill>
                  <a:srgbClr val="000000"/>
                </a:solidFill>
                <a:effectLst/>
                <a:uLnTx/>
                <a:uFillTx/>
                <a:latin typeface="HGPｺﾞｼｯｸE"/>
                <a:ea typeface="HGPｺﾞｼｯｸE"/>
                <a:cs typeface="Times New Roman" panose="02020603050405020304" pitchFamily="18" charset="0"/>
              </a:rPr>
              <a:t>整備後</a:t>
            </a:r>
            <a:r>
              <a:rPr kumimoji="0" lang="en-US" altLang="ja-JP" sz="900" b="0" i="0" u="none" strike="noStrike" kern="100" cap="none" spc="0" normalizeH="0" baseline="0" noProof="0" dirty="0">
                <a:ln>
                  <a:noFill/>
                </a:ln>
                <a:solidFill>
                  <a:srgbClr val="000000"/>
                </a:solidFill>
                <a:effectLst/>
                <a:uLnTx/>
                <a:uFillTx/>
                <a:latin typeface="HGPｺﾞｼｯｸE"/>
                <a:ea typeface="HGPｺﾞｼｯｸE"/>
                <a:cs typeface="Times New Roman" panose="02020603050405020304" pitchFamily="18" charset="0"/>
              </a:rPr>
              <a:t>〉</a:t>
            </a:r>
          </a:p>
        </p:txBody>
      </p:sp>
      <p:sp>
        <p:nvSpPr>
          <p:cNvPr id="43" name="正方形/長方形 42">
            <a:extLst>
              <a:ext uri="{FF2B5EF4-FFF2-40B4-BE49-F238E27FC236}">
                <a16:creationId xmlns:a16="http://schemas.microsoft.com/office/drawing/2014/main" id="{EF91A818-FD43-4F9F-3913-373C03F39B31}"/>
              </a:ext>
            </a:extLst>
          </p:cNvPr>
          <p:cNvSpPr>
            <a:spLocks/>
          </p:cNvSpPr>
          <p:nvPr/>
        </p:nvSpPr>
        <p:spPr>
          <a:xfrm>
            <a:off x="6400800" y="2010823"/>
            <a:ext cx="2402541" cy="261983"/>
          </a:xfrm>
          <a:prstGeom prst="rect">
            <a:avLst/>
          </a:prstGeom>
          <a:noFill/>
          <a:ln w="25400" cap="flat" cmpd="sng" algn="ctr">
            <a:noFill/>
            <a:prstDash val="solid"/>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457200" rtl="0" eaLnBrk="1" fontAlgn="auto" latinLnBrk="0" hangingPunct="1">
              <a:lnSpc>
                <a:spcPts val="1000"/>
              </a:lnSpc>
              <a:spcBef>
                <a:spcPts val="0"/>
              </a:spcBef>
              <a:spcAft>
                <a:spcPts val="0"/>
              </a:spcAft>
              <a:buClrTx/>
              <a:buSzTx/>
              <a:buFontTx/>
              <a:buNone/>
              <a:tabLst/>
              <a:defRPr/>
            </a:pPr>
            <a:r>
              <a:rPr kumimoji="0" lang="ja-JP" altLang="en-US" sz="900" b="0" i="0" u="none" strike="noStrike" kern="100" cap="none" spc="0" normalizeH="0" baseline="0" noProof="0" dirty="0">
                <a:ln>
                  <a:noFill/>
                </a:ln>
                <a:solidFill>
                  <a:srgbClr val="000000"/>
                </a:solidFill>
                <a:effectLst/>
                <a:uLnTx/>
                <a:uFillTx/>
                <a:latin typeface="HGPｺﾞｼｯｸE"/>
                <a:ea typeface="HGPｺﾞｼｯｸE"/>
                <a:cs typeface="Times New Roman" panose="02020603050405020304" pitchFamily="18" charset="0"/>
              </a:rPr>
              <a:t>荒廃森林の再生を目指して、県民自ら企画・立案した取り組みを支援。</a:t>
            </a:r>
            <a:endParaRPr kumimoji="0" lang="en-US" altLang="ja-JP" sz="900" b="0" i="0" u="none" strike="noStrike" kern="100" cap="none" spc="0" normalizeH="0" baseline="0" noProof="0" dirty="0">
              <a:ln>
                <a:noFill/>
              </a:ln>
              <a:solidFill>
                <a:srgbClr val="000000"/>
              </a:solidFill>
              <a:effectLst/>
              <a:uLnTx/>
              <a:uFillTx/>
              <a:latin typeface="HGPｺﾞｼｯｸE"/>
              <a:ea typeface="HGPｺﾞｼｯｸE"/>
              <a:cs typeface="Times New Roman" panose="02020603050405020304" pitchFamily="18" charset="0"/>
            </a:endParaRPr>
          </a:p>
        </p:txBody>
      </p:sp>
      <p:sp>
        <p:nvSpPr>
          <p:cNvPr id="46" name="正方形/長方形 45">
            <a:extLst>
              <a:ext uri="{FF2B5EF4-FFF2-40B4-BE49-F238E27FC236}">
                <a16:creationId xmlns:a16="http://schemas.microsoft.com/office/drawing/2014/main" id="{07D2ACEF-1903-18D6-FF52-1FE6D2CD4FF1}"/>
              </a:ext>
            </a:extLst>
          </p:cNvPr>
          <p:cNvSpPr>
            <a:spLocks/>
          </p:cNvSpPr>
          <p:nvPr/>
        </p:nvSpPr>
        <p:spPr>
          <a:xfrm>
            <a:off x="349623" y="3502492"/>
            <a:ext cx="2520000" cy="216000"/>
          </a:xfrm>
          <a:prstGeom prst="rect">
            <a:avLst/>
          </a:prstGeom>
          <a:solidFill>
            <a:schemeClr val="accent1">
              <a:lumMod val="40000"/>
              <a:lumOff val="60000"/>
            </a:schemeClr>
          </a:solidFill>
          <a:ln w="25400" cap="flat" cmpd="sng" algn="ctr">
            <a:noFill/>
            <a:prstDash val="solid"/>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ts val="1000"/>
              </a:lnSpc>
              <a:spcBef>
                <a:spcPts val="0"/>
              </a:spcBef>
              <a:spcAft>
                <a:spcPts val="0"/>
              </a:spcAft>
              <a:buClrTx/>
              <a:buSzTx/>
              <a:buFontTx/>
              <a:buNone/>
              <a:tabLst/>
              <a:defRPr/>
            </a:pPr>
            <a:r>
              <a:rPr kumimoji="0" lang="ja-JP" altLang="en-US" sz="1050" b="0" i="0" u="none" strike="noStrike" kern="100" cap="none" spc="0" normalizeH="0" baseline="0" noProof="0" dirty="0">
                <a:ln>
                  <a:noFill/>
                </a:ln>
                <a:solidFill>
                  <a:srgbClr val="000000"/>
                </a:solidFill>
                <a:effectLst/>
                <a:uLnTx/>
                <a:uFillTx/>
                <a:latin typeface="HGPｺﾞｼｯｸE"/>
                <a:ea typeface="HGPｺﾞｼｯｸE"/>
                <a:cs typeface="Times New Roman" panose="02020603050405020304" pitchFamily="18" charset="0"/>
              </a:rPr>
              <a:t>自然環境を守る活動を支援</a:t>
            </a:r>
            <a:endParaRPr kumimoji="0" lang="en-US" altLang="ja-JP" sz="1050" b="0" i="0" u="none" strike="noStrike" kern="100" cap="none" spc="0" normalizeH="0" baseline="0" noProof="0" dirty="0">
              <a:ln>
                <a:noFill/>
              </a:ln>
              <a:solidFill>
                <a:srgbClr val="000000"/>
              </a:solidFill>
              <a:effectLst/>
              <a:uLnTx/>
              <a:uFillTx/>
              <a:latin typeface="HGPｺﾞｼｯｸE"/>
              <a:ea typeface="HGPｺﾞｼｯｸE"/>
              <a:cs typeface="Times New Roman" panose="02020603050405020304" pitchFamily="18" charset="0"/>
            </a:endParaRPr>
          </a:p>
        </p:txBody>
      </p:sp>
      <p:pic>
        <p:nvPicPr>
          <p:cNvPr id="48" name="図 47">
            <a:extLst>
              <a:ext uri="{FF2B5EF4-FFF2-40B4-BE49-F238E27FC236}">
                <a16:creationId xmlns:a16="http://schemas.microsoft.com/office/drawing/2014/main" id="{1B6C497B-D333-F203-CA19-8BE0C37D5AC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331692" y="4062659"/>
            <a:ext cx="1317814" cy="988843"/>
          </a:xfrm>
          <a:prstGeom prst="rect">
            <a:avLst/>
          </a:prstGeom>
          <a:effectLst>
            <a:softEdge rad="63500"/>
          </a:effectLst>
        </p:spPr>
      </p:pic>
      <p:pic>
        <p:nvPicPr>
          <p:cNvPr id="50" name="図 49">
            <a:extLst>
              <a:ext uri="{FF2B5EF4-FFF2-40B4-BE49-F238E27FC236}">
                <a16:creationId xmlns:a16="http://schemas.microsoft.com/office/drawing/2014/main" id="{AFF3B6D8-B2A6-23BD-946E-BEC54EAAEEF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603246" y="4070980"/>
            <a:ext cx="1337176" cy="994079"/>
          </a:xfrm>
          <a:prstGeom prst="rect">
            <a:avLst/>
          </a:prstGeom>
          <a:effectLst>
            <a:softEdge rad="63500"/>
          </a:effectLst>
        </p:spPr>
      </p:pic>
      <p:sp>
        <p:nvSpPr>
          <p:cNvPr id="51" name="正方形/長方形 50">
            <a:extLst>
              <a:ext uri="{FF2B5EF4-FFF2-40B4-BE49-F238E27FC236}">
                <a16:creationId xmlns:a16="http://schemas.microsoft.com/office/drawing/2014/main" id="{F1585690-1FD7-EC05-EC9B-61D3CF7807E8}"/>
              </a:ext>
            </a:extLst>
          </p:cNvPr>
          <p:cNvSpPr>
            <a:spLocks/>
          </p:cNvSpPr>
          <p:nvPr/>
        </p:nvSpPr>
        <p:spPr>
          <a:xfrm>
            <a:off x="3388663" y="3502492"/>
            <a:ext cx="2520000" cy="216000"/>
          </a:xfrm>
          <a:prstGeom prst="rect">
            <a:avLst/>
          </a:prstGeom>
          <a:solidFill>
            <a:schemeClr val="accent1">
              <a:lumMod val="40000"/>
              <a:lumOff val="60000"/>
            </a:schemeClr>
          </a:solidFill>
          <a:ln w="25400" cap="flat" cmpd="sng" algn="ctr">
            <a:noFill/>
            <a:prstDash val="solid"/>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ts val="1000"/>
              </a:lnSpc>
              <a:spcBef>
                <a:spcPts val="0"/>
              </a:spcBef>
              <a:spcAft>
                <a:spcPts val="0"/>
              </a:spcAft>
              <a:buClrTx/>
              <a:buSzTx/>
              <a:buFontTx/>
              <a:buNone/>
              <a:tabLst/>
              <a:defRPr/>
            </a:pPr>
            <a:r>
              <a:rPr kumimoji="0" lang="ja-JP" altLang="en-US" sz="1050" b="0" i="0" u="none" strike="noStrike" kern="100" cap="none" spc="0" normalizeH="0" baseline="0" noProof="0" dirty="0">
                <a:ln>
                  <a:noFill/>
                </a:ln>
                <a:solidFill>
                  <a:srgbClr val="000000"/>
                </a:solidFill>
                <a:effectLst/>
                <a:uLnTx/>
                <a:uFillTx/>
                <a:latin typeface="HGPｺﾞｼｯｸE"/>
                <a:ea typeface="HGPｺﾞｼｯｸE"/>
                <a:cs typeface="Times New Roman" panose="02020603050405020304" pitchFamily="18" charset="0"/>
              </a:rPr>
              <a:t>木育活動への支援・イベント開催</a:t>
            </a:r>
            <a:endParaRPr kumimoji="0" lang="en-US" altLang="ja-JP" sz="1050" b="0" i="0" u="none" strike="noStrike" kern="100" cap="none" spc="0" normalizeH="0" baseline="0" noProof="0" dirty="0">
              <a:ln>
                <a:noFill/>
              </a:ln>
              <a:solidFill>
                <a:srgbClr val="000000"/>
              </a:solidFill>
              <a:effectLst/>
              <a:uLnTx/>
              <a:uFillTx/>
              <a:latin typeface="HGPｺﾞｼｯｸE"/>
              <a:ea typeface="HGPｺﾞｼｯｸE"/>
              <a:cs typeface="Times New Roman" panose="02020603050405020304" pitchFamily="18" charset="0"/>
            </a:endParaRPr>
          </a:p>
        </p:txBody>
      </p:sp>
      <p:sp>
        <p:nvSpPr>
          <p:cNvPr id="52" name="正方形/長方形 51">
            <a:extLst>
              <a:ext uri="{FF2B5EF4-FFF2-40B4-BE49-F238E27FC236}">
                <a16:creationId xmlns:a16="http://schemas.microsoft.com/office/drawing/2014/main" id="{81003F61-696C-56D6-7F17-422851149C6B}"/>
              </a:ext>
            </a:extLst>
          </p:cNvPr>
          <p:cNvSpPr>
            <a:spLocks/>
          </p:cNvSpPr>
          <p:nvPr/>
        </p:nvSpPr>
        <p:spPr>
          <a:xfrm>
            <a:off x="3510828" y="3704784"/>
            <a:ext cx="2495525" cy="371475"/>
          </a:xfrm>
          <a:prstGeom prst="rect">
            <a:avLst/>
          </a:prstGeom>
          <a:noFill/>
          <a:ln w="25400" cap="flat" cmpd="sng" algn="ctr">
            <a:noFill/>
            <a:prstDash val="solid"/>
          </a:ln>
          <a:effectLst/>
        </p:spPr>
        <p:txBody>
          <a:bodyPr rot="0" spcFirstLastPara="0" vert="horz" wrap="square" lIns="0" tIns="45720" rIns="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ts val="1000"/>
              </a:lnSpc>
              <a:spcBef>
                <a:spcPts val="0"/>
              </a:spcBef>
              <a:spcAft>
                <a:spcPts val="0"/>
              </a:spcAft>
              <a:buClrTx/>
              <a:buSzTx/>
              <a:buFontTx/>
              <a:buNone/>
              <a:tabLst/>
              <a:defRPr/>
            </a:pPr>
            <a:r>
              <a:rPr kumimoji="0" lang="ja-JP" altLang="en-US" sz="900" b="0" i="0" u="none" strike="noStrike" kern="100" cap="none" spc="0" normalizeH="0" baseline="0" noProof="0" dirty="0">
                <a:ln>
                  <a:noFill/>
                </a:ln>
                <a:solidFill>
                  <a:srgbClr val="000000"/>
                </a:solidFill>
                <a:effectLst/>
                <a:uLnTx/>
                <a:uFillTx/>
                <a:latin typeface="HGPｺﾞｼｯｸE"/>
                <a:ea typeface="HGPｺﾞｼｯｸE"/>
                <a:cs typeface="Times New Roman" panose="02020603050405020304" pitchFamily="18" charset="0"/>
              </a:rPr>
              <a:t>県産木材の普及・啓発する木育活動への支援や</a:t>
            </a:r>
            <a:endParaRPr kumimoji="0" lang="en-US" altLang="ja-JP" sz="900" b="0" i="0" u="none" strike="noStrike" kern="100" cap="none" spc="0" normalizeH="0" baseline="0" noProof="0" dirty="0">
              <a:ln>
                <a:noFill/>
              </a:ln>
              <a:solidFill>
                <a:srgbClr val="000000"/>
              </a:solidFill>
              <a:effectLst/>
              <a:uLnTx/>
              <a:uFillTx/>
              <a:latin typeface="HGPｺﾞｼｯｸE"/>
              <a:ea typeface="HGPｺﾞｼｯｸE"/>
              <a:cs typeface="Times New Roman" panose="02020603050405020304" pitchFamily="18" charset="0"/>
            </a:endParaRPr>
          </a:p>
          <a:p>
            <a:pPr marL="0" marR="0" lvl="0" indent="0" algn="l" defTabSz="457200" rtl="0" eaLnBrk="1" fontAlgn="auto" latinLnBrk="0" hangingPunct="1">
              <a:lnSpc>
                <a:spcPts val="1000"/>
              </a:lnSpc>
              <a:spcBef>
                <a:spcPts val="0"/>
              </a:spcBef>
              <a:spcAft>
                <a:spcPts val="0"/>
              </a:spcAft>
              <a:buClrTx/>
              <a:buSzTx/>
              <a:buFontTx/>
              <a:buNone/>
              <a:tabLst/>
              <a:defRPr/>
            </a:pPr>
            <a:r>
              <a:rPr kumimoji="0" lang="ja-JP" altLang="en-US" sz="900" b="0" i="0" u="none" strike="noStrike" kern="100" cap="none" spc="0" normalizeH="0" baseline="0" noProof="0" dirty="0">
                <a:ln>
                  <a:noFill/>
                </a:ln>
                <a:solidFill>
                  <a:srgbClr val="000000"/>
                </a:solidFill>
                <a:effectLst/>
                <a:uLnTx/>
                <a:uFillTx/>
                <a:latin typeface="HGPｺﾞｼｯｸE"/>
                <a:ea typeface="HGPｺﾞｼｯｸE"/>
                <a:cs typeface="Times New Roman" panose="02020603050405020304" pitchFamily="18" charset="0"/>
              </a:rPr>
              <a:t>木育イベントの開催。</a:t>
            </a:r>
            <a:endParaRPr kumimoji="0" lang="ja-JP" altLang="en-US" sz="1050" b="0" i="0" u="none" strike="noStrike" kern="100" cap="none" spc="0" normalizeH="0" baseline="0" noProof="0" dirty="0">
              <a:ln>
                <a:noFill/>
              </a:ln>
              <a:solidFill>
                <a:srgbClr val="000000"/>
              </a:solidFill>
              <a:effectLst/>
              <a:uLnTx/>
              <a:uFillTx/>
              <a:latin typeface="HGPｺﾞｼｯｸE"/>
              <a:ea typeface="HGPｺﾞｼｯｸE"/>
              <a:cs typeface="Times New Roman" panose="02020603050405020304" pitchFamily="18" charset="0"/>
            </a:endParaRPr>
          </a:p>
        </p:txBody>
      </p:sp>
      <p:pic>
        <p:nvPicPr>
          <p:cNvPr id="59" name="図 58">
            <a:extLst>
              <a:ext uri="{FF2B5EF4-FFF2-40B4-BE49-F238E27FC236}">
                <a16:creationId xmlns:a16="http://schemas.microsoft.com/office/drawing/2014/main" id="{5A532281-0BCB-DCBC-9D18-83C087E3FD3D}"/>
              </a:ext>
            </a:extLst>
          </p:cNvPr>
          <p:cNvPicPr>
            <a:picLocks noChangeAspect="1"/>
          </p:cNvPicPr>
          <p:nvPr/>
        </p:nvPicPr>
        <p:blipFill>
          <a:blip r:embed="rId12" cstate="print">
            <a:extLst>
              <a:ext uri="{28A0092B-C50C-407E-A947-70E740481C1C}">
                <a14:useLocalDpi xmlns:a14="http://schemas.microsoft.com/office/drawing/2010/main" val="0"/>
              </a:ext>
            </a:extLst>
          </a:blip>
          <a:srcRect l="16282"/>
          <a:stretch>
            <a:fillRect/>
          </a:stretch>
        </p:blipFill>
        <p:spPr>
          <a:xfrm>
            <a:off x="3322645" y="4054629"/>
            <a:ext cx="1304773" cy="1016135"/>
          </a:xfrm>
          <a:prstGeom prst="rect">
            <a:avLst/>
          </a:prstGeom>
          <a:effectLst>
            <a:softEdge rad="63500"/>
          </a:effectLst>
        </p:spPr>
      </p:pic>
      <p:pic>
        <p:nvPicPr>
          <p:cNvPr id="61" name="図 60">
            <a:extLst>
              <a:ext uri="{FF2B5EF4-FFF2-40B4-BE49-F238E27FC236}">
                <a16:creationId xmlns:a16="http://schemas.microsoft.com/office/drawing/2014/main" id="{187DCFE1-BAE2-8CEC-EE34-4D622D5A84A6}"/>
              </a:ext>
            </a:extLst>
          </p:cNvPr>
          <p:cNvPicPr>
            <a:picLocks noChangeAspect="1"/>
          </p:cNvPicPr>
          <p:nvPr/>
        </p:nvPicPr>
        <p:blipFill>
          <a:blip r:embed="rId13" cstate="print">
            <a:extLst>
              <a:ext uri="{28A0092B-C50C-407E-A947-70E740481C1C}">
                <a14:useLocalDpi xmlns:a14="http://schemas.microsoft.com/office/drawing/2010/main" val="0"/>
              </a:ext>
            </a:extLst>
          </a:blip>
          <a:srcRect l="19322"/>
          <a:stretch>
            <a:fillRect/>
          </a:stretch>
        </p:blipFill>
        <p:spPr>
          <a:xfrm>
            <a:off x="4627418" y="4060786"/>
            <a:ext cx="1360256" cy="1021659"/>
          </a:xfrm>
          <a:prstGeom prst="rect">
            <a:avLst/>
          </a:prstGeom>
          <a:effectLst>
            <a:softEdge rad="63500"/>
          </a:effectLst>
        </p:spPr>
      </p:pic>
      <p:pic>
        <p:nvPicPr>
          <p:cNvPr id="64" name="図 63">
            <a:extLst>
              <a:ext uri="{FF2B5EF4-FFF2-40B4-BE49-F238E27FC236}">
                <a16:creationId xmlns:a16="http://schemas.microsoft.com/office/drawing/2014/main" id="{50DAC954-28EC-EADB-4817-42A2BEA9455F}"/>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607128" y="2300284"/>
            <a:ext cx="1288474" cy="934755"/>
          </a:xfrm>
          <a:prstGeom prst="rect">
            <a:avLst/>
          </a:prstGeom>
          <a:effectLst>
            <a:softEdge rad="63500"/>
          </a:effectLst>
        </p:spPr>
      </p:pic>
      <p:sp>
        <p:nvSpPr>
          <p:cNvPr id="66" name="正方形/長方形 65">
            <a:extLst>
              <a:ext uri="{FF2B5EF4-FFF2-40B4-BE49-F238E27FC236}">
                <a16:creationId xmlns:a16="http://schemas.microsoft.com/office/drawing/2014/main" id="{55E60DD8-BE16-179F-C749-F2EA4BD04B05}"/>
              </a:ext>
            </a:extLst>
          </p:cNvPr>
          <p:cNvSpPr>
            <a:spLocks/>
          </p:cNvSpPr>
          <p:nvPr/>
        </p:nvSpPr>
        <p:spPr>
          <a:xfrm>
            <a:off x="959224" y="4960210"/>
            <a:ext cx="1326776" cy="261983"/>
          </a:xfrm>
          <a:prstGeom prst="rect">
            <a:avLst/>
          </a:prstGeom>
          <a:noFill/>
          <a:ln w="25400" cap="flat" cmpd="sng" algn="ctr">
            <a:noFill/>
            <a:prstDash val="solid"/>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ts val="1000"/>
              </a:lnSpc>
              <a:spcBef>
                <a:spcPts val="0"/>
              </a:spcBef>
              <a:spcAft>
                <a:spcPts val="0"/>
              </a:spcAft>
              <a:buClrTx/>
              <a:buSzTx/>
              <a:buFontTx/>
              <a:buNone/>
              <a:tabLst/>
              <a:defRPr/>
            </a:pPr>
            <a:r>
              <a:rPr kumimoji="0" lang="en-US" altLang="ja-JP" sz="900" b="0" i="0" u="none" strike="noStrike" kern="100" cap="none" spc="0" normalizeH="0" baseline="0" noProof="0" dirty="0">
                <a:ln>
                  <a:noFill/>
                </a:ln>
                <a:solidFill>
                  <a:srgbClr val="000000"/>
                </a:solidFill>
                <a:effectLst/>
                <a:uLnTx/>
                <a:uFillTx/>
                <a:latin typeface="HGPｺﾞｼｯｸE"/>
                <a:ea typeface="HGPｺﾞｼｯｸE"/>
                <a:cs typeface="Times New Roman" panose="02020603050405020304" pitchFamily="18" charset="0"/>
              </a:rPr>
              <a:t>〈</a:t>
            </a:r>
            <a:r>
              <a:rPr kumimoji="0" lang="ja-JP" altLang="en-US" sz="900" b="0" i="0" u="none" strike="noStrike" kern="100" cap="none" spc="0" normalizeH="0" baseline="0" noProof="0" dirty="0">
                <a:ln>
                  <a:noFill/>
                </a:ln>
                <a:solidFill>
                  <a:srgbClr val="000000"/>
                </a:solidFill>
                <a:effectLst/>
                <a:uLnTx/>
                <a:uFillTx/>
                <a:latin typeface="HGPｺﾞｼｯｸE"/>
                <a:ea typeface="HGPｺﾞｼｯｸE"/>
                <a:cs typeface="Times New Roman" panose="02020603050405020304" pitchFamily="18" charset="0"/>
              </a:rPr>
              <a:t>虹の松原の再生</a:t>
            </a:r>
            <a:r>
              <a:rPr kumimoji="0" lang="en-US" altLang="ja-JP" sz="900" b="0" i="0" u="none" strike="noStrike" kern="100" cap="none" spc="0" normalizeH="0" baseline="0" noProof="0" dirty="0">
                <a:ln>
                  <a:noFill/>
                </a:ln>
                <a:solidFill>
                  <a:srgbClr val="000000"/>
                </a:solidFill>
                <a:effectLst/>
                <a:uLnTx/>
                <a:uFillTx/>
                <a:latin typeface="HGPｺﾞｼｯｸE"/>
                <a:ea typeface="HGPｺﾞｼｯｸE"/>
                <a:cs typeface="Times New Roman" panose="02020603050405020304" pitchFamily="18" charset="0"/>
              </a:rPr>
              <a:t>〉</a:t>
            </a:r>
          </a:p>
        </p:txBody>
      </p:sp>
      <p:sp>
        <p:nvSpPr>
          <p:cNvPr id="67" name="正方形/長方形 66">
            <a:extLst>
              <a:ext uri="{FF2B5EF4-FFF2-40B4-BE49-F238E27FC236}">
                <a16:creationId xmlns:a16="http://schemas.microsoft.com/office/drawing/2014/main" id="{6CABFE6B-DA17-77FC-4FA4-865A02CEEDCB}"/>
              </a:ext>
            </a:extLst>
          </p:cNvPr>
          <p:cNvSpPr>
            <a:spLocks/>
          </p:cNvSpPr>
          <p:nvPr/>
        </p:nvSpPr>
        <p:spPr>
          <a:xfrm>
            <a:off x="6275299" y="3511999"/>
            <a:ext cx="2520000" cy="216000"/>
          </a:xfrm>
          <a:prstGeom prst="rect">
            <a:avLst/>
          </a:prstGeom>
          <a:solidFill>
            <a:schemeClr val="accent1">
              <a:lumMod val="40000"/>
              <a:lumOff val="60000"/>
            </a:schemeClr>
          </a:solidFill>
          <a:ln w="25400" cap="flat" cmpd="sng" algn="ctr">
            <a:noFill/>
            <a:prstDash val="solid"/>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ts val="1000"/>
              </a:lnSpc>
              <a:spcBef>
                <a:spcPts val="0"/>
              </a:spcBef>
              <a:spcAft>
                <a:spcPts val="0"/>
              </a:spcAft>
              <a:buClrTx/>
              <a:buSzTx/>
              <a:buFontTx/>
              <a:buNone/>
              <a:tabLst/>
              <a:defRPr/>
            </a:pPr>
            <a:r>
              <a:rPr kumimoji="0" lang="ja-JP" altLang="en-US" sz="1050" b="0" i="0" u="none" strike="noStrike" kern="100" cap="none" spc="0" normalizeH="0" baseline="0" noProof="0" dirty="0">
                <a:ln>
                  <a:noFill/>
                </a:ln>
                <a:solidFill>
                  <a:srgbClr val="000000"/>
                </a:solidFill>
                <a:effectLst/>
                <a:uLnTx/>
                <a:uFillTx/>
                <a:latin typeface="HGPｺﾞｼｯｸE"/>
                <a:ea typeface="HGPｺﾞｼｯｸE"/>
                <a:cs typeface="Times New Roman" panose="02020603050405020304" pitchFamily="18" charset="0"/>
              </a:rPr>
              <a:t>市町が行う森林の整備を支援</a:t>
            </a:r>
            <a:endParaRPr kumimoji="0" lang="en-US" altLang="ja-JP" sz="1050" b="0" i="0" u="none" strike="noStrike" kern="100" cap="none" spc="0" normalizeH="0" baseline="0" noProof="0" dirty="0">
              <a:ln>
                <a:noFill/>
              </a:ln>
              <a:solidFill>
                <a:srgbClr val="000000"/>
              </a:solidFill>
              <a:effectLst/>
              <a:uLnTx/>
              <a:uFillTx/>
              <a:latin typeface="HGPｺﾞｼｯｸE"/>
              <a:ea typeface="HGPｺﾞｼｯｸE"/>
              <a:cs typeface="Times New Roman" panose="02020603050405020304" pitchFamily="18" charset="0"/>
            </a:endParaRPr>
          </a:p>
        </p:txBody>
      </p:sp>
      <p:sp>
        <p:nvSpPr>
          <p:cNvPr id="68" name="正方形/長方形 67">
            <a:extLst>
              <a:ext uri="{FF2B5EF4-FFF2-40B4-BE49-F238E27FC236}">
                <a16:creationId xmlns:a16="http://schemas.microsoft.com/office/drawing/2014/main" id="{12BE4EE6-4AB2-4A8F-A5D2-9F2A6348601E}"/>
              </a:ext>
            </a:extLst>
          </p:cNvPr>
          <p:cNvSpPr>
            <a:spLocks/>
          </p:cNvSpPr>
          <p:nvPr/>
        </p:nvSpPr>
        <p:spPr>
          <a:xfrm>
            <a:off x="6275298" y="3799413"/>
            <a:ext cx="2520000" cy="370261"/>
          </a:xfrm>
          <a:prstGeom prst="rect">
            <a:avLst/>
          </a:prstGeom>
          <a:solidFill>
            <a:schemeClr val="accent1">
              <a:lumMod val="40000"/>
              <a:lumOff val="60000"/>
            </a:schemeClr>
          </a:solidFill>
          <a:ln w="25400" cap="flat" cmpd="sng" algn="ctr">
            <a:noFill/>
            <a:prstDash val="solid"/>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050" b="0" i="0" u="none" strike="noStrike" kern="100" cap="none" spc="0" normalizeH="0" baseline="0" noProof="0" dirty="0">
                <a:ln>
                  <a:noFill/>
                </a:ln>
                <a:solidFill>
                  <a:srgbClr val="000000"/>
                </a:solidFill>
                <a:effectLst/>
                <a:uLnTx/>
                <a:uFillTx/>
                <a:latin typeface="HGPｺﾞｼｯｸE"/>
                <a:ea typeface="HGPｺﾞｼｯｸE"/>
                <a:cs typeface="Times New Roman" panose="02020603050405020304" pitchFamily="18" charset="0"/>
              </a:rPr>
              <a:t>森林所有者などが行う荒廃森林の</a:t>
            </a:r>
            <a:endParaRPr kumimoji="0" lang="en-US" altLang="ja-JP" sz="1050" b="0" i="0" u="none" strike="noStrike" kern="100" cap="none" spc="0" normalizeH="0" baseline="0" noProof="0" dirty="0">
              <a:ln>
                <a:noFill/>
              </a:ln>
              <a:solidFill>
                <a:srgbClr val="000000"/>
              </a:solidFill>
              <a:effectLst/>
              <a:uLnTx/>
              <a:uFillTx/>
              <a:latin typeface="HGPｺﾞｼｯｸE"/>
              <a:ea typeface="HGPｺﾞｼｯｸE"/>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050" b="0" i="0" u="none" strike="noStrike" kern="100" cap="none" spc="0" normalizeH="0" baseline="0" noProof="0" dirty="0">
                <a:ln>
                  <a:noFill/>
                </a:ln>
                <a:solidFill>
                  <a:srgbClr val="000000"/>
                </a:solidFill>
                <a:effectLst/>
                <a:uLnTx/>
                <a:uFillTx/>
                <a:latin typeface="HGPｺﾞｼｯｸE"/>
                <a:ea typeface="HGPｺﾞｼｯｸE"/>
                <a:cs typeface="Times New Roman" panose="02020603050405020304" pitchFamily="18" charset="0"/>
              </a:rPr>
              <a:t>拡大防止作業を支援</a:t>
            </a:r>
            <a:endParaRPr kumimoji="0" lang="en-US" altLang="ja-JP" sz="1050" b="0" i="0" u="none" strike="noStrike" kern="100" cap="none" spc="0" normalizeH="0" baseline="0" noProof="0" dirty="0">
              <a:ln>
                <a:noFill/>
              </a:ln>
              <a:solidFill>
                <a:srgbClr val="000000"/>
              </a:solidFill>
              <a:effectLst/>
              <a:uLnTx/>
              <a:uFillTx/>
              <a:latin typeface="HGPｺﾞｼｯｸE"/>
              <a:ea typeface="HGPｺﾞｼｯｸE"/>
              <a:cs typeface="Times New Roman" panose="02020603050405020304" pitchFamily="18" charset="0"/>
            </a:endParaRPr>
          </a:p>
        </p:txBody>
      </p:sp>
      <p:sp>
        <p:nvSpPr>
          <p:cNvPr id="69" name="正方形/長方形 68">
            <a:extLst>
              <a:ext uri="{FF2B5EF4-FFF2-40B4-BE49-F238E27FC236}">
                <a16:creationId xmlns:a16="http://schemas.microsoft.com/office/drawing/2014/main" id="{21695F56-4CB5-070E-1B8E-72EE0DA0BEF7}"/>
              </a:ext>
            </a:extLst>
          </p:cNvPr>
          <p:cNvSpPr>
            <a:spLocks/>
          </p:cNvSpPr>
          <p:nvPr/>
        </p:nvSpPr>
        <p:spPr>
          <a:xfrm>
            <a:off x="6275299" y="4230261"/>
            <a:ext cx="2520000" cy="216000"/>
          </a:xfrm>
          <a:prstGeom prst="rect">
            <a:avLst/>
          </a:prstGeom>
          <a:solidFill>
            <a:schemeClr val="accent1">
              <a:lumMod val="40000"/>
              <a:lumOff val="60000"/>
            </a:schemeClr>
          </a:solidFill>
          <a:ln w="25400" cap="flat" cmpd="sng" algn="ctr">
            <a:noFill/>
            <a:prstDash val="solid"/>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ts val="1000"/>
              </a:lnSpc>
              <a:spcBef>
                <a:spcPts val="0"/>
              </a:spcBef>
              <a:spcAft>
                <a:spcPts val="0"/>
              </a:spcAft>
              <a:buClrTx/>
              <a:buSzTx/>
              <a:buFontTx/>
              <a:buNone/>
              <a:tabLst/>
              <a:defRPr/>
            </a:pPr>
            <a:r>
              <a:rPr kumimoji="0" lang="ja-JP" altLang="en-US" sz="1050" b="0" i="0" u="none" strike="noStrike" kern="100" cap="none" spc="0" normalizeH="0" baseline="0" noProof="0" dirty="0">
                <a:ln>
                  <a:noFill/>
                </a:ln>
                <a:solidFill>
                  <a:srgbClr val="000000"/>
                </a:solidFill>
                <a:effectLst/>
                <a:uLnTx/>
                <a:uFillTx/>
                <a:latin typeface="HGPｺﾞｼｯｸE"/>
                <a:ea typeface="HGPｺﾞｼｯｸE"/>
                <a:cs typeface="Times New Roman" panose="02020603050405020304" pitchFamily="18" charset="0"/>
              </a:rPr>
              <a:t>林業事業体による森林施業の集約化支援</a:t>
            </a:r>
            <a:endParaRPr kumimoji="0" lang="en-US" altLang="ja-JP" sz="1050" b="0" i="0" u="none" strike="noStrike" kern="100" cap="none" spc="0" normalizeH="0" baseline="0" noProof="0" dirty="0">
              <a:ln>
                <a:noFill/>
              </a:ln>
              <a:solidFill>
                <a:srgbClr val="000000"/>
              </a:solidFill>
              <a:effectLst/>
              <a:uLnTx/>
              <a:uFillTx/>
              <a:latin typeface="HGPｺﾞｼｯｸE"/>
              <a:ea typeface="HGPｺﾞｼｯｸE"/>
              <a:cs typeface="Times New Roman" panose="02020603050405020304" pitchFamily="18" charset="0"/>
            </a:endParaRPr>
          </a:p>
        </p:txBody>
      </p:sp>
      <p:sp>
        <p:nvSpPr>
          <p:cNvPr id="70" name="正方形/長方形 69">
            <a:extLst>
              <a:ext uri="{FF2B5EF4-FFF2-40B4-BE49-F238E27FC236}">
                <a16:creationId xmlns:a16="http://schemas.microsoft.com/office/drawing/2014/main" id="{3449A484-E01F-C7CF-B3CC-BD3FB8875F0F}"/>
              </a:ext>
            </a:extLst>
          </p:cNvPr>
          <p:cNvSpPr>
            <a:spLocks/>
          </p:cNvSpPr>
          <p:nvPr/>
        </p:nvSpPr>
        <p:spPr>
          <a:xfrm>
            <a:off x="6275298" y="4508709"/>
            <a:ext cx="2520000" cy="216000"/>
          </a:xfrm>
          <a:prstGeom prst="rect">
            <a:avLst/>
          </a:prstGeom>
          <a:solidFill>
            <a:schemeClr val="accent1">
              <a:lumMod val="40000"/>
              <a:lumOff val="60000"/>
            </a:schemeClr>
          </a:solidFill>
          <a:ln w="25400" cap="flat" cmpd="sng" algn="ctr">
            <a:noFill/>
            <a:prstDash val="solid"/>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ts val="1000"/>
              </a:lnSpc>
              <a:spcBef>
                <a:spcPts val="0"/>
              </a:spcBef>
              <a:spcAft>
                <a:spcPts val="0"/>
              </a:spcAft>
              <a:buClrTx/>
              <a:buSzTx/>
              <a:buFontTx/>
              <a:buNone/>
              <a:tabLst/>
              <a:defRPr/>
            </a:pPr>
            <a:r>
              <a:rPr kumimoji="0" lang="ja-JP" altLang="en-US" sz="1050" b="0" i="0" u="none" strike="noStrike" kern="100" cap="none" spc="0" normalizeH="0" baseline="0" noProof="0" dirty="0">
                <a:ln>
                  <a:noFill/>
                </a:ln>
                <a:solidFill>
                  <a:srgbClr val="000000"/>
                </a:solidFill>
                <a:effectLst/>
                <a:uLnTx/>
                <a:uFillTx/>
                <a:latin typeface="HGPｺﾞｼｯｸE"/>
                <a:ea typeface="HGPｺﾞｼｯｸE"/>
                <a:cs typeface="Times New Roman" panose="02020603050405020304" pitchFamily="18" charset="0"/>
              </a:rPr>
              <a:t>さがの森林の情報発信</a:t>
            </a:r>
            <a:endParaRPr kumimoji="0" lang="en-US" altLang="ja-JP" sz="1050" b="0" i="0" u="none" strike="noStrike" kern="100" cap="none" spc="0" normalizeH="0" baseline="0" noProof="0" dirty="0">
              <a:ln>
                <a:noFill/>
              </a:ln>
              <a:solidFill>
                <a:srgbClr val="000000"/>
              </a:solidFill>
              <a:effectLst/>
              <a:uLnTx/>
              <a:uFillTx/>
              <a:latin typeface="HGPｺﾞｼｯｸE"/>
              <a:ea typeface="HGPｺﾞｼｯｸE"/>
              <a:cs typeface="Times New Roman" panose="02020603050405020304" pitchFamily="18" charset="0"/>
            </a:endParaRPr>
          </a:p>
        </p:txBody>
      </p:sp>
      <p:sp>
        <p:nvSpPr>
          <p:cNvPr id="71" name="正方形/長方形 70">
            <a:extLst>
              <a:ext uri="{FF2B5EF4-FFF2-40B4-BE49-F238E27FC236}">
                <a16:creationId xmlns:a16="http://schemas.microsoft.com/office/drawing/2014/main" id="{11C45272-CDC6-07E1-647B-9A9519B6E83D}"/>
              </a:ext>
            </a:extLst>
          </p:cNvPr>
          <p:cNvSpPr>
            <a:spLocks/>
          </p:cNvSpPr>
          <p:nvPr/>
        </p:nvSpPr>
        <p:spPr>
          <a:xfrm>
            <a:off x="6275298" y="4796665"/>
            <a:ext cx="2520000" cy="216000"/>
          </a:xfrm>
          <a:prstGeom prst="rect">
            <a:avLst/>
          </a:prstGeom>
          <a:solidFill>
            <a:schemeClr val="accent1">
              <a:lumMod val="40000"/>
              <a:lumOff val="60000"/>
            </a:schemeClr>
          </a:solidFill>
          <a:ln w="25400" cap="flat" cmpd="sng" algn="ctr">
            <a:noFill/>
            <a:prstDash val="solid"/>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ts val="1000"/>
              </a:lnSpc>
              <a:spcBef>
                <a:spcPts val="0"/>
              </a:spcBef>
              <a:spcAft>
                <a:spcPts val="0"/>
              </a:spcAft>
              <a:buClrTx/>
              <a:buSzTx/>
              <a:buFontTx/>
              <a:buNone/>
              <a:tabLst/>
              <a:defRPr/>
            </a:pPr>
            <a:r>
              <a:rPr kumimoji="0" lang="ja-JP" altLang="en-US" sz="1050" b="0" i="0" u="none" strike="noStrike" kern="100" cap="none" spc="0" normalizeH="0" baseline="0" noProof="0" dirty="0">
                <a:ln>
                  <a:noFill/>
                </a:ln>
                <a:solidFill>
                  <a:srgbClr val="000000"/>
                </a:solidFill>
                <a:effectLst/>
                <a:uLnTx/>
                <a:uFillTx/>
                <a:latin typeface="HGPｺﾞｼｯｸE"/>
                <a:ea typeface="HGPｺﾞｼｯｸE"/>
                <a:cs typeface="Times New Roman" panose="02020603050405020304" pitchFamily="18" charset="0"/>
              </a:rPr>
              <a:t>森川海人っプロジェクトの</a:t>
            </a:r>
            <a:r>
              <a:rPr kumimoji="0" lang="en-US" altLang="ja-JP" sz="1050" b="0" i="0" u="none" strike="noStrike" kern="100" cap="none" spc="0" normalizeH="0" baseline="0" noProof="0" dirty="0">
                <a:ln>
                  <a:noFill/>
                </a:ln>
                <a:solidFill>
                  <a:srgbClr val="000000"/>
                </a:solidFill>
                <a:effectLst/>
                <a:uLnTx/>
                <a:uFillTx/>
                <a:latin typeface="HGPｺﾞｼｯｸE"/>
                <a:ea typeface="HGPｺﾞｼｯｸE"/>
                <a:cs typeface="Times New Roman" panose="02020603050405020304" pitchFamily="18" charset="0"/>
              </a:rPr>
              <a:t>PR</a:t>
            </a:r>
          </a:p>
        </p:txBody>
      </p:sp>
      <p:sp>
        <p:nvSpPr>
          <p:cNvPr id="77" name="楕円 76">
            <a:extLst>
              <a:ext uri="{FF2B5EF4-FFF2-40B4-BE49-F238E27FC236}">
                <a16:creationId xmlns:a16="http://schemas.microsoft.com/office/drawing/2014/main" id="{CBF59BBC-BE72-D360-8580-01D4593FA935}"/>
              </a:ext>
            </a:extLst>
          </p:cNvPr>
          <p:cNvSpPr/>
          <p:nvPr/>
        </p:nvSpPr>
        <p:spPr>
          <a:xfrm>
            <a:off x="7637929" y="2841812"/>
            <a:ext cx="197223" cy="197223"/>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HGPｺﾞｼｯｸE"/>
              <a:cs typeface="+mn-cs"/>
            </a:endParaRPr>
          </a:p>
        </p:txBody>
      </p:sp>
      <p:sp>
        <p:nvSpPr>
          <p:cNvPr id="13" name="正方形/長方形 12">
            <a:extLst>
              <a:ext uri="{FF2B5EF4-FFF2-40B4-BE49-F238E27FC236}">
                <a16:creationId xmlns:a16="http://schemas.microsoft.com/office/drawing/2014/main" id="{0AB8256B-6DE6-1BCD-24EC-FC4D8EA9EBB9}"/>
              </a:ext>
            </a:extLst>
          </p:cNvPr>
          <p:cNvSpPr>
            <a:spLocks/>
          </p:cNvSpPr>
          <p:nvPr/>
        </p:nvSpPr>
        <p:spPr>
          <a:xfrm>
            <a:off x="3767082" y="5001773"/>
            <a:ext cx="1728557" cy="261983"/>
          </a:xfrm>
          <a:prstGeom prst="rect">
            <a:avLst/>
          </a:prstGeom>
          <a:noFill/>
          <a:ln w="25400" cap="flat" cmpd="sng" algn="ctr">
            <a:noFill/>
            <a:prstDash val="solid"/>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ts val="1000"/>
              </a:lnSpc>
              <a:spcBef>
                <a:spcPts val="0"/>
              </a:spcBef>
              <a:spcAft>
                <a:spcPts val="0"/>
              </a:spcAft>
              <a:buClrTx/>
              <a:buSzTx/>
              <a:buFontTx/>
              <a:buNone/>
              <a:tabLst/>
              <a:defRPr/>
            </a:pPr>
            <a:r>
              <a:rPr kumimoji="0" lang="en-US" altLang="ja-JP" sz="900" b="0" i="0" u="none" strike="noStrike" kern="100" cap="none" spc="0" normalizeH="0" baseline="0" noProof="0" dirty="0">
                <a:ln>
                  <a:noFill/>
                </a:ln>
                <a:solidFill>
                  <a:srgbClr val="000000"/>
                </a:solidFill>
                <a:effectLst/>
                <a:uLnTx/>
                <a:uFillTx/>
                <a:latin typeface="HGPｺﾞｼｯｸE"/>
                <a:ea typeface="HGPｺﾞｼｯｸE"/>
                <a:cs typeface="Times New Roman" panose="02020603050405020304" pitchFamily="18" charset="0"/>
              </a:rPr>
              <a:t>〈</a:t>
            </a:r>
            <a:r>
              <a:rPr kumimoji="0" lang="ja-JP" altLang="en-US" sz="900" b="0" i="0" u="none" strike="noStrike" kern="100" cap="none" spc="0" normalizeH="0" baseline="0" noProof="0" dirty="0">
                <a:ln>
                  <a:noFill/>
                </a:ln>
                <a:solidFill>
                  <a:srgbClr val="000000"/>
                </a:solidFill>
                <a:effectLst/>
                <a:uLnTx/>
                <a:uFillTx/>
                <a:latin typeface="HGPｺﾞｼｯｸE"/>
                <a:ea typeface="HGPｺﾞｼｯｸE"/>
                <a:cs typeface="Times New Roman" panose="02020603050405020304" pitchFamily="18" charset="0"/>
              </a:rPr>
              <a:t>さがの木になるフェス</a:t>
            </a:r>
            <a:r>
              <a:rPr kumimoji="0" lang="en-US" altLang="ja-JP" sz="900" b="0" i="0" u="none" strike="noStrike" kern="100" cap="none" spc="0" normalizeH="0" baseline="0" noProof="0" dirty="0">
                <a:ln>
                  <a:noFill/>
                </a:ln>
                <a:solidFill>
                  <a:srgbClr val="000000"/>
                </a:solidFill>
                <a:effectLst/>
                <a:uLnTx/>
                <a:uFillTx/>
                <a:latin typeface="HGPｺﾞｼｯｸE"/>
                <a:ea typeface="HGPｺﾞｼｯｸE"/>
                <a:cs typeface="Times New Roman" panose="02020603050405020304" pitchFamily="18" charset="0"/>
              </a:rPr>
              <a:t>〉</a:t>
            </a:r>
          </a:p>
        </p:txBody>
      </p:sp>
      <p:pic>
        <p:nvPicPr>
          <p:cNvPr id="25" name="図 24">
            <a:extLst>
              <a:ext uri="{FF2B5EF4-FFF2-40B4-BE49-F238E27FC236}">
                <a16:creationId xmlns:a16="http://schemas.microsoft.com/office/drawing/2014/main" id="{1CFEEAE5-5827-107A-3098-4173065FD9CE}"/>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330266" y="2290932"/>
            <a:ext cx="1287169" cy="951032"/>
          </a:xfrm>
          <a:prstGeom prst="rect">
            <a:avLst/>
          </a:prstGeom>
          <a:effectLst>
            <a:softEdge rad="63500"/>
          </a:effectLst>
        </p:spPr>
      </p:pic>
      <p:pic>
        <p:nvPicPr>
          <p:cNvPr id="28" name="図 27">
            <a:extLst>
              <a:ext uri="{FF2B5EF4-FFF2-40B4-BE49-F238E27FC236}">
                <a16:creationId xmlns:a16="http://schemas.microsoft.com/office/drawing/2014/main" id="{12CD90E7-DC95-9C4F-02B3-91397E95420E}"/>
              </a:ext>
            </a:extLst>
          </p:cNvPr>
          <p:cNvPicPr>
            <a:picLocks noChangeAspect="1"/>
          </p:cNvPicPr>
          <p:nvPr/>
        </p:nvPicPr>
        <p:blipFill>
          <a:blip r:embed="rId16">
            <a:extLst>
              <a:ext uri="{28A0092B-C50C-407E-A947-70E740481C1C}">
                <a14:useLocalDpi xmlns:a14="http://schemas.microsoft.com/office/drawing/2010/main" val="0"/>
              </a:ext>
            </a:extLst>
          </a:blip>
          <a:srcRect t="12632"/>
          <a:stretch>
            <a:fillRect/>
          </a:stretch>
        </p:blipFill>
        <p:spPr>
          <a:xfrm>
            <a:off x="7601527" y="2299854"/>
            <a:ext cx="1247447" cy="937517"/>
          </a:xfrm>
          <a:prstGeom prst="rect">
            <a:avLst/>
          </a:prstGeom>
          <a:effectLst>
            <a:softEdge rad="63500"/>
          </a:effectLst>
        </p:spPr>
      </p:pic>
      <p:sp>
        <p:nvSpPr>
          <p:cNvPr id="30" name="正方形/長方形 29">
            <a:extLst>
              <a:ext uri="{FF2B5EF4-FFF2-40B4-BE49-F238E27FC236}">
                <a16:creationId xmlns:a16="http://schemas.microsoft.com/office/drawing/2014/main" id="{E68CCF62-CA25-E35A-B0D9-9ABDEC7F51C6}"/>
              </a:ext>
            </a:extLst>
          </p:cNvPr>
          <p:cNvSpPr>
            <a:spLocks/>
          </p:cNvSpPr>
          <p:nvPr/>
        </p:nvSpPr>
        <p:spPr>
          <a:xfrm>
            <a:off x="6755044" y="3140646"/>
            <a:ext cx="1728557" cy="261983"/>
          </a:xfrm>
          <a:prstGeom prst="rect">
            <a:avLst/>
          </a:prstGeom>
          <a:noFill/>
          <a:ln w="25400" cap="flat" cmpd="sng" algn="ctr">
            <a:noFill/>
            <a:prstDash val="solid"/>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ts val="1000"/>
              </a:lnSpc>
              <a:spcBef>
                <a:spcPts val="0"/>
              </a:spcBef>
              <a:spcAft>
                <a:spcPts val="0"/>
              </a:spcAft>
              <a:buClrTx/>
              <a:buSzTx/>
              <a:buFontTx/>
              <a:buNone/>
              <a:tabLst/>
              <a:defRPr/>
            </a:pPr>
            <a:r>
              <a:rPr kumimoji="0" lang="en-US" altLang="ja-JP" sz="900" b="0" i="0" u="none" strike="noStrike" kern="100" cap="none" spc="0" normalizeH="0" baseline="0" noProof="0" dirty="0">
                <a:ln>
                  <a:noFill/>
                </a:ln>
                <a:solidFill>
                  <a:srgbClr val="000000"/>
                </a:solidFill>
                <a:effectLst/>
                <a:uLnTx/>
                <a:uFillTx/>
                <a:latin typeface="HGPｺﾞｼｯｸE"/>
                <a:ea typeface="HGPｺﾞｼｯｸE"/>
                <a:cs typeface="Times New Roman" panose="02020603050405020304" pitchFamily="18" charset="0"/>
              </a:rPr>
              <a:t>〈</a:t>
            </a:r>
            <a:r>
              <a:rPr kumimoji="0" lang="ja-JP" altLang="en-US" sz="900" b="0" i="0" u="none" strike="noStrike" kern="100" cap="none" spc="0" normalizeH="0" baseline="0" noProof="0" dirty="0">
                <a:ln>
                  <a:noFill/>
                </a:ln>
                <a:solidFill>
                  <a:srgbClr val="000000"/>
                </a:solidFill>
                <a:effectLst/>
                <a:uLnTx/>
                <a:uFillTx/>
                <a:latin typeface="HGPｺﾞｼｯｸE"/>
                <a:ea typeface="HGPｺﾞｼｯｸE"/>
                <a:cs typeface="Times New Roman" panose="02020603050405020304" pitchFamily="18" charset="0"/>
              </a:rPr>
              <a:t>植栽</a:t>
            </a:r>
            <a:r>
              <a:rPr kumimoji="0" lang="en-US" altLang="ja-JP" sz="900" b="0" i="0" u="none" strike="noStrike" kern="100" cap="none" spc="0" normalizeH="0" baseline="0" noProof="0" dirty="0">
                <a:ln>
                  <a:noFill/>
                </a:ln>
                <a:solidFill>
                  <a:srgbClr val="000000"/>
                </a:solidFill>
                <a:effectLst/>
                <a:uLnTx/>
                <a:uFillTx/>
                <a:latin typeface="HGPｺﾞｼｯｸE"/>
                <a:ea typeface="HGPｺﾞｼｯｸE"/>
                <a:cs typeface="Times New Roman" panose="02020603050405020304" pitchFamily="18" charset="0"/>
              </a:rPr>
              <a:t>〉</a:t>
            </a:r>
          </a:p>
        </p:txBody>
      </p:sp>
      <p:sp>
        <p:nvSpPr>
          <p:cNvPr id="33" name="正方形/長方形 32">
            <a:extLst>
              <a:ext uri="{FF2B5EF4-FFF2-40B4-BE49-F238E27FC236}">
                <a16:creationId xmlns:a16="http://schemas.microsoft.com/office/drawing/2014/main" id="{0E90A6A8-81C6-26A7-77A5-02C6F10C8A03}"/>
              </a:ext>
            </a:extLst>
          </p:cNvPr>
          <p:cNvSpPr>
            <a:spLocks/>
          </p:cNvSpPr>
          <p:nvPr/>
        </p:nvSpPr>
        <p:spPr>
          <a:xfrm>
            <a:off x="8454532" y="979336"/>
            <a:ext cx="624813" cy="261983"/>
          </a:xfrm>
          <a:prstGeom prst="rect">
            <a:avLst/>
          </a:prstGeom>
          <a:noFill/>
          <a:ln w="25400" cap="flat" cmpd="sng" algn="ctr">
            <a:noFill/>
            <a:prstDash val="solid"/>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457200" rtl="0" eaLnBrk="1" fontAlgn="auto" latinLnBrk="0" hangingPunct="1">
              <a:lnSpc>
                <a:spcPts val="1000"/>
              </a:lnSpc>
              <a:spcBef>
                <a:spcPts val="0"/>
              </a:spcBef>
              <a:spcAft>
                <a:spcPts val="0"/>
              </a:spcAft>
              <a:buClrTx/>
              <a:buSzTx/>
              <a:buFontTx/>
              <a:buNone/>
              <a:tabLst/>
              <a:defRPr/>
            </a:pPr>
            <a:r>
              <a:rPr kumimoji="0" lang="ja-JP" altLang="en-US" sz="700" b="0" i="0" u="none" strike="noStrike" kern="100" cap="none" spc="0" normalizeH="0" baseline="0" noProof="0" dirty="0">
                <a:ln>
                  <a:noFill/>
                </a:ln>
                <a:solidFill>
                  <a:srgbClr val="000000"/>
                </a:solidFill>
                <a:effectLst/>
                <a:uLnTx/>
                <a:uFillTx/>
                <a:latin typeface="HGPｺﾞｼｯｸE"/>
                <a:ea typeface="HGPｺﾞｼｯｸE"/>
                <a:cs typeface="Times New Roman" panose="02020603050405020304" pitchFamily="18" charset="0"/>
              </a:rPr>
              <a:t>２代目</a:t>
            </a:r>
            <a:endParaRPr kumimoji="0" lang="en-US" altLang="ja-JP" sz="700" b="0" i="0" u="none" strike="noStrike" kern="100" cap="none" spc="0" normalizeH="0" baseline="0" noProof="0" dirty="0">
              <a:ln>
                <a:noFill/>
              </a:ln>
              <a:solidFill>
                <a:srgbClr val="000000"/>
              </a:solidFill>
              <a:effectLst/>
              <a:uLnTx/>
              <a:uFillTx/>
              <a:latin typeface="HGPｺﾞｼｯｸE"/>
              <a:ea typeface="HGPｺﾞｼｯｸE"/>
              <a:cs typeface="Times New Roman" panose="02020603050405020304" pitchFamily="18" charset="0"/>
            </a:endParaRPr>
          </a:p>
          <a:p>
            <a:pPr marL="0" marR="0" lvl="0" indent="0" algn="l" defTabSz="457200" rtl="0" eaLnBrk="1" fontAlgn="auto" latinLnBrk="0" hangingPunct="1">
              <a:lnSpc>
                <a:spcPts val="1000"/>
              </a:lnSpc>
              <a:spcBef>
                <a:spcPts val="0"/>
              </a:spcBef>
              <a:spcAft>
                <a:spcPts val="0"/>
              </a:spcAft>
              <a:buClrTx/>
              <a:buSzTx/>
              <a:buFontTx/>
              <a:buNone/>
              <a:tabLst/>
              <a:defRPr/>
            </a:pPr>
            <a:r>
              <a:rPr kumimoji="0" lang="ja-JP" altLang="en-US" sz="700" b="0" i="0" u="none" strike="noStrike" kern="100" cap="none" spc="0" normalizeH="0" baseline="0" noProof="0" dirty="0">
                <a:ln>
                  <a:noFill/>
                </a:ln>
                <a:solidFill>
                  <a:srgbClr val="000000"/>
                </a:solidFill>
                <a:effectLst/>
                <a:uLnTx/>
                <a:uFillTx/>
                <a:latin typeface="HGPｺﾞｼｯｸE"/>
                <a:ea typeface="HGPｺﾞｼｯｸE"/>
                <a:cs typeface="Times New Roman" panose="02020603050405020304" pitchFamily="18" charset="0"/>
              </a:rPr>
              <a:t>森川海人くん</a:t>
            </a:r>
            <a:endParaRPr kumimoji="0" lang="en-US" altLang="ja-JP" sz="700" b="0" i="0" u="none" strike="noStrike" kern="100" cap="none" spc="0" normalizeH="0" baseline="0" noProof="0" dirty="0">
              <a:ln>
                <a:noFill/>
              </a:ln>
              <a:solidFill>
                <a:srgbClr val="000000"/>
              </a:solidFill>
              <a:effectLst/>
              <a:uLnTx/>
              <a:uFillTx/>
              <a:latin typeface="HGPｺﾞｼｯｸE"/>
              <a:ea typeface="HGPｺﾞｼｯｸE"/>
              <a:cs typeface="Times New Roman" panose="02020603050405020304" pitchFamily="18" charset="0"/>
            </a:endParaRPr>
          </a:p>
        </p:txBody>
      </p:sp>
    </p:spTree>
    <p:custDataLst>
      <p:tags r:id="rId1"/>
    </p:custDataLst>
    <p:extLst>
      <p:ext uri="{BB962C8B-B14F-4D97-AF65-F5344CB8AC3E}">
        <p14:creationId xmlns:p14="http://schemas.microsoft.com/office/powerpoint/2010/main" val="2313434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500"/>
                                        <p:tgtEl>
                                          <p:spTgt spid="2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3"/>
                                        </p:tgtEl>
                                        <p:attrNameLst>
                                          <p:attrName>style.visibility</p:attrName>
                                        </p:attrNameLst>
                                      </p:cBhvr>
                                      <p:to>
                                        <p:strVal val="visible"/>
                                      </p:to>
                                    </p:set>
                                    <p:animEffect transition="in" filter="fade">
                                      <p:cBhvr>
                                        <p:cTn id="18" dur="500"/>
                                        <p:tgtEl>
                                          <p:spTgt spid="3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500"/>
                                        <p:tgtEl>
                                          <p:spTgt spid="17"/>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500"/>
                                        <p:tgtEl>
                                          <p:spTgt spid="22"/>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fade">
                                      <p:cBhvr>
                                        <p:cTn id="32" dur="500"/>
                                        <p:tgtEl>
                                          <p:spTgt spid="26"/>
                                        </p:tgtEl>
                                      </p:cBhvr>
                                    </p:animEffect>
                                  </p:childTnLst>
                                </p:cTn>
                              </p:par>
                              <p:par>
                                <p:cTn id="33" presetID="10" presetClass="entr" presetSubtype="0" fill="hold" nodeType="with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fade">
                                      <p:cBhvr>
                                        <p:cTn id="35" dur="500"/>
                                        <p:tgtEl>
                                          <p:spTgt spid="29"/>
                                        </p:tgtEl>
                                      </p:cBhvr>
                                    </p:animEffect>
                                  </p:childTnLst>
                                </p:cTn>
                              </p:par>
                              <p:par>
                                <p:cTn id="36" presetID="10" presetClass="entr" presetSubtype="0" fill="hold" nodeType="withEffect">
                                  <p:stCondLst>
                                    <p:cond delay="0"/>
                                  </p:stCondLst>
                                  <p:childTnLst>
                                    <p:set>
                                      <p:cBhvr>
                                        <p:cTn id="37" dur="1" fill="hold">
                                          <p:stCondLst>
                                            <p:cond delay="0"/>
                                          </p:stCondLst>
                                        </p:cTn>
                                        <p:tgtEl>
                                          <p:spTgt spid="32"/>
                                        </p:tgtEl>
                                        <p:attrNameLst>
                                          <p:attrName>style.visibility</p:attrName>
                                        </p:attrNameLst>
                                      </p:cBhvr>
                                      <p:to>
                                        <p:strVal val="visible"/>
                                      </p:to>
                                    </p:set>
                                    <p:animEffect transition="in" filter="fade">
                                      <p:cBhvr>
                                        <p:cTn id="38" dur="500"/>
                                        <p:tgtEl>
                                          <p:spTgt spid="32"/>
                                        </p:tgtEl>
                                      </p:cBhvr>
                                    </p:animEffect>
                                  </p:childTnLst>
                                </p:cTn>
                              </p:par>
                              <p:par>
                                <p:cTn id="39" presetID="10" presetClass="entr" presetSubtype="0" fill="hold" nodeType="withEffect">
                                  <p:stCondLst>
                                    <p:cond delay="0"/>
                                  </p:stCondLst>
                                  <p:childTnLst>
                                    <p:set>
                                      <p:cBhvr>
                                        <p:cTn id="40" dur="1" fill="hold">
                                          <p:stCondLst>
                                            <p:cond delay="0"/>
                                          </p:stCondLst>
                                        </p:cTn>
                                        <p:tgtEl>
                                          <p:spTgt spid="37"/>
                                        </p:tgtEl>
                                        <p:attrNameLst>
                                          <p:attrName>style.visibility</p:attrName>
                                        </p:attrNameLst>
                                      </p:cBhvr>
                                      <p:to>
                                        <p:strVal val="visible"/>
                                      </p:to>
                                    </p:set>
                                    <p:animEffect transition="in" filter="fade">
                                      <p:cBhvr>
                                        <p:cTn id="41" dur="500"/>
                                        <p:tgtEl>
                                          <p:spTgt spid="37"/>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38"/>
                                        </p:tgtEl>
                                        <p:attrNameLst>
                                          <p:attrName>style.visibility</p:attrName>
                                        </p:attrNameLst>
                                      </p:cBhvr>
                                      <p:to>
                                        <p:strVal val="visible"/>
                                      </p:to>
                                    </p:set>
                                    <p:animEffect transition="in" filter="fade">
                                      <p:cBhvr>
                                        <p:cTn id="44" dur="500"/>
                                        <p:tgtEl>
                                          <p:spTgt spid="38"/>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39"/>
                                        </p:tgtEl>
                                        <p:attrNameLst>
                                          <p:attrName>style.visibility</p:attrName>
                                        </p:attrNameLst>
                                      </p:cBhvr>
                                      <p:to>
                                        <p:strVal val="visible"/>
                                      </p:to>
                                    </p:set>
                                    <p:animEffect transition="in" filter="fade">
                                      <p:cBhvr>
                                        <p:cTn id="47" dur="500"/>
                                        <p:tgtEl>
                                          <p:spTgt spid="39"/>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40"/>
                                        </p:tgtEl>
                                        <p:attrNameLst>
                                          <p:attrName>style.visibility</p:attrName>
                                        </p:attrNameLst>
                                      </p:cBhvr>
                                      <p:to>
                                        <p:strVal val="visible"/>
                                      </p:to>
                                    </p:set>
                                    <p:animEffect transition="in" filter="fade">
                                      <p:cBhvr>
                                        <p:cTn id="50" dur="500"/>
                                        <p:tgtEl>
                                          <p:spTgt spid="40"/>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43"/>
                                        </p:tgtEl>
                                        <p:attrNameLst>
                                          <p:attrName>style.visibility</p:attrName>
                                        </p:attrNameLst>
                                      </p:cBhvr>
                                      <p:to>
                                        <p:strVal val="visible"/>
                                      </p:to>
                                    </p:set>
                                    <p:animEffect transition="in" filter="fade">
                                      <p:cBhvr>
                                        <p:cTn id="53" dur="500"/>
                                        <p:tgtEl>
                                          <p:spTgt spid="43"/>
                                        </p:tgtEl>
                                      </p:cBhvr>
                                    </p:animEffect>
                                  </p:childTnLst>
                                </p:cTn>
                              </p:par>
                              <p:par>
                                <p:cTn id="54" presetID="10" presetClass="entr" presetSubtype="0" fill="hold" nodeType="withEffect">
                                  <p:stCondLst>
                                    <p:cond delay="0"/>
                                  </p:stCondLst>
                                  <p:childTnLst>
                                    <p:set>
                                      <p:cBhvr>
                                        <p:cTn id="55" dur="1" fill="hold">
                                          <p:stCondLst>
                                            <p:cond delay="0"/>
                                          </p:stCondLst>
                                        </p:cTn>
                                        <p:tgtEl>
                                          <p:spTgt spid="64"/>
                                        </p:tgtEl>
                                        <p:attrNameLst>
                                          <p:attrName>style.visibility</p:attrName>
                                        </p:attrNameLst>
                                      </p:cBhvr>
                                      <p:to>
                                        <p:strVal val="visible"/>
                                      </p:to>
                                    </p:set>
                                    <p:animEffect transition="in" filter="fade">
                                      <p:cBhvr>
                                        <p:cTn id="56" dur="500"/>
                                        <p:tgtEl>
                                          <p:spTgt spid="64"/>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77"/>
                                        </p:tgtEl>
                                        <p:attrNameLst>
                                          <p:attrName>style.visibility</p:attrName>
                                        </p:attrNameLst>
                                      </p:cBhvr>
                                      <p:to>
                                        <p:strVal val="visible"/>
                                      </p:to>
                                    </p:set>
                                    <p:animEffect transition="in" filter="fade">
                                      <p:cBhvr>
                                        <p:cTn id="59" dur="500"/>
                                        <p:tgtEl>
                                          <p:spTgt spid="77"/>
                                        </p:tgtEl>
                                      </p:cBhvr>
                                    </p:animEffect>
                                  </p:childTnLst>
                                </p:cTn>
                              </p:par>
                              <p:par>
                                <p:cTn id="60" presetID="10" presetClass="entr" presetSubtype="0" fill="hold" nodeType="withEffect">
                                  <p:stCondLst>
                                    <p:cond delay="0"/>
                                  </p:stCondLst>
                                  <p:childTnLst>
                                    <p:set>
                                      <p:cBhvr>
                                        <p:cTn id="61" dur="1" fill="hold">
                                          <p:stCondLst>
                                            <p:cond delay="0"/>
                                          </p:stCondLst>
                                        </p:cTn>
                                        <p:tgtEl>
                                          <p:spTgt spid="25"/>
                                        </p:tgtEl>
                                        <p:attrNameLst>
                                          <p:attrName>style.visibility</p:attrName>
                                        </p:attrNameLst>
                                      </p:cBhvr>
                                      <p:to>
                                        <p:strVal val="visible"/>
                                      </p:to>
                                    </p:set>
                                    <p:animEffect transition="in" filter="fade">
                                      <p:cBhvr>
                                        <p:cTn id="62" dur="500"/>
                                        <p:tgtEl>
                                          <p:spTgt spid="25"/>
                                        </p:tgtEl>
                                      </p:cBhvr>
                                    </p:animEffect>
                                  </p:childTnLst>
                                </p:cTn>
                              </p:par>
                              <p:par>
                                <p:cTn id="63" presetID="10" presetClass="entr" presetSubtype="0" fill="hold" nodeType="withEffect">
                                  <p:stCondLst>
                                    <p:cond delay="0"/>
                                  </p:stCondLst>
                                  <p:childTnLst>
                                    <p:set>
                                      <p:cBhvr>
                                        <p:cTn id="64" dur="1" fill="hold">
                                          <p:stCondLst>
                                            <p:cond delay="0"/>
                                          </p:stCondLst>
                                        </p:cTn>
                                        <p:tgtEl>
                                          <p:spTgt spid="28"/>
                                        </p:tgtEl>
                                        <p:attrNameLst>
                                          <p:attrName>style.visibility</p:attrName>
                                        </p:attrNameLst>
                                      </p:cBhvr>
                                      <p:to>
                                        <p:strVal val="visible"/>
                                      </p:to>
                                    </p:set>
                                    <p:animEffect transition="in" filter="fade">
                                      <p:cBhvr>
                                        <p:cTn id="65" dur="500"/>
                                        <p:tgtEl>
                                          <p:spTgt spid="28"/>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41"/>
                                        </p:tgtEl>
                                        <p:attrNameLst>
                                          <p:attrName>style.visibility</p:attrName>
                                        </p:attrNameLst>
                                      </p:cBhvr>
                                      <p:to>
                                        <p:strVal val="visible"/>
                                      </p:to>
                                    </p:set>
                                    <p:animEffect transition="in" filter="fade">
                                      <p:cBhvr>
                                        <p:cTn id="68" dur="500"/>
                                        <p:tgtEl>
                                          <p:spTgt spid="41"/>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42"/>
                                        </p:tgtEl>
                                        <p:attrNameLst>
                                          <p:attrName>style.visibility</p:attrName>
                                        </p:attrNameLst>
                                      </p:cBhvr>
                                      <p:to>
                                        <p:strVal val="visible"/>
                                      </p:to>
                                    </p:set>
                                    <p:animEffect transition="in" filter="fade">
                                      <p:cBhvr>
                                        <p:cTn id="71" dur="500"/>
                                        <p:tgtEl>
                                          <p:spTgt spid="42"/>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30"/>
                                        </p:tgtEl>
                                        <p:attrNameLst>
                                          <p:attrName>style.visibility</p:attrName>
                                        </p:attrNameLst>
                                      </p:cBhvr>
                                      <p:to>
                                        <p:strVal val="visible"/>
                                      </p:to>
                                    </p:set>
                                    <p:animEffect transition="in" filter="fade">
                                      <p:cBhvr>
                                        <p:cTn id="74" dur="500"/>
                                        <p:tgtEl>
                                          <p:spTgt spid="30"/>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21"/>
                                        </p:tgtEl>
                                        <p:attrNameLst>
                                          <p:attrName>style.visibility</p:attrName>
                                        </p:attrNameLst>
                                      </p:cBhvr>
                                      <p:to>
                                        <p:strVal val="visible"/>
                                      </p:to>
                                    </p:set>
                                    <p:animEffect transition="in" filter="fade">
                                      <p:cBhvr>
                                        <p:cTn id="79" dur="500"/>
                                        <p:tgtEl>
                                          <p:spTgt spid="21"/>
                                        </p:tgtEl>
                                      </p:cBhvr>
                                    </p:animEffect>
                                  </p:childTnLst>
                                </p:cTn>
                              </p:par>
                              <p:par>
                                <p:cTn id="80" presetID="10" presetClass="entr" presetSubtype="0" fill="hold" grpId="0" nodeType="withEffect" nodePh="1">
                                  <p:stCondLst>
                                    <p:cond delay="0"/>
                                  </p:stCondLst>
                                  <p:endCondLst>
                                    <p:cond evt="begin" delay="0">
                                      <p:tn val="80"/>
                                    </p:cond>
                                  </p:endCondLst>
                                  <p:childTnLst>
                                    <p:set>
                                      <p:cBhvr>
                                        <p:cTn id="81" dur="1" fill="hold">
                                          <p:stCondLst>
                                            <p:cond delay="0"/>
                                          </p:stCondLst>
                                        </p:cTn>
                                        <p:tgtEl>
                                          <p:spTgt spid="34"/>
                                        </p:tgtEl>
                                        <p:attrNameLst>
                                          <p:attrName>style.visibility</p:attrName>
                                        </p:attrNameLst>
                                      </p:cBhvr>
                                      <p:to>
                                        <p:strVal val="visible"/>
                                      </p:to>
                                    </p:set>
                                    <p:animEffect transition="in" filter="fade">
                                      <p:cBhvr>
                                        <p:cTn id="82" dur="500"/>
                                        <p:tgtEl>
                                          <p:spTgt spid="34"/>
                                        </p:tgtEl>
                                      </p:cBhvr>
                                    </p:animEffect>
                                  </p:childTnLst>
                                </p:cTn>
                              </p:par>
                              <p:par>
                                <p:cTn id="83" presetID="10" presetClass="entr" presetSubtype="0" fill="hold" nodeType="withEffect">
                                  <p:stCondLst>
                                    <p:cond delay="0"/>
                                  </p:stCondLst>
                                  <p:childTnLst>
                                    <p:set>
                                      <p:cBhvr>
                                        <p:cTn id="84" dur="1" fill="hold">
                                          <p:stCondLst>
                                            <p:cond delay="0"/>
                                          </p:stCondLst>
                                        </p:cTn>
                                        <p:tgtEl>
                                          <p:spTgt spid="48"/>
                                        </p:tgtEl>
                                        <p:attrNameLst>
                                          <p:attrName>style.visibility</p:attrName>
                                        </p:attrNameLst>
                                      </p:cBhvr>
                                      <p:to>
                                        <p:strVal val="visible"/>
                                      </p:to>
                                    </p:set>
                                    <p:animEffect transition="in" filter="fade">
                                      <p:cBhvr>
                                        <p:cTn id="85" dur="500"/>
                                        <p:tgtEl>
                                          <p:spTgt spid="48"/>
                                        </p:tgtEl>
                                      </p:cBhvr>
                                    </p:animEffect>
                                  </p:childTnLst>
                                </p:cTn>
                              </p:par>
                              <p:par>
                                <p:cTn id="86" presetID="10" presetClass="entr" presetSubtype="0" fill="hold" nodeType="withEffect">
                                  <p:stCondLst>
                                    <p:cond delay="0"/>
                                  </p:stCondLst>
                                  <p:childTnLst>
                                    <p:set>
                                      <p:cBhvr>
                                        <p:cTn id="87" dur="1" fill="hold">
                                          <p:stCondLst>
                                            <p:cond delay="0"/>
                                          </p:stCondLst>
                                        </p:cTn>
                                        <p:tgtEl>
                                          <p:spTgt spid="50"/>
                                        </p:tgtEl>
                                        <p:attrNameLst>
                                          <p:attrName>style.visibility</p:attrName>
                                        </p:attrNameLst>
                                      </p:cBhvr>
                                      <p:to>
                                        <p:strVal val="visible"/>
                                      </p:to>
                                    </p:set>
                                    <p:animEffect transition="in" filter="fade">
                                      <p:cBhvr>
                                        <p:cTn id="88" dur="500"/>
                                        <p:tgtEl>
                                          <p:spTgt spid="50"/>
                                        </p:tgtEl>
                                      </p:cBhvr>
                                    </p:animEffect>
                                  </p:childTnLst>
                                </p:cTn>
                              </p:par>
                              <p:par>
                                <p:cTn id="89" presetID="10" presetClass="entr" presetSubtype="0" fill="hold" grpId="0" nodeType="withEffect">
                                  <p:stCondLst>
                                    <p:cond delay="0"/>
                                  </p:stCondLst>
                                  <p:childTnLst>
                                    <p:set>
                                      <p:cBhvr>
                                        <p:cTn id="90" dur="1" fill="hold">
                                          <p:stCondLst>
                                            <p:cond delay="0"/>
                                          </p:stCondLst>
                                        </p:cTn>
                                        <p:tgtEl>
                                          <p:spTgt spid="52"/>
                                        </p:tgtEl>
                                        <p:attrNameLst>
                                          <p:attrName>style.visibility</p:attrName>
                                        </p:attrNameLst>
                                      </p:cBhvr>
                                      <p:to>
                                        <p:strVal val="visible"/>
                                      </p:to>
                                    </p:set>
                                    <p:animEffect transition="in" filter="fade">
                                      <p:cBhvr>
                                        <p:cTn id="91" dur="500"/>
                                        <p:tgtEl>
                                          <p:spTgt spid="52"/>
                                        </p:tgtEl>
                                      </p:cBhvr>
                                    </p:animEffect>
                                  </p:childTnLst>
                                </p:cTn>
                              </p:par>
                              <p:par>
                                <p:cTn id="92" presetID="10" presetClass="entr" presetSubtype="0" fill="hold" nodeType="withEffect">
                                  <p:stCondLst>
                                    <p:cond delay="0"/>
                                  </p:stCondLst>
                                  <p:childTnLst>
                                    <p:set>
                                      <p:cBhvr>
                                        <p:cTn id="93" dur="1" fill="hold">
                                          <p:stCondLst>
                                            <p:cond delay="0"/>
                                          </p:stCondLst>
                                        </p:cTn>
                                        <p:tgtEl>
                                          <p:spTgt spid="59"/>
                                        </p:tgtEl>
                                        <p:attrNameLst>
                                          <p:attrName>style.visibility</p:attrName>
                                        </p:attrNameLst>
                                      </p:cBhvr>
                                      <p:to>
                                        <p:strVal val="visible"/>
                                      </p:to>
                                    </p:set>
                                    <p:animEffect transition="in" filter="fade">
                                      <p:cBhvr>
                                        <p:cTn id="94" dur="500"/>
                                        <p:tgtEl>
                                          <p:spTgt spid="59"/>
                                        </p:tgtEl>
                                      </p:cBhvr>
                                    </p:animEffect>
                                  </p:childTnLst>
                                </p:cTn>
                              </p:par>
                              <p:par>
                                <p:cTn id="95" presetID="10" presetClass="entr" presetSubtype="0" fill="hold" nodeType="withEffect">
                                  <p:stCondLst>
                                    <p:cond delay="0"/>
                                  </p:stCondLst>
                                  <p:childTnLst>
                                    <p:set>
                                      <p:cBhvr>
                                        <p:cTn id="96" dur="1" fill="hold">
                                          <p:stCondLst>
                                            <p:cond delay="0"/>
                                          </p:stCondLst>
                                        </p:cTn>
                                        <p:tgtEl>
                                          <p:spTgt spid="61"/>
                                        </p:tgtEl>
                                        <p:attrNameLst>
                                          <p:attrName>style.visibility</p:attrName>
                                        </p:attrNameLst>
                                      </p:cBhvr>
                                      <p:to>
                                        <p:strVal val="visible"/>
                                      </p:to>
                                    </p:set>
                                    <p:animEffect transition="in" filter="fade">
                                      <p:cBhvr>
                                        <p:cTn id="97" dur="500"/>
                                        <p:tgtEl>
                                          <p:spTgt spid="61"/>
                                        </p:tgtEl>
                                      </p:cBhvr>
                                    </p:animEffect>
                                  </p:childTnLst>
                                </p:cTn>
                              </p:par>
                              <p:par>
                                <p:cTn id="98" presetID="10" presetClass="entr" presetSubtype="0" fill="hold" grpId="0" nodeType="withEffect">
                                  <p:stCondLst>
                                    <p:cond delay="0"/>
                                  </p:stCondLst>
                                  <p:childTnLst>
                                    <p:set>
                                      <p:cBhvr>
                                        <p:cTn id="99" dur="1" fill="hold">
                                          <p:stCondLst>
                                            <p:cond delay="0"/>
                                          </p:stCondLst>
                                        </p:cTn>
                                        <p:tgtEl>
                                          <p:spTgt spid="66"/>
                                        </p:tgtEl>
                                        <p:attrNameLst>
                                          <p:attrName>style.visibility</p:attrName>
                                        </p:attrNameLst>
                                      </p:cBhvr>
                                      <p:to>
                                        <p:strVal val="visible"/>
                                      </p:to>
                                    </p:set>
                                    <p:animEffect transition="in" filter="fade">
                                      <p:cBhvr>
                                        <p:cTn id="100" dur="500"/>
                                        <p:tgtEl>
                                          <p:spTgt spid="66"/>
                                        </p:tgtEl>
                                      </p:cBhvr>
                                    </p:animEffect>
                                  </p:childTnLst>
                                </p:cTn>
                              </p:par>
                              <p:par>
                                <p:cTn id="101" presetID="10" presetClass="entr" presetSubtype="0" fill="hold" grpId="0" nodeType="withEffect">
                                  <p:stCondLst>
                                    <p:cond delay="0"/>
                                  </p:stCondLst>
                                  <p:childTnLst>
                                    <p:set>
                                      <p:cBhvr>
                                        <p:cTn id="102" dur="1" fill="hold">
                                          <p:stCondLst>
                                            <p:cond delay="0"/>
                                          </p:stCondLst>
                                        </p:cTn>
                                        <p:tgtEl>
                                          <p:spTgt spid="67"/>
                                        </p:tgtEl>
                                        <p:attrNameLst>
                                          <p:attrName>style.visibility</p:attrName>
                                        </p:attrNameLst>
                                      </p:cBhvr>
                                      <p:to>
                                        <p:strVal val="visible"/>
                                      </p:to>
                                    </p:set>
                                    <p:animEffect transition="in" filter="fade">
                                      <p:cBhvr>
                                        <p:cTn id="103" dur="500"/>
                                        <p:tgtEl>
                                          <p:spTgt spid="67"/>
                                        </p:tgtEl>
                                      </p:cBhvr>
                                    </p:animEffect>
                                  </p:childTnLst>
                                </p:cTn>
                              </p:par>
                              <p:par>
                                <p:cTn id="104" presetID="10" presetClass="entr" presetSubtype="0" fill="hold" grpId="0" nodeType="withEffect">
                                  <p:stCondLst>
                                    <p:cond delay="0"/>
                                  </p:stCondLst>
                                  <p:childTnLst>
                                    <p:set>
                                      <p:cBhvr>
                                        <p:cTn id="105" dur="1" fill="hold">
                                          <p:stCondLst>
                                            <p:cond delay="0"/>
                                          </p:stCondLst>
                                        </p:cTn>
                                        <p:tgtEl>
                                          <p:spTgt spid="68"/>
                                        </p:tgtEl>
                                        <p:attrNameLst>
                                          <p:attrName>style.visibility</p:attrName>
                                        </p:attrNameLst>
                                      </p:cBhvr>
                                      <p:to>
                                        <p:strVal val="visible"/>
                                      </p:to>
                                    </p:set>
                                    <p:animEffect transition="in" filter="fade">
                                      <p:cBhvr>
                                        <p:cTn id="106" dur="500"/>
                                        <p:tgtEl>
                                          <p:spTgt spid="68"/>
                                        </p:tgtEl>
                                      </p:cBhvr>
                                    </p:animEffect>
                                  </p:childTnLst>
                                </p:cTn>
                              </p:par>
                              <p:par>
                                <p:cTn id="107" presetID="10" presetClass="entr" presetSubtype="0" fill="hold" grpId="0" nodeType="withEffect">
                                  <p:stCondLst>
                                    <p:cond delay="0"/>
                                  </p:stCondLst>
                                  <p:childTnLst>
                                    <p:set>
                                      <p:cBhvr>
                                        <p:cTn id="108" dur="1" fill="hold">
                                          <p:stCondLst>
                                            <p:cond delay="0"/>
                                          </p:stCondLst>
                                        </p:cTn>
                                        <p:tgtEl>
                                          <p:spTgt spid="69"/>
                                        </p:tgtEl>
                                        <p:attrNameLst>
                                          <p:attrName>style.visibility</p:attrName>
                                        </p:attrNameLst>
                                      </p:cBhvr>
                                      <p:to>
                                        <p:strVal val="visible"/>
                                      </p:to>
                                    </p:set>
                                    <p:animEffect transition="in" filter="fade">
                                      <p:cBhvr>
                                        <p:cTn id="109" dur="500"/>
                                        <p:tgtEl>
                                          <p:spTgt spid="69"/>
                                        </p:tgtEl>
                                      </p:cBhvr>
                                    </p:animEffect>
                                  </p:childTnLst>
                                </p:cTn>
                              </p:par>
                              <p:par>
                                <p:cTn id="110" presetID="10" presetClass="entr" presetSubtype="0" fill="hold" grpId="0" nodeType="withEffect">
                                  <p:stCondLst>
                                    <p:cond delay="0"/>
                                  </p:stCondLst>
                                  <p:childTnLst>
                                    <p:set>
                                      <p:cBhvr>
                                        <p:cTn id="111" dur="1" fill="hold">
                                          <p:stCondLst>
                                            <p:cond delay="0"/>
                                          </p:stCondLst>
                                        </p:cTn>
                                        <p:tgtEl>
                                          <p:spTgt spid="70"/>
                                        </p:tgtEl>
                                        <p:attrNameLst>
                                          <p:attrName>style.visibility</p:attrName>
                                        </p:attrNameLst>
                                      </p:cBhvr>
                                      <p:to>
                                        <p:strVal val="visible"/>
                                      </p:to>
                                    </p:set>
                                    <p:animEffect transition="in" filter="fade">
                                      <p:cBhvr>
                                        <p:cTn id="112" dur="500"/>
                                        <p:tgtEl>
                                          <p:spTgt spid="70"/>
                                        </p:tgtEl>
                                      </p:cBhvr>
                                    </p:animEffect>
                                  </p:childTnLst>
                                </p:cTn>
                              </p:par>
                              <p:par>
                                <p:cTn id="113" presetID="10" presetClass="entr" presetSubtype="0" fill="hold" grpId="0" nodeType="withEffect">
                                  <p:stCondLst>
                                    <p:cond delay="0"/>
                                  </p:stCondLst>
                                  <p:childTnLst>
                                    <p:set>
                                      <p:cBhvr>
                                        <p:cTn id="114" dur="1" fill="hold">
                                          <p:stCondLst>
                                            <p:cond delay="0"/>
                                          </p:stCondLst>
                                        </p:cTn>
                                        <p:tgtEl>
                                          <p:spTgt spid="71"/>
                                        </p:tgtEl>
                                        <p:attrNameLst>
                                          <p:attrName>style.visibility</p:attrName>
                                        </p:attrNameLst>
                                      </p:cBhvr>
                                      <p:to>
                                        <p:strVal val="visible"/>
                                      </p:to>
                                    </p:set>
                                    <p:animEffect transition="in" filter="fade">
                                      <p:cBhvr>
                                        <p:cTn id="115" dur="500"/>
                                        <p:tgtEl>
                                          <p:spTgt spid="71"/>
                                        </p:tgtEl>
                                      </p:cBhvr>
                                    </p:animEffect>
                                  </p:childTnLst>
                                </p:cTn>
                              </p:par>
                              <p:par>
                                <p:cTn id="116" presetID="10" presetClass="entr" presetSubtype="0" fill="hold" grpId="0" nodeType="withEffect">
                                  <p:stCondLst>
                                    <p:cond delay="0"/>
                                  </p:stCondLst>
                                  <p:childTnLst>
                                    <p:set>
                                      <p:cBhvr>
                                        <p:cTn id="117" dur="1" fill="hold">
                                          <p:stCondLst>
                                            <p:cond delay="0"/>
                                          </p:stCondLst>
                                        </p:cTn>
                                        <p:tgtEl>
                                          <p:spTgt spid="46"/>
                                        </p:tgtEl>
                                        <p:attrNameLst>
                                          <p:attrName>style.visibility</p:attrName>
                                        </p:attrNameLst>
                                      </p:cBhvr>
                                      <p:to>
                                        <p:strVal val="visible"/>
                                      </p:to>
                                    </p:set>
                                    <p:animEffect transition="in" filter="fade">
                                      <p:cBhvr>
                                        <p:cTn id="118" dur="500"/>
                                        <p:tgtEl>
                                          <p:spTgt spid="46"/>
                                        </p:tgtEl>
                                      </p:cBhvr>
                                    </p:animEffect>
                                  </p:childTnLst>
                                </p:cTn>
                              </p:par>
                              <p:par>
                                <p:cTn id="119" presetID="10" presetClass="entr" presetSubtype="0" fill="hold" grpId="0" nodeType="withEffect">
                                  <p:stCondLst>
                                    <p:cond delay="0"/>
                                  </p:stCondLst>
                                  <p:childTnLst>
                                    <p:set>
                                      <p:cBhvr>
                                        <p:cTn id="120" dur="1" fill="hold">
                                          <p:stCondLst>
                                            <p:cond delay="0"/>
                                          </p:stCondLst>
                                        </p:cTn>
                                        <p:tgtEl>
                                          <p:spTgt spid="51"/>
                                        </p:tgtEl>
                                        <p:attrNameLst>
                                          <p:attrName>style.visibility</p:attrName>
                                        </p:attrNameLst>
                                      </p:cBhvr>
                                      <p:to>
                                        <p:strVal val="visible"/>
                                      </p:to>
                                    </p:set>
                                    <p:animEffect transition="in" filter="fade">
                                      <p:cBhvr>
                                        <p:cTn id="121" dur="500"/>
                                        <p:tgtEl>
                                          <p:spTgt spid="51"/>
                                        </p:tgtEl>
                                      </p:cBhvr>
                                    </p:animEffect>
                                  </p:childTnLst>
                                </p:cTn>
                              </p:par>
                              <p:par>
                                <p:cTn id="122" presetID="10" presetClass="entr" presetSubtype="0" fill="hold" grpId="0" nodeType="withEffect">
                                  <p:stCondLst>
                                    <p:cond delay="0"/>
                                  </p:stCondLst>
                                  <p:childTnLst>
                                    <p:set>
                                      <p:cBhvr>
                                        <p:cTn id="123" dur="1" fill="hold">
                                          <p:stCondLst>
                                            <p:cond delay="0"/>
                                          </p:stCondLst>
                                        </p:cTn>
                                        <p:tgtEl>
                                          <p:spTgt spid="13"/>
                                        </p:tgtEl>
                                        <p:attrNameLst>
                                          <p:attrName>style.visibility</p:attrName>
                                        </p:attrNameLst>
                                      </p:cBhvr>
                                      <p:to>
                                        <p:strVal val="visible"/>
                                      </p:to>
                                    </p:set>
                                    <p:animEffect transition="in" filter="fade">
                                      <p:cBhvr>
                                        <p:cTn id="124" dur="500"/>
                                        <p:tgtEl>
                                          <p:spTgt spid="13"/>
                                        </p:tgtEl>
                                      </p:cBhvr>
                                    </p:animEffect>
                                  </p:childTnLst>
                                </p:cTn>
                              </p:par>
                            </p:childTnLst>
                          </p:cTn>
                        </p:par>
                      </p:childTnLst>
                    </p:cTn>
                  </p:par>
                  <p:par>
                    <p:cTn id="125" fill="hold">
                      <p:stCondLst>
                        <p:cond delay="indefinite"/>
                      </p:stCondLst>
                      <p:childTnLst>
                        <p:par>
                          <p:cTn id="126" fill="hold">
                            <p:stCondLst>
                              <p:cond delay="0"/>
                            </p:stCondLst>
                            <p:childTnLst>
                              <p:par>
                                <p:cTn id="127" presetID="10" presetClass="entr" presetSubtype="0" fill="hold" grpId="0" nodeType="clickEffect">
                                  <p:stCondLst>
                                    <p:cond delay="0"/>
                                  </p:stCondLst>
                                  <p:childTnLst>
                                    <p:set>
                                      <p:cBhvr>
                                        <p:cTn id="128" dur="1" fill="hold">
                                          <p:stCondLst>
                                            <p:cond delay="0"/>
                                          </p:stCondLst>
                                        </p:cTn>
                                        <p:tgtEl>
                                          <p:spTgt spid="53"/>
                                        </p:tgtEl>
                                        <p:attrNameLst>
                                          <p:attrName>style.visibility</p:attrName>
                                        </p:attrNameLst>
                                      </p:cBhvr>
                                      <p:to>
                                        <p:strVal val="visible"/>
                                      </p:to>
                                    </p:set>
                                    <p:animEffect transition="in" filter="fade">
                                      <p:cBhvr>
                                        <p:cTn id="129" dur="500"/>
                                        <p:tgtEl>
                                          <p:spTgt spid="53"/>
                                        </p:tgtEl>
                                      </p:cBhvr>
                                    </p:animEffect>
                                  </p:childTnLst>
                                </p:cTn>
                              </p:par>
                              <p:par>
                                <p:cTn id="130" presetID="10" presetClass="entr" presetSubtype="0" fill="hold" grpId="0" nodeType="withEffect">
                                  <p:stCondLst>
                                    <p:cond delay="0"/>
                                  </p:stCondLst>
                                  <p:childTnLst>
                                    <p:set>
                                      <p:cBhvr>
                                        <p:cTn id="131" dur="1" fill="hold">
                                          <p:stCondLst>
                                            <p:cond delay="0"/>
                                          </p:stCondLst>
                                        </p:cTn>
                                        <p:tgtEl>
                                          <p:spTgt spid="19"/>
                                        </p:tgtEl>
                                        <p:attrNameLst>
                                          <p:attrName>style.visibility</p:attrName>
                                        </p:attrNameLst>
                                      </p:cBhvr>
                                      <p:to>
                                        <p:strVal val="visible"/>
                                      </p:to>
                                    </p:set>
                                    <p:animEffect transition="in" filter="fade">
                                      <p:cBhvr>
                                        <p:cTn id="132" dur="500"/>
                                        <p:tgtEl>
                                          <p:spTgt spid="19"/>
                                        </p:tgtEl>
                                      </p:cBhvr>
                                    </p:animEffect>
                                  </p:childTnLst>
                                </p:cTn>
                              </p:par>
                              <p:par>
                                <p:cTn id="133" presetID="10" presetClass="entr" presetSubtype="0" fill="hold" nodeType="withEffect">
                                  <p:stCondLst>
                                    <p:cond delay="0"/>
                                  </p:stCondLst>
                                  <p:childTnLst>
                                    <p:set>
                                      <p:cBhvr>
                                        <p:cTn id="134" dur="1" fill="hold">
                                          <p:stCondLst>
                                            <p:cond delay="0"/>
                                          </p:stCondLst>
                                        </p:cTn>
                                        <p:tgtEl>
                                          <p:spTgt spid="18"/>
                                        </p:tgtEl>
                                        <p:attrNameLst>
                                          <p:attrName>style.visibility</p:attrName>
                                        </p:attrNameLst>
                                      </p:cBhvr>
                                      <p:to>
                                        <p:strVal val="visible"/>
                                      </p:to>
                                    </p:set>
                                    <p:animEffect transition="in" filter="fade">
                                      <p:cBhvr>
                                        <p:cTn id="13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1" grpId="0"/>
      <p:bldP spid="53" grpId="0"/>
      <p:bldP spid="2" grpId="0"/>
      <p:bldP spid="8" grpId="0" animBg="1"/>
      <p:bldP spid="19" grpId="0" animBg="1"/>
      <p:bldP spid="34" grpId="0"/>
      <p:bldP spid="17" grpId="0" animBg="1"/>
      <p:bldP spid="22" grpId="0"/>
      <p:bldP spid="26" grpId="0"/>
      <p:bldP spid="38" grpId="0" animBg="1"/>
      <p:bldP spid="39" grpId="0"/>
      <p:bldP spid="40" grpId="0"/>
      <p:bldP spid="41" grpId="0"/>
      <p:bldP spid="42" grpId="0"/>
      <p:bldP spid="43" grpId="0"/>
      <p:bldP spid="46" grpId="0" animBg="1"/>
      <p:bldP spid="51" grpId="0" animBg="1"/>
      <p:bldP spid="52" grpId="0"/>
      <p:bldP spid="66" grpId="0"/>
      <p:bldP spid="67" grpId="0" animBg="1"/>
      <p:bldP spid="68" grpId="0" animBg="1"/>
      <p:bldP spid="69" grpId="0" animBg="1"/>
      <p:bldP spid="70" grpId="0" animBg="1"/>
      <p:bldP spid="71" grpId="0" animBg="1"/>
      <p:bldP spid="77" grpId="0" animBg="1"/>
      <p:bldP spid="13" grpId="0"/>
      <p:bldP spid="30" grpId="0"/>
      <p:bldP spid="3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4">
            <a:extLst>
              <a:ext uri="{FF2B5EF4-FFF2-40B4-BE49-F238E27FC236}">
                <a16:creationId xmlns:a16="http://schemas.microsoft.com/office/drawing/2014/main" id="{68C0AC65-30C0-F01F-DBAD-B2EAB9AB031D}"/>
              </a:ext>
            </a:extLst>
          </p:cNvPr>
          <p:cNvSpPr txBox="1">
            <a:spLocks noChangeArrowheads="1"/>
          </p:cNvSpPr>
          <p:nvPr/>
        </p:nvSpPr>
        <p:spPr bwMode="auto">
          <a:xfrm>
            <a:off x="240030" y="-19510"/>
            <a:ext cx="7772400" cy="731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fontScale="97500"/>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1" lang="ja-JP" altLang="en-US" sz="2400" b="0" i="0" u="none" strike="noStrike" kern="0" cap="none" spc="0" normalizeH="0" baseline="0" noProof="0" dirty="0">
              <a:ln>
                <a:noFill/>
              </a:ln>
              <a:solidFill>
                <a:srgbClr val="000000"/>
              </a:solidFill>
              <a:effectLst/>
              <a:uLnTx/>
              <a:uFillTx/>
              <a:latin typeface="HGP創英角ｺﾞｼｯｸUB" panose="020B0900000000000000" pitchFamily="50" charset="-128"/>
              <a:ea typeface="HGP創英角ｺﾞｼｯｸUB" panose="020B0900000000000000" pitchFamily="50" charset="-128"/>
              <a:cs typeface="+mj-cs"/>
            </a:endParaRPr>
          </a:p>
        </p:txBody>
      </p:sp>
      <p:sp>
        <p:nvSpPr>
          <p:cNvPr id="3" name="Rectangle 14">
            <a:extLst>
              <a:ext uri="{FF2B5EF4-FFF2-40B4-BE49-F238E27FC236}">
                <a16:creationId xmlns:a16="http://schemas.microsoft.com/office/drawing/2014/main" id="{881413DF-64B6-C3EC-9A5A-06DFF75E37F7}"/>
              </a:ext>
            </a:extLst>
          </p:cNvPr>
          <p:cNvSpPr txBox="1">
            <a:spLocks noChangeArrowheads="1"/>
          </p:cNvSpPr>
          <p:nvPr/>
        </p:nvSpPr>
        <p:spPr bwMode="auto">
          <a:xfrm>
            <a:off x="240030" y="20371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ja-JP" altLang="en-US" sz="2500" b="0" i="0" u="none" strike="noStrike" kern="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rPr>
              <a:t>５</a:t>
            </a:r>
            <a:r>
              <a:rPr kumimoji="0" lang="en-US" altLang="ja-JP" sz="2200" b="0" i="0" u="none" strike="noStrike" kern="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rPr>
              <a:t>. </a:t>
            </a:r>
            <a:r>
              <a:rPr kumimoji="1" lang="ja-JP" altLang="en-US" sz="2200" b="0" i="0" u="none" strike="noStrike" kern="0" cap="none" spc="0" normalizeH="0" baseline="0" noProof="0" dirty="0">
                <a:ln>
                  <a:noFill/>
                </a:ln>
                <a:solidFill>
                  <a:srgbClr val="000000"/>
                </a:solidFill>
                <a:effectLst/>
                <a:uLnTx/>
                <a:uFillTx/>
                <a:latin typeface="HGP創英角ｺﾞｼｯｸUB" panose="020B0900000000000000" pitchFamily="50" charset="-128"/>
                <a:ea typeface="HGP創英角ｺﾞｼｯｸUB" panose="020B0900000000000000" pitchFamily="50" charset="-128"/>
                <a:cs typeface="+mj-cs"/>
              </a:rPr>
              <a:t>市町の令和８年度当初予算（歳入・歳出）の状況</a:t>
            </a:r>
          </a:p>
        </p:txBody>
      </p:sp>
      <p:sp>
        <p:nvSpPr>
          <p:cNvPr id="4" name="Rectangle 14">
            <a:extLst>
              <a:ext uri="{FF2B5EF4-FFF2-40B4-BE49-F238E27FC236}">
                <a16:creationId xmlns:a16="http://schemas.microsoft.com/office/drawing/2014/main" id="{C98EB8B8-DB8E-4DF2-EABA-26B14AD7219B}"/>
              </a:ext>
            </a:extLst>
          </p:cNvPr>
          <p:cNvSpPr txBox="1">
            <a:spLocks noChangeArrowheads="1"/>
          </p:cNvSpPr>
          <p:nvPr/>
        </p:nvSpPr>
        <p:spPr bwMode="auto">
          <a:xfrm>
            <a:off x="240030" y="52945"/>
            <a:ext cx="7227570" cy="28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1" lang="ja-JP" altLang="en-US" sz="1400" b="0" i="0" u="none" strike="noStrike" kern="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j-cs"/>
              </a:rPr>
              <a:t>もっと税について調べてみよう</a:t>
            </a:r>
            <a:endParaRPr kumimoji="1" lang="en-US" altLang="ja-JP" sz="1200" b="0" i="0" u="none" strike="noStrike" kern="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j-cs"/>
            </a:endParaRPr>
          </a:p>
        </p:txBody>
      </p:sp>
      <p:sp>
        <p:nvSpPr>
          <p:cNvPr id="9" name="スライド番号プレースホルダー 8">
            <a:extLst>
              <a:ext uri="{FF2B5EF4-FFF2-40B4-BE49-F238E27FC236}">
                <a16:creationId xmlns:a16="http://schemas.microsoft.com/office/drawing/2014/main" id="{1850399D-A8A9-F826-4FC8-3856BDABF2A7}"/>
              </a:ext>
            </a:extLst>
          </p:cNvPr>
          <p:cNvSpPr>
            <a:spLocks noGrp="1"/>
          </p:cNvSpPr>
          <p:nvPr>
            <p:ph type="sldNum" sz="quarter" idx="12"/>
          </p:nvPr>
        </p:nvSpPr>
        <p:spPr>
          <a:xfrm>
            <a:off x="8769893" y="6443281"/>
            <a:ext cx="374107" cy="298426"/>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40E3B949-1179-4387-B307-F356BE6486A4}" type="slidenum">
              <a:rPr kumimoji="0" lang="en-US" altLang="ja-JP" sz="1200" b="1" i="0" u="none" strike="noStrike" kern="1200" cap="none" spc="0" normalizeH="0" baseline="0" noProof="0" smtClean="0">
                <a:ln>
                  <a:noFill/>
                </a:ln>
                <a:solidFill>
                  <a:srgbClr val="000000"/>
                </a:solidFill>
                <a:effectLst/>
                <a:uLnTx/>
                <a:uFillTx/>
                <a:latin typeface="HGPｺﾞｼｯｸE"/>
                <a:ea typeface="HGPｺﾞｼｯｸE"/>
                <a:cs typeface="Arial" panose="020B0604020202020204" pitchFamily="34" charset="0"/>
              </a:rPr>
              <a:pPr marL="0" marR="0" lvl="0" indent="0" algn="ctr" defTabSz="457200" rtl="0" eaLnBrk="1" fontAlgn="auto" latinLnBrk="0" hangingPunct="1">
                <a:lnSpc>
                  <a:spcPct val="100000"/>
                </a:lnSpc>
                <a:spcBef>
                  <a:spcPts val="0"/>
                </a:spcBef>
                <a:spcAft>
                  <a:spcPts val="0"/>
                </a:spcAft>
                <a:buClrTx/>
                <a:buSzTx/>
                <a:buFontTx/>
                <a:buNone/>
                <a:tabLst/>
                <a:defRPr/>
              </a:pPr>
              <a:t>26</a:t>
            </a:fld>
            <a:endParaRPr kumimoji="0" lang="en-US" altLang="ja-JP" sz="1200" b="1" i="0" u="none" strike="noStrike" kern="1200" cap="none" spc="0" normalizeH="0" baseline="0" noProof="0" dirty="0">
              <a:ln>
                <a:noFill/>
              </a:ln>
              <a:solidFill>
                <a:srgbClr val="000000"/>
              </a:solidFill>
              <a:effectLst/>
              <a:uLnTx/>
              <a:uFillTx/>
              <a:latin typeface="HGPｺﾞｼｯｸE"/>
              <a:ea typeface="HGPｺﾞｼｯｸE"/>
              <a:cs typeface="Arial" panose="020B0604020202020204" pitchFamily="34" charset="0"/>
            </a:endParaRPr>
          </a:p>
        </p:txBody>
      </p:sp>
      <p:sp>
        <p:nvSpPr>
          <p:cNvPr id="10" name="正方形/長方形 9">
            <a:extLst>
              <a:ext uri="{FF2B5EF4-FFF2-40B4-BE49-F238E27FC236}">
                <a16:creationId xmlns:a16="http://schemas.microsoft.com/office/drawing/2014/main" id="{DF900917-6B4C-C965-6885-33F17F76D256}"/>
              </a:ext>
            </a:extLst>
          </p:cNvPr>
          <p:cNvSpPr/>
          <p:nvPr/>
        </p:nvSpPr>
        <p:spPr>
          <a:xfrm>
            <a:off x="240030" y="1318545"/>
            <a:ext cx="1704031" cy="36115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rgbClr val="FF0000"/>
                </a:solidFill>
              </a:rPr>
              <a:t>≪歳入≫</a:t>
            </a:r>
            <a:r>
              <a:rPr kumimoji="1" lang="ja-JP" altLang="en-US" dirty="0"/>
              <a:t>≫</a:t>
            </a:r>
          </a:p>
        </p:txBody>
      </p:sp>
      <p:graphicFrame>
        <p:nvGraphicFramePr>
          <p:cNvPr id="14" name="表 13">
            <a:extLst>
              <a:ext uri="{FF2B5EF4-FFF2-40B4-BE49-F238E27FC236}">
                <a16:creationId xmlns:a16="http://schemas.microsoft.com/office/drawing/2014/main" id="{14C4BDCF-2F26-30F0-3970-8DE4EA8EA62A}"/>
              </a:ext>
            </a:extLst>
          </p:cNvPr>
          <p:cNvGraphicFramePr>
            <a:graphicFrameLocks noGrp="1"/>
          </p:cNvGraphicFramePr>
          <p:nvPr>
            <p:extLst>
              <p:ext uri="{D42A27DB-BD31-4B8C-83A1-F6EECF244321}">
                <p14:modId xmlns:p14="http://schemas.microsoft.com/office/powerpoint/2010/main" val="3604549721"/>
              </p:ext>
            </p:extLst>
          </p:nvPr>
        </p:nvGraphicFramePr>
        <p:xfrm>
          <a:off x="564668" y="1499120"/>
          <a:ext cx="8037500" cy="4845005"/>
        </p:xfrm>
        <a:graphic>
          <a:graphicData uri="http://schemas.openxmlformats.org/drawingml/2006/table">
            <a:tbl>
              <a:tblPr/>
              <a:tblGrid>
                <a:gridCol w="848943">
                  <a:extLst>
                    <a:ext uri="{9D8B030D-6E8A-4147-A177-3AD203B41FA5}">
                      <a16:colId xmlns:a16="http://schemas.microsoft.com/office/drawing/2014/main" val="3281639813"/>
                    </a:ext>
                  </a:extLst>
                </a:gridCol>
                <a:gridCol w="836459">
                  <a:extLst>
                    <a:ext uri="{9D8B030D-6E8A-4147-A177-3AD203B41FA5}">
                      <a16:colId xmlns:a16="http://schemas.microsoft.com/office/drawing/2014/main" val="42641955"/>
                    </a:ext>
                  </a:extLst>
                </a:gridCol>
                <a:gridCol w="836459">
                  <a:extLst>
                    <a:ext uri="{9D8B030D-6E8A-4147-A177-3AD203B41FA5}">
                      <a16:colId xmlns:a16="http://schemas.microsoft.com/office/drawing/2014/main" val="3814316514"/>
                    </a:ext>
                  </a:extLst>
                </a:gridCol>
                <a:gridCol w="836459">
                  <a:extLst>
                    <a:ext uri="{9D8B030D-6E8A-4147-A177-3AD203B41FA5}">
                      <a16:colId xmlns:a16="http://schemas.microsoft.com/office/drawing/2014/main" val="3799833245"/>
                    </a:ext>
                  </a:extLst>
                </a:gridCol>
                <a:gridCol w="836459">
                  <a:extLst>
                    <a:ext uri="{9D8B030D-6E8A-4147-A177-3AD203B41FA5}">
                      <a16:colId xmlns:a16="http://schemas.microsoft.com/office/drawing/2014/main" val="517037304"/>
                    </a:ext>
                  </a:extLst>
                </a:gridCol>
                <a:gridCol w="836459">
                  <a:extLst>
                    <a:ext uri="{9D8B030D-6E8A-4147-A177-3AD203B41FA5}">
                      <a16:colId xmlns:a16="http://schemas.microsoft.com/office/drawing/2014/main" val="61832493"/>
                    </a:ext>
                  </a:extLst>
                </a:gridCol>
                <a:gridCol w="836459">
                  <a:extLst>
                    <a:ext uri="{9D8B030D-6E8A-4147-A177-3AD203B41FA5}">
                      <a16:colId xmlns:a16="http://schemas.microsoft.com/office/drawing/2014/main" val="1026497613"/>
                    </a:ext>
                  </a:extLst>
                </a:gridCol>
                <a:gridCol w="836459">
                  <a:extLst>
                    <a:ext uri="{9D8B030D-6E8A-4147-A177-3AD203B41FA5}">
                      <a16:colId xmlns:a16="http://schemas.microsoft.com/office/drawing/2014/main" val="3571463462"/>
                    </a:ext>
                  </a:extLst>
                </a:gridCol>
                <a:gridCol w="666672">
                  <a:extLst>
                    <a:ext uri="{9D8B030D-6E8A-4147-A177-3AD203B41FA5}">
                      <a16:colId xmlns:a16="http://schemas.microsoft.com/office/drawing/2014/main" val="519397511"/>
                    </a:ext>
                  </a:extLst>
                </a:gridCol>
                <a:gridCol w="666672">
                  <a:extLst>
                    <a:ext uri="{9D8B030D-6E8A-4147-A177-3AD203B41FA5}">
                      <a16:colId xmlns:a16="http://schemas.microsoft.com/office/drawing/2014/main" val="3370822111"/>
                    </a:ext>
                  </a:extLst>
                </a:gridCol>
              </a:tblGrid>
              <a:tr h="262625">
                <a:tc>
                  <a:txBody>
                    <a:bodyPr/>
                    <a:lstStyle/>
                    <a:p>
                      <a:pPr algn="l" fontAlgn="ctr">
                        <a:buNone/>
                      </a:pPr>
                      <a:endParaRPr lang="ja-JP" altLang="en-US" sz="900" b="1" i="0" u="none" strike="noStrike">
                        <a:solidFill>
                          <a:schemeClr val="tx1"/>
                        </a:solidFill>
                        <a:effectLst/>
                        <a:latin typeface="游ゴシック" panose="020B0400000000000000" pitchFamily="50" charset="-128"/>
                        <a:ea typeface="游ゴシック" panose="020B0400000000000000" pitchFamily="50" charset="-128"/>
                      </a:endParaRPr>
                    </a:p>
                  </a:txBody>
                  <a:tcPr marL="0" marR="0" marT="0" marB="0" anchor="ctr">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l" fontAlgn="ctr">
                        <a:buNone/>
                      </a:pPr>
                      <a:endParaRPr lang="ja-JP" altLang="en-US" sz="900" b="1" i="0" u="none" strike="noStrike">
                        <a:solidFill>
                          <a:schemeClr val="tx1"/>
                        </a:solidFill>
                        <a:effectLst/>
                        <a:latin typeface="游ゴシック" panose="020B0400000000000000" pitchFamily="50" charset="-128"/>
                        <a:ea typeface="游ゴシック" panose="020B0400000000000000" pitchFamily="50" charset="-128"/>
                      </a:endParaRPr>
                    </a:p>
                  </a:txBody>
                  <a:tcPr marL="0" marR="0" marT="0" marB="0" anchor="ctr">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l" fontAlgn="ctr">
                        <a:buNone/>
                      </a:pPr>
                      <a:endParaRPr lang="ja-JP" altLang="en-US" sz="900" b="1" i="0" u="none" strike="noStrike" dirty="0">
                        <a:solidFill>
                          <a:schemeClr val="tx1"/>
                        </a:solidFill>
                        <a:effectLst/>
                        <a:latin typeface="游ゴシック" panose="020B0400000000000000" pitchFamily="50" charset="-128"/>
                        <a:ea typeface="游ゴシック" panose="020B0400000000000000" pitchFamily="50" charset="-128"/>
                      </a:endParaRPr>
                    </a:p>
                  </a:txBody>
                  <a:tcPr marL="0" marR="0" marT="0" marB="0" anchor="ctr">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l" fontAlgn="ctr">
                        <a:buNone/>
                      </a:pPr>
                      <a:endParaRPr lang="ja-JP" altLang="en-US" sz="900" b="1" i="0" u="none" strike="noStrike">
                        <a:solidFill>
                          <a:schemeClr val="tx1"/>
                        </a:solidFill>
                        <a:effectLst/>
                        <a:latin typeface="游ゴシック" panose="020B0400000000000000" pitchFamily="50" charset="-128"/>
                        <a:ea typeface="游ゴシック" panose="020B0400000000000000" pitchFamily="50" charset="-128"/>
                      </a:endParaRPr>
                    </a:p>
                  </a:txBody>
                  <a:tcPr marL="0" marR="0" marT="0" marB="0" anchor="ctr">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l" fontAlgn="ctr">
                        <a:buNone/>
                      </a:pPr>
                      <a:endParaRPr lang="ja-JP" altLang="en-US" sz="900" b="1" i="0" u="none" strike="noStrike">
                        <a:solidFill>
                          <a:schemeClr val="tx1"/>
                        </a:solidFill>
                        <a:effectLst/>
                        <a:latin typeface="游ゴシック" panose="020B0400000000000000" pitchFamily="50" charset="-128"/>
                        <a:ea typeface="游ゴシック" panose="020B0400000000000000" pitchFamily="50" charset="-128"/>
                      </a:endParaRPr>
                    </a:p>
                  </a:txBody>
                  <a:tcPr marL="0" marR="0" marT="0" marB="0" anchor="ctr">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l" fontAlgn="ctr">
                        <a:buNone/>
                      </a:pPr>
                      <a:endParaRPr lang="ja-JP" altLang="en-US" sz="900" b="1" i="0" u="none" strike="noStrike">
                        <a:solidFill>
                          <a:schemeClr val="tx1"/>
                        </a:solidFill>
                        <a:effectLst/>
                        <a:latin typeface="游ゴシック" panose="020B0400000000000000" pitchFamily="50" charset="-128"/>
                        <a:ea typeface="游ゴシック" panose="020B0400000000000000" pitchFamily="50" charset="-128"/>
                      </a:endParaRPr>
                    </a:p>
                  </a:txBody>
                  <a:tcPr marL="0" marR="0" marT="0" marB="0" anchor="ctr">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l" fontAlgn="ctr">
                        <a:buNone/>
                      </a:pPr>
                      <a:endParaRPr lang="ja-JP" altLang="en-US" sz="900" b="1" i="0" u="none" strike="noStrike">
                        <a:solidFill>
                          <a:schemeClr val="tx1"/>
                        </a:solidFill>
                        <a:effectLst/>
                        <a:latin typeface="游ゴシック" panose="020B0400000000000000" pitchFamily="50" charset="-128"/>
                        <a:ea typeface="游ゴシック" panose="020B0400000000000000" pitchFamily="50" charset="-128"/>
                      </a:endParaRPr>
                    </a:p>
                  </a:txBody>
                  <a:tcPr marL="0" marR="0" marT="0" marB="0" anchor="ctr">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l" fontAlgn="ctr">
                        <a:buNone/>
                      </a:pPr>
                      <a:endParaRPr lang="ja-JP" altLang="en-US" sz="900" b="1" i="0" u="none" strike="noStrike">
                        <a:solidFill>
                          <a:schemeClr val="tx1"/>
                        </a:solidFill>
                        <a:effectLst/>
                        <a:latin typeface="游ゴシック" panose="020B0400000000000000" pitchFamily="50" charset="-128"/>
                        <a:ea typeface="游ゴシック" panose="020B0400000000000000" pitchFamily="50" charset="-128"/>
                      </a:endParaRPr>
                    </a:p>
                  </a:txBody>
                  <a:tcPr marL="0" marR="0" marT="0" marB="0" anchor="ctr">
                    <a:lnL>
                      <a:noFill/>
                    </a:lnL>
                    <a:lnR>
                      <a:noFill/>
                    </a:lnR>
                    <a:lnT>
                      <a:noFill/>
                    </a:lnT>
                    <a:lnB w="6350" cap="flat" cmpd="sng" algn="ctr">
                      <a:solidFill>
                        <a:srgbClr val="000000"/>
                      </a:solidFill>
                      <a:prstDash val="solid"/>
                      <a:round/>
                      <a:headEnd type="none" w="med" len="med"/>
                      <a:tailEnd type="none" w="med" len="med"/>
                    </a:lnB>
                    <a:noFill/>
                  </a:tcPr>
                </a:tc>
                <a:tc gridSpan="2">
                  <a:txBody>
                    <a:bodyPr/>
                    <a:lstStyle/>
                    <a:p>
                      <a:pPr algn="r" fontAlgn="ctr">
                        <a:buNone/>
                      </a:pPr>
                      <a:r>
                        <a:rPr lang="ja-JP" altLang="en-US" sz="900" b="1" i="0" u="none" strike="noStrike">
                          <a:solidFill>
                            <a:schemeClr val="tx1"/>
                          </a:solidFill>
                          <a:effectLst/>
                          <a:latin typeface="游ゴシック" panose="020B0400000000000000" pitchFamily="50" charset="-128"/>
                          <a:ea typeface="游ゴシック" panose="020B0400000000000000" pitchFamily="50" charset="-128"/>
                        </a:rPr>
                        <a:t>（単位：百万円）</a:t>
                      </a:r>
                    </a:p>
                  </a:txBody>
                  <a:tcPr marL="0" marR="0" marT="0" marB="0" anchor="ctr">
                    <a:lnL>
                      <a:noFill/>
                    </a:lnL>
                    <a:lnR>
                      <a:noFill/>
                    </a:lnR>
                    <a:lnT>
                      <a:noFill/>
                    </a:lnT>
                    <a:lnB w="6350" cap="flat" cmpd="sng" algn="ctr">
                      <a:solidFill>
                        <a:srgbClr val="000000"/>
                      </a:solidFill>
                      <a:prstDash val="solid"/>
                      <a:round/>
                      <a:headEnd type="none" w="med" len="med"/>
                      <a:tailEnd type="none" w="med" len="med"/>
                    </a:lnB>
                    <a:noFill/>
                  </a:tcPr>
                </a:tc>
                <a:tc hMerge="1">
                  <a:txBody>
                    <a:bodyPr/>
                    <a:lstStyle/>
                    <a:p>
                      <a:endParaRPr kumimoji="1" lang="ja-JP" altLang="en-US"/>
                    </a:p>
                  </a:txBody>
                  <a:tcPr/>
                </a:tc>
                <a:extLst>
                  <a:ext uri="{0D108BD9-81ED-4DB2-BD59-A6C34878D82A}">
                    <a16:rowId xmlns:a16="http://schemas.microsoft.com/office/drawing/2014/main" val="1553973379"/>
                  </a:ext>
                </a:extLst>
              </a:tr>
              <a:tr h="208290">
                <a:tc>
                  <a:txBody>
                    <a:bodyPr/>
                    <a:lstStyle/>
                    <a:p>
                      <a:pPr algn="ctr" fontAlgn="ctr">
                        <a:buNone/>
                      </a:pPr>
                      <a:r>
                        <a:rPr lang="ja-JP" altLang="en-US" sz="900" b="1" i="0" u="none" strike="noStrike" dirty="0">
                          <a:solidFill>
                            <a:schemeClr val="tx1"/>
                          </a:solidFill>
                          <a:effectLst/>
                          <a:latin typeface="游ゴシック" panose="020B0400000000000000" pitchFamily="50" charset="-128"/>
                          <a:ea typeface="游ゴシック" panose="020B0400000000000000" pitchFamily="50" charset="-128"/>
                        </a:rPr>
                        <a:t>市町名</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ja-JP" altLang="en-US" sz="900" b="1" i="0" u="none" strike="noStrike">
                          <a:solidFill>
                            <a:schemeClr val="tx1"/>
                          </a:solidFill>
                          <a:effectLst/>
                          <a:latin typeface="游ゴシック" panose="020B0400000000000000" pitchFamily="50" charset="-128"/>
                          <a:ea typeface="游ゴシック" panose="020B0400000000000000" pitchFamily="50" charset="-128"/>
                        </a:rPr>
                        <a:t>市（町）税</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ja-JP" altLang="en-US" sz="900" b="1" i="0" u="none" strike="noStrike">
                          <a:solidFill>
                            <a:schemeClr val="tx1"/>
                          </a:solidFill>
                          <a:effectLst/>
                          <a:latin typeface="游ゴシック" panose="020B0400000000000000" pitchFamily="50" charset="-128"/>
                          <a:ea typeface="游ゴシック" panose="020B0400000000000000" pitchFamily="50" charset="-128"/>
                        </a:rPr>
                        <a:t>地方譲与税</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ja-JP" altLang="en-US" sz="900" b="1" i="0" u="none" strike="noStrike">
                          <a:solidFill>
                            <a:schemeClr val="tx1"/>
                          </a:solidFill>
                          <a:effectLst/>
                          <a:latin typeface="游ゴシック" panose="020B0400000000000000" pitchFamily="50" charset="-128"/>
                          <a:ea typeface="游ゴシック" panose="020B0400000000000000" pitchFamily="50" charset="-128"/>
                        </a:rPr>
                        <a:t>交付金</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ja-JP" altLang="en-US" sz="900" b="1" i="0" u="none" strike="noStrike">
                          <a:solidFill>
                            <a:schemeClr val="tx1"/>
                          </a:solidFill>
                          <a:effectLst/>
                          <a:latin typeface="游ゴシック" panose="020B0400000000000000" pitchFamily="50" charset="-128"/>
                          <a:ea typeface="游ゴシック" panose="020B0400000000000000" pitchFamily="50" charset="-128"/>
                        </a:rPr>
                        <a:t>地方交付税</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ja-JP" altLang="en-US" sz="900" b="1" i="0" u="none" strike="noStrike">
                          <a:solidFill>
                            <a:schemeClr val="tx1"/>
                          </a:solidFill>
                          <a:effectLst/>
                          <a:latin typeface="游ゴシック" panose="020B0400000000000000" pitchFamily="50" charset="-128"/>
                          <a:ea typeface="游ゴシック" panose="020B0400000000000000" pitchFamily="50" charset="-128"/>
                        </a:rPr>
                        <a:t>国庫支出金</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ja-JP" altLang="en-US" sz="900" b="1" i="0" u="none" strike="noStrike">
                          <a:solidFill>
                            <a:schemeClr val="tx1"/>
                          </a:solidFill>
                          <a:effectLst/>
                          <a:latin typeface="游ゴシック" panose="020B0400000000000000" pitchFamily="50" charset="-128"/>
                          <a:ea typeface="游ゴシック" panose="020B0400000000000000" pitchFamily="50" charset="-128"/>
                        </a:rPr>
                        <a:t>県支出金</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ja-JP" altLang="en-US" sz="900" b="1" i="0" u="none" strike="noStrike">
                          <a:solidFill>
                            <a:schemeClr val="tx1"/>
                          </a:solidFill>
                          <a:effectLst/>
                          <a:latin typeface="游ゴシック" panose="020B0400000000000000" pitchFamily="50" charset="-128"/>
                          <a:ea typeface="游ゴシック" panose="020B0400000000000000" pitchFamily="50" charset="-128"/>
                        </a:rPr>
                        <a:t>地方債</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ja-JP" altLang="en-US" sz="900" b="1" i="0" u="none" strike="noStrike">
                          <a:solidFill>
                            <a:schemeClr val="tx1"/>
                          </a:solidFill>
                          <a:effectLst/>
                          <a:latin typeface="游ゴシック" panose="020B0400000000000000" pitchFamily="50" charset="-128"/>
                          <a:ea typeface="游ゴシック" panose="020B0400000000000000" pitchFamily="50" charset="-128"/>
                        </a:rPr>
                        <a:t>その他</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ja-JP" altLang="en-US" sz="900" b="1" i="0" u="none" strike="noStrike">
                          <a:solidFill>
                            <a:schemeClr val="tx1"/>
                          </a:solidFill>
                          <a:effectLst/>
                          <a:latin typeface="游ゴシック" panose="020B0400000000000000" pitchFamily="50" charset="-128"/>
                          <a:ea typeface="游ゴシック" panose="020B0400000000000000" pitchFamily="50" charset="-128"/>
                        </a:rPr>
                        <a:t>歳入合計</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827701357"/>
                  </a:ext>
                </a:extLst>
              </a:tr>
              <a:tr h="208290">
                <a:tc>
                  <a:txBody>
                    <a:bodyPr/>
                    <a:lstStyle/>
                    <a:p>
                      <a:pPr algn="l" fontAlgn="ctr">
                        <a:buNone/>
                      </a:pPr>
                      <a:r>
                        <a:rPr lang="ja-JP" altLang="en-US" sz="900" b="1" i="0" u="none" strike="noStrike">
                          <a:solidFill>
                            <a:schemeClr val="tx1"/>
                          </a:solidFill>
                          <a:effectLst/>
                          <a:latin typeface="游ゴシック" panose="020B0400000000000000" pitchFamily="50" charset="-128"/>
                          <a:ea typeface="游ゴシック" panose="020B0400000000000000" pitchFamily="50" charset="-128"/>
                        </a:rPr>
                        <a:t>佐賀市</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900" b="1" i="0" u="none" strike="noStrike">
                          <a:solidFill>
                            <a:schemeClr val="tx1"/>
                          </a:solidFill>
                          <a:effectLst/>
                          <a:latin typeface="游ゴシック" panose="020B0400000000000000" pitchFamily="50" charset="-128"/>
                          <a:ea typeface="游ゴシック" panose="020B0400000000000000" pitchFamily="50" charset="-128"/>
                        </a:rPr>
                        <a:t>34,822</a:t>
                      </a:r>
                    </a:p>
                  </a:txBody>
                  <a:tcPr marL="0" marR="976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900" b="1" i="0" u="none" strike="noStrike">
                          <a:solidFill>
                            <a:schemeClr val="tx1"/>
                          </a:solidFill>
                          <a:effectLst/>
                          <a:latin typeface="游ゴシック" panose="020B0400000000000000" pitchFamily="50" charset="-128"/>
                          <a:ea typeface="游ゴシック" panose="020B0400000000000000" pitchFamily="50" charset="-128"/>
                        </a:rPr>
                        <a:t>780</a:t>
                      </a:r>
                    </a:p>
                  </a:txBody>
                  <a:tcPr marL="0" marR="976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900" b="1" i="0" u="none" strike="noStrike">
                          <a:solidFill>
                            <a:schemeClr val="tx1"/>
                          </a:solidFill>
                          <a:effectLst/>
                          <a:latin typeface="游ゴシック" panose="020B0400000000000000" pitchFamily="50" charset="-128"/>
                          <a:ea typeface="游ゴシック" panose="020B0400000000000000" pitchFamily="50" charset="-128"/>
                        </a:rPr>
                        <a:t>8,205</a:t>
                      </a:r>
                    </a:p>
                  </a:txBody>
                  <a:tcPr marL="0" marR="976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900" b="1" i="0" u="none" strike="noStrike">
                          <a:solidFill>
                            <a:schemeClr val="tx1"/>
                          </a:solidFill>
                          <a:effectLst/>
                          <a:latin typeface="游ゴシック" panose="020B0400000000000000" pitchFamily="50" charset="-128"/>
                          <a:ea typeface="游ゴシック" panose="020B0400000000000000" pitchFamily="50" charset="-128"/>
                        </a:rPr>
                        <a:t>20,200</a:t>
                      </a:r>
                    </a:p>
                  </a:txBody>
                  <a:tcPr marL="0" marR="976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900" b="1" i="0" u="none" strike="noStrike">
                          <a:solidFill>
                            <a:schemeClr val="tx1"/>
                          </a:solidFill>
                          <a:effectLst/>
                          <a:latin typeface="游ゴシック" panose="020B0400000000000000" pitchFamily="50" charset="-128"/>
                          <a:ea typeface="游ゴシック" panose="020B0400000000000000" pitchFamily="50" charset="-128"/>
                        </a:rPr>
                        <a:t>26,267</a:t>
                      </a:r>
                    </a:p>
                  </a:txBody>
                  <a:tcPr marL="0" marR="976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900" b="1" i="0" u="none" strike="noStrike">
                          <a:solidFill>
                            <a:schemeClr val="tx1"/>
                          </a:solidFill>
                          <a:effectLst/>
                          <a:latin typeface="游ゴシック" panose="020B0400000000000000" pitchFamily="50" charset="-128"/>
                          <a:ea typeface="游ゴシック" panose="020B0400000000000000" pitchFamily="50" charset="-128"/>
                        </a:rPr>
                        <a:t>12,833</a:t>
                      </a:r>
                    </a:p>
                  </a:txBody>
                  <a:tcPr marL="0" marR="976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900" b="1" i="0" u="none" strike="noStrike">
                          <a:solidFill>
                            <a:schemeClr val="tx1"/>
                          </a:solidFill>
                          <a:effectLst/>
                          <a:latin typeface="游ゴシック" panose="020B0400000000000000" pitchFamily="50" charset="-128"/>
                          <a:ea typeface="游ゴシック" panose="020B0400000000000000" pitchFamily="50" charset="-128"/>
                        </a:rPr>
                        <a:t>7,090</a:t>
                      </a:r>
                    </a:p>
                  </a:txBody>
                  <a:tcPr marL="0" marR="976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900" b="1" i="0" u="none" strike="noStrike">
                          <a:solidFill>
                            <a:schemeClr val="tx1"/>
                          </a:solidFill>
                          <a:effectLst/>
                          <a:latin typeface="游ゴシック" panose="020B0400000000000000" pitchFamily="50" charset="-128"/>
                          <a:ea typeface="游ゴシック" panose="020B0400000000000000" pitchFamily="50" charset="-128"/>
                        </a:rPr>
                        <a:t>9,603</a:t>
                      </a:r>
                    </a:p>
                  </a:txBody>
                  <a:tcPr marL="0" marR="976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900" b="1" i="0" u="none" strike="noStrike">
                          <a:solidFill>
                            <a:schemeClr val="tx1"/>
                          </a:solidFill>
                          <a:effectLst/>
                          <a:latin typeface="游ゴシック" panose="020B0400000000000000" pitchFamily="50" charset="-128"/>
                          <a:ea typeface="游ゴシック" panose="020B0400000000000000" pitchFamily="50" charset="-128"/>
                        </a:rPr>
                        <a:t>119,800</a:t>
                      </a:r>
                    </a:p>
                  </a:txBody>
                  <a:tcPr marL="0" marR="976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91040817"/>
                  </a:ext>
                </a:extLst>
              </a:tr>
              <a:tr h="208290">
                <a:tc>
                  <a:txBody>
                    <a:bodyPr/>
                    <a:lstStyle/>
                    <a:p>
                      <a:pPr algn="l" fontAlgn="ctr">
                        <a:buNone/>
                      </a:pPr>
                      <a:r>
                        <a:rPr lang="ja-JP" altLang="en-US" sz="900" b="1" i="0" u="none" strike="noStrike">
                          <a:solidFill>
                            <a:schemeClr val="tx1"/>
                          </a:solidFill>
                          <a:effectLst/>
                          <a:latin typeface="游ゴシック" panose="020B0400000000000000" pitchFamily="50" charset="-128"/>
                          <a:ea typeface="游ゴシック" panose="020B0400000000000000" pitchFamily="50" charset="-128"/>
                        </a:rPr>
                        <a:t>唐津市</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900" b="1" i="0" u="none" strike="noStrike">
                          <a:solidFill>
                            <a:schemeClr val="tx1"/>
                          </a:solidFill>
                          <a:effectLst/>
                          <a:latin typeface="游ゴシック" panose="020B0400000000000000" pitchFamily="50" charset="-128"/>
                          <a:ea typeface="游ゴシック" panose="020B0400000000000000" pitchFamily="50" charset="-128"/>
                        </a:rPr>
                        <a:t>13,818</a:t>
                      </a:r>
                    </a:p>
                  </a:txBody>
                  <a:tcPr marL="0" marR="976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900" b="1" i="0" u="none" strike="noStrike">
                          <a:solidFill>
                            <a:schemeClr val="tx1"/>
                          </a:solidFill>
                          <a:effectLst/>
                          <a:latin typeface="游ゴシック" panose="020B0400000000000000" pitchFamily="50" charset="-128"/>
                          <a:ea typeface="游ゴシック" panose="020B0400000000000000" pitchFamily="50" charset="-128"/>
                        </a:rPr>
                        <a:t>561</a:t>
                      </a:r>
                    </a:p>
                  </a:txBody>
                  <a:tcPr marL="0" marR="976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900" b="1" i="0" u="none" strike="noStrike">
                          <a:solidFill>
                            <a:schemeClr val="tx1"/>
                          </a:solidFill>
                          <a:effectLst/>
                          <a:latin typeface="游ゴシック" panose="020B0400000000000000" pitchFamily="50" charset="-128"/>
                          <a:ea typeface="游ゴシック" panose="020B0400000000000000" pitchFamily="50" charset="-128"/>
                        </a:rPr>
                        <a:t>4,057</a:t>
                      </a:r>
                    </a:p>
                  </a:txBody>
                  <a:tcPr marL="0" marR="976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900" b="1" i="0" u="none" strike="noStrike">
                          <a:solidFill>
                            <a:schemeClr val="tx1"/>
                          </a:solidFill>
                          <a:effectLst/>
                          <a:latin typeface="游ゴシック" panose="020B0400000000000000" pitchFamily="50" charset="-128"/>
                          <a:ea typeface="游ゴシック" panose="020B0400000000000000" pitchFamily="50" charset="-128"/>
                        </a:rPr>
                        <a:t>19,578</a:t>
                      </a:r>
                    </a:p>
                  </a:txBody>
                  <a:tcPr marL="0" marR="976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900" b="1" i="0" u="none" strike="noStrike">
                          <a:solidFill>
                            <a:schemeClr val="tx1"/>
                          </a:solidFill>
                          <a:effectLst/>
                          <a:latin typeface="游ゴシック" panose="020B0400000000000000" pitchFamily="50" charset="-128"/>
                          <a:ea typeface="游ゴシック" panose="020B0400000000000000" pitchFamily="50" charset="-128"/>
                        </a:rPr>
                        <a:t>12,193</a:t>
                      </a:r>
                    </a:p>
                  </a:txBody>
                  <a:tcPr marL="0" marR="976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900" b="1" i="0" u="none" strike="noStrike">
                          <a:solidFill>
                            <a:schemeClr val="tx1"/>
                          </a:solidFill>
                          <a:effectLst/>
                          <a:latin typeface="游ゴシック" panose="020B0400000000000000" pitchFamily="50" charset="-128"/>
                          <a:ea typeface="游ゴシック" panose="020B0400000000000000" pitchFamily="50" charset="-128"/>
                        </a:rPr>
                        <a:t>7,716</a:t>
                      </a:r>
                    </a:p>
                  </a:txBody>
                  <a:tcPr marL="0" marR="976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900" b="1" i="0" u="none" strike="noStrike">
                          <a:solidFill>
                            <a:schemeClr val="tx1"/>
                          </a:solidFill>
                          <a:effectLst/>
                          <a:latin typeface="游ゴシック" panose="020B0400000000000000" pitchFamily="50" charset="-128"/>
                          <a:ea typeface="游ゴシック" panose="020B0400000000000000" pitchFamily="50" charset="-128"/>
                        </a:rPr>
                        <a:t>4,591</a:t>
                      </a:r>
                    </a:p>
                  </a:txBody>
                  <a:tcPr marL="0" marR="976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900" b="1" i="0" u="none" strike="noStrike">
                          <a:solidFill>
                            <a:schemeClr val="tx1"/>
                          </a:solidFill>
                          <a:effectLst/>
                          <a:latin typeface="游ゴシック" panose="020B0400000000000000" pitchFamily="50" charset="-128"/>
                          <a:ea typeface="游ゴシック" panose="020B0400000000000000" pitchFamily="50" charset="-128"/>
                        </a:rPr>
                        <a:t>16,871</a:t>
                      </a:r>
                    </a:p>
                  </a:txBody>
                  <a:tcPr marL="0" marR="976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900" b="1" i="0" u="none" strike="noStrike">
                          <a:solidFill>
                            <a:schemeClr val="tx1"/>
                          </a:solidFill>
                          <a:effectLst/>
                          <a:latin typeface="游ゴシック" panose="020B0400000000000000" pitchFamily="50" charset="-128"/>
                          <a:ea typeface="游ゴシック" panose="020B0400000000000000" pitchFamily="50" charset="-128"/>
                        </a:rPr>
                        <a:t>79,385</a:t>
                      </a:r>
                    </a:p>
                  </a:txBody>
                  <a:tcPr marL="0" marR="976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74652449"/>
                  </a:ext>
                </a:extLst>
              </a:tr>
              <a:tr h="208290">
                <a:tc>
                  <a:txBody>
                    <a:bodyPr/>
                    <a:lstStyle/>
                    <a:p>
                      <a:pPr algn="l" fontAlgn="ctr">
                        <a:buNone/>
                      </a:pPr>
                      <a:r>
                        <a:rPr lang="ja-JP" altLang="en-US" sz="900" b="1" i="0" u="none" strike="noStrike">
                          <a:solidFill>
                            <a:schemeClr val="tx1"/>
                          </a:solidFill>
                          <a:effectLst/>
                          <a:latin typeface="游ゴシック" panose="020B0400000000000000" pitchFamily="50" charset="-128"/>
                          <a:ea typeface="游ゴシック" panose="020B0400000000000000" pitchFamily="50" charset="-128"/>
                        </a:rPr>
                        <a:t>鳥栖市</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900" b="1" i="0" u="none" strike="noStrike" dirty="0">
                          <a:solidFill>
                            <a:schemeClr val="tx1"/>
                          </a:solidFill>
                          <a:effectLst/>
                          <a:latin typeface="游ゴシック" panose="020B0400000000000000" pitchFamily="50" charset="-128"/>
                          <a:ea typeface="游ゴシック" panose="020B0400000000000000" pitchFamily="50" charset="-128"/>
                        </a:rPr>
                        <a:t>14,999</a:t>
                      </a:r>
                    </a:p>
                  </a:txBody>
                  <a:tcPr marL="0" marR="976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900" b="1" i="0" u="none" strike="noStrike">
                          <a:solidFill>
                            <a:schemeClr val="tx1"/>
                          </a:solidFill>
                          <a:effectLst/>
                          <a:latin typeface="游ゴシック" panose="020B0400000000000000" pitchFamily="50" charset="-128"/>
                          <a:ea typeface="游ゴシック" panose="020B0400000000000000" pitchFamily="50" charset="-128"/>
                        </a:rPr>
                        <a:t>231</a:t>
                      </a:r>
                    </a:p>
                  </a:txBody>
                  <a:tcPr marL="0" marR="976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900" b="1" i="0" u="none" strike="noStrike" dirty="0">
                          <a:solidFill>
                            <a:schemeClr val="tx1"/>
                          </a:solidFill>
                          <a:effectLst/>
                          <a:latin typeface="游ゴシック" panose="020B0400000000000000" pitchFamily="50" charset="-128"/>
                          <a:ea typeface="游ゴシック" panose="020B0400000000000000" pitchFamily="50" charset="-128"/>
                        </a:rPr>
                        <a:t>2,574</a:t>
                      </a:r>
                    </a:p>
                  </a:txBody>
                  <a:tcPr marL="0" marR="976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900" b="1" i="0" u="none" strike="noStrike">
                          <a:solidFill>
                            <a:schemeClr val="tx1"/>
                          </a:solidFill>
                          <a:effectLst/>
                          <a:latin typeface="游ゴシック" panose="020B0400000000000000" pitchFamily="50" charset="-128"/>
                          <a:ea typeface="游ゴシック" panose="020B0400000000000000" pitchFamily="50" charset="-128"/>
                        </a:rPr>
                        <a:t>1,550</a:t>
                      </a:r>
                    </a:p>
                  </a:txBody>
                  <a:tcPr marL="0" marR="976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900" b="1" i="0" u="none" strike="noStrike">
                          <a:solidFill>
                            <a:schemeClr val="tx1"/>
                          </a:solidFill>
                          <a:effectLst/>
                          <a:latin typeface="游ゴシック" panose="020B0400000000000000" pitchFamily="50" charset="-128"/>
                          <a:ea typeface="游ゴシック" panose="020B0400000000000000" pitchFamily="50" charset="-128"/>
                        </a:rPr>
                        <a:t>6,879</a:t>
                      </a:r>
                    </a:p>
                  </a:txBody>
                  <a:tcPr marL="0" marR="976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900" b="1" i="0" u="none" strike="noStrike">
                          <a:solidFill>
                            <a:schemeClr val="tx1"/>
                          </a:solidFill>
                          <a:effectLst/>
                          <a:latin typeface="游ゴシック" panose="020B0400000000000000" pitchFamily="50" charset="-128"/>
                          <a:ea typeface="游ゴシック" panose="020B0400000000000000" pitchFamily="50" charset="-128"/>
                        </a:rPr>
                        <a:t>3,432</a:t>
                      </a:r>
                    </a:p>
                  </a:txBody>
                  <a:tcPr marL="0" marR="976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900" b="1" i="0" u="none" strike="noStrike">
                          <a:solidFill>
                            <a:schemeClr val="tx1"/>
                          </a:solidFill>
                          <a:effectLst/>
                          <a:latin typeface="游ゴシック" panose="020B0400000000000000" pitchFamily="50" charset="-128"/>
                          <a:ea typeface="游ゴシック" panose="020B0400000000000000" pitchFamily="50" charset="-128"/>
                        </a:rPr>
                        <a:t>2,936</a:t>
                      </a:r>
                    </a:p>
                  </a:txBody>
                  <a:tcPr marL="0" marR="976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900" b="1" i="0" u="none" strike="noStrike">
                          <a:solidFill>
                            <a:schemeClr val="tx1"/>
                          </a:solidFill>
                          <a:effectLst/>
                          <a:latin typeface="游ゴシック" panose="020B0400000000000000" pitchFamily="50" charset="-128"/>
                          <a:ea typeface="游ゴシック" panose="020B0400000000000000" pitchFamily="50" charset="-128"/>
                        </a:rPr>
                        <a:t>2,419</a:t>
                      </a:r>
                    </a:p>
                  </a:txBody>
                  <a:tcPr marL="0" marR="976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900" b="1" i="0" u="none" strike="noStrike">
                          <a:solidFill>
                            <a:schemeClr val="tx1"/>
                          </a:solidFill>
                          <a:effectLst/>
                          <a:latin typeface="游ゴシック" panose="020B0400000000000000" pitchFamily="50" charset="-128"/>
                          <a:ea typeface="游ゴシック" panose="020B0400000000000000" pitchFamily="50" charset="-128"/>
                        </a:rPr>
                        <a:t>35,020</a:t>
                      </a:r>
                    </a:p>
                  </a:txBody>
                  <a:tcPr marL="0" marR="976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41725944"/>
                  </a:ext>
                </a:extLst>
              </a:tr>
              <a:tr h="208290">
                <a:tc>
                  <a:txBody>
                    <a:bodyPr/>
                    <a:lstStyle/>
                    <a:p>
                      <a:pPr algn="l" fontAlgn="ctr">
                        <a:buNone/>
                      </a:pPr>
                      <a:r>
                        <a:rPr lang="ja-JP" altLang="en-US" sz="900" b="1" i="0" u="none" strike="noStrike">
                          <a:solidFill>
                            <a:schemeClr val="tx1"/>
                          </a:solidFill>
                          <a:effectLst/>
                          <a:latin typeface="游ゴシック" panose="020B0400000000000000" pitchFamily="50" charset="-128"/>
                          <a:ea typeface="游ゴシック" panose="020B0400000000000000" pitchFamily="50" charset="-128"/>
                        </a:rPr>
                        <a:t>多久市</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900" b="1" i="0" u="none" strike="noStrike">
                          <a:solidFill>
                            <a:schemeClr val="tx1"/>
                          </a:solidFill>
                          <a:effectLst/>
                          <a:latin typeface="游ゴシック" panose="020B0400000000000000" pitchFamily="50" charset="-128"/>
                          <a:ea typeface="游ゴシック" panose="020B0400000000000000" pitchFamily="50" charset="-128"/>
                        </a:rPr>
                        <a:t>1,949</a:t>
                      </a:r>
                    </a:p>
                  </a:txBody>
                  <a:tcPr marL="0" marR="976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900" b="1" i="0" u="none" strike="noStrike">
                          <a:solidFill>
                            <a:schemeClr val="tx1"/>
                          </a:solidFill>
                          <a:effectLst/>
                          <a:latin typeface="游ゴシック" panose="020B0400000000000000" pitchFamily="50" charset="-128"/>
                          <a:ea typeface="游ゴシック" panose="020B0400000000000000" pitchFamily="50" charset="-128"/>
                        </a:rPr>
                        <a:t>120</a:t>
                      </a:r>
                    </a:p>
                  </a:txBody>
                  <a:tcPr marL="0" marR="976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900" b="1" i="0" u="none" strike="noStrike">
                          <a:solidFill>
                            <a:schemeClr val="tx1"/>
                          </a:solidFill>
                          <a:effectLst/>
                          <a:latin typeface="游ゴシック" panose="020B0400000000000000" pitchFamily="50" charset="-128"/>
                          <a:ea typeface="游ゴシック" panose="020B0400000000000000" pitchFamily="50" charset="-128"/>
                        </a:rPr>
                        <a:t>618</a:t>
                      </a:r>
                    </a:p>
                  </a:txBody>
                  <a:tcPr marL="0" marR="976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900" b="1" i="0" u="none" strike="noStrike">
                          <a:solidFill>
                            <a:schemeClr val="tx1"/>
                          </a:solidFill>
                          <a:effectLst/>
                          <a:latin typeface="游ゴシック" panose="020B0400000000000000" pitchFamily="50" charset="-128"/>
                          <a:ea typeface="游ゴシック" panose="020B0400000000000000" pitchFamily="50" charset="-128"/>
                        </a:rPr>
                        <a:t>4,900</a:t>
                      </a:r>
                    </a:p>
                  </a:txBody>
                  <a:tcPr marL="0" marR="976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900" b="1" i="0" u="none" strike="noStrike">
                          <a:solidFill>
                            <a:schemeClr val="tx1"/>
                          </a:solidFill>
                          <a:effectLst/>
                          <a:latin typeface="游ゴシック" panose="020B0400000000000000" pitchFamily="50" charset="-128"/>
                          <a:ea typeface="游ゴシック" panose="020B0400000000000000" pitchFamily="50" charset="-128"/>
                        </a:rPr>
                        <a:t>1,826</a:t>
                      </a:r>
                    </a:p>
                  </a:txBody>
                  <a:tcPr marL="0" marR="976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900" b="1" i="0" u="none" strike="noStrike">
                          <a:solidFill>
                            <a:schemeClr val="tx1"/>
                          </a:solidFill>
                          <a:effectLst/>
                          <a:latin typeface="游ゴシック" panose="020B0400000000000000" pitchFamily="50" charset="-128"/>
                          <a:ea typeface="游ゴシック" panose="020B0400000000000000" pitchFamily="50" charset="-128"/>
                        </a:rPr>
                        <a:t>992</a:t>
                      </a:r>
                    </a:p>
                  </a:txBody>
                  <a:tcPr marL="0" marR="976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900" b="1" i="0" u="none" strike="noStrike">
                          <a:solidFill>
                            <a:schemeClr val="tx1"/>
                          </a:solidFill>
                          <a:effectLst/>
                          <a:latin typeface="游ゴシック" panose="020B0400000000000000" pitchFamily="50" charset="-128"/>
                          <a:ea typeface="游ゴシック" panose="020B0400000000000000" pitchFamily="50" charset="-128"/>
                        </a:rPr>
                        <a:t>365</a:t>
                      </a:r>
                    </a:p>
                  </a:txBody>
                  <a:tcPr marL="0" marR="976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900" b="1" i="0" u="none" strike="noStrike">
                          <a:solidFill>
                            <a:schemeClr val="tx1"/>
                          </a:solidFill>
                          <a:effectLst/>
                          <a:latin typeface="游ゴシック" panose="020B0400000000000000" pitchFamily="50" charset="-128"/>
                          <a:ea typeface="游ゴシック" panose="020B0400000000000000" pitchFamily="50" charset="-128"/>
                        </a:rPr>
                        <a:t>3,920</a:t>
                      </a:r>
                    </a:p>
                  </a:txBody>
                  <a:tcPr marL="0" marR="976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900" b="1" i="0" u="none" strike="noStrike">
                          <a:solidFill>
                            <a:schemeClr val="tx1"/>
                          </a:solidFill>
                          <a:effectLst/>
                          <a:latin typeface="游ゴシック" panose="020B0400000000000000" pitchFamily="50" charset="-128"/>
                          <a:ea typeface="游ゴシック" panose="020B0400000000000000" pitchFamily="50" charset="-128"/>
                        </a:rPr>
                        <a:t>14,690</a:t>
                      </a:r>
                    </a:p>
                  </a:txBody>
                  <a:tcPr marL="0" marR="976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22212389"/>
                  </a:ext>
                </a:extLst>
              </a:tr>
              <a:tr h="208290">
                <a:tc>
                  <a:txBody>
                    <a:bodyPr/>
                    <a:lstStyle/>
                    <a:p>
                      <a:pPr algn="l" fontAlgn="ctr">
                        <a:buNone/>
                      </a:pPr>
                      <a:r>
                        <a:rPr lang="ja-JP" altLang="en-US" sz="900" b="1" i="0" u="none" strike="noStrike">
                          <a:solidFill>
                            <a:schemeClr val="tx1"/>
                          </a:solidFill>
                          <a:effectLst/>
                          <a:latin typeface="游ゴシック" panose="020B0400000000000000" pitchFamily="50" charset="-128"/>
                          <a:ea typeface="游ゴシック" panose="020B0400000000000000" pitchFamily="50" charset="-128"/>
                        </a:rPr>
                        <a:t>伊万里市</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900" b="1" i="0" u="none" strike="noStrike">
                          <a:solidFill>
                            <a:schemeClr val="tx1"/>
                          </a:solidFill>
                          <a:effectLst/>
                          <a:latin typeface="游ゴシック" panose="020B0400000000000000" pitchFamily="50" charset="-128"/>
                          <a:ea typeface="游ゴシック" panose="020B0400000000000000" pitchFamily="50" charset="-128"/>
                        </a:rPr>
                        <a:t>7,799</a:t>
                      </a:r>
                    </a:p>
                  </a:txBody>
                  <a:tcPr marL="0" marR="976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900" b="1" i="0" u="none" strike="noStrike">
                          <a:solidFill>
                            <a:schemeClr val="tx1"/>
                          </a:solidFill>
                          <a:effectLst/>
                          <a:latin typeface="游ゴシック" panose="020B0400000000000000" pitchFamily="50" charset="-128"/>
                          <a:ea typeface="游ゴシック" panose="020B0400000000000000" pitchFamily="50" charset="-128"/>
                        </a:rPr>
                        <a:t>351</a:t>
                      </a:r>
                    </a:p>
                  </a:txBody>
                  <a:tcPr marL="0" marR="976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900" b="1" i="0" u="none" strike="noStrike">
                          <a:solidFill>
                            <a:schemeClr val="tx1"/>
                          </a:solidFill>
                          <a:effectLst/>
                          <a:latin typeface="游ゴシック" panose="020B0400000000000000" pitchFamily="50" charset="-128"/>
                          <a:ea typeface="游ゴシック" panose="020B0400000000000000" pitchFamily="50" charset="-128"/>
                        </a:rPr>
                        <a:t>1,789</a:t>
                      </a:r>
                    </a:p>
                  </a:txBody>
                  <a:tcPr marL="0" marR="976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900" b="1" i="0" u="none" strike="noStrike">
                          <a:solidFill>
                            <a:schemeClr val="tx1"/>
                          </a:solidFill>
                          <a:effectLst/>
                          <a:latin typeface="游ゴシック" panose="020B0400000000000000" pitchFamily="50" charset="-128"/>
                          <a:ea typeface="游ゴシック" panose="020B0400000000000000" pitchFamily="50" charset="-128"/>
                        </a:rPr>
                        <a:t>6,357</a:t>
                      </a:r>
                    </a:p>
                  </a:txBody>
                  <a:tcPr marL="0" marR="976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900" b="1" i="0" u="none" strike="noStrike">
                          <a:solidFill>
                            <a:schemeClr val="tx1"/>
                          </a:solidFill>
                          <a:effectLst/>
                          <a:latin typeface="游ゴシック" panose="020B0400000000000000" pitchFamily="50" charset="-128"/>
                          <a:ea typeface="游ゴシック" panose="020B0400000000000000" pitchFamily="50" charset="-128"/>
                        </a:rPr>
                        <a:t>5,385</a:t>
                      </a:r>
                    </a:p>
                  </a:txBody>
                  <a:tcPr marL="0" marR="976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900" b="1" i="0" u="none" strike="noStrike">
                          <a:solidFill>
                            <a:schemeClr val="tx1"/>
                          </a:solidFill>
                          <a:effectLst/>
                          <a:latin typeface="游ゴシック" panose="020B0400000000000000" pitchFamily="50" charset="-128"/>
                          <a:ea typeface="游ゴシック" panose="020B0400000000000000" pitchFamily="50" charset="-128"/>
                        </a:rPr>
                        <a:t>2,946</a:t>
                      </a:r>
                    </a:p>
                  </a:txBody>
                  <a:tcPr marL="0" marR="976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900" b="1" i="0" u="none" strike="noStrike">
                          <a:solidFill>
                            <a:schemeClr val="tx1"/>
                          </a:solidFill>
                          <a:effectLst/>
                          <a:latin typeface="游ゴシック" panose="020B0400000000000000" pitchFamily="50" charset="-128"/>
                          <a:ea typeface="游ゴシック" panose="020B0400000000000000" pitchFamily="50" charset="-128"/>
                        </a:rPr>
                        <a:t>255</a:t>
                      </a:r>
                    </a:p>
                  </a:txBody>
                  <a:tcPr marL="0" marR="976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900" b="1" i="0" u="none" strike="noStrike">
                          <a:solidFill>
                            <a:schemeClr val="tx1"/>
                          </a:solidFill>
                          <a:effectLst/>
                          <a:latin typeface="游ゴシック" panose="020B0400000000000000" pitchFamily="50" charset="-128"/>
                          <a:ea typeface="游ゴシック" panose="020B0400000000000000" pitchFamily="50" charset="-128"/>
                        </a:rPr>
                        <a:t>5,599</a:t>
                      </a:r>
                    </a:p>
                  </a:txBody>
                  <a:tcPr marL="0" marR="976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900" b="1" i="0" u="none" strike="noStrike">
                          <a:solidFill>
                            <a:schemeClr val="tx1"/>
                          </a:solidFill>
                          <a:effectLst/>
                          <a:latin typeface="游ゴシック" panose="020B0400000000000000" pitchFamily="50" charset="-128"/>
                          <a:ea typeface="游ゴシック" panose="020B0400000000000000" pitchFamily="50" charset="-128"/>
                        </a:rPr>
                        <a:t>30,481</a:t>
                      </a:r>
                    </a:p>
                  </a:txBody>
                  <a:tcPr marL="0" marR="976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523228759"/>
                  </a:ext>
                </a:extLst>
              </a:tr>
              <a:tr h="208290">
                <a:tc>
                  <a:txBody>
                    <a:bodyPr/>
                    <a:lstStyle/>
                    <a:p>
                      <a:pPr algn="l" fontAlgn="ctr">
                        <a:buNone/>
                      </a:pPr>
                      <a:r>
                        <a:rPr lang="ja-JP" altLang="en-US" sz="900" b="1" i="0" u="none" strike="noStrike">
                          <a:solidFill>
                            <a:schemeClr val="tx1"/>
                          </a:solidFill>
                          <a:effectLst/>
                          <a:latin typeface="游ゴシック" panose="020B0400000000000000" pitchFamily="50" charset="-128"/>
                          <a:ea typeface="游ゴシック" panose="020B0400000000000000" pitchFamily="50" charset="-128"/>
                        </a:rPr>
                        <a:t>武雄市</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900" b="1" i="0" u="none" strike="noStrike">
                          <a:solidFill>
                            <a:schemeClr val="tx1"/>
                          </a:solidFill>
                          <a:effectLst/>
                          <a:latin typeface="游ゴシック" panose="020B0400000000000000" pitchFamily="50" charset="-128"/>
                          <a:ea typeface="游ゴシック" panose="020B0400000000000000" pitchFamily="50" charset="-128"/>
                        </a:rPr>
                        <a:t>6,606</a:t>
                      </a:r>
                    </a:p>
                  </a:txBody>
                  <a:tcPr marL="0" marR="976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900" b="1" i="0" u="none" strike="noStrike">
                          <a:solidFill>
                            <a:schemeClr val="tx1"/>
                          </a:solidFill>
                          <a:effectLst/>
                          <a:latin typeface="游ゴシック" panose="020B0400000000000000" pitchFamily="50" charset="-128"/>
                          <a:ea typeface="游ゴシック" panose="020B0400000000000000" pitchFamily="50" charset="-128"/>
                        </a:rPr>
                        <a:t>254</a:t>
                      </a:r>
                    </a:p>
                  </a:txBody>
                  <a:tcPr marL="0" marR="976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900" b="1" i="0" u="none" strike="noStrike">
                          <a:solidFill>
                            <a:schemeClr val="tx1"/>
                          </a:solidFill>
                          <a:effectLst/>
                          <a:latin typeface="游ゴシック" panose="020B0400000000000000" pitchFamily="50" charset="-128"/>
                          <a:ea typeface="游ゴシック" panose="020B0400000000000000" pitchFamily="50" charset="-128"/>
                        </a:rPr>
                        <a:t>1,673</a:t>
                      </a:r>
                    </a:p>
                  </a:txBody>
                  <a:tcPr marL="0" marR="976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900" b="1" i="0" u="none" strike="noStrike">
                          <a:solidFill>
                            <a:schemeClr val="tx1"/>
                          </a:solidFill>
                          <a:effectLst/>
                          <a:latin typeface="游ゴシック" panose="020B0400000000000000" pitchFamily="50" charset="-128"/>
                          <a:ea typeface="游ゴシック" panose="020B0400000000000000" pitchFamily="50" charset="-128"/>
                        </a:rPr>
                        <a:t>7,269</a:t>
                      </a:r>
                    </a:p>
                  </a:txBody>
                  <a:tcPr marL="0" marR="976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900" b="1" i="0" u="none" strike="noStrike">
                          <a:solidFill>
                            <a:schemeClr val="tx1"/>
                          </a:solidFill>
                          <a:effectLst/>
                          <a:latin typeface="游ゴシック" panose="020B0400000000000000" pitchFamily="50" charset="-128"/>
                          <a:ea typeface="游ゴシック" panose="020B0400000000000000" pitchFamily="50" charset="-128"/>
                        </a:rPr>
                        <a:t>5,110</a:t>
                      </a:r>
                    </a:p>
                  </a:txBody>
                  <a:tcPr marL="0" marR="976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900" b="1" i="0" u="none" strike="noStrike">
                          <a:solidFill>
                            <a:schemeClr val="tx1"/>
                          </a:solidFill>
                          <a:effectLst/>
                          <a:latin typeface="游ゴシック" panose="020B0400000000000000" pitchFamily="50" charset="-128"/>
                          <a:ea typeface="游ゴシック" panose="020B0400000000000000" pitchFamily="50" charset="-128"/>
                        </a:rPr>
                        <a:t>3,119</a:t>
                      </a:r>
                    </a:p>
                  </a:txBody>
                  <a:tcPr marL="0" marR="976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900" b="1" i="0" u="none" strike="noStrike">
                          <a:solidFill>
                            <a:schemeClr val="tx1"/>
                          </a:solidFill>
                          <a:effectLst/>
                          <a:latin typeface="游ゴシック" panose="020B0400000000000000" pitchFamily="50" charset="-128"/>
                          <a:ea typeface="游ゴシック" panose="020B0400000000000000" pitchFamily="50" charset="-128"/>
                        </a:rPr>
                        <a:t>2,563</a:t>
                      </a:r>
                    </a:p>
                  </a:txBody>
                  <a:tcPr marL="0" marR="976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900" b="1" i="0" u="none" strike="noStrike">
                          <a:solidFill>
                            <a:schemeClr val="tx1"/>
                          </a:solidFill>
                          <a:effectLst/>
                          <a:latin typeface="游ゴシック" panose="020B0400000000000000" pitchFamily="50" charset="-128"/>
                          <a:ea typeface="游ゴシック" panose="020B0400000000000000" pitchFamily="50" charset="-128"/>
                        </a:rPr>
                        <a:t>4,526</a:t>
                      </a:r>
                    </a:p>
                  </a:txBody>
                  <a:tcPr marL="0" marR="976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900" b="1" i="0" u="none" strike="noStrike">
                          <a:solidFill>
                            <a:schemeClr val="tx1"/>
                          </a:solidFill>
                          <a:effectLst/>
                          <a:latin typeface="游ゴシック" panose="020B0400000000000000" pitchFamily="50" charset="-128"/>
                          <a:ea typeface="游ゴシック" panose="020B0400000000000000" pitchFamily="50" charset="-128"/>
                        </a:rPr>
                        <a:t>31,120</a:t>
                      </a:r>
                    </a:p>
                  </a:txBody>
                  <a:tcPr marL="0" marR="976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952550331"/>
                  </a:ext>
                </a:extLst>
              </a:tr>
              <a:tr h="208290">
                <a:tc>
                  <a:txBody>
                    <a:bodyPr/>
                    <a:lstStyle/>
                    <a:p>
                      <a:pPr algn="l" fontAlgn="ctr">
                        <a:buNone/>
                      </a:pPr>
                      <a:r>
                        <a:rPr lang="ja-JP" altLang="en-US" sz="900" b="1" i="0" u="none" strike="noStrike">
                          <a:solidFill>
                            <a:schemeClr val="tx1"/>
                          </a:solidFill>
                          <a:effectLst/>
                          <a:latin typeface="游ゴシック" panose="020B0400000000000000" pitchFamily="50" charset="-128"/>
                          <a:ea typeface="游ゴシック" panose="020B0400000000000000" pitchFamily="50" charset="-128"/>
                        </a:rPr>
                        <a:t>鹿島市</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900" b="1" i="0" u="none" strike="noStrike">
                          <a:solidFill>
                            <a:schemeClr val="tx1"/>
                          </a:solidFill>
                          <a:effectLst/>
                          <a:latin typeface="游ゴシック" panose="020B0400000000000000" pitchFamily="50" charset="-128"/>
                          <a:ea typeface="游ゴシック" panose="020B0400000000000000" pitchFamily="50" charset="-128"/>
                        </a:rPr>
                        <a:t>3,180</a:t>
                      </a:r>
                    </a:p>
                  </a:txBody>
                  <a:tcPr marL="0" marR="976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900" b="1" i="0" u="none" strike="noStrike">
                          <a:solidFill>
                            <a:schemeClr val="tx1"/>
                          </a:solidFill>
                          <a:effectLst/>
                          <a:latin typeface="游ゴシック" panose="020B0400000000000000" pitchFamily="50" charset="-128"/>
                          <a:ea typeface="游ゴシック" panose="020B0400000000000000" pitchFamily="50" charset="-128"/>
                        </a:rPr>
                        <a:t>128</a:t>
                      </a:r>
                    </a:p>
                  </a:txBody>
                  <a:tcPr marL="0" marR="976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900" b="1" i="0" u="none" strike="noStrike">
                          <a:solidFill>
                            <a:schemeClr val="tx1"/>
                          </a:solidFill>
                          <a:effectLst/>
                          <a:latin typeface="游ゴシック" panose="020B0400000000000000" pitchFamily="50" charset="-128"/>
                          <a:ea typeface="游ゴシック" panose="020B0400000000000000" pitchFamily="50" charset="-128"/>
                        </a:rPr>
                        <a:t>941</a:t>
                      </a:r>
                    </a:p>
                  </a:txBody>
                  <a:tcPr marL="0" marR="976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900" b="1" i="0" u="none" strike="noStrike">
                          <a:solidFill>
                            <a:schemeClr val="tx1"/>
                          </a:solidFill>
                          <a:effectLst/>
                          <a:latin typeface="游ゴシック" panose="020B0400000000000000" pitchFamily="50" charset="-128"/>
                          <a:ea typeface="游ゴシック" panose="020B0400000000000000" pitchFamily="50" charset="-128"/>
                        </a:rPr>
                        <a:t>4,240</a:t>
                      </a:r>
                    </a:p>
                  </a:txBody>
                  <a:tcPr marL="0" marR="976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900" b="1" i="0" u="none" strike="noStrike">
                          <a:solidFill>
                            <a:schemeClr val="tx1"/>
                          </a:solidFill>
                          <a:effectLst/>
                          <a:latin typeface="游ゴシック" panose="020B0400000000000000" pitchFamily="50" charset="-128"/>
                          <a:ea typeface="游ゴシック" panose="020B0400000000000000" pitchFamily="50" charset="-128"/>
                        </a:rPr>
                        <a:t>2,369</a:t>
                      </a:r>
                    </a:p>
                  </a:txBody>
                  <a:tcPr marL="0" marR="976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900" b="1" i="0" u="none" strike="noStrike">
                          <a:solidFill>
                            <a:schemeClr val="tx1"/>
                          </a:solidFill>
                          <a:effectLst/>
                          <a:latin typeface="游ゴシック" panose="020B0400000000000000" pitchFamily="50" charset="-128"/>
                          <a:ea typeface="游ゴシック" panose="020B0400000000000000" pitchFamily="50" charset="-128"/>
                        </a:rPr>
                        <a:t>1,728</a:t>
                      </a:r>
                    </a:p>
                  </a:txBody>
                  <a:tcPr marL="0" marR="976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900" b="1" i="0" u="none" strike="noStrike">
                          <a:solidFill>
                            <a:schemeClr val="tx1"/>
                          </a:solidFill>
                          <a:effectLst/>
                          <a:latin typeface="游ゴシック" panose="020B0400000000000000" pitchFamily="50" charset="-128"/>
                          <a:ea typeface="游ゴシック" panose="020B0400000000000000" pitchFamily="50" charset="-128"/>
                        </a:rPr>
                        <a:t>540</a:t>
                      </a:r>
                    </a:p>
                  </a:txBody>
                  <a:tcPr marL="0" marR="976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900" b="1" i="0" u="none" strike="noStrike">
                          <a:solidFill>
                            <a:schemeClr val="tx1"/>
                          </a:solidFill>
                          <a:effectLst/>
                          <a:latin typeface="游ゴシック" panose="020B0400000000000000" pitchFamily="50" charset="-128"/>
                          <a:ea typeface="游ゴシック" panose="020B0400000000000000" pitchFamily="50" charset="-128"/>
                        </a:rPr>
                        <a:t>3,381</a:t>
                      </a:r>
                    </a:p>
                  </a:txBody>
                  <a:tcPr marL="0" marR="976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900" b="1" i="0" u="none" strike="noStrike">
                          <a:solidFill>
                            <a:schemeClr val="tx1"/>
                          </a:solidFill>
                          <a:effectLst/>
                          <a:latin typeface="游ゴシック" panose="020B0400000000000000" pitchFamily="50" charset="-128"/>
                          <a:ea typeface="游ゴシック" panose="020B0400000000000000" pitchFamily="50" charset="-128"/>
                        </a:rPr>
                        <a:t>16,507</a:t>
                      </a:r>
                    </a:p>
                  </a:txBody>
                  <a:tcPr marL="0" marR="976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623298700"/>
                  </a:ext>
                </a:extLst>
              </a:tr>
              <a:tr h="208290">
                <a:tc>
                  <a:txBody>
                    <a:bodyPr/>
                    <a:lstStyle/>
                    <a:p>
                      <a:pPr algn="l" fontAlgn="ctr">
                        <a:buNone/>
                      </a:pPr>
                      <a:r>
                        <a:rPr lang="ja-JP" altLang="en-US" sz="900" b="1" i="0" u="none" strike="noStrike">
                          <a:solidFill>
                            <a:schemeClr val="tx1"/>
                          </a:solidFill>
                          <a:effectLst/>
                          <a:latin typeface="游ゴシック" panose="020B0400000000000000" pitchFamily="50" charset="-128"/>
                          <a:ea typeface="游ゴシック" panose="020B0400000000000000" pitchFamily="50" charset="-128"/>
                        </a:rPr>
                        <a:t>小城市</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900" b="1" i="0" u="none" strike="noStrike">
                          <a:solidFill>
                            <a:schemeClr val="tx1"/>
                          </a:solidFill>
                          <a:effectLst/>
                          <a:latin typeface="游ゴシック" panose="020B0400000000000000" pitchFamily="50" charset="-128"/>
                          <a:ea typeface="游ゴシック" panose="020B0400000000000000" pitchFamily="50" charset="-128"/>
                        </a:rPr>
                        <a:t>4,818</a:t>
                      </a:r>
                    </a:p>
                  </a:txBody>
                  <a:tcPr marL="0" marR="976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900" b="1" i="0" u="none" strike="noStrike">
                          <a:solidFill>
                            <a:schemeClr val="tx1"/>
                          </a:solidFill>
                          <a:effectLst/>
                          <a:latin typeface="游ゴシック" panose="020B0400000000000000" pitchFamily="50" charset="-128"/>
                          <a:ea typeface="游ゴシック" panose="020B0400000000000000" pitchFamily="50" charset="-128"/>
                        </a:rPr>
                        <a:t>160</a:t>
                      </a:r>
                    </a:p>
                  </a:txBody>
                  <a:tcPr marL="0" marR="976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900" b="1" i="0" u="none" strike="noStrike">
                          <a:solidFill>
                            <a:schemeClr val="tx1"/>
                          </a:solidFill>
                          <a:effectLst/>
                          <a:latin typeface="游ゴシック" panose="020B0400000000000000" pitchFamily="50" charset="-128"/>
                          <a:ea typeface="游ゴシック" panose="020B0400000000000000" pitchFamily="50" charset="-128"/>
                        </a:rPr>
                        <a:t>1,425</a:t>
                      </a:r>
                    </a:p>
                  </a:txBody>
                  <a:tcPr marL="0" marR="976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900" b="1" i="0" u="none" strike="noStrike">
                          <a:solidFill>
                            <a:schemeClr val="tx1"/>
                          </a:solidFill>
                          <a:effectLst/>
                          <a:latin typeface="游ゴシック" panose="020B0400000000000000" pitchFamily="50" charset="-128"/>
                          <a:ea typeface="游ゴシック" panose="020B0400000000000000" pitchFamily="50" charset="-128"/>
                        </a:rPr>
                        <a:t>7,200</a:t>
                      </a:r>
                    </a:p>
                  </a:txBody>
                  <a:tcPr marL="0" marR="976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900" b="1" i="0" u="none" strike="noStrike">
                          <a:solidFill>
                            <a:schemeClr val="tx1"/>
                          </a:solidFill>
                          <a:effectLst/>
                          <a:latin typeface="游ゴシック" panose="020B0400000000000000" pitchFamily="50" charset="-128"/>
                          <a:ea typeface="游ゴシック" panose="020B0400000000000000" pitchFamily="50" charset="-128"/>
                        </a:rPr>
                        <a:t>4,447</a:t>
                      </a:r>
                    </a:p>
                  </a:txBody>
                  <a:tcPr marL="0" marR="976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900" b="1" i="0" u="none" strike="noStrike">
                          <a:solidFill>
                            <a:schemeClr val="tx1"/>
                          </a:solidFill>
                          <a:effectLst/>
                          <a:latin typeface="游ゴシック" panose="020B0400000000000000" pitchFamily="50" charset="-128"/>
                          <a:ea typeface="游ゴシック" panose="020B0400000000000000" pitchFamily="50" charset="-128"/>
                        </a:rPr>
                        <a:t>2,351</a:t>
                      </a:r>
                    </a:p>
                  </a:txBody>
                  <a:tcPr marL="0" marR="976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900" b="1" i="0" u="none" strike="noStrike">
                          <a:solidFill>
                            <a:schemeClr val="tx1"/>
                          </a:solidFill>
                          <a:effectLst/>
                          <a:latin typeface="游ゴシック" panose="020B0400000000000000" pitchFamily="50" charset="-128"/>
                          <a:ea typeface="游ゴシック" panose="020B0400000000000000" pitchFamily="50" charset="-128"/>
                        </a:rPr>
                        <a:t>1,487</a:t>
                      </a:r>
                    </a:p>
                  </a:txBody>
                  <a:tcPr marL="0" marR="976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900" b="1" i="0" u="none" strike="noStrike">
                          <a:solidFill>
                            <a:schemeClr val="tx1"/>
                          </a:solidFill>
                          <a:effectLst/>
                          <a:latin typeface="游ゴシック" panose="020B0400000000000000" pitchFamily="50" charset="-128"/>
                          <a:ea typeface="游ゴシック" panose="020B0400000000000000" pitchFamily="50" charset="-128"/>
                        </a:rPr>
                        <a:t>3,766</a:t>
                      </a:r>
                    </a:p>
                  </a:txBody>
                  <a:tcPr marL="0" marR="976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900" b="1" i="0" u="none" strike="noStrike">
                          <a:solidFill>
                            <a:schemeClr val="tx1"/>
                          </a:solidFill>
                          <a:effectLst/>
                          <a:latin typeface="游ゴシック" panose="020B0400000000000000" pitchFamily="50" charset="-128"/>
                          <a:ea typeface="游ゴシック" panose="020B0400000000000000" pitchFamily="50" charset="-128"/>
                        </a:rPr>
                        <a:t>25,654</a:t>
                      </a:r>
                    </a:p>
                  </a:txBody>
                  <a:tcPr marL="0" marR="976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58919244"/>
                  </a:ext>
                </a:extLst>
              </a:tr>
              <a:tr h="208290">
                <a:tc>
                  <a:txBody>
                    <a:bodyPr/>
                    <a:lstStyle/>
                    <a:p>
                      <a:pPr algn="l" fontAlgn="ctr">
                        <a:buNone/>
                      </a:pPr>
                      <a:r>
                        <a:rPr lang="ja-JP" altLang="en-US" sz="900" b="1" i="0" u="none" strike="noStrike">
                          <a:solidFill>
                            <a:schemeClr val="tx1"/>
                          </a:solidFill>
                          <a:effectLst/>
                          <a:latin typeface="游ゴシック" panose="020B0400000000000000" pitchFamily="50" charset="-128"/>
                          <a:ea typeface="游ゴシック" panose="020B0400000000000000" pitchFamily="50" charset="-128"/>
                        </a:rPr>
                        <a:t>嬉野市</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900" b="1" i="0" u="none" strike="noStrike">
                          <a:solidFill>
                            <a:schemeClr val="tx1"/>
                          </a:solidFill>
                          <a:effectLst/>
                          <a:latin typeface="游ゴシック" panose="020B0400000000000000" pitchFamily="50" charset="-128"/>
                          <a:ea typeface="游ゴシック" panose="020B0400000000000000" pitchFamily="50" charset="-128"/>
                        </a:rPr>
                        <a:t>2,887</a:t>
                      </a:r>
                    </a:p>
                  </a:txBody>
                  <a:tcPr marL="0" marR="976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900" b="1" i="0" u="none" strike="noStrike">
                          <a:solidFill>
                            <a:schemeClr val="tx1"/>
                          </a:solidFill>
                          <a:effectLst/>
                          <a:latin typeface="游ゴシック" panose="020B0400000000000000" pitchFamily="50" charset="-128"/>
                          <a:ea typeface="游ゴシック" panose="020B0400000000000000" pitchFamily="50" charset="-128"/>
                        </a:rPr>
                        <a:t>104</a:t>
                      </a:r>
                    </a:p>
                  </a:txBody>
                  <a:tcPr marL="0" marR="976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900" b="1" i="0" u="none" strike="noStrike">
                          <a:solidFill>
                            <a:schemeClr val="tx1"/>
                          </a:solidFill>
                          <a:effectLst/>
                          <a:latin typeface="游ゴシック" panose="020B0400000000000000" pitchFamily="50" charset="-128"/>
                          <a:ea typeface="游ゴシック" panose="020B0400000000000000" pitchFamily="50" charset="-128"/>
                        </a:rPr>
                        <a:t>737</a:t>
                      </a:r>
                    </a:p>
                  </a:txBody>
                  <a:tcPr marL="0" marR="976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900" b="1" i="0" u="none" strike="noStrike">
                          <a:solidFill>
                            <a:schemeClr val="tx1"/>
                          </a:solidFill>
                          <a:effectLst/>
                          <a:latin typeface="游ゴシック" panose="020B0400000000000000" pitchFamily="50" charset="-128"/>
                          <a:ea typeface="游ゴシック" panose="020B0400000000000000" pitchFamily="50" charset="-128"/>
                        </a:rPr>
                        <a:t>5,000</a:t>
                      </a:r>
                    </a:p>
                  </a:txBody>
                  <a:tcPr marL="0" marR="976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900" b="1" i="0" u="none" strike="noStrike">
                          <a:solidFill>
                            <a:schemeClr val="tx1"/>
                          </a:solidFill>
                          <a:effectLst/>
                          <a:latin typeface="游ゴシック" panose="020B0400000000000000" pitchFamily="50" charset="-128"/>
                          <a:ea typeface="游ゴシック" panose="020B0400000000000000" pitchFamily="50" charset="-128"/>
                        </a:rPr>
                        <a:t>3,074</a:t>
                      </a:r>
                    </a:p>
                  </a:txBody>
                  <a:tcPr marL="0" marR="976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900" b="1" i="0" u="none" strike="noStrike">
                          <a:solidFill>
                            <a:schemeClr val="tx1"/>
                          </a:solidFill>
                          <a:effectLst/>
                          <a:latin typeface="游ゴシック" panose="020B0400000000000000" pitchFamily="50" charset="-128"/>
                          <a:ea typeface="游ゴシック" panose="020B0400000000000000" pitchFamily="50" charset="-128"/>
                        </a:rPr>
                        <a:t>2,488</a:t>
                      </a:r>
                    </a:p>
                  </a:txBody>
                  <a:tcPr marL="0" marR="976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900" b="1" i="0" u="none" strike="noStrike">
                          <a:solidFill>
                            <a:schemeClr val="tx1"/>
                          </a:solidFill>
                          <a:effectLst/>
                          <a:latin typeface="游ゴシック" panose="020B0400000000000000" pitchFamily="50" charset="-128"/>
                          <a:ea typeface="游ゴシック" panose="020B0400000000000000" pitchFamily="50" charset="-128"/>
                        </a:rPr>
                        <a:t>959</a:t>
                      </a:r>
                    </a:p>
                  </a:txBody>
                  <a:tcPr marL="0" marR="976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900" b="1" i="0" u="none" strike="noStrike">
                          <a:solidFill>
                            <a:schemeClr val="tx1"/>
                          </a:solidFill>
                          <a:effectLst/>
                          <a:latin typeface="游ゴシック" panose="020B0400000000000000" pitchFamily="50" charset="-128"/>
                          <a:ea typeface="游ゴシック" panose="020B0400000000000000" pitchFamily="50" charset="-128"/>
                        </a:rPr>
                        <a:t>6,095</a:t>
                      </a:r>
                    </a:p>
                  </a:txBody>
                  <a:tcPr marL="0" marR="976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900" b="1" i="0" u="none" strike="noStrike">
                          <a:solidFill>
                            <a:schemeClr val="tx1"/>
                          </a:solidFill>
                          <a:effectLst/>
                          <a:latin typeface="游ゴシック" panose="020B0400000000000000" pitchFamily="50" charset="-128"/>
                          <a:ea typeface="游ゴシック" panose="020B0400000000000000" pitchFamily="50" charset="-128"/>
                        </a:rPr>
                        <a:t>21,344</a:t>
                      </a:r>
                    </a:p>
                  </a:txBody>
                  <a:tcPr marL="0" marR="976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886614175"/>
                  </a:ext>
                </a:extLst>
              </a:tr>
              <a:tr h="208290">
                <a:tc>
                  <a:txBody>
                    <a:bodyPr/>
                    <a:lstStyle/>
                    <a:p>
                      <a:pPr algn="l" fontAlgn="ctr">
                        <a:buNone/>
                      </a:pPr>
                      <a:r>
                        <a:rPr lang="ja-JP" altLang="en-US" sz="900" b="1" i="0" u="none" strike="noStrike">
                          <a:solidFill>
                            <a:schemeClr val="tx1"/>
                          </a:solidFill>
                          <a:effectLst/>
                          <a:latin typeface="游ゴシック" panose="020B0400000000000000" pitchFamily="50" charset="-128"/>
                          <a:ea typeface="游ゴシック" panose="020B0400000000000000" pitchFamily="50" charset="-128"/>
                        </a:rPr>
                        <a:t>神埼市</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900" b="1" i="0" u="none" strike="noStrike">
                          <a:solidFill>
                            <a:schemeClr val="tx1"/>
                          </a:solidFill>
                          <a:effectLst/>
                          <a:latin typeface="游ゴシック" panose="020B0400000000000000" pitchFamily="50" charset="-128"/>
                          <a:ea typeface="游ゴシック" panose="020B0400000000000000" pitchFamily="50" charset="-128"/>
                        </a:rPr>
                        <a:t>3,601</a:t>
                      </a:r>
                    </a:p>
                  </a:txBody>
                  <a:tcPr marL="0" marR="976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900" b="1" i="0" u="none" strike="noStrike">
                          <a:solidFill>
                            <a:schemeClr val="tx1"/>
                          </a:solidFill>
                          <a:effectLst/>
                          <a:latin typeface="游ゴシック" panose="020B0400000000000000" pitchFamily="50" charset="-128"/>
                          <a:ea typeface="游ゴシック" panose="020B0400000000000000" pitchFamily="50" charset="-128"/>
                        </a:rPr>
                        <a:t>165</a:t>
                      </a:r>
                    </a:p>
                  </a:txBody>
                  <a:tcPr marL="0" marR="976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900" b="1" i="0" u="none" strike="noStrike">
                          <a:solidFill>
                            <a:schemeClr val="tx1"/>
                          </a:solidFill>
                          <a:effectLst/>
                          <a:latin typeface="游ゴシック" panose="020B0400000000000000" pitchFamily="50" charset="-128"/>
                          <a:ea typeface="游ゴシック" panose="020B0400000000000000" pitchFamily="50" charset="-128"/>
                        </a:rPr>
                        <a:t>868</a:t>
                      </a:r>
                    </a:p>
                  </a:txBody>
                  <a:tcPr marL="0" marR="976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900" b="1" i="0" u="none" strike="noStrike">
                          <a:solidFill>
                            <a:schemeClr val="tx1"/>
                          </a:solidFill>
                          <a:effectLst/>
                          <a:latin typeface="游ゴシック" panose="020B0400000000000000" pitchFamily="50" charset="-128"/>
                          <a:ea typeface="游ゴシック" panose="020B0400000000000000" pitchFamily="50" charset="-128"/>
                        </a:rPr>
                        <a:t>5,350</a:t>
                      </a:r>
                    </a:p>
                  </a:txBody>
                  <a:tcPr marL="0" marR="976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900" b="1" i="0" u="none" strike="noStrike">
                          <a:solidFill>
                            <a:schemeClr val="tx1"/>
                          </a:solidFill>
                          <a:effectLst/>
                          <a:latin typeface="游ゴシック" panose="020B0400000000000000" pitchFamily="50" charset="-128"/>
                          <a:ea typeface="游ゴシック" panose="020B0400000000000000" pitchFamily="50" charset="-128"/>
                        </a:rPr>
                        <a:t>2,473</a:t>
                      </a:r>
                    </a:p>
                  </a:txBody>
                  <a:tcPr marL="0" marR="976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900" b="1" i="0" u="none" strike="noStrike">
                          <a:solidFill>
                            <a:schemeClr val="tx1"/>
                          </a:solidFill>
                          <a:effectLst/>
                          <a:latin typeface="游ゴシック" panose="020B0400000000000000" pitchFamily="50" charset="-128"/>
                          <a:ea typeface="游ゴシック" panose="020B0400000000000000" pitchFamily="50" charset="-128"/>
                        </a:rPr>
                        <a:t>1,671</a:t>
                      </a:r>
                    </a:p>
                  </a:txBody>
                  <a:tcPr marL="0" marR="976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900" b="1" i="0" u="none" strike="noStrike">
                          <a:solidFill>
                            <a:schemeClr val="tx1"/>
                          </a:solidFill>
                          <a:effectLst/>
                          <a:latin typeface="游ゴシック" panose="020B0400000000000000" pitchFamily="50" charset="-128"/>
                          <a:ea typeface="游ゴシック" panose="020B0400000000000000" pitchFamily="50" charset="-128"/>
                        </a:rPr>
                        <a:t>1,270</a:t>
                      </a:r>
                    </a:p>
                  </a:txBody>
                  <a:tcPr marL="0" marR="976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900" b="1" i="0" u="none" strike="noStrike">
                          <a:solidFill>
                            <a:schemeClr val="tx1"/>
                          </a:solidFill>
                          <a:effectLst/>
                          <a:latin typeface="游ゴシック" panose="020B0400000000000000" pitchFamily="50" charset="-128"/>
                          <a:ea typeface="游ゴシック" panose="020B0400000000000000" pitchFamily="50" charset="-128"/>
                        </a:rPr>
                        <a:t>5,956</a:t>
                      </a:r>
                    </a:p>
                  </a:txBody>
                  <a:tcPr marL="0" marR="976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900" b="1" i="0" u="none" strike="noStrike">
                          <a:solidFill>
                            <a:schemeClr val="tx1"/>
                          </a:solidFill>
                          <a:effectLst/>
                          <a:latin typeface="游ゴシック" panose="020B0400000000000000" pitchFamily="50" charset="-128"/>
                          <a:ea typeface="游ゴシック" panose="020B0400000000000000" pitchFamily="50" charset="-128"/>
                        </a:rPr>
                        <a:t>21,354</a:t>
                      </a:r>
                    </a:p>
                  </a:txBody>
                  <a:tcPr marL="0" marR="976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67167165"/>
                  </a:ext>
                </a:extLst>
              </a:tr>
              <a:tr h="208290">
                <a:tc>
                  <a:txBody>
                    <a:bodyPr/>
                    <a:lstStyle/>
                    <a:p>
                      <a:pPr algn="l" fontAlgn="ctr">
                        <a:buNone/>
                      </a:pPr>
                      <a:r>
                        <a:rPr lang="ja-JP" altLang="en-US" sz="900" b="1" i="0" u="none" strike="noStrike">
                          <a:solidFill>
                            <a:schemeClr val="tx1"/>
                          </a:solidFill>
                          <a:effectLst/>
                          <a:latin typeface="游ゴシック" panose="020B0400000000000000" pitchFamily="50" charset="-128"/>
                          <a:ea typeface="游ゴシック" panose="020B0400000000000000" pitchFamily="50" charset="-128"/>
                        </a:rPr>
                        <a:t>吉野ヶ里町</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900" b="1" i="0" u="none" strike="noStrike">
                          <a:solidFill>
                            <a:schemeClr val="tx1"/>
                          </a:solidFill>
                          <a:effectLst/>
                          <a:latin typeface="游ゴシック" panose="020B0400000000000000" pitchFamily="50" charset="-128"/>
                          <a:ea typeface="游ゴシック" panose="020B0400000000000000" pitchFamily="50" charset="-128"/>
                        </a:rPr>
                        <a:t>2,539</a:t>
                      </a:r>
                    </a:p>
                  </a:txBody>
                  <a:tcPr marL="0" marR="976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900" b="1" i="0" u="none" strike="noStrike">
                          <a:solidFill>
                            <a:schemeClr val="tx1"/>
                          </a:solidFill>
                          <a:effectLst/>
                          <a:latin typeface="游ゴシック" panose="020B0400000000000000" pitchFamily="50" charset="-128"/>
                          <a:ea typeface="游ゴシック" panose="020B0400000000000000" pitchFamily="50" charset="-128"/>
                        </a:rPr>
                        <a:t>57</a:t>
                      </a:r>
                    </a:p>
                  </a:txBody>
                  <a:tcPr marL="0" marR="976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900" b="1" i="0" u="none" strike="noStrike">
                          <a:solidFill>
                            <a:schemeClr val="tx1"/>
                          </a:solidFill>
                          <a:effectLst/>
                          <a:latin typeface="游ゴシック" panose="020B0400000000000000" pitchFamily="50" charset="-128"/>
                          <a:ea typeface="游ゴシック" panose="020B0400000000000000" pitchFamily="50" charset="-128"/>
                        </a:rPr>
                        <a:t>628</a:t>
                      </a:r>
                    </a:p>
                  </a:txBody>
                  <a:tcPr marL="0" marR="976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900" b="1" i="0" u="none" strike="noStrike">
                          <a:solidFill>
                            <a:schemeClr val="tx1"/>
                          </a:solidFill>
                          <a:effectLst/>
                          <a:latin typeface="游ゴシック" panose="020B0400000000000000" pitchFamily="50" charset="-128"/>
                          <a:ea typeface="游ゴシック" panose="020B0400000000000000" pitchFamily="50" charset="-128"/>
                        </a:rPr>
                        <a:t>2,033</a:t>
                      </a:r>
                    </a:p>
                  </a:txBody>
                  <a:tcPr marL="0" marR="976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900" b="1" i="0" u="none" strike="noStrike">
                          <a:solidFill>
                            <a:schemeClr val="tx1"/>
                          </a:solidFill>
                          <a:effectLst/>
                          <a:latin typeface="游ゴシック" panose="020B0400000000000000" pitchFamily="50" charset="-128"/>
                          <a:ea typeface="游ゴシック" panose="020B0400000000000000" pitchFamily="50" charset="-128"/>
                        </a:rPr>
                        <a:t>1,793</a:t>
                      </a:r>
                    </a:p>
                  </a:txBody>
                  <a:tcPr marL="0" marR="976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900" b="1" i="0" u="none" strike="noStrike">
                          <a:solidFill>
                            <a:schemeClr val="tx1"/>
                          </a:solidFill>
                          <a:effectLst/>
                          <a:latin typeface="游ゴシック" panose="020B0400000000000000" pitchFamily="50" charset="-128"/>
                          <a:ea typeface="游ゴシック" panose="020B0400000000000000" pitchFamily="50" charset="-128"/>
                        </a:rPr>
                        <a:t>840</a:t>
                      </a:r>
                    </a:p>
                  </a:txBody>
                  <a:tcPr marL="0" marR="976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900" b="1" i="0" u="none" strike="noStrike">
                          <a:solidFill>
                            <a:schemeClr val="tx1"/>
                          </a:solidFill>
                          <a:effectLst/>
                          <a:latin typeface="游ゴシック" panose="020B0400000000000000" pitchFamily="50" charset="-128"/>
                          <a:ea typeface="游ゴシック" panose="020B0400000000000000" pitchFamily="50" charset="-128"/>
                        </a:rPr>
                        <a:t>243</a:t>
                      </a:r>
                    </a:p>
                  </a:txBody>
                  <a:tcPr marL="0" marR="976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900" b="1" i="0" u="none" strike="noStrike">
                          <a:solidFill>
                            <a:schemeClr val="tx1"/>
                          </a:solidFill>
                          <a:effectLst/>
                          <a:latin typeface="游ゴシック" panose="020B0400000000000000" pitchFamily="50" charset="-128"/>
                          <a:ea typeface="游ゴシック" panose="020B0400000000000000" pitchFamily="50" charset="-128"/>
                        </a:rPr>
                        <a:t>6,274</a:t>
                      </a:r>
                    </a:p>
                  </a:txBody>
                  <a:tcPr marL="0" marR="976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900" b="1" i="0" u="none" strike="noStrike">
                          <a:solidFill>
                            <a:schemeClr val="tx1"/>
                          </a:solidFill>
                          <a:effectLst/>
                          <a:latin typeface="游ゴシック" panose="020B0400000000000000" pitchFamily="50" charset="-128"/>
                          <a:ea typeface="游ゴシック" panose="020B0400000000000000" pitchFamily="50" charset="-128"/>
                        </a:rPr>
                        <a:t>14,407</a:t>
                      </a:r>
                    </a:p>
                  </a:txBody>
                  <a:tcPr marL="0" marR="976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36407286"/>
                  </a:ext>
                </a:extLst>
              </a:tr>
              <a:tr h="208290">
                <a:tc>
                  <a:txBody>
                    <a:bodyPr/>
                    <a:lstStyle/>
                    <a:p>
                      <a:pPr algn="l" fontAlgn="ctr">
                        <a:buNone/>
                      </a:pPr>
                      <a:r>
                        <a:rPr lang="ja-JP" altLang="en-US" sz="900" b="1" i="0" u="none" strike="noStrike">
                          <a:solidFill>
                            <a:schemeClr val="tx1"/>
                          </a:solidFill>
                          <a:effectLst/>
                          <a:latin typeface="游ゴシック" panose="020B0400000000000000" pitchFamily="50" charset="-128"/>
                          <a:ea typeface="游ゴシック" panose="020B0400000000000000" pitchFamily="50" charset="-128"/>
                        </a:rPr>
                        <a:t>基山町</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900" b="1" i="0" u="none" strike="noStrike">
                          <a:solidFill>
                            <a:schemeClr val="tx1"/>
                          </a:solidFill>
                          <a:effectLst/>
                          <a:latin typeface="游ゴシック" panose="020B0400000000000000" pitchFamily="50" charset="-128"/>
                          <a:ea typeface="游ゴシック" panose="020B0400000000000000" pitchFamily="50" charset="-128"/>
                        </a:rPr>
                        <a:t>2,705</a:t>
                      </a:r>
                    </a:p>
                  </a:txBody>
                  <a:tcPr marL="0" marR="976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900" b="1" i="0" u="none" strike="noStrike">
                          <a:solidFill>
                            <a:schemeClr val="tx1"/>
                          </a:solidFill>
                          <a:effectLst/>
                          <a:latin typeface="游ゴシック" panose="020B0400000000000000" pitchFamily="50" charset="-128"/>
                          <a:ea typeface="游ゴシック" panose="020B0400000000000000" pitchFamily="50" charset="-128"/>
                        </a:rPr>
                        <a:t>59</a:t>
                      </a:r>
                    </a:p>
                  </a:txBody>
                  <a:tcPr marL="0" marR="976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900" b="1" i="0" u="none" strike="noStrike">
                          <a:solidFill>
                            <a:schemeClr val="tx1"/>
                          </a:solidFill>
                          <a:effectLst/>
                          <a:latin typeface="游ゴシック" panose="020B0400000000000000" pitchFamily="50" charset="-128"/>
                          <a:ea typeface="游ゴシック" panose="020B0400000000000000" pitchFamily="50" charset="-128"/>
                        </a:rPr>
                        <a:t>417</a:t>
                      </a:r>
                    </a:p>
                  </a:txBody>
                  <a:tcPr marL="0" marR="976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900" b="1" i="0" u="none" strike="noStrike">
                          <a:solidFill>
                            <a:schemeClr val="tx1"/>
                          </a:solidFill>
                          <a:effectLst/>
                          <a:latin typeface="游ゴシック" panose="020B0400000000000000" pitchFamily="50" charset="-128"/>
                          <a:ea typeface="游ゴシック" panose="020B0400000000000000" pitchFamily="50" charset="-128"/>
                        </a:rPr>
                        <a:t>1,369</a:t>
                      </a:r>
                    </a:p>
                  </a:txBody>
                  <a:tcPr marL="0" marR="976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900" b="1" i="0" u="none" strike="noStrike">
                          <a:solidFill>
                            <a:schemeClr val="tx1"/>
                          </a:solidFill>
                          <a:effectLst/>
                          <a:latin typeface="游ゴシック" panose="020B0400000000000000" pitchFamily="50" charset="-128"/>
                          <a:ea typeface="游ゴシック" panose="020B0400000000000000" pitchFamily="50" charset="-128"/>
                        </a:rPr>
                        <a:t>1,415</a:t>
                      </a:r>
                    </a:p>
                  </a:txBody>
                  <a:tcPr marL="0" marR="976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900" b="1" i="0" u="none" strike="noStrike">
                          <a:solidFill>
                            <a:schemeClr val="tx1"/>
                          </a:solidFill>
                          <a:effectLst/>
                          <a:latin typeface="游ゴシック" panose="020B0400000000000000" pitchFamily="50" charset="-128"/>
                          <a:ea typeface="游ゴシック" panose="020B0400000000000000" pitchFamily="50" charset="-128"/>
                        </a:rPr>
                        <a:t>730</a:t>
                      </a:r>
                    </a:p>
                  </a:txBody>
                  <a:tcPr marL="0" marR="976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900" b="1" i="0" u="none" strike="noStrike">
                          <a:solidFill>
                            <a:schemeClr val="tx1"/>
                          </a:solidFill>
                          <a:effectLst/>
                          <a:latin typeface="游ゴシック" panose="020B0400000000000000" pitchFamily="50" charset="-128"/>
                          <a:ea typeface="游ゴシック" panose="020B0400000000000000" pitchFamily="50" charset="-128"/>
                        </a:rPr>
                        <a:t>220</a:t>
                      </a:r>
                    </a:p>
                  </a:txBody>
                  <a:tcPr marL="0" marR="976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900" b="1" i="0" u="none" strike="noStrike">
                          <a:solidFill>
                            <a:schemeClr val="tx1"/>
                          </a:solidFill>
                          <a:effectLst/>
                          <a:latin typeface="游ゴシック" panose="020B0400000000000000" pitchFamily="50" charset="-128"/>
                          <a:ea typeface="游ゴシック" panose="020B0400000000000000" pitchFamily="50" charset="-128"/>
                        </a:rPr>
                        <a:t>2,162</a:t>
                      </a:r>
                    </a:p>
                  </a:txBody>
                  <a:tcPr marL="0" marR="976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900" b="1" i="0" u="none" strike="noStrike">
                          <a:solidFill>
                            <a:schemeClr val="tx1"/>
                          </a:solidFill>
                          <a:effectLst/>
                          <a:latin typeface="游ゴシック" panose="020B0400000000000000" pitchFamily="50" charset="-128"/>
                          <a:ea typeface="游ゴシック" panose="020B0400000000000000" pitchFamily="50" charset="-128"/>
                        </a:rPr>
                        <a:t>9,077</a:t>
                      </a:r>
                    </a:p>
                  </a:txBody>
                  <a:tcPr marL="0" marR="976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873210940"/>
                  </a:ext>
                </a:extLst>
              </a:tr>
              <a:tr h="208290">
                <a:tc>
                  <a:txBody>
                    <a:bodyPr/>
                    <a:lstStyle/>
                    <a:p>
                      <a:pPr algn="l" fontAlgn="ctr">
                        <a:buNone/>
                      </a:pPr>
                      <a:r>
                        <a:rPr lang="ja-JP" altLang="en-US" sz="900" b="1" i="0" u="none" strike="noStrike">
                          <a:solidFill>
                            <a:schemeClr val="tx1"/>
                          </a:solidFill>
                          <a:effectLst/>
                          <a:latin typeface="游ゴシック" panose="020B0400000000000000" pitchFamily="50" charset="-128"/>
                          <a:ea typeface="游ゴシック" panose="020B0400000000000000" pitchFamily="50" charset="-128"/>
                        </a:rPr>
                        <a:t>上峰町</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900" b="1" i="0" u="none" strike="noStrike">
                          <a:solidFill>
                            <a:schemeClr val="tx1"/>
                          </a:solidFill>
                          <a:effectLst/>
                          <a:latin typeface="游ゴシック" panose="020B0400000000000000" pitchFamily="50" charset="-128"/>
                          <a:ea typeface="游ゴシック" panose="020B0400000000000000" pitchFamily="50" charset="-128"/>
                        </a:rPr>
                        <a:t>1,479</a:t>
                      </a:r>
                    </a:p>
                  </a:txBody>
                  <a:tcPr marL="0" marR="976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900" b="1" i="0" u="none" strike="noStrike">
                          <a:solidFill>
                            <a:schemeClr val="tx1"/>
                          </a:solidFill>
                          <a:effectLst/>
                          <a:latin typeface="游ゴシック" panose="020B0400000000000000" pitchFamily="50" charset="-128"/>
                          <a:ea typeface="游ゴシック" panose="020B0400000000000000" pitchFamily="50" charset="-128"/>
                        </a:rPr>
                        <a:t>30</a:t>
                      </a:r>
                    </a:p>
                  </a:txBody>
                  <a:tcPr marL="0" marR="976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900" b="1" i="0" u="none" strike="noStrike">
                          <a:solidFill>
                            <a:schemeClr val="tx1"/>
                          </a:solidFill>
                          <a:effectLst/>
                          <a:latin typeface="游ゴシック" panose="020B0400000000000000" pitchFamily="50" charset="-128"/>
                          <a:ea typeface="游ゴシック" panose="020B0400000000000000" pitchFamily="50" charset="-128"/>
                        </a:rPr>
                        <a:t>323</a:t>
                      </a:r>
                    </a:p>
                  </a:txBody>
                  <a:tcPr marL="0" marR="976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900" b="1" i="0" u="none" strike="noStrike">
                          <a:solidFill>
                            <a:schemeClr val="tx1"/>
                          </a:solidFill>
                          <a:effectLst/>
                          <a:latin typeface="游ゴシック" panose="020B0400000000000000" pitchFamily="50" charset="-128"/>
                          <a:ea typeface="游ゴシック" panose="020B0400000000000000" pitchFamily="50" charset="-128"/>
                        </a:rPr>
                        <a:t>1,380</a:t>
                      </a:r>
                    </a:p>
                  </a:txBody>
                  <a:tcPr marL="0" marR="976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900" b="1" i="0" u="none" strike="noStrike">
                          <a:solidFill>
                            <a:schemeClr val="tx1"/>
                          </a:solidFill>
                          <a:effectLst/>
                          <a:latin typeface="游ゴシック" panose="020B0400000000000000" pitchFamily="50" charset="-128"/>
                          <a:ea typeface="游ゴシック" panose="020B0400000000000000" pitchFamily="50" charset="-128"/>
                        </a:rPr>
                        <a:t>976</a:t>
                      </a:r>
                    </a:p>
                  </a:txBody>
                  <a:tcPr marL="0" marR="976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900" b="1" i="0" u="none" strike="noStrike">
                          <a:solidFill>
                            <a:schemeClr val="tx1"/>
                          </a:solidFill>
                          <a:effectLst/>
                          <a:latin typeface="游ゴシック" panose="020B0400000000000000" pitchFamily="50" charset="-128"/>
                          <a:ea typeface="游ゴシック" panose="020B0400000000000000" pitchFamily="50" charset="-128"/>
                        </a:rPr>
                        <a:t>565</a:t>
                      </a:r>
                    </a:p>
                  </a:txBody>
                  <a:tcPr marL="0" marR="976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900" b="1" i="0" u="none" strike="noStrike">
                          <a:solidFill>
                            <a:schemeClr val="tx1"/>
                          </a:solidFill>
                          <a:effectLst/>
                          <a:latin typeface="游ゴシック" panose="020B0400000000000000" pitchFamily="50" charset="-128"/>
                          <a:ea typeface="游ゴシック" panose="020B0400000000000000" pitchFamily="50" charset="-128"/>
                        </a:rPr>
                        <a:t>120</a:t>
                      </a:r>
                    </a:p>
                  </a:txBody>
                  <a:tcPr marL="0" marR="976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900" b="1" i="0" u="none" strike="noStrike">
                          <a:solidFill>
                            <a:schemeClr val="tx1"/>
                          </a:solidFill>
                          <a:effectLst/>
                          <a:latin typeface="游ゴシック" panose="020B0400000000000000" pitchFamily="50" charset="-128"/>
                          <a:ea typeface="游ゴシック" panose="020B0400000000000000" pitchFamily="50" charset="-128"/>
                        </a:rPr>
                        <a:t>7,446</a:t>
                      </a:r>
                    </a:p>
                  </a:txBody>
                  <a:tcPr marL="0" marR="976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900" b="1" i="0" u="none" strike="noStrike">
                          <a:solidFill>
                            <a:schemeClr val="tx1"/>
                          </a:solidFill>
                          <a:effectLst/>
                          <a:latin typeface="游ゴシック" panose="020B0400000000000000" pitchFamily="50" charset="-128"/>
                          <a:ea typeface="游ゴシック" panose="020B0400000000000000" pitchFamily="50" charset="-128"/>
                        </a:rPr>
                        <a:t>12,319</a:t>
                      </a:r>
                    </a:p>
                  </a:txBody>
                  <a:tcPr marL="0" marR="976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593336176"/>
                  </a:ext>
                </a:extLst>
              </a:tr>
              <a:tr h="208290">
                <a:tc>
                  <a:txBody>
                    <a:bodyPr/>
                    <a:lstStyle/>
                    <a:p>
                      <a:pPr algn="l" fontAlgn="ctr">
                        <a:buNone/>
                      </a:pPr>
                      <a:r>
                        <a:rPr lang="ja-JP" altLang="en-US" sz="900" b="1" i="0" u="none" strike="noStrike">
                          <a:solidFill>
                            <a:schemeClr val="tx1"/>
                          </a:solidFill>
                          <a:effectLst/>
                          <a:latin typeface="游ゴシック" panose="020B0400000000000000" pitchFamily="50" charset="-128"/>
                          <a:ea typeface="游ゴシック" panose="020B0400000000000000" pitchFamily="50" charset="-128"/>
                        </a:rPr>
                        <a:t>みやき町</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900" b="1" i="0" u="none" strike="noStrike">
                          <a:solidFill>
                            <a:schemeClr val="tx1"/>
                          </a:solidFill>
                          <a:effectLst/>
                          <a:latin typeface="游ゴシック" panose="020B0400000000000000" pitchFamily="50" charset="-128"/>
                          <a:ea typeface="游ゴシック" panose="020B0400000000000000" pitchFamily="50" charset="-128"/>
                        </a:rPr>
                        <a:t>3,104</a:t>
                      </a:r>
                    </a:p>
                  </a:txBody>
                  <a:tcPr marL="0" marR="976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900" b="1" i="0" u="none" strike="noStrike">
                          <a:solidFill>
                            <a:schemeClr val="tx1"/>
                          </a:solidFill>
                          <a:effectLst/>
                          <a:latin typeface="游ゴシック" panose="020B0400000000000000" pitchFamily="50" charset="-128"/>
                          <a:ea typeface="游ゴシック" panose="020B0400000000000000" pitchFamily="50" charset="-128"/>
                        </a:rPr>
                        <a:t>98</a:t>
                      </a:r>
                    </a:p>
                  </a:txBody>
                  <a:tcPr marL="0" marR="976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900" b="1" i="0" u="none" strike="noStrike">
                          <a:solidFill>
                            <a:schemeClr val="tx1"/>
                          </a:solidFill>
                          <a:effectLst/>
                          <a:latin typeface="游ゴシック" panose="020B0400000000000000" pitchFamily="50" charset="-128"/>
                          <a:ea typeface="游ゴシック" panose="020B0400000000000000" pitchFamily="50" charset="-128"/>
                        </a:rPr>
                        <a:t>885</a:t>
                      </a:r>
                    </a:p>
                  </a:txBody>
                  <a:tcPr marL="0" marR="976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900" b="1" i="0" u="none" strike="noStrike">
                          <a:solidFill>
                            <a:schemeClr val="tx1"/>
                          </a:solidFill>
                          <a:effectLst/>
                          <a:latin typeface="游ゴシック" panose="020B0400000000000000" pitchFamily="50" charset="-128"/>
                          <a:ea typeface="游ゴシック" panose="020B0400000000000000" pitchFamily="50" charset="-128"/>
                        </a:rPr>
                        <a:t>4,430</a:t>
                      </a:r>
                    </a:p>
                  </a:txBody>
                  <a:tcPr marL="0" marR="976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900" b="1" i="0" u="none" strike="noStrike">
                          <a:solidFill>
                            <a:schemeClr val="tx1"/>
                          </a:solidFill>
                          <a:effectLst/>
                          <a:latin typeface="游ゴシック" panose="020B0400000000000000" pitchFamily="50" charset="-128"/>
                          <a:ea typeface="游ゴシック" panose="020B0400000000000000" pitchFamily="50" charset="-128"/>
                        </a:rPr>
                        <a:t>2,379</a:t>
                      </a:r>
                    </a:p>
                  </a:txBody>
                  <a:tcPr marL="0" marR="976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900" b="1" i="0" u="none" strike="noStrike">
                          <a:solidFill>
                            <a:schemeClr val="tx1"/>
                          </a:solidFill>
                          <a:effectLst/>
                          <a:latin typeface="游ゴシック" panose="020B0400000000000000" pitchFamily="50" charset="-128"/>
                          <a:ea typeface="游ゴシック" panose="020B0400000000000000" pitchFamily="50" charset="-128"/>
                        </a:rPr>
                        <a:t>1,502</a:t>
                      </a:r>
                    </a:p>
                  </a:txBody>
                  <a:tcPr marL="0" marR="976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900" b="1" i="0" u="none" strike="noStrike">
                          <a:solidFill>
                            <a:schemeClr val="tx1"/>
                          </a:solidFill>
                          <a:effectLst/>
                          <a:latin typeface="游ゴシック" panose="020B0400000000000000" pitchFamily="50" charset="-128"/>
                          <a:ea typeface="游ゴシック" panose="020B0400000000000000" pitchFamily="50" charset="-128"/>
                        </a:rPr>
                        <a:t>376</a:t>
                      </a:r>
                    </a:p>
                  </a:txBody>
                  <a:tcPr marL="0" marR="976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900" b="1" i="0" u="none" strike="noStrike">
                          <a:solidFill>
                            <a:schemeClr val="tx1"/>
                          </a:solidFill>
                          <a:effectLst/>
                          <a:latin typeface="游ゴシック" panose="020B0400000000000000" pitchFamily="50" charset="-128"/>
                          <a:ea typeface="游ゴシック" panose="020B0400000000000000" pitchFamily="50" charset="-128"/>
                        </a:rPr>
                        <a:t>3,232</a:t>
                      </a:r>
                    </a:p>
                  </a:txBody>
                  <a:tcPr marL="0" marR="976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900" b="1" i="0" u="none" strike="noStrike">
                          <a:solidFill>
                            <a:schemeClr val="tx1"/>
                          </a:solidFill>
                          <a:effectLst/>
                          <a:latin typeface="游ゴシック" panose="020B0400000000000000" pitchFamily="50" charset="-128"/>
                          <a:ea typeface="游ゴシック" panose="020B0400000000000000" pitchFamily="50" charset="-128"/>
                        </a:rPr>
                        <a:t>16,006</a:t>
                      </a:r>
                    </a:p>
                  </a:txBody>
                  <a:tcPr marL="0" marR="976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24618937"/>
                  </a:ext>
                </a:extLst>
              </a:tr>
              <a:tr h="208290">
                <a:tc>
                  <a:txBody>
                    <a:bodyPr/>
                    <a:lstStyle/>
                    <a:p>
                      <a:pPr algn="l" fontAlgn="ctr">
                        <a:buNone/>
                      </a:pPr>
                      <a:r>
                        <a:rPr lang="ja-JP" altLang="en-US" sz="900" b="1" i="0" u="none" strike="noStrike">
                          <a:solidFill>
                            <a:schemeClr val="tx1"/>
                          </a:solidFill>
                          <a:effectLst/>
                          <a:latin typeface="游ゴシック" panose="020B0400000000000000" pitchFamily="50" charset="-128"/>
                          <a:ea typeface="游ゴシック" panose="020B0400000000000000" pitchFamily="50" charset="-128"/>
                        </a:rPr>
                        <a:t>玄海町</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900" b="1" i="0" u="none" strike="noStrike">
                          <a:solidFill>
                            <a:schemeClr val="tx1"/>
                          </a:solidFill>
                          <a:effectLst/>
                          <a:latin typeface="游ゴシック" panose="020B0400000000000000" pitchFamily="50" charset="-128"/>
                          <a:ea typeface="游ゴシック" panose="020B0400000000000000" pitchFamily="50" charset="-128"/>
                        </a:rPr>
                        <a:t>5,108</a:t>
                      </a:r>
                    </a:p>
                  </a:txBody>
                  <a:tcPr marL="0" marR="976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900" b="1" i="0" u="none" strike="noStrike">
                          <a:solidFill>
                            <a:schemeClr val="tx1"/>
                          </a:solidFill>
                          <a:effectLst/>
                          <a:latin typeface="游ゴシック" panose="020B0400000000000000" pitchFamily="50" charset="-128"/>
                          <a:ea typeface="游ゴシック" panose="020B0400000000000000" pitchFamily="50" charset="-128"/>
                        </a:rPr>
                        <a:t>43</a:t>
                      </a:r>
                    </a:p>
                  </a:txBody>
                  <a:tcPr marL="0" marR="976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900" b="1" i="0" u="none" strike="noStrike">
                          <a:solidFill>
                            <a:schemeClr val="tx1"/>
                          </a:solidFill>
                          <a:effectLst/>
                          <a:latin typeface="游ゴシック" panose="020B0400000000000000" pitchFamily="50" charset="-128"/>
                          <a:ea typeface="游ゴシック" panose="020B0400000000000000" pitchFamily="50" charset="-128"/>
                        </a:rPr>
                        <a:t>178</a:t>
                      </a:r>
                    </a:p>
                  </a:txBody>
                  <a:tcPr marL="0" marR="976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900" b="1" i="0" u="none" strike="noStrike">
                          <a:solidFill>
                            <a:schemeClr val="tx1"/>
                          </a:solidFill>
                          <a:effectLst/>
                          <a:latin typeface="游ゴシック" panose="020B0400000000000000" pitchFamily="50" charset="-128"/>
                          <a:ea typeface="游ゴシック" panose="020B0400000000000000" pitchFamily="50" charset="-128"/>
                        </a:rPr>
                        <a:t>0 </a:t>
                      </a:r>
                      <a:r>
                        <a:rPr lang="en-US" altLang="ja-JP" sz="900" b="1" i="0" u="none" strike="noStrike" baseline="30000">
                          <a:solidFill>
                            <a:schemeClr val="tx1"/>
                          </a:solidFill>
                          <a:effectLst/>
                          <a:latin typeface="游ゴシック" panose="020B0400000000000000" pitchFamily="50" charset="-128"/>
                          <a:ea typeface="游ゴシック" panose="020B0400000000000000" pitchFamily="50" charset="-128"/>
                        </a:rPr>
                        <a:t>※</a:t>
                      </a:r>
                      <a:r>
                        <a:rPr lang="ja-JP" altLang="en-US" sz="900" b="1" i="0" u="none" strike="noStrike" baseline="30000">
                          <a:solidFill>
                            <a:schemeClr val="tx1"/>
                          </a:solidFill>
                          <a:effectLst/>
                          <a:latin typeface="游ゴシック" panose="020B0400000000000000" pitchFamily="50" charset="-128"/>
                          <a:ea typeface="游ゴシック" panose="020B0400000000000000" pitchFamily="50" charset="-128"/>
                        </a:rPr>
                        <a:t>２</a:t>
                      </a:r>
                      <a:endParaRPr lang="ja-JP" altLang="en-US" sz="900" b="1" i="0" u="none" strike="noStrike">
                        <a:solidFill>
                          <a:schemeClr val="tx1"/>
                        </a:solidFill>
                        <a:effectLst/>
                        <a:latin typeface="游ゴシック" panose="020B0400000000000000" pitchFamily="50" charset="-128"/>
                        <a:ea typeface="游ゴシック" panose="020B0400000000000000" pitchFamily="50" charset="-128"/>
                      </a:endParaRPr>
                    </a:p>
                  </a:txBody>
                  <a:tcPr marL="0" marR="976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900" b="1" i="0" u="none" strike="noStrike">
                          <a:solidFill>
                            <a:schemeClr val="tx1"/>
                          </a:solidFill>
                          <a:effectLst/>
                          <a:latin typeface="游ゴシック" panose="020B0400000000000000" pitchFamily="50" charset="-128"/>
                          <a:ea typeface="游ゴシック" panose="020B0400000000000000" pitchFamily="50" charset="-128"/>
                        </a:rPr>
                        <a:t>1,102</a:t>
                      </a:r>
                    </a:p>
                  </a:txBody>
                  <a:tcPr marL="0" marR="976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900" b="1" i="0" u="none" strike="noStrike">
                          <a:solidFill>
                            <a:schemeClr val="tx1"/>
                          </a:solidFill>
                          <a:effectLst/>
                          <a:latin typeface="游ゴシック" panose="020B0400000000000000" pitchFamily="50" charset="-128"/>
                          <a:ea typeface="游ゴシック" panose="020B0400000000000000" pitchFamily="50" charset="-128"/>
                        </a:rPr>
                        <a:t>524</a:t>
                      </a:r>
                    </a:p>
                  </a:txBody>
                  <a:tcPr marL="0" marR="976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900" b="1" i="0" u="none" strike="noStrike">
                          <a:solidFill>
                            <a:schemeClr val="tx1"/>
                          </a:solidFill>
                          <a:effectLst/>
                          <a:latin typeface="游ゴシック" panose="020B0400000000000000" pitchFamily="50" charset="-128"/>
                          <a:ea typeface="游ゴシック" panose="020B0400000000000000" pitchFamily="50" charset="-128"/>
                        </a:rPr>
                        <a:t>0 </a:t>
                      </a:r>
                      <a:r>
                        <a:rPr lang="en-US" altLang="ja-JP" sz="900" b="1" i="0" u="none" strike="noStrike" baseline="30000">
                          <a:solidFill>
                            <a:schemeClr val="tx1"/>
                          </a:solidFill>
                          <a:effectLst/>
                          <a:latin typeface="游ゴシック" panose="020B0400000000000000" pitchFamily="50" charset="-128"/>
                          <a:ea typeface="游ゴシック" panose="020B0400000000000000" pitchFamily="50" charset="-128"/>
                        </a:rPr>
                        <a:t>※1</a:t>
                      </a:r>
                      <a:endParaRPr lang="ja-JP" altLang="en-US" sz="900" b="1" i="0" u="none" strike="noStrike">
                        <a:solidFill>
                          <a:schemeClr val="tx1"/>
                        </a:solidFill>
                        <a:effectLst/>
                        <a:latin typeface="游ゴシック" panose="020B0400000000000000" pitchFamily="50" charset="-128"/>
                        <a:ea typeface="游ゴシック" panose="020B0400000000000000" pitchFamily="50" charset="-128"/>
                      </a:endParaRPr>
                    </a:p>
                  </a:txBody>
                  <a:tcPr marL="0" marR="976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900" b="1" i="0" u="none" strike="noStrike">
                          <a:solidFill>
                            <a:schemeClr val="tx1"/>
                          </a:solidFill>
                          <a:effectLst/>
                          <a:latin typeface="游ゴシック" panose="020B0400000000000000" pitchFamily="50" charset="-128"/>
                          <a:ea typeface="游ゴシック" panose="020B0400000000000000" pitchFamily="50" charset="-128"/>
                        </a:rPr>
                        <a:t>5,845</a:t>
                      </a:r>
                    </a:p>
                  </a:txBody>
                  <a:tcPr marL="0" marR="976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900" b="1" i="0" u="none" strike="noStrike">
                          <a:solidFill>
                            <a:schemeClr val="tx1"/>
                          </a:solidFill>
                          <a:effectLst/>
                          <a:latin typeface="游ゴシック" panose="020B0400000000000000" pitchFamily="50" charset="-128"/>
                          <a:ea typeface="游ゴシック" panose="020B0400000000000000" pitchFamily="50" charset="-128"/>
                        </a:rPr>
                        <a:t>12,800</a:t>
                      </a:r>
                    </a:p>
                  </a:txBody>
                  <a:tcPr marL="0" marR="976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136963002"/>
                  </a:ext>
                </a:extLst>
              </a:tr>
              <a:tr h="208290">
                <a:tc>
                  <a:txBody>
                    <a:bodyPr/>
                    <a:lstStyle/>
                    <a:p>
                      <a:pPr algn="l" fontAlgn="ctr">
                        <a:buNone/>
                      </a:pPr>
                      <a:r>
                        <a:rPr lang="ja-JP" altLang="en-US" sz="900" b="1" i="0" u="none" strike="noStrike" dirty="0">
                          <a:solidFill>
                            <a:schemeClr val="tx1"/>
                          </a:solidFill>
                          <a:effectLst/>
                          <a:latin typeface="游ゴシック" panose="020B0400000000000000" pitchFamily="50" charset="-128"/>
                          <a:ea typeface="游ゴシック" panose="020B0400000000000000" pitchFamily="50" charset="-128"/>
                        </a:rPr>
                        <a:t>有田町</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900" b="1" i="0" u="none" strike="noStrike">
                          <a:solidFill>
                            <a:schemeClr val="tx1"/>
                          </a:solidFill>
                          <a:effectLst/>
                          <a:latin typeface="游ゴシック" panose="020B0400000000000000" pitchFamily="50" charset="-128"/>
                          <a:ea typeface="游ゴシック" panose="020B0400000000000000" pitchFamily="50" charset="-128"/>
                        </a:rPr>
                        <a:t>1,779</a:t>
                      </a:r>
                    </a:p>
                  </a:txBody>
                  <a:tcPr marL="0" marR="976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900" b="1" i="0" u="none" strike="noStrike">
                          <a:solidFill>
                            <a:schemeClr val="tx1"/>
                          </a:solidFill>
                          <a:effectLst/>
                          <a:latin typeface="游ゴシック" panose="020B0400000000000000" pitchFamily="50" charset="-128"/>
                          <a:ea typeface="游ゴシック" panose="020B0400000000000000" pitchFamily="50" charset="-128"/>
                        </a:rPr>
                        <a:t>86</a:t>
                      </a:r>
                    </a:p>
                  </a:txBody>
                  <a:tcPr marL="0" marR="976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900" b="1" i="0" u="none" strike="noStrike">
                          <a:solidFill>
                            <a:schemeClr val="tx1"/>
                          </a:solidFill>
                          <a:effectLst/>
                          <a:latin typeface="游ゴシック" panose="020B0400000000000000" pitchFamily="50" charset="-128"/>
                          <a:ea typeface="游ゴシック" panose="020B0400000000000000" pitchFamily="50" charset="-128"/>
                        </a:rPr>
                        <a:t>501</a:t>
                      </a:r>
                    </a:p>
                  </a:txBody>
                  <a:tcPr marL="0" marR="976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900" b="1" i="0" u="none" strike="noStrike">
                          <a:solidFill>
                            <a:schemeClr val="tx1"/>
                          </a:solidFill>
                          <a:effectLst/>
                          <a:latin typeface="游ゴシック" panose="020B0400000000000000" pitchFamily="50" charset="-128"/>
                          <a:ea typeface="游ゴシック" panose="020B0400000000000000" pitchFamily="50" charset="-128"/>
                        </a:rPr>
                        <a:t>4,115</a:t>
                      </a:r>
                    </a:p>
                  </a:txBody>
                  <a:tcPr marL="0" marR="976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900" b="1" i="0" u="none" strike="noStrike">
                          <a:solidFill>
                            <a:schemeClr val="tx1"/>
                          </a:solidFill>
                          <a:effectLst/>
                          <a:latin typeface="游ゴシック" panose="020B0400000000000000" pitchFamily="50" charset="-128"/>
                          <a:ea typeface="游ゴシック" panose="020B0400000000000000" pitchFamily="50" charset="-128"/>
                        </a:rPr>
                        <a:t>1,615</a:t>
                      </a:r>
                    </a:p>
                  </a:txBody>
                  <a:tcPr marL="0" marR="976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900" b="1" i="0" u="none" strike="noStrike">
                          <a:solidFill>
                            <a:schemeClr val="tx1"/>
                          </a:solidFill>
                          <a:effectLst/>
                          <a:latin typeface="游ゴシック" panose="020B0400000000000000" pitchFamily="50" charset="-128"/>
                          <a:ea typeface="游ゴシック" panose="020B0400000000000000" pitchFamily="50" charset="-128"/>
                        </a:rPr>
                        <a:t>1,009</a:t>
                      </a:r>
                    </a:p>
                  </a:txBody>
                  <a:tcPr marL="0" marR="976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900" b="1" i="0" u="none" strike="noStrike">
                          <a:solidFill>
                            <a:schemeClr val="tx1"/>
                          </a:solidFill>
                          <a:effectLst/>
                          <a:latin typeface="游ゴシック" panose="020B0400000000000000" pitchFamily="50" charset="-128"/>
                          <a:ea typeface="游ゴシック" panose="020B0400000000000000" pitchFamily="50" charset="-128"/>
                        </a:rPr>
                        <a:t>292</a:t>
                      </a:r>
                    </a:p>
                  </a:txBody>
                  <a:tcPr marL="0" marR="976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900" b="1" i="0" u="none" strike="noStrike">
                          <a:solidFill>
                            <a:schemeClr val="tx1"/>
                          </a:solidFill>
                          <a:effectLst/>
                          <a:latin typeface="游ゴシック" panose="020B0400000000000000" pitchFamily="50" charset="-128"/>
                          <a:ea typeface="游ゴシック" panose="020B0400000000000000" pitchFamily="50" charset="-128"/>
                        </a:rPr>
                        <a:t>3,724</a:t>
                      </a:r>
                    </a:p>
                  </a:txBody>
                  <a:tcPr marL="0" marR="976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900" b="1" i="0" u="none" strike="noStrike">
                          <a:solidFill>
                            <a:schemeClr val="tx1"/>
                          </a:solidFill>
                          <a:effectLst/>
                          <a:latin typeface="游ゴシック" panose="020B0400000000000000" pitchFamily="50" charset="-128"/>
                          <a:ea typeface="游ゴシック" panose="020B0400000000000000" pitchFamily="50" charset="-128"/>
                        </a:rPr>
                        <a:t>13,121</a:t>
                      </a:r>
                    </a:p>
                  </a:txBody>
                  <a:tcPr marL="0" marR="976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41662690"/>
                  </a:ext>
                </a:extLst>
              </a:tr>
              <a:tr h="208290">
                <a:tc>
                  <a:txBody>
                    <a:bodyPr/>
                    <a:lstStyle/>
                    <a:p>
                      <a:pPr algn="l" fontAlgn="ctr">
                        <a:buNone/>
                      </a:pPr>
                      <a:r>
                        <a:rPr lang="ja-JP" altLang="en-US" sz="900" b="1" i="0" u="none" strike="noStrike">
                          <a:solidFill>
                            <a:schemeClr val="tx1"/>
                          </a:solidFill>
                          <a:effectLst/>
                          <a:latin typeface="游ゴシック" panose="020B0400000000000000" pitchFamily="50" charset="-128"/>
                          <a:ea typeface="游ゴシック" panose="020B0400000000000000" pitchFamily="50" charset="-128"/>
                        </a:rPr>
                        <a:t>大町町</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900" b="1" i="0" u="none" strike="noStrike">
                          <a:solidFill>
                            <a:schemeClr val="tx1"/>
                          </a:solidFill>
                          <a:effectLst/>
                          <a:latin typeface="游ゴシック" panose="020B0400000000000000" pitchFamily="50" charset="-128"/>
                          <a:ea typeface="游ゴシック" panose="020B0400000000000000" pitchFamily="50" charset="-128"/>
                        </a:rPr>
                        <a:t>742</a:t>
                      </a:r>
                    </a:p>
                  </a:txBody>
                  <a:tcPr marL="0" marR="976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900" b="1" i="0" u="none" strike="noStrike">
                          <a:solidFill>
                            <a:schemeClr val="tx1"/>
                          </a:solidFill>
                          <a:effectLst/>
                          <a:latin typeface="游ゴシック" panose="020B0400000000000000" pitchFamily="50" charset="-128"/>
                          <a:ea typeface="游ゴシック" panose="020B0400000000000000" pitchFamily="50" charset="-128"/>
                        </a:rPr>
                        <a:t>20</a:t>
                      </a:r>
                    </a:p>
                  </a:txBody>
                  <a:tcPr marL="0" marR="976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900" b="1" i="0" u="none" strike="noStrike">
                          <a:solidFill>
                            <a:schemeClr val="tx1"/>
                          </a:solidFill>
                          <a:effectLst/>
                          <a:latin typeface="游ゴシック" panose="020B0400000000000000" pitchFamily="50" charset="-128"/>
                          <a:ea typeface="游ゴシック" panose="020B0400000000000000" pitchFamily="50" charset="-128"/>
                        </a:rPr>
                        <a:t>192</a:t>
                      </a:r>
                    </a:p>
                  </a:txBody>
                  <a:tcPr marL="0" marR="976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900" b="1" i="0" u="none" strike="noStrike">
                          <a:solidFill>
                            <a:schemeClr val="tx1"/>
                          </a:solidFill>
                          <a:effectLst/>
                          <a:latin typeface="游ゴシック" panose="020B0400000000000000" pitchFamily="50" charset="-128"/>
                          <a:ea typeface="游ゴシック" panose="020B0400000000000000" pitchFamily="50" charset="-128"/>
                        </a:rPr>
                        <a:t>1,830</a:t>
                      </a:r>
                    </a:p>
                  </a:txBody>
                  <a:tcPr marL="0" marR="976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900" b="1" i="0" u="none" strike="noStrike">
                          <a:solidFill>
                            <a:schemeClr val="tx1"/>
                          </a:solidFill>
                          <a:effectLst/>
                          <a:latin typeface="游ゴシック" panose="020B0400000000000000" pitchFamily="50" charset="-128"/>
                          <a:ea typeface="游ゴシック" panose="020B0400000000000000" pitchFamily="50" charset="-128"/>
                        </a:rPr>
                        <a:t>487</a:t>
                      </a:r>
                    </a:p>
                  </a:txBody>
                  <a:tcPr marL="0" marR="976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900" b="1" i="0" u="none" strike="noStrike">
                          <a:solidFill>
                            <a:schemeClr val="tx1"/>
                          </a:solidFill>
                          <a:effectLst/>
                          <a:latin typeface="游ゴシック" panose="020B0400000000000000" pitchFamily="50" charset="-128"/>
                          <a:ea typeface="游ゴシック" panose="020B0400000000000000" pitchFamily="50" charset="-128"/>
                        </a:rPr>
                        <a:t>328</a:t>
                      </a:r>
                    </a:p>
                  </a:txBody>
                  <a:tcPr marL="0" marR="976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900" b="1" i="0" u="none" strike="noStrike">
                          <a:solidFill>
                            <a:schemeClr val="tx1"/>
                          </a:solidFill>
                          <a:effectLst/>
                          <a:latin typeface="游ゴシック" panose="020B0400000000000000" pitchFamily="50" charset="-128"/>
                          <a:ea typeface="游ゴシック" panose="020B0400000000000000" pitchFamily="50" charset="-128"/>
                        </a:rPr>
                        <a:t>185</a:t>
                      </a:r>
                    </a:p>
                  </a:txBody>
                  <a:tcPr marL="0" marR="976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900" b="1" i="0" u="none" strike="noStrike">
                          <a:solidFill>
                            <a:schemeClr val="tx1"/>
                          </a:solidFill>
                          <a:effectLst/>
                          <a:latin typeface="游ゴシック" panose="020B0400000000000000" pitchFamily="50" charset="-128"/>
                          <a:ea typeface="游ゴシック" panose="020B0400000000000000" pitchFamily="50" charset="-128"/>
                        </a:rPr>
                        <a:t>1,030</a:t>
                      </a:r>
                    </a:p>
                  </a:txBody>
                  <a:tcPr marL="0" marR="976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900" b="1" i="0" u="none" strike="noStrike">
                          <a:solidFill>
                            <a:schemeClr val="tx1"/>
                          </a:solidFill>
                          <a:effectLst/>
                          <a:latin typeface="游ゴシック" panose="020B0400000000000000" pitchFamily="50" charset="-128"/>
                          <a:ea typeface="游ゴシック" panose="020B0400000000000000" pitchFamily="50" charset="-128"/>
                        </a:rPr>
                        <a:t>4,814</a:t>
                      </a:r>
                    </a:p>
                  </a:txBody>
                  <a:tcPr marL="0" marR="976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432452059"/>
                  </a:ext>
                </a:extLst>
              </a:tr>
              <a:tr h="208290">
                <a:tc>
                  <a:txBody>
                    <a:bodyPr/>
                    <a:lstStyle/>
                    <a:p>
                      <a:pPr algn="l" fontAlgn="ctr">
                        <a:buNone/>
                      </a:pPr>
                      <a:r>
                        <a:rPr lang="ja-JP" altLang="en-US" sz="900" b="1" i="0" u="none" strike="noStrike">
                          <a:solidFill>
                            <a:schemeClr val="tx1"/>
                          </a:solidFill>
                          <a:effectLst/>
                          <a:latin typeface="游ゴシック" panose="020B0400000000000000" pitchFamily="50" charset="-128"/>
                          <a:ea typeface="游ゴシック" panose="020B0400000000000000" pitchFamily="50" charset="-128"/>
                        </a:rPr>
                        <a:t>江北町</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900" b="1" i="0" u="none" strike="noStrike">
                          <a:solidFill>
                            <a:schemeClr val="tx1"/>
                          </a:solidFill>
                          <a:effectLst/>
                          <a:latin typeface="游ゴシック" panose="020B0400000000000000" pitchFamily="50" charset="-128"/>
                          <a:ea typeface="游ゴシック" panose="020B0400000000000000" pitchFamily="50" charset="-128"/>
                        </a:rPr>
                        <a:t>1,126</a:t>
                      </a:r>
                    </a:p>
                  </a:txBody>
                  <a:tcPr marL="0" marR="976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900" b="1" i="0" u="none" strike="noStrike">
                          <a:solidFill>
                            <a:schemeClr val="tx1"/>
                          </a:solidFill>
                          <a:effectLst/>
                          <a:latin typeface="游ゴシック" panose="020B0400000000000000" pitchFamily="50" charset="-128"/>
                          <a:ea typeface="游ゴシック" panose="020B0400000000000000" pitchFamily="50" charset="-128"/>
                        </a:rPr>
                        <a:t>39</a:t>
                      </a:r>
                    </a:p>
                  </a:txBody>
                  <a:tcPr marL="0" marR="976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900" b="1" i="0" u="none" strike="noStrike">
                          <a:solidFill>
                            <a:schemeClr val="tx1"/>
                          </a:solidFill>
                          <a:effectLst/>
                          <a:latin typeface="游ゴシック" panose="020B0400000000000000" pitchFamily="50" charset="-128"/>
                          <a:ea typeface="游ゴシック" panose="020B0400000000000000" pitchFamily="50" charset="-128"/>
                        </a:rPr>
                        <a:t>325</a:t>
                      </a:r>
                    </a:p>
                  </a:txBody>
                  <a:tcPr marL="0" marR="976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900" b="1" i="0" u="none" strike="noStrike">
                          <a:solidFill>
                            <a:schemeClr val="tx1"/>
                          </a:solidFill>
                          <a:effectLst/>
                          <a:latin typeface="游ゴシック" panose="020B0400000000000000" pitchFamily="50" charset="-128"/>
                          <a:ea typeface="游ゴシック" panose="020B0400000000000000" pitchFamily="50" charset="-128"/>
                        </a:rPr>
                        <a:t>2,150</a:t>
                      </a:r>
                    </a:p>
                  </a:txBody>
                  <a:tcPr marL="0" marR="976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900" b="1" i="0" u="none" strike="noStrike">
                          <a:solidFill>
                            <a:schemeClr val="tx1"/>
                          </a:solidFill>
                          <a:effectLst/>
                          <a:latin typeface="游ゴシック" panose="020B0400000000000000" pitchFamily="50" charset="-128"/>
                          <a:ea typeface="游ゴシック" panose="020B0400000000000000" pitchFamily="50" charset="-128"/>
                        </a:rPr>
                        <a:t>1,270</a:t>
                      </a:r>
                    </a:p>
                  </a:txBody>
                  <a:tcPr marL="0" marR="976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900" b="1" i="0" u="none" strike="noStrike">
                          <a:solidFill>
                            <a:schemeClr val="tx1"/>
                          </a:solidFill>
                          <a:effectLst/>
                          <a:latin typeface="游ゴシック" panose="020B0400000000000000" pitchFamily="50" charset="-128"/>
                          <a:ea typeface="游ゴシック" panose="020B0400000000000000" pitchFamily="50" charset="-128"/>
                        </a:rPr>
                        <a:t>630</a:t>
                      </a:r>
                    </a:p>
                  </a:txBody>
                  <a:tcPr marL="0" marR="976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900" b="1" i="0" u="none" strike="noStrike">
                          <a:solidFill>
                            <a:schemeClr val="tx1"/>
                          </a:solidFill>
                          <a:effectLst/>
                          <a:latin typeface="游ゴシック" panose="020B0400000000000000" pitchFamily="50" charset="-128"/>
                          <a:ea typeface="游ゴシック" panose="020B0400000000000000" pitchFamily="50" charset="-128"/>
                        </a:rPr>
                        <a:t>427</a:t>
                      </a:r>
                    </a:p>
                  </a:txBody>
                  <a:tcPr marL="0" marR="976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900" b="1" i="0" u="none" strike="noStrike">
                          <a:solidFill>
                            <a:schemeClr val="tx1"/>
                          </a:solidFill>
                          <a:effectLst/>
                          <a:latin typeface="游ゴシック" panose="020B0400000000000000" pitchFamily="50" charset="-128"/>
                          <a:ea typeface="游ゴシック" panose="020B0400000000000000" pitchFamily="50" charset="-128"/>
                        </a:rPr>
                        <a:t>1,970</a:t>
                      </a:r>
                    </a:p>
                  </a:txBody>
                  <a:tcPr marL="0" marR="976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900" b="1" i="0" u="none" strike="noStrike">
                          <a:solidFill>
                            <a:schemeClr val="tx1"/>
                          </a:solidFill>
                          <a:effectLst/>
                          <a:latin typeface="游ゴシック" panose="020B0400000000000000" pitchFamily="50" charset="-128"/>
                          <a:ea typeface="游ゴシック" panose="020B0400000000000000" pitchFamily="50" charset="-128"/>
                        </a:rPr>
                        <a:t>7,937</a:t>
                      </a:r>
                    </a:p>
                  </a:txBody>
                  <a:tcPr marL="0" marR="976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43791239"/>
                  </a:ext>
                </a:extLst>
              </a:tr>
              <a:tr h="208290">
                <a:tc>
                  <a:txBody>
                    <a:bodyPr/>
                    <a:lstStyle/>
                    <a:p>
                      <a:pPr algn="l" fontAlgn="ctr">
                        <a:buNone/>
                      </a:pPr>
                      <a:r>
                        <a:rPr lang="ja-JP" altLang="en-US" sz="900" b="1" i="0" u="none" strike="noStrike">
                          <a:solidFill>
                            <a:schemeClr val="tx1"/>
                          </a:solidFill>
                          <a:effectLst/>
                          <a:latin typeface="游ゴシック" panose="020B0400000000000000" pitchFamily="50" charset="-128"/>
                          <a:ea typeface="游ゴシック" panose="020B0400000000000000" pitchFamily="50" charset="-128"/>
                        </a:rPr>
                        <a:t>白石町</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900" b="1" i="0" u="none" strike="noStrike">
                          <a:solidFill>
                            <a:schemeClr val="tx1"/>
                          </a:solidFill>
                          <a:effectLst/>
                          <a:latin typeface="游ゴシック" panose="020B0400000000000000" pitchFamily="50" charset="-128"/>
                          <a:ea typeface="游ゴシック" panose="020B0400000000000000" pitchFamily="50" charset="-128"/>
                        </a:rPr>
                        <a:t>2,420</a:t>
                      </a:r>
                    </a:p>
                  </a:txBody>
                  <a:tcPr marL="0" marR="976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900" b="1" i="0" u="none" strike="noStrike">
                          <a:solidFill>
                            <a:schemeClr val="tx1"/>
                          </a:solidFill>
                          <a:effectLst/>
                          <a:latin typeface="游ゴシック" panose="020B0400000000000000" pitchFamily="50" charset="-128"/>
                          <a:ea typeface="游ゴシック" panose="020B0400000000000000" pitchFamily="50" charset="-128"/>
                        </a:rPr>
                        <a:t>133</a:t>
                      </a:r>
                    </a:p>
                  </a:txBody>
                  <a:tcPr marL="0" marR="976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900" b="1" i="0" u="none" strike="noStrike">
                          <a:solidFill>
                            <a:schemeClr val="tx1"/>
                          </a:solidFill>
                          <a:effectLst/>
                          <a:latin typeface="游ゴシック" panose="020B0400000000000000" pitchFamily="50" charset="-128"/>
                          <a:ea typeface="游ゴシック" panose="020B0400000000000000" pitchFamily="50" charset="-128"/>
                        </a:rPr>
                        <a:t>698</a:t>
                      </a:r>
                    </a:p>
                  </a:txBody>
                  <a:tcPr marL="0" marR="976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900" b="1" i="0" u="none" strike="noStrike">
                          <a:solidFill>
                            <a:schemeClr val="tx1"/>
                          </a:solidFill>
                          <a:effectLst/>
                          <a:latin typeface="游ゴシック" panose="020B0400000000000000" pitchFamily="50" charset="-128"/>
                          <a:ea typeface="游ゴシック" panose="020B0400000000000000" pitchFamily="50" charset="-128"/>
                        </a:rPr>
                        <a:t>5,150</a:t>
                      </a:r>
                    </a:p>
                  </a:txBody>
                  <a:tcPr marL="0" marR="976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900" b="1" i="0" u="none" strike="noStrike">
                          <a:solidFill>
                            <a:schemeClr val="tx1"/>
                          </a:solidFill>
                          <a:effectLst/>
                          <a:latin typeface="游ゴシック" panose="020B0400000000000000" pitchFamily="50" charset="-128"/>
                          <a:ea typeface="游ゴシック" panose="020B0400000000000000" pitchFamily="50" charset="-128"/>
                        </a:rPr>
                        <a:t>1,930</a:t>
                      </a:r>
                    </a:p>
                  </a:txBody>
                  <a:tcPr marL="0" marR="976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900" b="1" i="0" u="none" strike="noStrike">
                          <a:solidFill>
                            <a:schemeClr val="tx1"/>
                          </a:solidFill>
                          <a:effectLst/>
                          <a:latin typeface="游ゴシック" panose="020B0400000000000000" pitchFamily="50" charset="-128"/>
                          <a:ea typeface="游ゴシック" panose="020B0400000000000000" pitchFamily="50" charset="-128"/>
                        </a:rPr>
                        <a:t>1,985</a:t>
                      </a:r>
                    </a:p>
                  </a:txBody>
                  <a:tcPr marL="0" marR="976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900" b="1" i="0" u="none" strike="noStrike">
                          <a:solidFill>
                            <a:schemeClr val="tx1"/>
                          </a:solidFill>
                          <a:effectLst/>
                          <a:latin typeface="游ゴシック" panose="020B0400000000000000" pitchFamily="50" charset="-128"/>
                          <a:ea typeface="游ゴシック" panose="020B0400000000000000" pitchFamily="50" charset="-128"/>
                        </a:rPr>
                        <a:t>2,230</a:t>
                      </a:r>
                    </a:p>
                  </a:txBody>
                  <a:tcPr marL="0" marR="976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900" b="1" i="0" u="none" strike="noStrike">
                          <a:solidFill>
                            <a:schemeClr val="tx1"/>
                          </a:solidFill>
                          <a:effectLst/>
                          <a:latin typeface="游ゴシック" panose="020B0400000000000000" pitchFamily="50" charset="-128"/>
                          <a:ea typeface="游ゴシック" panose="020B0400000000000000" pitchFamily="50" charset="-128"/>
                        </a:rPr>
                        <a:t>3,600</a:t>
                      </a:r>
                    </a:p>
                  </a:txBody>
                  <a:tcPr marL="0" marR="976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900" b="1" i="0" u="none" strike="noStrike">
                          <a:solidFill>
                            <a:schemeClr val="tx1"/>
                          </a:solidFill>
                          <a:effectLst/>
                          <a:latin typeface="游ゴシック" panose="020B0400000000000000" pitchFamily="50" charset="-128"/>
                          <a:ea typeface="游ゴシック" panose="020B0400000000000000" pitchFamily="50" charset="-128"/>
                        </a:rPr>
                        <a:t>18,146</a:t>
                      </a:r>
                    </a:p>
                  </a:txBody>
                  <a:tcPr marL="0" marR="976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56352931"/>
                  </a:ext>
                </a:extLst>
              </a:tr>
              <a:tr h="208290">
                <a:tc>
                  <a:txBody>
                    <a:bodyPr/>
                    <a:lstStyle/>
                    <a:p>
                      <a:pPr algn="l" fontAlgn="ctr">
                        <a:buNone/>
                      </a:pPr>
                      <a:r>
                        <a:rPr lang="ja-JP" altLang="en-US" sz="900" b="1" i="0" u="none" strike="noStrike">
                          <a:solidFill>
                            <a:schemeClr val="tx1"/>
                          </a:solidFill>
                          <a:effectLst/>
                          <a:latin typeface="游ゴシック" panose="020B0400000000000000" pitchFamily="50" charset="-128"/>
                          <a:ea typeface="游ゴシック" panose="020B0400000000000000" pitchFamily="50" charset="-128"/>
                        </a:rPr>
                        <a:t>太良町</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900" b="1" i="0" u="none" strike="noStrike">
                          <a:solidFill>
                            <a:schemeClr val="tx1"/>
                          </a:solidFill>
                          <a:effectLst/>
                          <a:latin typeface="游ゴシック" panose="020B0400000000000000" pitchFamily="50" charset="-128"/>
                          <a:ea typeface="游ゴシック" panose="020B0400000000000000" pitchFamily="50" charset="-128"/>
                        </a:rPr>
                        <a:t>801</a:t>
                      </a:r>
                    </a:p>
                  </a:txBody>
                  <a:tcPr marL="0" marR="976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900" b="1" i="0" u="none" strike="noStrike">
                          <a:solidFill>
                            <a:schemeClr val="tx1"/>
                          </a:solidFill>
                          <a:effectLst/>
                          <a:latin typeface="游ゴシック" panose="020B0400000000000000" pitchFamily="50" charset="-128"/>
                          <a:ea typeface="游ゴシック" panose="020B0400000000000000" pitchFamily="50" charset="-128"/>
                        </a:rPr>
                        <a:t>74</a:t>
                      </a:r>
                    </a:p>
                  </a:txBody>
                  <a:tcPr marL="0" marR="976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900" b="1" i="0" u="none" strike="noStrike">
                          <a:solidFill>
                            <a:schemeClr val="tx1"/>
                          </a:solidFill>
                          <a:effectLst/>
                          <a:latin typeface="游ゴシック" panose="020B0400000000000000" pitchFamily="50" charset="-128"/>
                          <a:ea typeface="游ゴシック" panose="020B0400000000000000" pitchFamily="50" charset="-128"/>
                        </a:rPr>
                        <a:t>231</a:t>
                      </a:r>
                    </a:p>
                  </a:txBody>
                  <a:tcPr marL="0" marR="976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900" b="1" i="0" u="none" strike="noStrike">
                          <a:solidFill>
                            <a:schemeClr val="tx1"/>
                          </a:solidFill>
                          <a:effectLst/>
                          <a:latin typeface="游ゴシック" panose="020B0400000000000000" pitchFamily="50" charset="-128"/>
                          <a:ea typeface="游ゴシック" panose="020B0400000000000000" pitchFamily="50" charset="-128"/>
                        </a:rPr>
                        <a:t>2,860</a:t>
                      </a:r>
                    </a:p>
                  </a:txBody>
                  <a:tcPr marL="0" marR="976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900" b="1" i="0" u="none" strike="noStrike">
                          <a:solidFill>
                            <a:schemeClr val="tx1"/>
                          </a:solidFill>
                          <a:effectLst/>
                          <a:latin typeface="游ゴシック" panose="020B0400000000000000" pitchFamily="50" charset="-128"/>
                          <a:ea typeface="游ゴシック" panose="020B0400000000000000" pitchFamily="50" charset="-128"/>
                        </a:rPr>
                        <a:t>634</a:t>
                      </a:r>
                    </a:p>
                  </a:txBody>
                  <a:tcPr marL="0" marR="976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900" b="1" i="0" u="none" strike="noStrike">
                          <a:solidFill>
                            <a:schemeClr val="tx1"/>
                          </a:solidFill>
                          <a:effectLst/>
                          <a:latin typeface="游ゴシック" panose="020B0400000000000000" pitchFamily="50" charset="-128"/>
                          <a:ea typeface="游ゴシック" panose="020B0400000000000000" pitchFamily="50" charset="-128"/>
                        </a:rPr>
                        <a:t>589 </a:t>
                      </a:r>
                    </a:p>
                  </a:txBody>
                  <a:tcPr marL="0" marR="976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900" b="1" i="0" u="none" strike="noStrike">
                          <a:solidFill>
                            <a:schemeClr val="tx1"/>
                          </a:solidFill>
                          <a:effectLst/>
                          <a:latin typeface="游ゴシック" panose="020B0400000000000000" pitchFamily="50" charset="-128"/>
                          <a:ea typeface="游ゴシック" panose="020B0400000000000000" pitchFamily="50" charset="-128"/>
                        </a:rPr>
                        <a:t>610</a:t>
                      </a:r>
                    </a:p>
                  </a:txBody>
                  <a:tcPr marL="0" marR="976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900" b="1" i="0" u="none" strike="noStrike">
                          <a:solidFill>
                            <a:schemeClr val="tx1"/>
                          </a:solidFill>
                          <a:effectLst/>
                          <a:latin typeface="游ゴシック" panose="020B0400000000000000" pitchFamily="50" charset="-128"/>
                          <a:ea typeface="游ゴシック" panose="020B0400000000000000" pitchFamily="50" charset="-128"/>
                        </a:rPr>
                        <a:t>3,152</a:t>
                      </a:r>
                    </a:p>
                  </a:txBody>
                  <a:tcPr marL="0" marR="976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900" b="1" i="0" u="none" strike="noStrike">
                          <a:solidFill>
                            <a:schemeClr val="tx1"/>
                          </a:solidFill>
                          <a:effectLst/>
                          <a:latin typeface="游ゴシック" panose="020B0400000000000000" pitchFamily="50" charset="-128"/>
                          <a:ea typeface="游ゴシック" panose="020B0400000000000000" pitchFamily="50" charset="-128"/>
                        </a:rPr>
                        <a:t>8,951</a:t>
                      </a:r>
                    </a:p>
                  </a:txBody>
                  <a:tcPr marL="0" marR="976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518988458"/>
                  </a:ext>
                </a:extLst>
              </a:tr>
              <a:tr h="208290">
                <a:tc>
                  <a:txBody>
                    <a:bodyPr/>
                    <a:lstStyle/>
                    <a:p>
                      <a:pPr algn="l" fontAlgn="ctr">
                        <a:buNone/>
                      </a:pPr>
                      <a:r>
                        <a:rPr lang="ja-JP" altLang="en-US" sz="900" b="1" i="0" u="none" strike="noStrike" dirty="0">
                          <a:solidFill>
                            <a:schemeClr val="tx1"/>
                          </a:solidFill>
                          <a:effectLst/>
                          <a:latin typeface="游ゴシック" panose="020B0400000000000000" pitchFamily="50" charset="-128"/>
                          <a:ea typeface="游ゴシック" panose="020B0400000000000000" pitchFamily="50" charset="-128"/>
                        </a:rPr>
                        <a:t>県計</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900" b="1" i="0" u="none" strike="noStrike">
                          <a:solidFill>
                            <a:schemeClr val="tx1"/>
                          </a:solidFill>
                          <a:effectLst/>
                          <a:latin typeface="游ゴシック" panose="020B0400000000000000" pitchFamily="50" charset="-128"/>
                          <a:ea typeface="游ゴシック" panose="020B0400000000000000" pitchFamily="50" charset="-128"/>
                        </a:rPr>
                        <a:t>116,282</a:t>
                      </a:r>
                    </a:p>
                  </a:txBody>
                  <a:tcPr marL="0" marR="976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900" b="1" i="0" u="none" strike="noStrike">
                          <a:solidFill>
                            <a:schemeClr val="tx1"/>
                          </a:solidFill>
                          <a:effectLst/>
                          <a:latin typeface="游ゴシック" panose="020B0400000000000000" pitchFamily="50" charset="-128"/>
                          <a:ea typeface="游ゴシック" panose="020B0400000000000000" pitchFamily="50" charset="-128"/>
                        </a:rPr>
                        <a:t>3,493</a:t>
                      </a:r>
                    </a:p>
                  </a:txBody>
                  <a:tcPr marL="0" marR="976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900" b="1" i="0" u="none" strike="noStrike" dirty="0">
                          <a:solidFill>
                            <a:schemeClr val="tx1"/>
                          </a:solidFill>
                          <a:effectLst/>
                          <a:latin typeface="游ゴシック" panose="020B0400000000000000" pitchFamily="50" charset="-128"/>
                          <a:ea typeface="游ゴシック" panose="020B0400000000000000" pitchFamily="50" charset="-128"/>
                        </a:rPr>
                        <a:t>27,265</a:t>
                      </a:r>
                    </a:p>
                  </a:txBody>
                  <a:tcPr marL="0" marR="976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900" b="1" i="0" u="none" strike="noStrike">
                          <a:solidFill>
                            <a:schemeClr val="tx1"/>
                          </a:solidFill>
                          <a:effectLst/>
                          <a:latin typeface="游ゴシック" panose="020B0400000000000000" pitchFamily="50" charset="-128"/>
                          <a:ea typeface="游ゴシック" panose="020B0400000000000000" pitchFamily="50" charset="-128"/>
                        </a:rPr>
                        <a:t>106,961</a:t>
                      </a:r>
                    </a:p>
                  </a:txBody>
                  <a:tcPr marL="0" marR="976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900" b="1" i="0" u="none" strike="noStrike">
                          <a:solidFill>
                            <a:schemeClr val="tx1"/>
                          </a:solidFill>
                          <a:effectLst/>
                          <a:latin typeface="游ゴシック" panose="020B0400000000000000" pitchFamily="50" charset="-128"/>
                          <a:ea typeface="游ゴシック" panose="020B0400000000000000" pitchFamily="50" charset="-128"/>
                        </a:rPr>
                        <a:t>83,624</a:t>
                      </a:r>
                    </a:p>
                  </a:txBody>
                  <a:tcPr marL="0" marR="976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900" b="1" i="0" u="none" strike="noStrike">
                          <a:solidFill>
                            <a:schemeClr val="tx1"/>
                          </a:solidFill>
                          <a:effectLst/>
                          <a:latin typeface="游ゴシック" panose="020B0400000000000000" pitchFamily="50" charset="-128"/>
                          <a:ea typeface="游ゴシック" panose="020B0400000000000000" pitchFamily="50" charset="-128"/>
                        </a:rPr>
                        <a:t>47,978</a:t>
                      </a:r>
                    </a:p>
                  </a:txBody>
                  <a:tcPr marL="0" marR="976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900" b="1" i="0" u="none" strike="noStrike">
                          <a:solidFill>
                            <a:schemeClr val="tx1"/>
                          </a:solidFill>
                          <a:effectLst/>
                          <a:latin typeface="游ゴシック" panose="020B0400000000000000" pitchFamily="50" charset="-128"/>
                          <a:ea typeface="游ゴシック" panose="020B0400000000000000" pitchFamily="50" charset="-128"/>
                        </a:rPr>
                        <a:t>26,759</a:t>
                      </a:r>
                    </a:p>
                  </a:txBody>
                  <a:tcPr marL="0" marR="976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900" b="1" i="0" u="none" strike="noStrike">
                          <a:solidFill>
                            <a:schemeClr val="tx1"/>
                          </a:solidFill>
                          <a:effectLst/>
                          <a:latin typeface="游ゴシック" panose="020B0400000000000000" pitchFamily="50" charset="-128"/>
                          <a:ea typeface="游ゴシック" panose="020B0400000000000000" pitchFamily="50" charset="-128"/>
                        </a:rPr>
                        <a:t>100,571</a:t>
                      </a:r>
                    </a:p>
                  </a:txBody>
                  <a:tcPr marL="0" marR="976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900" b="1" i="0" u="none" strike="noStrike" dirty="0">
                          <a:solidFill>
                            <a:schemeClr val="tx1"/>
                          </a:solidFill>
                          <a:effectLst/>
                          <a:latin typeface="游ゴシック" panose="020B0400000000000000" pitchFamily="50" charset="-128"/>
                          <a:ea typeface="游ゴシック" panose="020B0400000000000000" pitchFamily="50" charset="-128"/>
                        </a:rPr>
                        <a:t>512,933</a:t>
                      </a:r>
                    </a:p>
                  </a:txBody>
                  <a:tcPr marL="0" marR="976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55563229"/>
                  </a:ext>
                </a:extLst>
              </a:tr>
            </a:tbl>
          </a:graphicData>
        </a:graphic>
      </p:graphicFrame>
      <p:sp>
        <p:nvSpPr>
          <p:cNvPr id="2" name="正方形/長方形 1">
            <a:extLst>
              <a:ext uri="{FF2B5EF4-FFF2-40B4-BE49-F238E27FC236}">
                <a16:creationId xmlns:a16="http://schemas.microsoft.com/office/drawing/2014/main" id="{15C5CEB5-5775-54BF-2ED8-8E65FDB1D26B}"/>
              </a:ext>
            </a:extLst>
          </p:cNvPr>
          <p:cNvSpPr/>
          <p:nvPr/>
        </p:nvSpPr>
        <p:spPr>
          <a:xfrm>
            <a:off x="541832" y="6284507"/>
            <a:ext cx="5238687" cy="4572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defTabSz="457200" rtl="0" eaLnBrk="1" fontAlgn="auto" latinLnBrk="0" hangingPunct="1">
              <a:lnSpc>
                <a:spcPct val="100000"/>
              </a:lnSpc>
              <a:spcBef>
                <a:spcPts val="0"/>
              </a:spcBef>
              <a:spcAft>
                <a:spcPts val="0"/>
              </a:spcAft>
              <a:buClrTx/>
              <a:buSzTx/>
              <a:buFontTx/>
              <a:buNone/>
              <a:tabLst/>
              <a:defRPr/>
            </a:pPr>
            <a:r>
              <a:rPr kumimoji="1" lang="en-US" altLang="ja-JP" sz="800" b="1" i="0" u="none" strike="noStrike" kern="1200" cap="none" spc="0" normalizeH="0" baseline="0" noProof="0" dirty="0">
                <a:ln>
                  <a:noFill/>
                </a:ln>
                <a:solidFill>
                  <a:schemeClr val="tx1"/>
                </a:solidFill>
                <a:effectLst/>
                <a:uLnTx/>
                <a:uFillTx/>
                <a:latin typeface="ＭＳ Ｐゴシック" panose="020B0600070205080204" pitchFamily="50" charset="-128"/>
                <a:ea typeface="ＭＳ Ｐゴシック" panose="020B0600070205080204" pitchFamily="50" charset="-128"/>
              </a:rPr>
              <a:t>※</a:t>
            </a:r>
            <a:r>
              <a:rPr kumimoji="1" lang="ja-JP" altLang="en-US" sz="800" b="1" i="0" u="none" strike="noStrike" kern="1200" cap="none" spc="0" normalizeH="0" baseline="0" noProof="0" dirty="0">
                <a:ln>
                  <a:noFill/>
                </a:ln>
                <a:solidFill>
                  <a:schemeClr val="tx1"/>
                </a:solidFill>
                <a:effectLst/>
                <a:uLnTx/>
                <a:uFillTx/>
                <a:latin typeface="ＭＳ Ｐゴシック" panose="020B0600070205080204" pitchFamily="50" charset="-128"/>
                <a:ea typeface="ＭＳ Ｐゴシック" panose="020B0600070205080204" pitchFamily="50" charset="-128"/>
              </a:rPr>
              <a:t>１　予算を計上しておらず、「０」としたものです。</a:t>
            </a:r>
            <a:endParaRPr kumimoji="1" lang="en-US" altLang="ja-JP" sz="800" b="1" i="0" u="none" strike="noStrike" kern="1200" cap="none" spc="0" normalizeH="0" baseline="0" noProof="0" dirty="0">
              <a:ln>
                <a:noFill/>
              </a:ln>
              <a:solidFill>
                <a:schemeClr val="tx1"/>
              </a:solidFill>
              <a:effectLst/>
              <a:uLnTx/>
              <a:uFillTx/>
              <a:latin typeface="ＭＳ Ｐゴシック" panose="020B0600070205080204" pitchFamily="50" charset="-128"/>
              <a:ea typeface="ＭＳ Ｐゴシック" panose="020B0600070205080204" pitchFamily="50" charset="-128"/>
            </a:endParaRPr>
          </a:p>
          <a:p>
            <a:pPr marL="0" marR="0" lvl="0" indent="0" defTabSz="457200" rtl="0" eaLnBrk="1" fontAlgn="auto" latinLnBrk="0" hangingPunct="1">
              <a:lnSpc>
                <a:spcPct val="100000"/>
              </a:lnSpc>
              <a:spcBef>
                <a:spcPts val="0"/>
              </a:spcBef>
              <a:spcAft>
                <a:spcPts val="0"/>
              </a:spcAft>
              <a:buClrTx/>
              <a:buSzTx/>
              <a:buFontTx/>
              <a:buNone/>
              <a:tabLst/>
              <a:defRPr/>
            </a:pPr>
            <a:r>
              <a:rPr kumimoji="1" lang="en-US" altLang="ja-JP" sz="800" b="1" dirty="0">
                <a:solidFill>
                  <a:schemeClr val="tx1"/>
                </a:solidFill>
                <a:latin typeface="ＭＳ Ｐゴシック" panose="020B0600070205080204" pitchFamily="50" charset="-128"/>
                <a:ea typeface="ＭＳ Ｐゴシック" panose="020B0600070205080204" pitchFamily="50" charset="-128"/>
              </a:rPr>
              <a:t>※</a:t>
            </a:r>
            <a:r>
              <a:rPr kumimoji="1" lang="ja-JP" altLang="en-US" sz="800" b="1" dirty="0">
                <a:solidFill>
                  <a:schemeClr val="tx1"/>
                </a:solidFill>
                <a:latin typeface="ＭＳ Ｐゴシック" panose="020B0600070205080204" pitchFamily="50" charset="-128"/>
                <a:ea typeface="ＭＳ Ｐゴシック" panose="020B0600070205080204" pitchFamily="50" charset="-128"/>
              </a:rPr>
              <a:t>２　四捨五入により「０」としたものです。</a:t>
            </a:r>
            <a:endParaRPr kumimoji="1" lang="ja-JP" altLang="en-US" sz="800" b="1" i="0" u="none" strike="noStrike" kern="1200" cap="none" spc="0" normalizeH="0" baseline="0" noProof="0" dirty="0">
              <a:ln>
                <a:noFill/>
              </a:ln>
              <a:solidFill>
                <a:schemeClr val="tx1"/>
              </a:solidFill>
              <a:effectLst/>
              <a:uLnTx/>
              <a:uFillTx/>
              <a:latin typeface="ＭＳ Ｐゴシック" panose="020B0600070205080204" pitchFamily="50" charset="-128"/>
              <a:ea typeface="ＭＳ Ｐゴシック" panose="020B0600070205080204" pitchFamily="50" charset="-128"/>
            </a:endParaRPr>
          </a:p>
        </p:txBody>
      </p:sp>
      <p:sp>
        <p:nvSpPr>
          <p:cNvPr id="5" name="AutoShape 353">
            <a:extLst>
              <a:ext uri="{FF2B5EF4-FFF2-40B4-BE49-F238E27FC236}">
                <a16:creationId xmlns:a16="http://schemas.microsoft.com/office/drawing/2014/main" id="{20B18BA0-2BCE-84BE-A9A4-C1BD6E27DA0A}"/>
              </a:ext>
            </a:extLst>
          </p:cNvPr>
          <p:cNvSpPr>
            <a:spLocks noChangeArrowheads="1"/>
          </p:cNvSpPr>
          <p:nvPr/>
        </p:nvSpPr>
        <p:spPr bwMode="auto">
          <a:xfrm>
            <a:off x="365964" y="935274"/>
            <a:ext cx="8519134" cy="329390"/>
          </a:xfrm>
          <a:prstGeom prst="roundRect">
            <a:avLst>
              <a:gd name="adj" fmla="val 0"/>
            </a:avLst>
          </a:prstGeom>
          <a:solidFill>
            <a:srgbClr val="CEECFE"/>
          </a:solidFill>
          <a:ln>
            <a:noFill/>
          </a:ln>
          <a:effectLst/>
        </p:spPr>
        <p:txBody>
          <a:bodyPr wrap="none" anchor="ctr"/>
          <a:lstStyle/>
          <a:p>
            <a:pPr defTabSz="838413" eaLnBrk="1" hangingPunct="1">
              <a:spcBef>
                <a:spcPct val="20000"/>
              </a:spcBef>
              <a:defRPr/>
            </a:pPr>
            <a:r>
              <a:rPr lang="ja-JP" altLang="en-US" sz="1800" dirty="0">
                <a:solidFill>
                  <a:prstClr val="black"/>
                </a:solidFill>
                <a:latin typeface="+mn-ea"/>
                <a:ea typeface="+mn-ea"/>
              </a:rPr>
              <a:t>みんなが住んでいる市町の歳入の内訳をみてみよう。</a:t>
            </a:r>
          </a:p>
        </p:txBody>
      </p:sp>
      <p:sp>
        <p:nvSpPr>
          <p:cNvPr id="8" name="Line 48">
            <a:hlinkClick r:id="" action="ppaction://hlinkshowjump?jump=previousslide"/>
            <a:extLst>
              <a:ext uri="{FF2B5EF4-FFF2-40B4-BE49-F238E27FC236}">
                <a16:creationId xmlns:a16="http://schemas.microsoft.com/office/drawing/2014/main" id="{ACC93416-9B9B-B4D6-0E62-8DB04F988472}"/>
              </a:ext>
            </a:extLst>
          </p:cNvPr>
          <p:cNvSpPr>
            <a:spLocks noChangeShapeType="1"/>
          </p:cNvSpPr>
          <p:nvPr/>
        </p:nvSpPr>
        <p:spPr bwMode="auto">
          <a:xfrm>
            <a:off x="8595360" y="228600"/>
            <a:ext cx="228600" cy="0"/>
          </a:xfrm>
          <a:prstGeom prst="line">
            <a:avLst/>
          </a:prstGeom>
          <a:noFill/>
          <a:ln w="50800">
            <a:solidFill>
              <a:srgbClr val="FFFFFF"/>
            </a:solidFill>
            <a:round/>
            <a:headEnd type="triangle" w="med" len="sm"/>
            <a:tailEnd/>
          </a:ln>
          <a:extLst>
            <a:ext uri="{909E8E84-426E-40DD-AFC4-6F175D3DCCD1}">
              <a14:hiddenFill xmlns:a14="http://schemas.microsoft.com/office/drawing/2010/main">
                <a:noFill/>
              </a14:hiddenFill>
            </a:ext>
          </a:extLst>
        </p:spPr>
        <p:txBody>
          <a:bodyPr/>
          <a:lstStyle/>
          <a:p>
            <a:endParaRPr lang="ja-JP" altLang="en-US" dirty="0">
              <a:latin typeface="HGPｺﾞｼｯｸE" panose="020B0900000000000000" pitchFamily="50" charset="-128"/>
            </a:endParaRPr>
          </a:p>
        </p:txBody>
      </p:sp>
      <p:sp>
        <p:nvSpPr>
          <p:cNvPr id="12" name="Line 49">
            <a:hlinkClick r:id="" action="ppaction://hlinkshowjump?jump=nextslide"/>
            <a:extLst>
              <a:ext uri="{FF2B5EF4-FFF2-40B4-BE49-F238E27FC236}">
                <a16:creationId xmlns:a16="http://schemas.microsoft.com/office/drawing/2014/main" id="{449EB287-EB79-3F24-7037-3E84DB0571EE}"/>
              </a:ext>
            </a:extLst>
          </p:cNvPr>
          <p:cNvSpPr>
            <a:spLocks noChangeShapeType="1"/>
          </p:cNvSpPr>
          <p:nvPr/>
        </p:nvSpPr>
        <p:spPr bwMode="auto">
          <a:xfrm>
            <a:off x="8900160" y="228600"/>
            <a:ext cx="228600" cy="0"/>
          </a:xfrm>
          <a:prstGeom prst="line">
            <a:avLst/>
          </a:prstGeom>
          <a:noFill/>
          <a:ln w="50800">
            <a:solidFill>
              <a:srgbClr val="FFFFFF"/>
            </a:solidFill>
            <a:round/>
            <a:headEnd type="none" w="med" len="sm"/>
            <a:tailEnd type="triangle" w="med" len="sm"/>
          </a:ln>
          <a:extLst>
            <a:ext uri="{909E8E84-426E-40DD-AFC4-6F175D3DCCD1}">
              <a14:hiddenFill xmlns:a14="http://schemas.microsoft.com/office/drawing/2010/main">
                <a:noFill/>
              </a14:hiddenFill>
            </a:ext>
          </a:extLst>
        </p:spPr>
        <p:txBody>
          <a:bodyPr/>
          <a:lstStyle/>
          <a:p>
            <a:endParaRPr lang="ja-JP" altLang="en-US" dirty="0">
              <a:latin typeface="HGPｺﾞｼｯｸE" panose="020B0900000000000000" pitchFamily="50" charset="-128"/>
            </a:endParaRPr>
          </a:p>
        </p:txBody>
      </p:sp>
      <p:sp>
        <p:nvSpPr>
          <p:cNvPr id="15" name="四角形: 角を丸くする 14">
            <a:hlinkClick r:id="rId4" action="ppaction://hlinksldjump"/>
            <a:extLst>
              <a:ext uri="{FF2B5EF4-FFF2-40B4-BE49-F238E27FC236}">
                <a16:creationId xmlns:a16="http://schemas.microsoft.com/office/drawing/2014/main" id="{37F4DEE6-B162-6C0C-D045-8D82A17C251F}"/>
              </a:ext>
            </a:extLst>
          </p:cNvPr>
          <p:cNvSpPr/>
          <p:nvPr/>
        </p:nvSpPr>
        <p:spPr>
          <a:xfrm>
            <a:off x="7893533" y="322234"/>
            <a:ext cx="793267" cy="260285"/>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1100" dirty="0"/>
              <a:t>目次へ</a:t>
            </a:r>
          </a:p>
        </p:txBody>
      </p:sp>
      <p:sp>
        <p:nvSpPr>
          <p:cNvPr id="17" name="二等辺三角形 16">
            <a:hlinkClick r:id="rId4" action="ppaction://hlinksldjump"/>
            <a:extLst>
              <a:ext uri="{FF2B5EF4-FFF2-40B4-BE49-F238E27FC236}">
                <a16:creationId xmlns:a16="http://schemas.microsoft.com/office/drawing/2014/main" id="{E775A9F5-BD4E-E96C-EF00-B7B528985BED}"/>
              </a:ext>
            </a:extLst>
          </p:cNvPr>
          <p:cNvSpPr/>
          <p:nvPr/>
        </p:nvSpPr>
        <p:spPr>
          <a:xfrm rot="5400000">
            <a:off x="8477040" y="398066"/>
            <a:ext cx="100800" cy="108887"/>
          </a:xfrm>
          <a:prstGeom prst="triangl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custDataLst>
      <p:tags r:id="rId1"/>
    </p:custDataLst>
    <p:extLst>
      <p:ext uri="{BB962C8B-B14F-4D97-AF65-F5344CB8AC3E}">
        <p14:creationId xmlns:p14="http://schemas.microsoft.com/office/powerpoint/2010/main" val="1531653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3B1933-E28F-A944-8A74-74F9654BF0E1}"/>
            </a:ext>
          </a:extLst>
        </p:cNvPr>
        <p:cNvGrpSpPr/>
        <p:nvPr/>
      </p:nvGrpSpPr>
      <p:grpSpPr>
        <a:xfrm>
          <a:off x="0" y="0"/>
          <a:ext cx="0" cy="0"/>
          <a:chOff x="0" y="0"/>
          <a:chExt cx="0" cy="0"/>
        </a:xfrm>
      </p:grpSpPr>
      <p:sp>
        <p:nvSpPr>
          <p:cNvPr id="6" name="Rectangle 14">
            <a:extLst>
              <a:ext uri="{FF2B5EF4-FFF2-40B4-BE49-F238E27FC236}">
                <a16:creationId xmlns:a16="http://schemas.microsoft.com/office/drawing/2014/main" id="{A39CBD30-4269-0D06-A47B-F17A1DF14040}"/>
              </a:ext>
            </a:extLst>
          </p:cNvPr>
          <p:cNvSpPr txBox="1">
            <a:spLocks noChangeArrowheads="1"/>
          </p:cNvSpPr>
          <p:nvPr/>
        </p:nvSpPr>
        <p:spPr bwMode="auto">
          <a:xfrm>
            <a:off x="240030" y="-19510"/>
            <a:ext cx="7772400" cy="731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fontScale="97500"/>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1" lang="ja-JP" altLang="en-US" sz="2400" b="0" i="0" u="none" strike="noStrike" kern="0" cap="none" spc="0" normalizeH="0" baseline="0" noProof="0" dirty="0">
              <a:ln>
                <a:noFill/>
              </a:ln>
              <a:solidFill>
                <a:srgbClr val="000000"/>
              </a:solidFill>
              <a:effectLst/>
              <a:uLnTx/>
              <a:uFillTx/>
              <a:latin typeface="HGP創英角ｺﾞｼｯｸUB" panose="020B0900000000000000" pitchFamily="50" charset="-128"/>
              <a:ea typeface="HGP創英角ｺﾞｼｯｸUB" panose="020B0900000000000000" pitchFamily="50" charset="-128"/>
              <a:cs typeface="+mj-cs"/>
            </a:endParaRPr>
          </a:p>
        </p:txBody>
      </p:sp>
      <p:sp>
        <p:nvSpPr>
          <p:cNvPr id="3" name="Rectangle 14">
            <a:extLst>
              <a:ext uri="{FF2B5EF4-FFF2-40B4-BE49-F238E27FC236}">
                <a16:creationId xmlns:a16="http://schemas.microsoft.com/office/drawing/2014/main" id="{AC9E1BAE-8305-1B6F-C591-FB7FB6A2775E}"/>
              </a:ext>
            </a:extLst>
          </p:cNvPr>
          <p:cNvSpPr txBox="1">
            <a:spLocks noChangeArrowheads="1"/>
          </p:cNvSpPr>
          <p:nvPr/>
        </p:nvSpPr>
        <p:spPr bwMode="auto">
          <a:xfrm>
            <a:off x="240030" y="20371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ja-JP" altLang="en-US" sz="2500" b="0" i="0" u="none" strike="noStrike" kern="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rPr>
              <a:t>５</a:t>
            </a:r>
            <a:r>
              <a:rPr kumimoji="0" lang="en-US" altLang="ja-JP" sz="2200" b="0" i="0" u="none" strike="noStrike" kern="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rPr>
              <a:t>. </a:t>
            </a:r>
            <a:r>
              <a:rPr kumimoji="1" lang="ja-JP" altLang="en-US" sz="2200" b="0" i="0" u="none" strike="noStrike" kern="0" cap="none" spc="0" normalizeH="0" baseline="0" noProof="0" dirty="0">
                <a:ln>
                  <a:noFill/>
                </a:ln>
                <a:solidFill>
                  <a:srgbClr val="000000"/>
                </a:solidFill>
                <a:effectLst/>
                <a:uLnTx/>
                <a:uFillTx/>
                <a:latin typeface="HGP創英角ｺﾞｼｯｸUB" panose="020B0900000000000000" pitchFamily="50" charset="-128"/>
                <a:ea typeface="HGP創英角ｺﾞｼｯｸUB" panose="020B0900000000000000" pitchFamily="50" charset="-128"/>
                <a:cs typeface="+mj-cs"/>
              </a:rPr>
              <a:t>市町の令和８年度当初予算（歳入・歳出）の状況</a:t>
            </a:r>
          </a:p>
        </p:txBody>
      </p:sp>
      <p:sp>
        <p:nvSpPr>
          <p:cNvPr id="4" name="Rectangle 14">
            <a:extLst>
              <a:ext uri="{FF2B5EF4-FFF2-40B4-BE49-F238E27FC236}">
                <a16:creationId xmlns:a16="http://schemas.microsoft.com/office/drawing/2014/main" id="{F196F905-15E1-E9BB-6246-6C86E3BC6475}"/>
              </a:ext>
            </a:extLst>
          </p:cNvPr>
          <p:cNvSpPr txBox="1">
            <a:spLocks noChangeArrowheads="1"/>
          </p:cNvSpPr>
          <p:nvPr/>
        </p:nvSpPr>
        <p:spPr bwMode="auto">
          <a:xfrm>
            <a:off x="240030" y="52945"/>
            <a:ext cx="7227570" cy="28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1" lang="ja-JP" altLang="en-US" sz="1400" b="0" i="0" u="none" strike="noStrike" kern="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j-cs"/>
              </a:rPr>
              <a:t>もっと税について調べてみよう</a:t>
            </a:r>
            <a:endParaRPr kumimoji="1" lang="en-US" altLang="ja-JP" sz="1200" b="0" i="0" u="none" strike="noStrike" kern="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j-cs"/>
            </a:endParaRPr>
          </a:p>
        </p:txBody>
      </p:sp>
      <p:sp>
        <p:nvSpPr>
          <p:cNvPr id="9" name="スライド番号プレースホルダー 8">
            <a:extLst>
              <a:ext uri="{FF2B5EF4-FFF2-40B4-BE49-F238E27FC236}">
                <a16:creationId xmlns:a16="http://schemas.microsoft.com/office/drawing/2014/main" id="{02453FE6-964C-C883-018E-47C59603D44F}"/>
              </a:ext>
            </a:extLst>
          </p:cNvPr>
          <p:cNvSpPr>
            <a:spLocks noGrp="1"/>
          </p:cNvSpPr>
          <p:nvPr>
            <p:ph type="sldNum" sz="quarter" idx="12"/>
          </p:nvPr>
        </p:nvSpPr>
        <p:spPr>
          <a:xfrm>
            <a:off x="8769893" y="6443281"/>
            <a:ext cx="374107" cy="298426"/>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40E3B949-1179-4387-B307-F356BE6486A4}" type="slidenum">
              <a:rPr kumimoji="0" lang="en-US" altLang="ja-JP" sz="1200" b="1" i="0" u="none" strike="noStrike" kern="1200" cap="none" spc="0" normalizeH="0" baseline="0" noProof="0" smtClean="0">
                <a:ln>
                  <a:noFill/>
                </a:ln>
                <a:solidFill>
                  <a:srgbClr val="000000"/>
                </a:solidFill>
                <a:effectLst/>
                <a:uLnTx/>
                <a:uFillTx/>
                <a:latin typeface="HGPｺﾞｼｯｸE"/>
                <a:ea typeface="HGPｺﾞｼｯｸE"/>
                <a:cs typeface="Arial" panose="020B0604020202020204" pitchFamily="34" charset="0"/>
              </a:rPr>
              <a:pPr marL="0" marR="0" lvl="0" indent="0" algn="ctr" defTabSz="457200" rtl="0" eaLnBrk="1" fontAlgn="auto" latinLnBrk="0" hangingPunct="1">
                <a:lnSpc>
                  <a:spcPct val="100000"/>
                </a:lnSpc>
                <a:spcBef>
                  <a:spcPts val="0"/>
                </a:spcBef>
                <a:spcAft>
                  <a:spcPts val="0"/>
                </a:spcAft>
                <a:buClrTx/>
                <a:buSzTx/>
                <a:buFontTx/>
                <a:buNone/>
                <a:tabLst/>
                <a:defRPr/>
              </a:pPr>
              <a:t>27</a:t>
            </a:fld>
            <a:endParaRPr kumimoji="0" lang="en-US" altLang="ja-JP" sz="1200" b="1" i="0" u="none" strike="noStrike" kern="1200" cap="none" spc="0" normalizeH="0" baseline="0" noProof="0" dirty="0">
              <a:ln>
                <a:noFill/>
              </a:ln>
              <a:solidFill>
                <a:srgbClr val="000000"/>
              </a:solidFill>
              <a:effectLst/>
              <a:uLnTx/>
              <a:uFillTx/>
              <a:latin typeface="HGPｺﾞｼｯｸE"/>
              <a:ea typeface="HGPｺﾞｼｯｸE"/>
              <a:cs typeface="Arial" panose="020B0604020202020204" pitchFamily="34" charset="0"/>
            </a:endParaRPr>
          </a:p>
        </p:txBody>
      </p:sp>
      <p:sp>
        <p:nvSpPr>
          <p:cNvPr id="10" name="正方形/長方形 9">
            <a:extLst>
              <a:ext uri="{FF2B5EF4-FFF2-40B4-BE49-F238E27FC236}">
                <a16:creationId xmlns:a16="http://schemas.microsoft.com/office/drawing/2014/main" id="{F1A1624A-301A-8AB6-B95A-C20B8ACEC327}"/>
              </a:ext>
            </a:extLst>
          </p:cNvPr>
          <p:cNvSpPr/>
          <p:nvPr/>
        </p:nvSpPr>
        <p:spPr>
          <a:xfrm>
            <a:off x="147490" y="1324738"/>
            <a:ext cx="1704031" cy="36115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3333FF"/>
                </a:solidFill>
                <a:effectLst/>
                <a:uLnTx/>
                <a:uFillTx/>
                <a:latin typeface="Arial"/>
                <a:ea typeface="HGPｺﾞｼｯｸE"/>
                <a:cs typeface="+mn-cs"/>
              </a:rPr>
              <a:t>≪歳出≫</a:t>
            </a:r>
          </a:p>
        </p:txBody>
      </p:sp>
      <p:sp>
        <p:nvSpPr>
          <p:cNvPr id="5" name="正方形/長方形 4">
            <a:extLst>
              <a:ext uri="{FF2B5EF4-FFF2-40B4-BE49-F238E27FC236}">
                <a16:creationId xmlns:a16="http://schemas.microsoft.com/office/drawing/2014/main" id="{091A8649-4705-5839-FA8B-3D9541A21C7C}"/>
              </a:ext>
            </a:extLst>
          </p:cNvPr>
          <p:cNvSpPr/>
          <p:nvPr/>
        </p:nvSpPr>
        <p:spPr>
          <a:xfrm>
            <a:off x="240030" y="5867083"/>
            <a:ext cx="5238687" cy="4572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defTabSz="457200" rtl="0" eaLnBrk="1" fontAlgn="auto" latinLnBrk="0" hangingPunct="1">
              <a:lnSpc>
                <a:spcPct val="100000"/>
              </a:lnSpc>
              <a:spcBef>
                <a:spcPts val="0"/>
              </a:spcBef>
              <a:spcAft>
                <a:spcPts val="0"/>
              </a:spcAft>
              <a:buClrTx/>
              <a:buSzTx/>
              <a:buFontTx/>
              <a:buNone/>
              <a:tabLst/>
              <a:defRPr/>
            </a:pPr>
            <a:r>
              <a:rPr kumimoji="1" lang="en-US" altLang="ja-JP" sz="800" b="1" i="0" u="none" strike="noStrike" kern="1200" cap="none" spc="0" normalizeH="0" baseline="0" noProof="0" dirty="0">
                <a:ln>
                  <a:noFill/>
                </a:ln>
                <a:solidFill>
                  <a:schemeClr val="tx1"/>
                </a:solidFill>
                <a:effectLst/>
                <a:uLnTx/>
                <a:uFillTx/>
                <a:latin typeface="ＭＳ Ｐゴシック" panose="020B0600070205080204" pitchFamily="50" charset="-128"/>
                <a:ea typeface="ＭＳ Ｐゴシック" panose="020B0600070205080204" pitchFamily="50" charset="-128"/>
              </a:rPr>
              <a:t>※</a:t>
            </a:r>
            <a:r>
              <a:rPr kumimoji="1" lang="ja-JP" altLang="en-US" sz="800" b="1" i="0" u="none" strike="noStrike" kern="1200" cap="none" spc="0" normalizeH="0" baseline="0" noProof="0" dirty="0">
                <a:ln>
                  <a:noFill/>
                </a:ln>
                <a:solidFill>
                  <a:schemeClr val="tx1"/>
                </a:solidFill>
                <a:effectLst/>
                <a:uLnTx/>
                <a:uFillTx/>
                <a:latin typeface="ＭＳ Ｐゴシック" panose="020B0600070205080204" pitchFamily="50" charset="-128"/>
                <a:ea typeface="ＭＳ Ｐゴシック" panose="020B0600070205080204" pitchFamily="50" charset="-128"/>
              </a:rPr>
              <a:t>１　予算を計上しておらず、「０」としたものです。</a:t>
            </a:r>
            <a:endParaRPr kumimoji="1" lang="en-US" altLang="ja-JP" sz="800" b="1" i="0" u="none" strike="noStrike" kern="1200" cap="none" spc="0" normalizeH="0" baseline="0" noProof="0" dirty="0">
              <a:ln>
                <a:noFill/>
              </a:ln>
              <a:solidFill>
                <a:schemeClr val="tx1"/>
              </a:solidFill>
              <a:effectLst/>
              <a:uLnTx/>
              <a:uFillTx/>
              <a:latin typeface="ＭＳ Ｐゴシック" panose="020B0600070205080204" pitchFamily="50" charset="-128"/>
              <a:ea typeface="ＭＳ Ｐゴシック" panose="020B0600070205080204" pitchFamily="50" charset="-128"/>
            </a:endParaRPr>
          </a:p>
          <a:p>
            <a:pPr marL="0" marR="0" lvl="0" indent="0" defTabSz="457200" rtl="0" eaLnBrk="1" fontAlgn="auto" latinLnBrk="0" hangingPunct="1">
              <a:lnSpc>
                <a:spcPct val="100000"/>
              </a:lnSpc>
              <a:spcBef>
                <a:spcPts val="0"/>
              </a:spcBef>
              <a:spcAft>
                <a:spcPts val="0"/>
              </a:spcAft>
              <a:buClrTx/>
              <a:buSzTx/>
              <a:buFontTx/>
              <a:buNone/>
              <a:tabLst/>
              <a:defRPr/>
            </a:pPr>
            <a:r>
              <a:rPr kumimoji="1" lang="en-US" altLang="ja-JP" sz="800" b="1" dirty="0">
                <a:solidFill>
                  <a:schemeClr val="tx1"/>
                </a:solidFill>
                <a:latin typeface="ＭＳ Ｐゴシック" panose="020B0600070205080204" pitchFamily="50" charset="-128"/>
                <a:ea typeface="ＭＳ Ｐゴシック" panose="020B0600070205080204" pitchFamily="50" charset="-128"/>
              </a:rPr>
              <a:t>※</a:t>
            </a:r>
            <a:r>
              <a:rPr kumimoji="1" lang="ja-JP" altLang="en-US" sz="800" b="1" dirty="0">
                <a:solidFill>
                  <a:schemeClr val="tx1"/>
                </a:solidFill>
                <a:latin typeface="ＭＳ Ｐゴシック" panose="020B0600070205080204" pitchFamily="50" charset="-128"/>
                <a:ea typeface="ＭＳ Ｐゴシック" panose="020B0600070205080204" pitchFamily="50" charset="-128"/>
              </a:rPr>
              <a:t>２　四捨五入により「０」としたものです。</a:t>
            </a:r>
            <a:endParaRPr kumimoji="1" lang="ja-JP" altLang="en-US" sz="800" b="1" i="0" u="none" strike="noStrike" kern="1200" cap="none" spc="0" normalizeH="0" baseline="0" noProof="0" dirty="0">
              <a:ln>
                <a:noFill/>
              </a:ln>
              <a:solidFill>
                <a:schemeClr val="tx1"/>
              </a:solidFill>
              <a:effectLst/>
              <a:uLnTx/>
              <a:uFillTx/>
              <a:latin typeface="ＭＳ Ｐゴシック" panose="020B0600070205080204" pitchFamily="50" charset="-128"/>
              <a:ea typeface="ＭＳ Ｐゴシック" panose="020B0600070205080204" pitchFamily="50" charset="-128"/>
            </a:endParaRPr>
          </a:p>
        </p:txBody>
      </p:sp>
      <p:graphicFrame>
        <p:nvGraphicFramePr>
          <p:cNvPr id="11" name="表 10">
            <a:extLst>
              <a:ext uri="{FF2B5EF4-FFF2-40B4-BE49-F238E27FC236}">
                <a16:creationId xmlns:a16="http://schemas.microsoft.com/office/drawing/2014/main" id="{A8DB4C6B-5318-220C-3128-1F7F3A78349D}"/>
              </a:ext>
            </a:extLst>
          </p:cNvPr>
          <p:cNvGraphicFramePr>
            <a:graphicFrameLocks noGrp="1"/>
          </p:cNvGraphicFramePr>
          <p:nvPr>
            <p:extLst>
              <p:ext uri="{D42A27DB-BD31-4B8C-83A1-F6EECF244321}">
                <p14:modId xmlns:p14="http://schemas.microsoft.com/office/powerpoint/2010/main" val="1881229582"/>
              </p:ext>
            </p:extLst>
          </p:nvPr>
        </p:nvGraphicFramePr>
        <p:xfrm>
          <a:off x="307361" y="1641956"/>
          <a:ext cx="8521591" cy="4213600"/>
        </p:xfrm>
        <a:graphic>
          <a:graphicData uri="http://schemas.openxmlformats.org/drawingml/2006/table">
            <a:tbl>
              <a:tblPr/>
              <a:tblGrid>
                <a:gridCol w="592019">
                  <a:extLst>
                    <a:ext uri="{9D8B030D-6E8A-4147-A177-3AD203B41FA5}">
                      <a16:colId xmlns:a16="http://schemas.microsoft.com/office/drawing/2014/main" val="2774812619"/>
                    </a:ext>
                  </a:extLst>
                </a:gridCol>
                <a:gridCol w="583313">
                  <a:extLst>
                    <a:ext uri="{9D8B030D-6E8A-4147-A177-3AD203B41FA5}">
                      <a16:colId xmlns:a16="http://schemas.microsoft.com/office/drawing/2014/main" val="1970315309"/>
                    </a:ext>
                  </a:extLst>
                </a:gridCol>
                <a:gridCol w="583313">
                  <a:extLst>
                    <a:ext uri="{9D8B030D-6E8A-4147-A177-3AD203B41FA5}">
                      <a16:colId xmlns:a16="http://schemas.microsoft.com/office/drawing/2014/main" val="2050648893"/>
                    </a:ext>
                  </a:extLst>
                </a:gridCol>
                <a:gridCol w="583313">
                  <a:extLst>
                    <a:ext uri="{9D8B030D-6E8A-4147-A177-3AD203B41FA5}">
                      <a16:colId xmlns:a16="http://schemas.microsoft.com/office/drawing/2014/main" val="18212495"/>
                    </a:ext>
                  </a:extLst>
                </a:gridCol>
                <a:gridCol w="583313">
                  <a:extLst>
                    <a:ext uri="{9D8B030D-6E8A-4147-A177-3AD203B41FA5}">
                      <a16:colId xmlns:a16="http://schemas.microsoft.com/office/drawing/2014/main" val="2485816241"/>
                    </a:ext>
                  </a:extLst>
                </a:gridCol>
                <a:gridCol w="583313">
                  <a:extLst>
                    <a:ext uri="{9D8B030D-6E8A-4147-A177-3AD203B41FA5}">
                      <a16:colId xmlns:a16="http://schemas.microsoft.com/office/drawing/2014/main" val="2480403463"/>
                    </a:ext>
                  </a:extLst>
                </a:gridCol>
                <a:gridCol w="583313">
                  <a:extLst>
                    <a:ext uri="{9D8B030D-6E8A-4147-A177-3AD203B41FA5}">
                      <a16:colId xmlns:a16="http://schemas.microsoft.com/office/drawing/2014/main" val="1605351452"/>
                    </a:ext>
                  </a:extLst>
                </a:gridCol>
                <a:gridCol w="583313">
                  <a:extLst>
                    <a:ext uri="{9D8B030D-6E8A-4147-A177-3AD203B41FA5}">
                      <a16:colId xmlns:a16="http://schemas.microsoft.com/office/drawing/2014/main" val="3379942954"/>
                    </a:ext>
                  </a:extLst>
                </a:gridCol>
                <a:gridCol w="583313">
                  <a:extLst>
                    <a:ext uri="{9D8B030D-6E8A-4147-A177-3AD203B41FA5}">
                      <a16:colId xmlns:a16="http://schemas.microsoft.com/office/drawing/2014/main" val="2191094945"/>
                    </a:ext>
                  </a:extLst>
                </a:gridCol>
                <a:gridCol w="583313">
                  <a:extLst>
                    <a:ext uri="{9D8B030D-6E8A-4147-A177-3AD203B41FA5}">
                      <a16:colId xmlns:a16="http://schemas.microsoft.com/office/drawing/2014/main" val="2538605751"/>
                    </a:ext>
                  </a:extLst>
                </a:gridCol>
                <a:gridCol w="583313">
                  <a:extLst>
                    <a:ext uri="{9D8B030D-6E8A-4147-A177-3AD203B41FA5}">
                      <a16:colId xmlns:a16="http://schemas.microsoft.com/office/drawing/2014/main" val="2917751833"/>
                    </a:ext>
                  </a:extLst>
                </a:gridCol>
                <a:gridCol w="583313">
                  <a:extLst>
                    <a:ext uri="{9D8B030D-6E8A-4147-A177-3AD203B41FA5}">
                      <a16:colId xmlns:a16="http://schemas.microsoft.com/office/drawing/2014/main" val="3462280269"/>
                    </a:ext>
                  </a:extLst>
                </a:gridCol>
                <a:gridCol w="583313">
                  <a:extLst>
                    <a:ext uri="{9D8B030D-6E8A-4147-A177-3AD203B41FA5}">
                      <a16:colId xmlns:a16="http://schemas.microsoft.com/office/drawing/2014/main" val="2165748720"/>
                    </a:ext>
                  </a:extLst>
                </a:gridCol>
                <a:gridCol w="464908">
                  <a:extLst>
                    <a:ext uri="{9D8B030D-6E8A-4147-A177-3AD203B41FA5}">
                      <a16:colId xmlns:a16="http://schemas.microsoft.com/office/drawing/2014/main" val="2694105026"/>
                    </a:ext>
                  </a:extLst>
                </a:gridCol>
                <a:gridCol w="464908">
                  <a:extLst>
                    <a:ext uri="{9D8B030D-6E8A-4147-A177-3AD203B41FA5}">
                      <a16:colId xmlns:a16="http://schemas.microsoft.com/office/drawing/2014/main" val="4080355060"/>
                    </a:ext>
                  </a:extLst>
                </a:gridCol>
              </a:tblGrid>
              <a:tr h="224851">
                <a:tc>
                  <a:txBody>
                    <a:bodyPr/>
                    <a:lstStyle/>
                    <a:p>
                      <a:pPr algn="l" fontAlgn="ctr">
                        <a:buNone/>
                      </a:pPr>
                      <a:endParaRPr lang="ja-JP" altLang="en-US" sz="800" b="1" i="0" u="none" strike="noStrike">
                        <a:solidFill>
                          <a:schemeClr val="tx1"/>
                        </a:solidFill>
                        <a:effectLst/>
                        <a:latin typeface="游ゴシック" panose="020B0400000000000000" pitchFamily="50" charset="-128"/>
                        <a:ea typeface="游ゴシック" panose="020B0400000000000000" pitchFamily="50" charset="-128"/>
                      </a:endParaRPr>
                    </a:p>
                  </a:txBody>
                  <a:tcPr marL="0" marR="0" marT="0" marB="0" anchor="ctr">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l" fontAlgn="ctr">
                        <a:buNone/>
                      </a:pPr>
                      <a:endParaRPr lang="ja-JP" altLang="en-US" sz="800" b="1" i="0" u="none" strike="noStrike">
                        <a:solidFill>
                          <a:schemeClr val="tx1"/>
                        </a:solidFill>
                        <a:effectLst/>
                        <a:latin typeface="游ゴシック" panose="020B0400000000000000" pitchFamily="50" charset="-128"/>
                        <a:ea typeface="游ゴシック" panose="020B0400000000000000" pitchFamily="50" charset="-128"/>
                      </a:endParaRPr>
                    </a:p>
                  </a:txBody>
                  <a:tcPr marL="0" marR="0" marT="0" marB="0" anchor="ctr">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l" fontAlgn="ctr">
                        <a:buNone/>
                      </a:pPr>
                      <a:endParaRPr lang="ja-JP" altLang="en-US" sz="800" b="1" i="0" u="none" strike="noStrike">
                        <a:solidFill>
                          <a:schemeClr val="tx1"/>
                        </a:solidFill>
                        <a:effectLst/>
                        <a:latin typeface="游ゴシック" panose="020B0400000000000000" pitchFamily="50" charset="-128"/>
                        <a:ea typeface="游ゴシック" panose="020B0400000000000000" pitchFamily="50" charset="-128"/>
                      </a:endParaRPr>
                    </a:p>
                  </a:txBody>
                  <a:tcPr marL="0" marR="0" marT="0" marB="0" anchor="ctr">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l" fontAlgn="ctr">
                        <a:buNone/>
                      </a:pPr>
                      <a:endParaRPr lang="ja-JP" altLang="en-US" sz="800" b="1" i="0" u="none" strike="noStrike">
                        <a:solidFill>
                          <a:schemeClr val="tx1"/>
                        </a:solidFill>
                        <a:effectLst/>
                        <a:latin typeface="游ゴシック" panose="020B0400000000000000" pitchFamily="50" charset="-128"/>
                        <a:ea typeface="游ゴシック" panose="020B0400000000000000" pitchFamily="50" charset="-128"/>
                      </a:endParaRPr>
                    </a:p>
                  </a:txBody>
                  <a:tcPr marL="0" marR="0" marT="0" marB="0" anchor="ctr">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l" fontAlgn="ctr">
                        <a:buNone/>
                      </a:pPr>
                      <a:endParaRPr lang="ja-JP" altLang="en-US" sz="800" b="1" i="0" u="none" strike="noStrike" dirty="0">
                        <a:solidFill>
                          <a:schemeClr val="tx1"/>
                        </a:solidFill>
                        <a:effectLst/>
                        <a:latin typeface="游ゴシック" panose="020B0400000000000000" pitchFamily="50" charset="-128"/>
                        <a:ea typeface="游ゴシック" panose="020B0400000000000000" pitchFamily="50" charset="-128"/>
                      </a:endParaRPr>
                    </a:p>
                  </a:txBody>
                  <a:tcPr marL="0" marR="0" marT="0" marB="0" anchor="ctr">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l" fontAlgn="ctr">
                        <a:buNone/>
                      </a:pPr>
                      <a:endParaRPr lang="ja-JP" altLang="en-US" sz="800" b="1" i="0" u="none" strike="noStrike">
                        <a:solidFill>
                          <a:schemeClr val="tx1"/>
                        </a:solidFill>
                        <a:effectLst/>
                        <a:latin typeface="游ゴシック" panose="020B0400000000000000" pitchFamily="50" charset="-128"/>
                        <a:ea typeface="游ゴシック" panose="020B0400000000000000" pitchFamily="50" charset="-128"/>
                      </a:endParaRPr>
                    </a:p>
                  </a:txBody>
                  <a:tcPr marL="0" marR="0" marT="0" marB="0" anchor="ctr">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l" fontAlgn="ctr">
                        <a:buNone/>
                      </a:pPr>
                      <a:endParaRPr lang="ja-JP" altLang="en-US" sz="800" b="1" i="0" u="none" strike="noStrike">
                        <a:solidFill>
                          <a:schemeClr val="tx1"/>
                        </a:solidFill>
                        <a:effectLst/>
                        <a:latin typeface="游ゴシック" panose="020B0400000000000000" pitchFamily="50" charset="-128"/>
                        <a:ea typeface="游ゴシック" panose="020B0400000000000000" pitchFamily="50" charset="-128"/>
                      </a:endParaRPr>
                    </a:p>
                  </a:txBody>
                  <a:tcPr marL="0" marR="0" marT="0" marB="0" anchor="ctr">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l" fontAlgn="ctr">
                        <a:buNone/>
                      </a:pPr>
                      <a:endParaRPr lang="ja-JP" altLang="en-US" sz="800" b="1" i="0" u="none" strike="noStrike">
                        <a:solidFill>
                          <a:schemeClr val="tx1"/>
                        </a:solidFill>
                        <a:effectLst/>
                        <a:latin typeface="游ゴシック" panose="020B0400000000000000" pitchFamily="50" charset="-128"/>
                        <a:ea typeface="游ゴシック" panose="020B0400000000000000" pitchFamily="50" charset="-128"/>
                      </a:endParaRPr>
                    </a:p>
                  </a:txBody>
                  <a:tcPr marL="0" marR="0" marT="0" marB="0" anchor="ctr">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l" fontAlgn="ctr">
                        <a:buNone/>
                      </a:pPr>
                      <a:endParaRPr lang="ja-JP" altLang="en-US" sz="800" b="1" i="0" u="none" strike="noStrike">
                        <a:solidFill>
                          <a:schemeClr val="tx1"/>
                        </a:solidFill>
                        <a:effectLst/>
                        <a:latin typeface="游ゴシック" panose="020B0400000000000000" pitchFamily="50" charset="-128"/>
                        <a:ea typeface="游ゴシック" panose="020B0400000000000000" pitchFamily="50" charset="-128"/>
                      </a:endParaRPr>
                    </a:p>
                  </a:txBody>
                  <a:tcPr marL="0" marR="0" marT="0" marB="0" anchor="ctr">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l" fontAlgn="ctr">
                        <a:buNone/>
                      </a:pPr>
                      <a:endParaRPr lang="ja-JP" altLang="en-US" sz="800" b="1" i="0" u="none" strike="noStrike">
                        <a:solidFill>
                          <a:schemeClr val="tx1"/>
                        </a:solidFill>
                        <a:effectLst/>
                        <a:latin typeface="游ゴシック" panose="020B0400000000000000" pitchFamily="50" charset="-128"/>
                        <a:ea typeface="游ゴシック" panose="020B0400000000000000" pitchFamily="50" charset="-128"/>
                      </a:endParaRPr>
                    </a:p>
                  </a:txBody>
                  <a:tcPr marL="0" marR="0" marT="0" marB="0" anchor="ctr">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l" fontAlgn="ctr">
                        <a:buNone/>
                      </a:pPr>
                      <a:endParaRPr lang="ja-JP" altLang="en-US" sz="800" b="1" i="0" u="none" strike="noStrike">
                        <a:solidFill>
                          <a:schemeClr val="tx1"/>
                        </a:solidFill>
                        <a:effectLst/>
                        <a:latin typeface="游ゴシック" panose="020B0400000000000000" pitchFamily="50" charset="-128"/>
                        <a:ea typeface="游ゴシック" panose="020B0400000000000000" pitchFamily="50" charset="-128"/>
                      </a:endParaRPr>
                    </a:p>
                  </a:txBody>
                  <a:tcPr marL="0" marR="0" marT="0" marB="0" anchor="ctr">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l" fontAlgn="ctr">
                        <a:buNone/>
                      </a:pPr>
                      <a:endParaRPr lang="ja-JP" altLang="en-US" sz="800" b="1" i="0" u="none" strike="noStrike">
                        <a:solidFill>
                          <a:schemeClr val="tx1"/>
                        </a:solidFill>
                        <a:effectLst/>
                        <a:latin typeface="游ゴシック" panose="020B0400000000000000" pitchFamily="50" charset="-128"/>
                        <a:ea typeface="游ゴシック" panose="020B0400000000000000" pitchFamily="50" charset="-128"/>
                      </a:endParaRPr>
                    </a:p>
                  </a:txBody>
                  <a:tcPr marL="0" marR="0" marT="0" marB="0" anchor="ctr">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l" fontAlgn="ctr">
                        <a:buNone/>
                      </a:pPr>
                      <a:endParaRPr lang="ja-JP" altLang="en-US" sz="800" b="1" i="0" u="none" strike="noStrike">
                        <a:solidFill>
                          <a:schemeClr val="tx1"/>
                        </a:solidFill>
                        <a:effectLst/>
                        <a:latin typeface="游ゴシック" panose="020B0400000000000000" pitchFamily="50" charset="-128"/>
                        <a:ea typeface="游ゴシック" panose="020B0400000000000000" pitchFamily="50" charset="-128"/>
                      </a:endParaRPr>
                    </a:p>
                  </a:txBody>
                  <a:tcPr marL="0" marR="0" marT="0" marB="0" anchor="ctr">
                    <a:lnL>
                      <a:noFill/>
                    </a:lnL>
                    <a:lnR>
                      <a:noFill/>
                    </a:lnR>
                    <a:lnT>
                      <a:noFill/>
                    </a:lnT>
                    <a:lnB w="6350" cap="flat" cmpd="sng" algn="ctr">
                      <a:solidFill>
                        <a:srgbClr val="000000"/>
                      </a:solidFill>
                      <a:prstDash val="solid"/>
                      <a:round/>
                      <a:headEnd type="none" w="med" len="med"/>
                      <a:tailEnd type="none" w="med" len="med"/>
                    </a:lnB>
                    <a:noFill/>
                  </a:tcPr>
                </a:tc>
                <a:tc gridSpan="2">
                  <a:txBody>
                    <a:bodyPr/>
                    <a:lstStyle/>
                    <a:p>
                      <a:pPr algn="r" fontAlgn="ctr">
                        <a:buNone/>
                      </a:pPr>
                      <a:r>
                        <a:rPr lang="ja-JP" altLang="en-US" sz="800" b="1" i="0" u="none" strike="noStrike">
                          <a:solidFill>
                            <a:schemeClr val="tx1"/>
                          </a:solidFill>
                          <a:effectLst/>
                          <a:latin typeface="游ゴシック" panose="020B0400000000000000" pitchFamily="50" charset="-128"/>
                          <a:ea typeface="游ゴシック" panose="020B0400000000000000" pitchFamily="50" charset="-128"/>
                        </a:rPr>
                        <a:t>（単位：百万円）</a:t>
                      </a:r>
                    </a:p>
                  </a:txBody>
                  <a:tcPr marL="0" marR="0" marT="0" marB="0" anchor="ctr">
                    <a:lnL>
                      <a:noFill/>
                    </a:lnL>
                    <a:lnR>
                      <a:noFill/>
                    </a:lnR>
                    <a:lnT>
                      <a:noFill/>
                    </a:lnT>
                    <a:lnB w="6350" cap="flat" cmpd="sng" algn="ctr">
                      <a:solidFill>
                        <a:srgbClr val="000000"/>
                      </a:solidFill>
                      <a:prstDash val="solid"/>
                      <a:round/>
                      <a:headEnd type="none" w="med" len="med"/>
                      <a:tailEnd type="none" w="med" len="med"/>
                    </a:lnB>
                    <a:noFill/>
                  </a:tcPr>
                </a:tc>
                <a:tc hMerge="1">
                  <a:txBody>
                    <a:bodyPr/>
                    <a:lstStyle/>
                    <a:p>
                      <a:endParaRPr kumimoji="1" lang="ja-JP" altLang="en-US"/>
                    </a:p>
                  </a:txBody>
                  <a:tcPr/>
                </a:tc>
                <a:extLst>
                  <a:ext uri="{0D108BD9-81ED-4DB2-BD59-A6C34878D82A}">
                    <a16:rowId xmlns:a16="http://schemas.microsoft.com/office/drawing/2014/main" val="2880313775"/>
                  </a:ext>
                </a:extLst>
              </a:tr>
              <a:tr h="178329">
                <a:tc>
                  <a:txBody>
                    <a:bodyPr/>
                    <a:lstStyle/>
                    <a:p>
                      <a:pPr algn="ctr" fontAlgn="ctr">
                        <a:buNone/>
                      </a:pPr>
                      <a:r>
                        <a:rPr lang="ja-JP" altLang="en-US" sz="800" b="1" i="0" u="none" strike="noStrike">
                          <a:solidFill>
                            <a:schemeClr val="tx1"/>
                          </a:solidFill>
                          <a:effectLst/>
                          <a:latin typeface="游ゴシック" panose="020B0400000000000000" pitchFamily="50" charset="-128"/>
                          <a:ea typeface="游ゴシック" panose="020B0400000000000000" pitchFamily="50" charset="-128"/>
                        </a:rPr>
                        <a:t>市町名</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ja-JP" altLang="en-US" sz="800" b="1" i="0" u="none" strike="noStrike">
                          <a:solidFill>
                            <a:schemeClr val="tx1"/>
                          </a:solidFill>
                          <a:effectLst/>
                          <a:latin typeface="游ゴシック" panose="020B0400000000000000" pitchFamily="50" charset="-128"/>
                          <a:ea typeface="游ゴシック" panose="020B0400000000000000" pitchFamily="50" charset="-128"/>
                        </a:rPr>
                        <a:t>議会費</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ja-JP" altLang="en-US" sz="800" b="1" i="0" u="none" strike="noStrike">
                          <a:solidFill>
                            <a:schemeClr val="tx1"/>
                          </a:solidFill>
                          <a:effectLst/>
                          <a:latin typeface="游ゴシック" panose="020B0400000000000000" pitchFamily="50" charset="-128"/>
                          <a:ea typeface="游ゴシック" panose="020B0400000000000000" pitchFamily="50" charset="-128"/>
                        </a:rPr>
                        <a:t>総務費</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ja-JP" altLang="en-US" sz="800" b="1" i="0" u="none" strike="noStrike">
                          <a:solidFill>
                            <a:schemeClr val="tx1"/>
                          </a:solidFill>
                          <a:effectLst/>
                          <a:latin typeface="游ゴシック" panose="020B0400000000000000" pitchFamily="50" charset="-128"/>
                          <a:ea typeface="游ゴシック" panose="020B0400000000000000" pitchFamily="50" charset="-128"/>
                        </a:rPr>
                        <a:t>民生費</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ja-JP" altLang="en-US" sz="800" b="1" i="0" u="none" strike="noStrike">
                          <a:solidFill>
                            <a:schemeClr val="tx1"/>
                          </a:solidFill>
                          <a:effectLst/>
                          <a:latin typeface="游ゴシック" panose="020B0400000000000000" pitchFamily="50" charset="-128"/>
                          <a:ea typeface="游ゴシック" panose="020B0400000000000000" pitchFamily="50" charset="-128"/>
                        </a:rPr>
                        <a:t>衛生費</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ja-JP" altLang="en-US" sz="800" b="1" i="0" u="none" strike="noStrike">
                          <a:solidFill>
                            <a:schemeClr val="tx1"/>
                          </a:solidFill>
                          <a:effectLst/>
                          <a:latin typeface="游ゴシック" panose="020B0400000000000000" pitchFamily="50" charset="-128"/>
                          <a:ea typeface="游ゴシック" panose="020B0400000000000000" pitchFamily="50" charset="-128"/>
                        </a:rPr>
                        <a:t>労働費</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ja-JP" altLang="en-US" sz="800" b="1" i="0" u="none" strike="noStrike">
                          <a:solidFill>
                            <a:schemeClr val="tx1"/>
                          </a:solidFill>
                          <a:effectLst/>
                          <a:latin typeface="游ゴシック" panose="020B0400000000000000" pitchFamily="50" charset="-128"/>
                          <a:ea typeface="游ゴシック" panose="020B0400000000000000" pitchFamily="50" charset="-128"/>
                        </a:rPr>
                        <a:t>商工費</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zh-TW" altLang="en-US" sz="800" b="1" i="0" u="none" strike="noStrike" dirty="0">
                          <a:solidFill>
                            <a:schemeClr val="tx1"/>
                          </a:solidFill>
                          <a:effectLst/>
                          <a:latin typeface="游ゴシック" panose="020B0400000000000000" pitchFamily="50" charset="-128"/>
                          <a:ea typeface="游ゴシック" panose="020B0400000000000000" pitchFamily="50" charset="-128"/>
                        </a:rPr>
                        <a:t>農林</a:t>
                      </a:r>
                      <a:endParaRPr lang="en-US" altLang="zh-TW" sz="800" b="1" i="0" u="none" strike="noStrike" dirty="0">
                        <a:solidFill>
                          <a:schemeClr val="tx1"/>
                        </a:solidFill>
                        <a:effectLst/>
                        <a:latin typeface="游ゴシック" panose="020B0400000000000000" pitchFamily="50" charset="-128"/>
                        <a:ea typeface="游ゴシック" panose="020B0400000000000000" pitchFamily="50" charset="-128"/>
                      </a:endParaRPr>
                    </a:p>
                    <a:p>
                      <a:pPr algn="ctr" fontAlgn="ctr">
                        <a:buNone/>
                      </a:pPr>
                      <a:r>
                        <a:rPr lang="zh-TW" altLang="en-US" sz="800" b="1" i="0" u="none" strike="noStrike" dirty="0">
                          <a:solidFill>
                            <a:schemeClr val="tx1"/>
                          </a:solidFill>
                          <a:effectLst/>
                          <a:latin typeface="游ゴシック" panose="020B0400000000000000" pitchFamily="50" charset="-128"/>
                          <a:ea typeface="游ゴシック" panose="020B0400000000000000" pitchFamily="50" charset="-128"/>
                        </a:rPr>
                        <a:t>水産業費</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ja-JP" altLang="en-US" sz="800" b="1" i="0" u="none" strike="noStrike">
                          <a:solidFill>
                            <a:schemeClr val="tx1"/>
                          </a:solidFill>
                          <a:effectLst/>
                          <a:latin typeface="游ゴシック" panose="020B0400000000000000" pitchFamily="50" charset="-128"/>
                          <a:ea typeface="游ゴシック" panose="020B0400000000000000" pitchFamily="50" charset="-128"/>
                        </a:rPr>
                        <a:t>土木費</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ja-JP" altLang="en-US" sz="800" b="1" i="0" u="none" strike="noStrike">
                          <a:solidFill>
                            <a:schemeClr val="tx1"/>
                          </a:solidFill>
                          <a:effectLst/>
                          <a:latin typeface="游ゴシック" panose="020B0400000000000000" pitchFamily="50" charset="-128"/>
                          <a:ea typeface="游ゴシック" panose="020B0400000000000000" pitchFamily="50" charset="-128"/>
                        </a:rPr>
                        <a:t>消防費</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ja-JP" altLang="en-US" sz="800" b="1" i="0" u="none" strike="noStrike">
                          <a:solidFill>
                            <a:schemeClr val="tx1"/>
                          </a:solidFill>
                          <a:effectLst/>
                          <a:latin typeface="游ゴシック" panose="020B0400000000000000" pitchFamily="50" charset="-128"/>
                          <a:ea typeface="游ゴシック" panose="020B0400000000000000" pitchFamily="50" charset="-128"/>
                        </a:rPr>
                        <a:t>教育費</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ja-JP" altLang="en-US" sz="800" b="1" i="0" u="none" strike="noStrike">
                          <a:solidFill>
                            <a:schemeClr val="tx1"/>
                          </a:solidFill>
                          <a:effectLst/>
                          <a:latin typeface="游ゴシック" panose="020B0400000000000000" pitchFamily="50" charset="-128"/>
                          <a:ea typeface="游ゴシック" panose="020B0400000000000000" pitchFamily="50" charset="-128"/>
                        </a:rPr>
                        <a:t>災害復旧費</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ja-JP" altLang="en-US" sz="800" b="1" i="0" u="none" strike="noStrike">
                          <a:solidFill>
                            <a:schemeClr val="tx1"/>
                          </a:solidFill>
                          <a:effectLst/>
                          <a:latin typeface="游ゴシック" panose="020B0400000000000000" pitchFamily="50" charset="-128"/>
                          <a:ea typeface="游ゴシック" panose="020B0400000000000000" pitchFamily="50" charset="-128"/>
                        </a:rPr>
                        <a:t>公債費</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ja-JP" altLang="en-US" sz="800" b="1" i="0" u="none" strike="noStrike">
                          <a:solidFill>
                            <a:schemeClr val="tx1"/>
                          </a:solidFill>
                          <a:effectLst/>
                          <a:latin typeface="游ゴシック" panose="020B0400000000000000" pitchFamily="50" charset="-128"/>
                          <a:ea typeface="游ゴシック" panose="020B0400000000000000" pitchFamily="50" charset="-128"/>
                        </a:rPr>
                        <a:t>その他</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ja-JP" altLang="en-US" sz="800" b="1" i="0" u="none" strike="noStrike">
                          <a:solidFill>
                            <a:schemeClr val="tx1"/>
                          </a:solidFill>
                          <a:effectLst/>
                          <a:latin typeface="游ゴシック" panose="020B0400000000000000" pitchFamily="50" charset="-128"/>
                          <a:ea typeface="游ゴシック" panose="020B0400000000000000" pitchFamily="50" charset="-128"/>
                        </a:rPr>
                        <a:t>歳出合計</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12753996"/>
                  </a:ext>
                </a:extLst>
              </a:tr>
              <a:tr h="178329">
                <a:tc>
                  <a:txBody>
                    <a:bodyPr/>
                    <a:lstStyle/>
                    <a:p>
                      <a:pPr algn="l" fontAlgn="ctr">
                        <a:buNone/>
                      </a:pPr>
                      <a:r>
                        <a:rPr lang="ja-JP" altLang="en-US" sz="800" b="1" i="0" u="none" strike="noStrike">
                          <a:solidFill>
                            <a:schemeClr val="tx1"/>
                          </a:solidFill>
                          <a:effectLst/>
                          <a:latin typeface="游ゴシック" panose="020B0400000000000000" pitchFamily="50" charset="-128"/>
                          <a:ea typeface="游ゴシック" panose="020B0400000000000000" pitchFamily="50" charset="-128"/>
                        </a:rPr>
                        <a:t>佐賀市</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598</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13,924</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52,582</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12,331</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58</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2,770</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4,002</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7,272</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3,953</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12,739</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81</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9,252</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238</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119,800</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80445915"/>
                  </a:ext>
                </a:extLst>
              </a:tr>
              <a:tr h="178329">
                <a:tc>
                  <a:txBody>
                    <a:bodyPr/>
                    <a:lstStyle/>
                    <a:p>
                      <a:pPr algn="l" fontAlgn="ctr">
                        <a:buNone/>
                      </a:pPr>
                      <a:r>
                        <a:rPr lang="ja-JP" altLang="en-US" sz="800" b="1" i="0" u="none" strike="noStrike">
                          <a:solidFill>
                            <a:schemeClr val="tx1"/>
                          </a:solidFill>
                          <a:effectLst/>
                          <a:latin typeface="游ゴシック" panose="020B0400000000000000" pitchFamily="50" charset="-128"/>
                          <a:ea typeface="游ゴシック" panose="020B0400000000000000" pitchFamily="50" charset="-128"/>
                        </a:rPr>
                        <a:t>唐津市</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363</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13,293</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25,309</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8,237</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51</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4,052</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2,125</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5,080</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2,638</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9,560</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538</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8,039</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100</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79,385</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607170786"/>
                  </a:ext>
                </a:extLst>
              </a:tr>
              <a:tr h="178329">
                <a:tc>
                  <a:txBody>
                    <a:bodyPr/>
                    <a:lstStyle/>
                    <a:p>
                      <a:pPr algn="l" fontAlgn="ctr">
                        <a:buNone/>
                      </a:pPr>
                      <a:r>
                        <a:rPr lang="ja-JP" altLang="en-US" sz="800" b="1" i="0" u="none" strike="noStrike">
                          <a:solidFill>
                            <a:schemeClr val="tx1"/>
                          </a:solidFill>
                          <a:effectLst/>
                          <a:latin typeface="游ゴシック" panose="020B0400000000000000" pitchFamily="50" charset="-128"/>
                          <a:ea typeface="游ゴシック" panose="020B0400000000000000" pitchFamily="50" charset="-128"/>
                        </a:rPr>
                        <a:t>鳥栖市</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275</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dirty="0">
                          <a:solidFill>
                            <a:schemeClr val="tx1"/>
                          </a:solidFill>
                          <a:effectLst/>
                          <a:latin typeface="游ゴシック" panose="020B0400000000000000" pitchFamily="50" charset="-128"/>
                          <a:ea typeface="游ゴシック" panose="020B0400000000000000" pitchFamily="50" charset="-128"/>
                        </a:rPr>
                        <a:t>3,789</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15,408</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2,445</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86</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854</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406</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2,762</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872</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6,186</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65</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1,821</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51</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35,020</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23179059"/>
                  </a:ext>
                </a:extLst>
              </a:tr>
              <a:tr h="178329">
                <a:tc>
                  <a:txBody>
                    <a:bodyPr/>
                    <a:lstStyle/>
                    <a:p>
                      <a:pPr algn="l" fontAlgn="ctr">
                        <a:buNone/>
                      </a:pPr>
                      <a:r>
                        <a:rPr lang="ja-JP" altLang="en-US" sz="800" b="1" i="0" u="none" strike="noStrike">
                          <a:solidFill>
                            <a:schemeClr val="tx1"/>
                          </a:solidFill>
                          <a:effectLst/>
                          <a:latin typeface="游ゴシック" panose="020B0400000000000000" pitchFamily="50" charset="-128"/>
                          <a:ea typeface="游ゴシック" panose="020B0400000000000000" pitchFamily="50" charset="-128"/>
                        </a:rPr>
                        <a:t>多久市</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140</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3,572</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4,702</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1,189</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11</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200</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591</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968</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398</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1,210</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32</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1,634</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43</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14,690</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26007514"/>
                  </a:ext>
                </a:extLst>
              </a:tr>
              <a:tr h="178329">
                <a:tc>
                  <a:txBody>
                    <a:bodyPr/>
                    <a:lstStyle/>
                    <a:p>
                      <a:pPr algn="l" fontAlgn="ctr">
                        <a:buNone/>
                      </a:pPr>
                      <a:r>
                        <a:rPr lang="ja-JP" altLang="en-US" sz="800" b="1" i="0" u="none" strike="noStrike">
                          <a:solidFill>
                            <a:schemeClr val="tx1"/>
                          </a:solidFill>
                          <a:effectLst/>
                          <a:latin typeface="游ゴシック" panose="020B0400000000000000" pitchFamily="50" charset="-128"/>
                          <a:ea typeface="游ゴシック" panose="020B0400000000000000" pitchFamily="50" charset="-128"/>
                        </a:rPr>
                        <a:t>伊万里市</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243</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6,599</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12,521</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3,205</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72</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821</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599</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687</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1,184</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2,676</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3</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1,841</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30</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30,481</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834471614"/>
                  </a:ext>
                </a:extLst>
              </a:tr>
              <a:tr h="178329">
                <a:tc>
                  <a:txBody>
                    <a:bodyPr/>
                    <a:lstStyle/>
                    <a:p>
                      <a:pPr algn="l" fontAlgn="ctr">
                        <a:buNone/>
                      </a:pPr>
                      <a:r>
                        <a:rPr lang="ja-JP" altLang="en-US" sz="800" b="1" i="0" u="none" strike="noStrike">
                          <a:solidFill>
                            <a:schemeClr val="tx1"/>
                          </a:solidFill>
                          <a:effectLst/>
                          <a:latin typeface="游ゴシック" panose="020B0400000000000000" pitchFamily="50" charset="-128"/>
                          <a:ea typeface="游ゴシック" panose="020B0400000000000000" pitchFamily="50" charset="-128"/>
                        </a:rPr>
                        <a:t>武雄市</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232</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3,872</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11,184</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2,110</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26</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599</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891</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2,808</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765</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5,064</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461</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3,066</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42</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31,120</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634490078"/>
                  </a:ext>
                </a:extLst>
              </a:tr>
              <a:tr h="178329">
                <a:tc>
                  <a:txBody>
                    <a:bodyPr/>
                    <a:lstStyle/>
                    <a:p>
                      <a:pPr algn="l" fontAlgn="ctr">
                        <a:buNone/>
                      </a:pPr>
                      <a:r>
                        <a:rPr lang="ja-JP" altLang="en-US" sz="800" b="1" i="0" u="none" strike="noStrike">
                          <a:solidFill>
                            <a:schemeClr val="tx1"/>
                          </a:solidFill>
                          <a:effectLst/>
                          <a:latin typeface="游ゴシック" panose="020B0400000000000000" pitchFamily="50" charset="-128"/>
                          <a:ea typeface="游ゴシック" panose="020B0400000000000000" pitchFamily="50" charset="-128"/>
                        </a:rPr>
                        <a:t>鹿島市</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157</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3,097</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5,845</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1,208</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64</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326</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1,014</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943</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612</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1,478</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0 </a:t>
                      </a:r>
                      <a:r>
                        <a:rPr lang="en-US" altLang="ja-JP" sz="800" b="1" i="0" u="none" strike="noStrike" baseline="30000">
                          <a:solidFill>
                            <a:schemeClr val="tx1"/>
                          </a:solidFill>
                          <a:effectLst/>
                          <a:latin typeface="游ゴシック" panose="020B0400000000000000" pitchFamily="50" charset="-128"/>
                          <a:ea typeface="游ゴシック" panose="020B0400000000000000" pitchFamily="50" charset="-128"/>
                        </a:rPr>
                        <a:t>※</a:t>
                      </a:r>
                      <a:r>
                        <a:rPr lang="ja-JP" altLang="en-US" sz="800" b="1" i="0" u="none" strike="noStrike" baseline="30000">
                          <a:solidFill>
                            <a:schemeClr val="tx1"/>
                          </a:solidFill>
                          <a:effectLst/>
                          <a:latin typeface="游ゴシック" panose="020B0400000000000000" pitchFamily="50" charset="-128"/>
                          <a:ea typeface="游ゴシック" panose="020B0400000000000000" pitchFamily="50" charset="-128"/>
                        </a:rPr>
                        <a:t>２</a:t>
                      </a:r>
                      <a:endParaRPr lang="ja-JP" altLang="en-US" sz="800" b="1" i="0" u="none" strike="noStrike">
                        <a:solidFill>
                          <a:schemeClr val="tx1"/>
                        </a:solidFill>
                        <a:effectLst/>
                        <a:latin typeface="游ゴシック" panose="020B0400000000000000" pitchFamily="50" charset="-128"/>
                        <a:ea typeface="游ゴシック" panose="020B0400000000000000" pitchFamily="50" charset="-128"/>
                      </a:endParaRP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1,121</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642</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16,507</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59251491"/>
                  </a:ext>
                </a:extLst>
              </a:tr>
              <a:tr h="178329">
                <a:tc>
                  <a:txBody>
                    <a:bodyPr/>
                    <a:lstStyle/>
                    <a:p>
                      <a:pPr algn="l" fontAlgn="ctr">
                        <a:buNone/>
                      </a:pPr>
                      <a:r>
                        <a:rPr lang="ja-JP" altLang="en-US" sz="800" b="1" i="0" u="none" strike="noStrike">
                          <a:solidFill>
                            <a:schemeClr val="tx1"/>
                          </a:solidFill>
                          <a:effectLst/>
                          <a:latin typeface="游ゴシック" panose="020B0400000000000000" pitchFamily="50" charset="-128"/>
                          <a:ea typeface="游ゴシック" panose="020B0400000000000000" pitchFamily="50" charset="-128"/>
                        </a:rPr>
                        <a:t>小城市</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189</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2,809</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9,130</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2,957</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9</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754</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1,198</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1,687</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878</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2,990</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618</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2,405</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30</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25,654</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978151687"/>
                  </a:ext>
                </a:extLst>
              </a:tr>
              <a:tr h="178329">
                <a:tc>
                  <a:txBody>
                    <a:bodyPr/>
                    <a:lstStyle/>
                    <a:p>
                      <a:pPr algn="l" fontAlgn="ctr">
                        <a:buNone/>
                      </a:pPr>
                      <a:r>
                        <a:rPr lang="ja-JP" altLang="en-US" sz="800" b="1" i="0" u="none" strike="noStrike">
                          <a:solidFill>
                            <a:schemeClr val="tx1"/>
                          </a:solidFill>
                          <a:effectLst/>
                          <a:latin typeface="游ゴシック" panose="020B0400000000000000" pitchFamily="50" charset="-128"/>
                          <a:ea typeface="游ゴシック" panose="020B0400000000000000" pitchFamily="50" charset="-128"/>
                        </a:rPr>
                        <a:t>嬉野市</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161</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5,100</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6,715</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1,366</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15</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519</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1,831</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1,207</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651</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2,188</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259</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1,312</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20</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21,344</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725252521"/>
                  </a:ext>
                </a:extLst>
              </a:tr>
              <a:tr h="178329">
                <a:tc>
                  <a:txBody>
                    <a:bodyPr/>
                    <a:lstStyle/>
                    <a:p>
                      <a:pPr algn="l" fontAlgn="ctr">
                        <a:buNone/>
                      </a:pPr>
                      <a:r>
                        <a:rPr lang="ja-JP" altLang="en-US" sz="800" b="1" i="0" u="none" strike="noStrike">
                          <a:solidFill>
                            <a:schemeClr val="tx1"/>
                          </a:solidFill>
                          <a:effectLst/>
                          <a:latin typeface="游ゴシック" panose="020B0400000000000000" pitchFamily="50" charset="-128"/>
                          <a:ea typeface="游ゴシック" panose="020B0400000000000000" pitchFamily="50" charset="-128"/>
                        </a:rPr>
                        <a:t>神埼市</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157</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5,526</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6,553</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1,227</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10</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187</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1,155</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1,038</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1,184</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2,168</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15</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2,113</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21</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21,354</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92011936"/>
                  </a:ext>
                </a:extLst>
              </a:tr>
              <a:tr h="178329">
                <a:tc>
                  <a:txBody>
                    <a:bodyPr/>
                    <a:lstStyle/>
                    <a:p>
                      <a:pPr algn="l" fontAlgn="ctr">
                        <a:buNone/>
                      </a:pPr>
                      <a:r>
                        <a:rPr lang="ja-JP" altLang="en-US" sz="800" b="1" i="0" u="none" strike="noStrike">
                          <a:solidFill>
                            <a:schemeClr val="tx1"/>
                          </a:solidFill>
                          <a:effectLst/>
                          <a:latin typeface="游ゴシック" panose="020B0400000000000000" pitchFamily="50" charset="-128"/>
                          <a:ea typeface="游ゴシック" panose="020B0400000000000000" pitchFamily="50" charset="-128"/>
                        </a:rPr>
                        <a:t>吉野ヶ里町</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94</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5,790</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3,792</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818</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10</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418</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279</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781</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398</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1,235</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0 </a:t>
                      </a:r>
                      <a:r>
                        <a:rPr lang="en-US" altLang="ja-JP" sz="800" b="1" i="0" u="none" strike="noStrike" baseline="30000">
                          <a:solidFill>
                            <a:schemeClr val="tx1"/>
                          </a:solidFill>
                          <a:effectLst/>
                          <a:latin typeface="游ゴシック" panose="020B0400000000000000" pitchFamily="50" charset="-128"/>
                          <a:ea typeface="游ゴシック" panose="020B0400000000000000" pitchFamily="50" charset="-128"/>
                        </a:rPr>
                        <a:t>※</a:t>
                      </a:r>
                      <a:r>
                        <a:rPr lang="ja-JP" altLang="en-US" sz="800" b="1" i="0" u="none" strike="noStrike" baseline="30000">
                          <a:solidFill>
                            <a:schemeClr val="tx1"/>
                          </a:solidFill>
                          <a:effectLst/>
                          <a:latin typeface="游ゴシック" panose="020B0400000000000000" pitchFamily="50" charset="-128"/>
                          <a:ea typeface="游ゴシック" panose="020B0400000000000000" pitchFamily="50" charset="-128"/>
                        </a:rPr>
                        <a:t>２</a:t>
                      </a:r>
                      <a:endParaRPr lang="ja-JP" altLang="en-US" sz="800" b="1" i="0" u="none" strike="noStrike">
                        <a:solidFill>
                          <a:schemeClr val="tx1"/>
                        </a:solidFill>
                        <a:effectLst/>
                        <a:latin typeface="游ゴシック" panose="020B0400000000000000" pitchFamily="50" charset="-128"/>
                        <a:ea typeface="游ゴシック" panose="020B0400000000000000" pitchFamily="50" charset="-128"/>
                      </a:endParaRP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772</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20</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14,407</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582512239"/>
                  </a:ext>
                </a:extLst>
              </a:tr>
              <a:tr h="178329">
                <a:tc>
                  <a:txBody>
                    <a:bodyPr/>
                    <a:lstStyle/>
                    <a:p>
                      <a:pPr algn="l" fontAlgn="ctr">
                        <a:buNone/>
                      </a:pPr>
                      <a:r>
                        <a:rPr lang="ja-JP" altLang="en-US" sz="800" b="1" i="0" u="none" strike="noStrike">
                          <a:solidFill>
                            <a:schemeClr val="tx1"/>
                          </a:solidFill>
                          <a:effectLst/>
                          <a:latin typeface="游ゴシック" panose="020B0400000000000000" pitchFamily="50" charset="-128"/>
                          <a:ea typeface="游ゴシック" panose="020B0400000000000000" pitchFamily="50" charset="-128"/>
                        </a:rPr>
                        <a:t>基山町</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109</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1,714</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3,380</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727</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15</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207</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122</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820</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306</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1,020</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8</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632</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17</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9,077</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905016252"/>
                  </a:ext>
                </a:extLst>
              </a:tr>
              <a:tr h="178329">
                <a:tc>
                  <a:txBody>
                    <a:bodyPr/>
                    <a:lstStyle/>
                    <a:p>
                      <a:pPr algn="l" fontAlgn="ctr">
                        <a:buNone/>
                      </a:pPr>
                      <a:r>
                        <a:rPr lang="ja-JP" altLang="en-US" sz="800" b="1" i="0" u="none" strike="noStrike">
                          <a:solidFill>
                            <a:schemeClr val="tx1"/>
                          </a:solidFill>
                          <a:effectLst/>
                          <a:latin typeface="游ゴシック" panose="020B0400000000000000" pitchFamily="50" charset="-128"/>
                          <a:ea typeface="游ゴシック" panose="020B0400000000000000" pitchFamily="50" charset="-128"/>
                        </a:rPr>
                        <a:t>上峰町</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72</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7,425</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2,071</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671</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0 </a:t>
                      </a:r>
                      <a:r>
                        <a:rPr lang="en-US" altLang="ja-JP" sz="800" b="1" i="0" u="none" strike="noStrike" baseline="30000">
                          <a:solidFill>
                            <a:schemeClr val="tx1"/>
                          </a:solidFill>
                          <a:effectLst/>
                          <a:latin typeface="游ゴシック" panose="020B0400000000000000" pitchFamily="50" charset="-128"/>
                          <a:ea typeface="游ゴシック" panose="020B0400000000000000" pitchFamily="50" charset="-128"/>
                        </a:rPr>
                        <a:t>※1</a:t>
                      </a:r>
                      <a:endParaRPr lang="ja-JP" altLang="en-US" sz="800" b="1" i="0" u="none" strike="noStrike">
                        <a:solidFill>
                          <a:schemeClr val="tx1"/>
                        </a:solidFill>
                        <a:effectLst/>
                        <a:latin typeface="游ゴシック" panose="020B0400000000000000" pitchFamily="50" charset="-128"/>
                        <a:ea typeface="游ゴシック" panose="020B0400000000000000" pitchFamily="50" charset="-128"/>
                      </a:endParaRP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53</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457</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277</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295</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736</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0 </a:t>
                      </a:r>
                      <a:r>
                        <a:rPr lang="en-US" altLang="ja-JP" sz="800" b="1" i="0" u="none" strike="noStrike" baseline="30000">
                          <a:solidFill>
                            <a:schemeClr val="tx1"/>
                          </a:solidFill>
                          <a:effectLst/>
                          <a:latin typeface="游ゴシック" panose="020B0400000000000000" pitchFamily="50" charset="-128"/>
                          <a:ea typeface="游ゴシック" panose="020B0400000000000000" pitchFamily="50" charset="-128"/>
                        </a:rPr>
                        <a:t>※</a:t>
                      </a:r>
                      <a:r>
                        <a:rPr lang="ja-JP" altLang="en-US" sz="800" b="1" i="0" u="none" strike="noStrike" baseline="30000">
                          <a:solidFill>
                            <a:schemeClr val="tx1"/>
                          </a:solidFill>
                          <a:effectLst/>
                          <a:latin typeface="游ゴシック" panose="020B0400000000000000" pitchFamily="50" charset="-128"/>
                          <a:ea typeface="游ゴシック" panose="020B0400000000000000" pitchFamily="50" charset="-128"/>
                        </a:rPr>
                        <a:t>２</a:t>
                      </a:r>
                      <a:endParaRPr lang="ja-JP" altLang="en-US" sz="800" b="1" i="0" u="none" strike="noStrike">
                        <a:solidFill>
                          <a:schemeClr val="tx1"/>
                        </a:solidFill>
                        <a:effectLst/>
                        <a:latin typeface="游ゴシック" panose="020B0400000000000000" pitchFamily="50" charset="-128"/>
                        <a:ea typeface="游ゴシック" panose="020B0400000000000000" pitchFamily="50" charset="-128"/>
                      </a:endParaRP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242</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20</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12,319</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519300268"/>
                  </a:ext>
                </a:extLst>
              </a:tr>
              <a:tr h="178329">
                <a:tc>
                  <a:txBody>
                    <a:bodyPr/>
                    <a:lstStyle/>
                    <a:p>
                      <a:pPr algn="l" fontAlgn="ctr">
                        <a:buNone/>
                      </a:pPr>
                      <a:r>
                        <a:rPr lang="ja-JP" altLang="en-US" sz="800" b="1" i="0" u="none" strike="noStrike">
                          <a:solidFill>
                            <a:schemeClr val="tx1"/>
                          </a:solidFill>
                          <a:effectLst/>
                          <a:latin typeface="游ゴシック" panose="020B0400000000000000" pitchFamily="50" charset="-128"/>
                          <a:ea typeface="游ゴシック" panose="020B0400000000000000" pitchFamily="50" charset="-128"/>
                        </a:rPr>
                        <a:t>みやき町</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113</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2,087</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6,301</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1,243</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9</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135</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494</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1,925</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529</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1,587</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0 </a:t>
                      </a:r>
                      <a:r>
                        <a:rPr lang="en-US" altLang="ja-JP" sz="800" b="1" i="0" u="none" strike="noStrike" baseline="30000">
                          <a:solidFill>
                            <a:schemeClr val="tx1"/>
                          </a:solidFill>
                          <a:effectLst/>
                          <a:latin typeface="游ゴシック" panose="020B0400000000000000" pitchFamily="50" charset="-128"/>
                          <a:ea typeface="游ゴシック" panose="020B0400000000000000" pitchFamily="50" charset="-128"/>
                        </a:rPr>
                        <a:t>※</a:t>
                      </a:r>
                      <a:r>
                        <a:rPr lang="ja-JP" altLang="en-US" sz="800" b="1" i="0" u="none" strike="noStrike" baseline="30000">
                          <a:solidFill>
                            <a:schemeClr val="tx1"/>
                          </a:solidFill>
                          <a:effectLst/>
                          <a:latin typeface="游ゴシック" panose="020B0400000000000000" pitchFamily="50" charset="-128"/>
                          <a:ea typeface="游ゴシック" panose="020B0400000000000000" pitchFamily="50" charset="-128"/>
                        </a:rPr>
                        <a:t>２</a:t>
                      </a:r>
                      <a:endParaRPr lang="ja-JP" altLang="en-US" sz="800" b="1" i="0" u="none" strike="noStrike">
                        <a:solidFill>
                          <a:schemeClr val="tx1"/>
                        </a:solidFill>
                        <a:effectLst/>
                        <a:latin typeface="游ゴシック" panose="020B0400000000000000" pitchFamily="50" charset="-128"/>
                        <a:ea typeface="游ゴシック" panose="020B0400000000000000" pitchFamily="50" charset="-128"/>
                      </a:endParaRP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1,563</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20</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16,006</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33528545"/>
                  </a:ext>
                </a:extLst>
              </a:tr>
              <a:tr h="178329">
                <a:tc>
                  <a:txBody>
                    <a:bodyPr/>
                    <a:lstStyle/>
                    <a:p>
                      <a:pPr algn="l" fontAlgn="ctr">
                        <a:buNone/>
                      </a:pPr>
                      <a:r>
                        <a:rPr lang="ja-JP" altLang="en-US" sz="800" b="1" i="0" u="none" strike="noStrike">
                          <a:solidFill>
                            <a:schemeClr val="tx1"/>
                          </a:solidFill>
                          <a:effectLst/>
                          <a:latin typeface="游ゴシック" panose="020B0400000000000000" pitchFamily="50" charset="-128"/>
                          <a:ea typeface="游ゴシック" panose="020B0400000000000000" pitchFamily="50" charset="-128"/>
                        </a:rPr>
                        <a:t>玄海町</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105</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3,361</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1,735</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881</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0 </a:t>
                      </a:r>
                      <a:r>
                        <a:rPr lang="en-US" altLang="ja-JP" sz="800" b="1" i="0" u="none" strike="noStrike" baseline="30000">
                          <a:solidFill>
                            <a:schemeClr val="tx1"/>
                          </a:solidFill>
                          <a:effectLst/>
                          <a:latin typeface="游ゴシック" panose="020B0400000000000000" pitchFamily="50" charset="-128"/>
                          <a:ea typeface="游ゴシック" panose="020B0400000000000000" pitchFamily="50" charset="-128"/>
                        </a:rPr>
                        <a:t>※</a:t>
                      </a:r>
                      <a:r>
                        <a:rPr lang="ja-JP" altLang="en-US" sz="800" b="1" i="0" u="none" strike="noStrike" baseline="30000">
                          <a:solidFill>
                            <a:schemeClr val="tx1"/>
                          </a:solidFill>
                          <a:effectLst/>
                          <a:latin typeface="游ゴシック" panose="020B0400000000000000" pitchFamily="50" charset="-128"/>
                          <a:ea typeface="游ゴシック" panose="020B0400000000000000" pitchFamily="50" charset="-128"/>
                        </a:rPr>
                        <a:t>２</a:t>
                      </a:r>
                      <a:endParaRPr lang="ja-JP" altLang="en-US" sz="800" b="1" i="0" u="none" strike="noStrike">
                        <a:solidFill>
                          <a:schemeClr val="tx1"/>
                        </a:solidFill>
                        <a:effectLst/>
                        <a:latin typeface="游ゴシック" panose="020B0400000000000000" pitchFamily="50" charset="-128"/>
                        <a:ea typeface="游ゴシック" panose="020B0400000000000000" pitchFamily="50" charset="-128"/>
                      </a:endParaRP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319</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570</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1,697</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1,447</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2,614</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27</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2</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42</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12,800</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08448953"/>
                  </a:ext>
                </a:extLst>
              </a:tr>
              <a:tr h="178329">
                <a:tc>
                  <a:txBody>
                    <a:bodyPr/>
                    <a:lstStyle/>
                    <a:p>
                      <a:pPr algn="l" fontAlgn="ctr">
                        <a:buNone/>
                      </a:pPr>
                      <a:r>
                        <a:rPr lang="ja-JP" altLang="en-US" sz="800" b="1" i="0" u="none" strike="noStrike">
                          <a:solidFill>
                            <a:schemeClr val="tx1"/>
                          </a:solidFill>
                          <a:effectLst/>
                          <a:latin typeface="游ゴシック" panose="020B0400000000000000" pitchFamily="50" charset="-128"/>
                          <a:ea typeface="游ゴシック" panose="020B0400000000000000" pitchFamily="50" charset="-128"/>
                        </a:rPr>
                        <a:t>有田町</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116</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3,020</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4,099</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1,199</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9</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301</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331</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672</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569</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1,196</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2</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999</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608</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13,121</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88600443"/>
                  </a:ext>
                </a:extLst>
              </a:tr>
              <a:tr h="178329">
                <a:tc>
                  <a:txBody>
                    <a:bodyPr/>
                    <a:lstStyle/>
                    <a:p>
                      <a:pPr algn="l" fontAlgn="ctr">
                        <a:buNone/>
                      </a:pPr>
                      <a:r>
                        <a:rPr lang="ja-JP" altLang="en-US" sz="800" b="1" i="0" u="none" strike="noStrike">
                          <a:solidFill>
                            <a:schemeClr val="tx1"/>
                          </a:solidFill>
                          <a:effectLst/>
                          <a:latin typeface="游ゴシック" panose="020B0400000000000000" pitchFamily="50" charset="-128"/>
                          <a:ea typeface="游ゴシック" panose="020B0400000000000000" pitchFamily="50" charset="-128"/>
                        </a:rPr>
                        <a:t>大町町</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70</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1,110</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1,459</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566</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3</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88</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129</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284</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207</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370</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0 </a:t>
                      </a:r>
                      <a:r>
                        <a:rPr lang="en-US" altLang="ja-JP" sz="800" b="1" i="0" u="none" strike="noStrike" baseline="30000">
                          <a:solidFill>
                            <a:schemeClr val="tx1"/>
                          </a:solidFill>
                          <a:effectLst/>
                          <a:latin typeface="游ゴシック" panose="020B0400000000000000" pitchFamily="50" charset="-128"/>
                          <a:ea typeface="游ゴシック" panose="020B0400000000000000" pitchFamily="50" charset="-128"/>
                        </a:rPr>
                        <a:t>※</a:t>
                      </a:r>
                      <a:r>
                        <a:rPr lang="ja-JP" altLang="en-US" sz="800" b="1" i="0" u="none" strike="noStrike" baseline="30000">
                          <a:solidFill>
                            <a:schemeClr val="tx1"/>
                          </a:solidFill>
                          <a:effectLst/>
                          <a:latin typeface="游ゴシック" panose="020B0400000000000000" pitchFamily="50" charset="-128"/>
                          <a:ea typeface="游ゴシック" panose="020B0400000000000000" pitchFamily="50" charset="-128"/>
                        </a:rPr>
                        <a:t>２</a:t>
                      </a:r>
                      <a:endParaRPr lang="ja-JP" altLang="en-US" sz="800" b="1" i="0" u="none" strike="noStrike">
                        <a:solidFill>
                          <a:schemeClr val="tx1"/>
                        </a:solidFill>
                        <a:effectLst/>
                        <a:latin typeface="游ゴシック" panose="020B0400000000000000" pitchFamily="50" charset="-128"/>
                        <a:ea typeface="游ゴシック" panose="020B0400000000000000" pitchFamily="50" charset="-128"/>
                      </a:endParaRP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524</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4</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4,814</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639064092"/>
                  </a:ext>
                </a:extLst>
              </a:tr>
              <a:tr h="178329">
                <a:tc>
                  <a:txBody>
                    <a:bodyPr/>
                    <a:lstStyle/>
                    <a:p>
                      <a:pPr algn="l" fontAlgn="ctr">
                        <a:buNone/>
                      </a:pPr>
                      <a:r>
                        <a:rPr lang="ja-JP" altLang="en-US" sz="800" b="1" i="0" u="none" strike="noStrike">
                          <a:solidFill>
                            <a:schemeClr val="tx1"/>
                          </a:solidFill>
                          <a:effectLst/>
                          <a:latin typeface="游ゴシック" panose="020B0400000000000000" pitchFamily="50" charset="-128"/>
                          <a:ea typeface="游ゴシック" panose="020B0400000000000000" pitchFamily="50" charset="-128"/>
                        </a:rPr>
                        <a:t>江北町</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78</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1,669</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2,579</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470</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5</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58</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379</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594</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287</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799</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457</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540</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22</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7,937</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645427473"/>
                  </a:ext>
                </a:extLst>
              </a:tr>
              <a:tr h="178329">
                <a:tc>
                  <a:txBody>
                    <a:bodyPr/>
                    <a:lstStyle/>
                    <a:p>
                      <a:pPr algn="l" fontAlgn="ctr">
                        <a:buNone/>
                      </a:pPr>
                      <a:r>
                        <a:rPr lang="ja-JP" altLang="en-US" sz="800" b="1" i="0" u="none" strike="noStrike">
                          <a:solidFill>
                            <a:schemeClr val="tx1"/>
                          </a:solidFill>
                          <a:effectLst/>
                          <a:latin typeface="游ゴシック" panose="020B0400000000000000" pitchFamily="50" charset="-128"/>
                          <a:ea typeface="游ゴシック" panose="020B0400000000000000" pitchFamily="50" charset="-128"/>
                        </a:rPr>
                        <a:t>白石町</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124</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3,216</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4,831</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1,540</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2</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205</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1,801</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590</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459</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3,275</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0 </a:t>
                      </a:r>
                      <a:r>
                        <a:rPr lang="en-US" altLang="ja-JP" sz="800" b="1" i="0" u="none" strike="noStrike" baseline="30000">
                          <a:solidFill>
                            <a:schemeClr val="tx1"/>
                          </a:solidFill>
                          <a:effectLst/>
                          <a:latin typeface="游ゴシック" panose="020B0400000000000000" pitchFamily="50" charset="-128"/>
                          <a:ea typeface="游ゴシック" panose="020B0400000000000000" pitchFamily="50" charset="-128"/>
                        </a:rPr>
                        <a:t>※</a:t>
                      </a:r>
                      <a:r>
                        <a:rPr lang="ja-JP" altLang="en-US" sz="800" b="1" i="0" u="none" strike="noStrike" baseline="30000">
                          <a:solidFill>
                            <a:schemeClr val="tx1"/>
                          </a:solidFill>
                          <a:effectLst/>
                          <a:latin typeface="游ゴシック" panose="020B0400000000000000" pitchFamily="50" charset="-128"/>
                          <a:ea typeface="游ゴシック" panose="020B0400000000000000" pitchFamily="50" charset="-128"/>
                        </a:rPr>
                        <a:t>２</a:t>
                      </a:r>
                      <a:endParaRPr lang="ja-JP" altLang="en-US" sz="800" b="1" i="0" u="none" strike="noStrike">
                        <a:solidFill>
                          <a:schemeClr val="tx1"/>
                        </a:solidFill>
                        <a:effectLst/>
                        <a:latin typeface="游ゴシック" panose="020B0400000000000000" pitchFamily="50" charset="-128"/>
                        <a:ea typeface="游ゴシック" panose="020B0400000000000000" pitchFamily="50" charset="-128"/>
                      </a:endParaRP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2,083</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20</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18,146</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519525594"/>
                  </a:ext>
                </a:extLst>
              </a:tr>
              <a:tr h="178329">
                <a:tc>
                  <a:txBody>
                    <a:bodyPr/>
                    <a:lstStyle/>
                    <a:p>
                      <a:pPr algn="l" fontAlgn="ctr">
                        <a:buNone/>
                      </a:pPr>
                      <a:r>
                        <a:rPr lang="ja-JP" altLang="en-US" sz="800" b="1" i="0" u="none" strike="noStrike">
                          <a:solidFill>
                            <a:schemeClr val="tx1"/>
                          </a:solidFill>
                          <a:effectLst/>
                          <a:latin typeface="游ゴシック" panose="020B0400000000000000" pitchFamily="50" charset="-128"/>
                          <a:ea typeface="游ゴシック" panose="020B0400000000000000" pitchFamily="50" charset="-128"/>
                        </a:rPr>
                        <a:t>太良町</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87</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2,639</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2,040</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917</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0 </a:t>
                      </a:r>
                      <a:r>
                        <a:rPr lang="en-US" altLang="ja-JP" sz="800" b="1" i="0" u="none" strike="noStrike" baseline="30000">
                          <a:solidFill>
                            <a:schemeClr val="tx1"/>
                          </a:solidFill>
                          <a:effectLst/>
                          <a:latin typeface="游ゴシック" panose="020B0400000000000000" pitchFamily="50" charset="-128"/>
                          <a:ea typeface="游ゴシック" panose="020B0400000000000000" pitchFamily="50" charset="-128"/>
                        </a:rPr>
                        <a:t>※</a:t>
                      </a:r>
                      <a:r>
                        <a:rPr lang="ja-JP" altLang="en-US" sz="800" b="1" i="0" u="none" strike="noStrike" baseline="30000">
                          <a:solidFill>
                            <a:schemeClr val="tx1"/>
                          </a:solidFill>
                          <a:effectLst/>
                          <a:latin typeface="游ゴシック" panose="020B0400000000000000" pitchFamily="50" charset="-128"/>
                          <a:ea typeface="游ゴシック" panose="020B0400000000000000" pitchFamily="50" charset="-128"/>
                        </a:rPr>
                        <a:t>２</a:t>
                      </a:r>
                      <a:endParaRPr lang="ja-JP" altLang="en-US" sz="800" b="1" i="0" u="none" strike="noStrike">
                        <a:solidFill>
                          <a:schemeClr val="tx1"/>
                        </a:solidFill>
                        <a:effectLst/>
                        <a:latin typeface="游ゴシック" panose="020B0400000000000000" pitchFamily="50" charset="-128"/>
                        <a:ea typeface="游ゴシック" panose="020B0400000000000000" pitchFamily="50" charset="-128"/>
                      </a:endParaRP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228</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778</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392</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267</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1,045</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8</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530</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20</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8,951</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709506653"/>
                  </a:ext>
                </a:extLst>
              </a:tr>
              <a:tr h="178329">
                <a:tc>
                  <a:txBody>
                    <a:bodyPr/>
                    <a:lstStyle/>
                    <a:p>
                      <a:pPr algn="l" fontAlgn="ctr">
                        <a:buNone/>
                      </a:pPr>
                      <a:r>
                        <a:rPr lang="ja-JP" altLang="en-US" sz="800" b="1" i="0" u="none" strike="noStrike" dirty="0">
                          <a:solidFill>
                            <a:schemeClr val="tx1"/>
                          </a:solidFill>
                          <a:effectLst/>
                          <a:latin typeface="游ゴシック" panose="020B0400000000000000" pitchFamily="50" charset="-128"/>
                          <a:ea typeface="游ゴシック" panose="020B0400000000000000" pitchFamily="50" charset="-128"/>
                        </a:rPr>
                        <a:t>県計</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dirty="0">
                          <a:solidFill>
                            <a:schemeClr val="tx1"/>
                          </a:solidFill>
                          <a:effectLst/>
                          <a:latin typeface="游ゴシック" panose="020B0400000000000000" pitchFamily="50" charset="-128"/>
                          <a:ea typeface="游ゴシック" panose="020B0400000000000000" pitchFamily="50" charset="-128"/>
                        </a:rPr>
                        <a:t>3,483</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93,612</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182,236</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45,307</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455</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13,094</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19,152</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32,484</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17,899</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60,136</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2,574</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40,491</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2,010</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dirty="0">
                          <a:solidFill>
                            <a:schemeClr val="tx1"/>
                          </a:solidFill>
                          <a:effectLst/>
                          <a:latin typeface="游ゴシック" panose="020B0400000000000000" pitchFamily="50" charset="-128"/>
                          <a:ea typeface="游ゴシック" panose="020B0400000000000000" pitchFamily="50" charset="-128"/>
                        </a:rPr>
                        <a:t>512,933</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957640522"/>
                  </a:ext>
                </a:extLst>
              </a:tr>
            </a:tbl>
          </a:graphicData>
        </a:graphic>
      </p:graphicFrame>
      <p:sp>
        <p:nvSpPr>
          <p:cNvPr id="2" name="AutoShape 353">
            <a:extLst>
              <a:ext uri="{FF2B5EF4-FFF2-40B4-BE49-F238E27FC236}">
                <a16:creationId xmlns:a16="http://schemas.microsoft.com/office/drawing/2014/main" id="{C35AAE4F-FC73-89D9-DD1D-EA516731444F}"/>
              </a:ext>
            </a:extLst>
          </p:cNvPr>
          <p:cNvSpPr>
            <a:spLocks noChangeArrowheads="1"/>
          </p:cNvSpPr>
          <p:nvPr/>
        </p:nvSpPr>
        <p:spPr bwMode="auto">
          <a:xfrm>
            <a:off x="365964" y="935274"/>
            <a:ext cx="8519134" cy="329390"/>
          </a:xfrm>
          <a:prstGeom prst="roundRect">
            <a:avLst>
              <a:gd name="adj" fmla="val 0"/>
            </a:avLst>
          </a:prstGeom>
          <a:solidFill>
            <a:srgbClr val="CEECFE"/>
          </a:solidFill>
          <a:ln>
            <a:noFill/>
          </a:ln>
          <a:effectLst/>
        </p:spPr>
        <p:txBody>
          <a:bodyPr wrap="none" anchor="ctr"/>
          <a:lstStyle/>
          <a:p>
            <a:pPr defTabSz="838413" eaLnBrk="1" hangingPunct="1">
              <a:spcBef>
                <a:spcPct val="20000"/>
              </a:spcBef>
              <a:defRPr/>
            </a:pPr>
            <a:r>
              <a:rPr lang="ja-JP" altLang="en-US" sz="1800" dirty="0">
                <a:solidFill>
                  <a:prstClr val="black"/>
                </a:solidFill>
                <a:latin typeface="+mn-ea"/>
                <a:ea typeface="+mn-ea"/>
              </a:rPr>
              <a:t>みんなが住んでいる市町の歳出の内訳をみてみよう。</a:t>
            </a:r>
          </a:p>
        </p:txBody>
      </p:sp>
      <p:sp>
        <p:nvSpPr>
          <p:cNvPr id="12" name="正方形/長方形 11">
            <a:extLst>
              <a:ext uri="{FF2B5EF4-FFF2-40B4-BE49-F238E27FC236}">
                <a16:creationId xmlns:a16="http://schemas.microsoft.com/office/drawing/2014/main" id="{BCDFB165-38B1-B9DE-BDF4-A29A8FDCDD1A}"/>
              </a:ext>
            </a:extLst>
          </p:cNvPr>
          <p:cNvSpPr/>
          <p:nvPr/>
        </p:nvSpPr>
        <p:spPr>
          <a:xfrm>
            <a:off x="240030" y="5868392"/>
            <a:ext cx="5238687" cy="4572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defTabSz="457200" rtl="0" eaLnBrk="1" fontAlgn="auto" latinLnBrk="0" hangingPunct="1">
              <a:lnSpc>
                <a:spcPct val="100000"/>
              </a:lnSpc>
              <a:spcBef>
                <a:spcPts val="0"/>
              </a:spcBef>
              <a:spcAft>
                <a:spcPts val="0"/>
              </a:spcAft>
              <a:buClrTx/>
              <a:buSzTx/>
              <a:buFontTx/>
              <a:buNone/>
              <a:tabLst/>
              <a:defRPr/>
            </a:pPr>
            <a:r>
              <a:rPr kumimoji="1" lang="en-US" altLang="ja-JP" sz="800" b="1" i="0" u="none" strike="noStrike" kern="1200" cap="none" spc="0" normalizeH="0" baseline="0" noProof="0" dirty="0">
                <a:ln>
                  <a:noFill/>
                </a:ln>
                <a:solidFill>
                  <a:schemeClr val="tx1"/>
                </a:solidFill>
                <a:effectLst/>
                <a:uLnTx/>
                <a:uFillTx/>
                <a:latin typeface="ＭＳ Ｐゴシック" panose="020B0600070205080204" pitchFamily="50" charset="-128"/>
                <a:ea typeface="ＭＳ Ｐゴシック" panose="020B0600070205080204" pitchFamily="50" charset="-128"/>
              </a:rPr>
              <a:t>※</a:t>
            </a:r>
            <a:r>
              <a:rPr kumimoji="1" lang="ja-JP" altLang="en-US" sz="800" b="1" i="0" u="none" strike="noStrike" kern="1200" cap="none" spc="0" normalizeH="0" baseline="0" noProof="0" dirty="0">
                <a:ln>
                  <a:noFill/>
                </a:ln>
                <a:solidFill>
                  <a:schemeClr val="tx1"/>
                </a:solidFill>
                <a:effectLst/>
                <a:uLnTx/>
                <a:uFillTx/>
                <a:latin typeface="ＭＳ Ｐゴシック" panose="020B0600070205080204" pitchFamily="50" charset="-128"/>
                <a:ea typeface="ＭＳ Ｐゴシック" panose="020B0600070205080204" pitchFamily="50" charset="-128"/>
              </a:rPr>
              <a:t>１　予算を計上しておらず、「０」としたものです。</a:t>
            </a:r>
            <a:endParaRPr kumimoji="1" lang="en-US" altLang="ja-JP" sz="800" b="1" i="0" u="none" strike="noStrike" kern="1200" cap="none" spc="0" normalizeH="0" baseline="0" noProof="0" dirty="0">
              <a:ln>
                <a:noFill/>
              </a:ln>
              <a:solidFill>
                <a:schemeClr val="tx1"/>
              </a:solidFill>
              <a:effectLst/>
              <a:uLnTx/>
              <a:uFillTx/>
              <a:latin typeface="ＭＳ Ｐゴシック" panose="020B0600070205080204" pitchFamily="50" charset="-128"/>
              <a:ea typeface="ＭＳ Ｐゴシック" panose="020B0600070205080204" pitchFamily="50" charset="-128"/>
            </a:endParaRPr>
          </a:p>
          <a:p>
            <a:pPr marL="0" marR="0" lvl="0" indent="0" defTabSz="457200" rtl="0" eaLnBrk="1" fontAlgn="auto" latinLnBrk="0" hangingPunct="1">
              <a:lnSpc>
                <a:spcPct val="100000"/>
              </a:lnSpc>
              <a:spcBef>
                <a:spcPts val="0"/>
              </a:spcBef>
              <a:spcAft>
                <a:spcPts val="0"/>
              </a:spcAft>
              <a:buClrTx/>
              <a:buSzTx/>
              <a:buFontTx/>
              <a:buNone/>
              <a:tabLst/>
              <a:defRPr/>
            </a:pPr>
            <a:r>
              <a:rPr kumimoji="1" lang="en-US" altLang="ja-JP" sz="800" b="1" dirty="0">
                <a:solidFill>
                  <a:schemeClr val="tx1"/>
                </a:solidFill>
                <a:latin typeface="ＭＳ Ｐゴシック" panose="020B0600070205080204" pitchFamily="50" charset="-128"/>
                <a:ea typeface="ＭＳ Ｐゴシック" panose="020B0600070205080204" pitchFamily="50" charset="-128"/>
              </a:rPr>
              <a:t>※</a:t>
            </a:r>
            <a:r>
              <a:rPr kumimoji="1" lang="ja-JP" altLang="en-US" sz="800" b="1" dirty="0">
                <a:solidFill>
                  <a:schemeClr val="tx1"/>
                </a:solidFill>
                <a:latin typeface="ＭＳ Ｐゴシック" panose="020B0600070205080204" pitchFamily="50" charset="-128"/>
                <a:ea typeface="ＭＳ Ｐゴシック" panose="020B0600070205080204" pitchFamily="50" charset="-128"/>
              </a:rPr>
              <a:t>２　四捨五入により「０」としたものです。</a:t>
            </a:r>
            <a:endParaRPr kumimoji="1" lang="ja-JP" altLang="en-US" sz="800" b="1" i="0" u="none" strike="noStrike" kern="1200" cap="none" spc="0" normalizeH="0" baseline="0" noProof="0" dirty="0">
              <a:ln>
                <a:noFill/>
              </a:ln>
              <a:solidFill>
                <a:schemeClr val="tx1"/>
              </a:solidFill>
              <a:effectLst/>
              <a:uLnTx/>
              <a:uFillTx/>
              <a:latin typeface="ＭＳ Ｐゴシック" panose="020B0600070205080204" pitchFamily="50" charset="-128"/>
              <a:ea typeface="ＭＳ Ｐゴシック" panose="020B0600070205080204" pitchFamily="50" charset="-128"/>
            </a:endParaRPr>
          </a:p>
        </p:txBody>
      </p:sp>
      <p:graphicFrame>
        <p:nvGraphicFramePr>
          <p:cNvPr id="13" name="表 12">
            <a:extLst>
              <a:ext uri="{FF2B5EF4-FFF2-40B4-BE49-F238E27FC236}">
                <a16:creationId xmlns:a16="http://schemas.microsoft.com/office/drawing/2014/main" id="{BBBBF1F8-32B8-6604-6482-9CAAB17F7190}"/>
              </a:ext>
            </a:extLst>
          </p:cNvPr>
          <p:cNvGraphicFramePr>
            <a:graphicFrameLocks noGrp="1"/>
          </p:cNvGraphicFramePr>
          <p:nvPr>
            <p:extLst>
              <p:ext uri="{D42A27DB-BD31-4B8C-83A1-F6EECF244321}">
                <p14:modId xmlns:p14="http://schemas.microsoft.com/office/powerpoint/2010/main" val="1896021303"/>
              </p:ext>
            </p:extLst>
          </p:nvPr>
        </p:nvGraphicFramePr>
        <p:xfrm>
          <a:off x="307361" y="1643265"/>
          <a:ext cx="8521591" cy="4213600"/>
        </p:xfrm>
        <a:graphic>
          <a:graphicData uri="http://schemas.openxmlformats.org/drawingml/2006/table">
            <a:tbl>
              <a:tblPr/>
              <a:tblGrid>
                <a:gridCol w="592019">
                  <a:extLst>
                    <a:ext uri="{9D8B030D-6E8A-4147-A177-3AD203B41FA5}">
                      <a16:colId xmlns:a16="http://schemas.microsoft.com/office/drawing/2014/main" val="2774812619"/>
                    </a:ext>
                  </a:extLst>
                </a:gridCol>
                <a:gridCol w="583313">
                  <a:extLst>
                    <a:ext uri="{9D8B030D-6E8A-4147-A177-3AD203B41FA5}">
                      <a16:colId xmlns:a16="http://schemas.microsoft.com/office/drawing/2014/main" val="1970315309"/>
                    </a:ext>
                  </a:extLst>
                </a:gridCol>
                <a:gridCol w="583313">
                  <a:extLst>
                    <a:ext uri="{9D8B030D-6E8A-4147-A177-3AD203B41FA5}">
                      <a16:colId xmlns:a16="http://schemas.microsoft.com/office/drawing/2014/main" val="2050648893"/>
                    </a:ext>
                  </a:extLst>
                </a:gridCol>
                <a:gridCol w="583313">
                  <a:extLst>
                    <a:ext uri="{9D8B030D-6E8A-4147-A177-3AD203B41FA5}">
                      <a16:colId xmlns:a16="http://schemas.microsoft.com/office/drawing/2014/main" val="18212495"/>
                    </a:ext>
                  </a:extLst>
                </a:gridCol>
                <a:gridCol w="583313">
                  <a:extLst>
                    <a:ext uri="{9D8B030D-6E8A-4147-A177-3AD203B41FA5}">
                      <a16:colId xmlns:a16="http://schemas.microsoft.com/office/drawing/2014/main" val="2485816241"/>
                    </a:ext>
                  </a:extLst>
                </a:gridCol>
                <a:gridCol w="583313">
                  <a:extLst>
                    <a:ext uri="{9D8B030D-6E8A-4147-A177-3AD203B41FA5}">
                      <a16:colId xmlns:a16="http://schemas.microsoft.com/office/drawing/2014/main" val="2480403463"/>
                    </a:ext>
                  </a:extLst>
                </a:gridCol>
                <a:gridCol w="583313">
                  <a:extLst>
                    <a:ext uri="{9D8B030D-6E8A-4147-A177-3AD203B41FA5}">
                      <a16:colId xmlns:a16="http://schemas.microsoft.com/office/drawing/2014/main" val="1605351452"/>
                    </a:ext>
                  </a:extLst>
                </a:gridCol>
                <a:gridCol w="583313">
                  <a:extLst>
                    <a:ext uri="{9D8B030D-6E8A-4147-A177-3AD203B41FA5}">
                      <a16:colId xmlns:a16="http://schemas.microsoft.com/office/drawing/2014/main" val="3379942954"/>
                    </a:ext>
                  </a:extLst>
                </a:gridCol>
                <a:gridCol w="583313">
                  <a:extLst>
                    <a:ext uri="{9D8B030D-6E8A-4147-A177-3AD203B41FA5}">
                      <a16:colId xmlns:a16="http://schemas.microsoft.com/office/drawing/2014/main" val="2191094945"/>
                    </a:ext>
                  </a:extLst>
                </a:gridCol>
                <a:gridCol w="583313">
                  <a:extLst>
                    <a:ext uri="{9D8B030D-6E8A-4147-A177-3AD203B41FA5}">
                      <a16:colId xmlns:a16="http://schemas.microsoft.com/office/drawing/2014/main" val="2538605751"/>
                    </a:ext>
                  </a:extLst>
                </a:gridCol>
                <a:gridCol w="583313">
                  <a:extLst>
                    <a:ext uri="{9D8B030D-6E8A-4147-A177-3AD203B41FA5}">
                      <a16:colId xmlns:a16="http://schemas.microsoft.com/office/drawing/2014/main" val="2917751833"/>
                    </a:ext>
                  </a:extLst>
                </a:gridCol>
                <a:gridCol w="583313">
                  <a:extLst>
                    <a:ext uri="{9D8B030D-6E8A-4147-A177-3AD203B41FA5}">
                      <a16:colId xmlns:a16="http://schemas.microsoft.com/office/drawing/2014/main" val="3462280269"/>
                    </a:ext>
                  </a:extLst>
                </a:gridCol>
                <a:gridCol w="583313">
                  <a:extLst>
                    <a:ext uri="{9D8B030D-6E8A-4147-A177-3AD203B41FA5}">
                      <a16:colId xmlns:a16="http://schemas.microsoft.com/office/drawing/2014/main" val="2165748720"/>
                    </a:ext>
                  </a:extLst>
                </a:gridCol>
                <a:gridCol w="464908">
                  <a:extLst>
                    <a:ext uri="{9D8B030D-6E8A-4147-A177-3AD203B41FA5}">
                      <a16:colId xmlns:a16="http://schemas.microsoft.com/office/drawing/2014/main" val="2694105026"/>
                    </a:ext>
                  </a:extLst>
                </a:gridCol>
                <a:gridCol w="464908">
                  <a:extLst>
                    <a:ext uri="{9D8B030D-6E8A-4147-A177-3AD203B41FA5}">
                      <a16:colId xmlns:a16="http://schemas.microsoft.com/office/drawing/2014/main" val="4080355060"/>
                    </a:ext>
                  </a:extLst>
                </a:gridCol>
              </a:tblGrid>
              <a:tr h="224851">
                <a:tc>
                  <a:txBody>
                    <a:bodyPr/>
                    <a:lstStyle/>
                    <a:p>
                      <a:pPr algn="l" fontAlgn="ctr">
                        <a:buNone/>
                      </a:pPr>
                      <a:endParaRPr lang="ja-JP" altLang="en-US" sz="800" b="1" i="0" u="none" strike="noStrike">
                        <a:solidFill>
                          <a:schemeClr val="tx1"/>
                        </a:solidFill>
                        <a:effectLst/>
                        <a:latin typeface="游ゴシック" panose="020B0400000000000000" pitchFamily="50" charset="-128"/>
                        <a:ea typeface="游ゴシック" panose="020B0400000000000000" pitchFamily="50" charset="-128"/>
                      </a:endParaRPr>
                    </a:p>
                  </a:txBody>
                  <a:tcPr marL="0" marR="0" marT="0" marB="0" anchor="ctr">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l" fontAlgn="ctr">
                        <a:buNone/>
                      </a:pPr>
                      <a:endParaRPr lang="ja-JP" altLang="en-US" sz="800" b="1" i="0" u="none" strike="noStrike">
                        <a:solidFill>
                          <a:schemeClr val="tx1"/>
                        </a:solidFill>
                        <a:effectLst/>
                        <a:latin typeface="游ゴシック" panose="020B0400000000000000" pitchFamily="50" charset="-128"/>
                        <a:ea typeface="游ゴシック" panose="020B0400000000000000" pitchFamily="50" charset="-128"/>
                      </a:endParaRPr>
                    </a:p>
                  </a:txBody>
                  <a:tcPr marL="0" marR="0" marT="0" marB="0" anchor="ctr">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l" fontAlgn="ctr">
                        <a:buNone/>
                      </a:pPr>
                      <a:endParaRPr lang="ja-JP" altLang="en-US" sz="800" b="1" i="0" u="none" strike="noStrike">
                        <a:solidFill>
                          <a:schemeClr val="tx1"/>
                        </a:solidFill>
                        <a:effectLst/>
                        <a:latin typeface="游ゴシック" panose="020B0400000000000000" pitchFamily="50" charset="-128"/>
                        <a:ea typeface="游ゴシック" panose="020B0400000000000000" pitchFamily="50" charset="-128"/>
                      </a:endParaRPr>
                    </a:p>
                  </a:txBody>
                  <a:tcPr marL="0" marR="0" marT="0" marB="0" anchor="ctr">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l" fontAlgn="ctr">
                        <a:buNone/>
                      </a:pPr>
                      <a:endParaRPr lang="ja-JP" altLang="en-US" sz="800" b="1" i="0" u="none" strike="noStrike">
                        <a:solidFill>
                          <a:schemeClr val="tx1"/>
                        </a:solidFill>
                        <a:effectLst/>
                        <a:latin typeface="游ゴシック" panose="020B0400000000000000" pitchFamily="50" charset="-128"/>
                        <a:ea typeface="游ゴシック" panose="020B0400000000000000" pitchFamily="50" charset="-128"/>
                      </a:endParaRPr>
                    </a:p>
                  </a:txBody>
                  <a:tcPr marL="0" marR="0" marT="0" marB="0" anchor="ctr">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l" fontAlgn="ctr">
                        <a:buNone/>
                      </a:pPr>
                      <a:endParaRPr lang="ja-JP" altLang="en-US" sz="800" b="1" i="0" u="none" strike="noStrike" dirty="0">
                        <a:solidFill>
                          <a:schemeClr val="tx1"/>
                        </a:solidFill>
                        <a:effectLst/>
                        <a:latin typeface="游ゴシック" panose="020B0400000000000000" pitchFamily="50" charset="-128"/>
                        <a:ea typeface="游ゴシック" panose="020B0400000000000000" pitchFamily="50" charset="-128"/>
                      </a:endParaRPr>
                    </a:p>
                  </a:txBody>
                  <a:tcPr marL="0" marR="0" marT="0" marB="0" anchor="ctr">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l" fontAlgn="ctr">
                        <a:buNone/>
                      </a:pPr>
                      <a:endParaRPr lang="ja-JP" altLang="en-US" sz="800" b="1" i="0" u="none" strike="noStrike">
                        <a:solidFill>
                          <a:schemeClr val="tx1"/>
                        </a:solidFill>
                        <a:effectLst/>
                        <a:latin typeface="游ゴシック" panose="020B0400000000000000" pitchFamily="50" charset="-128"/>
                        <a:ea typeface="游ゴシック" panose="020B0400000000000000" pitchFamily="50" charset="-128"/>
                      </a:endParaRPr>
                    </a:p>
                  </a:txBody>
                  <a:tcPr marL="0" marR="0" marT="0" marB="0" anchor="ctr">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l" fontAlgn="ctr">
                        <a:buNone/>
                      </a:pPr>
                      <a:endParaRPr lang="ja-JP" altLang="en-US" sz="800" b="1" i="0" u="none" strike="noStrike">
                        <a:solidFill>
                          <a:schemeClr val="tx1"/>
                        </a:solidFill>
                        <a:effectLst/>
                        <a:latin typeface="游ゴシック" panose="020B0400000000000000" pitchFamily="50" charset="-128"/>
                        <a:ea typeface="游ゴシック" panose="020B0400000000000000" pitchFamily="50" charset="-128"/>
                      </a:endParaRPr>
                    </a:p>
                  </a:txBody>
                  <a:tcPr marL="0" marR="0" marT="0" marB="0" anchor="ctr">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l" fontAlgn="ctr">
                        <a:buNone/>
                      </a:pPr>
                      <a:endParaRPr lang="ja-JP" altLang="en-US" sz="800" b="1" i="0" u="none" strike="noStrike">
                        <a:solidFill>
                          <a:schemeClr val="tx1"/>
                        </a:solidFill>
                        <a:effectLst/>
                        <a:latin typeface="游ゴシック" panose="020B0400000000000000" pitchFamily="50" charset="-128"/>
                        <a:ea typeface="游ゴシック" panose="020B0400000000000000" pitchFamily="50" charset="-128"/>
                      </a:endParaRPr>
                    </a:p>
                  </a:txBody>
                  <a:tcPr marL="0" marR="0" marT="0" marB="0" anchor="ctr">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l" fontAlgn="ctr">
                        <a:buNone/>
                      </a:pPr>
                      <a:endParaRPr lang="ja-JP" altLang="en-US" sz="800" b="1" i="0" u="none" strike="noStrike">
                        <a:solidFill>
                          <a:schemeClr val="tx1"/>
                        </a:solidFill>
                        <a:effectLst/>
                        <a:latin typeface="游ゴシック" panose="020B0400000000000000" pitchFamily="50" charset="-128"/>
                        <a:ea typeface="游ゴシック" panose="020B0400000000000000" pitchFamily="50" charset="-128"/>
                      </a:endParaRPr>
                    </a:p>
                  </a:txBody>
                  <a:tcPr marL="0" marR="0" marT="0" marB="0" anchor="ctr">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l" fontAlgn="ctr">
                        <a:buNone/>
                      </a:pPr>
                      <a:endParaRPr lang="ja-JP" altLang="en-US" sz="800" b="1" i="0" u="none" strike="noStrike">
                        <a:solidFill>
                          <a:schemeClr val="tx1"/>
                        </a:solidFill>
                        <a:effectLst/>
                        <a:latin typeface="游ゴシック" panose="020B0400000000000000" pitchFamily="50" charset="-128"/>
                        <a:ea typeface="游ゴシック" panose="020B0400000000000000" pitchFamily="50" charset="-128"/>
                      </a:endParaRPr>
                    </a:p>
                  </a:txBody>
                  <a:tcPr marL="0" marR="0" marT="0" marB="0" anchor="ctr">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l" fontAlgn="ctr">
                        <a:buNone/>
                      </a:pPr>
                      <a:endParaRPr lang="ja-JP" altLang="en-US" sz="800" b="1" i="0" u="none" strike="noStrike">
                        <a:solidFill>
                          <a:schemeClr val="tx1"/>
                        </a:solidFill>
                        <a:effectLst/>
                        <a:latin typeface="游ゴシック" panose="020B0400000000000000" pitchFamily="50" charset="-128"/>
                        <a:ea typeface="游ゴシック" panose="020B0400000000000000" pitchFamily="50" charset="-128"/>
                      </a:endParaRPr>
                    </a:p>
                  </a:txBody>
                  <a:tcPr marL="0" marR="0" marT="0" marB="0" anchor="ctr">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l" fontAlgn="ctr">
                        <a:buNone/>
                      </a:pPr>
                      <a:endParaRPr lang="ja-JP" altLang="en-US" sz="800" b="1" i="0" u="none" strike="noStrike">
                        <a:solidFill>
                          <a:schemeClr val="tx1"/>
                        </a:solidFill>
                        <a:effectLst/>
                        <a:latin typeface="游ゴシック" panose="020B0400000000000000" pitchFamily="50" charset="-128"/>
                        <a:ea typeface="游ゴシック" panose="020B0400000000000000" pitchFamily="50" charset="-128"/>
                      </a:endParaRPr>
                    </a:p>
                  </a:txBody>
                  <a:tcPr marL="0" marR="0" marT="0" marB="0" anchor="ctr">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l" fontAlgn="ctr">
                        <a:buNone/>
                      </a:pPr>
                      <a:endParaRPr lang="ja-JP" altLang="en-US" sz="800" b="1" i="0" u="none" strike="noStrike">
                        <a:solidFill>
                          <a:schemeClr val="tx1"/>
                        </a:solidFill>
                        <a:effectLst/>
                        <a:latin typeface="游ゴシック" panose="020B0400000000000000" pitchFamily="50" charset="-128"/>
                        <a:ea typeface="游ゴシック" panose="020B0400000000000000" pitchFamily="50" charset="-128"/>
                      </a:endParaRPr>
                    </a:p>
                  </a:txBody>
                  <a:tcPr marL="0" marR="0" marT="0" marB="0" anchor="ctr">
                    <a:lnL>
                      <a:noFill/>
                    </a:lnL>
                    <a:lnR>
                      <a:noFill/>
                    </a:lnR>
                    <a:lnT>
                      <a:noFill/>
                    </a:lnT>
                    <a:lnB w="6350" cap="flat" cmpd="sng" algn="ctr">
                      <a:solidFill>
                        <a:srgbClr val="000000"/>
                      </a:solidFill>
                      <a:prstDash val="solid"/>
                      <a:round/>
                      <a:headEnd type="none" w="med" len="med"/>
                      <a:tailEnd type="none" w="med" len="med"/>
                    </a:lnB>
                    <a:noFill/>
                  </a:tcPr>
                </a:tc>
                <a:tc gridSpan="2">
                  <a:txBody>
                    <a:bodyPr/>
                    <a:lstStyle/>
                    <a:p>
                      <a:pPr algn="r" fontAlgn="ctr">
                        <a:buNone/>
                      </a:pPr>
                      <a:r>
                        <a:rPr lang="ja-JP" altLang="en-US" sz="800" b="1" i="0" u="none" strike="noStrike">
                          <a:solidFill>
                            <a:schemeClr val="tx1"/>
                          </a:solidFill>
                          <a:effectLst/>
                          <a:latin typeface="游ゴシック" panose="020B0400000000000000" pitchFamily="50" charset="-128"/>
                          <a:ea typeface="游ゴシック" panose="020B0400000000000000" pitchFamily="50" charset="-128"/>
                        </a:rPr>
                        <a:t>（単位：百万円）</a:t>
                      </a:r>
                    </a:p>
                  </a:txBody>
                  <a:tcPr marL="0" marR="0" marT="0" marB="0" anchor="ctr">
                    <a:lnL>
                      <a:noFill/>
                    </a:lnL>
                    <a:lnR>
                      <a:noFill/>
                    </a:lnR>
                    <a:lnT>
                      <a:noFill/>
                    </a:lnT>
                    <a:lnB w="6350" cap="flat" cmpd="sng" algn="ctr">
                      <a:solidFill>
                        <a:srgbClr val="000000"/>
                      </a:solidFill>
                      <a:prstDash val="solid"/>
                      <a:round/>
                      <a:headEnd type="none" w="med" len="med"/>
                      <a:tailEnd type="none" w="med" len="med"/>
                    </a:lnB>
                    <a:noFill/>
                  </a:tcPr>
                </a:tc>
                <a:tc hMerge="1">
                  <a:txBody>
                    <a:bodyPr/>
                    <a:lstStyle/>
                    <a:p>
                      <a:endParaRPr kumimoji="1" lang="ja-JP" altLang="en-US"/>
                    </a:p>
                  </a:txBody>
                  <a:tcPr/>
                </a:tc>
                <a:extLst>
                  <a:ext uri="{0D108BD9-81ED-4DB2-BD59-A6C34878D82A}">
                    <a16:rowId xmlns:a16="http://schemas.microsoft.com/office/drawing/2014/main" val="2880313775"/>
                  </a:ext>
                </a:extLst>
              </a:tr>
              <a:tr h="178329">
                <a:tc>
                  <a:txBody>
                    <a:bodyPr/>
                    <a:lstStyle/>
                    <a:p>
                      <a:pPr algn="ctr" fontAlgn="ctr">
                        <a:buNone/>
                      </a:pPr>
                      <a:r>
                        <a:rPr lang="ja-JP" altLang="en-US" sz="800" b="1" i="0" u="none" strike="noStrike">
                          <a:solidFill>
                            <a:schemeClr val="tx1"/>
                          </a:solidFill>
                          <a:effectLst/>
                          <a:latin typeface="游ゴシック" panose="020B0400000000000000" pitchFamily="50" charset="-128"/>
                          <a:ea typeface="游ゴシック" panose="020B0400000000000000" pitchFamily="50" charset="-128"/>
                        </a:rPr>
                        <a:t>市町名</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ja-JP" altLang="en-US" sz="800" b="1" i="0" u="none" strike="noStrike">
                          <a:solidFill>
                            <a:schemeClr val="tx1"/>
                          </a:solidFill>
                          <a:effectLst/>
                          <a:latin typeface="游ゴシック" panose="020B0400000000000000" pitchFamily="50" charset="-128"/>
                          <a:ea typeface="游ゴシック" panose="020B0400000000000000" pitchFamily="50" charset="-128"/>
                        </a:rPr>
                        <a:t>議会費</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ja-JP" altLang="en-US" sz="800" b="1" i="0" u="none" strike="noStrike">
                          <a:solidFill>
                            <a:schemeClr val="tx1"/>
                          </a:solidFill>
                          <a:effectLst/>
                          <a:latin typeface="游ゴシック" panose="020B0400000000000000" pitchFamily="50" charset="-128"/>
                          <a:ea typeface="游ゴシック" panose="020B0400000000000000" pitchFamily="50" charset="-128"/>
                        </a:rPr>
                        <a:t>総務費</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ja-JP" altLang="en-US" sz="800" b="1" i="0" u="none" strike="noStrike">
                          <a:solidFill>
                            <a:schemeClr val="tx1"/>
                          </a:solidFill>
                          <a:effectLst/>
                          <a:latin typeface="游ゴシック" panose="020B0400000000000000" pitchFamily="50" charset="-128"/>
                          <a:ea typeface="游ゴシック" panose="020B0400000000000000" pitchFamily="50" charset="-128"/>
                        </a:rPr>
                        <a:t>民生費</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ja-JP" altLang="en-US" sz="800" b="1" i="0" u="none" strike="noStrike">
                          <a:solidFill>
                            <a:schemeClr val="tx1"/>
                          </a:solidFill>
                          <a:effectLst/>
                          <a:latin typeface="游ゴシック" panose="020B0400000000000000" pitchFamily="50" charset="-128"/>
                          <a:ea typeface="游ゴシック" panose="020B0400000000000000" pitchFamily="50" charset="-128"/>
                        </a:rPr>
                        <a:t>衛生費</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ja-JP" altLang="en-US" sz="800" b="1" i="0" u="none" strike="noStrike">
                          <a:solidFill>
                            <a:schemeClr val="tx1"/>
                          </a:solidFill>
                          <a:effectLst/>
                          <a:latin typeface="游ゴシック" panose="020B0400000000000000" pitchFamily="50" charset="-128"/>
                          <a:ea typeface="游ゴシック" panose="020B0400000000000000" pitchFamily="50" charset="-128"/>
                        </a:rPr>
                        <a:t>労働費</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ja-JP" altLang="en-US" sz="800" b="1" i="0" u="none" strike="noStrike">
                          <a:solidFill>
                            <a:schemeClr val="tx1"/>
                          </a:solidFill>
                          <a:effectLst/>
                          <a:latin typeface="游ゴシック" panose="020B0400000000000000" pitchFamily="50" charset="-128"/>
                          <a:ea typeface="游ゴシック" panose="020B0400000000000000" pitchFamily="50" charset="-128"/>
                        </a:rPr>
                        <a:t>商工費</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zh-TW" altLang="en-US" sz="800" b="1" i="0" u="none" strike="noStrike" dirty="0">
                          <a:solidFill>
                            <a:schemeClr val="tx1"/>
                          </a:solidFill>
                          <a:effectLst/>
                          <a:latin typeface="游ゴシック" panose="020B0400000000000000" pitchFamily="50" charset="-128"/>
                          <a:ea typeface="游ゴシック" panose="020B0400000000000000" pitchFamily="50" charset="-128"/>
                        </a:rPr>
                        <a:t>農林</a:t>
                      </a:r>
                      <a:endParaRPr lang="en-US" altLang="zh-TW" sz="800" b="1" i="0" u="none" strike="noStrike" dirty="0">
                        <a:solidFill>
                          <a:schemeClr val="tx1"/>
                        </a:solidFill>
                        <a:effectLst/>
                        <a:latin typeface="游ゴシック" panose="020B0400000000000000" pitchFamily="50" charset="-128"/>
                        <a:ea typeface="游ゴシック" panose="020B0400000000000000" pitchFamily="50" charset="-128"/>
                      </a:endParaRPr>
                    </a:p>
                    <a:p>
                      <a:pPr algn="ctr" fontAlgn="ctr">
                        <a:buNone/>
                      </a:pPr>
                      <a:r>
                        <a:rPr lang="zh-TW" altLang="en-US" sz="800" b="1" i="0" u="none" strike="noStrike" dirty="0">
                          <a:solidFill>
                            <a:schemeClr val="tx1"/>
                          </a:solidFill>
                          <a:effectLst/>
                          <a:latin typeface="游ゴシック" panose="020B0400000000000000" pitchFamily="50" charset="-128"/>
                          <a:ea typeface="游ゴシック" panose="020B0400000000000000" pitchFamily="50" charset="-128"/>
                        </a:rPr>
                        <a:t>水産業費</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ja-JP" altLang="en-US" sz="800" b="1" i="0" u="none" strike="noStrike">
                          <a:solidFill>
                            <a:schemeClr val="tx1"/>
                          </a:solidFill>
                          <a:effectLst/>
                          <a:latin typeface="游ゴシック" panose="020B0400000000000000" pitchFamily="50" charset="-128"/>
                          <a:ea typeface="游ゴシック" panose="020B0400000000000000" pitchFamily="50" charset="-128"/>
                        </a:rPr>
                        <a:t>土木費</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ja-JP" altLang="en-US" sz="800" b="1" i="0" u="none" strike="noStrike">
                          <a:solidFill>
                            <a:schemeClr val="tx1"/>
                          </a:solidFill>
                          <a:effectLst/>
                          <a:latin typeface="游ゴシック" panose="020B0400000000000000" pitchFamily="50" charset="-128"/>
                          <a:ea typeface="游ゴシック" panose="020B0400000000000000" pitchFamily="50" charset="-128"/>
                        </a:rPr>
                        <a:t>消防費</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ja-JP" altLang="en-US" sz="800" b="1" i="0" u="none" strike="noStrike">
                          <a:solidFill>
                            <a:schemeClr val="tx1"/>
                          </a:solidFill>
                          <a:effectLst/>
                          <a:latin typeface="游ゴシック" panose="020B0400000000000000" pitchFamily="50" charset="-128"/>
                          <a:ea typeface="游ゴシック" panose="020B0400000000000000" pitchFamily="50" charset="-128"/>
                        </a:rPr>
                        <a:t>教育費</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ja-JP" altLang="en-US" sz="800" b="1" i="0" u="none" strike="noStrike">
                          <a:solidFill>
                            <a:schemeClr val="tx1"/>
                          </a:solidFill>
                          <a:effectLst/>
                          <a:latin typeface="游ゴシック" panose="020B0400000000000000" pitchFamily="50" charset="-128"/>
                          <a:ea typeface="游ゴシック" panose="020B0400000000000000" pitchFamily="50" charset="-128"/>
                        </a:rPr>
                        <a:t>災害復旧費</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ja-JP" altLang="en-US" sz="800" b="1" i="0" u="none" strike="noStrike">
                          <a:solidFill>
                            <a:schemeClr val="tx1"/>
                          </a:solidFill>
                          <a:effectLst/>
                          <a:latin typeface="游ゴシック" panose="020B0400000000000000" pitchFamily="50" charset="-128"/>
                          <a:ea typeface="游ゴシック" panose="020B0400000000000000" pitchFamily="50" charset="-128"/>
                        </a:rPr>
                        <a:t>公債費</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ja-JP" altLang="en-US" sz="800" b="1" i="0" u="none" strike="noStrike">
                          <a:solidFill>
                            <a:schemeClr val="tx1"/>
                          </a:solidFill>
                          <a:effectLst/>
                          <a:latin typeface="游ゴシック" panose="020B0400000000000000" pitchFamily="50" charset="-128"/>
                          <a:ea typeface="游ゴシック" panose="020B0400000000000000" pitchFamily="50" charset="-128"/>
                        </a:rPr>
                        <a:t>その他</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ja-JP" altLang="en-US" sz="800" b="1" i="0" u="none" strike="noStrike">
                          <a:solidFill>
                            <a:schemeClr val="tx1"/>
                          </a:solidFill>
                          <a:effectLst/>
                          <a:latin typeface="游ゴシック" panose="020B0400000000000000" pitchFamily="50" charset="-128"/>
                          <a:ea typeface="游ゴシック" panose="020B0400000000000000" pitchFamily="50" charset="-128"/>
                        </a:rPr>
                        <a:t>歳出合計</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12753996"/>
                  </a:ext>
                </a:extLst>
              </a:tr>
              <a:tr h="178329">
                <a:tc>
                  <a:txBody>
                    <a:bodyPr/>
                    <a:lstStyle/>
                    <a:p>
                      <a:pPr algn="l" fontAlgn="ctr">
                        <a:buNone/>
                      </a:pPr>
                      <a:r>
                        <a:rPr lang="ja-JP" altLang="en-US" sz="800" b="1" i="0" u="none" strike="noStrike">
                          <a:solidFill>
                            <a:schemeClr val="tx1"/>
                          </a:solidFill>
                          <a:effectLst/>
                          <a:latin typeface="游ゴシック" panose="020B0400000000000000" pitchFamily="50" charset="-128"/>
                          <a:ea typeface="游ゴシック" panose="020B0400000000000000" pitchFamily="50" charset="-128"/>
                        </a:rPr>
                        <a:t>佐賀市</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598</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13,924</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52,582</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12,331</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58</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2,770</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4,002</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7,272</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3,953</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12,739</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81</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9,252</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238</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119,800</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80445915"/>
                  </a:ext>
                </a:extLst>
              </a:tr>
              <a:tr h="178329">
                <a:tc>
                  <a:txBody>
                    <a:bodyPr/>
                    <a:lstStyle/>
                    <a:p>
                      <a:pPr algn="l" fontAlgn="ctr">
                        <a:buNone/>
                      </a:pPr>
                      <a:r>
                        <a:rPr lang="ja-JP" altLang="en-US" sz="800" b="1" i="0" u="none" strike="noStrike">
                          <a:solidFill>
                            <a:schemeClr val="tx1"/>
                          </a:solidFill>
                          <a:effectLst/>
                          <a:latin typeface="游ゴシック" panose="020B0400000000000000" pitchFamily="50" charset="-128"/>
                          <a:ea typeface="游ゴシック" panose="020B0400000000000000" pitchFamily="50" charset="-128"/>
                        </a:rPr>
                        <a:t>唐津市</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363</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13,293</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25,309</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8,237</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51</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4,052</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2,125</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5,080</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2,638</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9,560</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538</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8,039</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100</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79,385</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607170786"/>
                  </a:ext>
                </a:extLst>
              </a:tr>
              <a:tr h="178329">
                <a:tc>
                  <a:txBody>
                    <a:bodyPr/>
                    <a:lstStyle/>
                    <a:p>
                      <a:pPr algn="l" fontAlgn="ctr">
                        <a:buNone/>
                      </a:pPr>
                      <a:r>
                        <a:rPr lang="ja-JP" altLang="en-US" sz="800" b="1" i="0" u="none" strike="noStrike">
                          <a:solidFill>
                            <a:schemeClr val="tx1"/>
                          </a:solidFill>
                          <a:effectLst/>
                          <a:latin typeface="游ゴシック" panose="020B0400000000000000" pitchFamily="50" charset="-128"/>
                          <a:ea typeface="游ゴシック" panose="020B0400000000000000" pitchFamily="50" charset="-128"/>
                        </a:rPr>
                        <a:t>鳥栖市</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275</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dirty="0">
                          <a:solidFill>
                            <a:schemeClr val="tx1"/>
                          </a:solidFill>
                          <a:effectLst/>
                          <a:latin typeface="游ゴシック" panose="020B0400000000000000" pitchFamily="50" charset="-128"/>
                          <a:ea typeface="游ゴシック" panose="020B0400000000000000" pitchFamily="50" charset="-128"/>
                        </a:rPr>
                        <a:t>3,789</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15,408</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2,445</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86</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854</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406</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2,762</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872</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6,186</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65</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1,821</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51</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35,020</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23179059"/>
                  </a:ext>
                </a:extLst>
              </a:tr>
              <a:tr h="178329">
                <a:tc>
                  <a:txBody>
                    <a:bodyPr/>
                    <a:lstStyle/>
                    <a:p>
                      <a:pPr algn="l" fontAlgn="ctr">
                        <a:buNone/>
                      </a:pPr>
                      <a:r>
                        <a:rPr lang="ja-JP" altLang="en-US" sz="800" b="1" i="0" u="none" strike="noStrike">
                          <a:solidFill>
                            <a:schemeClr val="tx1"/>
                          </a:solidFill>
                          <a:effectLst/>
                          <a:latin typeface="游ゴシック" panose="020B0400000000000000" pitchFamily="50" charset="-128"/>
                          <a:ea typeface="游ゴシック" panose="020B0400000000000000" pitchFamily="50" charset="-128"/>
                        </a:rPr>
                        <a:t>多久市</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140</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3,572</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4,702</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1,189</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11</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200</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591</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968</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398</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1,210</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32</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1,634</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43</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14,690</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26007514"/>
                  </a:ext>
                </a:extLst>
              </a:tr>
              <a:tr h="178329">
                <a:tc>
                  <a:txBody>
                    <a:bodyPr/>
                    <a:lstStyle/>
                    <a:p>
                      <a:pPr algn="l" fontAlgn="ctr">
                        <a:buNone/>
                      </a:pPr>
                      <a:r>
                        <a:rPr lang="ja-JP" altLang="en-US" sz="800" b="1" i="0" u="none" strike="noStrike">
                          <a:solidFill>
                            <a:schemeClr val="tx1"/>
                          </a:solidFill>
                          <a:effectLst/>
                          <a:latin typeface="游ゴシック" panose="020B0400000000000000" pitchFamily="50" charset="-128"/>
                          <a:ea typeface="游ゴシック" panose="020B0400000000000000" pitchFamily="50" charset="-128"/>
                        </a:rPr>
                        <a:t>伊万里市</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243</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6,599</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12,521</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3,205</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72</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821</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599</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687</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1,184</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2,676</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3</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1,841</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30</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30,481</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834471614"/>
                  </a:ext>
                </a:extLst>
              </a:tr>
              <a:tr h="178329">
                <a:tc>
                  <a:txBody>
                    <a:bodyPr/>
                    <a:lstStyle/>
                    <a:p>
                      <a:pPr algn="l" fontAlgn="ctr">
                        <a:buNone/>
                      </a:pPr>
                      <a:r>
                        <a:rPr lang="ja-JP" altLang="en-US" sz="800" b="1" i="0" u="none" strike="noStrike">
                          <a:solidFill>
                            <a:schemeClr val="tx1"/>
                          </a:solidFill>
                          <a:effectLst/>
                          <a:latin typeface="游ゴシック" panose="020B0400000000000000" pitchFamily="50" charset="-128"/>
                          <a:ea typeface="游ゴシック" panose="020B0400000000000000" pitchFamily="50" charset="-128"/>
                        </a:rPr>
                        <a:t>武雄市</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232</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3,872</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11,184</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2,110</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26</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599</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891</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2,808</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765</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5,064</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461</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3,066</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42</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31,120</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634490078"/>
                  </a:ext>
                </a:extLst>
              </a:tr>
              <a:tr h="178329">
                <a:tc>
                  <a:txBody>
                    <a:bodyPr/>
                    <a:lstStyle/>
                    <a:p>
                      <a:pPr algn="l" fontAlgn="ctr">
                        <a:buNone/>
                      </a:pPr>
                      <a:r>
                        <a:rPr lang="ja-JP" altLang="en-US" sz="800" b="1" i="0" u="none" strike="noStrike">
                          <a:solidFill>
                            <a:schemeClr val="tx1"/>
                          </a:solidFill>
                          <a:effectLst/>
                          <a:latin typeface="游ゴシック" panose="020B0400000000000000" pitchFamily="50" charset="-128"/>
                          <a:ea typeface="游ゴシック" panose="020B0400000000000000" pitchFamily="50" charset="-128"/>
                        </a:rPr>
                        <a:t>鹿島市</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157</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3,097</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5,845</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1,208</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64</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326</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1,014</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943</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612</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1,478</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0 </a:t>
                      </a:r>
                      <a:r>
                        <a:rPr lang="en-US" altLang="ja-JP" sz="800" b="1" i="0" u="none" strike="noStrike" baseline="30000">
                          <a:solidFill>
                            <a:schemeClr val="tx1"/>
                          </a:solidFill>
                          <a:effectLst/>
                          <a:latin typeface="游ゴシック" panose="020B0400000000000000" pitchFamily="50" charset="-128"/>
                          <a:ea typeface="游ゴシック" panose="020B0400000000000000" pitchFamily="50" charset="-128"/>
                        </a:rPr>
                        <a:t>※</a:t>
                      </a:r>
                      <a:r>
                        <a:rPr lang="ja-JP" altLang="en-US" sz="800" b="1" i="0" u="none" strike="noStrike" baseline="30000">
                          <a:solidFill>
                            <a:schemeClr val="tx1"/>
                          </a:solidFill>
                          <a:effectLst/>
                          <a:latin typeface="游ゴシック" panose="020B0400000000000000" pitchFamily="50" charset="-128"/>
                          <a:ea typeface="游ゴシック" panose="020B0400000000000000" pitchFamily="50" charset="-128"/>
                        </a:rPr>
                        <a:t>２</a:t>
                      </a:r>
                      <a:endParaRPr lang="ja-JP" altLang="en-US" sz="800" b="1" i="0" u="none" strike="noStrike">
                        <a:solidFill>
                          <a:schemeClr val="tx1"/>
                        </a:solidFill>
                        <a:effectLst/>
                        <a:latin typeface="游ゴシック" panose="020B0400000000000000" pitchFamily="50" charset="-128"/>
                        <a:ea typeface="游ゴシック" panose="020B0400000000000000" pitchFamily="50" charset="-128"/>
                      </a:endParaRP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1,121</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642</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16,507</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59251491"/>
                  </a:ext>
                </a:extLst>
              </a:tr>
              <a:tr h="178329">
                <a:tc>
                  <a:txBody>
                    <a:bodyPr/>
                    <a:lstStyle/>
                    <a:p>
                      <a:pPr algn="l" fontAlgn="ctr">
                        <a:buNone/>
                      </a:pPr>
                      <a:r>
                        <a:rPr lang="ja-JP" altLang="en-US" sz="800" b="1" i="0" u="none" strike="noStrike">
                          <a:solidFill>
                            <a:schemeClr val="tx1"/>
                          </a:solidFill>
                          <a:effectLst/>
                          <a:latin typeface="游ゴシック" panose="020B0400000000000000" pitchFamily="50" charset="-128"/>
                          <a:ea typeface="游ゴシック" panose="020B0400000000000000" pitchFamily="50" charset="-128"/>
                        </a:rPr>
                        <a:t>小城市</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189</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2,809</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9,130</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2,957</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9</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754</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1,198</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1,687</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878</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2,990</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618</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2,405</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30</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25,654</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978151687"/>
                  </a:ext>
                </a:extLst>
              </a:tr>
              <a:tr h="178329">
                <a:tc>
                  <a:txBody>
                    <a:bodyPr/>
                    <a:lstStyle/>
                    <a:p>
                      <a:pPr algn="l" fontAlgn="ctr">
                        <a:buNone/>
                      </a:pPr>
                      <a:r>
                        <a:rPr lang="ja-JP" altLang="en-US" sz="800" b="1" i="0" u="none" strike="noStrike">
                          <a:solidFill>
                            <a:schemeClr val="tx1"/>
                          </a:solidFill>
                          <a:effectLst/>
                          <a:latin typeface="游ゴシック" panose="020B0400000000000000" pitchFamily="50" charset="-128"/>
                          <a:ea typeface="游ゴシック" panose="020B0400000000000000" pitchFamily="50" charset="-128"/>
                        </a:rPr>
                        <a:t>嬉野市</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161</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5,100</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6,715</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1,366</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15</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519</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1,831</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1,207</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651</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2,188</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259</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1,312</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20</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21,344</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725252521"/>
                  </a:ext>
                </a:extLst>
              </a:tr>
              <a:tr h="178329">
                <a:tc>
                  <a:txBody>
                    <a:bodyPr/>
                    <a:lstStyle/>
                    <a:p>
                      <a:pPr algn="l" fontAlgn="ctr">
                        <a:buNone/>
                      </a:pPr>
                      <a:r>
                        <a:rPr lang="ja-JP" altLang="en-US" sz="800" b="1" i="0" u="none" strike="noStrike">
                          <a:solidFill>
                            <a:schemeClr val="tx1"/>
                          </a:solidFill>
                          <a:effectLst/>
                          <a:latin typeface="游ゴシック" panose="020B0400000000000000" pitchFamily="50" charset="-128"/>
                          <a:ea typeface="游ゴシック" panose="020B0400000000000000" pitchFamily="50" charset="-128"/>
                        </a:rPr>
                        <a:t>神埼市</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157</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5,526</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6,553</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1,227</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10</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187</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1,155</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1,038</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1,184</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2,168</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15</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2,113</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21</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21,354</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92011936"/>
                  </a:ext>
                </a:extLst>
              </a:tr>
              <a:tr h="178329">
                <a:tc>
                  <a:txBody>
                    <a:bodyPr/>
                    <a:lstStyle/>
                    <a:p>
                      <a:pPr algn="l" fontAlgn="ctr">
                        <a:buNone/>
                      </a:pPr>
                      <a:r>
                        <a:rPr lang="ja-JP" altLang="en-US" sz="800" b="1" i="0" u="none" strike="noStrike">
                          <a:solidFill>
                            <a:schemeClr val="tx1"/>
                          </a:solidFill>
                          <a:effectLst/>
                          <a:latin typeface="游ゴシック" panose="020B0400000000000000" pitchFamily="50" charset="-128"/>
                          <a:ea typeface="游ゴシック" panose="020B0400000000000000" pitchFamily="50" charset="-128"/>
                        </a:rPr>
                        <a:t>吉野ヶ里町</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94</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5,790</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3,792</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818</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10</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418</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279</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781</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398</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1,235</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0 </a:t>
                      </a:r>
                      <a:r>
                        <a:rPr lang="en-US" altLang="ja-JP" sz="800" b="1" i="0" u="none" strike="noStrike" baseline="30000">
                          <a:solidFill>
                            <a:schemeClr val="tx1"/>
                          </a:solidFill>
                          <a:effectLst/>
                          <a:latin typeface="游ゴシック" panose="020B0400000000000000" pitchFamily="50" charset="-128"/>
                          <a:ea typeface="游ゴシック" panose="020B0400000000000000" pitchFamily="50" charset="-128"/>
                        </a:rPr>
                        <a:t>※</a:t>
                      </a:r>
                      <a:r>
                        <a:rPr lang="ja-JP" altLang="en-US" sz="800" b="1" i="0" u="none" strike="noStrike" baseline="30000">
                          <a:solidFill>
                            <a:schemeClr val="tx1"/>
                          </a:solidFill>
                          <a:effectLst/>
                          <a:latin typeface="游ゴシック" panose="020B0400000000000000" pitchFamily="50" charset="-128"/>
                          <a:ea typeface="游ゴシック" panose="020B0400000000000000" pitchFamily="50" charset="-128"/>
                        </a:rPr>
                        <a:t>２</a:t>
                      </a:r>
                      <a:endParaRPr lang="ja-JP" altLang="en-US" sz="800" b="1" i="0" u="none" strike="noStrike">
                        <a:solidFill>
                          <a:schemeClr val="tx1"/>
                        </a:solidFill>
                        <a:effectLst/>
                        <a:latin typeface="游ゴシック" panose="020B0400000000000000" pitchFamily="50" charset="-128"/>
                        <a:ea typeface="游ゴシック" panose="020B0400000000000000" pitchFamily="50" charset="-128"/>
                      </a:endParaRP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772</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20</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14,407</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582512239"/>
                  </a:ext>
                </a:extLst>
              </a:tr>
              <a:tr h="178329">
                <a:tc>
                  <a:txBody>
                    <a:bodyPr/>
                    <a:lstStyle/>
                    <a:p>
                      <a:pPr algn="l" fontAlgn="ctr">
                        <a:buNone/>
                      </a:pPr>
                      <a:r>
                        <a:rPr lang="ja-JP" altLang="en-US" sz="800" b="1" i="0" u="none" strike="noStrike">
                          <a:solidFill>
                            <a:schemeClr val="tx1"/>
                          </a:solidFill>
                          <a:effectLst/>
                          <a:latin typeface="游ゴシック" panose="020B0400000000000000" pitchFamily="50" charset="-128"/>
                          <a:ea typeface="游ゴシック" panose="020B0400000000000000" pitchFamily="50" charset="-128"/>
                        </a:rPr>
                        <a:t>基山町</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109</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1,714</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3,380</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727</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15</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207</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122</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820</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306</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1,020</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8</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632</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17</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9,077</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905016252"/>
                  </a:ext>
                </a:extLst>
              </a:tr>
              <a:tr h="178329">
                <a:tc>
                  <a:txBody>
                    <a:bodyPr/>
                    <a:lstStyle/>
                    <a:p>
                      <a:pPr algn="l" fontAlgn="ctr">
                        <a:buNone/>
                      </a:pPr>
                      <a:r>
                        <a:rPr lang="ja-JP" altLang="en-US" sz="800" b="1" i="0" u="none" strike="noStrike">
                          <a:solidFill>
                            <a:schemeClr val="tx1"/>
                          </a:solidFill>
                          <a:effectLst/>
                          <a:latin typeface="游ゴシック" panose="020B0400000000000000" pitchFamily="50" charset="-128"/>
                          <a:ea typeface="游ゴシック" panose="020B0400000000000000" pitchFamily="50" charset="-128"/>
                        </a:rPr>
                        <a:t>上峰町</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72</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7,425</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2,071</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671</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0 </a:t>
                      </a:r>
                      <a:r>
                        <a:rPr lang="en-US" altLang="ja-JP" sz="800" b="1" i="0" u="none" strike="noStrike" baseline="30000">
                          <a:solidFill>
                            <a:schemeClr val="tx1"/>
                          </a:solidFill>
                          <a:effectLst/>
                          <a:latin typeface="游ゴシック" panose="020B0400000000000000" pitchFamily="50" charset="-128"/>
                          <a:ea typeface="游ゴシック" panose="020B0400000000000000" pitchFamily="50" charset="-128"/>
                        </a:rPr>
                        <a:t>※1</a:t>
                      </a:r>
                      <a:endParaRPr lang="ja-JP" altLang="en-US" sz="800" b="1" i="0" u="none" strike="noStrike">
                        <a:solidFill>
                          <a:schemeClr val="tx1"/>
                        </a:solidFill>
                        <a:effectLst/>
                        <a:latin typeface="游ゴシック" panose="020B0400000000000000" pitchFamily="50" charset="-128"/>
                        <a:ea typeface="游ゴシック" panose="020B0400000000000000" pitchFamily="50" charset="-128"/>
                      </a:endParaRP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53</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457</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277</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295</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736</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0 </a:t>
                      </a:r>
                      <a:r>
                        <a:rPr lang="en-US" altLang="ja-JP" sz="800" b="1" i="0" u="none" strike="noStrike" baseline="30000">
                          <a:solidFill>
                            <a:schemeClr val="tx1"/>
                          </a:solidFill>
                          <a:effectLst/>
                          <a:latin typeface="游ゴシック" panose="020B0400000000000000" pitchFamily="50" charset="-128"/>
                          <a:ea typeface="游ゴシック" panose="020B0400000000000000" pitchFamily="50" charset="-128"/>
                        </a:rPr>
                        <a:t>※</a:t>
                      </a:r>
                      <a:r>
                        <a:rPr lang="ja-JP" altLang="en-US" sz="800" b="1" i="0" u="none" strike="noStrike" baseline="30000">
                          <a:solidFill>
                            <a:schemeClr val="tx1"/>
                          </a:solidFill>
                          <a:effectLst/>
                          <a:latin typeface="游ゴシック" panose="020B0400000000000000" pitchFamily="50" charset="-128"/>
                          <a:ea typeface="游ゴシック" panose="020B0400000000000000" pitchFamily="50" charset="-128"/>
                        </a:rPr>
                        <a:t>２</a:t>
                      </a:r>
                      <a:endParaRPr lang="ja-JP" altLang="en-US" sz="800" b="1" i="0" u="none" strike="noStrike">
                        <a:solidFill>
                          <a:schemeClr val="tx1"/>
                        </a:solidFill>
                        <a:effectLst/>
                        <a:latin typeface="游ゴシック" panose="020B0400000000000000" pitchFamily="50" charset="-128"/>
                        <a:ea typeface="游ゴシック" panose="020B0400000000000000" pitchFamily="50" charset="-128"/>
                      </a:endParaRP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242</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20</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12,319</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519300268"/>
                  </a:ext>
                </a:extLst>
              </a:tr>
              <a:tr h="178329">
                <a:tc>
                  <a:txBody>
                    <a:bodyPr/>
                    <a:lstStyle/>
                    <a:p>
                      <a:pPr algn="l" fontAlgn="ctr">
                        <a:buNone/>
                      </a:pPr>
                      <a:r>
                        <a:rPr lang="ja-JP" altLang="en-US" sz="800" b="1" i="0" u="none" strike="noStrike">
                          <a:solidFill>
                            <a:schemeClr val="tx1"/>
                          </a:solidFill>
                          <a:effectLst/>
                          <a:latin typeface="游ゴシック" panose="020B0400000000000000" pitchFamily="50" charset="-128"/>
                          <a:ea typeface="游ゴシック" panose="020B0400000000000000" pitchFamily="50" charset="-128"/>
                        </a:rPr>
                        <a:t>みやき町</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113</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2,087</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6,301</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1,243</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9</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135</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494</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1,925</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529</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1,587</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0 </a:t>
                      </a:r>
                      <a:r>
                        <a:rPr lang="en-US" altLang="ja-JP" sz="800" b="1" i="0" u="none" strike="noStrike" baseline="30000">
                          <a:solidFill>
                            <a:schemeClr val="tx1"/>
                          </a:solidFill>
                          <a:effectLst/>
                          <a:latin typeface="游ゴシック" panose="020B0400000000000000" pitchFamily="50" charset="-128"/>
                          <a:ea typeface="游ゴシック" panose="020B0400000000000000" pitchFamily="50" charset="-128"/>
                        </a:rPr>
                        <a:t>※</a:t>
                      </a:r>
                      <a:r>
                        <a:rPr lang="ja-JP" altLang="en-US" sz="800" b="1" i="0" u="none" strike="noStrike" baseline="30000">
                          <a:solidFill>
                            <a:schemeClr val="tx1"/>
                          </a:solidFill>
                          <a:effectLst/>
                          <a:latin typeface="游ゴシック" panose="020B0400000000000000" pitchFamily="50" charset="-128"/>
                          <a:ea typeface="游ゴシック" panose="020B0400000000000000" pitchFamily="50" charset="-128"/>
                        </a:rPr>
                        <a:t>２</a:t>
                      </a:r>
                      <a:endParaRPr lang="ja-JP" altLang="en-US" sz="800" b="1" i="0" u="none" strike="noStrike">
                        <a:solidFill>
                          <a:schemeClr val="tx1"/>
                        </a:solidFill>
                        <a:effectLst/>
                        <a:latin typeface="游ゴシック" panose="020B0400000000000000" pitchFamily="50" charset="-128"/>
                        <a:ea typeface="游ゴシック" panose="020B0400000000000000" pitchFamily="50" charset="-128"/>
                      </a:endParaRP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1,563</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20</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16,006</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33528545"/>
                  </a:ext>
                </a:extLst>
              </a:tr>
              <a:tr h="178329">
                <a:tc>
                  <a:txBody>
                    <a:bodyPr/>
                    <a:lstStyle/>
                    <a:p>
                      <a:pPr algn="l" fontAlgn="ctr">
                        <a:buNone/>
                      </a:pPr>
                      <a:r>
                        <a:rPr lang="ja-JP" altLang="en-US" sz="800" b="1" i="0" u="none" strike="noStrike">
                          <a:solidFill>
                            <a:schemeClr val="tx1"/>
                          </a:solidFill>
                          <a:effectLst/>
                          <a:latin typeface="游ゴシック" panose="020B0400000000000000" pitchFamily="50" charset="-128"/>
                          <a:ea typeface="游ゴシック" panose="020B0400000000000000" pitchFamily="50" charset="-128"/>
                        </a:rPr>
                        <a:t>玄海町</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105</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3,361</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1,735</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881</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0 </a:t>
                      </a:r>
                      <a:r>
                        <a:rPr lang="en-US" altLang="ja-JP" sz="800" b="1" i="0" u="none" strike="noStrike" baseline="30000">
                          <a:solidFill>
                            <a:schemeClr val="tx1"/>
                          </a:solidFill>
                          <a:effectLst/>
                          <a:latin typeface="游ゴシック" panose="020B0400000000000000" pitchFamily="50" charset="-128"/>
                          <a:ea typeface="游ゴシック" panose="020B0400000000000000" pitchFamily="50" charset="-128"/>
                        </a:rPr>
                        <a:t>※</a:t>
                      </a:r>
                      <a:r>
                        <a:rPr lang="ja-JP" altLang="en-US" sz="800" b="1" i="0" u="none" strike="noStrike" baseline="30000">
                          <a:solidFill>
                            <a:schemeClr val="tx1"/>
                          </a:solidFill>
                          <a:effectLst/>
                          <a:latin typeface="游ゴシック" panose="020B0400000000000000" pitchFamily="50" charset="-128"/>
                          <a:ea typeface="游ゴシック" panose="020B0400000000000000" pitchFamily="50" charset="-128"/>
                        </a:rPr>
                        <a:t>２</a:t>
                      </a:r>
                      <a:endParaRPr lang="ja-JP" altLang="en-US" sz="800" b="1" i="0" u="none" strike="noStrike">
                        <a:solidFill>
                          <a:schemeClr val="tx1"/>
                        </a:solidFill>
                        <a:effectLst/>
                        <a:latin typeface="游ゴシック" panose="020B0400000000000000" pitchFamily="50" charset="-128"/>
                        <a:ea typeface="游ゴシック" panose="020B0400000000000000" pitchFamily="50" charset="-128"/>
                      </a:endParaRP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319</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570</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1,697</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1,447</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2,614</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27</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2</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42</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12,800</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08448953"/>
                  </a:ext>
                </a:extLst>
              </a:tr>
              <a:tr h="178329">
                <a:tc>
                  <a:txBody>
                    <a:bodyPr/>
                    <a:lstStyle/>
                    <a:p>
                      <a:pPr algn="l" fontAlgn="ctr">
                        <a:buNone/>
                      </a:pPr>
                      <a:r>
                        <a:rPr lang="ja-JP" altLang="en-US" sz="800" b="1" i="0" u="none" strike="noStrike">
                          <a:solidFill>
                            <a:schemeClr val="tx1"/>
                          </a:solidFill>
                          <a:effectLst/>
                          <a:latin typeface="游ゴシック" panose="020B0400000000000000" pitchFamily="50" charset="-128"/>
                          <a:ea typeface="游ゴシック" panose="020B0400000000000000" pitchFamily="50" charset="-128"/>
                        </a:rPr>
                        <a:t>有田町</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116</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3,020</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4,099</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1,199</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9</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301</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331</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672</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569</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1,196</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2</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999</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608</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13,121</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88600443"/>
                  </a:ext>
                </a:extLst>
              </a:tr>
              <a:tr h="178329">
                <a:tc>
                  <a:txBody>
                    <a:bodyPr/>
                    <a:lstStyle/>
                    <a:p>
                      <a:pPr algn="l" fontAlgn="ctr">
                        <a:buNone/>
                      </a:pPr>
                      <a:r>
                        <a:rPr lang="ja-JP" altLang="en-US" sz="800" b="1" i="0" u="none" strike="noStrike">
                          <a:solidFill>
                            <a:schemeClr val="tx1"/>
                          </a:solidFill>
                          <a:effectLst/>
                          <a:latin typeface="游ゴシック" panose="020B0400000000000000" pitchFamily="50" charset="-128"/>
                          <a:ea typeface="游ゴシック" panose="020B0400000000000000" pitchFamily="50" charset="-128"/>
                        </a:rPr>
                        <a:t>大町町</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70</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1,110</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dirty="0">
                          <a:solidFill>
                            <a:schemeClr val="tx1"/>
                          </a:solidFill>
                          <a:effectLst/>
                          <a:latin typeface="游ゴシック" panose="020B0400000000000000" pitchFamily="50" charset="-128"/>
                          <a:ea typeface="游ゴシック" panose="020B0400000000000000" pitchFamily="50" charset="-128"/>
                        </a:rPr>
                        <a:t>1,459</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566</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3</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88</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129</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284</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207</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370</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0 </a:t>
                      </a:r>
                      <a:r>
                        <a:rPr lang="en-US" altLang="ja-JP" sz="800" b="1" i="0" u="none" strike="noStrike" baseline="30000">
                          <a:solidFill>
                            <a:schemeClr val="tx1"/>
                          </a:solidFill>
                          <a:effectLst/>
                          <a:latin typeface="游ゴシック" panose="020B0400000000000000" pitchFamily="50" charset="-128"/>
                          <a:ea typeface="游ゴシック" panose="020B0400000000000000" pitchFamily="50" charset="-128"/>
                        </a:rPr>
                        <a:t>※</a:t>
                      </a:r>
                      <a:r>
                        <a:rPr lang="ja-JP" altLang="en-US" sz="800" b="1" i="0" u="none" strike="noStrike" baseline="30000">
                          <a:solidFill>
                            <a:schemeClr val="tx1"/>
                          </a:solidFill>
                          <a:effectLst/>
                          <a:latin typeface="游ゴシック" panose="020B0400000000000000" pitchFamily="50" charset="-128"/>
                          <a:ea typeface="游ゴシック" panose="020B0400000000000000" pitchFamily="50" charset="-128"/>
                        </a:rPr>
                        <a:t>２</a:t>
                      </a:r>
                      <a:endParaRPr lang="ja-JP" altLang="en-US" sz="800" b="1" i="0" u="none" strike="noStrike">
                        <a:solidFill>
                          <a:schemeClr val="tx1"/>
                        </a:solidFill>
                        <a:effectLst/>
                        <a:latin typeface="游ゴシック" panose="020B0400000000000000" pitchFamily="50" charset="-128"/>
                        <a:ea typeface="游ゴシック" panose="020B0400000000000000" pitchFamily="50" charset="-128"/>
                      </a:endParaRP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524</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4</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4,814</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639064092"/>
                  </a:ext>
                </a:extLst>
              </a:tr>
              <a:tr h="178329">
                <a:tc>
                  <a:txBody>
                    <a:bodyPr/>
                    <a:lstStyle/>
                    <a:p>
                      <a:pPr algn="l" fontAlgn="ctr">
                        <a:buNone/>
                      </a:pPr>
                      <a:r>
                        <a:rPr lang="ja-JP" altLang="en-US" sz="800" b="1" i="0" u="none" strike="noStrike">
                          <a:solidFill>
                            <a:schemeClr val="tx1"/>
                          </a:solidFill>
                          <a:effectLst/>
                          <a:latin typeface="游ゴシック" panose="020B0400000000000000" pitchFamily="50" charset="-128"/>
                          <a:ea typeface="游ゴシック" panose="020B0400000000000000" pitchFamily="50" charset="-128"/>
                        </a:rPr>
                        <a:t>江北町</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78</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1,669</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2,579</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470</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5</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58</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379</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594</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287</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799</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457</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540</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22</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7,937</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645427473"/>
                  </a:ext>
                </a:extLst>
              </a:tr>
              <a:tr h="178329">
                <a:tc>
                  <a:txBody>
                    <a:bodyPr/>
                    <a:lstStyle/>
                    <a:p>
                      <a:pPr algn="l" fontAlgn="ctr">
                        <a:buNone/>
                      </a:pPr>
                      <a:r>
                        <a:rPr lang="ja-JP" altLang="en-US" sz="800" b="1" i="0" u="none" strike="noStrike">
                          <a:solidFill>
                            <a:schemeClr val="tx1"/>
                          </a:solidFill>
                          <a:effectLst/>
                          <a:latin typeface="游ゴシック" panose="020B0400000000000000" pitchFamily="50" charset="-128"/>
                          <a:ea typeface="游ゴシック" panose="020B0400000000000000" pitchFamily="50" charset="-128"/>
                        </a:rPr>
                        <a:t>白石町</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124</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3,216</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4,831</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1,540</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2</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205</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1,801</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590</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459</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3,275</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0 </a:t>
                      </a:r>
                      <a:r>
                        <a:rPr lang="en-US" altLang="ja-JP" sz="800" b="1" i="0" u="none" strike="noStrike" baseline="30000">
                          <a:solidFill>
                            <a:schemeClr val="tx1"/>
                          </a:solidFill>
                          <a:effectLst/>
                          <a:latin typeface="游ゴシック" panose="020B0400000000000000" pitchFamily="50" charset="-128"/>
                          <a:ea typeface="游ゴシック" panose="020B0400000000000000" pitchFamily="50" charset="-128"/>
                        </a:rPr>
                        <a:t>※</a:t>
                      </a:r>
                      <a:r>
                        <a:rPr lang="ja-JP" altLang="en-US" sz="800" b="1" i="0" u="none" strike="noStrike" baseline="30000">
                          <a:solidFill>
                            <a:schemeClr val="tx1"/>
                          </a:solidFill>
                          <a:effectLst/>
                          <a:latin typeface="游ゴシック" panose="020B0400000000000000" pitchFamily="50" charset="-128"/>
                          <a:ea typeface="游ゴシック" panose="020B0400000000000000" pitchFamily="50" charset="-128"/>
                        </a:rPr>
                        <a:t>２</a:t>
                      </a:r>
                      <a:endParaRPr lang="ja-JP" altLang="en-US" sz="800" b="1" i="0" u="none" strike="noStrike">
                        <a:solidFill>
                          <a:schemeClr val="tx1"/>
                        </a:solidFill>
                        <a:effectLst/>
                        <a:latin typeface="游ゴシック" panose="020B0400000000000000" pitchFamily="50" charset="-128"/>
                        <a:ea typeface="游ゴシック" panose="020B0400000000000000" pitchFamily="50" charset="-128"/>
                      </a:endParaRP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2,083</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20</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18,146</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519525594"/>
                  </a:ext>
                </a:extLst>
              </a:tr>
              <a:tr h="178329">
                <a:tc>
                  <a:txBody>
                    <a:bodyPr/>
                    <a:lstStyle/>
                    <a:p>
                      <a:pPr algn="l" fontAlgn="ctr">
                        <a:buNone/>
                      </a:pPr>
                      <a:r>
                        <a:rPr lang="ja-JP" altLang="en-US" sz="800" b="1" i="0" u="none" strike="noStrike">
                          <a:solidFill>
                            <a:schemeClr val="tx1"/>
                          </a:solidFill>
                          <a:effectLst/>
                          <a:latin typeface="游ゴシック" panose="020B0400000000000000" pitchFamily="50" charset="-128"/>
                          <a:ea typeface="游ゴシック" panose="020B0400000000000000" pitchFamily="50" charset="-128"/>
                        </a:rPr>
                        <a:t>太良町</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87</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2,639</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2,040</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917</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0 </a:t>
                      </a:r>
                      <a:r>
                        <a:rPr lang="en-US" altLang="ja-JP" sz="800" b="1" i="0" u="none" strike="noStrike" baseline="30000">
                          <a:solidFill>
                            <a:schemeClr val="tx1"/>
                          </a:solidFill>
                          <a:effectLst/>
                          <a:latin typeface="游ゴシック" panose="020B0400000000000000" pitchFamily="50" charset="-128"/>
                          <a:ea typeface="游ゴシック" panose="020B0400000000000000" pitchFamily="50" charset="-128"/>
                        </a:rPr>
                        <a:t>※</a:t>
                      </a:r>
                      <a:r>
                        <a:rPr lang="ja-JP" altLang="en-US" sz="800" b="1" i="0" u="none" strike="noStrike" baseline="30000">
                          <a:solidFill>
                            <a:schemeClr val="tx1"/>
                          </a:solidFill>
                          <a:effectLst/>
                          <a:latin typeface="游ゴシック" panose="020B0400000000000000" pitchFamily="50" charset="-128"/>
                          <a:ea typeface="游ゴシック" panose="020B0400000000000000" pitchFamily="50" charset="-128"/>
                        </a:rPr>
                        <a:t>２</a:t>
                      </a:r>
                      <a:endParaRPr lang="ja-JP" altLang="en-US" sz="800" b="1" i="0" u="none" strike="noStrike">
                        <a:solidFill>
                          <a:schemeClr val="tx1"/>
                        </a:solidFill>
                        <a:effectLst/>
                        <a:latin typeface="游ゴシック" panose="020B0400000000000000" pitchFamily="50" charset="-128"/>
                        <a:ea typeface="游ゴシック" panose="020B0400000000000000" pitchFamily="50" charset="-128"/>
                      </a:endParaRP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228</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778</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392</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267</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1,045</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8</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530</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20</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8,951</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709506653"/>
                  </a:ext>
                </a:extLst>
              </a:tr>
              <a:tr h="178329">
                <a:tc>
                  <a:txBody>
                    <a:bodyPr/>
                    <a:lstStyle/>
                    <a:p>
                      <a:pPr algn="l" fontAlgn="ctr">
                        <a:buNone/>
                      </a:pPr>
                      <a:r>
                        <a:rPr lang="ja-JP" altLang="en-US" sz="800" b="1" i="0" u="none" strike="noStrike" dirty="0">
                          <a:solidFill>
                            <a:schemeClr val="tx1"/>
                          </a:solidFill>
                          <a:effectLst/>
                          <a:latin typeface="游ゴシック" panose="020B0400000000000000" pitchFamily="50" charset="-128"/>
                          <a:ea typeface="游ゴシック" panose="020B0400000000000000" pitchFamily="50" charset="-128"/>
                        </a:rPr>
                        <a:t>県計</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dirty="0">
                          <a:solidFill>
                            <a:schemeClr val="tx1"/>
                          </a:solidFill>
                          <a:effectLst/>
                          <a:latin typeface="游ゴシック" panose="020B0400000000000000" pitchFamily="50" charset="-128"/>
                          <a:ea typeface="游ゴシック" panose="020B0400000000000000" pitchFamily="50" charset="-128"/>
                        </a:rPr>
                        <a:t>3,483</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93,612</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182,236</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45,307</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455</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13,094</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19,152</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32,484</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17,899</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60,136</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2,574</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40,491</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a:solidFill>
                            <a:schemeClr val="tx1"/>
                          </a:solidFill>
                          <a:effectLst/>
                          <a:latin typeface="游ゴシック" panose="020B0400000000000000" pitchFamily="50" charset="-128"/>
                          <a:ea typeface="游ゴシック" panose="020B0400000000000000" pitchFamily="50" charset="-128"/>
                        </a:rPr>
                        <a:t>2,010</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800" b="1" i="0" u="none" strike="noStrike" dirty="0">
                          <a:solidFill>
                            <a:schemeClr val="tx1"/>
                          </a:solidFill>
                          <a:effectLst/>
                          <a:latin typeface="游ゴシック" panose="020B0400000000000000" pitchFamily="50" charset="-128"/>
                          <a:ea typeface="游ゴシック" panose="020B0400000000000000" pitchFamily="50" charset="-128"/>
                        </a:rPr>
                        <a:t>512,933</a:t>
                      </a:r>
                    </a:p>
                  </a:txBody>
                  <a:tcPr marL="0" marR="70557"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957640522"/>
                  </a:ext>
                </a:extLst>
              </a:tr>
            </a:tbl>
          </a:graphicData>
        </a:graphic>
      </p:graphicFrame>
    </p:spTree>
    <p:custDataLst>
      <p:tags r:id="rId1"/>
    </p:custDataLst>
    <p:extLst>
      <p:ext uri="{BB962C8B-B14F-4D97-AF65-F5344CB8AC3E}">
        <p14:creationId xmlns:p14="http://schemas.microsoft.com/office/powerpoint/2010/main" val="2709373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4">
            <a:extLst>
              <a:ext uri="{FF2B5EF4-FFF2-40B4-BE49-F238E27FC236}">
                <a16:creationId xmlns:a16="http://schemas.microsoft.com/office/drawing/2014/main" id="{68C0AC65-30C0-F01F-DBAD-B2EAB9AB031D}"/>
              </a:ext>
            </a:extLst>
          </p:cNvPr>
          <p:cNvSpPr txBox="1">
            <a:spLocks noChangeArrowheads="1"/>
          </p:cNvSpPr>
          <p:nvPr/>
        </p:nvSpPr>
        <p:spPr bwMode="auto">
          <a:xfrm>
            <a:off x="240030" y="-19510"/>
            <a:ext cx="7772400" cy="731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fontScale="97500"/>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1400" kern="0" dirty="0">
                <a:solidFill>
                  <a:srgbClr val="005BAD"/>
                </a:solidFill>
                <a:latin typeface="HGP創英角ｺﾞｼｯｸUB" panose="020B0900000000000000" pitchFamily="50" charset="-128"/>
                <a:ea typeface="HGP創英角ｺﾞｼｯｸUB" panose="020B0900000000000000" pitchFamily="50" charset="-128"/>
              </a:rPr>
              <a:t>解いてみよう</a:t>
            </a:r>
            <a:endParaRPr lang="en-US" altLang="ja-JP" sz="1200" kern="0" dirty="0">
              <a:solidFill>
                <a:srgbClr val="005BAD"/>
              </a:solidFill>
              <a:latin typeface="HGP創英角ｺﾞｼｯｸUB" panose="020B0900000000000000" pitchFamily="50" charset="-128"/>
              <a:ea typeface="HGP創英角ｺﾞｼｯｸUB" panose="020B0900000000000000" pitchFamily="50" charset="-128"/>
            </a:endParaRPr>
          </a:p>
          <a:p>
            <a:pPr algn="l" eaLnBrk="1" hangingPunct="1"/>
            <a:r>
              <a:rPr kumimoji="0" lang="ja-JP" altLang="en-US" sz="2600" kern="0" dirty="0">
                <a:solidFill>
                  <a:srgbClr val="005BAD"/>
                </a:solidFill>
                <a:latin typeface="HGP創英角ｺﾞｼｯｸUB" panose="020B0900000000000000" pitchFamily="50" charset="-128"/>
                <a:ea typeface="HGP創英角ｺﾞｼｯｸUB" panose="020B0900000000000000" pitchFamily="50" charset="-128"/>
                <a:cs typeface="+mn-cs"/>
              </a:rPr>
              <a:t>６</a:t>
            </a:r>
            <a:r>
              <a:rPr kumimoji="0" lang="en-US" altLang="ja-JP" sz="2300" kern="0" dirty="0">
                <a:solidFill>
                  <a:srgbClr val="005BAD"/>
                </a:solidFill>
                <a:latin typeface="HGP創英角ｺﾞｼｯｸUB" panose="020B0900000000000000" pitchFamily="50" charset="-128"/>
                <a:ea typeface="HGP創英角ｺﾞｼｯｸUB" panose="020B0900000000000000" pitchFamily="50" charset="-128"/>
                <a:cs typeface="+mn-cs"/>
              </a:rPr>
              <a:t>.</a:t>
            </a:r>
            <a:r>
              <a:rPr lang="en-US" altLang="ja-JP" sz="2300" kern="0" dirty="0">
                <a:solidFill>
                  <a:schemeClr val="tx1"/>
                </a:solidFill>
                <a:latin typeface="HGP創英角ｺﾞｼｯｸUB" panose="020B0900000000000000" pitchFamily="50" charset="-128"/>
                <a:ea typeface="HGP創英角ｺﾞｼｯｸUB" panose="020B0900000000000000" pitchFamily="50" charset="-128"/>
              </a:rPr>
              <a:t> </a:t>
            </a:r>
            <a:r>
              <a:rPr lang="ja-JP" altLang="en-US" sz="2300" kern="0" dirty="0">
                <a:solidFill>
                  <a:schemeClr val="tx1"/>
                </a:solidFill>
                <a:latin typeface="HGP創英角ｺﾞｼｯｸUB" panose="020B0900000000000000" pitchFamily="50" charset="-128"/>
                <a:ea typeface="HGP創英角ｺﾞｼｯｸUB" panose="020B0900000000000000" pitchFamily="50" charset="-128"/>
              </a:rPr>
              <a:t>穴埋め問題</a:t>
            </a:r>
          </a:p>
        </p:txBody>
      </p:sp>
      <p:sp>
        <p:nvSpPr>
          <p:cNvPr id="19" name="AutoShape 353">
            <a:extLst>
              <a:ext uri="{FF2B5EF4-FFF2-40B4-BE49-F238E27FC236}">
                <a16:creationId xmlns:a16="http://schemas.microsoft.com/office/drawing/2014/main" id="{FD19DC69-D203-4A8F-B2C6-7E69B303B44D}"/>
              </a:ext>
            </a:extLst>
          </p:cNvPr>
          <p:cNvSpPr>
            <a:spLocks noChangeArrowheads="1"/>
          </p:cNvSpPr>
          <p:nvPr/>
        </p:nvSpPr>
        <p:spPr bwMode="auto">
          <a:xfrm>
            <a:off x="323851" y="1076587"/>
            <a:ext cx="8519134" cy="459596"/>
          </a:xfrm>
          <a:prstGeom prst="roundRect">
            <a:avLst>
              <a:gd name="adj" fmla="val 0"/>
            </a:avLst>
          </a:prstGeom>
          <a:solidFill>
            <a:srgbClr val="CEECFE"/>
          </a:solidFill>
          <a:ln>
            <a:noFill/>
          </a:ln>
          <a:effectLst/>
        </p:spPr>
        <p:txBody>
          <a:bodyPr wrap="none" anchor="ctr"/>
          <a:lstStyle/>
          <a:p>
            <a:pPr defTabSz="838413" eaLnBrk="1" hangingPunct="1">
              <a:spcBef>
                <a:spcPct val="20000"/>
              </a:spcBef>
              <a:defRPr/>
            </a:pPr>
            <a:r>
              <a:rPr lang="ja-JP" altLang="en-US" sz="1800" dirty="0">
                <a:solidFill>
                  <a:prstClr val="black"/>
                </a:solidFill>
                <a:latin typeface="+mn-ea"/>
                <a:ea typeface="+mn-ea"/>
              </a:rPr>
              <a:t>これまでのおさらいとして、問題にチャレンジしてみよう。</a:t>
            </a:r>
          </a:p>
        </p:txBody>
      </p:sp>
      <p:pic>
        <p:nvPicPr>
          <p:cNvPr id="26" name="Picture 29">
            <a:extLst>
              <a:ext uri="{FF2B5EF4-FFF2-40B4-BE49-F238E27FC236}">
                <a16:creationId xmlns:a16="http://schemas.microsoft.com/office/drawing/2014/main" id="{D3B50C1E-A345-4924-A31F-A88710E2EC4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p:blipFill>
        <p:spPr bwMode="auto">
          <a:xfrm>
            <a:off x="7920434" y="785230"/>
            <a:ext cx="849459" cy="1018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8">
            <a:extLst>
              <a:ext uri="{FF2B5EF4-FFF2-40B4-BE49-F238E27FC236}">
                <a16:creationId xmlns:a16="http://schemas.microsoft.com/office/drawing/2014/main" id="{2C7CE4E9-8041-4507-85E9-1BDAD623252C}"/>
              </a:ext>
            </a:extLst>
          </p:cNvPr>
          <p:cNvSpPr>
            <a:spLocks noChangeArrowheads="1"/>
          </p:cNvSpPr>
          <p:nvPr/>
        </p:nvSpPr>
        <p:spPr bwMode="auto">
          <a:xfrm>
            <a:off x="6371338" y="1246095"/>
            <a:ext cx="1623401" cy="279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000" tIns="36000" rIns="36000" bIns="36000" anchor="t" anchorCtr="0">
            <a:no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spcBef>
                <a:spcPct val="0"/>
              </a:spcBef>
              <a:spcAft>
                <a:spcPts val="600"/>
              </a:spcAft>
              <a:buFontTx/>
              <a:buNone/>
            </a:pPr>
            <a:r>
              <a:rPr lang="en-US" altLang="ja-JP" sz="1050" dirty="0">
                <a:latin typeface="+mn-ea"/>
                <a:ea typeface="+mn-ea"/>
                <a:cs typeface="メイリオ" panose="020B0604030504040204" pitchFamily="50" charset="-128"/>
              </a:rPr>
              <a:t>※ </a:t>
            </a:r>
            <a:r>
              <a:rPr lang="ja-JP" altLang="en-US" sz="1050" dirty="0">
                <a:latin typeface="+mn-ea"/>
                <a:ea typeface="+mn-ea"/>
                <a:cs typeface="メイリオ" panose="020B0604030504040204" pitchFamily="50" charset="-128"/>
              </a:rPr>
              <a:t>答えは最後のページ</a:t>
            </a:r>
            <a:endParaRPr lang="en-US" altLang="ja-JP" sz="1050" dirty="0">
              <a:latin typeface="+mn-ea"/>
              <a:ea typeface="+mn-ea"/>
              <a:cs typeface="メイリオ" panose="020B0604030504040204" pitchFamily="50" charset="-128"/>
            </a:endParaRPr>
          </a:p>
        </p:txBody>
      </p:sp>
      <p:grpSp>
        <p:nvGrpSpPr>
          <p:cNvPr id="21" name="グループ化 20">
            <a:extLst>
              <a:ext uri="{FF2B5EF4-FFF2-40B4-BE49-F238E27FC236}">
                <a16:creationId xmlns:a16="http://schemas.microsoft.com/office/drawing/2014/main" id="{0F426525-A361-3816-47B9-637A22F06677}"/>
              </a:ext>
            </a:extLst>
          </p:cNvPr>
          <p:cNvGrpSpPr/>
          <p:nvPr/>
        </p:nvGrpSpPr>
        <p:grpSpPr>
          <a:xfrm>
            <a:off x="323849" y="1736974"/>
            <a:ext cx="8506443" cy="742510"/>
            <a:chOff x="323849" y="1792402"/>
            <a:chExt cx="8506443" cy="742510"/>
          </a:xfrm>
        </p:grpSpPr>
        <p:grpSp>
          <p:nvGrpSpPr>
            <p:cNvPr id="11" name="グループ化 10">
              <a:extLst>
                <a:ext uri="{FF2B5EF4-FFF2-40B4-BE49-F238E27FC236}">
                  <a16:creationId xmlns:a16="http://schemas.microsoft.com/office/drawing/2014/main" id="{C3BDC450-BDF5-817A-707E-C80819D9FB26}"/>
                </a:ext>
              </a:extLst>
            </p:cNvPr>
            <p:cNvGrpSpPr/>
            <p:nvPr/>
          </p:nvGrpSpPr>
          <p:grpSpPr>
            <a:xfrm>
              <a:off x="323849" y="1803354"/>
              <a:ext cx="8506443" cy="731558"/>
              <a:chOff x="323849" y="1803354"/>
              <a:chExt cx="8506443" cy="731558"/>
            </a:xfrm>
          </p:grpSpPr>
          <p:sp>
            <p:nvSpPr>
              <p:cNvPr id="5" name="正方形/長方形 4">
                <a:extLst>
                  <a:ext uri="{FF2B5EF4-FFF2-40B4-BE49-F238E27FC236}">
                    <a16:creationId xmlns:a16="http://schemas.microsoft.com/office/drawing/2014/main" id="{55AF6436-8D97-B1B4-FF6B-300784F56151}"/>
                  </a:ext>
                </a:extLst>
              </p:cNvPr>
              <p:cNvSpPr/>
              <p:nvPr/>
            </p:nvSpPr>
            <p:spPr bwMode="auto">
              <a:xfrm>
                <a:off x="323849" y="1803354"/>
                <a:ext cx="8506443" cy="731557"/>
              </a:xfrm>
              <a:prstGeom prst="rect">
                <a:avLst/>
              </a:prstGeom>
              <a:solidFill>
                <a:schemeClr val="bg1"/>
              </a:solidFill>
              <a:ln w="9525"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7" name="正方形/長方形 6">
                <a:extLst>
                  <a:ext uri="{FF2B5EF4-FFF2-40B4-BE49-F238E27FC236}">
                    <a16:creationId xmlns:a16="http://schemas.microsoft.com/office/drawing/2014/main" id="{DF18804C-3A94-4AC3-B1EC-D3DEB625369B}"/>
                  </a:ext>
                </a:extLst>
              </p:cNvPr>
              <p:cNvSpPr/>
              <p:nvPr/>
            </p:nvSpPr>
            <p:spPr bwMode="auto">
              <a:xfrm>
                <a:off x="323851" y="1803354"/>
                <a:ext cx="849460" cy="731558"/>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ja-JP" altLang="en-US" sz="1800" spc="120">
                    <a:solidFill>
                      <a:schemeClr val="bg1"/>
                    </a:solidFill>
                    <a:latin typeface="+mn-ea"/>
                    <a:ea typeface="+mn-ea"/>
                  </a:rPr>
                  <a:t>問</a:t>
                </a:r>
                <a:r>
                  <a:rPr lang="en-US" altLang="ja-JP" sz="1800" spc="120" dirty="0">
                    <a:solidFill>
                      <a:schemeClr val="bg1"/>
                    </a:solidFill>
                    <a:latin typeface="+mn-ea"/>
                    <a:ea typeface="+mn-ea"/>
                  </a:rPr>
                  <a:t>1</a:t>
                </a:r>
                <a:endParaRPr kumimoji="1" lang="ja-JP" altLang="en-US" sz="1800" b="0" i="0" u="none" strike="noStrike" cap="none" spc="120" normalizeH="0" baseline="0" dirty="0">
                  <a:ln>
                    <a:noFill/>
                  </a:ln>
                  <a:solidFill>
                    <a:schemeClr val="bg1"/>
                  </a:solidFill>
                  <a:effectLst/>
                  <a:latin typeface="+mn-ea"/>
                  <a:ea typeface="+mn-ea"/>
                </a:endParaRPr>
              </a:p>
            </p:txBody>
          </p:sp>
        </p:grpSp>
        <p:sp>
          <p:nvSpPr>
            <p:cNvPr id="10" name="Rectangle 36">
              <a:extLst>
                <a:ext uri="{FF2B5EF4-FFF2-40B4-BE49-F238E27FC236}">
                  <a16:creationId xmlns:a16="http://schemas.microsoft.com/office/drawing/2014/main" id="{F41AE482-23DD-AD13-1291-03F5C4EA67F5}"/>
                </a:ext>
              </a:extLst>
            </p:cNvPr>
            <p:cNvSpPr>
              <a:spLocks noChangeArrowheads="1"/>
            </p:cNvSpPr>
            <p:nvPr/>
          </p:nvSpPr>
          <p:spPr bwMode="auto">
            <a:xfrm>
              <a:off x="1257317" y="1792402"/>
              <a:ext cx="6853013" cy="6836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nSpc>
                  <a:spcPts val="2480"/>
                </a:lnSpc>
              </a:pPr>
              <a:r>
                <a:rPr lang="ja-JP" altLang="en-US" sz="1400">
                  <a:latin typeface="+mn-ea"/>
                  <a:ea typeface="+mn-ea"/>
                </a:rPr>
                <a:t>日本国憲法第３０条では、「国民は、法律の定めるところにより、（①　　）の義務を負ふ。」と定められている。</a:t>
              </a:r>
              <a:endParaRPr lang="en-US" altLang="ja-JP" sz="1400" dirty="0">
                <a:latin typeface="+mn-ea"/>
                <a:ea typeface="+mn-ea"/>
              </a:endParaRPr>
            </a:p>
          </p:txBody>
        </p:sp>
      </p:grpSp>
      <p:grpSp>
        <p:nvGrpSpPr>
          <p:cNvPr id="20" name="グループ化 19">
            <a:extLst>
              <a:ext uri="{FF2B5EF4-FFF2-40B4-BE49-F238E27FC236}">
                <a16:creationId xmlns:a16="http://schemas.microsoft.com/office/drawing/2014/main" id="{3127B951-8E77-B2C7-CF4C-C6F9DB0DB662}"/>
              </a:ext>
            </a:extLst>
          </p:cNvPr>
          <p:cNvGrpSpPr/>
          <p:nvPr/>
        </p:nvGrpSpPr>
        <p:grpSpPr>
          <a:xfrm>
            <a:off x="318778" y="2583011"/>
            <a:ext cx="8506443" cy="1402579"/>
            <a:chOff x="318778" y="2615187"/>
            <a:chExt cx="8506443" cy="1402579"/>
          </a:xfrm>
        </p:grpSpPr>
        <p:grpSp>
          <p:nvGrpSpPr>
            <p:cNvPr id="12" name="グループ化 11">
              <a:extLst>
                <a:ext uri="{FF2B5EF4-FFF2-40B4-BE49-F238E27FC236}">
                  <a16:creationId xmlns:a16="http://schemas.microsoft.com/office/drawing/2014/main" id="{7428A670-872C-3122-374E-F2018ED52000}"/>
                </a:ext>
              </a:extLst>
            </p:cNvPr>
            <p:cNvGrpSpPr/>
            <p:nvPr/>
          </p:nvGrpSpPr>
          <p:grpSpPr>
            <a:xfrm>
              <a:off x="318778" y="2627487"/>
              <a:ext cx="8506443" cy="1390279"/>
              <a:chOff x="323849" y="1803354"/>
              <a:chExt cx="8506443" cy="940749"/>
            </a:xfrm>
          </p:grpSpPr>
          <p:sp>
            <p:nvSpPr>
              <p:cNvPr id="13" name="正方形/長方形 12">
                <a:extLst>
                  <a:ext uri="{FF2B5EF4-FFF2-40B4-BE49-F238E27FC236}">
                    <a16:creationId xmlns:a16="http://schemas.microsoft.com/office/drawing/2014/main" id="{1FD211F1-71B7-A9BD-95D6-F69D4DA70AF0}"/>
                  </a:ext>
                </a:extLst>
              </p:cNvPr>
              <p:cNvSpPr/>
              <p:nvPr/>
            </p:nvSpPr>
            <p:spPr bwMode="auto">
              <a:xfrm>
                <a:off x="323849" y="1803354"/>
                <a:ext cx="8506443" cy="940748"/>
              </a:xfrm>
              <a:prstGeom prst="rect">
                <a:avLst/>
              </a:prstGeom>
              <a:solidFill>
                <a:schemeClr val="bg1"/>
              </a:solidFill>
              <a:ln w="9525"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14" name="正方形/長方形 13">
                <a:extLst>
                  <a:ext uri="{FF2B5EF4-FFF2-40B4-BE49-F238E27FC236}">
                    <a16:creationId xmlns:a16="http://schemas.microsoft.com/office/drawing/2014/main" id="{3123E5DA-6838-A470-3634-10EA5FD75CC9}"/>
                  </a:ext>
                </a:extLst>
              </p:cNvPr>
              <p:cNvSpPr/>
              <p:nvPr/>
            </p:nvSpPr>
            <p:spPr bwMode="auto">
              <a:xfrm>
                <a:off x="323851" y="1803354"/>
                <a:ext cx="849460" cy="940749"/>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ja-JP" altLang="en-US" sz="1800" spc="120">
                    <a:solidFill>
                      <a:schemeClr val="bg1"/>
                    </a:solidFill>
                    <a:latin typeface="+mn-ea"/>
                    <a:ea typeface="+mn-ea"/>
                  </a:rPr>
                  <a:t>問</a:t>
                </a:r>
                <a:r>
                  <a:rPr lang="en-US" altLang="ja-JP" sz="1800" spc="120" dirty="0">
                    <a:solidFill>
                      <a:schemeClr val="bg1"/>
                    </a:solidFill>
                    <a:latin typeface="+mn-ea"/>
                    <a:ea typeface="+mn-ea"/>
                  </a:rPr>
                  <a:t>2</a:t>
                </a:r>
                <a:endParaRPr kumimoji="1" lang="ja-JP" altLang="en-US" sz="1800" b="0" i="0" u="none" strike="noStrike" cap="none" spc="120" normalizeH="0" baseline="0" dirty="0">
                  <a:ln>
                    <a:noFill/>
                  </a:ln>
                  <a:solidFill>
                    <a:schemeClr val="bg1"/>
                  </a:solidFill>
                  <a:effectLst/>
                  <a:latin typeface="+mn-ea"/>
                  <a:ea typeface="+mn-ea"/>
                </a:endParaRPr>
              </a:p>
            </p:txBody>
          </p:sp>
        </p:grpSp>
        <p:sp>
          <p:nvSpPr>
            <p:cNvPr id="15" name="Rectangle 36">
              <a:extLst>
                <a:ext uri="{FF2B5EF4-FFF2-40B4-BE49-F238E27FC236}">
                  <a16:creationId xmlns:a16="http://schemas.microsoft.com/office/drawing/2014/main" id="{539CA0CA-F419-4E99-A821-D943DC055D00}"/>
                </a:ext>
              </a:extLst>
            </p:cNvPr>
            <p:cNvSpPr>
              <a:spLocks noChangeArrowheads="1"/>
            </p:cNvSpPr>
            <p:nvPr/>
          </p:nvSpPr>
          <p:spPr bwMode="auto">
            <a:xfrm>
              <a:off x="1287521" y="2615187"/>
              <a:ext cx="7418418" cy="13747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eaLnBrk="1" fontAlgn="t" hangingPunct="1">
                <a:lnSpc>
                  <a:spcPts val="2480"/>
                </a:lnSpc>
              </a:pPr>
              <a:r>
                <a:rPr lang="ja-JP" altLang="ja-JP" sz="1400">
                  <a:latin typeface="+mn-ea"/>
                  <a:ea typeface="+mn-ea"/>
                </a:rPr>
                <a:t>納税の義務を果たしてもらうためには、みんながより公平だと思える仕組みが必要ですが、</a:t>
              </a:r>
              <a:endParaRPr lang="en-US" altLang="ja-JP" sz="1400" dirty="0">
                <a:latin typeface="+mn-ea"/>
                <a:ea typeface="+mn-ea"/>
              </a:endParaRPr>
            </a:p>
            <a:p>
              <a:pPr eaLnBrk="1" fontAlgn="t" hangingPunct="1">
                <a:lnSpc>
                  <a:spcPts val="2480"/>
                </a:lnSpc>
              </a:pPr>
              <a:r>
                <a:rPr lang="ja-JP" altLang="ja-JP" sz="1400">
                  <a:latin typeface="+mn-ea"/>
                  <a:ea typeface="+mn-ea"/>
                </a:rPr>
                <a:t>「公平」の考え方にはいろいろあります。以下は何という公平でしょうか。</a:t>
              </a:r>
            </a:p>
            <a:p>
              <a:pPr eaLnBrk="1" fontAlgn="t" hangingPunct="1">
                <a:lnSpc>
                  <a:spcPts val="2480"/>
                </a:lnSpc>
              </a:pPr>
              <a:r>
                <a:rPr lang="ja-JP" altLang="ja-JP" sz="1400">
                  <a:latin typeface="+mn-ea"/>
                  <a:ea typeface="+mn-ea"/>
                </a:rPr>
                <a:t>（②　　）的公平　・・・　「負担能力が同じ人には、同じ負担を求めるのが公平」という考え方</a:t>
              </a:r>
            </a:p>
            <a:p>
              <a:pPr eaLnBrk="1" fontAlgn="t" hangingPunct="1">
                <a:lnSpc>
                  <a:spcPts val="2480"/>
                </a:lnSpc>
              </a:pPr>
              <a:r>
                <a:rPr lang="ja-JP" altLang="ja-JP" sz="1400">
                  <a:latin typeface="+mn-ea"/>
                  <a:ea typeface="+mn-ea"/>
                </a:rPr>
                <a:t>（③　　）的公平　・・・　「負担能力が高い人には、より大きな負担を求めるのが公平」という考え方</a:t>
              </a:r>
            </a:p>
          </p:txBody>
        </p:sp>
      </p:grpSp>
      <p:grpSp>
        <p:nvGrpSpPr>
          <p:cNvPr id="2" name="グループ化 1">
            <a:extLst>
              <a:ext uri="{FF2B5EF4-FFF2-40B4-BE49-F238E27FC236}">
                <a16:creationId xmlns:a16="http://schemas.microsoft.com/office/drawing/2014/main" id="{205769D9-AA3B-EA21-829B-AD85A725F260}"/>
              </a:ext>
            </a:extLst>
          </p:cNvPr>
          <p:cNvGrpSpPr/>
          <p:nvPr/>
        </p:nvGrpSpPr>
        <p:grpSpPr>
          <a:xfrm>
            <a:off x="318777" y="4089118"/>
            <a:ext cx="8506443" cy="551330"/>
            <a:chOff x="318777" y="3858422"/>
            <a:chExt cx="8506443" cy="551330"/>
          </a:xfrm>
        </p:grpSpPr>
        <p:grpSp>
          <p:nvGrpSpPr>
            <p:cNvPr id="16" name="グループ化 15">
              <a:extLst>
                <a:ext uri="{FF2B5EF4-FFF2-40B4-BE49-F238E27FC236}">
                  <a16:creationId xmlns:a16="http://schemas.microsoft.com/office/drawing/2014/main" id="{17FC0C10-6F0E-89EC-8ECB-72774566D259}"/>
                </a:ext>
              </a:extLst>
            </p:cNvPr>
            <p:cNvGrpSpPr/>
            <p:nvPr/>
          </p:nvGrpSpPr>
          <p:grpSpPr>
            <a:xfrm>
              <a:off x="318777" y="3858422"/>
              <a:ext cx="8506443" cy="551330"/>
              <a:chOff x="323849" y="1803354"/>
              <a:chExt cx="8506443" cy="731558"/>
            </a:xfrm>
          </p:grpSpPr>
          <p:sp>
            <p:nvSpPr>
              <p:cNvPr id="17" name="正方形/長方形 16">
                <a:extLst>
                  <a:ext uri="{FF2B5EF4-FFF2-40B4-BE49-F238E27FC236}">
                    <a16:creationId xmlns:a16="http://schemas.microsoft.com/office/drawing/2014/main" id="{C4196A6F-07BB-CD49-D979-0F59AF782EC9}"/>
                  </a:ext>
                </a:extLst>
              </p:cNvPr>
              <p:cNvSpPr/>
              <p:nvPr/>
            </p:nvSpPr>
            <p:spPr bwMode="auto">
              <a:xfrm>
                <a:off x="323849" y="1803354"/>
                <a:ext cx="8506443" cy="731557"/>
              </a:xfrm>
              <a:prstGeom prst="rect">
                <a:avLst/>
              </a:prstGeom>
              <a:solidFill>
                <a:schemeClr val="bg1"/>
              </a:solidFill>
              <a:ln w="9525"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18" name="正方形/長方形 17">
                <a:extLst>
                  <a:ext uri="{FF2B5EF4-FFF2-40B4-BE49-F238E27FC236}">
                    <a16:creationId xmlns:a16="http://schemas.microsoft.com/office/drawing/2014/main" id="{2CC2B6E8-1AA7-EE6D-5B3C-25A69DB2D8B2}"/>
                  </a:ext>
                </a:extLst>
              </p:cNvPr>
              <p:cNvSpPr/>
              <p:nvPr/>
            </p:nvSpPr>
            <p:spPr bwMode="auto">
              <a:xfrm>
                <a:off x="323851" y="1803354"/>
                <a:ext cx="849460" cy="731558"/>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ja-JP" altLang="en-US" sz="1800" spc="120">
                    <a:solidFill>
                      <a:schemeClr val="bg1"/>
                    </a:solidFill>
                    <a:latin typeface="+mn-ea"/>
                    <a:ea typeface="+mn-ea"/>
                  </a:rPr>
                  <a:t>問</a:t>
                </a:r>
                <a:r>
                  <a:rPr lang="en-US" altLang="ja-JP" sz="1800" spc="120" dirty="0">
                    <a:solidFill>
                      <a:schemeClr val="bg1"/>
                    </a:solidFill>
                    <a:latin typeface="+mn-ea"/>
                    <a:ea typeface="+mn-ea"/>
                  </a:rPr>
                  <a:t>3</a:t>
                </a:r>
                <a:endParaRPr kumimoji="1" lang="ja-JP" altLang="en-US" sz="1800" b="0" i="0" u="none" strike="noStrike" cap="none" spc="120" normalizeH="0" baseline="0" dirty="0">
                  <a:ln>
                    <a:noFill/>
                  </a:ln>
                  <a:solidFill>
                    <a:schemeClr val="bg1"/>
                  </a:solidFill>
                  <a:effectLst/>
                  <a:latin typeface="+mn-ea"/>
                  <a:ea typeface="+mn-ea"/>
                </a:endParaRPr>
              </a:p>
            </p:txBody>
          </p:sp>
        </p:grpSp>
        <p:sp>
          <p:nvSpPr>
            <p:cNvPr id="23" name="Rectangle 36">
              <a:extLst>
                <a:ext uri="{FF2B5EF4-FFF2-40B4-BE49-F238E27FC236}">
                  <a16:creationId xmlns:a16="http://schemas.microsoft.com/office/drawing/2014/main" id="{27EEA2F5-2694-118D-F23A-5AE87FFEB4D4}"/>
                </a:ext>
              </a:extLst>
            </p:cNvPr>
            <p:cNvSpPr>
              <a:spLocks noChangeArrowheads="1"/>
            </p:cNvSpPr>
            <p:nvPr/>
          </p:nvSpPr>
          <p:spPr bwMode="auto">
            <a:xfrm>
              <a:off x="1252247" y="3932406"/>
              <a:ext cx="7124066" cy="363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nSpc>
                  <a:spcPts val="2480"/>
                </a:lnSpc>
              </a:pPr>
              <a:r>
                <a:rPr lang="ja-JP" altLang="en-US" sz="1400">
                  <a:latin typeface="+mn-ea"/>
                  <a:ea typeface="+mn-ea"/>
                </a:rPr>
                <a:t>国の税金に関する法律と税の使いみちは、（④　　）の代表者である（⑤　　）が決めています。</a:t>
              </a:r>
              <a:endParaRPr lang="en-US" altLang="ja-JP" sz="1400" dirty="0">
                <a:latin typeface="+mn-ea"/>
                <a:ea typeface="+mn-ea"/>
              </a:endParaRPr>
            </a:p>
          </p:txBody>
        </p:sp>
      </p:grpSp>
      <p:grpSp>
        <p:nvGrpSpPr>
          <p:cNvPr id="4" name="グループ化 3">
            <a:extLst>
              <a:ext uri="{FF2B5EF4-FFF2-40B4-BE49-F238E27FC236}">
                <a16:creationId xmlns:a16="http://schemas.microsoft.com/office/drawing/2014/main" id="{C366C397-4639-D87E-81DE-55B1D0E1D06F}"/>
              </a:ext>
            </a:extLst>
          </p:cNvPr>
          <p:cNvGrpSpPr/>
          <p:nvPr/>
        </p:nvGrpSpPr>
        <p:grpSpPr>
          <a:xfrm>
            <a:off x="318777" y="5945849"/>
            <a:ext cx="8506443" cy="561121"/>
            <a:chOff x="318777" y="5781413"/>
            <a:chExt cx="8506443" cy="561121"/>
          </a:xfrm>
        </p:grpSpPr>
        <p:grpSp>
          <p:nvGrpSpPr>
            <p:cNvPr id="29" name="グループ化 28">
              <a:extLst>
                <a:ext uri="{FF2B5EF4-FFF2-40B4-BE49-F238E27FC236}">
                  <a16:creationId xmlns:a16="http://schemas.microsoft.com/office/drawing/2014/main" id="{FC15DCE0-CB08-9733-D6FA-08ACEB459A7B}"/>
                </a:ext>
              </a:extLst>
            </p:cNvPr>
            <p:cNvGrpSpPr/>
            <p:nvPr/>
          </p:nvGrpSpPr>
          <p:grpSpPr>
            <a:xfrm>
              <a:off x="318777" y="5781413"/>
              <a:ext cx="8506443" cy="561121"/>
              <a:chOff x="323849" y="1803354"/>
              <a:chExt cx="8506443" cy="731558"/>
            </a:xfrm>
          </p:grpSpPr>
          <p:sp>
            <p:nvSpPr>
              <p:cNvPr id="30" name="正方形/長方形 29">
                <a:extLst>
                  <a:ext uri="{FF2B5EF4-FFF2-40B4-BE49-F238E27FC236}">
                    <a16:creationId xmlns:a16="http://schemas.microsoft.com/office/drawing/2014/main" id="{B9EE9EA0-92CA-F0BB-6632-5DB081081357}"/>
                  </a:ext>
                </a:extLst>
              </p:cNvPr>
              <p:cNvSpPr/>
              <p:nvPr/>
            </p:nvSpPr>
            <p:spPr bwMode="auto">
              <a:xfrm>
                <a:off x="323849" y="1803354"/>
                <a:ext cx="8506443" cy="731557"/>
              </a:xfrm>
              <a:prstGeom prst="rect">
                <a:avLst/>
              </a:prstGeom>
              <a:solidFill>
                <a:schemeClr val="bg1"/>
              </a:solidFill>
              <a:ln w="9525"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31" name="正方形/長方形 30">
                <a:extLst>
                  <a:ext uri="{FF2B5EF4-FFF2-40B4-BE49-F238E27FC236}">
                    <a16:creationId xmlns:a16="http://schemas.microsoft.com/office/drawing/2014/main" id="{E9090774-5349-DF40-4565-C11F659296AB}"/>
                  </a:ext>
                </a:extLst>
              </p:cNvPr>
              <p:cNvSpPr/>
              <p:nvPr/>
            </p:nvSpPr>
            <p:spPr bwMode="auto">
              <a:xfrm>
                <a:off x="323851" y="1803354"/>
                <a:ext cx="849460" cy="731558"/>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ja-JP" altLang="en-US" sz="1800" spc="120">
                    <a:solidFill>
                      <a:schemeClr val="bg1"/>
                    </a:solidFill>
                    <a:latin typeface="+mn-ea"/>
                    <a:ea typeface="+mn-ea"/>
                  </a:rPr>
                  <a:t>問</a:t>
                </a:r>
                <a:r>
                  <a:rPr lang="en-US" altLang="ja-JP" sz="1800" spc="120" dirty="0">
                    <a:solidFill>
                      <a:schemeClr val="bg1"/>
                    </a:solidFill>
                    <a:latin typeface="+mn-ea"/>
                    <a:ea typeface="+mn-ea"/>
                  </a:rPr>
                  <a:t>5</a:t>
                </a:r>
                <a:endParaRPr kumimoji="1" lang="ja-JP" altLang="en-US" sz="1800" b="0" i="0" u="none" strike="noStrike" cap="none" spc="120" normalizeH="0" baseline="0" dirty="0">
                  <a:ln>
                    <a:noFill/>
                  </a:ln>
                  <a:solidFill>
                    <a:schemeClr val="bg1"/>
                  </a:solidFill>
                  <a:effectLst/>
                  <a:latin typeface="+mn-ea"/>
                  <a:ea typeface="+mn-ea"/>
                </a:endParaRPr>
              </a:p>
            </p:txBody>
          </p:sp>
        </p:grpSp>
        <p:sp>
          <p:nvSpPr>
            <p:cNvPr id="32" name="Rectangle 36">
              <a:extLst>
                <a:ext uri="{FF2B5EF4-FFF2-40B4-BE49-F238E27FC236}">
                  <a16:creationId xmlns:a16="http://schemas.microsoft.com/office/drawing/2014/main" id="{C569C559-7FF8-0EAF-ECF8-1FF2321DCAE0}"/>
                </a:ext>
              </a:extLst>
            </p:cNvPr>
            <p:cNvSpPr>
              <a:spLocks noChangeArrowheads="1"/>
            </p:cNvSpPr>
            <p:nvPr/>
          </p:nvSpPr>
          <p:spPr bwMode="auto">
            <a:xfrm>
              <a:off x="1252245" y="5870510"/>
              <a:ext cx="4639412" cy="363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nSpc>
                  <a:spcPts val="2480"/>
                </a:lnSpc>
              </a:pPr>
              <a:r>
                <a:rPr lang="ja-JP" altLang="en-US" sz="1400">
                  <a:latin typeface="+mn-ea"/>
                  <a:ea typeface="+mn-ea"/>
                </a:rPr>
                <a:t>地方税の代表的なものには、（⑩　　）、（⑪　　）などがある。</a:t>
              </a:r>
              <a:endParaRPr lang="en-US" altLang="ja-JP" sz="1400" dirty="0">
                <a:latin typeface="+mn-ea"/>
                <a:ea typeface="+mn-ea"/>
              </a:endParaRPr>
            </a:p>
          </p:txBody>
        </p:sp>
      </p:grpSp>
      <p:grpSp>
        <p:nvGrpSpPr>
          <p:cNvPr id="34" name="グループ化 33">
            <a:extLst>
              <a:ext uri="{FF2B5EF4-FFF2-40B4-BE49-F238E27FC236}">
                <a16:creationId xmlns:a16="http://schemas.microsoft.com/office/drawing/2014/main" id="{52EAB5A0-2D1E-2640-40C8-E59FE5292991}"/>
              </a:ext>
            </a:extLst>
          </p:cNvPr>
          <p:cNvGrpSpPr/>
          <p:nvPr/>
        </p:nvGrpSpPr>
        <p:grpSpPr>
          <a:xfrm>
            <a:off x="318777" y="4691438"/>
            <a:ext cx="8506443" cy="1150884"/>
            <a:chOff x="318777" y="4691438"/>
            <a:chExt cx="8506443" cy="1150884"/>
          </a:xfrm>
        </p:grpSpPr>
        <p:grpSp>
          <p:nvGrpSpPr>
            <p:cNvPr id="3" name="グループ化 2">
              <a:extLst>
                <a:ext uri="{FF2B5EF4-FFF2-40B4-BE49-F238E27FC236}">
                  <a16:creationId xmlns:a16="http://schemas.microsoft.com/office/drawing/2014/main" id="{D05A0A3E-3458-A2D3-7A4D-295EAD31BAE7}"/>
                </a:ext>
              </a:extLst>
            </p:cNvPr>
            <p:cNvGrpSpPr/>
            <p:nvPr/>
          </p:nvGrpSpPr>
          <p:grpSpPr>
            <a:xfrm>
              <a:off x="318777" y="4743976"/>
              <a:ext cx="8506443" cy="1098346"/>
              <a:chOff x="318777" y="4579692"/>
              <a:chExt cx="8506443" cy="1098346"/>
            </a:xfrm>
          </p:grpSpPr>
          <p:grpSp>
            <p:nvGrpSpPr>
              <p:cNvPr id="24" name="グループ化 23">
                <a:extLst>
                  <a:ext uri="{FF2B5EF4-FFF2-40B4-BE49-F238E27FC236}">
                    <a16:creationId xmlns:a16="http://schemas.microsoft.com/office/drawing/2014/main" id="{F00EBB11-6D50-D0AC-6D81-222CD101B85F}"/>
                  </a:ext>
                </a:extLst>
              </p:cNvPr>
              <p:cNvGrpSpPr/>
              <p:nvPr/>
            </p:nvGrpSpPr>
            <p:grpSpPr>
              <a:xfrm>
                <a:off x="318777" y="4586340"/>
                <a:ext cx="8506443" cy="1091698"/>
                <a:chOff x="323849" y="1803354"/>
                <a:chExt cx="8506443" cy="773760"/>
              </a:xfrm>
            </p:grpSpPr>
            <p:sp>
              <p:nvSpPr>
                <p:cNvPr id="25" name="正方形/長方形 24">
                  <a:extLst>
                    <a:ext uri="{FF2B5EF4-FFF2-40B4-BE49-F238E27FC236}">
                      <a16:creationId xmlns:a16="http://schemas.microsoft.com/office/drawing/2014/main" id="{824DE7BA-81D4-78B8-E981-5E65CAD6783B}"/>
                    </a:ext>
                  </a:extLst>
                </p:cNvPr>
                <p:cNvSpPr/>
                <p:nvPr/>
              </p:nvSpPr>
              <p:spPr bwMode="auto">
                <a:xfrm>
                  <a:off x="323849" y="1803354"/>
                  <a:ext cx="8506443" cy="773759"/>
                </a:xfrm>
                <a:prstGeom prst="rect">
                  <a:avLst/>
                </a:prstGeom>
                <a:solidFill>
                  <a:schemeClr val="bg1"/>
                </a:solidFill>
                <a:ln w="9525"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27" name="正方形/長方形 26">
                  <a:extLst>
                    <a:ext uri="{FF2B5EF4-FFF2-40B4-BE49-F238E27FC236}">
                      <a16:creationId xmlns:a16="http://schemas.microsoft.com/office/drawing/2014/main" id="{A37D7B89-FB5C-DDCD-C509-474539BCF343}"/>
                    </a:ext>
                  </a:extLst>
                </p:cNvPr>
                <p:cNvSpPr/>
                <p:nvPr/>
              </p:nvSpPr>
              <p:spPr bwMode="auto">
                <a:xfrm>
                  <a:off x="323851" y="1803354"/>
                  <a:ext cx="849460" cy="773760"/>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ja-JP" altLang="en-US" sz="1800" spc="120">
                      <a:solidFill>
                        <a:schemeClr val="bg1"/>
                      </a:solidFill>
                      <a:latin typeface="+mn-ea"/>
                      <a:ea typeface="+mn-ea"/>
                    </a:rPr>
                    <a:t>問</a:t>
                  </a:r>
                  <a:r>
                    <a:rPr lang="en-US" altLang="ja-JP" sz="1800" spc="120" dirty="0">
                      <a:solidFill>
                        <a:schemeClr val="bg1"/>
                      </a:solidFill>
                      <a:latin typeface="+mn-ea"/>
                      <a:ea typeface="+mn-ea"/>
                    </a:rPr>
                    <a:t>4</a:t>
                  </a:r>
                  <a:endParaRPr kumimoji="1" lang="ja-JP" altLang="en-US" sz="1800" b="0" i="0" u="none" strike="noStrike" cap="none" spc="120" normalizeH="0" baseline="0" dirty="0">
                    <a:ln>
                      <a:noFill/>
                    </a:ln>
                    <a:solidFill>
                      <a:schemeClr val="bg1"/>
                    </a:solidFill>
                    <a:effectLst/>
                    <a:latin typeface="+mn-ea"/>
                    <a:ea typeface="+mn-ea"/>
                  </a:endParaRPr>
                </a:p>
              </p:txBody>
            </p:sp>
          </p:grpSp>
          <p:sp>
            <p:nvSpPr>
              <p:cNvPr id="28" name="Rectangle 36">
                <a:extLst>
                  <a:ext uri="{FF2B5EF4-FFF2-40B4-BE49-F238E27FC236}">
                    <a16:creationId xmlns:a16="http://schemas.microsoft.com/office/drawing/2014/main" id="{966BC418-846E-30C9-AA91-41764B5F4107}"/>
                  </a:ext>
                </a:extLst>
              </p:cNvPr>
              <p:cNvSpPr>
                <a:spLocks noChangeArrowheads="1"/>
              </p:cNvSpPr>
              <p:nvPr/>
            </p:nvSpPr>
            <p:spPr bwMode="auto">
              <a:xfrm>
                <a:off x="1252246" y="4579692"/>
                <a:ext cx="7418418" cy="1054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eaLnBrk="1" fontAlgn="t" hangingPunct="1">
                  <a:lnSpc>
                    <a:spcPts val="2480"/>
                  </a:lnSpc>
                </a:pPr>
                <a:r>
                  <a:rPr lang="ja-JP" altLang="en-US" sz="1400">
                    <a:latin typeface="+mn-ea"/>
                    <a:ea typeface="+mn-ea"/>
                  </a:rPr>
                  <a:t>日本の財政状況について</a:t>
                </a:r>
                <a:r>
                  <a:rPr lang="en-US" altLang="ja-JP" sz="1400" dirty="0">
                    <a:latin typeface="+mn-ea"/>
                    <a:ea typeface="+mn-ea"/>
                  </a:rPr>
                  <a:t>1990</a:t>
                </a:r>
                <a:r>
                  <a:rPr lang="ja-JP" altLang="en-US" sz="1400">
                    <a:latin typeface="+mn-ea"/>
                    <a:ea typeface="+mn-ea"/>
                  </a:rPr>
                  <a:t>年度と現在を比較すると、歳出は、（</a:t>
                </a:r>
                <a:r>
                  <a:rPr lang="en-US" altLang="ja-JP" sz="1400" dirty="0">
                    <a:latin typeface="+mn-ea"/>
                    <a:ea typeface="+mn-ea"/>
                  </a:rPr>
                  <a:t>⑥</a:t>
                </a:r>
                <a:r>
                  <a:rPr lang="ja-JP" altLang="en-US" sz="1400">
                    <a:latin typeface="+mn-ea"/>
                    <a:ea typeface="+mn-ea"/>
                  </a:rPr>
                  <a:t>　　　　　　　　　）費や（</a:t>
                </a:r>
                <a:r>
                  <a:rPr lang="en-US" altLang="ja-JP" sz="1400" dirty="0">
                    <a:latin typeface="+mn-ea"/>
                    <a:ea typeface="+mn-ea"/>
                  </a:rPr>
                  <a:t>⑦</a:t>
                </a:r>
                <a:r>
                  <a:rPr lang="ja-JP" altLang="en-US" sz="1400">
                    <a:latin typeface="+mn-ea"/>
                    <a:ea typeface="+mn-ea"/>
                  </a:rPr>
                  <a:t>　　　　　　　　）費が大きく伸びている。また、歳入は、歳出の増加に対して（</a:t>
                </a:r>
                <a:r>
                  <a:rPr lang="en-US" altLang="ja-JP" sz="1400" dirty="0">
                    <a:latin typeface="+mn-ea"/>
                    <a:ea typeface="+mn-ea"/>
                  </a:rPr>
                  <a:t>⑧</a:t>
                </a:r>
                <a:r>
                  <a:rPr lang="ja-JP" altLang="en-US" sz="1400">
                    <a:latin typeface="+mn-ea"/>
                    <a:ea typeface="+mn-ea"/>
                  </a:rPr>
                  <a:t>　　　　　）の</a:t>
                </a:r>
                <a:endParaRPr lang="en-US" altLang="ja-JP" sz="1400" dirty="0">
                  <a:latin typeface="+mn-ea"/>
                  <a:ea typeface="+mn-ea"/>
                </a:endParaRPr>
              </a:p>
              <a:p>
                <a:pPr eaLnBrk="1" fontAlgn="t" hangingPunct="1">
                  <a:lnSpc>
                    <a:spcPts val="2480"/>
                  </a:lnSpc>
                </a:pPr>
                <a:r>
                  <a:rPr lang="ja-JP" altLang="en-US" sz="1400">
                    <a:latin typeface="+mn-ea"/>
                    <a:ea typeface="+mn-ea"/>
                  </a:rPr>
                  <a:t>伸びが見合っておらず、不足分を（</a:t>
                </a:r>
                <a:r>
                  <a:rPr lang="en-US" altLang="ja-JP" sz="1400" dirty="0">
                    <a:latin typeface="+mn-ea"/>
                    <a:ea typeface="+mn-ea"/>
                  </a:rPr>
                  <a:t>⑨</a:t>
                </a:r>
                <a:r>
                  <a:rPr lang="ja-JP" altLang="en-US" sz="1400">
                    <a:latin typeface="+mn-ea"/>
                    <a:ea typeface="+mn-ea"/>
                  </a:rPr>
                  <a:t>　　　　　　）に頼っている。</a:t>
                </a:r>
                <a:endParaRPr lang="ja-JP" altLang="ja-JP" sz="1400">
                  <a:latin typeface="+mn-ea"/>
                  <a:ea typeface="+mn-ea"/>
                </a:endParaRPr>
              </a:p>
            </p:txBody>
          </p:sp>
        </p:grpSp>
        <p:sp>
          <p:nvSpPr>
            <p:cNvPr id="22" name="Rectangle 8">
              <a:extLst>
                <a:ext uri="{FF2B5EF4-FFF2-40B4-BE49-F238E27FC236}">
                  <a16:creationId xmlns:a16="http://schemas.microsoft.com/office/drawing/2014/main" id="{3F0F4742-A329-34DA-C2AE-DE6CB5E2794D}"/>
                </a:ext>
              </a:extLst>
            </p:cNvPr>
            <p:cNvSpPr>
              <a:spLocks noChangeArrowheads="1"/>
            </p:cNvSpPr>
            <p:nvPr/>
          </p:nvSpPr>
          <p:spPr bwMode="auto">
            <a:xfrm>
              <a:off x="5518756" y="4691438"/>
              <a:ext cx="470563" cy="239544"/>
            </a:xfrm>
            <a:prstGeom prst="rect">
              <a:avLst/>
            </a:prstGeom>
            <a:noFill/>
            <a:ln>
              <a:noFill/>
            </a:ln>
          </p:spPr>
          <p:txBody>
            <a:bodyPr wrap="square" lIns="36000" tIns="36000" rIns="36000" bIns="36000" anchor="ctr" anchorCtr="0">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lgn="ctr" eaLnBrk="1" hangingPunct="1">
                <a:lnSpc>
                  <a:spcPts val="1600"/>
                </a:lnSpc>
                <a:spcBef>
                  <a:spcPct val="0"/>
                </a:spcBef>
                <a:buFontTx/>
                <a:buNone/>
              </a:pPr>
              <a:r>
                <a:rPr lang="ja-JP" altLang="en-US" sz="600">
                  <a:latin typeface="+mn-ea"/>
                  <a:ea typeface="+mn-ea"/>
                  <a:cs typeface="メイリオ" panose="020B0604030504040204" pitchFamily="50" charset="-128"/>
                </a:rPr>
                <a:t>さいしゅつ</a:t>
              </a:r>
              <a:endParaRPr lang="ja-JP" altLang="en-US" sz="600" dirty="0">
                <a:latin typeface="+mn-ea"/>
                <a:ea typeface="+mn-ea"/>
                <a:cs typeface="メイリオ" panose="020B0604030504040204" pitchFamily="50" charset="-128"/>
              </a:endParaRPr>
            </a:p>
          </p:txBody>
        </p:sp>
        <p:sp>
          <p:nvSpPr>
            <p:cNvPr id="33" name="Rectangle 8">
              <a:extLst>
                <a:ext uri="{FF2B5EF4-FFF2-40B4-BE49-F238E27FC236}">
                  <a16:creationId xmlns:a16="http://schemas.microsoft.com/office/drawing/2014/main" id="{91107FD6-6032-9C3B-0CDA-9E9E0119F164}"/>
                </a:ext>
              </a:extLst>
            </p:cNvPr>
            <p:cNvSpPr>
              <a:spLocks noChangeArrowheads="1"/>
            </p:cNvSpPr>
            <p:nvPr/>
          </p:nvSpPr>
          <p:spPr bwMode="auto">
            <a:xfrm>
              <a:off x="4761448" y="5001556"/>
              <a:ext cx="470563" cy="239544"/>
            </a:xfrm>
            <a:prstGeom prst="rect">
              <a:avLst/>
            </a:prstGeom>
            <a:noFill/>
            <a:ln>
              <a:noFill/>
            </a:ln>
          </p:spPr>
          <p:txBody>
            <a:bodyPr wrap="square" lIns="36000" tIns="36000" rIns="36000" bIns="36000" anchor="ctr" anchorCtr="0">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lgn="ctr" eaLnBrk="1" hangingPunct="1">
                <a:lnSpc>
                  <a:spcPts val="1600"/>
                </a:lnSpc>
                <a:spcBef>
                  <a:spcPct val="0"/>
                </a:spcBef>
                <a:buFontTx/>
                <a:buNone/>
              </a:pPr>
              <a:r>
                <a:rPr lang="ja-JP" altLang="en-US" sz="600">
                  <a:latin typeface="+mn-ea"/>
                  <a:ea typeface="+mn-ea"/>
                  <a:cs typeface="メイリオ" panose="020B0604030504040204" pitchFamily="50" charset="-128"/>
                </a:rPr>
                <a:t>さいにゅう</a:t>
              </a:r>
              <a:endParaRPr lang="ja-JP" altLang="en-US" sz="600" dirty="0">
                <a:latin typeface="+mn-ea"/>
                <a:ea typeface="+mn-ea"/>
                <a:cs typeface="メイリオ" panose="020B0604030504040204" pitchFamily="50" charset="-128"/>
              </a:endParaRPr>
            </a:p>
          </p:txBody>
        </p:sp>
      </p:grpSp>
      <p:sp>
        <p:nvSpPr>
          <p:cNvPr id="9" name="スライド番号プレースホルダー 8">
            <a:extLst>
              <a:ext uri="{FF2B5EF4-FFF2-40B4-BE49-F238E27FC236}">
                <a16:creationId xmlns:a16="http://schemas.microsoft.com/office/drawing/2014/main" id="{BB3315E0-4AC9-4DEB-0121-F33FC7369C07}"/>
              </a:ext>
            </a:extLst>
          </p:cNvPr>
          <p:cNvSpPr>
            <a:spLocks noGrp="1"/>
          </p:cNvSpPr>
          <p:nvPr>
            <p:ph type="sldNum" sz="quarter" idx="12"/>
          </p:nvPr>
        </p:nvSpPr>
        <p:spPr>
          <a:xfrm>
            <a:off x="8769893" y="6443281"/>
            <a:ext cx="374107" cy="298426"/>
          </a:xfrm>
        </p:spPr>
        <p:txBody>
          <a:bodyPr/>
          <a:lstStyle/>
          <a:p>
            <a:pPr>
              <a:defRPr/>
            </a:pPr>
            <a:fld id="{40E3B949-1179-4387-B307-F356BE6486A4}" type="slidenum">
              <a:rPr lang="en-US" altLang="ja-JP" smtClean="0">
                <a:latin typeface="+mn-ea"/>
                <a:ea typeface="+mn-ea"/>
              </a:rPr>
              <a:pPr>
                <a:defRPr/>
              </a:pPr>
              <a:t>28</a:t>
            </a:fld>
            <a:endParaRPr lang="en-US" altLang="ja-JP" dirty="0">
              <a:latin typeface="+mn-ea"/>
              <a:ea typeface="+mn-ea"/>
            </a:endParaRPr>
          </a:p>
        </p:txBody>
      </p:sp>
      <p:sp>
        <p:nvSpPr>
          <p:cNvPr id="36" name="Line 48">
            <a:hlinkClick r:id="" action="ppaction://hlinkshowjump?jump=previousslide"/>
            <a:extLst>
              <a:ext uri="{FF2B5EF4-FFF2-40B4-BE49-F238E27FC236}">
                <a16:creationId xmlns:a16="http://schemas.microsoft.com/office/drawing/2014/main" id="{43C9DCE4-DDE4-9CE1-6027-1E7396E82EB7}"/>
              </a:ext>
            </a:extLst>
          </p:cNvPr>
          <p:cNvSpPr>
            <a:spLocks noChangeShapeType="1"/>
          </p:cNvSpPr>
          <p:nvPr/>
        </p:nvSpPr>
        <p:spPr bwMode="auto">
          <a:xfrm>
            <a:off x="8595360" y="228600"/>
            <a:ext cx="228600" cy="0"/>
          </a:xfrm>
          <a:prstGeom prst="line">
            <a:avLst/>
          </a:prstGeom>
          <a:noFill/>
          <a:ln w="50800">
            <a:solidFill>
              <a:srgbClr val="FFFFFF"/>
            </a:solidFill>
            <a:round/>
            <a:headEnd type="triangle" w="med" len="sm"/>
            <a:tailEnd/>
          </a:ln>
          <a:extLst>
            <a:ext uri="{909E8E84-426E-40DD-AFC4-6F175D3DCCD1}">
              <a14:hiddenFill xmlns:a14="http://schemas.microsoft.com/office/drawing/2010/main">
                <a:noFill/>
              </a14:hiddenFill>
            </a:ext>
          </a:extLst>
        </p:spPr>
        <p:txBody>
          <a:bodyPr/>
          <a:lstStyle/>
          <a:p>
            <a:endParaRPr lang="ja-JP" altLang="en-US" dirty="0">
              <a:latin typeface="HGPｺﾞｼｯｸE" panose="020B0900000000000000" pitchFamily="50" charset="-128"/>
            </a:endParaRPr>
          </a:p>
        </p:txBody>
      </p:sp>
      <p:sp>
        <p:nvSpPr>
          <p:cNvPr id="38" name="Line 49">
            <a:hlinkClick r:id="" action="ppaction://hlinkshowjump?jump=nextslide"/>
            <a:extLst>
              <a:ext uri="{FF2B5EF4-FFF2-40B4-BE49-F238E27FC236}">
                <a16:creationId xmlns:a16="http://schemas.microsoft.com/office/drawing/2014/main" id="{78B76C90-C838-2F21-3AF6-48254422A73E}"/>
              </a:ext>
            </a:extLst>
          </p:cNvPr>
          <p:cNvSpPr>
            <a:spLocks noChangeShapeType="1"/>
          </p:cNvSpPr>
          <p:nvPr/>
        </p:nvSpPr>
        <p:spPr bwMode="auto">
          <a:xfrm>
            <a:off x="8900160" y="228600"/>
            <a:ext cx="228600" cy="0"/>
          </a:xfrm>
          <a:prstGeom prst="line">
            <a:avLst/>
          </a:prstGeom>
          <a:noFill/>
          <a:ln w="50800">
            <a:solidFill>
              <a:srgbClr val="FFFFFF"/>
            </a:solidFill>
            <a:round/>
            <a:headEnd type="none" w="med" len="sm"/>
            <a:tailEnd type="triangle" w="med" len="sm"/>
          </a:ln>
          <a:extLst>
            <a:ext uri="{909E8E84-426E-40DD-AFC4-6F175D3DCCD1}">
              <a14:hiddenFill xmlns:a14="http://schemas.microsoft.com/office/drawing/2010/main">
                <a:noFill/>
              </a14:hiddenFill>
            </a:ext>
          </a:extLst>
        </p:spPr>
        <p:txBody>
          <a:bodyPr/>
          <a:lstStyle/>
          <a:p>
            <a:endParaRPr lang="ja-JP" altLang="en-US" dirty="0">
              <a:latin typeface="HGPｺﾞｼｯｸE" panose="020B0900000000000000" pitchFamily="50" charset="-128"/>
            </a:endParaRPr>
          </a:p>
        </p:txBody>
      </p:sp>
      <p:sp>
        <p:nvSpPr>
          <p:cNvPr id="40" name="四角形: 角を丸くする 39">
            <a:hlinkClick r:id="rId5" action="ppaction://hlinksldjump"/>
            <a:extLst>
              <a:ext uri="{FF2B5EF4-FFF2-40B4-BE49-F238E27FC236}">
                <a16:creationId xmlns:a16="http://schemas.microsoft.com/office/drawing/2014/main" id="{32EE20DF-9CCD-C865-8ED3-766C5D57EC6B}"/>
              </a:ext>
            </a:extLst>
          </p:cNvPr>
          <p:cNvSpPr/>
          <p:nvPr/>
        </p:nvSpPr>
        <p:spPr>
          <a:xfrm>
            <a:off x="7893533" y="322234"/>
            <a:ext cx="793267" cy="260285"/>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1100" dirty="0"/>
              <a:t>目次へ</a:t>
            </a:r>
          </a:p>
        </p:txBody>
      </p:sp>
      <p:sp>
        <p:nvSpPr>
          <p:cNvPr id="42" name="二等辺三角形 41">
            <a:hlinkClick r:id="rId5" action="ppaction://hlinksldjump"/>
            <a:extLst>
              <a:ext uri="{FF2B5EF4-FFF2-40B4-BE49-F238E27FC236}">
                <a16:creationId xmlns:a16="http://schemas.microsoft.com/office/drawing/2014/main" id="{C14AE5A0-1F63-F362-FA31-6C3DD3E22662}"/>
              </a:ext>
            </a:extLst>
          </p:cNvPr>
          <p:cNvSpPr/>
          <p:nvPr/>
        </p:nvSpPr>
        <p:spPr>
          <a:xfrm rot="5400000">
            <a:off x="8477040" y="398066"/>
            <a:ext cx="100800" cy="108887"/>
          </a:xfrm>
          <a:prstGeom prst="triangl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custDataLst>
      <p:tags r:id="rId1"/>
    </p:custDataLst>
    <p:extLst>
      <p:ext uri="{BB962C8B-B14F-4D97-AF65-F5344CB8AC3E}">
        <p14:creationId xmlns:p14="http://schemas.microsoft.com/office/powerpoint/2010/main" val="3108699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fade">
                                      <p:cBhvr>
                                        <p:cTn id="22" dur="500"/>
                                        <p:tgtEl>
                                          <p:spTgt spid="3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4">
            <a:extLst>
              <a:ext uri="{FF2B5EF4-FFF2-40B4-BE49-F238E27FC236}">
                <a16:creationId xmlns:a16="http://schemas.microsoft.com/office/drawing/2014/main" id="{68C0AC65-30C0-F01F-DBAD-B2EAB9AB031D}"/>
              </a:ext>
            </a:extLst>
          </p:cNvPr>
          <p:cNvSpPr txBox="1">
            <a:spLocks noChangeArrowheads="1"/>
          </p:cNvSpPr>
          <p:nvPr/>
        </p:nvSpPr>
        <p:spPr bwMode="auto">
          <a:xfrm>
            <a:off x="240030" y="-19510"/>
            <a:ext cx="7772400" cy="731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fontScale="97500"/>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1400" kern="0" dirty="0">
                <a:solidFill>
                  <a:srgbClr val="005BAD"/>
                </a:solidFill>
                <a:latin typeface="HGP創英角ｺﾞｼｯｸUB" panose="020B0900000000000000" pitchFamily="50" charset="-128"/>
                <a:ea typeface="HGP創英角ｺﾞｼｯｸUB" panose="020B0900000000000000" pitchFamily="50" charset="-128"/>
              </a:rPr>
              <a:t>ちょっとブレイク</a:t>
            </a:r>
            <a:endParaRPr lang="en-US" altLang="ja-JP" sz="1200" kern="0" dirty="0">
              <a:solidFill>
                <a:srgbClr val="005BAD"/>
              </a:solidFill>
              <a:latin typeface="HGP創英角ｺﾞｼｯｸUB" panose="020B0900000000000000" pitchFamily="50" charset="-128"/>
              <a:ea typeface="HGP創英角ｺﾞｼｯｸUB" panose="020B0900000000000000" pitchFamily="50" charset="-128"/>
            </a:endParaRPr>
          </a:p>
          <a:p>
            <a:pPr algn="l" eaLnBrk="1" hangingPunct="1"/>
            <a:r>
              <a:rPr kumimoji="0" lang="ja-JP" altLang="en-US" sz="2600" kern="0" dirty="0">
                <a:solidFill>
                  <a:srgbClr val="005BAD"/>
                </a:solidFill>
                <a:latin typeface="HGP創英角ｺﾞｼｯｸUB" panose="020B0900000000000000" pitchFamily="50" charset="-128"/>
                <a:ea typeface="HGP創英角ｺﾞｼｯｸUB" panose="020B0900000000000000" pitchFamily="50" charset="-128"/>
                <a:cs typeface="+mn-cs"/>
              </a:rPr>
              <a:t>７</a:t>
            </a:r>
            <a:r>
              <a:rPr kumimoji="0" lang="en-US" altLang="ja-JP" sz="2300" kern="0" dirty="0">
                <a:solidFill>
                  <a:srgbClr val="005BAD"/>
                </a:solidFill>
                <a:latin typeface="HGP創英角ｺﾞｼｯｸUB" panose="020B0900000000000000" pitchFamily="50" charset="-128"/>
                <a:ea typeface="HGP創英角ｺﾞｼｯｸUB" panose="020B0900000000000000" pitchFamily="50" charset="-128"/>
                <a:cs typeface="+mn-cs"/>
              </a:rPr>
              <a:t>.</a:t>
            </a:r>
            <a:r>
              <a:rPr lang="en-US" altLang="ja-JP" sz="2300" kern="0" dirty="0">
                <a:solidFill>
                  <a:schemeClr val="tx1"/>
                </a:solidFill>
                <a:latin typeface="HGP創英角ｺﾞｼｯｸUB" panose="020B0900000000000000" pitchFamily="50" charset="-128"/>
                <a:ea typeface="HGP創英角ｺﾞｼｯｸUB" panose="020B0900000000000000" pitchFamily="50" charset="-128"/>
              </a:rPr>
              <a:t> </a:t>
            </a:r>
            <a:r>
              <a:rPr lang="ja-JP" altLang="en-US" sz="2300" kern="0" dirty="0">
                <a:solidFill>
                  <a:schemeClr val="tx1"/>
                </a:solidFill>
                <a:latin typeface="HGP創英角ｺﾞｼｯｸUB" panose="020B0900000000000000" pitchFamily="50" charset="-128"/>
                <a:ea typeface="HGP創英角ｺﾞｼｯｸUB" panose="020B0900000000000000" pitchFamily="50" charset="-128"/>
              </a:rPr>
              <a:t>税金クイズ</a:t>
            </a:r>
          </a:p>
        </p:txBody>
      </p:sp>
      <p:sp>
        <p:nvSpPr>
          <p:cNvPr id="19" name="AutoShape 353">
            <a:extLst>
              <a:ext uri="{FF2B5EF4-FFF2-40B4-BE49-F238E27FC236}">
                <a16:creationId xmlns:a16="http://schemas.microsoft.com/office/drawing/2014/main" id="{FD19DC69-D203-4A8F-B2C6-7E69B303B44D}"/>
              </a:ext>
            </a:extLst>
          </p:cNvPr>
          <p:cNvSpPr>
            <a:spLocks noChangeArrowheads="1"/>
          </p:cNvSpPr>
          <p:nvPr/>
        </p:nvSpPr>
        <p:spPr bwMode="auto">
          <a:xfrm>
            <a:off x="323851" y="1066648"/>
            <a:ext cx="8519134" cy="459596"/>
          </a:xfrm>
          <a:prstGeom prst="roundRect">
            <a:avLst>
              <a:gd name="adj" fmla="val 0"/>
            </a:avLst>
          </a:prstGeom>
          <a:solidFill>
            <a:srgbClr val="CEECFE"/>
          </a:solidFill>
          <a:ln>
            <a:noFill/>
          </a:ln>
          <a:effectLst/>
        </p:spPr>
        <p:txBody>
          <a:bodyPr wrap="none" anchor="ctr"/>
          <a:lstStyle/>
          <a:p>
            <a:pPr defTabSz="838413" eaLnBrk="1" hangingPunct="1">
              <a:spcBef>
                <a:spcPct val="20000"/>
              </a:spcBef>
              <a:defRPr/>
            </a:pPr>
            <a:r>
              <a:rPr lang="ja-JP" altLang="en-US" sz="1800" dirty="0">
                <a:solidFill>
                  <a:prstClr val="black"/>
                </a:solidFill>
                <a:latin typeface="+mn-ea"/>
                <a:ea typeface="+mn-ea"/>
              </a:rPr>
              <a:t>税金に関するクイズです。どれくらいわかりますか？</a:t>
            </a:r>
          </a:p>
        </p:txBody>
      </p:sp>
      <p:pic>
        <p:nvPicPr>
          <p:cNvPr id="26" name="Picture 29">
            <a:extLst>
              <a:ext uri="{FF2B5EF4-FFF2-40B4-BE49-F238E27FC236}">
                <a16:creationId xmlns:a16="http://schemas.microsoft.com/office/drawing/2014/main" id="{D3B50C1E-A345-4924-A31F-A88710E2EC4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p:blipFill>
        <p:spPr bwMode="auto">
          <a:xfrm>
            <a:off x="7920434" y="785230"/>
            <a:ext cx="849459" cy="1018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グループ化 3">
            <a:extLst>
              <a:ext uri="{FF2B5EF4-FFF2-40B4-BE49-F238E27FC236}">
                <a16:creationId xmlns:a16="http://schemas.microsoft.com/office/drawing/2014/main" id="{6B697713-C6DD-47E7-A83D-BD8AE6492D15}"/>
              </a:ext>
            </a:extLst>
          </p:cNvPr>
          <p:cNvGrpSpPr/>
          <p:nvPr/>
        </p:nvGrpSpPr>
        <p:grpSpPr>
          <a:xfrm>
            <a:off x="287921" y="6410880"/>
            <a:ext cx="7951204" cy="374400"/>
            <a:chOff x="287921" y="6410880"/>
            <a:chExt cx="8532000" cy="374400"/>
          </a:xfrm>
        </p:grpSpPr>
        <p:sp>
          <p:nvSpPr>
            <p:cNvPr id="23" name="正方形/長方形 22">
              <a:extLst>
                <a:ext uri="{FF2B5EF4-FFF2-40B4-BE49-F238E27FC236}">
                  <a16:creationId xmlns:a16="http://schemas.microsoft.com/office/drawing/2014/main" id="{E93468E2-622F-4487-B26E-39F6FD6ED06B}"/>
                </a:ext>
              </a:extLst>
            </p:cNvPr>
            <p:cNvSpPr/>
            <p:nvPr/>
          </p:nvSpPr>
          <p:spPr bwMode="auto">
            <a:xfrm>
              <a:off x="287921" y="6410880"/>
              <a:ext cx="8532000" cy="374400"/>
            </a:xfrm>
            <a:prstGeom prst="rect">
              <a:avLst/>
            </a:prstGeom>
            <a:noFill/>
            <a:ln w="22225"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24" name="正方形/長方形 23">
              <a:extLst>
                <a:ext uri="{FF2B5EF4-FFF2-40B4-BE49-F238E27FC236}">
                  <a16:creationId xmlns:a16="http://schemas.microsoft.com/office/drawing/2014/main" id="{51655836-5C6A-4C91-9E78-DEC7D82F25F0}"/>
                </a:ext>
              </a:extLst>
            </p:cNvPr>
            <p:cNvSpPr/>
            <p:nvPr/>
          </p:nvSpPr>
          <p:spPr bwMode="auto">
            <a:xfrm>
              <a:off x="287922" y="6449705"/>
              <a:ext cx="8497741" cy="296751"/>
            </a:xfrm>
            <a:prstGeom prst="rect">
              <a:avLst/>
            </a:prstGeom>
            <a:solidFill>
              <a:srgbClr val="CCECFF">
                <a:alpha val="30000"/>
              </a:srgbClr>
            </a:solidFill>
            <a:ln w="6350" cap="flat" cmpd="sng" algn="ctr">
              <a:solidFill>
                <a:srgbClr val="005BAD"/>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16" name="テキスト ボックス 15">
              <a:extLst>
                <a:ext uri="{FF2B5EF4-FFF2-40B4-BE49-F238E27FC236}">
                  <a16:creationId xmlns:a16="http://schemas.microsoft.com/office/drawing/2014/main" id="{81D2A6CF-911B-42AF-94A8-C07FD234DEF7}"/>
                </a:ext>
              </a:extLst>
            </p:cNvPr>
            <p:cNvSpPr txBox="1"/>
            <p:nvPr/>
          </p:nvSpPr>
          <p:spPr>
            <a:xfrm>
              <a:off x="889138" y="6473251"/>
              <a:ext cx="6833004" cy="261610"/>
            </a:xfrm>
            <a:prstGeom prst="rect">
              <a:avLst/>
            </a:prstGeom>
            <a:noFill/>
          </p:spPr>
          <p:txBody>
            <a:bodyPr wrap="square" rtlCol="0">
              <a:spAutoFit/>
            </a:bodyPr>
            <a:lstStyle/>
            <a:p>
              <a:r>
                <a:rPr lang="ja-JP" altLang="en-US" sz="1100" b="1" dirty="0">
                  <a:solidFill>
                    <a:srgbClr val="005BAD"/>
                  </a:solidFill>
                  <a:latin typeface="ＭＳ Ｐゴシック" panose="020B0600070205080204" pitchFamily="50" charset="-128"/>
                  <a:ea typeface="ＭＳ Ｐゴシック" panose="020B0600070205080204" pitchFamily="50" charset="-128"/>
                </a:rPr>
                <a:t>　財務省</a:t>
              </a:r>
              <a:r>
                <a:rPr lang="en-US" altLang="ja-JP" sz="1100" b="1" dirty="0">
                  <a:solidFill>
                    <a:srgbClr val="005BAD"/>
                  </a:solidFill>
                  <a:latin typeface="ＭＳ Ｐゴシック" panose="020B0600070205080204" pitchFamily="50" charset="-128"/>
                  <a:ea typeface="ＭＳ Ｐゴシック" panose="020B0600070205080204" pitchFamily="50" charset="-128"/>
                </a:rPr>
                <a:t>×</a:t>
              </a:r>
              <a:r>
                <a:rPr lang="en-US" altLang="ja-JP" sz="1100" b="1" dirty="0" err="1">
                  <a:solidFill>
                    <a:srgbClr val="005BAD"/>
                  </a:solidFill>
                  <a:latin typeface="ＭＳ Ｐゴシック" panose="020B0600070205080204" pitchFamily="50" charset="-128"/>
                  <a:ea typeface="ＭＳ Ｐゴシック" panose="020B0600070205080204" pitchFamily="50" charset="-128"/>
                </a:rPr>
                <a:t>QuizKnock</a:t>
              </a:r>
              <a:r>
                <a:rPr lang="ja-JP" altLang="en-US" sz="1100" b="1" dirty="0">
                  <a:solidFill>
                    <a:srgbClr val="005BAD"/>
                  </a:solidFill>
                  <a:latin typeface="ＭＳ Ｐゴシック" panose="020B0600070205080204" pitchFamily="50" charset="-128"/>
                  <a:ea typeface="ＭＳ Ｐゴシック" panose="020B0600070205080204" pitchFamily="50" charset="-128"/>
                </a:rPr>
                <a:t>　クイズで全知全納！？税制マスター　</a:t>
              </a:r>
              <a:r>
                <a:rPr lang="en-US" altLang="ja-JP" sz="1100" dirty="0">
                  <a:latin typeface="Arial" panose="020B0604020202020204" pitchFamily="34" charset="0"/>
                  <a:cs typeface="Arial" panose="020B0604020202020204" pitchFamily="34" charset="0"/>
                  <a:hlinkClick r:id="rId5"/>
                </a:rPr>
                <a:t>https://</a:t>
              </a:r>
              <a:r>
                <a:rPr lang="en-US" altLang="ja-JP" sz="1100" dirty="0" err="1">
                  <a:latin typeface="Arial" panose="020B0604020202020204" pitchFamily="34" charset="0"/>
                  <a:cs typeface="Arial" panose="020B0604020202020204" pitchFamily="34" charset="0"/>
                  <a:hlinkClick r:id="rId5"/>
                </a:rPr>
                <a:t>zaimusho.quizknock.com</a:t>
              </a:r>
              <a:r>
                <a:rPr lang="en-US" altLang="ja-JP" sz="1100" dirty="0">
                  <a:latin typeface="Arial" panose="020B0604020202020204" pitchFamily="34" charset="0"/>
                  <a:cs typeface="Arial" panose="020B0604020202020204" pitchFamily="34" charset="0"/>
                  <a:hlinkClick r:id="rId5"/>
                </a:rPr>
                <a:t>/</a:t>
              </a:r>
              <a:endParaRPr kumimoji="1" lang="en-US" altLang="ja-JP" sz="1100" dirty="0">
                <a:latin typeface="Arial" panose="020B0604020202020204" pitchFamily="34" charset="0"/>
                <a:cs typeface="Arial" panose="020B0604020202020204" pitchFamily="34" charset="0"/>
              </a:endParaRPr>
            </a:p>
          </p:txBody>
        </p:sp>
      </p:grpSp>
      <p:grpSp>
        <p:nvGrpSpPr>
          <p:cNvPr id="17" name="グループ化 16">
            <a:extLst>
              <a:ext uri="{FF2B5EF4-FFF2-40B4-BE49-F238E27FC236}">
                <a16:creationId xmlns:a16="http://schemas.microsoft.com/office/drawing/2014/main" id="{88A921F1-0606-4B38-88FA-A47623993208}"/>
              </a:ext>
            </a:extLst>
          </p:cNvPr>
          <p:cNvGrpSpPr/>
          <p:nvPr/>
        </p:nvGrpSpPr>
        <p:grpSpPr>
          <a:xfrm>
            <a:off x="-29057" y="6108719"/>
            <a:ext cx="832606" cy="749281"/>
            <a:chOff x="-35154" y="5996309"/>
            <a:chExt cx="945432" cy="850816"/>
          </a:xfrm>
        </p:grpSpPr>
        <p:sp>
          <p:nvSpPr>
            <p:cNvPr id="18" name="フリーフォーム: 図形 17">
              <a:extLst>
                <a:ext uri="{FF2B5EF4-FFF2-40B4-BE49-F238E27FC236}">
                  <a16:creationId xmlns:a16="http://schemas.microsoft.com/office/drawing/2014/main" id="{2AE27FDD-34B1-43DC-8C6B-23BA11FBD909}"/>
                </a:ext>
              </a:extLst>
            </p:cNvPr>
            <p:cNvSpPr/>
            <p:nvPr userDrawn="1"/>
          </p:nvSpPr>
          <p:spPr>
            <a:xfrm rot="5400000">
              <a:off x="29731" y="6013480"/>
              <a:ext cx="803912" cy="863377"/>
            </a:xfrm>
            <a:custGeom>
              <a:avLst/>
              <a:gdLst>
                <a:gd name="connsiteX0" fmla="*/ 0 w 803912"/>
                <a:gd name="connsiteY0" fmla="*/ 529098 h 863377"/>
                <a:gd name="connsiteX1" fmla="*/ 529098 w 803912"/>
                <a:gd name="connsiteY1" fmla="*/ 0 h 863377"/>
                <a:gd name="connsiteX2" fmla="*/ 735047 w 803912"/>
                <a:gd name="connsiteY2" fmla="*/ 41580 h 863377"/>
                <a:gd name="connsiteX3" fmla="*/ 803912 w 803912"/>
                <a:gd name="connsiteY3" fmla="*/ 78958 h 863377"/>
                <a:gd name="connsiteX4" fmla="*/ 803912 w 803912"/>
                <a:gd name="connsiteY4" fmla="*/ 863377 h 863377"/>
                <a:gd name="connsiteX5" fmla="*/ 122089 w 803912"/>
                <a:gd name="connsiteY5" fmla="*/ 863377 h 863377"/>
                <a:gd name="connsiteX6" fmla="*/ 90362 w 803912"/>
                <a:gd name="connsiteY6" fmla="*/ 824922 h 863377"/>
                <a:gd name="connsiteX7" fmla="*/ 0 w 803912"/>
                <a:gd name="connsiteY7" fmla="*/ 529098 h 863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3912" h="863377">
                  <a:moveTo>
                    <a:pt x="0" y="529098"/>
                  </a:moveTo>
                  <a:cubicBezTo>
                    <a:pt x="0" y="236885"/>
                    <a:pt x="236885" y="0"/>
                    <a:pt x="529098" y="0"/>
                  </a:cubicBezTo>
                  <a:cubicBezTo>
                    <a:pt x="602151" y="0"/>
                    <a:pt x="671747" y="14806"/>
                    <a:pt x="735047" y="41580"/>
                  </a:cubicBezTo>
                  <a:lnTo>
                    <a:pt x="803912" y="78958"/>
                  </a:lnTo>
                  <a:lnTo>
                    <a:pt x="803912" y="863377"/>
                  </a:lnTo>
                  <a:lnTo>
                    <a:pt x="122089" y="863377"/>
                  </a:lnTo>
                  <a:lnTo>
                    <a:pt x="90362" y="824922"/>
                  </a:lnTo>
                  <a:cubicBezTo>
                    <a:pt x="33312" y="740478"/>
                    <a:pt x="0" y="638678"/>
                    <a:pt x="0" y="529098"/>
                  </a:cubicBezTo>
                  <a:close/>
                </a:path>
              </a:pathLst>
            </a:custGeom>
            <a:solidFill>
              <a:srgbClr val="DCF8C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20" name="フリーフォーム: 図形 19">
              <a:extLst>
                <a:ext uri="{FF2B5EF4-FFF2-40B4-BE49-F238E27FC236}">
                  <a16:creationId xmlns:a16="http://schemas.microsoft.com/office/drawing/2014/main" id="{B5EEAED1-28D0-4D8E-A911-07DCE255CE6A}"/>
                </a:ext>
              </a:extLst>
            </p:cNvPr>
            <p:cNvSpPr/>
            <p:nvPr userDrawn="1"/>
          </p:nvSpPr>
          <p:spPr>
            <a:xfrm rot="5400000">
              <a:off x="29731" y="5966578"/>
              <a:ext cx="850815" cy="910278"/>
            </a:xfrm>
            <a:custGeom>
              <a:avLst/>
              <a:gdLst>
                <a:gd name="connsiteX0" fmla="*/ 0 w 850815"/>
                <a:gd name="connsiteY0" fmla="*/ 576000 h 910278"/>
                <a:gd name="connsiteX1" fmla="*/ 576000 w 850815"/>
                <a:gd name="connsiteY1" fmla="*/ 0 h 910278"/>
                <a:gd name="connsiteX2" fmla="*/ 800205 w 850815"/>
                <a:gd name="connsiteY2" fmla="*/ 45266 h 910278"/>
                <a:gd name="connsiteX3" fmla="*/ 850815 w 850815"/>
                <a:gd name="connsiteY3" fmla="*/ 72735 h 910278"/>
                <a:gd name="connsiteX4" fmla="*/ 850815 w 850815"/>
                <a:gd name="connsiteY4" fmla="*/ 125859 h 910278"/>
                <a:gd name="connsiteX5" fmla="*/ 781950 w 850815"/>
                <a:gd name="connsiteY5" fmla="*/ 88481 h 910278"/>
                <a:gd name="connsiteX6" fmla="*/ 576001 w 850815"/>
                <a:gd name="connsiteY6" fmla="*/ 46901 h 910278"/>
                <a:gd name="connsiteX7" fmla="*/ 46903 w 850815"/>
                <a:gd name="connsiteY7" fmla="*/ 575999 h 910278"/>
                <a:gd name="connsiteX8" fmla="*/ 137265 w 850815"/>
                <a:gd name="connsiteY8" fmla="*/ 871823 h 910278"/>
                <a:gd name="connsiteX9" fmla="*/ 168992 w 850815"/>
                <a:gd name="connsiteY9" fmla="*/ 910278 h 910278"/>
                <a:gd name="connsiteX10" fmla="*/ 108463 w 850815"/>
                <a:gd name="connsiteY10" fmla="*/ 910278 h 910278"/>
                <a:gd name="connsiteX11" fmla="*/ 98372 w 850815"/>
                <a:gd name="connsiteY11" fmla="*/ 898047 h 910278"/>
                <a:gd name="connsiteX12" fmla="*/ 0 w 850815"/>
                <a:gd name="connsiteY12" fmla="*/ 576000 h 91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0815" h="910278">
                  <a:moveTo>
                    <a:pt x="0" y="576000"/>
                  </a:moveTo>
                  <a:cubicBezTo>
                    <a:pt x="0" y="257884"/>
                    <a:pt x="257884" y="0"/>
                    <a:pt x="576000" y="0"/>
                  </a:cubicBezTo>
                  <a:cubicBezTo>
                    <a:pt x="655529" y="0"/>
                    <a:pt x="731294" y="16118"/>
                    <a:pt x="800205" y="45266"/>
                  </a:cubicBezTo>
                  <a:lnTo>
                    <a:pt x="850815" y="72735"/>
                  </a:lnTo>
                  <a:lnTo>
                    <a:pt x="850815" y="125859"/>
                  </a:lnTo>
                  <a:lnTo>
                    <a:pt x="781950" y="88481"/>
                  </a:lnTo>
                  <a:cubicBezTo>
                    <a:pt x="718650" y="61707"/>
                    <a:pt x="649054" y="46901"/>
                    <a:pt x="576001" y="46901"/>
                  </a:cubicBezTo>
                  <a:cubicBezTo>
                    <a:pt x="283788" y="46901"/>
                    <a:pt x="46903" y="283786"/>
                    <a:pt x="46903" y="575999"/>
                  </a:cubicBezTo>
                  <a:cubicBezTo>
                    <a:pt x="46903" y="685579"/>
                    <a:pt x="80215" y="787379"/>
                    <a:pt x="137265" y="871823"/>
                  </a:cubicBezTo>
                  <a:lnTo>
                    <a:pt x="168992" y="910278"/>
                  </a:lnTo>
                  <a:lnTo>
                    <a:pt x="108463" y="910278"/>
                  </a:lnTo>
                  <a:lnTo>
                    <a:pt x="98372" y="898047"/>
                  </a:lnTo>
                  <a:cubicBezTo>
                    <a:pt x="36265" y="806117"/>
                    <a:pt x="0" y="695294"/>
                    <a:pt x="0" y="576000"/>
                  </a:cubicBezTo>
                  <a:close/>
                </a:path>
              </a:pathLst>
            </a:custGeom>
            <a:solidFill>
              <a:srgbClr val="005BA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21" name="テキスト ボックス 20">
              <a:extLst>
                <a:ext uri="{FF2B5EF4-FFF2-40B4-BE49-F238E27FC236}">
                  <a16:creationId xmlns:a16="http://schemas.microsoft.com/office/drawing/2014/main" id="{02B9C19D-D048-4472-AE1B-1CC83D8CED69}"/>
                </a:ext>
              </a:extLst>
            </p:cNvPr>
            <p:cNvSpPr txBox="1"/>
            <p:nvPr userDrawn="1"/>
          </p:nvSpPr>
          <p:spPr>
            <a:xfrm>
              <a:off x="-35154" y="6181034"/>
              <a:ext cx="825671" cy="584775"/>
            </a:xfrm>
            <a:prstGeom prst="rect">
              <a:avLst/>
            </a:prstGeom>
            <a:noFill/>
          </p:spPr>
          <p:txBody>
            <a:bodyPr wrap="square" rtlCol="0">
              <a:noAutofit/>
            </a:bodyPr>
            <a:lstStyle/>
            <a:p>
              <a:pPr algn="ctr"/>
              <a:r>
                <a:rPr kumimoji="1" lang="ja-JP" altLang="en-US" sz="1400" b="1" i="0" spc="50" baseline="0" dirty="0">
                  <a:solidFill>
                    <a:srgbClr val="005BAD"/>
                  </a:solidFill>
                  <a:latin typeface="ＭＳ Ｐゴシック" panose="020B0600070205080204" pitchFamily="50" charset="-128"/>
                  <a:ea typeface="ＭＳ Ｐゴシック" panose="020B0600070205080204" pitchFamily="50" charset="-128"/>
                </a:rPr>
                <a:t>もっと</a:t>
              </a:r>
              <a:endParaRPr kumimoji="1" lang="en-US" altLang="ja-JP" sz="1400" b="1" i="0" spc="50" baseline="0" dirty="0">
                <a:solidFill>
                  <a:srgbClr val="005BAD"/>
                </a:solidFill>
                <a:latin typeface="ＭＳ Ｐゴシック" panose="020B0600070205080204" pitchFamily="50" charset="-128"/>
                <a:ea typeface="ＭＳ Ｐゴシック" panose="020B0600070205080204" pitchFamily="50" charset="-128"/>
              </a:endParaRPr>
            </a:p>
            <a:p>
              <a:pPr algn="ctr"/>
              <a:r>
                <a:rPr lang="ja-JP" altLang="en-US" sz="1400" b="1" spc="50" dirty="0">
                  <a:solidFill>
                    <a:srgbClr val="005BAD"/>
                  </a:solidFill>
                  <a:latin typeface="ＭＳ Ｐゴシック" panose="020B0600070205080204" pitchFamily="50" charset="-128"/>
                  <a:ea typeface="ＭＳ Ｐゴシック" panose="020B0600070205080204" pitchFamily="50" charset="-128"/>
                </a:rPr>
                <a:t>他にも</a:t>
              </a:r>
              <a:endParaRPr kumimoji="1" lang="ja-JP" altLang="en-US" sz="1400" b="1" i="0" spc="50" baseline="0" dirty="0">
                <a:solidFill>
                  <a:srgbClr val="005BAD"/>
                </a:solidFill>
                <a:latin typeface="ＭＳ Ｐゴシック" panose="020B0600070205080204" pitchFamily="50" charset="-128"/>
                <a:ea typeface="ＭＳ Ｐゴシック" panose="020B0600070205080204" pitchFamily="50" charset="-128"/>
              </a:endParaRPr>
            </a:p>
          </p:txBody>
        </p:sp>
      </p:grpSp>
      <p:sp>
        <p:nvSpPr>
          <p:cNvPr id="22" name="Rectangle 8">
            <a:extLst>
              <a:ext uri="{FF2B5EF4-FFF2-40B4-BE49-F238E27FC236}">
                <a16:creationId xmlns:a16="http://schemas.microsoft.com/office/drawing/2014/main" id="{36C16BD3-0946-4E23-A95D-4CB277CD815A}"/>
              </a:ext>
            </a:extLst>
          </p:cNvPr>
          <p:cNvSpPr>
            <a:spLocks noChangeArrowheads="1"/>
          </p:cNvSpPr>
          <p:nvPr/>
        </p:nvSpPr>
        <p:spPr bwMode="auto">
          <a:xfrm>
            <a:off x="6371338" y="1246095"/>
            <a:ext cx="1623401" cy="279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000" tIns="36000" rIns="36000" bIns="36000" anchor="t" anchorCtr="0">
            <a:no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spcBef>
                <a:spcPct val="0"/>
              </a:spcBef>
              <a:spcAft>
                <a:spcPts val="600"/>
              </a:spcAft>
              <a:buFontTx/>
              <a:buNone/>
            </a:pPr>
            <a:r>
              <a:rPr lang="en-US" altLang="ja-JP" sz="1050" dirty="0">
                <a:latin typeface="+mn-ea"/>
                <a:ea typeface="+mn-ea"/>
                <a:cs typeface="メイリオ" panose="020B0604030504040204" pitchFamily="50" charset="-128"/>
              </a:rPr>
              <a:t>※ </a:t>
            </a:r>
            <a:r>
              <a:rPr lang="ja-JP" altLang="en-US" sz="1050" dirty="0">
                <a:latin typeface="+mn-ea"/>
                <a:ea typeface="+mn-ea"/>
                <a:cs typeface="メイリオ" panose="020B0604030504040204" pitchFamily="50" charset="-128"/>
              </a:rPr>
              <a:t>答えは最後のページ</a:t>
            </a:r>
            <a:endParaRPr lang="en-US" altLang="ja-JP" sz="1050" dirty="0">
              <a:latin typeface="+mn-ea"/>
              <a:ea typeface="+mn-ea"/>
              <a:cs typeface="メイリオ" panose="020B0604030504040204" pitchFamily="50" charset="-128"/>
            </a:endParaRPr>
          </a:p>
        </p:txBody>
      </p:sp>
      <p:pic>
        <p:nvPicPr>
          <p:cNvPr id="27" name="図 26">
            <a:hlinkClick r:id="rId5"/>
            <a:extLst>
              <a:ext uri="{FF2B5EF4-FFF2-40B4-BE49-F238E27FC236}">
                <a16:creationId xmlns:a16="http://schemas.microsoft.com/office/drawing/2014/main" id="{B87F258E-5322-4FBF-9AB2-C9C7B8B871EE}"/>
              </a:ext>
            </a:extLst>
          </p:cNvPr>
          <p:cNvPicPr>
            <a:picLocks noChangeAspect="1"/>
          </p:cNvPicPr>
          <p:nvPr/>
        </p:nvPicPr>
        <p:blipFill>
          <a:blip r:embed="rId6"/>
          <a:stretch>
            <a:fillRect/>
          </a:stretch>
        </p:blipFill>
        <p:spPr>
          <a:xfrm>
            <a:off x="8295788" y="6271399"/>
            <a:ext cx="586196" cy="586196"/>
          </a:xfrm>
          <a:prstGeom prst="rect">
            <a:avLst/>
          </a:prstGeom>
        </p:spPr>
      </p:pic>
      <p:grpSp>
        <p:nvGrpSpPr>
          <p:cNvPr id="3" name="グループ化 2">
            <a:extLst>
              <a:ext uri="{FF2B5EF4-FFF2-40B4-BE49-F238E27FC236}">
                <a16:creationId xmlns:a16="http://schemas.microsoft.com/office/drawing/2014/main" id="{5C385D97-A41E-08D2-E08B-C639DCAAD135}"/>
              </a:ext>
            </a:extLst>
          </p:cNvPr>
          <p:cNvGrpSpPr/>
          <p:nvPr/>
        </p:nvGrpSpPr>
        <p:grpSpPr>
          <a:xfrm>
            <a:off x="323849" y="1760322"/>
            <a:ext cx="8572098" cy="731558"/>
            <a:chOff x="323849" y="1760322"/>
            <a:chExt cx="8572098" cy="731558"/>
          </a:xfrm>
        </p:grpSpPr>
        <p:grpSp>
          <p:nvGrpSpPr>
            <p:cNvPr id="5" name="グループ化 4">
              <a:extLst>
                <a:ext uri="{FF2B5EF4-FFF2-40B4-BE49-F238E27FC236}">
                  <a16:creationId xmlns:a16="http://schemas.microsoft.com/office/drawing/2014/main" id="{E63C5E0F-1110-50CB-265F-E974B72896B9}"/>
                </a:ext>
              </a:extLst>
            </p:cNvPr>
            <p:cNvGrpSpPr/>
            <p:nvPr/>
          </p:nvGrpSpPr>
          <p:grpSpPr>
            <a:xfrm>
              <a:off x="323849" y="1760322"/>
              <a:ext cx="8506443" cy="731558"/>
              <a:chOff x="323849" y="1803354"/>
              <a:chExt cx="8506443" cy="731558"/>
            </a:xfrm>
          </p:grpSpPr>
          <p:sp>
            <p:nvSpPr>
              <p:cNvPr id="7" name="正方形/長方形 6">
                <a:extLst>
                  <a:ext uri="{FF2B5EF4-FFF2-40B4-BE49-F238E27FC236}">
                    <a16:creationId xmlns:a16="http://schemas.microsoft.com/office/drawing/2014/main" id="{03FAC96A-336C-C8F4-AD15-E9FC2BC0AB2F}"/>
                  </a:ext>
                </a:extLst>
              </p:cNvPr>
              <p:cNvSpPr/>
              <p:nvPr/>
            </p:nvSpPr>
            <p:spPr bwMode="auto">
              <a:xfrm>
                <a:off x="323849" y="1803354"/>
                <a:ext cx="8506443" cy="731557"/>
              </a:xfrm>
              <a:prstGeom prst="rect">
                <a:avLst/>
              </a:prstGeom>
              <a:solidFill>
                <a:schemeClr val="bg1"/>
              </a:solidFill>
              <a:ln w="9525"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8" name="正方形/長方形 7">
                <a:extLst>
                  <a:ext uri="{FF2B5EF4-FFF2-40B4-BE49-F238E27FC236}">
                    <a16:creationId xmlns:a16="http://schemas.microsoft.com/office/drawing/2014/main" id="{244017DD-8C79-0881-0445-2DF9ACA97552}"/>
                  </a:ext>
                </a:extLst>
              </p:cNvPr>
              <p:cNvSpPr/>
              <p:nvPr/>
            </p:nvSpPr>
            <p:spPr bwMode="auto">
              <a:xfrm>
                <a:off x="323851" y="1803354"/>
                <a:ext cx="849460" cy="731558"/>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ja-JP" altLang="en-US" sz="1800" spc="120">
                    <a:solidFill>
                      <a:schemeClr val="bg1"/>
                    </a:solidFill>
                    <a:latin typeface="+mn-ea"/>
                    <a:ea typeface="+mn-ea"/>
                  </a:rPr>
                  <a:t>問</a:t>
                </a:r>
                <a:r>
                  <a:rPr lang="en-US" altLang="ja-JP" sz="1800" spc="120" dirty="0">
                    <a:solidFill>
                      <a:schemeClr val="bg1"/>
                    </a:solidFill>
                    <a:latin typeface="+mn-ea"/>
                    <a:ea typeface="+mn-ea"/>
                  </a:rPr>
                  <a:t>1</a:t>
                </a:r>
                <a:endParaRPr kumimoji="1" lang="ja-JP" altLang="en-US" sz="1800" b="0" i="0" u="none" strike="noStrike" cap="none" spc="120" normalizeH="0" baseline="0" dirty="0">
                  <a:ln>
                    <a:noFill/>
                  </a:ln>
                  <a:solidFill>
                    <a:schemeClr val="bg1"/>
                  </a:solidFill>
                  <a:effectLst/>
                  <a:latin typeface="+mn-ea"/>
                  <a:ea typeface="+mn-ea"/>
                </a:endParaRPr>
              </a:p>
            </p:txBody>
          </p:sp>
        </p:grpSp>
        <p:sp>
          <p:nvSpPr>
            <p:cNvPr id="10" name="Rectangle 36">
              <a:extLst>
                <a:ext uri="{FF2B5EF4-FFF2-40B4-BE49-F238E27FC236}">
                  <a16:creationId xmlns:a16="http://schemas.microsoft.com/office/drawing/2014/main" id="{4D07C260-B395-E734-7DF3-07E10EBB349A}"/>
                </a:ext>
              </a:extLst>
            </p:cNvPr>
            <p:cNvSpPr>
              <a:spLocks noChangeArrowheads="1"/>
            </p:cNvSpPr>
            <p:nvPr/>
          </p:nvSpPr>
          <p:spPr bwMode="auto">
            <a:xfrm>
              <a:off x="1257317" y="1838371"/>
              <a:ext cx="7638630" cy="5804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ja-JP" altLang="en-US" sz="1400">
                  <a:latin typeface="+mn-ea"/>
                  <a:ea typeface="+mn-ea"/>
                </a:rPr>
                <a:t>税金には、いろいろな種類があります。日本で適用されている税金は全部で何種類あるでしょうか？</a:t>
              </a:r>
              <a:endParaRPr lang="en-US" altLang="ja-JP" sz="1400" dirty="0">
                <a:latin typeface="+mn-ea"/>
                <a:ea typeface="+mn-ea"/>
              </a:endParaRPr>
            </a:p>
            <a:p>
              <a:pPr>
                <a:lnSpc>
                  <a:spcPct val="150000"/>
                </a:lnSpc>
              </a:pPr>
              <a:r>
                <a:rPr lang="zh-TW" altLang="en-US" sz="1400" dirty="0">
                  <a:latin typeface="+mn-ea"/>
                  <a:ea typeface="+mn-ea"/>
                </a:rPr>
                <a:t>①</a:t>
              </a:r>
              <a:r>
                <a:rPr lang="en-US" altLang="zh-TW" sz="1400" dirty="0">
                  <a:latin typeface="+mn-ea"/>
                  <a:ea typeface="+mn-ea"/>
                </a:rPr>
                <a:t>25</a:t>
              </a:r>
              <a:r>
                <a:rPr lang="zh-TW" altLang="en-US" sz="1400" dirty="0">
                  <a:latin typeface="+mn-ea"/>
                  <a:ea typeface="+mn-ea"/>
                </a:rPr>
                <a:t>種類　　②約</a:t>
              </a:r>
              <a:r>
                <a:rPr lang="en-US" altLang="zh-TW" sz="1400" dirty="0">
                  <a:latin typeface="+mn-ea"/>
                  <a:ea typeface="+mn-ea"/>
                </a:rPr>
                <a:t>50</a:t>
              </a:r>
              <a:r>
                <a:rPr lang="zh-TW" altLang="en-US" sz="1400" dirty="0">
                  <a:latin typeface="+mn-ea"/>
                  <a:ea typeface="+mn-ea"/>
                </a:rPr>
                <a:t>種類　　③約</a:t>
              </a:r>
              <a:r>
                <a:rPr lang="en-US" altLang="zh-TW" sz="1400" dirty="0">
                  <a:latin typeface="+mn-ea"/>
                  <a:ea typeface="+mn-ea"/>
                </a:rPr>
                <a:t>1,500</a:t>
              </a:r>
              <a:r>
                <a:rPr lang="zh-TW" altLang="en-US" sz="1400" dirty="0">
                  <a:latin typeface="+mn-ea"/>
                  <a:ea typeface="+mn-ea"/>
                </a:rPr>
                <a:t>種類</a:t>
              </a:r>
            </a:p>
          </p:txBody>
        </p:sp>
      </p:grpSp>
      <p:grpSp>
        <p:nvGrpSpPr>
          <p:cNvPr id="12" name="グループ化 11">
            <a:extLst>
              <a:ext uri="{FF2B5EF4-FFF2-40B4-BE49-F238E27FC236}">
                <a16:creationId xmlns:a16="http://schemas.microsoft.com/office/drawing/2014/main" id="{EC4951E6-E907-4F72-F68B-DFFE1C4FFD45}"/>
              </a:ext>
            </a:extLst>
          </p:cNvPr>
          <p:cNvGrpSpPr/>
          <p:nvPr/>
        </p:nvGrpSpPr>
        <p:grpSpPr>
          <a:xfrm>
            <a:off x="318778" y="3402609"/>
            <a:ext cx="8506443" cy="1032156"/>
            <a:chOff x="318778" y="3402609"/>
            <a:chExt cx="8506443" cy="1032156"/>
          </a:xfrm>
        </p:grpSpPr>
        <p:grpSp>
          <p:nvGrpSpPr>
            <p:cNvPr id="29" name="グループ化 28">
              <a:extLst>
                <a:ext uri="{FF2B5EF4-FFF2-40B4-BE49-F238E27FC236}">
                  <a16:creationId xmlns:a16="http://schemas.microsoft.com/office/drawing/2014/main" id="{9955A777-52C6-CACB-FF59-9C0FAFB7CA35}"/>
                </a:ext>
              </a:extLst>
            </p:cNvPr>
            <p:cNvGrpSpPr/>
            <p:nvPr/>
          </p:nvGrpSpPr>
          <p:grpSpPr>
            <a:xfrm>
              <a:off x="318778" y="3402609"/>
              <a:ext cx="8506443" cy="1032156"/>
              <a:chOff x="323849" y="1803354"/>
              <a:chExt cx="8506443" cy="731558"/>
            </a:xfrm>
          </p:grpSpPr>
          <p:sp>
            <p:nvSpPr>
              <p:cNvPr id="30" name="正方形/長方形 29">
                <a:extLst>
                  <a:ext uri="{FF2B5EF4-FFF2-40B4-BE49-F238E27FC236}">
                    <a16:creationId xmlns:a16="http://schemas.microsoft.com/office/drawing/2014/main" id="{4EF4DE68-9A54-1A34-9FCC-6FEF0FD8B2B1}"/>
                  </a:ext>
                </a:extLst>
              </p:cNvPr>
              <p:cNvSpPr/>
              <p:nvPr/>
            </p:nvSpPr>
            <p:spPr bwMode="auto">
              <a:xfrm>
                <a:off x="323849" y="1803354"/>
                <a:ext cx="8506443" cy="731557"/>
              </a:xfrm>
              <a:prstGeom prst="rect">
                <a:avLst/>
              </a:prstGeom>
              <a:solidFill>
                <a:schemeClr val="bg1"/>
              </a:solidFill>
              <a:ln w="9525"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31" name="正方形/長方形 30">
                <a:extLst>
                  <a:ext uri="{FF2B5EF4-FFF2-40B4-BE49-F238E27FC236}">
                    <a16:creationId xmlns:a16="http://schemas.microsoft.com/office/drawing/2014/main" id="{9C587A51-0A45-0E9F-7607-C6A4E40780B1}"/>
                  </a:ext>
                </a:extLst>
              </p:cNvPr>
              <p:cNvSpPr/>
              <p:nvPr/>
            </p:nvSpPr>
            <p:spPr bwMode="auto">
              <a:xfrm>
                <a:off x="323851" y="1803354"/>
                <a:ext cx="849460" cy="731558"/>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ja-JP" altLang="en-US" sz="1800" spc="120">
                    <a:solidFill>
                      <a:schemeClr val="bg1"/>
                    </a:solidFill>
                    <a:latin typeface="+mn-ea"/>
                    <a:ea typeface="+mn-ea"/>
                  </a:rPr>
                  <a:t>問</a:t>
                </a:r>
                <a:r>
                  <a:rPr lang="en-US" altLang="ja-JP" sz="1800" spc="120" dirty="0">
                    <a:solidFill>
                      <a:schemeClr val="bg1"/>
                    </a:solidFill>
                    <a:latin typeface="+mn-ea"/>
                    <a:ea typeface="+mn-ea"/>
                  </a:rPr>
                  <a:t>3</a:t>
                </a:r>
                <a:endParaRPr kumimoji="1" lang="ja-JP" altLang="en-US" sz="1800" b="0" i="0" u="none" strike="noStrike" cap="none" spc="120" normalizeH="0" baseline="0" dirty="0">
                  <a:ln>
                    <a:noFill/>
                  </a:ln>
                  <a:solidFill>
                    <a:schemeClr val="bg1"/>
                  </a:solidFill>
                  <a:effectLst/>
                  <a:latin typeface="+mn-ea"/>
                  <a:ea typeface="+mn-ea"/>
                </a:endParaRPr>
              </a:p>
            </p:txBody>
          </p:sp>
        </p:grpSp>
        <p:sp>
          <p:nvSpPr>
            <p:cNvPr id="32" name="Rectangle 36">
              <a:extLst>
                <a:ext uri="{FF2B5EF4-FFF2-40B4-BE49-F238E27FC236}">
                  <a16:creationId xmlns:a16="http://schemas.microsoft.com/office/drawing/2014/main" id="{7C2FC50E-CBDD-8BEC-869E-3985F89F885F}"/>
                </a:ext>
              </a:extLst>
            </p:cNvPr>
            <p:cNvSpPr>
              <a:spLocks noChangeArrowheads="1"/>
            </p:cNvSpPr>
            <p:nvPr/>
          </p:nvSpPr>
          <p:spPr bwMode="auto">
            <a:xfrm>
              <a:off x="1257316" y="3513367"/>
              <a:ext cx="6458819" cy="7958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ja-JP" altLang="en-US" sz="1400">
                  <a:latin typeface="+mn-ea"/>
                  <a:ea typeface="+mn-ea"/>
                </a:rPr>
                <a:t>昔、イギリスでトランプに税金がかけられていたとき、税金を納めた証明をトランプに</a:t>
              </a:r>
              <a:endParaRPr lang="en-US" altLang="ja-JP" sz="1400" dirty="0">
                <a:latin typeface="+mn-ea"/>
                <a:ea typeface="+mn-ea"/>
              </a:endParaRPr>
            </a:p>
            <a:p>
              <a:r>
                <a:rPr lang="ja-JP" altLang="en-US" sz="1400">
                  <a:latin typeface="+mn-ea"/>
                  <a:ea typeface="+mn-ea"/>
                </a:rPr>
                <a:t>表示していました。いったいどのマークでしょうか？</a:t>
              </a:r>
            </a:p>
            <a:p>
              <a:pPr>
                <a:lnSpc>
                  <a:spcPct val="150000"/>
                </a:lnSpc>
              </a:pPr>
              <a:r>
                <a:rPr lang="ja-JP" altLang="en-US" sz="1400">
                  <a:latin typeface="+mn-ea"/>
                  <a:ea typeface="+mn-ea"/>
                </a:rPr>
                <a:t>①ジョーカー　　②スペードのエース　　③ハートのキング</a:t>
              </a:r>
              <a:endParaRPr lang="ja-JP" altLang="en-US" sz="1400" dirty="0">
                <a:latin typeface="+mn-ea"/>
                <a:ea typeface="+mn-ea"/>
              </a:endParaRPr>
            </a:p>
          </p:txBody>
        </p:sp>
      </p:grpSp>
      <p:grpSp>
        <p:nvGrpSpPr>
          <p:cNvPr id="13" name="グループ化 12">
            <a:extLst>
              <a:ext uri="{FF2B5EF4-FFF2-40B4-BE49-F238E27FC236}">
                <a16:creationId xmlns:a16="http://schemas.microsoft.com/office/drawing/2014/main" id="{A4F3637A-D1DB-AAB2-FA1B-48152EE12AD7}"/>
              </a:ext>
            </a:extLst>
          </p:cNvPr>
          <p:cNvGrpSpPr/>
          <p:nvPr/>
        </p:nvGrpSpPr>
        <p:grpSpPr>
          <a:xfrm>
            <a:off x="309886" y="4527789"/>
            <a:ext cx="8506443" cy="731558"/>
            <a:chOff x="309886" y="4527789"/>
            <a:chExt cx="8506443" cy="731558"/>
          </a:xfrm>
        </p:grpSpPr>
        <p:grpSp>
          <p:nvGrpSpPr>
            <p:cNvPr id="36" name="グループ化 35">
              <a:extLst>
                <a:ext uri="{FF2B5EF4-FFF2-40B4-BE49-F238E27FC236}">
                  <a16:creationId xmlns:a16="http://schemas.microsoft.com/office/drawing/2014/main" id="{6F112132-712A-B8F1-BD7F-31AB520FDA53}"/>
                </a:ext>
              </a:extLst>
            </p:cNvPr>
            <p:cNvGrpSpPr/>
            <p:nvPr/>
          </p:nvGrpSpPr>
          <p:grpSpPr>
            <a:xfrm>
              <a:off x="309886" y="4527789"/>
              <a:ext cx="8506443" cy="731558"/>
              <a:chOff x="323849" y="1803354"/>
              <a:chExt cx="8506443" cy="731558"/>
            </a:xfrm>
          </p:grpSpPr>
          <p:sp>
            <p:nvSpPr>
              <p:cNvPr id="37" name="正方形/長方形 36">
                <a:extLst>
                  <a:ext uri="{FF2B5EF4-FFF2-40B4-BE49-F238E27FC236}">
                    <a16:creationId xmlns:a16="http://schemas.microsoft.com/office/drawing/2014/main" id="{AF87C299-6C3B-2A4F-9A3C-58AB54A6248B}"/>
                  </a:ext>
                </a:extLst>
              </p:cNvPr>
              <p:cNvSpPr/>
              <p:nvPr/>
            </p:nvSpPr>
            <p:spPr bwMode="auto">
              <a:xfrm>
                <a:off x="323849" y="1803354"/>
                <a:ext cx="8506443" cy="731557"/>
              </a:xfrm>
              <a:prstGeom prst="rect">
                <a:avLst/>
              </a:prstGeom>
              <a:solidFill>
                <a:schemeClr val="bg1"/>
              </a:solidFill>
              <a:ln w="9525"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38" name="正方形/長方形 37">
                <a:extLst>
                  <a:ext uri="{FF2B5EF4-FFF2-40B4-BE49-F238E27FC236}">
                    <a16:creationId xmlns:a16="http://schemas.microsoft.com/office/drawing/2014/main" id="{2158053F-C04F-336F-1B6D-B83BFBD1E1B9}"/>
                  </a:ext>
                </a:extLst>
              </p:cNvPr>
              <p:cNvSpPr/>
              <p:nvPr/>
            </p:nvSpPr>
            <p:spPr bwMode="auto">
              <a:xfrm>
                <a:off x="323851" y="1803354"/>
                <a:ext cx="849460" cy="731558"/>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ja-JP" altLang="en-US" sz="1800" spc="120">
                    <a:solidFill>
                      <a:schemeClr val="bg1"/>
                    </a:solidFill>
                    <a:latin typeface="+mn-ea"/>
                    <a:ea typeface="+mn-ea"/>
                  </a:rPr>
                  <a:t>問</a:t>
                </a:r>
                <a:r>
                  <a:rPr lang="en-US" altLang="ja-JP" sz="1800" spc="120" dirty="0">
                    <a:solidFill>
                      <a:schemeClr val="bg1"/>
                    </a:solidFill>
                    <a:latin typeface="+mn-ea"/>
                    <a:ea typeface="+mn-ea"/>
                  </a:rPr>
                  <a:t>4</a:t>
                </a:r>
                <a:endParaRPr kumimoji="1" lang="ja-JP" altLang="en-US" sz="1800" b="0" i="0" u="none" strike="noStrike" cap="none" spc="120" normalizeH="0" baseline="0" dirty="0">
                  <a:ln>
                    <a:noFill/>
                  </a:ln>
                  <a:solidFill>
                    <a:schemeClr val="bg1"/>
                  </a:solidFill>
                  <a:effectLst/>
                  <a:latin typeface="+mn-ea"/>
                  <a:ea typeface="+mn-ea"/>
                </a:endParaRPr>
              </a:p>
            </p:txBody>
          </p:sp>
        </p:grpSp>
        <p:sp>
          <p:nvSpPr>
            <p:cNvPr id="39" name="Rectangle 36">
              <a:extLst>
                <a:ext uri="{FF2B5EF4-FFF2-40B4-BE49-F238E27FC236}">
                  <a16:creationId xmlns:a16="http://schemas.microsoft.com/office/drawing/2014/main" id="{FEF52D44-6D14-BFF5-48FA-525E86AA3FE5}"/>
                </a:ext>
              </a:extLst>
            </p:cNvPr>
            <p:cNvSpPr>
              <a:spLocks noChangeArrowheads="1"/>
            </p:cNvSpPr>
            <p:nvPr/>
          </p:nvSpPr>
          <p:spPr bwMode="auto">
            <a:xfrm>
              <a:off x="1243354" y="4605838"/>
              <a:ext cx="5514651" cy="5804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ja-JP" altLang="en-US" sz="1400">
                  <a:latin typeface="+mn-ea"/>
                  <a:ea typeface="+mn-ea"/>
                </a:rPr>
                <a:t>税務署が徴収した税金の使いみちはどこで決められているでしょうか？</a:t>
              </a:r>
            </a:p>
            <a:p>
              <a:pPr>
                <a:lnSpc>
                  <a:spcPct val="150000"/>
                </a:lnSpc>
              </a:pPr>
              <a:r>
                <a:rPr lang="ja-JP" altLang="en-US" sz="1400">
                  <a:latin typeface="+mn-ea"/>
                  <a:ea typeface="+mn-ea"/>
                </a:rPr>
                <a:t>①税務署　　②内閣　　③国会</a:t>
              </a:r>
              <a:endParaRPr lang="ja-JP" altLang="en-US" sz="1400" dirty="0">
                <a:latin typeface="+mn-ea"/>
                <a:ea typeface="+mn-ea"/>
              </a:endParaRPr>
            </a:p>
          </p:txBody>
        </p:sp>
      </p:grpSp>
      <p:grpSp>
        <p:nvGrpSpPr>
          <p:cNvPr id="33" name="グループ化 32">
            <a:extLst>
              <a:ext uri="{FF2B5EF4-FFF2-40B4-BE49-F238E27FC236}">
                <a16:creationId xmlns:a16="http://schemas.microsoft.com/office/drawing/2014/main" id="{C3299360-6B0A-243D-43F3-95BC214605A2}"/>
              </a:ext>
            </a:extLst>
          </p:cNvPr>
          <p:cNvGrpSpPr/>
          <p:nvPr/>
        </p:nvGrpSpPr>
        <p:grpSpPr>
          <a:xfrm>
            <a:off x="313429" y="5345729"/>
            <a:ext cx="8506443" cy="731558"/>
            <a:chOff x="313429" y="5345729"/>
            <a:chExt cx="8506443" cy="731558"/>
          </a:xfrm>
        </p:grpSpPr>
        <p:grpSp>
          <p:nvGrpSpPr>
            <p:cNvPr id="40" name="グループ化 39">
              <a:extLst>
                <a:ext uri="{FF2B5EF4-FFF2-40B4-BE49-F238E27FC236}">
                  <a16:creationId xmlns:a16="http://schemas.microsoft.com/office/drawing/2014/main" id="{8DF91D81-78F8-B8E0-DBAB-CE2BCCF8537D}"/>
                </a:ext>
              </a:extLst>
            </p:cNvPr>
            <p:cNvGrpSpPr/>
            <p:nvPr/>
          </p:nvGrpSpPr>
          <p:grpSpPr>
            <a:xfrm>
              <a:off x="313429" y="5345729"/>
              <a:ext cx="8506443" cy="731558"/>
              <a:chOff x="323849" y="1803354"/>
              <a:chExt cx="8506443" cy="731558"/>
            </a:xfrm>
          </p:grpSpPr>
          <p:sp>
            <p:nvSpPr>
              <p:cNvPr id="41" name="正方形/長方形 40">
                <a:extLst>
                  <a:ext uri="{FF2B5EF4-FFF2-40B4-BE49-F238E27FC236}">
                    <a16:creationId xmlns:a16="http://schemas.microsoft.com/office/drawing/2014/main" id="{03913C7B-EACE-C41D-795D-E30EB7E22A43}"/>
                  </a:ext>
                </a:extLst>
              </p:cNvPr>
              <p:cNvSpPr/>
              <p:nvPr/>
            </p:nvSpPr>
            <p:spPr bwMode="auto">
              <a:xfrm>
                <a:off x="323849" y="1803354"/>
                <a:ext cx="8506443" cy="731557"/>
              </a:xfrm>
              <a:prstGeom prst="rect">
                <a:avLst/>
              </a:prstGeom>
              <a:solidFill>
                <a:schemeClr val="bg1"/>
              </a:solidFill>
              <a:ln w="9525"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42" name="正方形/長方形 41">
                <a:extLst>
                  <a:ext uri="{FF2B5EF4-FFF2-40B4-BE49-F238E27FC236}">
                    <a16:creationId xmlns:a16="http://schemas.microsoft.com/office/drawing/2014/main" id="{94987030-EB84-133D-8CD1-6542BACDE5B8}"/>
                  </a:ext>
                </a:extLst>
              </p:cNvPr>
              <p:cNvSpPr/>
              <p:nvPr/>
            </p:nvSpPr>
            <p:spPr bwMode="auto">
              <a:xfrm>
                <a:off x="323851" y="1803354"/>
                <a:ext cx="849460" cy="731558"/>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ja-JP" altLang="en-US" sz="1800" spc="120">
                    <a:solidFill>
                      <a:schemeClr val="bg1"/>
                    </a:solidFill>
                    <a:latin typeface="+mn-ea"/>
                    <a:ea typeface="+mn-ea"/>
                  </a:rPr>
                  <a:t>問</a:t>
                </a:r>
                <a:r>
                  <a:rPr lang="en-US" altLang="ja-JP" sz="1800" spc="120" dirty="0">
                    <a:solidFill>
                      <a:schemeClr val="bg1"/>
                    </a:solidFill>
                    <a:latin typeface="+mn-ea"/>
                    <a:ea typeface="+mn-ea"/>
                  </a:rPr>
                  <a:t>5</a:t>
                </a:r>
                <a:endParaRPr kumimoji="1" lang="ja-JP" altLang="en-US" sz="1800" b="0" i="0" u="none" strike="noStrike" cap="none" spc="120" normalizeH="0" baseline="0" dirty="0">
                  <a:ln>
                    <a:noFill/>
                  </a:ln>
                  <a:solidFill>
                    <a:schemeClr val="bg1"/>
                  </a:solidFill>
                  <a:effectLst/>
                  <a:latin typeface="+mn-ea"/>
                  <a:ea typeface="+mn-ea"/>
                </a:endParaRPr>
              </a:p>
            </p:txBody>
          </p:sp>
        </p:grpSp>
        <p:sp>
          <p:nvSpPr>
            <p:cNvPr id="43" name="Rectangle 36">
              <a:extLst>
                <a:ext uri="{FF2B5EF4-FFF2-40B4-BE49-F238E27FC236}">
                  <a16:creationId xmlns:a16="http://schemas.microsoft.com/office/drawing/2014/main" id="{72CFAED8-A26E-B796-2CCB-E2A4A487B6D8}"/>
                </a:ext>
              </a:extLst>
            </p:cNvPr>
            <p:cNvSpPr>
              <a:spLocks noChangeArrowheads="1"/>
            </p:cNvSpPr>
            <p:nvPr/>
          </p:nvSpPr>
          <p:spPr bwMode="auto">
            <a:xfrm>
              <a:off x="1246897" y="5423778"/>
              <a:ext cx="3331361" cy="5804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ja-JP" altLang="en-US" sz="1400">
                  <a:latin typeface="+mn-ea"/>
                  <a:ea typeface="+mn-ea"/>
                </a:rPr>
                <a:t>世界で実際にあった税はどれでしょうか？</a:t>
              </a:r>
            </a:p>
            <a:p>
              <a:pPr>
                <a:lnSpc>
                  <a:spcPct val="150000"/>
                </a:lnSpc>
              </a:pPr>
              <a:r>
                <a:rPr lang="ja-JP" altLang="en-US" sz="1400">
                  <a:latin typeface="+mn-ea"/>
                  <a:ea typeface="+mn-ea"/>
                </a:rPr>
                <a:t>①めだか税　　②かえる税　　③へび税</a:t>
              </a:r>
              <a:endParaRPr lang="ja-JP" altLang="en-US" sz="1400" dirty="0">
                <a:latin typeface="+mn-ea"/>
                <a:ea typeface="+mn-ea"/>
              </a:endParaRPr>
            </a:p>
          </p:txBody>
        </p:sp>
      </p:grpSp>
      <p:grpSp>
        <p:nvGrpSpPr>
          <p:cNvPr id="11" name="グループ化 10">
            <a:extLst>
              <a:ext uri="{FF2B5EF4-FFF2-40B4-BE49-F238E27FC236}">
                <a16:creationId xmlns:a16="http://schemas.microsoft.com/office/drawing/2014/main" id="{CE7A06CD-876C-33E5-D5A3-FD1A99B657C0}"/>
              </a:ext>
            </a:extLst>
          </p:cNvPr>
          <p:cNvGrpSpPr/>
          <p:nvPr/>
        </p:nvGrpSpPr>
        <p:grpSpPr>
          <a:xfrm>
            <a:off x="318778" y="2581466"/>
            <a:ext cx="8506443" cy="731558"/>
            <a:chOff x="318778" y="2581466"/>
            <a:chExt cx="8506443" cy="731558"/>
          </a:xfrm>
        </p:grpSpPr>
        <p:grpSp>
          <p:nvGrpSpPr>
            <p:cNvPr id="14" name="グループ化 13">
              <a:extLst>
                <a:ext uri="{FF2B5EF4-FFF2-40B4-BE49-F238E27FC236}">
                  <a16:creationId xmlns:a16="http://schemas.microsoft.com/office/drawing/2014/main" id="{2A3776E5-7B84-9C1F-6B4A-A5950A7FC585}"/>
                </a:ext>
              </a:extLst>
            </p:cNvPr>
            <p:cNvGrpSpPr/>
            <p:nvPr/>
          </p:nvGrpSpPr>
          <p:grpSpPr>
            <a:xfrm>
              <a:off x="318778" y="2581466"/>
              <a:ext cx="8506443" cy="731558"/>
              <a:chOff x="323849" y="1803354"/>
              <a:chExt cx="8506443" cy="731558"/>
            </a:xfrm>
          </p:grpSpPr>
          <p:sp>
            <p:nvSpPr>
              <p:cNvPr id="15" name="正方形/長方形 14">
                <a:extLst>
                  <a:ext uri="{FF2B5EF4-FFF2-40B4-BE49-F238E27FC236}">
                    <a16:creationId xmlns:a16="http://schemas.microsoft.com/office/drawing/2014/main" id="{B4B250E5-7E2B-F5D3-003A-C7C22A33D250}"/>
                  </a:ext>
                </a:extLst>
              </p:cNvPr>
              <p:cNvSpPr/>
              <p:nvPr/>
            </p:nvSpPr>
            <p:spPr bwMode="auto">
              <a:xfrm>
                <a:off x="323849" y="1803354"/>
                <a:ext cx="8506443" cy="731557"/>
              </a:xfrm>
              <a:prstGeom prst="rect">
                <a:avLst/>
              </a:prstGeom>
              <a:solidFill>
                <a:schemeClr val="bg1"/>
              </a:solidFill>
              <a:ln w="9525"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25" name="正方形/長方形 24">
                <a:extLst>
                  <a:ext uri="{FF2B5EF4-FFF2-40B4-BE49-F238E27FC236}">
                    <a16:creationId xmlns:a16="http://schemas.microsoft.com/office/drawing/2014/main" id="{61CFC416-253D-F9D2-31DD-C3A1CCA8CA91}"/>
                  </a:ext>
                </a:extLst>
              </p:cNvPr>
              <p:cNvSpPr/>
              <p:nvPr/>
            </p:nvSpPr>
            <p:spPr bwMode="auto">
              <a:xfrm>
                <a:off x="323851" y="1803354"/>
                <a:ext cx="849460" cy="731558"/>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ja-JP" altLang="en-US" sz="1800" spc="120">
                    <a:solidFill>
                      <a:schemeClr val="bg1"/>
                    </a:solidFill>
                    <a:latin typeface="+mn-ea"/>
                    <a:ea typeface="+mn-ea"/>
                  </a:rPr>
                  <a:t>問</a:t>
                </a:r>
                <a:r>
                  <a:rPr lang="en-US" altLang="ja-JP" sz="1800" spc="120" dirty="0">
                    <a:solidFill>
                      <a:schemeClr val="bg1"/>
                    </a:solidFill>
                    <a:latin typeface="+mn-ea"/>
                    <a:ea typeface="+mn-ea"/>
                  </a:rPr>
                  <a:t>2</a:t>
                </a:r>
                <a:endParaRPr kumimoji="1" lang="ja-JP" altLang="en-US" sz="1800" b="0" i="0" u="none" strike="noStrike" cap="none" spc="120" normalizeH="0" baseline="0" dirty="0">
                  <a:ln>
                    <a:noFill/>
                  </a:ln>
                  <a:solidFill>
                    <a:schemeClr val="bg1"/>
                  </a:solidFill>
                  <a:effectLst/>
                  <a:latin typeface="+mn-ea"/>
                  <a:ea typeface="+mn-ea"/>
                </a:endParaRPr>
              </a:p>
            </p:txBody>
          </p:sp>
        </p:grpSp>
        <p:sp>
          <p:nvSpPr>
            <p:cNvPr id="28" name="Rectangle 36">
              <a:extLst>
                <a:ext uri="{FF2B5EF4-FFF2-40B4-BE49-F238E27FC236}">
                  <a16:creationId xmlns:a16="http://schemas.microsoft.com/office/drawing/2014/main" id="{711A8BB5-CF4F-E5AB-B5AC-5F17D1BB52B8}"/>
                </a:ext>
              </a:extLst>
            </p:cNvPr>
            <p:cNvSpPr>
              <a:spLocks noChangeArrowheads="1"/>
            </p:cNvSpPr>
            <p:nvPr/>
          </p:nvSpPr>
          <p:spPr bwMode="auto">
            <a:xfrm>
              <a:off x="1257317" y="2663761"/>
              <a:ext cx="5051383" cy="5804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ja-JP" altLang="en-US" sz="1400">
                  <a:latin typeface="+mn-ea"/>
                  <a:ea typeface="+mn-ea"/>
                </a:rPr>
                <a:t>税金がかかるものはどれでしょうか？</a:t>
              </a:r>
            </a:p>
            <a:p>
              <a:pPr>
                <a:lnSpc>
                  <a:spcPct val="150000"/>
                </a:lnSpc>
              </a:pPr>
              <a:r>
                <a:rPr lang="ja-JP" altLang="en-US" sz="1400">
                  <a:latin typeface="+mn-ea"/>
                  <a:ea typeface="+mn-ea"/>
                </a:rPr>
                <a:t>①ノーベル賞の賞金　　②宝くじの当せん金　　③クイズの懸賞金</a:t>
              </a:r>
              <a:endParaRPr lang="ja-JP" altLang="en-US" sz="1400" dirty="0">
                <a:latin typeface="+mn-ea"/>
                <a:ea typeface="+mn-ea"/>
              </a:endParaRPr>
            </a:p>
          </p:txBody>
        </p:sp>
        <p:sp>
          <p:nvSpPr>
            <p:cNvPr id="2" name="Rectangle 8">
              <a:extLst>
                <a:ext uri="{FF2B5EF4-FFF2-40B4-BE49-F238E27FC236}">
                  <a16:creationId xmlns:a16="http://schemas.microsoft.com/office/drawing/2014/main" id="{13A9945F-D2DA-E545-FD19-1D5D7AC3C06F}"/>
                </a:ext>
              </a:extLst>
            </p:cNvPr>
            <p:cNvSpPr>
              <a:spLocks noChangeArrowheads="1"/>
            </p:cNvSpPr>
            <p:nvPr/>
          </p:nvSpPr>
          <p:spPr bwMode="auto">
            <a:xfrm>
              <a:off x="5582764" y="2796617"/>
              <a:ext cx="470563" cy="239544"/>
            </a:xfrm>
            <a:prstGeom prst="rect">
              <a:avLst/>
            </a:prstGeom>
            <a:noFill/>
            <a:ln>
              <a:noFill/>
            </a:ln>
          </p:spPr>
          <p:txBody>
            <a:bodyPr wrap="square" lIns="36000" tIns="36000" rIns="36000" bIns="36000" anchor="ctr" anchorCtr="0">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lgn="ctr" eaLnBrk="1" hangingPunct="1">
                <a:lnSpc>
                  <a:spcPts val="1600"/>
                </a:lnSpc>
                <a:spcBef>
                  <a:spcPct val="0"/>
                </a:spcBef>
                <a:buFontTx/>
                <a:buNone/>
              </a:pPr>
              <a:r>
                <a:rPr lang="ja-JP" altLang="en-US" sz="600">
                  <a:latin typeface="+mn-ea"/>
                  <a:ea typeface="+mn-ea"/>
                  <a:cs typeface="メイリオ" panose="020B0604030504040204" pitchFamily="50" charset="-128"/>
                </a:rPr>
                <a:t>けんしょう</a:t>
              </a:r>
              <a:endParaRPr lang="ja-JP" altLang="en-US" sz="600" dirty="0">
                <a:latin typeface="+mn-ea"/>
                <a:ea typeface="+mn-ea"/>
                <a:cs typeface="メイリオ" panose="020B0604030504040204" pitchFamily="50" charset="-128"/>
              </a:endParaRPr>
            </a:p>
          </p:txBody>
        </p:sp>
      </p:grpSp>
      <p:sp>
        <p:nvSpPr>
          <p:cNvPr id="9" name="スライド番号プレースホルダー 8">
            <a:extLst>
              <a:ext uri="{FF2B5EF4-FFF2-40B4-BE49-F238E27FC236}">
                <a16:creationId xmlns:a16="http://schemas.microsoft.com/office/drawing/2014/main" id="{E45B50B9-7C02-182E-C594-21FF0B2C8984}"/>
              </a:ext>
            </a:extLst>
          </p:cNvPr>
          <p:cNvSpPr>
            <a:spLocks noGrp="1"/>
          </p:cNvSpPr>
          <p:nvPr>
            <p:ph type="sldNum" sz="quarter" idx="12"/>
          </p:nvPr>
        </p:nvSpPr>
        <p:spPr>
          <a:xfrm>
            <a:off x="8769893" y="6443281"/>
            <a:ext cx="374107" cy="298426"/>
          </a:xfrm>
        </p:spPr>
        <p:txBody>
          <a:bodyPr/>
          <a:lstStyle/>
          <a:p>
            <a:pPr>
              <a:defRPr/>
            </a:pPr>
            <a:fld id="{40E3B949-1179-4387-B307-F356BE6486A4}" type="slidenum">
              <a:rPr lang="en-US" altLang="ja-JP" smtClean="0">
                <a:latin typeface="+mn-ea"/>
                <a:ea typeface="+mn-ea"/>
              </a:rPr>
              <a:pPr>
                <a:defRPr/>
              </a:pPr>
              <a:t>29</a:t>
            </a:fld>
            <a:endParaRPr lang="en-US" altLang="ja-JP" dirty="0">
              <a:latin typeface="+mn-ea"/>
              <a:ea typeface="+mn-ea"/>
            </a:endParaRPr>
          </a:p>
        </p:txBody>
      </p:sp>
      <p:sp>
        <p:nvSpPr>
          <p:cNvPr id="35" name="Line 48">
            <a:hlinkClick r:id="" action="ppaction://hlinkshowjump?jump=previousslide"/>
            <a:extLst>
              <a:ext uri="{FF2B5EF4-FFF2-40B4-BE49-F238E27FC236}">
                <a16:creationId xmlns:a16="http://schemas.microsoft.com/office/drawing/2014/main" id="{16471812-94A0-C0FE-9F9E-718B2F87B2B5}"/>
              </a:ext>
            </a:extLst>
          </p:cNvPr>
          <p:cNvSpPr>
            <a:spLocks noChangeShapeType="1"/>
          </p:cNvSpPr>
          <p:nvPr/>
        </p:nvSpPr>
        <p:spPr bwMode="auto">
          <a:xfrm>
            <a:off x="8595360" y="228600"/>
            <a:ext cx="228600" cy="0"/>
          </a:xfrm>
          <a:prstGeom prst="line">
            <a:avLst/>
          </a:prstGeom>
          <a:noFill/>
          <a:ln w="50800">
            <a:solidFill>
              <a:srgbClr val="FFFFFF"/>
            </a:solidFill>
            <a:round/>
            <a:headEnd type="triangle" w="med" len="sm"/>
            <a:tailEnd/>
          </a:ln>
          <a:extLst>
            <a:ext uri="{909E8E84-426E-40DD-AFC4-6F175D3DCCD1}">
              <a14:hiddenFill xmlns:a14="http://schemas.microsoft.com/office/drawing/2010/main">
                <a:noFill/>
              </a14:hiddenFill>
            </a:ext>
          </a:extLst>
        </p:spPr>
        <p:txBody>
          <a:bodyPr/>
          <a:lstStyle/>
          <a:p>
            <a:endParaRPr lang="ja-JP" altLang="en-US" dirty="0">
              <a:latin typeface="HGPｺﾞｼｯｸE" panose="020B0900000000000000" pitchFamily="50" charset="-128"/>
            </a:endParaRPr>
          </a:p>
        </p:txBody>
      </p:sp>
      <p:sp>
        <p:nvSpPr>
          <p:cNvPr id="45" name="Line 49">
            <a:hlinkClick r:id="" action="ppaction://hlinkshowjump?jump=nextslide"/>
            <a:extLst>
              <a:ext uri="{FF2B5EF4-FFF2-40B4-BE49-F238E27FC236}">
                <a16:creationId xmlns:a16="http://schemas.microsoft.com/office/drawing/2014/main" id="{56AB00BA-F544-CD43-5119-CC8675D834EA}"/>
              </a:ext>
            </a:extLst>
          </p:cNvPr>
          <p:cNvSpPr>
            <a:spLocks noChangeShapeType="1"/>
          </p:cNvSpPr>
          <p:nvPr/>
        </p:nvSpPr>
        <p:spPr bwMode="auto">
          <a:xfrm>
            <a:off x="8900160" y="228600"/>
            <a:ext cx="228600" cy="0"/>
          </a:xfrm>
          <a:prstGeom prst="line">
            <a:avLst/>
          </a:prstGeom>
          <a:noFill/>
          <a:ln w="50800">
            <a:solidFill>
              <a:srgbClr val="FFFFFF"/>
            </a:solidFill>
            <a:round/>
            <a:headEnd type="none" w="med" len="sm"/>
            <a:tailEnd type="triangle" w="med" len="sm"/>
          </a:ln>
          <a:extLst>
            <a:ext uri="{909E8E84-426E-40DD-AFC4-6F175D3DCCD1}">
              <a14:hiddenFill xmlns:a14="http://schemas.microsoft.com/office/drawing/2010/main">
                <a:noFill/>
              </a14:hiddenFill>
            </a:ext>
          </a:extLst>
        </p:spPr>
        <p:txBody>
          <a:bodyPr/>
          <a:lstStyle/>
          <a:p>
            <a:endParaRPr lang="ja-JP" altLang="en-US" dirty="0">
              <a:latin typeface="HGPｺﾞｼｯｸE" panose="020B0900000000000000" pitchFamily="50" charset="-128"/>
            </a:endParaRPr>
          </a:p>
        </p:txBody>
      </p:sp>
      <p:sp>
        <p:nvSpPr>
          <p:cNvPr id="47" name="四角形: 角を丸くする 46">
            <a:hlinkClick r:id="rId7" action="ppaction://hlinksldjump"/>
            <a:extLst>
              <a:ext uri="{FF2B5EF4-FFF2-40B4-BE49-F238E27FC236}">
                <a16:creationId xmlns:a16="http://schemas.microsoft.com/office/drawing/2014/main" id="{D5ABEE69-2D59-312C-DCAF-9538239EA91D}"/>
              </a:ext>
            </a:extLst>
          </p:cNvPr>
          <p:cNvSpPr/>
          <p:nvPr/>
        </p:nvSpPr>
        <p:spPr>
          <a:xfrm>
            <a:off x="7893533" y="322234"/>
            <a:ext cx="793267" cy="260285"/>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1100" dirty="0"/>
              <a:t>目次へ</a:t>
            </a:r>
          </a:p>
        </p:txBody>
      </p:sp>
      <p:sp>
        <p:nvSpPr>
          <p:cNvPr id="49" name="二等辺三角形 48">
            <a:hlinkClick r:id="rId7" action="ppaction://hlinksldjump"/>
            <a:extLst>
              <a:ext uri="{FF2B5EF4-FFF2-40B4-BE49-F238E27FC236}">
                <a16:creationId xmlns:a16="http://schemas.microsoft.com/office/drawing/2014/main" id="{A32672B9-08C8-B92C-03A7-EDE343436FA2}"/>
              </a:ext>
            </a:extLst>
          </p:cNvPr>
          <p:cNvSpPr/>
          <p:nvPr/>
        </p:nvSpPr>
        <p:spPr>
          <a:xfrm rot="5400000">
            <a:off x="8477040" y="398066"/>
            <a:ext cx="100800" cy="108887"/>
          </a:xfrm>
          <a:prstGeom prst="triangl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custDataLst>
      <p:tags r:id="rId1"/>
    </p:custDataLst>
    <p:extLst>
      <p:ext uri="{BB962C8B-B14F-4D97-AF65-F5344CB8AC3E}">
        <p14:creationId xmlns:p14="http://schemas.microsoft.com/office/powerpoint/2010/main" val="340113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fade">
                                      <p:cBhvr>
                                        <p:cTn id="2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613544-2784-83AF-4308-52E3A089014B}"/>
            </a:ext>
          </a:extLst>
        </p:cNvPr>
        <p:cNvGrpSpPr/>
        <p:nvPr/>
      </p:nvGrpSpPr>
      <p:grpSpPr>
        <a:xfrm>
          <a:off x="0" y="0"/>
          <a:ext cx="0" cy="0"/>
          <a:chOff x="0" y="0"/>
          <a:chExt cx="0" cy="0"/>
        </a:xfrm>
      </p:grpSpPr>
      <p:grpSp>
        <p:nvGrpSpPr>
          <p:cNvPr id="52" name="グループ化 51">
            <a:extLst>
              <a:ext uri="{FF2B5EF4-FFF2-40B4-BE49-F238E27FC236}">
                <a16:creationId xmlns:a16="http://schemas.microsoft.com/office/drawing/2014/main" id="{F6B90763-8663-C2D6-34C2-DC2EF8EE2144}"/>
              </a:ext>
            </a:extLst>
          </p:cNvPr>
          <p:cNvGrpSpPr/>
          <p:nvPr/>
        </p:nvGrpSpPr>
        <p:grpSpPr>
          <a:xfrm>
            <a:off x="287921" y="6410880"/>
            <a:ext cx="7960460" cy="374400"/>
            <a:chOff x="322211" y="6410880"/>
            <a:chExt cx="8532000" cy="374400"/>
          </a:xfrm>
        </p:grpSpPr>
        <p:sp>
          <p:nvSpPr>
            <p:cNvPr id="53" name="正方形/長方形 52">
              <a:extLst>
                <a:ext uri="{FF2B5EF4-FFF2-40B4-BE49-F238E27FC236}">
                  <a16:creationId xmlns:a16="http://schemas.microsoft.com/office/drawing/2014/main" id="{CAB90FE7-0421-4D2B-723D-280854F7617F}"/>
                </a:ext>
              </a:extLst>
            </p:cNvPr>
            <p:cNvSpPr/>
            <p:nvPr/>
          </p:nvSpPr>
          <p:spPr bwMode="auto">
            <a:xfrm>
              <a:off x="322211" y="6410880"/>
              <a:ext cx="8532000" cy="374400"/>
            </a:xfrm>
            <a:prstGeom prst="rect">
              <a:avLst/>
            </a:prstGeom>
            <a:noFill/>
            <a:ln w="22225"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54" name="正方形/長方形 53">
              <a:extLst>
                <a:ext uri="{FF2B5EF4-FFF2-40B4-BE49-F238E27FC236}">
                  <a16:creationId xmlns:a16="http://schemas.microsoft.com/office/drawing/2014/main" id="{23B5B0C0-F5A3-B107-5BC5-E1CE608E59BF}"/>
                </a:ext>
              </a:extLst>
            </p:cNvPr>
            <p:cNvSpPr/>
            <p:nvPr/>
          </p:nvSpPr>
          <p:spPr bwMode="auto">
            <a:xfrm>
              <a:off x="322212" y="6449705"/>
              <a:ext cx="8497741" cy="296751"/>
            </a:xfrm>
            <a:prstGeom prst="rect">
              <a:avLst/>
            </a:prstGeom>
            <a:solidFill>
              <a:srgbClr val="CCECFF">
                <a:alpha val="30000"/>
              </a:srgbClr>
            </a:solidFill>
            <a:ln w="6350" cap="flat" cmpd="sng" algn="ctr">
              <a:solidFill>
                <a:srgbClr val="005BAD"/>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grpSp>
      <p:pic>
        <p:nvPicPr>
          <p:cNvPr id="8195" name="図 8194">
            <a:extLst>
              <a:ext uri="{FF2B5EF4-FFF2-40B4-BE49-F238E27FC236}">
                <a16:creationId xmlns:a16="http://schemas.microsoft.com/office/drawing/2014/main" id="{88113DF3-C1CB-1D68-5F00-BFD7F1C76C1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240031" y="882587"/>
            <a:ext cx="8571030" cy="5060737"/>
          </a:xfrm>
          <a:prstGeom prst="rect">
            <a:avLst/>
          </a:prstGeom>
        </p:spPr>
      </p:pic>
      <p:sp>
        <p:nvSpPr>
          <p:cNvPr id="8197" name="Line 48">
            <a:hlinkClick r:id="" action="ppaction://hlinkshowjump?jump=previousslide"/>
            <a:extLst>
              <a:ext uri="{FF2B5EF4-FFF2-40B4-BE49-F238E27FC236}">
                <a16:creationId xmlns:a16="http://schemas.microsoft.com/office/drawing/2014/main" id="{5C6B8569-8E62-25B9-E584-43169CCB10DE}"/>
              </a:ext>
            </a:extLst>
          </p:cNvPr>
          <p:cNvSpPr>
            <a:spLocks noChangeShapeType="1"/>
          </p:cNvSpPr>
          <p:nvPr/>
        </p:nvSpPr>
        <p:spPr bwMode="auto">
          <a:xfrm>
            <a:off x="8595360" y="228600"/>
            <a:ext cx="228600" cy="0"/>
          </a:xfrm>
          <a:prstGeom prst="line">
            <a:avLst/>
          </a:prstGeom>
          <a:noFill/>
          <a:ln w="50800">
            <a:solidFill>
              <a:srgbClr val="FFFFFF"/>
            </a:solidFill>
            <a:round/>
            <a:headEnd type="triangle" w="med" len="sm"/>
            <a:tailEnd/>
          </a:ln>
          <a:extLst>
            <a:ext uri="{909E8E84-426E-40DD-AFC4-6F175D3DCCD1}">
              <a14:hiddenFill xmlns:a14="http://schemas.microsoft.com/office/drawing/2010/main">
                <a:noFill/>
              </a14:hiddenFill>
            </a:ext>
          </a:extLst>
        </p:spPr>
        <p:txBody>
          <a:bodyPr/>
          <a:lstStyle/>
          <a:p>
            <a:endParaRPr lang="ja-JP" altLang="en-US" dirty="0">
              <a:latin typeface="HGPｺﾞｼｯｸE" panose="020B0900000000000000" pitchFamily="50" charset="-128"/>
            </a:endParaRPr>
          </a:p>
        </p:txBody>
      </p:sp>
      <p:sp>
        <p:nvSpPr>
          <p:cNvPr id="8198" name="Line 49">
            <a:hlinkClick r:id="" action="ppaction://hlinkshowjump?jump=nextslide"/>
            <a:extLst>
              <a:ext uri="{FF2B5EF4-FFF2-40B4-BE49-F238E27FC236}">
                <a16:creationId xmlns:a16="http://schemas.microsoft.com/office/drawing/2014/main" id="{50F19BD5-EAC3-F7AB-D454-DB7506041022}"/>
              </a:ext>
            </a:extLst>
          </p:cNvPr>
          <p:cNvSpPr>
            <a:spLocks noChangeShapeType="1"/>
          </p:cNvSpPr>
          <p:nvPr/>
        </p:nvSpPr>
        <p:spPr bwMode="auto">
          <a:xfrm>
            <a:off x="8900160" y="228600"/>
            <a:ext cx="228600" cy="0"/>
          </a:xfrm>
          <a:prstGeom prst="line">
            <a:avLst/>
          </a:prstGeom>
          <a:noFill/>
          <a:ln w="50800">
            <a:solidFill>
              <a:srgbClr val="FFFFFF"/>
            </a:solidFill>
            <a:round/>
            <a:headEnd type="none" w="med" len="sm"/>
            <a:tailEnd type="triangle" w="med" len="sm"/>
          </a:ln>
          <a:extLst>
            <a:ext uri="{909E8E84-426E-40DD-AFC4-6F175D3DCCD1}">
              <a14:hiddenFill xmlns:a14="http://schemas.microsoft.com/office/drawing/2010/main">
                <a:noFill/>
              </a14:hiddenFill>
            </a:ext>
          </a:extLst>
        </p:spPr>
        <p:txBody>
          <a:bodyPr/>
          <a:lstStyle/>
          <a:p>
            <a:endParaRPr lang="ja-JP" altLang="en-US" dirty="0">
              <a:latin typeface="HGPｺﾞｼｯｸE" panose="020B0900000000000000" pitchFamily="50" charset="-128"/>
            </a:endParaRPr>
          </a:p>
        </p:txBody>
      </p:sp>
      <p:sp>
        <p:nvSpPr>
          <p:cNvPr id="4" name="テキスト ボックス 3">
            <a:extLst>
              <a:ext uri="{FF2B5EF4-FFF2-40B4-BE49-F238E27FC236}">
                <a16:creationId xmlns:a16="http://schemas.microsoft.com/office/drawing/2014/main" id="{83F13B64-1310-E658-B055-EEFF76E56500}"/>
              </a:ext>
            </a:extLst>
          </p:cNvPr>
          <p:cNvSpPr txBox="1"/>
          <p:nvPr/>
        </p:nvSpPr>
        <p:spPr>
          <a:xfrm>
            <a:off x="803549" y="6483360"/>
            <a:ext cx="6029081" cy="261610"/>
          </a:xfrm>
          <a:prstGeom prst="rect">
            <a:avLst/>
          </a:prstGeom>
          <a:noFill/>
        </p:spPr>
        <p:txBody>
          <a:bodyPr wrap="square" rtlCol="0">
            <a:spAutoFit/>
          </a:bodyPr>
          <a:lstStyle/>
          <a:p>
            <a:r>
              <a:rPr kumimoji="1" lang="ja-JP" altLang="en-US" sz="1100" b="1" dirty="0">
                <a:solidFill>
                  <a:srgbClr val="005BAD"/>
                </a:solidFill>
                <a:latin typeface="ＭＳ Ｐゴシック" panose="020B0600070205080204" pitchFamily="50" charset="-128"/>
                <a:ea typeface="ＭＳ Ｐゴシック" panose="020B0600070205080204" pitchFamily="50" charset="-128"/>
              </a:rPr>
              <a:t>身近な税金をもっと調べよう</a:t>
            </a:r>
            <a:r>
              <a:rPr lang="ja-JP" altLang="en-US" sz="1100" b="1" dirty="0">
                <a:solidFill>
                  <a:srgbClr val="005BAD"/>
                </a:solidFill>
                <a:latin typeface="ＭＳ Ｐゴシック" panose="020B0600070205080204" pitchFamily="50" charset="-128"/>
                <a:ea typeface="ＭＳ Ｐゴシック" panose="020B0600070205080204" pitchFamily="50" charset="-128"/>
              </a:rPr>
              <a:t>　</a:t>
            </a:r>
            <a:r>
              <a:rPr kumimoji="1" lang="en-US" altLang="ja-JP" sz="1100" dirty="0">
                <a:latin typeface="HGPGothicE" panose="020B0900000000000000" pitchFamily="34" charset="-128"/>
                <a:cs typeface="Arial" panose="020B0604020202020204" pitchFamily="34" charset="0"/>
                <a:hlinkClick r:id="rId5">
                  <a:extLst>
                    <a:ext uri="{A12FA001-AC4F-418D-AE19-62706E023703}">
                      <ahyp:hlinkClr xmlns:ahyp="http://schemas.microsoft.com/office/drawing/2018/hyperlinkcolor" val="tx"/>
                    </a:ext>
                  </a:extLst>
                </a:hlinkClick>
              </a:rPr>
              <a:t>https://www.mof.go.jp/tax_information/index.html</a:t>
            </a:r>
            <a:r>
              <a:rPr kumimoji="1" lang="en-US" altLang="ja-JP" sz="1100" dirty="0">
                <a:latin typeface="HGPGothicE" panose="020B0900000000000000" pitchFamily="34" charset="-128"/>
                <a:cs typeface="Arial" panose="020B0604020202020204" pitchFamily="34" charset="0"/>
                <a:hlinkClick r:id="rId6">
                  <a:extLst>
                    <a:ext uri="{A12FA001-AC4F-418D-AE19-62706E023703}">
                      <ahyp:hlinkClr xmlns:ahyp="http://schemas.microsoft.com/office/drawing/2018/hyperlinkcolor" val="tx"/>
                    </a:ext>
                  </a:extLst>
                </a:hlinkClick>
              </a:rPr>
              <a:t> </a:t>
            </a:r>
            <a:r>
              <a:rPr kumimoji="1" lang="en-US" altLang="ja-JP" sz="1000" dirty="0">
                <a:latin typeface="ＭＳ Ｐゴシック" panose="020B0600070205080204" pitchFamily="50" charset="-128"/>
                <a:ea typeface="ＭＳ Ｐゴシック" panose="020B0600070205080204" pitchFamily="50" charset="-128"/>
              </a:rPr>
              <a:t>(</a:t>
            </a:r>
            <a:r>
              <a:rPr kumimoji="1" lang="ja-JP" altLang="en-US" sz="1000" dirty="0">
                <a:latin typeface="ＭＳ Ｐゴシック" panose="020B0600070205080204" pitchFamily="50" charset="-128"/>
                <a:ea typeface="ＭＳ Ｐゴシック" panose="020B0600070205080204" pitchFamily="50" charset="-128"/>
              </a:rPr>
              <a:t>財務省</a:t>
            </a:r>
            <a:r>
              <a:rPr kumimoji="1" lang="en-US" altLang="ja-JP" sz="1000" dirty="0">
                <a:latin typeface="ＭＳ Ｐゴシック" panose="020B0600070205080204" pitchFamily="50" charset="-128"/>
                <a:ea typeface="ＭＳ Ｐゴシック" panose="020B0600070205080204" pitchFamily="50" charset="-128"/>
              </a:rPr>
              <a:t>HP</a:t>
            </a:r>
            <a:r>
              <a:rPr lang="ja-JP" altLang="en-US" sz="1000" dirty="0">
                <a:latin typeface="ＭＳ Ｐゴシック" panose="020B0600070205080204" pitchFamily="50" charset="-128"/>
                <a:ea typeface="ＭＳ Ｐゴシック" panose="020B0600070205080204" pitchFamily="50" charset="-128"/>
              </a:rPr>
              <a:t>）</a:t>
            </a:r>
            <a:endParaRPr lang="ja-JP" altLang="en-US" sz="1100" dirty="0">
              <a:latin typeface="ＭＳ Ｐゴシック" panose="020B0600070205080204" pitchFamily="50" charset="-128"/>
              <a:ea typeface="ＭＳ Ｐゴシック" panose="020B0600070205080204" pitchFamily="50" charset="-128"/>
            </a:endParaRPr>
          </a:p>
        </p:txBody>
      </p:sp>
      <p:sp>
        <p:nvSpPr>
          <p:cNvPr id="3" name="Rectangle 14">
            <a:extLst>
              <a:ext uri="{FF2B5EF4-FFF2-40B4-BE49-F238E27FC236}">
                <a16:creationId xmlns:a16="http://schemas.microsoft.com/office/drawing/2014/main" id="{F3C7BB6C-8C31-E95A-39DC-A641BD9F9094}"/>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500" kern="0" dirty="0">
                <a:solidFill>
                  <a:srgbClr val="005BAD"/>
                </a:solidFill>
                <a:latin typeface="HGP創英角ｺﾞｼｯｸUB" panose="020B0900000000000000" pitchFamily="50" charset="-128"/>
                <a:ea typeface="HGP創英角ｺﾞｼｯｸUB" panose="020B0900000000000000" pitchFamily="50" charset="-128"/>
              </a:rPr>
              <a:t>１</a:t>
            </a:r>
            <a:r>
              <a:rPr lang="en-US" altLang="ja-JP" sz="2200" kern="0" dirty="0">
                <a:solidFill>
                  <a:srgbClr val="005BAD"/>
                </a:solidFill>
                <a:latin typeface="HGP創英角ｺﾞｼｯｸUB" panose="020B0900000000000000" pitchFamily="50" charset="-128"/>
                <a:ea typeface="HGP創英角ｺﾞｼｯｸUB" panose="020B0900000000000000" pitchFamily="50" charset="-128"/>
              </a:rPr>
              <a:t>. </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生活と税金の関わりについて考えてみよう </a:t>
            </a:r>
          </a:p>
        </p:txBody>
      </p:sp>
      <p:grpSp>
        <p:nvGrpSpPr>
          <p:cNvPr id="5" name="グループ化 4">
            <a:extLst>
              <a:ext uri="{FF2B5EF4-FFF2-40B4-BE49-F238E27FC236}">
                <a16:creationId xmlns:a16="http://schemas.microsoft.com/office/drawing/2014/main" id="{559C87B0-CA29-ECE0-E8CB-4B0DF6FFEFFF}"/>
              </a:ext>
            </a:extLst>
          </p:cNvPr>
          <p:cNvGrpSpPr/>
          <p:nvPr/>
        </p:nvGrpSpPr>
        <p:grpSpPr>
          <a:xfrm>
            <a:off x="-29057" y="6108720"/>
            <a:ext cx="832606" cy="749284"/>
            <a:chOff x="-35154" y="5996308"/>
            <a:chExt cx="945432" cy="850819"/>
          </a:xfrm>
        </p:grpSpPr>
        <p:sp>
          <p:nvSpPr>
            <p:cNvPr id="7" name="フリーフォーム: 図形 6">
              <a:extLst>
                <a:ext uri="{FF2B5EF4-FFF2-40B4-BE49-F238E27FC236}">
                  <a16:creationId xmlns:a16="http://schemas.microsoft.com/office/drawing/2014/main" id="{795D0BC7-D08A-FA70-9D17-F80DB7C3CC4B}"/>
                </a:ext>
              </a:extLst>
            </p:cNvPr>
            <p:cNvSpPr/>
            <p:nvPr userDrawn="1"/>
          </p:nvSpPr>
          <p:spPr>
            <a:xfrm rot="5400000">
              <a:off x="29731" y="6013482"/>
              <a:ext cx="803912" cy="863377"/>
            </a:xfrm>
            <a:custGeom>
              <a:avLst/>
              <a:gdLst>
                <a:gd name="connsiteX0" fmla="*/ 0 w 803912"/>
                <a:gd name="connsiteY0" fmla="*/ 529098 h 863377"/>
                <a:gd name="connsiteX1" fmla="*/ 529098 w 803912"/>
                <a:gd name="connsiteY1" fmla="*/ 0 h 863377"/>
                <a:gd name="connsiteX2" fmla="*/ 735047 w 803912"/>
                <a:gd name="connsiteY2" fmla="*/ 41580 h 863377"/>
                <a:gd name="connsiteX3" fmla="*/ 803912 w 803912"/>
                <a:gd name="connsiteY3" fmla="*/ 78958 h 863377"/>
                <a:gd name="connsiteX4" fmla="*/ 803912 w 803912"/>
                <a:gd name="connsiteY4" fmla="*/ 863377 h 863377"/>
                <a:gd name="connsiteX5" fmla="*/ 122089 w 803912"/>
                <a:gd name="connsiteY5" fmla="*/ 863377 h 863377"/>
                <a:gd name="connsiteX6" fmla="*/ 90362 w 803912"/>
                <a:gd name="connsiteY6" fmla="*/ 824922 h 863377"/>
                <a:gd name="connsiteX7" fmla="*/ 0 w 803912"/>
                <a:gd name="connsiteY7" fmla="*/ 529098 h 863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3912" h="863377">
                  <a:moveTo>
                    <a:pt x="0" y="529098"/>
                  </a:moveTo>
                  <a:cubicBezTo>
                    <a:pt x="0" y="236885"/>
                    <a:pt x="236885" y="0"/>
                    <a:pt x="529098" y="0"/>
                  </a:cubicBezTo>
                  <a:cubicBezTo>
                    <a:pt x="602151" y="0"/>
                    <a:pt x="671747" y="14806"/>
                    <a:pt x="735047" y="41580"/>
                  </a:cubicBezTo>
                  <a:lnTo>
                    <a:pt x="803912" y="78958"/>
                  </a:lnTo>
                  <a:lnTo>
                    <a:pt x="803912" y="863377"/>
                  </a:lnTo>
                  <a:lnTo>
                    <a:pt x="122089" y="863377"/>
                  </a:lnTo>
                  <a:lnTo>
                    <a:pt x="90362" y="824922"/>
                  </a:lnTo>
                  <a:cubicBezTo>
                    <a:pt x="33312" y="740478"/>
                    <a:pt x="0" y="638678"/>
                    <a:pt x="0" y="529098"/>
                  </a:cubicBezTo>
                  <a:close/>
                </a:path>
              </a:pathLst>
            </a:custGeom>
            <a:solidFill>
              <a:srgbClr val="DCF8C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latin typeface="HGPGothicE" panose="020B0900000000000000" pitchFamily="34" charset="-128"/>
              </a:endParaRPr>
            </a:p>
          </p:txBody>
        </p:sp>
        <p:sp>
          <p:nvSpPr>
            <p:cNvPr id="9" name="フリーフォーム: 図形 8">
              <a:extLst>
                <a:ext uri="{FF2B5EF4-FFF2-40B4-BE49-F238E27FC236}">
                  <a16:creationId xmlns:a16="http://schemas.microsoft.com/office/drawing/2014/main" id="{36865423-7806-221A-34E2-52EA950EBA1F}"/>
                </a:ext>
              </a:extLst>
            </p:cNvPr>
            <p:cNvSpPr/>
            <p:nvPr userDrawn="1"/>
          </p:nvSpPr>
          <p:spPr>
            <a:xfrm rot="5400000">
              <a:off x="29731" y="5966577"/>
              <a:ext cx="850815" cy="910278"/>
            </a:xfrm>
            <a:custGeom>
              <a:avLst/>
              <a:gdLst>
                <a:gd name="connsiteX0" fmla="*/ 0 w 850815"/>
                <a:gd name="connsiteY0" fmla="*/ 576000 h 910278"/>
                <a:gd name="connsiteX1" fmla="*/ 576000 w 850815"/>
                <a:gd name="connsiteY1" fmla="*/ 0 h 910278"/>
                <a:gd name="connsiteX2" fmla="*/ 800205 w 850815"/>
                <a:gd name="connsiteY2" fmla="*/ 45266 h 910278"/>
                <a:gd name="connsiteX3" fmla="*/ 850815 w 850815"/>
                <a:gd name="connsiteY3" fmla="*/ 72735 h 910278"/>
                <a:gd name="connsiteX4" fmla="*/ 850815 w 850815"/>
                <a:gd name="connsiteY4" fmla="*/ 125859 h 910278"/>
                <a:gd name="connsiteX5" fmla="*/ 781950 w 850815"/>
                <a:gd name="connsiteY5" fmla="*/ 88481 h 910278"/>
                <a:gd name="connsiteX6" fmla="*/ 576001 w 850815"/>
                <a:gd name="connsiteY6" fmla="*/ 46901 h 910278"/>
                <a:gd name="connsiteX7" fmla="*/ 46903 w 850815"/>
                <a:gd name="connsiteY7" fmla="*/ 575999 h 910278"/>
                <a:gd name="connsiteX8" fmla="*/ 137265 w 850815"/>
                <a:gd name="connsiteY8" fmla="*/ 871823 h 910278"/>
                <a:gd name="connsiteX9" fmla="*/ 168992 w 850815"/>
                <a:gd name="connsiteY9" fmla="*/ 910278 h 910278"/>
                <a:gd name="connsiteX10" fmla="*/ 108463 w 850815"/>
                <a:gd name="connsiteY10" fmla="*/ 910278 h 910278"/>
                <a:gd name="connsiteX11" fmla="*/ 98372 w 850815"/>
                <a:gd name="connsiteY11" fmla="*/ 898047 h 910278"/>
                <a:gd name="connsiteX12" fmla="*/ 0 w 850815"/>
                <a:gd name="connsiteY12" fmla="*/ 576000 h 91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0815" h="910278">
                  <a:moveTo>
                    <a:pt x="0" y="576000"/>
                  </a:moveTo>
                  <a:cubicBezTo>
                    <a:pt x="0" y="257884"/>
                    <a:pt x="257884" y="0"/>
                    <a:pt x="576000" y="0"/>
                  </a:cubicBezTo>
                  <a:cubicBezTo>
                    <a:pt x="655529" y="0"/>
                    <a:pt x="731294" y="16118"/>
                    <a:pt x="800205" y="45266"/>
                  </a:cubicBezTo>
                  <a:lnTo>
                    <a:pt x="850815" y="72735"/>
                  </a:lnTo>
                  <a:lnTo>
                    <a:pt x="850815" y="125859"/>
                  </a:lnTo>
                  <a:lnTo>
                    <a:pt x="781950" y="88481"/>
                  </a:lnTo>
                  <a:cubicBezTo>
                    <a:pt x="718650" y="61707"/>
                    <a:pt x="649054" y="46901"/>
                    <a:pt x="576001" y="46901"/>
                  </a:cubicBezTo>
                  <a:cubicBezTo>
                    <a:pt x="283788" y="46901"/>
                    <a:pt x="46903" y="283786"/>
                    <a:pt x="46903" y="575999"/>
                  </a:cubicBezTo>
                  <a:cubicBezTo>
                    <a:pt x="46903" y="685579"/>
                    <a:pt x="80215" y="787379"/>
                    <a:pt x="137265" y="871823"/>
                  </a:cubicBezTo>
                  <a:lnTo>
                    <a:pt x="168992" y="910278"/>
                  </a:lnTo>
                  <a:lnTo>
                    <a:pt x="108463" y="910278"/>
                  </a:lnTo>
                  <a:lnTo>
                    <a:pt x="98372" y="898047"/>
                  </a:lnTo>
                  <a:cubicBezTo>
                    <a:pt x="36265" y="806117"/>
                    <a:pt x="0" y="695294"/>
                    <a:pt x="0" y="576000"/>
                  </a:cubicBezTo>
                  <a:close/>
                </a:path>
              </a:pathLst>
            </a:custGeom>
            <a:solidFill>
              <a:srgbClr val="005BA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latin typeface="HGPGothicE" panose="020B0900000000000000" pitchFamily="34" charset="-128"/>
              </a:endParaRPr>
            </a:p>
          </p:txBody>
        </p:sp>
        <p:sp>
          <p:nvSpPr>
            <p:cNvPr id="11" name="テキスト ボックス 10">
              <a:extLst>
                <a:ext uri="{FF2B5EF4-FFF2-40B4-BE49-F238E27FC236}">
                  <a16:creationId xmlns:a16="http://schemas.microsoft.com/office/drawing/2014/main" id="{1AB3FC4B-1299-8028-AFDD-3EECB2ECBA10}"/>
                </a:ext>
              </a:extLst>
            </p:cNvPr>
            <p:cNvSpPr txBox="1"/>
            <p:nvPr userDrawn="1"/>
          </p:nvSpPr>
          <p:spPr>
            <a:xfrm>
              <a:off x="-35154" y="6181034"/>
              <a:ext cx="825671" cy="584775"/>
            </a:xfrm>
            <a:prstGeom prst="rect">
              <a:avLst/>
            </a:prstGeom>
            <a:noFill/>
          </p:spPr>
          <p:txBody>
            <a:bodyPr wrap="square" rtlCol="0">
              <a:noAutofit/>
            </a:bodyPr>
            <a:lstStyle/>
            <a:p>
              <a:pPr algn="ctr"/>
              <a:r>
                <a:rPr kumimoji="1" lang="ja-JP" altLang="en-US" sz="1400" b="1" i="0" spc="50" baseline="0" dirty="0">
                  <a:solidFill>
                    <a:srgbClr val="005BAD"/>
                  </a:solidFill>
                  <a:latin typeface="ＭＳ Ｐゴシック" panose="020B0600070205080204" pitchFamily="50" charset="-128"/>
                  <a:ea typeface="ＭＳ Ｐゴシック" panose="020B0600070205080204" pitchFamily="50" charset="-128"/>
                </a:rPr>
                <a:t>もっと</a:t>
              </a:r>
              <a:endParaRPr kumimoji="1" lang="en-US" altLang="ja-JP" sz="1400" b="1" i="0" spc="50" baseline="0" dirty="0">
                <a:solidFill>
                  <a:srgbClr val="005BAD"/>
                </a:solidFill>
                <a:latin typeface="ＭＳ Ｐゴシック" panose="020B0600070205080204" pitchFamily="50" charset="-128"/>
                <a:ea typeface="ＭＳ Ｐゴシック" panose="020B0600070205080204" pitchFamily="50" charset="-128"/>
              </a:endParaRPr>
            </a:p>
            <a:p>
              <a:pPr algn="ctr"/>
              <a:r>
                <a:rPr lang="ja-JP" altLang="en-US" sz="1400" b="1" spc="50" dirty="0">
                  <a:solidFill>
                    <a:srgbClr val="005BAD"/>
                  </a:solidFill>
                  <a:latin typeface="ＭＳ Ｐゴシック" panose="020B0600070205080204" pitchFamily="50" charset="-128"/>
                  <a:ea typeface="ＭＳ Ｐゴシック" panose="020B0600070205080204" pitchFamily="50" charset="-128"/>
                </a:rPr>
                <a:t>詳しく</a:t>
              </a:r>
              <a:endParaRPr kumimoji="1" lang="ja-JP" altLang="en-US" sz="1400" b="1" i="0" spc="50" baseline="0" dirty="0">
                <a:solidFill>
                  <a:srgbClr val="005BAD"/>
                </a:solidFill>
                <a:latin typeface="ＭＳ Ｐゴシック" panose="020B0600070205080204" pitchFamily="50" charset="-128"/>
                <a:ea typeface="ＭＳ Ｐゴシック" panose="020B0600070205080204" pitchFamily="50" charset="-128"/>
              </a:endParaRPr>
            </a:p>
          </p:txBody>
        </p:sp>
      </p:grpSp>
      <p:grpSp>
        <p:nvGrpSpPr>
          <p:cNvPr id="22" name="グループ化 21" hidden="1">
            <a:extLst>
              <a:ext uri="{FF2B5EF4-FFF2-40B4-BE49-F238E27FC236}">
                <a16:creationId xmlns:a16="http://schemas.microsoft.com/office/drawing/2014/main" id="{EE9EF682-B64D-8076-36FD-9EED9BC70FF8}"/>
              </a:ext>
            </a:extLst>
          </p:cNvPr>
          <p:cNvGrpSpPr/>
          <p:nvPr/>
        </p:nvGrpSpPr>
        <p:grpSpPr>
          <a:xfrm>
            <a:off x="5806112" y="3466667"/>
            <a:ext cx="1837201" cy="623485"/>
            <a:chOff x="5806112" y="3466667"/>
            <a:chExt cx="1837201" cy="623485"/>
          </a:xfrm>
        </p:grpSpPr>
        <p:pic>
          <p:nvPicPr>
            <p:cNvPr id="8" name="図 7" descr="図形&#10;&#10;自動的に生成された説明">
              <a:extLst>
                <a:ext uri="{FF2B5EF4-FFF2-40B4-BE49-F238E27FC236}">
                  <a16:creationId xmlns:a16="http://schemas.microsoft.com/office/drawing/2014/main" id="{65B05E3D-B3DC-FCF9-8BB2-1E329DB75D4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06112" y="3466667"/>
              <a:ext cx="1837201" cy="623485"/>
            </a:xfrm>
            <a:prstGeom prst="rect">
              <a:avLst/>
            </a:prstGeom>
          </p:spPr>
        </p:pic>
        <p:sp>
          <p:nvSpPr>
            <p:cNvPr id="8237" name="テキスト ボックス 8236">
              <a:extLst>
                <a:ext uri="{FF2B5EF4-FFF2-40B4-BE49-F238E27FC236}">
                  <a16:creationId xmlns:a16="http://schemas.microsoft.com/office/drawing/2014/main" id="{78851269-EEED-8CEC-4DE8-B141A43830CC}"/>
                </a:ext>
              </a:extLst>
            </p:cNvPr>
            <p:cNvSpPr txBox="1"/>
            <p:nvPr/>
          </p:nvSpPr>
          <p:spPr>
            <a:xfrm>
              <a:off x="6402870" y="3493544"/>
              <a:ext cx="646331" cy="369332"/>
            </a:xfrm>
            <a:prstGeom prst="rect">
              <a:avLst/>
            </a:prstGeom>
            <a:noFill/>
          </p:spPr>
          <p:txBody>
            <a:bodyPr wrap="none" rtlCol="0" anchor="ctr" anchorCtr="0">
              <a:spAutoFit/>
            </a:bodyPr>
            <a:lstStyle/>
            <a:p>
              <a:pPr algn="ctr"/>
              <a:r>
                <a:rPr kumimoji="1" lang="ja-JP" altLang="en-US" sz="1800" dirty="0">
                  <a:solidFill>
                    <a:schemeClr val="bg1"/>
                  </a:solidFill>
                  <a:latin typeface="+mj-ea"/>
                  <a:ea typeface="+mj-ea"/>
                </a:rPr>
                <a:t>退社</a:t>
              </a:r>
            </a:p>
          </p:txBody>
        </p:sp>
      </p:grpSp>
      <p:grpSp>
        <p:nvGrpSpPr>
          <p:cNvPr id="24" name="グループ化 23" hidden="1">
            <a:extLst>
              <a:ext uri="{FF2B5EF4-FFF2-40B4-BE49-F238E27FC236}">
                <a16:creationId xmlns:a16="http://schemas.microsoft.com/office/drawing/2014/main" id="{D0FA299F-0B6C-0E29-DD9A-704CCC3AD6AF}"/>
              </a:ext>
            </a:extLst>
          </p:cNvPr>
          <p:cNvGrpSpPr/>
          <p:nvPr/>
        </p:nvGrpSpPr>
        <p:grpSpPr>
          <a:xfrm>
            <a:off x="4388314" y="1321158"/>
            <a:ext cx="705018" cy="1845514"/>
            <a:chOff x="4388314" y="1321158"/>
            <a:chExt cx="705018" cy="1845514"/>
          </a:xfrm>
        </p:grpSpPr>
        <p:pic>
          <p:nvPicPr>
            <p:cNvPr id="21" name="図 20" descr="黒い背景に白い文字がある&#10;&#10;低い精度で自動的に生成された説明">
              <a:extLst>
                <a:ext uri="{FF2B5EF4-FFF2-40B4-BE49-F238E27FC236}">
                  <a16:creationId xmlns:a16="http://schemas.microsoft.com/office/drawing/2014/main" id="{7EFEC210-BC96-3583-88CC-ED378A8339F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465691" y="1321158"/>
              <a:ext cx="627641" cy="1845514"/>
            </a:xfrm>
            <a:prstGeom prst="rect">
              <a:avLst/>
            </a:prstGeom>
          </p:spPr>
        </p:pic>
        <p:sp>
          <p:nvSpPr>
            <p:cNvPr id="27" name="テキスト ボックス 26">
              <a:extLst>
                <a:ext uri="{FF2B5EF4-FFF2-40B4-BE49-F238E27FC236}">
                  <a16:creationId xmlns:a16="http://schemas.microsoft.com/office/drawing/2014/main" id="{C477660C-3A92-F5C8-38BB-38990EE60D02}"/>
                </a:ext>
              </a:extLst>
            </p:cNvPr>
            <p:cNvSpPr txBox="1"/>
            <p:nvPr/>
          </p:nvSpPr>
          <p:spPr>
            <a:xfrm>
              <a:off x="4388314" y="2036948"/>
              <a:ext cx="646331" cy="369332"/>
            </a:xfrm>
            <a:prstGeom prst="rect">
              <a:avLst/>
            </a:prstGeom>
            <a:noFill/>
          </p:spPr>
          <p:txBody>
            <a:bodyPr wrap="none" rtlCol="0" anchor="ctr" anchorCtr="0">
              <a:spAutoFit/>
            </a:bodyPr>
            <a:lstStyle/>
            <a:p>
              <a:pPr algn="ctr"/>
              <a:r>
                <a:rPr lang="ja-JP" altLang="en-US" sz="1800" dirty="0">
                  <a:solidFill>
                    <a:schemeClr val="bg1"/>
                  </a:solidFill>
                  <a:latin typeface="+mj-ea"/>
                  <a:ea typeface="+mj-ea"/>
                </a:rPr>
                <a:t>出社</a:t>
              </a:r>
            </a:p>
          </p:txBody>
        </p:sp>
      </p:grpSp>
      <p:grpSp>
        <p:nvGrpSpPr>
          <p:cNvPr id="16" name="グループ化 15" hidden="1">
            <a:extLst>
              <a:ext uri="{FF2B5EF4-FFF2-40B4-BE49-F238E27FC236}">
                <a16:creationId xmlns:a16="http://schemas.microsoft.com/office/drawing/2014/main" id="{25012FA2-E064-4B78-E332-84D10C72C40F}"/>
              </a:ext>
            </a:extLst>
          </p:cNvPr>
          <p:cNvGrpSpPr/>
          <p:nvPr/>
        </p:nvGrpSpPr>
        <p:grpSpPr>
          <a:xfrm>
            <a:off x="1476728" y="2963205"/>
            <a:ext cx="1837201" cy="623485"/>
            <a:chOff x="1476728" y="2963205"/>
            <a:chExt cx="1837201" cy="623485"/>
          </a:xfrm>
        </p:grpSpPr>
        <p:pic>
          <p:nvPicPr>
            <p:cNvPr id="8199" name="図 8198" descr="図形&#10;&#10;自動的に生成された説明">
              <a:extLst>
                <a:ext uri="{FF2B5EF4-FFF2-40B4-BE49-F238E27FC236}">
                  <a16:creationId xmlns:a16="http://schemas.microsoft.com/office/drawing/2014/main" id="{A0D8F549-0E49-EB0E-6CCA-0FE7E8F7190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76728" y="2963205"/>
              <a:ext cx="1837201" cy="623485"/>
            </a:xfrm>
            <a:prstGeom prst="rect">
              <a:avLst/>
            </a:prstGeom>
          </p:spPr>
        </p:pic>
        <p:sp>
          <p:nvSpPr>
            <p:cNvPr id="25" name="テキスト ボックス 24">
              <a:extLst>
                <a:ext uri="{FF2B5EF4-FFF2-40B4-BE49-F238E27FC236}">
                  <a16:creationId xmlns:a16="http://schemas.microsoft.com/office/drawing/2014/main" id="{DCCE057A-CDC0-F846-533B-9F748EB5F5F0}"/>
                </a:ext>
              </a:extLst>
            </p:cNvPr>
            <p:cNvSpPr txBox="1"/>
            <p:nvPr/>
          </p:nvSpPr>
          <p:spPr>
            <a:xfrm>
              <a:off x="2058207" y="3169896"/>
              <a:ext cx="646331" cy="369332"/>
            </a:xfrm>
            <a:prstGeom prst="rect">
              <a:avLst/>
            </a:prstGeom>
            <a:noFill/>
          </p:spPr>
          <p:txBody>
            <a:bodyPr wrap="none" rtlCol="0" anchor="ctr" anchorCtr="0">
              <a:spAutoFit/>
            </a:bodyPr>
            <a:lstStyle/>
            <a:p>
              <a:pPr algn="ctr"/>
              <a:r>
                <a:rPr lang="ja-JP" altLang="en-US" sz="1800" dirty="0">
                  <a:solidFill>
                    <a:schemeClr val="bg1"/>
                  </a:solidFill>
                  <a:latin typeface="+mj-ea"/>
                  <a:ea typeface="+mj-ea"/>
                </a:rPr>
                <a:t>起床</a:t>
              </a:r>
              <a:endParaRPr kumimoji="1" lang="ja-JP" altLang="en-US" sz="1800" dirty="0">
                <a:solidFill>
                  <a:schemeClr val="bg1"/>
                </a:solidFill>
                <a:latin typeface="+mj-ea"/>
                <a:ea typeface="+mj-ea"/>
              </a:endParaRPr>
            </a:p>
          </p:txBody>
        </p:sp>
      </p:grpSp>
      <p:grpSp>
        <p:nvGrpSpPr>
          <p:cNvPr id="20" name="グループ化 19" hidden="1">
            <a:extLst>
              <a:ext uri="{FF2B5EF4-FFF2-40B4-BE49-F238E27FC236}">
                <a16:creationId xmlns:a16="http://schemas.microsoft.com/office/drawing/2014/main" id="{A22CCE70-1FB9-E556-F3CF-27572549B25B}"/>
              </a:ext>
            </a:extLst>
          </p:cNvPr>
          <p:cNvGrpSpPr/>
          <p:nvPr/>
        </p:nvGrpSpPr>
        <p:grpSpPr>
          <a:xfrm>
            <a:off x="4019602" y="3915011"/>
            <a:ext cx="697432" cy="1837201"/>
            <a:chOff x="4019602" y="3915011"/>
            <a:chExt cx="697432" cy="1837201"/>
          </a:xfrm>
        </p:grpSpPr>
        <p:pic>
          <p:nvPicPr>
            <p:cNvPr id="23" name="図 22" descr="黒い背景に白い文字がある&#10;&#10;中程度の精度で自動的に生成された説明">
              <a:extLst>
                <a:ext uri="{FF2B5EF4-FFF2-40B4-BE49-F238E27FC236}">
                  <a16:creationId xmlns:a16="http://schemas.microsoft.com/office/drawing/2014/main" id="{526EF868-DE44-9E1B-E3B3-4444C1B7931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019602" y="3915011"/>
              <a:ext cx="623485" cy="1837201"/>
            </a:xfrm>
            <a:prstGeom prst="rect">
              <a:avLst/>
            </a:prstGeom>
          </p:spPr>
        </p:pic>
        <p:sp>
          <p:nvSpPr>
            <p:cNvPr id="8240" name="テキスト ボックス 8239">
              <a:extLst>
                <a:ext uri="{FF2B5EF4-FFF2-40B4-BE49-F238E27FC236}">
                  <a16:creationId xmlns:a16="http://schemas.microsoft.com/office/drawing/2014/main" id="{F2B8C90D-58BC-3034-1610-0C982AB06D63}"/>
                </a:ext>
              </a:extLst>
            </p:cNvPr>
            <p:cNvSpPr txBox="1"/>
            <p:nvPr/>
          </p:nvSpPr>
          <p:spPr>
            <a:xfrm>
              <a:off x="4070703" y="4621081"/>
              <a:ext cx="646331" cy="369332"/>
            </a:xfrm>
            <a:prstGeom prst="rect">
              <a:avLst/>
            </a:prstGeom>
            <a:noFill/>
          </p:spPr>
          <p:txBody>
            <a:bodyPr wrap="none" rtlCol="0" anchor="ctr" anchorCtr="0">
              <a:spAutoFit/>
            </a:bodyPr>
            <a:lstStyle/>
            <a:p>
              <a:pPr algn="ctr"/>
              <a:r>
                <a:rPr lang="ja-JP" altLang="en-US" sz="1800" dirty="0">
                  <a:solidFill>
                    <a:schemeClr val="bg1"/>
                  </a:solidFill>
                  <a:latin typeface="+mj-ea"/>
                  <a:ea typeface="+mj-ea"/>
                </a:rPr>
                <a:t>帰宅</a:t>
              </a:r>
            </a:p>
          </p:txBody>
        </p:sp>
      </p:grpSp>
      <p:grpSp>
        <p:nvGrpSpPr>
          <p:cNvPr id="2" name="グループ化 1">
            <a:extLst>
              <a:ext uri="{FF2B5EF4-FFF2-40B4-BE49-F238E27FC236}">
                <a16:creationId xmlns:a16="http://schemas.microsoft.com/office/drawing/2014/main" id="{4CB6EBFE-836A-7C18-5CF5-0C215F09BE04}"/>
              </a:ext>
            </a:extLst>
          </p:cNvPr>
          <p:cNvGrpSpPr/>
          <p:nvPr/>
        </p:nvGrpSpPr>
        <p:grpSpPr>
          <a:xfrm>
            <a:off x="543947" y="1116027"/>
            <a:ext cx="2160591" cy="792000"/>
            <a:chOff x="543947" y="1116027"/>
            <a:chExt cx="2160591" cy="792000"/>
          </a:xfrm>
        </p:grpSpPr>
        <p:grpSp>
          <p:nvGrpSpPr>
            <p:cNvPr id="8208" name="グループ化 8207">
              <a:extLst>
                <a:ext uri="{FF2B5EF4-FFF2-40B4-BE49-F238E27FC236}">
                  <a16:creationId xmlns:a16="http://schemas.microsoft.com/office/drawing/2014/main" id="{A6142604-9854-D981-FA2E-542176825ADE}"/>
                </a:ext>
              </a:extLst>
            </p:cNvPr>
            <p:cNvGrpSpPr/>
            <p:nvPr/>
          </p:nvGrpSpPr>
          <p:grpSpPr>
            <a:xfrm>
              <a:off x="543947" y="1116027"/>
              <a:ext cx="2160591" cy="792000"/>
              <a:chOff x="403588" y="1116027"/>
              <a:chExt cx="2160591" cy="792000"/>
            </a:xfrm>
          </p:grpSpPr>
          <p:sp>
            <p:nvSpPr>
              <p:cNvPr id="8216" name="正方形/長方形 8215">
                <a:extLst>
                  <a:ext uri="{FF2B5EF4-FFF2-40B4-BE49-F238E27FC236}">
                    <a16:creationId xmlns:a16="http://schemas.microsoft.com/office/drawing/2014/main" id="{B0BD101E-7F37-F8C7-7CAB-EA04BB134020}"/>
                  </a:ext>
                </a:extLst>
              </p:cNvPr>
              <p:cNvSpPr/>
              <p:nvPr/>
            </p:nvSpPr>
            <p:spPr bwMode="auto">
              <a:xfrm>
                <a:off x="403588" y="1116027"/>
                <a:ext cx="2160591" cy="792000"/>
              </a:xfrm>
              <a:prstGeom prst="rect">
                <a:avLst/>
              </a:prstGeom>
              <a:solidFill>
                <a:schemeClr val="bg1">
                  <a:alpha val="90000"/>
                </a:schemeClr>
              </a:solidFill>
              <a:ln w="19050" cap="flat" cmpd="sng" algn="ctr">
                <a:solidFill>
                  <a:srgbClr val="005BAD"/>
                </a:solidFill>
                <a:prstDash val="solid"/>
                <a:round/>
                <a:headEnd type="none" w="med" len="med"/>
                <a:tailEnd type="none" w="med" len="med"/>
              </a:ln>
              <a:effectLst/>
            </p:spPr>
            <p:txBody>
              <a:bodyPr vert="horz" wrap="square" lIns="36000" tIns="0" rIns="0" bIns="36000" numCol="1" rtlCol="0" anchor="ctr" anchorCtr="0" compatLnSpc="1">
                <a:prstTxWarp prst="textNoShape">
                  <a:avLst/>
                </a:prstTxWarp>
              </a:bodyPr>
              <a:lstStyle/>
              <a:p>
                <a:pPr marL="0" marR="0" indent="0" defTabSz="914400" rtl="0" eaLnBrk="1" fontAlgn="base" latinLnBrk="0" hangingPunct="1">
                  <a:lnSpc>
                    <a:spcPct val="100000"/>
                  </a:lnSpc>
                  <a:spcBef>
                    <a:spcPct val="0"/>
                  </a:spcBef>
                  <a:spcAft>
                    <a:spcPct val="0"/>
                  </a:spcAft>
                  <a:buClrTx/>
                  <a:buSzTx/>
                  <a:buFontTx/>
                  <a:buNone/>
                  <a:tabLst/>
                </a:pPr>
                <a:r>
                  <a:rPr lang="ja-JP" altLang="en-US" dirty="0">
                    <a:solidFill>
                      <a:srgbClr val="005BAD"/>
                    </a:solidFill>
                    <a:latin typeface="HGP創英角ｺﾞｼｯｸUB" panose="020B0900000000000000" pitchFamily="50" charset="-128"/>
                    <a:ea typeface="HGP創英角ｺﾞｼｯｸUB" panose="020B0900000000000000" pitchFamily="50" charset="-128"/>
                  </a:rPr>
                  <a:t> </a:t>
                </a:r>
                <a:r>
                  <a:rPr kumimoji="1" lang="ja-JP" altLang="en-US" b="0" i="0" u="none" strike="noStrike" cap="none" normalizeH="0" baseline="0" dirty="0">
                    <a:ln>
                      <a:noFill/>
                    </a:ln>
                    <a:solidFill>
                      <a:srgbClr val="005BAD"/>
                    </a:solidFill>
                    <a:effectLst/>
                    <a:latin typeface="HGP創英角ｺﾞｼｯｸUB" panose="020B0900000000000000" pitchFamily="50" charset="-128"/>
                    <a:ea typeface="HGP創英角ｺﾞｼｯｸUB" panose="020B0900000000000000" pitchFamily="50" charset="-128"/>
                  </a:rPr>
                  <a:t>家</a:t>
                </a:r>
                <a:endParaRPr kumimoji="1" lang="ja-JP" altLang="en-US" sz="2400" b="0" i="0" u="none" strike="noStrike" cap="none" normalizeH="0" baseline="0" dirty="0">
                  <a:ln>
                    <a:noFill/>
                  </a:ln>
                  <a:solidFill>
                    <a:srgbClr val="005BAD"/>
                  </a:solidFill>
                  <a:effectLst/>
                  <a:latin typeface="HGP創英角ｺﾞｼｯｸUB" panose="020B0900000000000000" pitchFamily="50" charset="-128"/>
                  <a:ea typeface="HGP創英角ｺﾞｼｯｸUB" panose="020B0900000000000000" pitchFamily="50" charset="-128"/>
                </a:endParaRPr>
              </a:p>
            </p:txBody>
          </p:sp>
          <p:cxnSp>
            <p:nvCxnSpPr>
              <p:cNvPr id="8219" name="直線コネクタ 8218">
                <a:extLst>
                  <a:ext uri="{FF2B5EF4-FFF2-40B4-BE49-F238E27FC236}">
                    <a16:creationId xmlns:a16="http://schemas.microsoft.com/office/drawing/2014/main" id="{5F50686D-E1EF-8394-0521-8559DF95B8DB}"/>
                  </a:ext>
                </a:extLst>
              </p:cNvPr>
              <p:cNvCxnSpPr>
                <a:cxnSpLocks/>
              </p:cNvCxnSpPr>
              <p:nvPr/>
            </p:nvCxnSpPr>
            <p:spPr bwMode="auto">
              <a:xfrm>
                <a:off x="920691" y="1242027"/>
                <a:ext cx="0" cy="540000"/>
              </a:xfrm>
              <a:prstGeom prst="line">
                <a:avLst/>
              </a:prstGeom>
              <a:noFill/>
              <a:ln w="22225" cap="flat" cmpd="sng" algn="ctr">
                <a:solidFill>
                  <a:srgbClr val="005BAD"/>
                </a:solidFill>
                <a:prstDash val="solid"/>
                <a:round/>
                <a:headEnd type="none" w="med" len="med"/>
                <a:tailEnd type="none" w="med" len="med"/>
              </a:ln>
              <a:effectLst/>
            </p:spPr>
          </p:cxnSp>
        </p:grpSp>
        <p:grpSp>
          <p:nvGrpSpPr>
            <p:cNvPr id="14" name="グループ化 13">
              <a:extLst>
                <a:ext uri="{FF2B5EF4-FFF2-40B4-BE49-F238E27FC236}">
                  <a16:creationId xmlns:a16="http://schemas.microsoft.com/office/drawing/2014/main" id="{385FCDDE-6DDF-21A4-B6F1-313353BB5D80}"/>
                </a:ext>
              </a:extLst>
            </p:cNvPr>
            <p:cNvGrpSpPr/>
            <p:nvPr/>
          </p:nvGrpSpPr>
          <p:grpSpPr>
            <a:xfrm>
              <a:off x="1009534" y="1170278"/>
              <a:ext cx="1627369" cy="683498"/>
              <a:chOff x="897608" y="1223729"/>
              <a:chExt cx="1627369" cy="683498"/>
            </a:xfrm>
          </p:grpSpPr>
          <p:sp>
            <p:nvSpPr>
              <p:cNvPr id="8223" name="テキスト ボックス 8222">
                <a:extLst>
                  <a:ext uri="{FF2B5EF4-FFF2-40B4-BE49-F238E27FC236}">
                    <a16:creationId xmlns:a16="http://schemas.microsoft.com/office/drawing/2014/main" id="{278378A8-F87F-65E5-16D2-178A359A4498}"/>
                  </a:ext>
                </a:extLst>
              </p:cNvPr>
              <p:cNvSpPr txBox="1"/>
              <p:nvPr/>
            </p:nvSpPr>
            <p:spPr>
              <a:xfrm>
                <a:off x="897608" y="1223729"/>
                <a:ext cx="1165704" cy="369332"/>
              </a:xfrm>
              <a:prstGeom prst="rect">
                <a:avLst/>
              </a:prstGeom>
              <a:noFill/>
            </p:spPr>
            <p:txBody>
              <a:bodyPr wrap="none" rtlCol="0">
                <a:spAutoFit/>
              </a:bodyPr>
              <a:lstStyle/>
              <a:p>
                <a:pPr marL="285750" indent="-180000">
                  <a:buSzPct val="120000"/>
                  <a:buFont typeface="Arial" panose="020B0604020202020204" pitchFamily="34" charset="0"/>
                  <a:buChar char="•"/>
                </a:pPr>
                <a:r>
                  <a:rPr lang="ja-JP" altLang="en-US" sz="1800" dirty="0">
                    <a:solidFill>
                      <a:srgbClr val="005BAD"/>
                    </a:solidFill>
                    <a:latin typeface="HGPｺﾞｼｯｸE" panose="020B0900000000000000" pitchFamily="50" charset="-128"/>
                    <a:ea typeface="HGPｺﾞｼｯｸE" panose="020B0900000000000000" pitchFamily="50" charset="-128"/>
                  </a:rPr>
                  <a:t>住民税</a:t>
                </a:r>
              </a:p>
            </p:txBody>
          </p:sp>
          <p:sp>
            <p:nvSpPr>
              <p:cNvPr id="8227" name="テキスト ボックス 8226">
                <a:extLst>
                  <a:ext uri="{FF2B5EF4-FFF2-40B4-BE49-F238E27FC236}">
                    <a16:creationId xmlns:a16="http://schemas.microsoft.com/office/drawing/2014/main" id="{49E0F5D2-B07B-B34F-9655-A2373A107DA2}"/>
                  </a:ext>
                </a:extLst>
              </p:cNvPr>
              <p:cNvSpPr txBox="1"/>
              <p:nvPr/>
            </p:nvSpPr>
            <p:spPr>
              <a:xfrm>
                <a:off x="897608" y="1537895"/>
                <a:ext cx="1627369" cy="369332"/>
              </a:xfrm>
              <a:prstGeom prst="rect">
                <a:avLst/>
              </a:prstGeom>
              <a:noFill/>
            </p:spPr>
            <p:txBody>
              <a:bodyPr wrap="none" rtlCol="0">
                <a:spAutoFit/>
              </a:bodyPr>
              <a:lstStyle>
                <a:defPPr>
                  <a:defRPr lang="ja-JP"/>
                </a:defPPr>
                <a:lvl1pPr marL="285750" indent="-180000">
                  <a:buSzPct val="120000"/>
                  <a:buFont typeface="Arial" panose="020B0604020202020204" pitchFamily="34" charset="0"/>
                  <a:buChar char="•"/>
                  <a:defRPr sz="1800">
                    <a:solidFill>
                      <a:srgbClr val="005BAD"/>
                    </a:solidFill>
                    <a:latin typeface="HGPｺﾞｼｯｸE" panose="020B0900000000000000" pitchFamily="50" charset="-128"/>
                    <a:ea typeface="HGPｺﾞｼｯｸE" panose="020B0900000000000000" pitchFamily="50" charset="-128"/>
                  </a:defRPr>
                </a:lvl1pPr>
              </a:lstStyle>
              <a:p>
                <a:r>
                  <a:rPr lang="ja-JP" altLang="en-US" dirty="0"/>
                  <a:t>固定資産税</a:t>
                </a:r>
              </a:p>
            </p:txBody>
          </p:sp>
        </p:grpSp>
      </p:grpSp>
      <p:grpSp>
        <p:nvGrpSpPr>
          <p:cNvPr id="10" name="グループ化 9">
            <a:extLst>
              <a:ext uri="{FF2B5EF4-FFF2-40B4-BE49-F238E27FC236}">
                <a16:creationId xmlns:a16="http://schemas.microsoft.com/office/drawing/2014/main" id="{5E976BB3-99EF-8AA8-8F6A-4A768A954F4D}"/>
              </a:ext>
            </a:extLst>
          </p:cNvPr>
          <p:cNvGrpSpPr/>
          <p:nvPr/>
        </p:nvGrpSpPr>
        <p:grpSpPr>
          <a:xfrm>
            <a:off x="4970206" y="1116027"/>
            <a:ext cx="2373906" cy="791657"/>
            <a:chOff x="4970206" y="1164174"/>
            <a:chExt cx="2373906" cy="791657"/>
          </a:xfrm>
        </p:grpSpPr>
        <p:grpSp>
          <p:nvGrpSpPr>
            <p:cNvPr id="8211" name="グループ化 8210">
              <a:extLst>
                <a:ext uri="{FF2B5EF4-FFF2-40B4-BE49-F238E27FC236}">
                  <a16:creationId xmlns:a16="http://schemas.microsoft.com/office/drawing/2014/main" id="{5677EECA-9BB2-7CCC-9829-204866F30C4F}"/>
                </a:ext>
              </a:extLst>
            </p:cNvPr>
            <p:cNvGrpSpPr/>
            <p:nvPr/>
          </p:nvGrpSpPr>
          <p:grpSpPr>
            <a:xfrm>
              <a:off x="4970206" y="1164174"/>
              <a:ext cx="2315497" cy="791657"/>
              <a:chOff x="6297163" y="2594917"/>
              <a:chExt cx="2315497" cy="791657"/>
            </a:xfrm>
          </p:grpSpPr>
          <p:sp>
            <p:nvSpPr>
              <p:cNvPr id="8217" name="正方形/長方形 8216">
                <a:extLst>
                  <a:ext uri="{FF2B5EF4-FFF2-40B4-BE49-F238E27FC236}">
                    <a16:creationId xmlns:a16="http://schemas.microsoft.com/office/drawing/2014/main" id="{B969AA49-74C4-E0F2-B995-0A1B6AFB6033}"/>
                  </a:ext>
                </a:extLst>
              </p:cNvPr>
              <p:cNvSpPr/>
              <p:nvPr/>
            </p:nvSpPr>
            <p:spPr bwMode="auto">
              <a:xfrm>
                <a:off x="6297163" y="2594917"/>
                <a:ext cx="2315497" cy="791657"/>
              </a:xfrm>
              <a:prstGeom prst="rect">
                <a:avLst/>
              </a:prstGeom>
              <a:solidFill>
                <a:schemeClr val="bg1">
                  <a:alpha val="95000"/>
                </a:schemeClr>
              </a:solidFill>
              <a:ln w="19050" cap="flat" cmpd="sng" algn="ctr">
                <a:solidFill>
                  <a:srgbClr val="005BAD"/>
                </a:solidFill>
                <a:prstDash val="solid"/>
                <a:round/>
                <a:headEnd type="none" w="med" len="med"/>
                <a:tailEnd type="none" w="med" len="med"/>
              </a:ln>
              <a:effectLst/>
            </p:spPr>
            <p:txBody>
              <a:bodyPr vert="horz" wrap="square" lIns="36000" tIns="0" rIns="0" bIns="36000" numCol="1" rtlCol="0" anchor="ctr" anchorCtr="0" compatLnSpc="1">
                <a:prstTxWarp prst="textNoShape">
                  <a:avLst/>
                </a:prstTxWarp>
              </a:bodyPr>
              <a:lstStyle/>
              <a:p>
                <a:pPr eaLnBrk="1" hangingPunct="1"/>
                <a:r>
                  <a:rPr lang="ja-JP" altLang="en-US" dirty="0">
                    <a:solidFill>
                      <a:srgbClr val="005BAD"/>
                    </a:solidFill>
                    <a:latin typeface="HGP創英角ｺﾞｼｯｸUB" panose="020B0900000000000000" pitchFamily="50" charset="-128"/>
                    <a:ea typeface="HGP創英角ｺﾞｼｯｸUB" panose="020B0900000000000000" pitchFamily="50" charset="-128"/>
                  </a:rPr>
                  <a:t> </a:t>
                </a:r>
                <a:r>
                  <a:rPr lang="ja-JP" altLang="en-US" sz="1800" dirty="0">
                    <a:solidFill>
                      <a:srgbClr val="005BAD"/>
                    </a:solidFill>
                    <a:latin typeface="HGP創英角ｺﾞｼｯｸUB" panose="020B0900000000000000" pitchFamily="50" charset="-128"/>
                    <a:ea typeface="HGP創英角ｺﾞｼｯｸUB" panose="020B0900000000000000" pitchFamily="50" charset="-128"/>
                  </a:rPr>
                  <a:t>会社</a:t>
                </a:r>
                <a:endParaRPr lang="ja-JP" altLang="en-US" dirty="0">
                  <a:solidFill>
                    <a:srgbClr val="005BAD"/>
                  </a:solidFill>
                  <a:latin typeface="HGP創英角ｺﾞｼｯｸUB" panose="020B0900000000000000" pitchFamily="50" charset="-128"/>
                  <a:ea typeface="HGP創英角ｺﾞｼｯｸUB" panose="020B0900000000000000" pitchFamily="50" charset="-128"/>
                </a:endParaRPr>
              </a:p>
            </p:txBody>
          </p:sp>
          <p:cxnSp>
            <p:nvCxnSpPr>
              <p:cNvPr id="8224" name="直線コネクタ 8223">
                <a:extLst>
                  <a:ext uri="{FF2B5EF4-FFF2-40B4-BE49-F238E27FC236}">
                    <a16:creationId xmlns:a16="http://schemas.microsoft.com/office/drawing/2014/main" id="{E8A5490A-CC5E-005A-DF55-5F6DCCF4D39D}"/>
                  </a:ext>
                </a:extLst>
              </p:cNvPr>
              <p:cNvCxnSpPr>
                <a:cxnSpLocks/>
              </p:cNvCxnSpPr>
              <p:nvPr/>
            </p:nvCxnSpPr>
            <p:spPr bwMode="auto">
              <a:xfrm>
                <a:off x="6989438" y="2720745"/>
                <a:ext cx="0" cy="540000"/>
              </a:xfrm>
              <a:prstGeom prst="line">
                <a:avLst/>
              </a:prstGeom>
              <a:noFill/>
              <a:ln w="22225" cap="flat" cmpd="sng" algn="ctr">
                <a:solidFill>
                  <a:srgbClr val="005BAD"/>
                </a:solidFill>
                <a:prstDash val="solid"/>
                <a:round/>
                <a:headEnd type="none" w="med" len="med"/>
                <a:tailEnd type="none" w="med" len="med"/>
              </a:ln>
              <a:effectLst/>
            </p:spPr>
          </p:cxnSp>
        </p:grpSp>
        <p:grpSp>
          <p:nvGrpSpPr>
            <p:cNvPr id="8213" name="グループ化 8212">
              <a:extLst>
                <a:ext uri="{FF2B5EF4-FFF2-40B4-BE49-F238E27FC236}">
                  <a16:creationId xmlns:a16="http://schemas.microsoft.com/office/drawing/2014/main" id="{B1F7EE0C-7FBF-1588-DCB4-1C75C5569BAA}"/>
                </a:ext>
              </a:extLst>
            </p:cNvPr>
            <p:cNvGrpSpPr/>
            <p:nvPr/>
          </p:nvGrpSpPr>
          <p:grpSpPr>
            <a:xfrm>
              <a:off x="5553237" y="1221775"/>
              <a:ext cx="1790875" cy="676454"/>
              <a:chOff x="6929462" y="2642814"/>
              <a:chExt cx="1790875" cy="676454"/>
            </a:xfrm>
          </p:grpSpPr>
          <p:sp>
            <p:nvSpPr>
              <p:cNvPr id="8225" name="テキスト ボックス 8224">
                <a:extLst>
                  <a:ext uri="{FF2B5EF4-FFF2-40B4-BE49-F238E27FC236}">
                    <a16:creationId xmlns:a16="http://schemas.microsoft.com/office/drawing/2014/main" id="{DA9B7984-F224-99CF-61A5-7464B9BBCEF8}"/>
                  </a:ext>
                </a:extLst>
              </p:cNvPr>
              <p:cNvSpPr txBox="1"/>
              <p:nvPr/>
            </p:nvSpPr>
            <p:spPr>
              <a:xfrm>
                <a:off x="6929462" y="2642814"/>
                <a:ext cx="1165704" cy="369332"/>
              </a:xfrm>
              <a:prstGeom prst="rect">
                <a:avLst/>
              </a:prstGeom>
              <a:noFill/>
            </p:spPr>
            <p:txBody>
              <a:bodyPr wrap="none" rtlCol="0">
                <a:spAutoFit/>
              </a:bodyPr>
              <a:lstStyle/>
              <a:p>
                <a:pPr marL="285750" indent="-180000">
                  <a:buSzPct val="120000"/>
                  <a:buFont typeface="Arial" panose="020B0604020202020204" pitchFamily="34" charset="0"/>
                  <a:buChar char="•"/>
                </a:pPr>
                <a:r>
                  <a:rPr lang="ja-JP" altLang="en-US" sz="1800" dirty="0">
                    <a:solidFill>
                      <a:srgbClr val="005BAD"/>
                    </a:solidFill>
                    <a:latin typeface="HGPｺﾞｼｯｸE" panose="020B0900000000000000" pitchFamily="50" charset="-128"/>
                    <a:ea typeface="HGPｺﾞｼｯｸE" panose="020B0900000000000000" pitchFamily="50" charset="-128"/>
                  </a:rPr>
                  <a:t>法人税</a:t>
                </a:r>
              </a:p>
            </p:txBody>
          </p:sp>
          <p:sp>
            <p:nvSpPr>
              <p:cNvPr id="8226" name="テキスト ボックス 8225">
                <a:extLst>
                  <a:ext uri="{FF2B5EF4-FFF2-40B4-BE49-F238E27FC236}">
                    <a16:creationId xmlns:a16="http://schemas.microsoft.com/office/drawing/2014/main" id="{568806DC-40F3-8928-68D3-4F5F316B9CBB}"/>
                  </a:ext>
                </a:extLst>
              </p:cNvPr>
              <p:cNvSpPr txBox="1"/>
              <p:nvPr/>
            </p:nvSpPr>
            <p:spPr>
              <a:xfrm>
                <a:off x="6929462" y="2949936"/>
                <a:ext cx="1790875" cy="369332"/>
              </a:xfrm>
              <a:prstGeom prst="rect">
                <a:avLst/>
              </a:prstGeom>
              <a:noFill/>
            </p:spPr>
            <p:txBody>
              <a:bodyPr wrap="none" rtlCol="0">
                <a:spAutoFit/>
              </a:bodyPr>
              <a:lstStyle/>
              <a:p>
                <a:pPr marL="285750" indent="-180000">
                  <a:buSzPct val="120000"/>
                  <a:buFont typeface="Arial" panose="020B0604020202020204" pitchFamily="34" charset="0"/>
                  <a:buChar char="•"/>
                </a:pPr>
                <a:r>
                  <a:rPr lang="ja-JP" altLang="en-US" sz="1800" dirty="0">
                    <a:solidFill>
                      <a:srgbClr val="005BAD"/>
                    </a:solidFill>
                    <a:latin typeface="HGPｺﾞｼｯｸE" panose="020B0900000000000000" pitchFamily="50" charset="-128"/>
                    <a:ea typeface="HGPｺﾞｼｯｸE" panose="020B0900000000000000" pitchFamily="50" charset="-128"/>
                  </a:rPr>
                  <a:t>所得税</a:t>
                </a:r>
                <a:r>
                  <a:rPr lang="en-US" altLang="ja-JP" sz="1600" dirty="0">
                    <a:solidFill>
                      <a:srgbClr val="005BAD"/>
                    </a:solidFill>
                    <a:latin typeface="HGPｺﾞｼｯｸE" panose="020B0900000000000000" pitchFamily="50" charset="-128"/>
                    <a:ea typeface="HGPｺﾞｼｯｸE" panose="020B0900000000000000" pitchFamily="50" charset="-128"/>
                  </a:rPr>
                  <a:t>(</a:t>
                </a:r>
                <a:r>
                  <a:rPr lang="ja-JP" altLang="en-US" sz="1600" dirty="0">
                    <a:solidFill>
                      <a:srgbClr val="005BAD"/>
                    </a:solidFill>
                    <a:latin typeface="HGPｺﾞｼｯｸE" panose="020B0900000000000000" pitchFamily="50" charset="-128"/>
                    <a:ea typeface="HGPｺﾞｼｯｸE" panose="020B0900000000000000" pitchFamily="50" charset="-128"/>
                  </a:rPr>
                  <a:t>給料</a:t>
                </a:r>
                <a:r>
                  <a:rPr lang="en-US" altLang="ja-JP" sz="1600" dirty="0">
                    <a:solidFill>
                      <a:srgbClr val="005BAD"/>
                    </a:solidFill>
                    <a:latin typeface="HGPｺﾞｼｯｸE" panose="020B0900000000000000" pitchFamily="50" charset="-128"/>
                    <a:ea typeface="HGPｺﾞｼｯｸE" panose="020B0900000000000000" pitchFamily="50" charset="-128"/>
                  </a:rPr>
                  <a:t>)</a:t>
                </a:r>
                <a:endParaRPr lang="ja-JP" altLang="en-US" sz="1800" dirty="0">
                  <a:solidFill>
                    <a:srgbClr val="005BAD"/>
                  </a:solidFill>
                  <a:latin typeface="HGPｺﾞｼｯｸE" panose="020B0900000000000000" pitchFamily="50" charset="-128"/>
                  <a:ea typeface="HGPｺﾞｼｯｸE" panose="020B0900000000000000" pitchFamily="50" charset="-128"/>
                </a:endParaRPr>
              </a:p>
            </p:txBody>
          </p:sp>
        </p:grpSp>
      </p:grpSp>
      <p:grpSp>
        <p:nvGrpSpPr>
          <p:cNvPr id="12" name="グループ化 11">
            <a:extLst>
              <a:ext uri="{FF2B5EF4-FFF2-40B4-BE49-F238E27FC236}">
                <a16:creationId xmlns:a16="http://schemas.microsoft.com/office/drawing/2014/main" id="{B45A4DD4-A33B-A997-C46D-D92401B298F2}"/>
              </a:ext>
            </a:extLst>
          </p:cNvPr>
          <p:cNvGrpSpPr/>
          <p:nvPr/>
        </p:nvGrpSpPr>
        <p:grpSpPr>
          <a:xfrm>
            <a:off x="1259502" y="5556178"/>
            <a:ext cx="6624996" cy="499594"/>
            <a:chOff x="1374709" y="5556178"/>
            <a:chExt cx="6624996" cy="499594"/>
          </a:xfrm>
        </p:grpSpPr>
        <p:grpSp>
          <p:nvGrpSpPr>
            <p:cNvPr id="8210" name="グループ化 8209">
              <a:extLst>
                <a:ext uri="{FF2B5EF4-FFF2-40B4-BE49-F238E27FC236}">
                  <a16:creationId xmlns:a16="http://schemas.microsoft.com/office/drawing/2014/main" id="{7B19A1EF-8CA7-02D4-B1C7-16C5870B6A92}"/>
                </a:ext>
              </a:extLst>
            </p:cNvPr>
            <p:cNvGrpSpPr/>
            <p:nvPr/>
          </p:nvGrpSpPr>
          <p:grpSpPr>
            <a:xfrm>
              <a:off x="1374709" y="5556178"/>
              <a:ext cx="6624994" cy="499594"/>
              <a:chOff x="5697778" y="4643078"/>
              <a:chExt cx="3595339" cy="1277643"/>
            </a:xfrm>
          </p:grpSpPr>
          <p:sp>
            <p:nvSpPr>
              <p:cNvPr id="8228" name="正方形/長方形 8227">
                <a:extLst>
                  <a:ext uri="{FF2B5EF4-FFF2-40B4-BE49-F238E27FC236}">
                    <a16:creationId xmlns:a16="http://schemas.microsoft.com/office/drawing/2014/main" id="{927E3393-EB7A-C27E-D3FE-9D57CEAB1357}"/>
                  </a:ext>
                </a:extLst>
              </p:cNvPr>
              <p:cNvSpPr/>
              <p:nvPr/>
            </p:nvSpPr>
            <p:spPr bwMode="auto">
              <a:xfrm>
                <a:off x="5697778" y="4643078"/>
                <a:ext cx="3595339" cy="1277643"/>
              </a:xfrm>
              <a:prstGeom prst="rect">
                <a:avLst/>
              </a:prstGeom>
              <a:solidFill>
                <a:schemeClr val="bg1">
                  <a:alpha val="80000"/>
                </a:schemeClr>
              </a:solidFill>
              <a:ln w="19050" cap="flat" cmpd="sng" algn="ctr">
                <a:solidFill>
                  <a:srgbClr val="005BAD"/>
                </a:solidFill>
                <a:prstDash val="solid"/>
                <a:round/>
                <a:headEnd type="none" w="med" len="med"/>
                <a:tailEnd type="none" w="med" len="med"/>
              </a:ln>
              <a:effectLst/>
            </p:spPr>
            <p:txBody>
              <a:bodyPr vert="horz" wrap="square" lIns="0" tIns="0" rIns="0" bIns="36000" numCol="1" rtlCol="0" anchor="ctr" anchorCtr="0" compatLnSpc="1">
                <a:prstTxWarp prst="textNoShape">
                  <a:avLst/>
                </a:prstTxWarp>
              </a:bodyPr>
              <a:lstStyle/>
              <a:p>
                <a:pPr eaLnBrk="1" hangingPunct="1"/>
                <a:r>
                  <a:rPr lang="ja-JP" altLang="en-US" dirty="0">
                    <a:solidFill>
                      <a:srgbClr val="005BAD"/>
                    </a:solidFill>
                    <a:latin typeface="HGP創英角ｺﾞｼｯｸUB" panose="020B0900000000000000" pitchFamily="50" charset="-128"/>
                    <a:ea typeface="HGP創英角ｺﾞｼｯｸUB" panose="020B0900000000000000" pitchFamily="50" charset="-128"/>
                  </a:rPr>
                  <a:t> </a:t>
                </a:r>
                <a:r>
                  <a:rPr lang="ja-JP" altLang="en-US" sz="1800" dirty="0">
                    <a:solidFill>
                      <a:srgbClr val="005BAD"/>
                    </a:solidFill>
                    <a:latin typeface="HGP創英角ｺﾞｼｯｸUB" panose="020B0900000000000000" pitchFamily="50" charset="-128"/>
                    <a:ea typeface="HGP創英角ｺﾞｼｯｸUB" panose="020B0900000000000000" pitchFamily="50" charset="-128"/>
                  </a:rPr>
                  <a:t>外出先</a:t>
                </a:r>
                <a:endParaRPr lang="ja-JP" altLang="en-US" dirty="0">
                  <a:solidFill>
                    <a:srgbClr val="005BAD"/>
                  </a:solidFill>
                  <a:latin typeface="HGP創英角ｺﾞｼｯｸUB" panose="020B0900000000000000" pitchFamily="50" charset="-128"/>
                  <a:ea typeface="HGP創英角ｺﾞｼｯｸUB" panose="020B0900000000000000" pitchFamily="50" charset="-128"/>
                </a:endParaRPr>
              </a:p>
            </p:txBody>
          </p:sp>
          <p:cxnSp>
            <p:nvCxnSpPr>
              <p:cNvPr id="8229" name="直線コネクタ 8228">
                <a:extLst>
                  <a:ext uri="{FF2B5EF4-FFF2-40B4-BE49-F238E27FC236}">
                    <a16:creationId xmlns:a16="http://schemas.microsoft.com/office/drawing/2014/main" id="{34B0D22E-9855-F17D-49E1-60DFD2C41492}"/>
                  </a:ext>
                </a:extLst>
              </p:cNvPr>
              <p:cNvCxnSpPr>
                <a:cxnSpLocks/>
              </p:cNvCxnSpPr>
              <p:nvPr/>
            </p:nvCxnSpPr>
            <p:spPr bwMode="auto">
              <a:xfrm>
                <a:off x="6161167" y="4770744"/>
                <a:ext cx="0" cy="1022313"/>
              </a:xfrm>
              <a:prstGeom prst="line">
                <a:avLst/>
              </a:prstGeom>
              <a:noFill/>
              <a:ln w="22225" cap="flat" cmpd="sng" algn="ctr">
                <a:solidFill>
                  <a:srgbClr val="005BAD"/>
                </a:solidFill>
                <a:prstDash val="solid"/>
                <a:round/>
                <a:headEnd type="none" w="med" len="med"/>
                <a:tailEnd type="none" w="med" len="med"/>
              </a:ln>
              <a:effectLst/>
            </p:spPr>
          </p:cxnSp>
        </p:grpSp>
        <p:grpSp>
          <p:nvGrpSpPr>
            <p:cNvPr id="8200" name="グループ化 8199">
              <a:extLst>
                <a:ext uri="{FF2B5EF4-FFF2-40B4-BE49-F238E27FC236}">
                  <a16:creationId xmlns:a16="http://schemas.microsoft.com/office/drawing/2014/main" id="{38263099-6D23-EFC2-8110-46B28C2FB3EC}"/>
                </a:ext>
              </a:extLst>
            </p:cNvPr>
            <p:cNvGrpSpPr/>
            <p:nvPr/>
          </p:nvGrpSpPr>
          <p:grpSpPr>
            <a:xfrm>
              <a:off x="2245245" y="5621309"/>
              <a:ext cx="5754460" cy="369332"/>
              <a:chOff x="2442079" y="5549752"/>
              <a:chExt cx="5754460" cy="369332"/>
            </a:xfrm>
          </p:grpSpPr>
          <p:sp>
            <p:nvSpPr>
              <p:cNvPr id="8230" name="テキスト ボックス 8229">
                <a:extLst>
                  <a:ext uri="{FF2B5EF4-FFF2-40B4-BE49-F238E27FC236}">
                    <a16:creationId xmlns:a16="http://schemas.microsoft.com/office/drawing/2014/main" id="{9DE62739-E816-10EA-B475-6E274BBF2D19}"/>
                  </a:ext>
                </a:extLst>
              </p:cNvPr>
              <p:cNvSpPr txBox="1"/>
              <p:nvPr/>
            </p:nvSpPr>
            <p:spPr>
              <a:xfrm>
                <a:off x="6415282" y="5549752"/>
                <a:ext cx="1781257" cy="369332"/>
              </a:xfrm>
              <a:prstGeom prst="rect">
                <a:avLst/>
              </a:prstGeom>
              <a:noFill/>
            </p:spPr>
            <p:txBody>
              <a:bodyPr wrap="none" rtlCol="0">
                <a:spAutoFit/>
              </a:bodyPr>
              <a:lstStyle/>
              <a:p>
                <a:pPr marL="285750" indent="-180000">
                  <a:buSzPct val="120000"/>
                  <a:buFont typeface="Arial" panose="020B0604020202020204" pitchFamily="34" charset="0"/>
                  <a:buChar char="•"/>
                </a:pPr>
                <a:r>
                  <a:rPr lang="ja-JP" altLang="en-US" sz="1800" dirty="0">
                    <a:solidFill>
                      <a:srgbClr val="005BAD"/>
                    </a:solidFill>
                    <a:latin typeface="HGPｺﾞｼｯｸE" panose="020B0900000000000000" pitchFamily="50" charset="-128"/>
                    <a:ea typeface="HGPｺﾞｼｯｸE" panose="020B0900000000000000" pitchFamily="50" charset="-128"/>
                  </a:rPr>
                  <a:t>入湯税</a:t>
                </a:r>
                <a:r>
                  <a:rPr lang="ja-JP" altLang="en-US" sz="1600" dirty="0">
                    <a:solidFill>
                      <a:srgbClr val="005BAD"/>
                    </a:solidFill>
                    <a:latin typeface="HGPｺﾞｼｯｸE" panose="020B0900000000000000" pitchFamily="50" charset="-128"/>
                    <a:ea typeface="HGPｺﾞｼｯｸE" panose="020B0900000000000000" pitchFamily="50" charset="-128"/>
                  </a:rPr>
                  <a:t>（温泉）</a:t>
                </a:r>
                <a:endParaRPr lang="ja-JP" altLang="en-US" sz="1800" dirty="0">
                  <a:solidFill>
                    <a:srgbClr val="005BAD"/>
                  </a:solidFill>
                  <a:latin typeface="HGPｺﾞｼｯｸE" panose="020B0900000000000000" pitchFamily="50" charset="-128"/>
                  <a:ea typeface="HGPｺﾞｼｯｸE" panose="020B0900000000000000" pitchFamily="50" charset="-128"/>
                </a:endParaRPr>
              </a:p>
            </p:txBody>
          </p:sp>
          <p:sp>
            <p:nvSpPr>
              <p:cNvPr id="8231" name="テキスト ボックス 8230">
                <a:extLst>
                  <a:ext uri="{FF2B5EF4-FFF2-40B4-BE49-F238E27FC236}">
                    <a16:creationId xmlns:a16="http://schemas.microsoft.com/office/drawing/2014/main" id="{8E95ADF4-4AEB-852F-77B6-5F6371A33867}"/>
                  </a:ext>
                </a:extLst>
              </p:cNvPr>
              <p:cNvSpPr txBox="1"/>
              <p:nvPr/>
            </p:nvSpPr>
            <p:spPr>
              <a:xfrm>
                <a:off x="4700342" y="5549752"/>
                <a:ext cx="1915909" cy="369332"/>
              </a:xfrm>
              <a:prstGeom prst="rect">
                <a:avLst/>
              </a:prstGeom>
              <a:noFill/>
            </p:spPr>
            <p:txBody>
              <a:bodyPr wrap="none" rtlCol="0">
                <a:spAutoFit/>
              </a:bodyPr>
              <a:lstStyle/>
              <a:p>
                <a:pPr marL="285750" indent="-180000">
                  <a:buSzPct val="120000"/>
                  <a:buFont typeface="Arial" panose="020B0604020202020204" pitchFamily="34" charset="0"/>
                  <a:buChar char="•"/>
                </a:pPr>
                <a:r>
                  <a:rPr lang="ja-JP" altLang="en-US" sz="1800" dirty="0">
                    <a:solidFill>
                      <a:srgbClr val="005BAD"/>
                    </a:solidFill>
                    <a:latin typeface="HGPｺﾞｼｯｸE" panose="020B0900000000000000" pitchFamily="50" charset="-128"/>
                    <a:ea typeface="HGPｺﾞｼｯｸE" panose="020B0900000000000000" pitchFamily="50" charset="-128"/>
                  </a:rPr>
                  <a:t>消費税</a:t>
                </a:r>
                <a:r>
                  <a:rPr lang="en-US" altLang="ja-JP" sz="1600" dirty="0">
                    <a:solidFill>
                      <a:srgbClr val="005BAD"/>
                    </a:solidFill>
                    <a:latin typeface="HGPｺﾞｼｯｸE" panose="020B0900000000000000" pitchFamily="50" charset="-128"/>
                    <a:ea typeface="HGPｺﾞｼｯｸE" panose="020B0900000000000000" pitchFamily="50" charset="-128"/>
                  </a:rPr>
                  <a:t>(</a:t>
                </a:r>
                <a:r>
                  <a:rPr lang="ja-JP" altLang="en-US" sz="1600" dirty="0">
                    <a:solidFill>
                      <a:srgbClr val="005BAD"/>
                    </a:solidFill>
                    <a:latin typeface="HGPｺﾞｼｯｸE" panose="020B0900000000000000" pitchFamily="50" charset="-128"/>
                    <a:ea typeface="HGPｺﾞｼｯｸE" panose="020B0900000000000000" pitchFamily="50" charset="-128"/>
                  </a:rPr>
                  <a:t>買い物</a:t>
                </a:r>
                <a:r>
                  <a:rPr lang="en-US" altLang="ja-JP" sz="1600" dirty="0">
                    <a:solidFill>
                      <a:srgbClr val="005BAD"/>
                    </a:solidFill>
                    <a:latin typeface="HGPｺﾞｼｯｸE" panose="020B0900000000000000" pitchFamily="50" charset="-128"/>
                    <a:ea typeface="HGPｺﾞｼｯｸE" panose="020B0900000000000000" pitchFamily="50" charset="-128"/>
                  </a:rPr>
                  <a:t>)</a:t>
                </a:r>
                <a:endParaRPr lang="ja-JP" altLang="en-US" sz="1800" dirty="0">
                  <a:solidFill>
                    <a:srgbClr val="005BAD"/>
                  </a:solidFill>
                  <a:latin typeface="HGPｺﾞｼｯｸE" panose="020B0900000000000000" pitchFamily="50" charset="-128"/>
                  <a:ea typeface="HGPｺﾞｼｯｸE" panose="020B0900000000000000" pitchFamily="50" charset="-128"/>
                </a:endParaRPr>
              </a:p>
            </p:txBody>
          </p:sp>
          <p:sp>
            <p:nvSpPr>
              <p:cNvPr id="30" name="テキスト ボックス 29">
                <a:extLst>
                  <a:ext uri="{FF2B5EF4-FFF2-40B4-BE49-F238E27FC236}">
                    <a16:creationId xmlns:a16="http://schemas.microsoft.com/office/drawing/2014/main" id="{052F05DD-2EDF-495C-8C32-A9FC11E761ED}"/>
                  </a:ext>
                </a:extLst>
              </p:cNvPr>
              <p:cNvSpPr txBox="1"/>
              <p:nvPr/>
            </p:nvSpPr>
            <p:spPr>
              <a:xfrm>
                <a:off x="2442079" y="5549752"/>
                <a:ext cx="2501006" cy="369332"/>
              </a:xfrm>
              <a:prstGeom prst="rect">
                <a:avLst/>
              </a:prstGeom>
              <a:noFill/>
            </p:spPr>
            <p:txBody>
              <a:bodyPr wrap="none" rtlCol="0">
                <a:spAutoFit/>
              </a:bodyPr>
              <a:lstStyle/>
              <a:p>
                <a:pPr marL="285750" indent="-180000">
                  <a:buSzPct val="120000"/>
                  <a:buFont typeface="Arial" panose="020B0604020202020204" pitchFamily="34" charset="0"/>
                  <a:buChar char="•"/>
                </a:pPr>
                <a:r>
                  <a:rPr lang="ja-JP" altLang="en-US" sz="1800" dirty="0">
                    <a:solidFill>
                      <a:srgbClr val="005BAD"/>
                    </a:solidFill>
                    <a:latin typeface="HGPｺﾞｼｯｸE" panose="020B0900000000000000" pitchFamily="50" charset="-128"/>
                    <a:ea typeface="HGPｺﾞｼｯｸE" panose="020B0900000000000000" pitchFamily="50" charset="-128"/>
                  </a:rPr>
                  <a:t>揮発油税</a:t>
                </a:r>
                <a:r>
                  <a:rPr lang="ja-JP" altLang="en-US" sz="1600" dirty="0">
                    <a:solidFill>
                      <a:srgbClr val="005BAD"/>
                    </a:solidFill>
                    <a:latin typeface="HGPｺﾞｼｯｸE" panose="020B0900000000000000" pitchFamily="50" charset="-128"/>
                    <a:ea typeface="HGPｺﾞｼｯｸE" panose="020B0900000000000000" pitchFamily="50" charset="-128"/>
                  </a:rPr>
                  <a:t>（ガソリン税）</a:t>
                </a:r>
                <a:endParaRPr lang="ja-JP" altLang="en-US" sz="1800" dirty="0">
                  <a:solidFill>
                    <a:srgbClr val="005BAD"/>
                  </a:solidFill>
                  <a:latin typeface="HGPｺﾞｼｯｸE" panose="020B0900000000000000" pitchFamily="50" charset="-128"/>
                  <a:ea typeface="HGPｺﾞｼｯｸE" panose="020B0900000000000000" pitchFamily="50" charset="-128"/>
                </a:endParaRPr>
              </a:p>
            </p:txBody>
          </p:sp>
        </p:grpSp>
      </p:grpSp>
      <p:pic>
        <p:nvPicPr>
          <p:cNvPr id="55" name="図 54">
            <a:hlinkClick r:id="rId5"/>
            <a:extLst>
              <a:ext uri="{FF2B5EF4-FFF2-40B4-BE49-F238E27FC236}">
                <a16:creationId xmlns:a16="http://schemas.microsoft.com/office/drawing/2014/main" id="{20CB8EB6-BBD5-AE9E-2564-8240C0E55B8A}"/>
              </a:ext>
            </a:extLst>
          </p:cNvPr>
          <p:cNvPicPr>
            <a:picLocks noChangeAspect="1"/>
          </p:cNvPicPr>
          <p:nvPr/>
        </p:nvPicPr>
        <p:blipFill>
          <a:blip r:embed="rId11"/>
          <a:stretch>
            <a:fillRect/>
          </a:stretch>
        </p:blipFill>
        <p:spPr>
          <a:xfrm>
            <a:off x="8367365" y="6353452"/>
            <a:ext cx="478083" cy="478083"/>
          </a:xfrm>
          <a:prstGeom prst="rect">
            <a:avLst/>
          </a:prstGeom>
        </p:spPr>
      </p:pic>
      <p:sp>
        <p:nvSpPr>
          <p:cNvPr id="13" name="スライド番号プレースホルダー 8">
            <a:extLst>
              <a:ext uri="{FF2B5EF4-FFF2-40B4-BE49-F238E27FC236}">
                <a16:creationId xmlns:a16="http://schemas.microsoft.com/office/drawing/2014/main" id="{240BE702-5843-8D68-BF18-07BD320B124C}"/>
              </a:ext>
            </a:extLst>
          </p:cNvPr>
          <p:cNvSpPr>
            <a:spLocks noGrp="1"/>
          </p:cNvSpPr>
          <p:nvPr>
            <p:ph type="sldNum" sz="quarter" idx="12"/>
          </p:nvPr>
        </p:nvSpPr>
        <p:spPr>
          <a:xfrm>
            <a:off x="8769893" y="6443281"/>
            <a:ext cx="374107" cy="298426"/>
          </a:xfrm>
        </p:spPr>
        <p:txBody>
          <a:bodyPr/>
          <a:lstStyle/>
          <a:p>
            <a:pPr>
              <a:defRPr/>
            </a:pPr>
            <a:fld id="{40E3B949-1179-4387-B307-F356BE6486A4}" type="slidenum">
              <a:rPr lang="en-US" altLang="ja-JP" smtClean="0">
                <a:latin typeface="+mn-ea"/>
                <a:ea typeface="+mn-ea"/>
              </a:rPr>
              <a:pPr>
                <a:defRPr/>
              </a:pPr>
              <a:t>3</a:t>
            </a:fld>
            <a:endParaRPr lang="en-US" altLang="ja-JP" dirty="0">
              <a:latin typeface="+mn-ea"/>
              <a:ea typeface="+mn-ea"/>
            </a:endParaRPr>
          </a:p>
        </p:txBody>
      </p:sp>
      <p:sp>
        <p:nvSpPr>
          <p:cNvPr id="15" name="四角形: 角を丸くする 14">
            <a:hlinkClick r:id="rId12" action="ppaction://hlinksldjump"/>
            <a:extLst>
              <a:ext uri="{FF2B5EF4-FFF2-40B4-BE49-F238E27FC236}">
                <a16:creationId xmlns:a16="http://schemas.microsoft.com/office/drawing/2014/main" id="{9C6DCFCC-F550-8804-F182-A94D5314735F}"/>
              </a:ext>
            </a:extLst>
          </p:cNvPr>
          <p:cNvSpPr/>
          <p:nvPr/>
        </p:nvSpPr>
        <p:spPr>
          <a:xfrm>
            <a:off x="7893533" y="322234"/>
            <a:ext cx="793267" cy="260285"/>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1100" dirty="0"/>
              <a:t>目次へ</a:t>
            </a:r>
          </a:p>
        </p:txBody>
      </p:sp>
      <p:sp>
        <p:nvSpPr>
          <p:cNvPr id="17" name="二等辺三角形 16">
            <a:hlinkClick r:id="rId12" action="ppaction://hlinksldjump"/>
            <a:extLst>
              <a:ext uri="{FF2B5EF4-FFF2-40B4-BE49-F238E27FC236}">
                <a16:creationId xmlns:a16="http://schemas.microsoft.com/office/drawing/2014/main" id="{8A03C4FC-A3DD-9085-1C1A-65D3D510651C}"/>
              </a:ext>
            </a:extLst>
          </p:cNvPr>
          <p:cNvSpPr/>
          <p:nvPr/>
        </p:nvSpPr>
        <p:spPr>
          <a:xfrm rot="5400000">
            <a:off x="8477040" y="398066"/>
            <a:ext cx="100800" cy="108887"/>
          </a:xfrm>
          <a:prstGeom prst="triangl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custDataLst>
      <p:tags r:id="rId1"/>
    </p:custDataLst>
    <p:extLst>
      <p:ext uri="{BB962C8B-B14F-4D97-AF65-F5344CB8AC3E}">
        <p14:creationId xmlns:p14="http://schemas.microsoft.com/office/powerpoint/2010/main" val="730313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195"/>
                                        </p:tgtEl>
                                        <p:attrNameLst>
                                          <p:attrName>style.visibility</p:attrName>
                                        </p:attrNameLst>
                                      </p:cBhvr>
                                      <p:to>
                                        <p:strVal val="visible"/>
                                      </p:to>
                                    </p:set>
                                    <p:animEffect transition="in" filter="fade">
                                      <p:cBhvr>
                                        <p:cTn id="7" dur="500"/>
                                        <p:tgtEl>
                                          <p:spTgt spid="819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98B4CA44-C6AA-846B-FC19-AAFAE06F106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538002" y="824470"/>
            <a:ext cx="3991983" cy="4480372"/>
          </a:xfrm>
          <a:prstGeom prst="rect">
            <a:avLst/>
          </a:prstGeom>
        </p:spPr>
      </p:pic>
      <p:sp>
        <p:nvSpPr>
          <p:cNvPr id="6" name="Rectangle 14">
            <a:extLst>
              <a:ext uri="{FF2B5EF4-FFF2-40B4-BE49-F238E27FC236}">
                <a16:creationId xmlns:a16="http://schemas.microsoft.com/office/drawing/2014/main" id="{E7567949-C1F6-D123-03D9-62390A12E365}"/>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kumimoji="0" lang="ja-JP" altLang="en-US" sz="2500" b="0" i="0" u="none" strike="noStrike" kern="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rPr>
              <a:t>８</a:t>
            </a:r>
            <a:r>
              <a:rPr kumimoji="0" lang="en-US" altLang="ja-JP" sz="2200" b="0" i="0" u="none" strike="noStrike" kern="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rPr>
              <a:t>. </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おわりに</a:t>
            </a:r>
          </a:p>
        </p:txBody>
      </p:sp>
      <p:sp>
        <p:nvSpPr>
          <p:cNvPr id="7" name="AutoShape 353">
            <a:extLst>
              <a:ext uri="{FF2B5EF4-FFF2-40B4-BE49-F238E27FC236}">
                <a16:creationId xmlns:a16="http://schemas.microsoft.com/office/drawing/2014/main" id="{C4C45C96-77F9-5881-C837-2E20E18DE474}"/>
              </a:ext>
            </a:extLst>
          </p:cNvPr>
          <p:cNvSpPr>
            <a:spLocks noChangeArrowheads="1"/>
          </p:cNvSpPr>
          <p:nvPr/>
        </p:nvSpPr>
        <p:spPr bwMode="auto">
          <a:xfrm>
            <a:off x="323851" y="5223353"/>
            <a:ext cx="8519134" cy="1229835"/>
          </a:xfrm>
          <a:prstGeom prst="roundRect">
            <a:avLst>
              <a:gd name="adj" fmla="val 0"/>
            </a:avLst>
          </a:prstGeom>
          <a:solidFill>
            <a:srgbClr val="CEECFE"/>
          </a:solidFill>
          <a:ln>
            <a:noFill/>
          </a:ln>
          <a:effectLst/>
        </p:spPr>
        <p:txBody>
          <a:bodyPr wrap="none" anchor="ctr"/>
          <a:lstStyle/>
          <a:p>
            <a:pPr defTabSz="838413" eaLnBrk="1" hangingPunct="1">
              <a:spcBef>
                <a:spcPct val="20000"/>
              </a:spcBef>
              <a:buFont typeface="Arial" charset="0"/>
              <a:buChar char="•"/>
              <a:defRPr/>
            </a:pPr>
            <a:endParaRPr lang="ja-JP" altLang="en-US" sz="2567" dirty="0">
              <a:solidFill>
                <a:prstClr val="black"/>
              </a:solidFill>
              <a:latin typeface="HGPｺﾞｼｯｸE" panose="020B0900000000000000" pitchFamily="50" charset="-128"/>
              <a:ea typeface="HGPｺﾞｼｯｸE" panose="020B0900000000000000" pitchFamily="50" charset="-128"/>
            </a:endParaRPr>
          </a:p>
        </p:txBody>
      </p:sp>
      <p:grpSp>
        <p:nvGrpSpPr>
          <p:cNvPr id="17" name="グループ化 16">
            <a:extLst>
              <a:ext uri="{FF2B5EF4-FFF2-40B4-BE49-F238E27FC236}">
                <a16:creationId xmlns:a16="http://schemas.microsoft.com/office/drawing/2014/main" id="{1E7242BC-FDAA-488C-26B9-9A6E93F4968E}"/>
              </a:ext>
            </a:extLst>
          </p:cNvPr>
          <p:cNvGrpSpPr/>
          <p:nvPr/>
        </p:nvGrpSpPr>
        <p:grpSpPr>
          <a:xfrm>
            <a:off x="6572826" y="1131212"/>
            <a:ext cx="1982427" cy="976722"/>
            <a:chOff x="6572826" y="1131212"/>
            <a:chExt cx="1982427" cy="976722"/>
          </a:xfrm>
        </p:grpSpPr>
        <p:sp>
          <p:nvSpPr>
            <p:cNvPr id="49" name="テキスト ボックス 48">
              <a:extLst>
                <a:ext uri="{FF2B5EF4-FFF2-40B4-BE49-F238E27FC236}">
                  <a16:creationId xmlns:a16="http://schemas.microsoft.com/office/drawing/2014/main" id="{659BFC85-DA69-2916-B599-15619F75A33F}"/>
                </a:ext>
              </a:extLst>
            </p:cNvPr>
            <p:cNvSpPr txBox="1"/>
            <p:nvPr/>
          </p:nvSpPr>
          <p:spPr>
            <a:xfrm>
              <a:off x="6804468" y="1269037"/>
              <a:ext cx="1510350" cy="664477"/>
            </a:xfrm>
            <a:prstGeom prst="rect">
              <a:avLst/>
            </a:prstGeom>
            <a:noFill/>
          </p:spPr>
          <p:txBody>
            <a:bodyPr wrap="none" rtlCol="0">
              <a:spAutoFit/>
            </a:bodyPr>
            <a:lstStyle/>
            <a:p>
              <a:pPr algn="ctr" defTabSz="390997" eaLnBrk="1" fontAlgn="auto" hangingPunct="1">
                <a:lnSpc>
                  <a:spcPct val="110000"/>
                </a:lnSpc>
                <a:spcBef>
                  <a:spcPts val="0"/>
                </a:spcBef>
                <a:spcAft>
                  <a:spcPts val="0"/>
                </a:spcAft>
              </a:pPr>
              <a:r>
                <a:rPr lang="ja-JP" altLang="en-US" sz="1800" dirty="0">
                  <a:solidFill>
                    <a:prstClr val="black"/>
                  </a:solidFill>
                  <a:latin typeface="+mn-ea"/>
                  <a:ea typeface="+mn-ea"/>
                </a:rPr>
                <a:t>経済の</a:t>
              </a:r>
            </a:p>
            <a:p>
              <a:pPr algn="ctr" defTabSz="390997" eaLnBrk="1" fontAlgn="auto" hangingPunct="1">
                <a:lnSpc>
                  <a:spcPct val="110000"/>
                </a:lnSpc>
                <a:spcBef>
                  <a:spcPts val="0"/>
                </a:spcBef>
                <a:spcAft>
                  <a:spcPts val="0"/>
                </a:spcAft>
              </a:pPr>
              <a:r>
                <a:rPr lang="ja-JP" altLang="en-US" sz="1800" dirty="0">
                  <a:solidFill>
                    <a:prstClr val="black"/>
                  </a:solidFill>
                  <a:latin typeface="+mn-ea"/>
                  <a:ea typeface="+mn-ea"/>
                </a:rPr>
                <a:t>グローバル化</a:t>
              </a:r>
            </a:p>
          </p:txBody>
        </p:sp>
        <p:sp>
          <p:nvSpPr>
            <p:cNvPr id="10" name="正方形/長方形 9">
              <a:extLst>
                <a:ext uri="{FF2B5EF4-FFF2-40B4-BE49-F238E27FC236}">
                  <a16:creationId xmlns:a16="http://schemas.microsoft.com/office/drawing/2014/main" id="{0D86E0A7-D94A-2661-2206-4A647B017712}"/>
                </a:ext>
              </a:extLst>
            </p:cNvPr>
            <p:cNvSpPr/>
            <p:nvPr/>
          </p:nvSpPr>
          <p:spPr bwMode="auto">
            <a:xfrm>
              <a:off x="6572826" y="1131212"/>
              <a:ext cx="1982427" cy="976722"/>
            </a:xfrm>
            <a:prstGeom prst="rect">
              <a:avLst/>
            </a:prstGeom>
            <a:noFill/>
            <a:ln w="2222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chemeClr val="lt1"/>
                </a:solidFill>
                <a:latin typeface="+mn-lt"/>
                <a:ea typeface="+mn-ea"/>
              </a:endParaRPr>
            </a:p>
          </p:txBody>
        </p:sp>
      </p:grpSp>
      <p:grpSp>
        <p:nvGrpSpPr>
          <p:cNvPr id="19" name="グループ化 18">
            <a:extLst>
              <a:ext uri="{FF2B5EF4-FFF2-40B4-BE49-F238E27FC236}">
                <a16:creationId xmlns:a16="http://schemas.microsoft.com/office/drawing/2014/main" id="{543AE412-5445-3932-75E5-290CE711565B}"/>
              </a:ext>
            </a:extLst>
          </p:cNvPr>
          <p:cNvGrpSpPr/>
          <p:nvPr/>
        </p:nvGrpSpPr>
        <p:grpSpPr>
          <a:xfrm>
            <a:off x="404823" y="2574045"/>
            <a:ext cx="1982427" cy="976722"/>
            <a:chOff x="404823" y="2574045"/>
            <a:chExt cx="1982427" cy="976722"/>
          </a:xfrm>
        </p:grpSpPr>
        <p:sp>
          <p:nvSpPr>
            <p:cNvPr id="18" name="テキスト ボックス 17">
              <a:extLst>
                <a:ext uri="{FF2B5EF4-FFF2-40B4-BE49-F238E27FC236}">
                  <a16:creationId xmlns:a16="http://schemas.microsoft.com/office/drawing/2014/main" id="{CA3C4DA9-F97F-4596-B634-52453C37DCFB}"/>
                </a:ext>
              </a:extLst>
            </p:cNvPr>
            <p:cNvSpPr txBox="1"/>
            <p:nvPr/>
          </p:nvSpPr>
          <p:spPr>
            <a:xfrm>
              <a:off x="442731" y="2761607"/>
              <a:ext cx="1906612" cy="575350"/>
            </a:xfrm>
            <a:prstGeom prst="rect">
              <a:avLst/>
            </a:prstGeom>
            <a:noFill/>
          </p:spPr>
          <p:txBody>
            <a:bodyPr wrap="none" rtlCol="0">
              <a:spAutoFit/>
            </a:bodyPr>
            <a:lstStyle/>
            <a:p>
              <a:pPr algn="ctr" defTabSz="390997" eaLnBrk="1" fontAlgn="auto" hangingPunct="1">
                <a:lnSpc>
                  <a:spcPct val="110000"/>
                </a:lnSpc>
                <a:spcBef>
                  <a:spcPts val="0"/>
                </a:spcBef>
                <a:spcAft>
                  <a:spcPts val="0"/>
                </a:spcAft>
              </a:pPr>
              <a:r>
                <a:rPr lang="ja-JP" altLang="en-US" sz="1800" dirty="0">
                  <a:solidFill>
                    <a:prstClr val="black"/>
                  </a:solidFill>
                  <a:latin typeface="+mn-ea"/>
                  <a:ea typeface="+mn-ea"/>
                </a:rPr>
                <a:t>財政赤字</a:t>
              </a:r>
            </a:p>
            <a:p>
              <a:pPr algn="ctr" defTabSz="390997" eaLnBrk="1" fontAlgn="auto" hangingPunct="1">
                <a:lnSpc>
                  <a:spcPct val="110000"/>
                </a:lnSpc>
                <a:spcBef>
                  <a:spcPts val="0"/>
                </a:spcBef>
                <a:spcAft>
                  <a:spcPts val="0"/>
                </a:spcAft>
              </a:pPr>
              <a:r>
                <a:rPr lang="ja-JP" altLang="en-US" sz="1200" spc="-90" dirty="0">
                  <a:solidFill>
                    <a:prstClr val="black"/>
                  </a:solidFill>
                  <a:latin typeface="+mn-ea"/>
                  <a:ea typeface="+mn-ea"/>
                </a:rPr>
                <a:t>（財政健全化・歳出の見直し）</a:t>
              </a:r>
            </a:p>
          </p:txBody>
        </p:sp>
        <p:sp>
          <p:nvSpPr>
            <p:cNvPr id="11" name="正方形/長方形 10">
              <a:extLst>
                <a:ext uri="{FF2B5EF4-FFF2-40B4-BE49-F238E27FC236}">
                  <a16:creationId xmlns:a16="http://schemas.microsoft.com/office/drawing/2014/main" id="{7E2F8786-0BAF-46DC-433A-6017CD0E113A}"/>
                </a:ext>
              </a:extLst>
            </p:cNvPr>
            <p:cNvSpPr/>
            <p:nvPr/>
          </p:nvSpPr>
          <p:spPr bwMode="auto">
            <a:xfrm>
              <a:off x="404823" y="2574045"/>
              <a:ext cx="1982427" cy="976722"/>
            </a:xfrm>
            <a:prstGeom prst="rect">
              <a:avLst/>
            </a:prstGeom>
            <a:noFill/>
            <a:ln w="22225">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chemeClr val="lt1"/>
                </a:solidFill>
                <a:latin typeface="+mn-lt"/>
                <a:ea typeface="+mn-ea"/>
              </a:endParaRPr>
            </a:p>
          </p:txBody>
        </p:sp>
      </p:grpSp>
      <p:grpSp>
        <p:nvGrpSpPr>
          <p:cNvPr id="20" name="グループ化 19">
            <a:extLst>
              <a:ext uri="{FF2B5EF4-FFF2-40B4-BE49-F238E27FC236}">
                <a16:creationId xmlns:a16="http://schemas.microsoft.com/office/drawing/2014/main" id="{B33D624D-3D2B-A039-E253-65FA101EE1AB}"/>
              </a:ext>
            </a:extLst>
          </p:cNvPr>
          <p:cNvGrpSpPr/>
          <p:nvPr/>
        </p:nvGrpSpPr>
        <p:grpSpPr>
          <a:xfrm>
            <a:off x="6721738" y="2574045"/>
            <a:ext cx="1982427" cy="976722"/>
            <a:chOff x="6721738" y="2574045"/>
            <a:chExt cx="1982427" cy="976722"/>
          </a:xfrm>
        </p:grpSpPr>
        <p:sp>
          <p:nvSpPr>
            <p:cNvPr id="52" name="テキスト ボックス 51">
              <a:extLst>
                <a:ext uri="{FF2B5EF4-FFF2-40B4-BE49-F238E27FC236}">
                  <a16:creationId xmlns:a16="http://schemas.microsoft.com/office/drawing/2014/main" id="{CE24159F-783F-9F80-3A5A-67B12B9DB81C}"/>
                </a:ext>
              </a:extLst>
            </p:cNvPr>
            <p:cNvSpPr txBox="1"/>
            <p:nvPr/>
          </p:nvSpPr>
          <p:spPr>
            <a:xfrm>
              <a:off x="6975410" y="2674689"/>
              <a:ext cx="1475084" cy="778483"/>
            </a:xfrm>
            <a:prstGeom prst="rect">
              <a:avLst/>
            </a:prstGeom>
            <a:noFill/>
          </p:spPr>
          <p:txBody>
            <a:bodyPr wrap="none" rtlCol="0">
              <a:spAutoFit/>
            </a:bodyPr>
            <a:lstStyle/>
            <a:p>
              <a:pPr algn="ctr" defTabSz="390997" eaLnBrk="1" fontAlgn="auto" hangingPunct="1">
                <a:lnSpc>
                  <a:spcPct val="110000"/>
                </a:lnSpc>
                <a:spcBef>
                  <a:spcPts val="0"/>
                </a:spcBef>
                <a:spcAft>
                  <a:spcPts val="0"/>
                </a:spcAft>
              </a:pPr>
              <a:r>
                <a:rPr lang="ja-JP" altLang="en-US" sz="1800" dirty="0">
                  <a:solidFill>
                    <a:prstClr val="black"/>
                  </a:solidFill>
                  <a:latin typeface="+mn-ea"/>
                  <a:ea typeface="+mn-ea"/>
                </a:rPr>
                <a:t>少子高齢化</a:t>
              </a:r>
            </a:p>
            <a:p>
              <a:pPr algn="ctr" defTabSz="390997" eaLnBrk="1" fontAlgn="auto" hangingPunct="1">
                <a:lnSpc>
                  <a:spcPct val="110000"/>
                </a:lnSpc>
                <a:spcBef>
                  <a:spcPts val="0"/>
                </a:spcBef>
                <a:spcAft>
                  <a:spcPts val="0"/>
                </a:spcAft>
              </a:pPr>
              <a:r>
                <a:rPr lang="ja-JP" altLang="en-US" sz="1200" spc="-90" dirty="0">
                  <a:solidFill>
                    <a:prstClr val="black"/>
                  </a:solidFill>
                  <a:latin typeface="+mn-ea"/>
                  <a:ea typeface="+mn-ea"/>
                </a:rPr>
                <a:t>（社会保障費の増加、</a:t>
              </a:r>
            </a:p>
            <a:p>
              <a:pPr algn="ctr" defTabSz="390997" eaLnBrk="1" fontAlgn="auto" hangingPunct="1">
                <a:lnSpc>
                  <a:spcPct val="110000"/>
                </a:lnSpc>
                <a:spcBef>
                  <a:spcPts val="0"/>
                </a:spcBef>
                <a:spcAft>
                  <a:spcPts val="0"/>
                </a:spcAft>
              </a:pPr>
              <a:r>
                <a:rPr lang="ja-JP" altLang="en-US" sz="1200" spc="-90" dirty="0">
                  <a:solidFill>
                    <a:prstClr val="black"/>
                  </a:solidFill>
                  <a:latin typeface="+mn-ea"/>
                  <a:ea typeface="+mn-ea"/>
                </a:rPr>
                <a:t>働き手の減少）</a:t>
              </a:r>
            </a:p>
          </p:txBody>
        </p:sp>
        <p:sp>
          <p:nvSpPr>
            <p:cNvPr id="13" name="正方形/長方形 12">
              <a:extLst>
                <a:ext uri="{FF2B5EF4-FFF2-40B4-BE49-F238E27FC236}">
                  <a16:creationId xmlns:a16="http://schemas.microsoft.com/office/drawing/2014/main" id="{2B4F4B23-0C29-BC83-DAC2-571DFAAF80C8}"/>
                </a:ext>
              </a:extLst>
            </p:cNvPr>
            <p:cNvSpPr/>
            <p:nvPr/>
          </p:nvSpPr>
          <p:spPr bwMode="auto">
            <a:xfrm>
              <a:off x="6721738" y="2574045"/>
              <a:ext cx="1982427" cy="976722"/>
            </a:xfrm>
            <a:prstGeom prst="rect">
              <a:avLst/>
            </a:prstGeom>
            <a:noFill/>
            <a:ln w="22225">
              <a:solidFill>
                <a:srgbClr val="FF99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chemeClr val="lt1"/>
                </a:solidFill>
                <a:latin typeface="+mn-lt"/>
                <a:ea typeface="+mn-ea"/>
              </a:endParaRPr>
            </a:p>
          </p:txBody>
        </p:sp>
      </p:grpSp>
      <p:grpSp>
        <p:nvGrpSpPr>
          <p:cNvPr id="16" name="グループ化 15">
            <a:extLst>
              <a:ext uri="{FF2B5EF4-FFF2-40B4-BE49-F238E27FC236}">
                <a16:creationId xmlns:a16="http://schemas.microsoft.com/office/drawing/2014/main" id="{BDE421FE-F0AC-BF66-91D7-F3A7D2858292}"/>
              </a:ext>
            </a:extLst>
          </p:cNvPr>
          <p:cNvGrpSpPr/>
          <p:nvPr/>
        </p:nvGrpSpPr>
        <p:grpSpPr>
          <a:xfrm>
            <a:off x="1490184" y="1128730"/>
            <a:ext cx="1982427" cy="976722"/>
            <a:chOff x="1490184" y="1128730"/>
            <a:chExt cx="1982427" cy="976722"/>
          </a:xfrm>
        </p:grpSpPr>
        <p:sp>
          <p:nvSpPr>
            <p:cNvPr id="35" name="テキスト ボックス 34">
              <a:extLst>
                <a:ext uri="{FF2B5EF4-FFF2-40B4-BE49-F238E27FC236}">
                  <a16:creationId xmlns:a16="http://schemas.microsoft.com/office/drawing/2014/main" id="{3820BC44-850C-C451-588C-DB7B28B240C5}"/>
                </a:ext>
              </a:extLst>
            </p:cNvPr>
            <p:cNvSpPr txBox="1"/>
            <p:nvPr/>
          </p:nvSpPr>
          <p:spPr>
            <a:xfrm>
              <a:off x="1579960" y="1344484"/>
              <a:ext cx="1794081" cy="575350"/>
            </a:xfrm>
            <a:prstGeom prst="rect">
              <a:avLst/>
            </a:prstGeom>
            <a:noFill/>
          </p:spPr>
          <p:txBody>
            <a:bodyPr wrap="none" rtlCol="0">
              <a:spAutoFit/>
            </a:bodyPr>
            <a:lstStyle/>
            <a:p>
              <a:pPr algn="ctr" defTabSz="390997" eaLnBrk="1" fontAlgn="auto" hangingPunct="1">
                <a:lnSpc>
                  <a:spcPct val="110000"/>
                </a:lnSpc>
                <a:spcBef>
                  <a:spcPts val="0"/>
                </a:spcBef>
                <a:spcAft>
                  <a:spcPts val="0"/>
                </a:spcAft>
              </a:pPr>
              <a:r>
                <a:rPr lang="ja-JP" altLang="en-US" sz="1800" dirty="0">
                  <a:solidFill>
                    <a:prstClr val="black"/>
                  </a:solidFill>
                  <a:latin typeface="+mn-ea"/>
                  <a:ea typeface="+mn-ea"/>
                </a:rPr>
                <a:t>経済成長の停滞</a:t>
              </a:r>
            </a:p>
            <a:p>
              <a:pPr algn="ctr" defTabSz="390997" eaLnBrk="1" fontAlgn="auto" hangingPunct="1">
                <a:lnSpc>
                  <a:spcPct val="110000"/>
                </a:lnSpc>
                <a:spcBef>
                  <a:spcPts val="0"/>
                </a:spcBef>
                <a:spcAft>
                  <a:spcPts val="0"/>
                </a:spcAft>
              </a:pPr>
              <a:r>
                <a:rPr lang="ja-JP" altLang="en-US" sz="1200" spc="-90" dirty="0">
                  <a:solidFill>
                    <a:prstClr val="black"/>
                  </a:solidFill>
                  <a:latin typeface="+mn-ea"/>
                  <a:ea typeface="+mn-ea"/>
                </a:rPr>
                <a:t>（デフレ・不況）</a:t>
              </a:r>
            </a:p>
          </p:txBody>
        </p:sp>
        <p:sp>
          <p:nvSpPr>
            <p:cNvPr id="4" name="正方形/長方形 3">
              <a:extLst>
                <a:ext uri="{FF2B5EF4-FFF2-40B4-BE49-F238E27FC236}">
                  <a16:creationId xmlns:a16="http://schemas.microsoft.com/office/drawing/2014/main" id="{DFCD1A33-34C7-A087-36FD-7AA48B5FDF4B}"/>
                </a:ext>
              </a:extLst>
            </p:cNvPr>
            <p:cNvSpPr/>
            <p:nvPr/>
          </p:nvSpPr>
          <p:spPr bwMode="auto">
            <a:xfrm>
              <a:off x="1490184" y="1128730"/>
              <a:ext cx="1982427" cy="976722"/>
            </a:xfrm>
            <a:prstGeom prst="rect">
              <a:avLst/>
            </a:prstGeom>
            <a:noFill/>
            <a:ln w="22225">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chemeClr val="lt1"/>
                </a:solidFill>
                <a:latin typeface="+mn-lt"/>
                <a:ea typeface="+mn-ea"/>
              </a:endParaRPr>
            </a:p>
          </p:txBody>
        </p:sp>
        <p:sp>
          <p:nvSpPr>
            <p:cNvPr id="2" name="テキスト ボックス 1">
              <a:extLst>
                <a:ext uri="{FF2B5EF4-FFF2-40B4-BE49-F238E27FC236}">
                  <a16:creationId xmlns:a16="http://schemas.microsoft.com/office/drawing/2014/main" id="{C66E6B0F-94C5-8E6C-92D4-C3C1EA0521CA}"/>
                </a:ext>
              </a:extLst>
            </p:cNvPr>
            <p:cNvSpPr txBox="1"/>
            <p:nvPr/>
          </p:nvSpPr>
          <p:spPr>
            <a:xfrm>
              <a:off x="2764802" y="1266287"/>
              <a:ext cx="567784" cy="211212"/>
            </a:xfrm>
            <a:prstGeom prst="rect">
              <a:avLst/>
            </a:prstGeom>
            <a:noFill/>
          </p:spPr>
          <p:txBody>
            <a:bodyPr wrap="none" rtlCol="0">
              <a:spAutoFit/>
            </a:bodyPr>
            <a:lstStyle/>
            <a:p>
              <a:pPr algn="ctr" defTabSz="390997" eaLnBrk="1" fontAlgn="auto" hangingPunct="1">
                <a:lnSpc>
                  <a:spcPct val="110000"/>
                </a:lnSpc>
                <a:spcBef>
                  <a:spcPts val="0"/>
                </a:spcBef>
                <a:spcAft>
                  <a:spcPts val="0"/>
                </a:spcAft>
              </a:pPr>
              <a:r>
                <a:rPr lang="ja-JP" altLang="en-US" sz="800">
                  <a:solidFill>
                    <a:prstClr val="black"/>
                  </a:solidFill>
                  <a:latin typeface="+mn-ea"/>
                  <a:ea typeface="+mn-ea"/>
                </a:rPr>
                <a:t>ていたい</a:t>
              </a:r>
              <a:endParaRPr lang="ja-JP" altLang="en-US" sz="500" spc="-90" dirty="0">
                <a:solidFill>
                  <a:prstClr val="black"/>
                </a:solidFill>
                <a:latin typeface="+mn-ea"/>
                <a:ea typeface="+mn-ea"/>
              </a:endParaRPr>
            </a:p>
          </p:txBody>
        </p:sp>
      </p:grpSp>
      <p:grpSp>
        <p:nvGrpSpPr>
          <p:cNvPr id="24" name="グループ化 23">
            <a:extLst>
              <a:ext uri="{FF2B5EF4-FFF2-40B4-BE49-F238E27FC236}">
                <a16:creationId xmlns:a16="http://schemas.microsoft.com/office/drawing/2014/main" id="{581A2EB1-D59F-5FC1-A246-94B59490FF1A}"/>
              </a:ext>
            </a:extLst>
          </p:cNvPr>
          <p:cNvGrpSpPr/>
          <p:nvPr/>
        </p:nvGrpSpPr>
        <p:grpSpPr>
          <a:xfrm>
            <a:off x="6308611" y="4024388"/>
            <a:ext cx="1982427" cy="976722"/>
            <a:chOff x="6308611" y="4024388"/>
            <a:chExt cx="1982427" cy="976722"/>
          </a:xfrm>
        </p:grpSpPr>
        <p:sp>
          <p:nvSpPr>
            <p:cNvPr id="14" name="正方形/長方形 13">
              <a:extLst>
                <a:ext uri="{FF2B5EF4-FFF2-40B4-BE49-F238E27FC236}">
                  <a16:creationId xmlns:a16="http://schemas.microsoft.com/office/drawing/2014/main" id="{96A9A0C5-BCFC-829C-4AE2-1B77153C1D8B}"/>
                </a:ext>
              </a:extLst>
            </p:cNvPr>
            <p:cNvSpPr/>
            <p:nvPr/>
          </p:nvSpPr>
          <p:spPr bwMode="auto">
            <a:xfrm>
              <a:off x="6308611" y="4024388"/>
              <a:ext cx="1982427" cy="976722"/>
            </a:xfrm>
            <a:prstGeom prst="rect">
              <a:avLst/>
            </a:prstGeom>
            <a:noFill/>
            <a:ln w="22225">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chemeClr val="lt1"/>
                </a:solidFill>
                <a:latin typeface="+mn-lt"/>
                <a:ea typeface="+mn-ea"/>
              </a:endParaRPr>
            </a:p>
          </p:txBody>
        </p:sp>
        <p:sp>
          <p:nvSpPr>
            <p:cNvPr id="22" name="テキスト ボックス 21">
              <a:extLst>
                <a:ext uri="{FF2B5EF4-FFF2-40B4-BE49-F238E27FC236}">
                  <a16:creationId xmlns:a16="http://schemas.microsoft.com/office/drawing/2014/main" id="{99807467-514B-796E-4F69-0E89585CF29A}"/>
                </a:ext>
              </a:extLst>
            </p:cNvPr>
            <p:cNvSpPr txBox="1"/>
            <p:nvPr/>
          </p:nvSpPr>
          <p:spPr>
            <a:xfrm>
              <a:off x="6368320" y="4123508"/>
              <a:ext cx="1863010" cy="778483"/>
            </a:xfrm>
            <a:prstGeom prst="rect">
              <a:avLst/>
            </a:prstGeom>
            <a:noFill/>
          </p:spPr>
          <p:txBody>
            <a:bodyPr wrap="none" rtlCol="0">
              <a:spAutoFit/>
            </a:bodyPr>
            <a:lstStyle/>
            <a:p>
              <a:pPr algn="ctr" defTabSz="390997" eaLnBrk="1" fontAlgn="auto" hangingPunct="1">
                <a:lnSpc>
                  <a:spcPct val="110000"/>
                </a:lnSpc>
                <a:spcBef>
                  <a:spcPts val="0"/>
                </a:spcBef>
                <a:spcAft>
                  <a:spcPts val="0"/>
                </a:spcAft>
              </a:pPr>
              <a:r>
                <a:rPr lang="ja-JP" altLang="en-US" sz="1800" dirty="0">
                  <a:solidFill>
                    <a:prstClr val="black"/>
                  </a:solidFill>
                  <a:latin typeface="+mn-ea"/>
                  <a:ea typeface="+mn-ea"/>
                </a:rPr>
                <a:t>雇用環境の変化</a:t>
              </a:r>
            </a:p>
            <a:p>
              <a:pPr algn="ctr" defTabSz="390997" eaLnBrk="1" fontAlgn="auto" hangingPunct="1">
                <a:lnSpc>
                  <a:spcPct val="110000"/>
                </a:lnSpc>
                <a:spcBef>
                  <a:spcPts val="0"/>
                </a:spcBef>
                <a:spcAft>
                  <a:spcPts val="0"/>
                </a:spcAft>
              </a:pPr>
              <a:r>
                <a:rPr lang="ja-JP" altLang="en-US" sz="1200" spc="-90" dirty="0">
                  <a:solidFill>
                    <a:prstClr val="black"/>
                  </a:solidFill>
                  <a:latin typeface="+mn-ea"/>
                  <a:ea typeface="+mn-ea"/>
                </a:rPr>
                <a:t>（非正規労働者の増加、</a:t>
              </a:r>
            </a:p>
            <a:p>
              <a:pPr algn="ctr" defTabSz="390997" eaLnBrk="1" fontAlgn="auto" hangingPunct="1">
                <a:lnSpc>
                  <a:spcPct val="110000"/>
                </a:lnSpc>
                <a:spcBef>
                  <a:spcPts val="0"/>
                </a:spcBef>
                <a:spcAft>
                  <a:spcPts val="0"/>
                </a:spcAft>
              </a:pPr>
              <a:r>
                <a:rPr lang="ja-JP" altLang="en-US" sz="1200" spc="-90" dirty="0">
                  <a:solidFill>
                    <a:prstClr val="black"/>
                  </a:solidFill>
                  <a:latin typeface="+mn-ea"/>
                  <a:ea typeface="+mn-ea"/>
                </a:rPr>
                <a:t>外国人労働者の受け入れ）</a:t>
              </a:r>
            </a:p>
          </p:txBody>
        </p:sp>
        <p:sp>
          <p:nvSpPr>
            <p:cNvPr id="3" name="テキスト ボックス 2">
              <a:extLst>
                <a:ext uri="{FF2B5EF4-FFF2-40B4-BE49-F238E27FC236}">
                  <a16:creationId xmlns:a16="http://schemas.microsoft.com/office/drawing/2014/main" id="{6F72F162-08EF-DCFC-9401-D0354928F22C}"/>
                </a:ext>
              </a:extLst>
            </p:cNvPr>
            <p:cNvSpPr txBox="1"/>
            <p:nvPr/>
          </p:nvSpPr>
          <p:spPr>
            <a:xfrm>
              <a:off x="6529718" y="4045112"/>
              <a:ext cx="429926" cy="211212"/>
            </a:xfrm>
            <a:prstGeom prst="rect">
              <a:avLst/>
            </a:prstGeom>
            <a:noFill/>
          </p:spPr>
          <p:txBody>
            <a:bodyPr wrap="none" rtlCol="0">
              <a:spAutoFit/>
            </a:bodyPr>
            <a:lstStyle/>
            <a:p>
              <a:pPr algn="ctr" defTabSz="390997" eaLnBrk="1" fontAlgn="auto" hangingPunct="1">
                <a:lnSpc>
                  <a:spcPct val="110000"/>
                </a:lnSpc>
                <a:spcBef>
                  <a:spcPts val="0"/>
                </a:spcBef>
                <a:spcAft>
                  <a:spcPts val="0"/>
                </a:spcAft>
              </a:pPr>
              <a:r>
                <a:rPr lang="ja-JP" altLang="en-US" sz="800">
                  <a:solidFill>
                    <a:prstClr val="black"/>
                  </a:solidFill>
                  <a:latin typeface="+mn-ea"/>
                  <a:ea typeface="+mn-ea"/>
                </a:rPr>
                <a:t>こよう</a:t>
              </a:r>
              <a:endParaRPr lang="ja-JP" altLang="en-US" sz="500" spc="-90" dirty="0">
                <a:solidFill>
                  <a:prstClr val="black"/>
                </a:solidFill>
                <a:latin typeface="+mn-ea"/>
                <a:ea typeface="+mn-ea"/>
              </a:endParaRPr>
            </a:p>
          </p:txBody>
        </p:sp>
      </p:grpSp>
      <p:grpSp>
        <p:nvGrpSpPr>
          <p:cNvPr id="23" name="グループ化 22">
            <a:extLst>
              <a:ext uri="{FF2B5EF4-FFF2-40B4-BE49-F238E27FC236}">
                <a16:creationId xmlns:a16="http://schemas.microsoft.com/office/drawing/2014/main" id="{64D3DD93-71C2-3C38-C244-802892D958DD}"/>
              </a:ext>
            </a:extLst>
          </p:cNvPr>
          <p:cNvGrpSpPr/>
          <p:nvPr/>
        </p:nvGrpSpPr>
        <p:grpSpPr>
          <a:xfrm>
            <a:off x="715633" y="4024388"/>
            <a:ext cx="1982427" cy="976722"/>
            <a:chOff x="715633" y="4024388"/>
            <a:chExt cx="1982427" cy="976722"/>
          </a:xfrm>
        </p:grpSpPr>
        <p:sp>
          <p:nvSpPr>
            <p:cNvPr id="21" name="テキスト ボックス 20">
              <a:extLst>
                <a:ext uri="{FF2B5EF4-FFF2-40B4-BE49-F238E27FC236}">
                  <a16:creationId xmlns:a16="http://schemas.microsoft.com/office/drawing/2014/main" id="{7E049168-B564-8C1D-D00C-5CCFEA9219A8}"/>
                </a:ext>
              </a:extLst>
            </p:cNvPr>
            <p:cNvSpPr txBox="1"/>
            <p:nvPr/>
          </p:nvSpPr>
          <p:spPr>
            <a:xfrm>
              <a:off x="1148451" y="4185418"/>
              <a:ext cx="1107996" cy="646331"/>
            </a:xfrm>
            <a:prstGeom prst="rect">
              <a:avLst/>
            </a:prstGeom>
            <a:noFill/>
          </p:spPr>
          <p:txBody>
            <a:bodyPr wrap="none" rtlCol="0">
              <a:spAutoFit/>
            </a:bodyPr>
            <a:lstStyle/>
            <a:p>
              <a:pPr algn="ctr" defTabSz="390997" eaLnBrk="1" fontAlgn="auto" hangingPunct="1">
                <a:spcBef>
                  <a:spcPts val="0"/>
                </a:spcBef>
                <a:spcAft>
                  <a:spcPts val="0"/>
                </a:spcAft>
              </a:pPr>
              <a:r>
                <a:rPr lang="ja-JP" altLang="en-US" sz="1800" dirty="0">
                  <a:solidFill>
                    <a:prstClr val="black"/>
                  </a:solidFill>
                  <a:latin typeface="+mn-ea"/>
                  <a:ea typeface="+mn-ea"/>
                </a:rPr>
                <a:t>公債の</a:t>
              </a:r>
            </a:p>
            <a:p>
              <a:pPr algn="ctr" defTabSz="390997" eaLnBrk="1" fontAlgn="auto" hangingPunct="1">
                <a:spcBef>
                  <a:spcPts val="0"/>
                </a:spcBef>
                <a:spcAft>
                  <a:spcPts val="0"/>
                </a:spcAft>
              </a:pPr>
              <a:r>
                <a:rPr lang="ja-JP" altLang="en-US" sz="1800" dirty="0">
                  <a:solidFill>
                    <a:prstClr val="black"/>
                  </a:solidFill>
                  <a:latin typeface="+mn-ea"/>
                  <a:ea typeface="+mn-ea"/>
                </a:rPr>
                <a:t>債務残高</a:t>
              </a:r>
            </a:p>
          </p:txBody>
        </p:sp>
        <p:sp>
          <p:nvSpPr>
            <p:cNvPr id="12" name="正方形/長方形 11">
              <a:extLst>
                <a:ext uri="{FF2B5EF4-FFF2-40B4-BE49-F238E27FC236}">
                  <a16:creationId xmlns:a16="http://schemas.microsoft.com/office/drawing/2014/main" id="{DB3194E6-0FEC-9305-76FC-5450B04A9A17}"/>
                </a:ext>
              </a:extLst>
            </p:cNvPr>
            <p:cNvSpPr/>
            <p:nvPr/>
          </p:nvSpPr>
          <p:spPr bwMode="auto">
            <a:xfrm>
              <a:off x="715633" y="4024388"/>
              <a:ext cx="1982427" cy="976722"/>
            </a:xfrm>
            <a:prstGeom prst="rect">
              <a:avLst/>
            </a:prstGeom>
            <a:noFill/>
            <a:ln w="2222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chemeClr val="lt1"/>
                </a:solidFill>
                <a:latin typeface="+mn-lt"/>
                <a:ea typeface="+mn-ea"/>
              </a:endParaRPr>
            </a:p>
          </p:txBody>
        </p:sp>
        <p:sp>
          <p:nvSpPr>
            <p:cNvPr id="9" name="テキスト ボックス 8">
              <a:extLst>
                <a:ext uri="{FF2B5EF4-FFF2-40B4-BE49-F238E27FC236}">
                  <a16:creationId xmlns:a16="http://schemas.microsoft.com/office/drawing/2014/main" id="{D7E4A500-BA68-EB2E-BD36-2BD639DF3BE4}"/>
                </a:ext>
              </a:extLst>
            </p:cNvPr>
            <p:cNvSpPr txBox="1"/>
            <p:nvPr/>
          </p:nvSpPr>
          <p:spPr>
            <a:xfrm>
              <a:off x="1356890" y="4114578"/>
              <a:ext cx="470322" cy="211212"/>
            </a:xfrm>
            <a:prstGeom prst="rect">
              <a:avLst/>
            </a:prstGeom>
            <a:noFill/>
          </p:spPr>
          <p:txBody>
            <a:bodyPr wrap="none" rtlCol="0">
              <a:spAutoFit/>
            </a:bodyPr>
            <a:lstStyle/>
            <a:p>
              <a:pPr algn="ctr" defTabSz="390997" eaLnBrk="1" fontAlgn="auto" hangingPunct="1">
                <a:lnSpc>
                  <a:spcPct val="110000"/>
                </a:lnSpc>
                <a:spcBef>
                  <a:spcPts val="0"/>
                </a:spcBef>
                <a:spcAft>
                  <a:spcPts val="0"/>
                </a:spcAft>
              </a:pPr>
              <a:r>
                <a:rPr lang="ja-JP" altLang="en-US" sz="800" spc="-90">
                  <a:solidFill>
                    <a:prstClr val="black"/>
                  </a:solidFill>
                  <a:latin typeface="+mn-ea"/>
                  <a:ea typeface="+mn-ea"/>
                </a:rPr>
                <a:t>こうさい</a:t>
              </a:r>
              <a:endParaRPr lang="ja-JP" altLang="en-US" sz="500" spc="-90" dirty="0">
                <a:solidFill>
                  <a:prstClr val="black"/>
                </a:solidFill>
                <a:latin typeface="+mn-ea"/>
                <a:ea typeface="+mn-ea"/>
              </a:endParaRPr>
            </a:p>
          </p:txBody>
        </p:sp>
      </p:grpSp>
      <p:grpSp>
        <p:nvGrpSpPr>
          <p:cNvPr id="25" name="グループ化 24">
            <a:extLst>
              <a:ext uri="{FF2B5EF4-FFF2-40B4-BE49-F238E27FC236}">
                <a16:creationId xmlns:a16="http://schemas.microsoft.com/office/drawing/2014/main" id="{78A5F99D-E7C3-6E4C-7AAD-91D220654A70}"/>
              </a:ext>
            </a:extLst>
          </p:cNvPr>
          <p:cNvGrpSpPr/>
          <p:nvPr/>
        </p:nvGrpSpPr>
        <p:grpSpPr>
          <a:xfrm>
            <a:off x="337348" y="5324024"/>
            <a:ext cx="8393293" cy="1066534"/>
            <a:chOff x="337348" y="5324024"/>
            <a:chExt cx="8393293" cy="1066534"/>
          </a:xfrm>
        </p:grpSpPr>
        <p:sp>
          <p:nvSpPr>
            <p:cNvPr id="8" name="テキスト ボックス 7">
              <a:extLst>
                <a:ext uri="{FF2B5EF4-FFF2-40B4-BE49-F238E27FC236}">
                  <a16:creationId xmlns:a16="http://schemas.microsoft.com/office/drawing/2014/main" id="{39376161-C4C7-AEC9-73F4-808C41894E1D}"/>
                </a:ext>
              </a:extLst>
            </p:cNvPr>
            <p:cNvSpPr txBox="1">
              <a:spLocks/>
            </p:cNvSpPr>
            <p:nvPr/>
          </p:nvSpPr>
          <p:spPr>
            <a:xfrm>
              <a:off x="337348" y="5324024"/>
              <a:ext cx="8393293" cy="1066534"/>
            </a:xfrm>
            <a:prstGeom prst="rect">
              <a:avLst/>
            </a:prstGeom>
            <a:noFill/>
          </p:spPr>
          <p:txBody>
            <a:bodyPr wrap="square" rtlCol="0">
              <a:noAutofit/>
            </a:bodyPr>
            <a:lstStyle/>
            <a:p>
              <a:pPr marL="105750">
                <a:lnSpc>
                  <a:spcPts val="2500"/>
                </a:lnSpc>
                <a:buClr>
                  <a:srgbClr val="005BAD"/>
                </a:buClr>
              </a:pPr>
              <a:r>
                <a:rPr kumimoji="1" lang="ja-JP" altLang="en-US" sz="1700" dirty="0">
                  <a:latin typeface="+mn-ea"/>
                  <a:ea typeface="+mn-ea"/>
                </a:rPr>
                <a:t>税金を考えることは、日本の将来の姿を考えることにも通じます。</a:t>
              </a:r>
            </a:p>
            <a:p>
              <a:pPr marL="105750">
                <a:lnSpc>
                  <a:spcPts val="2500"/>
                </a:lnSpc>
                <a:buClr>
                  <a:srgbClr val="005BAD"/>
                </a:buClr>
              </a:pPr>
              <a:r>
                <a:rPr kumimoji="1" lang="ja-JP" altLang="en-US" sz="1700" dirty="0">
                  <a:latin typeface="+mn-ea"/>
                  <a:ea typeface="+mn-ea"/>
                </a:rPr>
                <a:t>様々な課題がある中、税金のあり方や国民の負担と受益（福祉・公共サービス）が</a:t>
              </a:r>
              <a:endParaRPr kumimoji="1" lang="en-US" altLang="ja-JP" sz="1700" dirty="0">
                <a:latin typeface="+mn-ea"/>
                <a:ea typeface="+mn-ea"/>
              </a:endParaRPr>
            </a:p>
            <a:p>
              <a:pPr marL="105750">
                <a:lnSpc>
                  <a:spcPts val="2500"/>
                </a:lnSpc>
                <a:buClr>
                  <a:srgbClr val="005BAD"/>
                </a:buClr>
              </a:pPr>
              <a:r>
                <a:rPr kumimoji="1" lang="ja-JP" altLang="en-US" sz="1700" dirty="0">
                  <a:latin typeface="+mn-ea"/>
                  <a:ea typeface="+mn-ea"/>
                </a:rPr>
                <a:t>どうあるべきか、私たち一人ひとりが考えることが大切です。</a:t>
              </a:r>
            </a:p>
          </p:txBody>
        </p:sp>
        <p:sp>
          <p:nvSpPr>
            <p:cNvPr id="15" name="テキスト ボックス 14">
              <a:extLst>
                <a:ext uri="{FF2B5EF4-FFF2-40B4-BE49-F238E27FC236}">
                  <a16:creationId xmlns:a16="http://schemas.microsoft.com/office/drawing/2014/main" id="{3D59BB8D-8A3D-1094-4607-F4C75AF873B9}"/>
                </a:ext>
              </a:extLst>
            </p:cNvPr>
            <p:cNvSpPr txBox="1"/>
            <p:nvPr/>
          </p:nvSpPr>
          <p:spPr>
            <a:xfrm>
              <a:off x="5772761" y="5584444"/>
              <a:ext cx="393699" cy="211212"/>
            </a:xfrm>
            <a:prstGeom prst="rect">
              <a:avLst/>
            </a:prstGeom>
            <a:noFill/>
          </p:spPr>
          <p:txBody>
            <a:bodyPr wrap="none" rtlCol="0">
              <a:spAutoFit/>
            </a:bodyPr>
            <a:lstStyle/>
            <a:p>
              <a:pPr algn="ctr" defTabSz="390997" eaLnBrk="1" fontAlgn="auto" hangingPunct="1">
                <a:lnSpc>
                  <a:spcPct val="110000"/>
                </a:lnSpc>
                <a:spcBef>
                  <a:spcPts val="0"/>
                </a:spcBef>
                <a:spcAft>
                  <a:spcPts val="0"/>
                </a:spcAft>
              </a:pPr>
              <a:r>
                <a:rPr lang="ja-JP" altLang="en-US" sz="800" spc="-90">
                  <a:solidFill>
                    <a:prstClr val="black"/>
                  </a:solidFill>
                  <a:latin typeface="+mn-ea"/>
                  <a:ea typeface="+mn-ea"/>
                </a:rPr>
                <a:t>ふくし</a:t>
              </a:r>
              <a:endParaRPr lang="ja-JP" altLang="en-US" sz="500" spc="-90" dirty="0">
                <a:solidFill>
                  <a:prstClr val="black"/>
                </a:solidFill>
                <a:latin typeface="+mn-ea"/>
                <a:ea typeface="+mn-ea"/>
              </a:endParaRPr>
            </a:p>
          </p:txBody>
        </p:sp>
      </p:grpSp>
      <p:sp>
        <p:nvSpPr>
          <p:cNvPr id="27" name="スライド番号プレースホルダー 8">
            <a:extLst>
              <a:ext uri="{FF2B5EF4-FFF2-40B4-BE49-F238E27FC236}">
                <a16:creationId xmlns:a16="http://schemas.microsoft.com/office/drawing/2014/main" id="{C6D8BA4A-F53C-C37A-9741-4A470E9B35BD}"/>
              </a:ext>
            </a:extLst>
          </p:cNvPr>
          <p:cNvSpPr>
            <a:spLocks noGrp="1"/>
          </p:cNvSpPr>
          <p:nvPr>
            <p:ph type="sldNum" sz="quarter" idx="12"/>
          </p:nvPr>
        </p:nvSpPr>
        <p:spPr>
          <a:xfrm>
            <a:off x="8769893" y="6443281"/>
            <a:ext cx="374107" cy="298426"/>
          </a:xfrm>
        </p:spPr>
        <p:txBody>
          <a:bodyPr/>
          <a:lstStyle/>
          <a:p>
            <a:pPr>
              <a:defRPr/>
            </a:pPr>
            <a:fld id="{40E3B949-1179-4387-B307-F356BE6486A4}" type="slidenum">
              <a:rPr lang="en-US" altLang="ja-JP" smtClean="0">
                <a:latin typeface="+mn-ea"/>
                <a:ea typeface="+mn-ea"/>
              </a:rPr>
              <a:pPr>
                <a:defRPr/>
              </a:pPr>
              <a:t>30</a:t>
            </a:fld>
            <a:endParaRPr lang="en-US" altLang="ja-JP" dirty="0">
              <a:latin typeface="+mn-ea"/>
              <a:ea typeface="+mn-ea"/>
            </a:endParaRPr>
          </a:p>
        </p:txBody>
      </p:sp>
      <p:sp>
        <p:nvSpPr>
          <p:cNvPr id="28" name="Line 48">
            <a:hlinkClick r:id="" action="ppaction://hlinkshowjump?jump=previousslide"/>
            <a:extLst>
              <a:ext uri="{FF2B5EF4-FFF2-40B4-BE49-F238E27FC236}">
                <a16:creationId xmlns:a16="http://schemas.microsoft.com/office/drawing/2014/main" id="{36C067CA-E5CF-E266-95EE-778C8105EFD2}"/>
              </a:ext>
            </a:extLst>
          </p:cNvPr>
          <p:cNvSpPr>
            <a:spLocks noChangeShapeType="1"/>
          </p:cNvSpPr>
          <p:nvPr/>
        </p:nvSpPr>
        <p:spPr bwMode="auto">
          <a:xfrm>
            <a:off x="8595360" y="228600"/>
            <a:ext cx="228600" cy="0"/>
          </a:xfrm>
          <a:prstGeom prst="line">
            <a:avLst/>
          </a:prstGeom>
          <a:noFill/>
          <a:ln w="50800">
            <a:solidFill>
              <a:srgbClr val="FFFFFF"/>
            </a:solidFill>
            <a:round/>
            <a:headEnd type="triangle" w="med" len="sm"/>
            <a:tailEnd/>
          </a:ln>
          <a:extLst>
            <a:ext uri="{909E8E84-426E-40DD-AFC4-6F175D3DCCD1}">
              <a14:hiddenFill xmlns:a14="http://schemas.microsoft.com/office/drawing/2010/main">
                <a:noFill/>
              </a14:hiddenFill>
            </a:ext>
          </a:extLst>
        </p:spPr>
        <p:txBody>
          <a:bodyPr/>
          <a:lstStyle/>
          <a:p>
            <a:endParaRPr lang="ja-JP" altLang="en-US" dirty="0">
              <a:latin typeface="HGPｺﾞｼｯｸE" panose="020B0900000000000000" pitchFamily="50" charset="-128"/>
            </a:endParaRPr>
          </a:p>
        </p:txBody>
      </p:sp>
      <p:sp>
        <p:nvSpPr>
          <p:cNvPr id="30" name="Line 49">
            <a:hlinkClick r:id="" action="ppaction://hlinkshowjump?jump=nextslide"/>
            <a:extLst>
              <a:ext uri="{FF2B5EF4-FFF2-40B4-BE49-F238E27FC236}">
                <a16:creationId xmlns:a16="http://schemas.microsoft.com/office/drawing/2014/main" id="{024D017D-B8E7-166B-D753-96DEF0B4DC8C}"/>
              </a:ext>
            </a:extLst>
          </p:cNvPr>
          <p:cNvSpPr>
            <a:spLocks noChangeShapeType="1"/>
          </p:cNvSpPr>
          <p:nvPr/>
        </p:nvSpPr>
        <p:spPr bwMode="auto">
          <a:xfrm>
            <a:off x="8900160" y="228600"/>
            <a:ext cx="228600" cy="0"/>
          </a:xfrm>
          <a:prstGeom prst="line">
            <a:avLst/>
          </a:prstGeom>
          <a:noFill/>
          <a:ln w="50800">
            <a:solidFill>
              <a:srgbClr val="FFFFFF"/>
            </a:solidFill>
            <a:round/>
            <a:headEnd type="none" w="med" len="sm"/>
            <a:tailEnd type="triangle" w="med" len="sm"/>
          </a:ln>
          <a:extLst>
            <a:ext uri="{909E8E84-426E-40DD-AFC4-6F175D3DCCD1}">
              <a14:hiddenFill xmlns:a14="http://schemas.microsoft.com/office/drawing/2010/main">
                <a:noFill/>
              </a14:hiddenFill>
            </a:ext>
          </a:extLst>
        </p:spPr>
        <p:txBody>
          <a:bodyPr/>
          <a:lstStyle/>
          <a:p>
            <a:endParaRPr lang="ja-JP" altLang="en-US" dirty="0">
              <a:latin typeface="HGPｺﾞｼｯｸE" panose="020B0900000000000000" pitchFamily="50" charset="-128"/>
            </a:endParaRPr>
          </a:p>
        </p:txBody>
      </p:sp>
      <p:sp>
        <p:nvSpPr>
          <p:cNvPr id="32" name="四角形: 角を丸くする 31">
            <a:hlinkClick r:id="rId4" action="ppaction://hlinksldjump"/>
            <a:extLst>
              <a:ext uri="{FF2B5EF4-FFF2-40B4-BE49-F238E27FC236}">
                <a16:creationId xmlns:a16="http://schemas.microsoft.com/office/drawing/2014/main" id="{B5B7C57F-1750-50DC-BA75-29275E3DCC70}"/>
              </a:ext>
            </a:extLst>
          </p:cNvPr>
          <p:cNvSpPr/>
          <p:nvPr/>
        </p:nvSpPr>
        <p:spPr>
          <a:xfrm>
            <a:off x="7893533" y="322234"/>
            <a:ext cx="793267" cy="260285"/>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1100" dirty="0"/>
              <a:t>目次へ</a:t>
            </a:r>
          </a:p>
        </p:txBody>
      </p:sp>
      <p:sp>
        <p:nvSpPr>
          <p:cNvPr id="34" name="二等辺三角形 33">
            <a:hlinkClick r:id="rId4" action="ppaction://hlinksldjump"/>
            <a:extLst>
              <a:ext uri="{FF2B5EF4-FFF2-40B4-BE49-F238E27FC236}">
                <a16:creationId xmlns:a16="http://schemas.microsoft.com/office/drawing/2014/main" id="{FCFC9442-7413-FC9F-62F7-169F28AF565C}"/>
              </a:ext>
            </a:extLst>
          </p:cNvPr>
          <p:cNvSpPr/>
          <p:nvPr/>
        </p:nvSpPr>
        <p:spPr>
          <a:xfrm rot="5400000">
            <a:off x="8477040" y="398066"/>
            <a:ext cx="100800" cy="108887"/>
          </a:xfrm>
          <a:prstGeom prst="triangl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36393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500"/>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fade">
                                      <p:cBhvr>
                                        <p:cTn id="37" dur="500"/>
                                        <p:tgtEl>
                                          <p:spTgt spid="2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fade">
                                      <p:cBhvr>
                                        <p:cTn id="42" dur="500"/>
                                        <p:tgtEl>
                                          <p:spTgt spid="7"/>
                                        </p:tgtEl>
                                      </p:cBhvr>
                                    </p:animEffect>
                                  </p:childTnLst>
                                </p:cTn>
                              </p:par>
                            </p:childTnLst>
                          </p:cTn>
                        </p:par>
                        <p:par>
                          <p:cTn id="43" fill="hold">
                            <p:stCondLst>
                              <p:cond delay="500"/>
                            </p:stCondLst>
                            <p:childTnLst>
                              <p:par>
                                <p:cTn id="44" presetID="22" presetClass="entr" presetSubtype="8" fill="hold" nodeType="afterEffect">
                                  <p:stCondLst>
                                    <p:cond delay="0"/>
                                  </p:stCondLst>
                                  <p:childTnLst>
                                    <p:set>
                                      <p:cBhvr>
                                        <p:cTn id="45" dur="1" fill="hold">
                                          <p:stCondLst>
                                            <p:cond delay="0"/>
                                          </p:stCondLst>
                                        </p:cTn>
                                        <p:tgtEl>
                                          <p:spTgt spid="25"/>
                                        </p:tgtEl>
                                        <p:attrNameLst>
                                          <p:attrName>style.visibility</p:attrName>
                                        </p:attrNameLst>
                                      </p:cBhvr>
                                      <p:to>
                                        <p:strVal val="visible"/>
                                      </p:to>
                                    </p:set>
                                    <p:animEffect transition="in" filter="wipe(left)">
                                      <p:cBhvr>
                                        <p:cTn id="46"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a:extLst>
              <a:ext uri="{FF2B5EF4-FFF2-40B4-BE49-F238E27FC236}">
                <a16:creationId xmlns:a16="http://schemas.microsoft.com/office/drawing/2014/main" id="{68AC1BB3-55B6-ADF7-F0AD-A26B996BABBB}"/>
              </a:ext>
            </a:extLst>
          </p:cNvPr>
          <p:cNvPicPr>
            <a:picLocks noChangeAspect="1"/>
          </p:cNvPicPr>
          <p:nvPr/>
        </p:nvPicPr>
        <p:blipFill>
          <a:blip r:embed="rId3"/>
          <a:stretch>
            <a:fillRect/>
          </a:stretch>
        </p:blipFill>
        <p:spPr>
          <a:xfrm>
            <a:off x="1963720" y="1379336"/>
            <a:ext cx="4228513" cy="3634783"/>
          </a:xfrm>
          <a:prstGeom prst="rect">
            <a:avLst/>
          </a:prstGeom>
        </p:spPr>
      </p:pic>
      <p:grpSp>
        <p:nvGrpSpPr>
          <p:cNvPr id="3" name="グループ化 2">
            <a:extLst>
              <a:ext uri="{FF2B5EF4-FFF2-40B4-BE49-F238E27FC236}">
                <a16:creationId xmlns:a16="http://schemas.microsoft.com/office/drawing/2014/main" id="{ED50F95D-2D5E-4F88-D588-2A181BDD8670}"/>
              </a:ext>
            </a:extLst>
          </p:cNvPr>
          <p:cNvGrpSpPr/>
          <p:nvPr/>
        </p:nvGrpSpPr>
        <p:grpSpPr>
          <a:xfrm>
            <a:off x="194888" y="252825"/>
            <a:ext cx="8763698" cy="971520"/>
            <a:chOff x="322211" y="6432958"/>
            <a:chExt cx="8532000" cy="233001"/>
          </a:xfrm>
        </p:grpSpPr>
        <p:sp>
          <p:nvSpPr>
            <p:cNvPr id="4" name="正方形/長方形 3">
              <a:extLst>
                <a:ext uri="{FF2B5EF4-FFF2-40B4-BE49-F238E27FC236}">
                  <a16:creationId xmlns:a16="http://schemas.microsoft.com/office/drawing/2014/main" id="{807AF172-8AD4-58D3-53FD-E16019BC2CC9}"/>
                </a:ext>
              </a:extLst>
            </p:cNvPr>
            <p:cNvSpPr/>
            <p:nvPr/>
          </p:nvSpPr>
          <p:spPr bwMode="auto">
            <a:xfrm>
              <a:off x="322211" y="6432958"/>
              <a:ext cx="8532000" cy="233001"/>
            </a:xfrm>
            <a:prstGeom prst="rect">
              <a:avLst/>
            </a:prstGeom>
            <a:noFill/>
            <a:ln w="22225"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5" name="正方形/長方形 4">
              <a:extLst>
                <a:ext uri="{FF2B5EF4-FFF2-40B4-BE49-F238E27FC236}">
                  <a16:creationId xmlns:a16="http://schemas.microsoft.com/office/drawing/2014/main" id="{3C0C13C3-E19E-719C-B957-7DC74B96706F}"/>
                </a:ext>
              </a:extLst>
            </p:cNvPr>
            <p:cNvSpPr/>
            <p:nvPr/>
          </p:nvSpPr>
          <p:spPr bwMode="auto">
            <a:xfrm>
              <a:off x="384373" y="6449705"/>
              <a:ext cx="8389132" cy="199620"/>
            </a:xfrm>
            <a:prstGeom prst="rect">
              <a:avLst/>
            </a:prstGeom>
            <a:solidFill>
              <a:srgbClr val="CCECFF">
                <a:alpha val="30000"/>
              </a:srgbClr>
            </a:solidFill>
            <a:ln w="6350" cap="flat" cmpd="sng" algn="ctr">
              <a:solidFill>
                <a:srgbClr val="005BAD"/>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grpSp>
      <p:sp>
        <p:nvSpPr>
          <p:cNvPr id="6" name="Text Box 12">
            <a:extLst>
              <a:ext uri="{FF2B5EF4-FFF2-40B4-BE49-F238E27FC236}">
                <a16:creationId xmlns:a16="http://schemas.microsoft.com/office/drawing/2014/main" id="{F73089FB-DE62-83E4-590C-AD5BE574CC13}"/>
              </a:ext>
            </a:extLst>
          </p:cNvPr>
          <p:cNvSpPr txBox="1">
            <a:spLocks noChangeArrowheads="1"/>
          </p:cNvSpPr>
          <p:nvPr/>
        </p:nvSpPr>
        <p:spPr bwMode="auto">
          <a:xfrm>
            <a:off x="317324" y="364150"/>
            <a:ext cx="4556055" cy="724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lnSpc>
                <a:spcPct val="130000"/>
              </a:lnSpc>
              <a:spcBef>
                <a:spcPct val="0"/>
              </a:spcBef>
              <a:buNone/>
            </a:pPr>
            <a:r>
              <a:rPr lang="ja-JP" altLang="en-US" sz="1700" b="1" dirty="0">
                <a:solidFill>
                  <a:srgbClr val="005BAD"/>
                </a:solidFill>
                <a:latin typeface="HGPｺﾞｼｯｸE" panose="020B0900000000000000" pitchFamily="50" charset="-128"/>
                <a:ea typeface="HGPｺﾞｼｯｸE" panose="020B0900000000000000" pitchFamily="50" charset="-128"/>
              </a:rPr>
              <a:t>税金についてもっと詳しく知りたい</a:t>
            </a:r>
            <a:r>
              <a:rPr lang="ja-JP" altLang="en-US" sz="1700" b="1">
                <a:solidFill>
                  <a:srgbClr val="005BAD"/>
                </a:solidFill>
                <a:latin typeface="HGPｺﾞｼｯｸE" panose="020B0900000000000000" pitchFamily="50" charset="-128"/>
                <a:ea typeface="HGPｺﾞｼｯｸE" panose="020B0900000000000000" pitchFamily="50" charset="-128"/>
              </a:rPr>
              <a:t>人は</a:t>
            </a:r>
            <a:endParaRPr lang="en-US" altLang="ja-JP" sz="1700" b="1" dirty="0">
              <a:solidFill>
                <a:srgbClr val="005BAD"/>
              </a:solidFill>
              <a:latin typeface="HGPｺﾞｼｯｸE" panose="020B0900000000000000" pitchFamily="50" charset="-128"/>
              <a:ea typeface="HGPｺﾞｼｯｸE" panose="020B0900000000000000" pitchFamily="50" charset="-128"/>
            </a:endParaRPr>
          </a:p>
          <a:p>
            <a:pPr eaLnBrk="1" hangingPunct="1">
              <a:lnSpc>
                <a:spcPct val="130000"/>
              </a:lnSpc>
              <a:spcBef>
                <a:spcPct val="0"/>
              </a:spcBef>
              <a:buNone/>
            </a:pPr>
            <a:r>
              <a:rPr lang="ja-JP" altLang="en-US" sz="1700" b="1">
                <a:solidFill>
                  <a:srgbClr val="005BAD"/>
                </a:solidFill>
                <a:latin typeface="HGPｺﾞｼｯｸE" panose="020B0900000000000000" pitchFamily="50" charset="-128"/>
                <a:ea typeface="HGPｺﾞｼｯｸE" panose="020B0900000000000000" pitchFamily="50" charset="-128"/>
              </a:rPr>
              <a:t>国税庁</a:t>
            </a:r>
            <a:r>
              <a:rPr lang="ja-JP" altLang="en-US" sz="1700" b="1" dirty="0">
                <a:solidFill>
                  <a:srgbClr val="005BAD"/>
                </a:solidFill>
                <a:latin typeface="HGPｺﾞｼｯｸE" panose="020B0900000000000000" pitchFamily="50" charset="-128"/>
                <a:ea typeface="HGPｺﾞｼｯｸE" panose="020B0900000000000000" pitchFamily="50" charset="-128"/>
              </a:rPr>
              <a:t>ホームページの「税の学習コーナー」へ</a:t>
            </a:r>
          </a:p>
        </p:txBody>
      </p:sp>
      <p:cxnSp>
        <p:nvCxnSpPr>
          <p:cNvPr id="17" name="直線コネクタ 16">
            <a:extLst>
              <a:ext uri="{FF2B5EF4-FFF2-40B4-BE49-F238E27FC236}">
                <a16:creationId xmlns:a16="http://schemas.microsoft.com/office/drawing/2014/main" id="{158275C9-C0E9-DFFE-765F-D7B07B33BD0E}"/>
              </a:ext>
            </a:extLst>
          </p:cNvPr>
          <p:cNvCxnSpPr>
            <a:cxnSpLocks/>
          </p:cNvCxnSpPr>
          <p:nvPr/>
        </p:nvCxnSpPr>
        <p:spPr>
          <a:xfrm>
            <a:off x="0" y="5125415"/>
            <a:ext cx="9144000" cy="0"/>
          </a:xfrm>
          <a:prstGeom prst="line">
            <a:avLst/>
          </a:prstGeom>
          <a:ln w="25400" cmpd="dbl">
            <a:solidFill>
              <a:srgbClr val="005BAD"/>
            </a:solidFill>
          </a:ln>
          <a:effectLst/>
        </p:spPr>
        <p:style>
          <a:lnRef idx="2">
            <a:schemeClr val="accent1"/>
          </a:lnRef>
          <a:fillRef idx="0">
            <a:schemeClr val="accent1"/>
          </a:fillRef>
          <a:effectRef idx="1">
            <a:schemeClr val="accent1"/>
          </a:effectRef>
          <a:fontRef idx="minor">
            <a:schemeClr val="tx1"/>
          </a:fontRef>
        </p:style>
      </p:cxnSp>
      <p:sp>
        <p:nvSpPr>
          <p:cNvPr id="44" name="テキスト ボックス 43">
            <a:extLst>
              <a:ext uri="{FF2B5EF4-FFF2-40B4-BE49-F238E27FC236}">
                <a16:creationId xmlns:a16="http://schemas.microsoft.com/office/drawing/2014/main" id="{519F099F-AE80-8392-475A-253093ACA7B5}"/>
              </a:ext>
            </a:extLst>
          </p:cNvPr>
          <p:cNvSpPr txBox="1"/>
          <p:nvPr/>
        </p:nvSpPr>
        <p:spPr>
          <a:xfrm>
            <a:off x="358041" y="5432696"/>
            <a:ext cx="3966554" cy="288147"/>
          </a:xfrm>
          <a:prstGeom prst="rect">
            <a:avLst/>
          </a:prstGeom>
          <a:noFill/>
        </p:spPr>
        <p:txBody>
          <a:bodyPr vert="horz" wrap="square" tIns="36000" bIns="36000" rtlCol="0">
            <a:spAutoFit/>
          </a:bodyPr>
          <a:lstStyle/>
          <a:p>
            <a:pPr algn="l"/>
            <a:r>
              <a:rPr lang="ja-JP" altLang="en-US" sz="1400" spc="-10" dirty="0">
                <a:solidFill>
                  <a:schemeClr val="tx1"/>
                </a:solidFill>
                <a:latin typeface="+mn-ea"/>
              </a:rPr>
              <a:t>（編集・発行） 佐賀県租税教育推進協議会</a:t>
            </a:r>
            <a:endParaRPr lang="en-US" altLang="ja-JP" sz="1400" spc="-10" dirty="0">
              <a:solidFill>
                <a:schemeClr val="tx1"/>
              </a:solidFill>
              <a:latin typeface="+mn-ea"/>
            </a:endParaRPr>
          </a:p>
        </p:txBody>
      </p:sp>
      <p:sp>
        <p:nvSpPr>
          <p:cNvPr id="45" name="テキスト ボックス 44">
            <a:extLst>
              <a:ext uri="{FF2B5EF4-FFF2-40B4-BE49-F238E27FC236}">
                <a16:creationId xmlns:a16="http://schemas.microsoft.com/office/drawing/2014/main" id="{2822CFC0-1117-E6B5-19D9-FD1B12BF4FA9}"/>
              </a:ext>
            </a:extLst>
          </p:cNvPr>
          <p:cNvSpPr txBox="1"/>
          <p:nvPr/>
        </p:nvSpPr>
        <p:spPr>
          <a:xfrm>
            <a:off x="1379843" y="5766784"/>
            <a:ext cx="5940669" cy="257369"/>
          </a:xfrm>
          <a:prstGeom prst="rect">
            <a:avLst/>
          </a:prstGeom>
          <a:noFill/>
        </p:spPr>
        <p:txBody>
          <a:bodyPr vert="horz" wrap="square" tIns="36000" bIns="36000" rtlCol="0">
            <a:spAutoFit/>
          </a:bodyPr>
          <a:lstStyle/>
          <a:p>
            <a:pPr algn="l"/>
            <a:r>
              <a:rPr lang="ja-JP" altLang="en-US" sz="1200" spc="-10" dirty="0">
                <a:solidFill>
                  <a:schemeClr val="tx1"/>
                </a:solidFill>
                <a:latin typeface="+mn-ea"/>
              </a:rPr>
              <a:t>電話　</a:t>
            </a:r>
            <a:r>
              <a:rPr lang="en-US" altLang="ja-JP" sz="1200" spc="-10" dirty="0">
                <a:solidFill>
                  <a:schemeClr val="tx1"/>
                </a:solidFill>
                <a:latin typeface="+mn-ea"/>
              </a:rPr>
              <a:t>0952-25-7021</a:t>
            </a:r>
          </a:p>
        </p:txBody>
      </p:sp>
      <p:sp>
        <p:nvSpPr>
          <p:cNvPr id="46" name="テキスト ボックス 45">
            <a:extLst>
              <a:ext uri="{FF2B5EF4-FFF2-40B4-BE49-F238E27FC236}">
                <a16:creationId xmlns:a16="http://schemas.microsoft.com/office/drawing/2014/main" id="{83535850-D94B-364E-FA6B-BC9398C83528}"/>
              </a:ext>
            </a:extLst>
          </p:cNvPr>
          <p:cNvSpPr txBox="1"/>
          <p:nvPr/>
        </p:nvSpPr>
        <p:spPr>
          <a:xfrm>
            <a:off x="1379843" y="6070807"/>
            <a:ext cx="5940669" cy="534368"/>
          </a:xfrm>
          <a:prstGeom prst="rect">
            <a:avLst/>
          </a:prstGeom>
          <a:noFill/>
        </p:spPr>
        <p:txBody>
          <a:bodyPr vert="horz" wrap="square" tIns="36000" bIns="36000" rtlCol="0">
            <a:spAutoFit/>
          </a:bodyPr>
          <a:lstStyle/>
          <a:p>
            <a:pPr algn="l"/>
            <a:r>
              <a:rPr lang="ja-JP" altLang="en-US" sz="1000" spc="-10" dirty="0">
                <a:solidFill>
                  <a:schemeClr val="tx1"/>
                </a:solidFill>
                <a:latin typeface="+mn-ea"/>
              </a:rPr>
              <a:t>佐賀県租税教育推進協議会は、佐賀県内の国税関係機関、地方税関係機関、教育関係機関及び税務関係民間団体が相互に話し合い、協力して、児童・生徒及び社会人に対する租税教育を推進し、税に関する正しい知識と理解を深めることを目的として設けられた組織です。</a:t>
            </a:r>
            <a:endParaRPr lang="en-US" altLang="ja-JP" sz="1000" spc="-10" dirty="0">
              <a:solidFill>
                <a:schemeClr val="tx1"/>
              </a:solidFill>
              <a:latin typeface="+mn-ea"/>
            </a:endParaRPr>
          </a:p>
        </p:txBody>
      </p:sp>
      <p:sp>
        <p:nvSpPr>
          <p:cNvPr id="48" name="テキスト ボックス 47">
            <a:extLst>
              <a:ext uri="{FF2B5EF4-FFF2-40B4-BE49-F238E27FC236}">
                <a16:creationId xmlns:a16="http://schemas.microsoft.com/office/drawing/2014/main" id="{49F68481-4AB6-C9A9-53D8-743BDA4B5C37}"/>
              </a:ext>
            </a:extLst>
          </p:cNvPr>
          <p:cNvSpPr txBox="1"/>
          <p:nvPr/>
        </p:nvSpPr>
        <p:spPr>
          <a:xfrm>
            <a:off x="4908104" y="764115"/>
            <a:ext cx="2998716" cy="276999"/>
          </a:xfrm>
          <a:prstGeom prst="rect">
            <a:avLst/>
          </a:prstGeom>
          <a:noFill/>
        </p:spPr>
        <p:txBody>
          <a:bodyPr wrap="square" lIns="0" rIns="0" rtlCol="0">
            <a:spAutoFit/>
          </a:bodyPr>
          <a:lstStyle/>
          <a:p>
            <a:r>
              <a:rPr kumimoji="1" lang="en-US" altLang="ja-JP" sz="1200" dirty="0">
                <a:latin typeface="+mn-ea"/>
                <a:ea typeface="+mn-ea"/>
                <a:cs typeface="Arial" panose="020B0604020202020204" pitchFamily="34" charset="0"/>
                <a:hlinkClick r:id="rId4">
                  <a:extLst>
                    <a:ext uri="{A12FA001-AC4F-418D-AE19-62706E023703}">
                      <ahyp:hlinkClr xmlns:ahyp="http://schemas.microsoft.com/office/drawing/2018/hyperlinkcolor" val="tx"/>
                    </a:ext>
                  </a:extLst>
                </a:hlinkClick>
              </a:rPr>
              <a:t>https://www.nta.go.jp/taxes/kids/index.htm</a:t>
            </a:r>
            <a:endParaRPr kumimoji="1" lang="en-US" altLang="ja-JP" sz="1200" dirty="0">
              <a:latin typeface="+mn-ea"/>
              <a:ea typeface="+mn-ea"/>
              <a:cs typeface="Arial" panose="020B0604020202020204" pitchFamily="34" charset="0"/>
            </a:endParaRPr>
          </a:p>
        </p:txBody>
      </p:sp>
      <p:pic>
        <p:nvPicPr>
          <p:cNvPr id="49" name="図 48">
            <a:hlinkClick r:id="rId4"/>
            <a:extLst>
              <a:ext uri="{FF2B5EF4-FFF2-40B4-BE49-F238E27FC236}">
                <a16:creationId xmlns:a16="http://schemas.microsoft.com/office/drawing/2014/main" id="{B284B23D-78A8-F596-35D7-68925D05CAC2}"/>
              </a:ext>
            </a:extLst>
          </p:cNvPr>
          <p:cNvPicPr>
            <a:picLocks noChangeAspect="1"/>
          </p:cNvPicPr>
          <p:nvPr/>
        </p:nvPicPr>
        <p:blipFill>
          <a:blip r:embed="rId5"/>
          <a:stretch>
            <a:fillRect/>
          </a:stretch>
        </p:blipFill>
        <p:spPr>
          <a:xfrm>
            <a:off x="7965366" y="390389"/>
            <a:ext cx="729366" cy="724301"/>
          </a:xfrm>
          <a:prstGeom prst="rect">
            <a:avLst/>
          </a:prstGeom>
        </p:spPr>
      </p:pic>
      <p:grpSp>
        <p:nvGrpSpPr>
          <p:cNvPr id="7" name="グループ化 6">
            <a:extLst>
              <a:ext uri="{FF2B5EF4-FFF2-40B4-BE49-F238E27FC236}">
                <a16:creationId xmlns:a16="http://schemas.microsoft.com/office/drawing/2014/main" id="{BC79B0ED-1C4B-AEB3-EC71-AC7421961675}"/>
              </a:ext>
            </a:extLst>
          </p:cNvPr>
          <p:cNvGrpSpPr/>
          <p:nvPr/>
        </p:nvGrpSpPr>
        <p:grpSpPr>
          <a:xfrm>
            <a:off x="6345735" y="1471745"/>
            <a:ext cx="2526235" cy="3182311"/>
            <a:chOff x="6345735" y="1471745"/>
            <a:chExt cx="2526235" cy="3182311"/>
          </a:xfrm>
        </p:grpSpPr>
        <p:sp>
          <p:nvSpPr>
            <p:cNvPr id="15" name="正方形/長方形 14">
              <a:extLst>
                <a:ext uri="{FF2B5EF4-FFF2-40B4-BE49-F238E27FC236}">
                  <a16:creationId xmlns:a16="http://schemas.microsoft.com/office/drawing/2014/main" id="{A4E7000A-C5BC-108B-026F-00D84806DBFE}"/>
                </a:ext>
              </a:extLst>
            </p:cNvPr>
            <p:cNvSpPr/>
            <p:nvPr/>
          </p:nvSpPr>
          <p:spPr bwMode="auto">
            <a:xfrm>
              <a:off x="6345735" y="1471745"/>
              <a:ext cx="2526235" cy="3182311"/>
            </a:xfrm>
            <a:prstGeom prst="rect">
              <a:avLst/>
            </a:prstGeom>
            <a:solidFill>
              <a:srgbClr val="F0F9FF"/>
            </a:solidFill>
            <a:ln w="6350" cap="flat" cmpd="sng" algn="ctr">
              <a:noFill/>
              <a:prstDash val="solid"/>
              <a:round/>
              <a:headEnd type="none" w="med" len="med"/>
              <a:tailEnd type="none" w="med" len="med"/>
            </a:ln>
            <a:effectLst/>
          </p:spPr>
          <p:txBody>
            <a:bodyPr vert="horz" wrap="square" lIns="91440" tIns="0" rIns="91440" bIns="0" numCol="1" rtlCol="0" anchor="ctr" anchorCtr="0" compatLnSpc="1">
              <a:prstTxWarp prst="textNoShape">
                <a:avLst/>
              </a:prstTxWarp>
            </a:bodyPr>
            <a:lstStyle/>
            <a:p>
              <a:pPr marL="0" marR="0" indent="0" algn="l" defTabSz="914400" rtl="0" eaLnBrk="1" fontAlgn="base" latinLnBrk="0" hangingPunct="1">
                <a:lnSpc>
                  <a:spcPts val="1580"/>
                </a:lnSpc>
                <a:spcBef>
                  <a:spcPct val="0"/>
                </a:spcBef>
                <a:spcAft>
                  <a:spcPct val="0"/>
                </a:spcAft>
                <a:buClrTx/>
                <a:buSzTx/>
                <a:buFontTx/>
                <a:buNone/>
                <a:tabLst/>
              </a:pPr>
              <a:r>
                <a:rPr kumimoji="1" lang="ja-JP" altLang="en-US" sz="1400" b="1" i="0" u="none" strike="noStrike" cap="none" normalizeH="0" baseline="0" dirty="0">
                  <a:ln>
                    <a:noFill/>
                  </a:ln>
                  <a:solidFill>
                    <a:srgbClr val="005BAD"/>
                  </a:solidFill>
                  <a:effectLst/>
                  <a:latin typeface="+mn-ea"/>
                  <a:ea typeface="+mn-ea"/>
                </a:rPr>
                <a:t>［</a:t>
              </a:r>
              <a:r>
                <a:rPr kumimoji="1" lang="en-US" altLang="ja-JP" sz="1400" b="1" i="0" u="none" strike="noStrike" cap="none" normalizeH="0" baseline="0" dirty="0">
                  <a:ln>
                    <a:noFill/>
                  </a:ln>
                  <a:solidFill>
                    <a:srgbClr val="005BAD"/>
                  </a:solidFill>
                  <a:effectLst/>
                  <a:latin typeface="+mn-ea"/>
                  <a:ea typeface="+mn-ea"/>
                </a:rPr>
                <a:t>P28</a:t>
              </a:r>
              <a:r>
                <a:rPr kumimoji="1" lang="ja-JP" altLang="en-US" sz="1400" b="1" i="0" u="none" strike="noStrike" cap="none" normalizeH="0" baseline="0" dirty="0">
                  <a:ln>
                    <a:noFill/>
                  </a:ln>
                  <a:solidFill>
                    <a:srgbClr val="005BAD"/>
                  </a:solidFill>
                  <a:effectLst/>
                  <a:latin typeface="+mn-ea"/>
                  <a:ea typeface="+mn-ea"/>
                </a:rPr>
                <a:t>・</a:t>
              </a:r>
              <a:r>
                <a:rPr kumimoji="1" lang="en-US" altLang="ja-JP" sz="1400" b="1" i="0" u="none" strike="noStrike" cap="none" normalizeH="0" baseline="0" dirty="0">
                  <a:ln>
                    <a:noFill/>
                  </a:ln>
                  <a:solidFill>
                    <a:srgbClr val="005BAD"/>
                  </a:solidFill>
                  <a:effectLst/>
                  <a:latin typeface="+mn-ea"/>
                  <a:ea typeface="+mn-ea"/>
                </a:rPr>
                <a:t>29</a:t>
              </a:r>
              <a:r>
                <a:rPr kumimoji="1" lang="ja-JP" altLang="en-US" sz="1400" b="1" i="0" u="none" strike="noStrike" cap="none" normalizeH="0" baseline="0" dirty="0">
                  <a:ln>
                    <a:noFill/>
                  </a:ln>
                  <a:solidFill>
                    <a:srgbClr val="005BAD"/>
                  </a:solidFill>
                  <a:effectLst/>
                  <a:latin typeface="+mn-ea"/>
                  <a:ea typeface="+mn-ea"/>
                </a:rPr>
                <a:t>の答え］</a:t>
              </a:r>
              <a:endParaRPr kumimoji="1" lang="en-US" altLang="ja-JP" sz="1400" b="1" i="0" u="none" strike="noStrike" cap="none" normalizeH="0" baseline="0" dirty="0">
                <a:ln>
                  <a:noFill/>
                </a:ln>
                <a:solidFill>
                  <a:srgbClr val="005BAD"/>
                </a:solidFill>
                <a:effectLst/>
                <a:latin typeface="+mn-ea"/>
                <a:ea typeface="+mn-ea"/>
              </a:endParaRPr>
            </a:p>
            <a:p>
              <a:pPr marL="0" marR="0" indent="0" algn="l" defTabSz="914400" rtl="0" eaLnBrk="1" fontAlgn="base" latinLnBrk="0" hangingPunct="1">
                <a:lnSpc>
                  <a:spcPts val="1580"/>
                </a:lnSpc>
                <a:spcBef>
                  <a:spcPct val="0"/>
                </a:spcBef>
                <a:spcAft>
                  <a:spcPct val="0"/>
                </a:spcAft>
                <a:buClrTx/>
                <a:buSzTx/>
                <a:buFontTx/>
                <a:buNone/>
                <a:tabLst/>
              </a:pPr>
              <a:r>
                <a:rPr kumimoji="1" lang="ja-JP" altLang="en-US" sz="1100" b="1" i="0" u="none" strike="noStrike" cap="none" normalizeH="0" baseline="0" dirty="0">
                  <a:ln>
                    <a:noFill/>
                  </a:ln>
                  <a:solidFill>
                    <a:srgbClr val="005BAD"/>
                  </a:solidFill>
                  <a:effectLst/>
                  <a:latin typeface="+mn-ea"/>
                  <a:ea typeface="+mn-ea"/>
                </a:rPr>
                <a:t>穴埋め問題 </a:t>
              </a:r>
              <a:endParaRPr kumimoji="1" lang="en-US" altLang="ja-JP" sz="1100" b="0" i="0" u="none" strike="noStrike" cap="none" normalizeH="0" baseline="0" dirty="0">
                <a:ln>
                  <a:noFill/>
                </a:ln>
                <a:solidFill>
                  <a:srgbClr val="005BAD"/>
                </a:solidFill>
                <a:effectLst/>
                <a:latin typeface="+mn-ea"/>
                <a:ea typeface="+mn-ea"/>
              </a:endParaRPr>
            </a:p>
            <a:p>
              <a:pPr marL="0" marR="0" indent="0" algn="l" defTabSz="914400" rtl="0" eaLnBrk="1" fontAlgn="base" latinLnBrk="0" hangingPunct="1">
                <a:lnSpc>
                  <a:spcPts val="1580"/>
                </a:lnSpc>
                <a:spcBef>
                  <a:spcPct val="0"/>
                </a:spcBef>
                <a:spcAft>
                  <a:spcPct val="0"/>
                </a:spcAft>
                <a:buClrTx/>
                <a:buSzTx/>
                <a:buFontTx/>
                <a:buNone/>
                <a:tabLst/>
              </a:pPr>
              <a:r>
                <a:rPr kumimoji="1" lang="ja-JP" altLang="en-US" sz="1100" b="1" i="0" u="none" strike="noStrike" cap="none" normalizeH="0" baseline="0" dirty="0">
                  <a:ln>
                    <a:noFill/>
                  </a:ln>
                  <a:solidFill>
                    <a:srgbClr val="005BAD"/>
                  </a:solidFill>
                  <a:effectLst/>
                  <a:latin typeface="+mn-ea"/>
                  <a:ea typeface="+mn-ea"/>
                </a:rPr>
                <a:t>［問１］ </a:t>
              </a:r>
              <a:r>
                <a:rPr kumimoji="1" lang="ja-JP" altLang="en-US" sz="1100" b="0" i="0" u="none" strike="noStrike" cap="none" normalizeH="0" baseline="0" dirty="0">
                  <a:ln>
                    <a:noFill/>
                  </a:ln>
                  <a:solidFill>
                    <a:srgbClr val="005BAD"/>
                  </a:solidFill>
                  <a:effectLst/>
                  <a:latin typeface="+mn-ea"/>
                  <a:ea typeface="+mn-ea"/>
                </a:rPr>
                <a:t>①納税</a:t>
              </a:r>
              <a:r>
                <a:rPr kumimoji="1" lang="ja-JP" altLang="en-US" sz="1100" dirty="0">
                  <a:solidFill>
                    <a:srgbClr val="005BAD"/>
                  </a:solidFill>
                  <a:latin typeface="+mn-ea"/>
                  <a:ea typeface="+mn-ea"/>
                </a:rPr>
                <a:t>　</a:t>
              </a:r>
              <a:endParaRPr kumimoji="1" lang="en-US" altLang="ja-JP" sz="1100" dirty="0">
                <a:solidFill>
                  <a:srgbClr val="005BAD"/>
                </a:solidFill>
                <a:latin typeface="+mn-ea"/>
                <a:ea typeface="+mn-ea"/>
              </a:endParaRPr>
            </a:p>
            <a:p>
              <a:pPr marL="0" marR="0" indent="0" algn="l" defTabSz="914400" rtl="0" eaLnBrk="1" fontAlgn="base" latinLnBrk="0" hangingPunct="1">
                <a:lnSpc>
                  <a:spcPts val="1580"/>
                </a:lnSpc>
                <a:spcBef>
                  <a:spcPct val="0"/>
                </a:spcBef>
                <a:spcAft>
                  <a:spcPct val="0"/>
                </a:spcAft>
                <a:buClrTx/>
                <a:buSzTx/>
                <a:buFontTx/>
                <a:buNone/>
                <a:tabLst/>
              </a:pPr>
              <a:r>
                <a:rPr kumimoji="1" lang="ja-JP" altLang="en-US" sz="1100" b="1" dirty="0">
                  <a:solidFill>
                    <a:srgbClr val="005BAD"/>
                  </a:solidFill>
                  <a:latin typeface="+mn-ea"/>
                  <a:ea typeface="+mn-ea"/>
                </a:rPr>
                <a:t>［問２］ </a:t>
              </a:r>
              <a:r>
                <a:rPr kumimoji="1" lang="ja-JP" altLang="en-US" sz="1100" b="0" i="0" u="none" strike="noStrike" cap="none" normalizeH="0" baseline="0" dirty="0">
                  <a:ln>
                    <a:noFill/>
                  </a:ln>
                  <a:solidFill>
                    <a:srgbClr val="005BAD"/>
                  </a:solidFill>
                  <a:effectLst/>
                  <a:latin typeface="+mn-ea"/>
                  <a:ea typeface="+mn-ea"/>
                </a:rPr>
                <a:t>②水平</a:t>
              </a:r>
              <a:r>
                <a:rPr kumimoji="1" lang="ja-JP" altLang="en-US" sz="1100" dirty="0">
                  <a:solidFill>
                    <a:srgbClr val="005BAD"/>
                  </a:solidFill>
                  <a:latin typeface="+mn-ea"/>
                  <a:ea typeface="+mn-ea"/>
                </a:rPr>
                <a:t>　</a:t>
              </a:r>
              <a:r>
                <a:rPr kumimoji="1" lang="ja-JP" altLang="en-US" sz="1100" b="0" i="0" u="none" strike="noStrike" cap="none" normalizeH="0" baseline="0" dirty="0">
                  <a:ln>
                    <a:noFill/>
                  </a:ln>
                  <a:solidFill>
                    <a:srgbClr val="005BAD"/>
                  </a:solidFill>
                  <a:effectLst/>
                  <a:latin typeface="+mn-ea"/>
                  <a:ea typeface="+mn-ea"/>
                </a:rPr>
                <a:t>③垂直</a:t>
              </a:r>
              <a:r>
                <a:rPr kumimoji="1" lang="ja-JP" altLang="en-US" sz="1100" dirty="0">
                  <a:solidFill>
                    <a:srgbClr val="005BAD"/>
                  </a:solidFill>
                  <a:latin typeface="+mn-ea"/>
                  <a:ea typeface="+mn-ea"/>
                </a:rPr>
                <a:t>　</a:t>
              </a:r>
              <a:endParaRPr kumimoji="1" lang="en-US" altLang="ja-JP" sz="1100" dirty="0">
                <a:solidFill>
                  <a:srgbClr val="005BAD"/>
                </a:solidFill>
                <a:latin typeface="+mn-ea"/>
                <a:ea typeface="+mn-ea"/>
              </a:endParaRPr>
            </a:p>
            <a:p>
              <a:pPr marL="0" marR="0" indent="0" algn="l" defTabSz="914400" rtl="0" eaLnBrk="1" fontAlgn="base" latinLnBrk="0" hangingPunct="1">
                <a:lnSpc>
                  <a:spcPts val="1580"/>
                </a:lnSpc>
                <a:spcBef>
                  <a:spcPct val="0"/>
                </a:spcBef>
                <a:spcAft>
                  <a:spcPct val="0"/>
                </a:spcAft>
                <a:buClrTx/>
                <a:buSzTx/>
                <a:buFontTx/>
                <a:buNone/>
                <a:tabLst/>
              </a:pPr>
              <a:r>
                <a:rPr kumimoji="1" lang="ja-JP" altLang="en-US" sz="1100" b="1" dirty="0">
                  <a:solidFill>
                    <a:srgbClr val="005BAD"/>
                  </a:solidFill>
                  <a:latin typeface="+mn-ea"/>
                  <a:ea typeface="+mn-ea"/>
                </a:rPr>
                <a:t>［問３］ </a:t>
              </a:r>
              <a:r>
                <a:rPr kumimoji="1" lang="ja-JP" altLang="en-US" sz="1100" b="0" i="0" u="none" strike="noStrike" cap="none" normalizeH="0" baseline="0" dirty="0">
                  <a:ln>
                    <a:noFill/>
                  </a:ln>
                  <a:solidFill>
                    <a:srgbClr val="005BAD"/>
                  </a:solidFill>
                  <a:effectLst/>
                  <a:latin typeface="+mn-ea"/>
                  <a:ea typeface="+mn-ea"/>
                </a:rPr>
                <a:t>④国民</a:t>
              </a:r>
              <a:r>
                <a:rPr kumimoji="1" lang="ja-JP" altLang="en-US" sz="1100" dirty="0">
                  <a:solidFill>
                    <a:srgbClr val="005BAD"/>
                  </a:solidFill>
                  <a:latin typeface="+mn-ea"/>
                  <a:ea typeface="+mn-ea"/>
                </a:rPr>
                <a:t>　</a:t>
              </a:r>
              <a:r>
                <a:rPr kumimoji="1" lang="ja-JP" altLang="en-US" sz="1100" b="0" i="0" u="none" strike="noStrike" cap="none" normalizeH="0" baseline="0" dirty="0">
                  <a:ln>
                    <a:noFill/>
                  </a:ln>
                  <a:solidFill>
                    <a:srgbClr val="005BAD"/>
                  </a:solidFill>
                  <a:effectLst/>
                  <a:latin typeface="+mn-ea"/>
                  <a:ea typeface="+mn-ea"/>
                </a:rPr>
                <a:t>⑤国会議員</a:t>
              </a:r>
              <a:r>
                <a:rPr kumimoji="1" lang="ja-JP" altLang="en-US" sz="1100" dirty="0">
                  <a:solidFill>
                    <a:srgbClr val="005BAD"/>
                  </a:solidFill>
                  <a:latin typeface="+mn-ea"/>
                  <a:ea typeface="+mn-ea"/>
                </a:rPr>
                <a:t>　</a:t>
              </a:r>
              <a:endParaRPr kumimoji="1" lang="en-US" altLang="ja-JP" sz="1100" dirty="0">
                <a:solidFill>
                  <a:srgbClr val="005BAD"/>
                </a:solidFill>
                <a:latin typeface="+mn-ea"/>
                <a:ea typeface="+mn-ea"/>
              </a:endParaRPr>
            </a:p>
            <a:p>
              <a:pPr marL="0" marR="0" indent="0" algn="l" defTabSz="914400" rtl="0" eaLnBrk="1" fontAlgn="base" latinLnBrk="0" hangingPunct="1">
                <a:lnSpc>
                  <a:spcPts val="1580"/>
                </a:lnSpc>
                <a:spcBef>
                  <a:spcPct val="0"/>
                </a:spcBef>
                <a:spcAft>
                  <a:spcPct val="0"/>
                </a:spcAft>
                <a:buClrTx/>
                <a:buSzTx/>
                <a:buFontTx/>
                <a:buNone/>
                <a:tabLst/>
              </a:pPr>
              <a:r>
                <a:rPr kumimoji="1" lang="ja-JP" altLang="en-US" sz="1100" b="1" dirty="0">
                  <a:solidFill>
                    <a:srgbClr val="005BAD"/>
                  </a:solidFill>
                  <a:latin typeface="+mn-ea"/>
                  <a:ea typeface="+mn-ea"/>
                </a:rPr>
                <a:t>［問４］ </a:t>
              </a:r>
              <a:r>
                <a:rPr kumimoji="1" lang="ja-JP" altLang="en-US" sz="1100" b="0" i="0" u="none" strike="noStrike" cap="none" normalizeH="0" baseline="0" dirty="0">
                  <a:ln>
                    <a:noFill/>
                  </a:ln>
                  <a:solidFill>
                    <a:srgbClr val="005BAD"/>
                  </a:solidFill>
                  <a:effectLst/>
                  <a:latin typeface="+mn-ea"/>
                  <a:ea typeface="+mn-ea"/>
                </a:rPr>
                <a:t>⑥社会保障関係　⑦国債　</a:t>
              </a:r>
              <a:endParaRPr lang="en-US" altLang="ja-JP" sz="1100" dirty="0">
                <a:solidFill>
                  <a:srgbClr val="005BAD"/>
                </a:solidFill>
                <a:latin typeface="+mn-ea"/>
                <a:ea typeface="+mn-ea"/>
              </a:endParaRPr>
            </a:p>
            <a:p>
              <a:pPr marL="0" marR="0" indent="0" algn="l" defTabSz="914400" rtl="0" eaLnBrk="1" fontAlgn="base" latinLnBrk="0" hangingPunct="1">
                <a:lnSpc>
                  <a:spcPts val="1580"/>
                </a:lnSpc>
                <a:spcBef>
                  <a:spcPct val="0"/>
                </a:spcBef>
                <a:spcAft>
                  <a:spcPct val="0"/>
                </a:spcAft>
                <a:buClrTx/>
                <a:buSzTx/>
                <a:buFontTx/>
                <a:buNone/>
                <a:tabLst/>
              </a:pPr>
              <a:r>
                <a:rPr kumimoji="1" lang="en-US" altLang="ja-JP" sz="1100" b="0" i="0" u="none" strike="noStrike" cap="none" normalizeH="0" baseline="0" dirty="0">
                  <a:ln>
                    <a:noFill/>
                  </a:ln>
                  <a:solidFill>
                    <a:srgbClr val="005BAD"/>
                  </a:solidFill>
                  <a:effectLst/>
                  <a:latin typeface="+mn-ea"/>
                  <a:ea typeface="+mn-ea"/>
                </a:rPr>
                <a:t>         </a:t>
              </a:r>
              <a:r>
                <a:rPr kumimoji="1" lang="ja-JP" altLang="en-US" sz="1100" b="0" i="0" u="none" strike="noStrike" cap="none" normalizeH="0" baseline="0" dirty="0">
                  <a:ln>
                    <a:noFill/>
                  </a:ln>
                  <a:solidFill>
                    <a:srgbClr val="005BAD"/>
                  </a:solidFill>
                  <a:effectLst/>
                  <a:latin typeface="+mn-ea"/>
                  <a:ea typeface="+mn-ea"/>
                </a:rPr>
                <a:t>⑧税収　⑨公債金（借金）</a:t>
              </a:r>
              <a:r>
                <a:rPr kumimoji="1" lang="ja-JP" altLang="en-US" sz="1100" dirty="0">
                  <a:solidFill>
                    <a:srgbClr val="005BAD"/>
                  </a:solidFill>
                  <a:latin typeface="+mn-ea"/>
                  <a:ea typeface="+mn-ea"/>
                </a:rPr>
                <a:t>　</a:t>
              </a:r>
              <a:endParaRPr kumimoji="1" lang="en-US" altLang="ja-JP" sz="1100" dirty="0">
                <a:solidFill>
                  <a:srgbClr val="005BAD"/>
                </a:solidFill>
                <a:latin typeface="+mn-ea"/>
                <a:ea typeface="+mn-ea"/>
              </a:endParaRPr>
            </a:p>
            <a:p>
              <a:pPr marL="0" marR="0" indent="0" algn="l" defTabSz="914400" rtl="0" eaLnBrk="1" fontAlgn="base" latinLnBrk="0" hangingPunct="1">
                <a:lnSpc>
                  <a:spcPts val="1580"/>
                </a:lnSpc>
                <a:spcBef>
                  <a:spcPct val="0"/>
                </a:spcBef>
                <a:spcAft>
                  <a:spcPct val="0"/>
                </a:spcAft>
                <a:buClrTx/>
                <a:buSzTx/>
                <a:buFontTx/>
                <a:buNone/>
                <a:tabLst/>
              </a:pPr>
              <a:r>
                <a:rPr kumimoji="1" lang="ja-JP" altLang="en-US" sz="1100" b="1" dirty="0">
                  <a:solidFill>
                    <a:srgbClr val="005BAD"/>
                  </a:solidFill>
                  <a:latin typeface="+mn-ea"/>
                  <a:ea typeface="+mn-ea"/>
                </a:rPr>
                <a:t>［問５］ </a:t>
              </a:r>
              <a:r>
                <a:rPr kumimoji="1" lang="ja-JP" altLang="en-US" sz="1100" b="0" i="0" u="none" strike="noStrike" cap="none" normalizeH="0" baseline="0" dirty="0">
                  <a:ln>
                    <a:noFill/>
                  </a:ln>
                  <a:solidFill>
                    <a:srgbClr val="005BAD"/>
                  </a:solidFill>
                  <a:effectLst/>
                  <a:latin typeface="+mn-ea"/>
                  <a:ea typeface="+mn-ea"/>
                </a:rPr>
                <a:t>⑩ ⑪道府県民税、事業税など</a:t>
              </a:r>
              <a:endParaRPr kumimoji="1" lang="en-US" altLang="ja-JP" sz="1100" b="0" i="0" u="none" strike="noStrike" cap="none" normalizeH="0" baseline="0" dirty="0">
                <a:ln>
                  <a:noFill/>
                </a:ln>
                <a:solidFill>
                  <a:srgbClr val="005BAD"/>
                </a:solidFill>
                <a:effectLst/>
                <a:latin typeface="+mn-ea"/>
                <a:ea typeface="+mn-ea"/>
              </a:endParaRPr>
            </a:p>
            <a:p>
              <a:pPr marL="0" marR="0" indent="0" algn="l" defTabSz="914400" rtl="0" eaLnBrk="1" fontAlgn="base" latinLnBrk="0" hangingPunct="1">
                <a:lnSpc>
                  <a:spcPts val="1580"/>
                </a:lnSpc>
                <a:spcBef>
                  <a:spcPct val="0"/>
                </a:spcBef>
                <a:spcAft>
                  <a:spcPct val="0"/>
                </a:spcAft>
                <a:buClrTx/>
                <a:buSzTx/>
                <a:buFontTx/>
                <a:buNone/>
                <a:tabLst/>
              </a:pPr>
              <a:r>
                <a:rPr lang="en-US" altLang="ja-JP" sz="1100" dirty="0">
                  <a:solidFill>
                    <a:srgbClr val="005BAD"/>
                  </a:solidFill>
                  <a:latin typeface="+mn-ea"/>
                  <a:ea typeface="+mn-ea"/>
                </a:rPr>
                <a:t>         </a:t>
              </a:r>
              <a:r>
                <a:rPr kumimoji="1" lang="ja-JP" altLang="en-US" sz="1100" b="0" i="0" u="none" strike="noStrike" cap="none" normalizeH="0" baseline="0" dirty="0">
                  <a:ln>
                    <a:noFill/>
                  </a:ln>
                  <a:solidFill>
                    <a:srgbClr val="005BAD"/>
                  </a:solidFill>
                  <a:effectLst/>
                  <a:latin typeface="+mn-ea"/>
                  <a:ea typeface="+mn-ea"/>
                </a:rPr>
                <a:t>（Ｐ４参照）</a:t>
              </a:r>
              <a:endParaRPr kumimoji="1" lang="en-US" altLang="ja-JP" sz="1100" b="0" i="0" u="none" strike="noStrike" cap="none" normalizeH="0" baseline="0" dirty="0">
                <a:ln>
                  <a:noFill/>
                </a:ln>
                <a:solidFill>
                  <a:srgbClr val="005BAD"/>
                </a:solidFill>
                <a:effectLst/>
                <a:latin typeface="+mn-ea"/>
                <a:ea typeface="+mn-ea"/>
              </a:endParaRPr>
            </a:p>
            <a:p>
              <a:pPr marL="0" marR="0" indent="0" algn="l" defTabSz="914400" rtl="0" eaLnBrk="1" fontAlgn="base" latinLnBrk="0" hangingPunct="1">
                <a:lnSpc>
                  <a:spcPts val="1580"/>
                </a:lnSpc>
                <a:spcBef>
                  <a:spcPct val="0"/>
                </a:spcBef>
                <a:spcAft>
                  <a:spcPct val="0"/>
                </a:spcAft>
                <a:buClrTx/>
                <a:buSzTx/>
                <a:buFontTx/>
                <a:buNone/>
                <a:tabLst/>
              </a:pPr>
              <a:r>
                <a:rPr kumimoji="1" lang="ja-JP" altLang="en-US" sz="1100" b="1" i="0" u="none" strike="noStrike" cap="none" normalizeH="0" baseline="0" dirty="0">
                  <a:ln>
                    <a:noFill/>
                  </a:ln>
                  <a:solidFill>
                    <a:srgbClr val="005BAD"/>
                  </a:solidFill>
                  <a:effectLst/>
                  <a:latin typeface="+mn-ea"/>
                  <a:ea typeface="+mn-ea"/>
                </a:rPr>
                <a:t>クイズ</a:t>
              </a:r>
              <a:endParaRPr lang="en-US" altLang="ja-JP" sz="1100" dirty="0">
                <a:solidFill>
                  <a:srgbClr val="005BAD"/>
                </a:solidFill>
                <a:latin typeface="+mn-ea"/>
                <a:ea typeface="+mn-ea"/>
              </a:endParaRPr>
            </a:p>
            <a:p>
              <a:pPr marL="0" marR="0" indent="0" algn="l" defTabSz="914400" rtl="0" eaLnBrk="1" fontAlgn="base" latinLnBrk="0" hangingPunct="1">
                <a:lnSpc>
                  <a:spcPts val="1580"/>
                </a:lnSpc>
                <a:spcBef>
                  <a:spcPct val="0"/>
                </a:spcBef>
                <a:spcAft>
                  <a:spcPct val="0"/>
                </a:spcAft>
                <a:buClrTx/>
                <a:buSzTx/>
                <a:buFontTx/>
                <a:buNone/>
                <a:tabLst/>
              </a:pPr>
              <a:r>
                <a:rPr kumimoji="1" lang="ja-JP" altLang="en-US" sz="1100" b="1" i="0" u="none" strike="noStrike" cap="none" normalizeH="0" baseline="0" dirty="0">
                  <a:ln>
                    <a:noFill/>
                  </a:ln>
                  <a:solidFill>
                    <a:srgbClr val="005BAD"/>
                  </a:solidFill>
                  <a:effectLst/>
                  <a:latin typeface="+mn-ea"/>
                  <a:ea typeface="+mn-ea"/>
                </a:rPr>
                <a:t>［問１］ </a:t>
              </a:r>
              <a:r>
                <a:rPr kumimoji="1" lang="ja-JP" altLang="en-US" sz="1100" b="0" i="0" u="none" strike="noStrike" cap="none" normalizeH="0" baseline="0" dirty="0">
                  <a:ln>
                    <a:noFill/>
                  </a:ln>
                  <a:solidFill>
                    <a:srgbClr val="005BAD"/>
                  </a:solidFill>
                  <a:effectLst/>
                  <a:latin typeface="+mn-ea"/>
                  <a:ea typeface="+mn-ea"/>
                </a:rPr>
                <a:t>②約</a:t>
              </a:r>
              <a:r>
                <a:rPr kumimoji="1" lang="en-US" altLang="ja-JP" sz="1100" b="0" i="0" u="none" strike="noStrike" cap="none" normalizeH="0" baseline="0" dirty="0">
                  <a:ln>
                    <a:noFill/>
                  </a:ln>
                  <a:solidFill>
                    <a:srgbClr val="005BAD"/>
                  </a:solidFill>
                  <a:effectLst/>
                  <a:latin typeface="+mn-ea"/>
                  <a:ea typeface="+mn-ea"/>
                </a:rPr>
                <a:t>50</a:t>
              </a:r>
              <a:r>
                <a:rPr kumimoji="1" lang="ja-JP" altLang="en-US" sz="1100" b="0" i="0" u="none" strike="noStrike" cap="none" normalizeH="0" baseline="0" dirty="0">
                  <a:ln>
                    <a:noFill/>
                  </a:ln>
                  <a:solidFill>
                    <a:srgbClr val="005BAD"/>
                  </a:solidFill>
                  <a:effectLst/>
                  <a:latin typeface="+mn-ea"/>
                  <a:ea typeface="+mn-ea"/>
                </a:rPr>
                <a:t>種類　</a:t>
              </a:r>
              <a:endParaRPr kumimoji="1" lang="en-US" altLang="ja-JP" sz="1100" b="0" i="0" u="none" strike="noStrike" cap="none" normalizeH="0" baseline="0" dirty="0">
                <a:ln>
                  <a:noFill/>
                </a:ln>
                <a:solidFill>
                  <a:srgbClr val="005BAD"/>
                </a:solidFill>
                <a:effectLst/>
                <a:latin typeface="+mn-ea"/>
                <a:ea typeface="+mn-ea"/>
              </a:endParaRPr>
            </a:p>
            <a:p>
              <a:pPr marL="0" marR="0" indent="0" algn="l" defTabSz="914400" rtl="0" eaLnBrk="1" fontAlgn="base" latinLnBrk="0" hangingPunct="1">
                <a:lnSpc>
                  <a:spcPts val="1580"/>
                </a:lnSpc>
                <a:spcBef>
                  <a:spcPct val="0"/>
                </a:spcBef>
                <a:spcAft>
                  <a:spcPct val="0"/>
                </a:spcAft>
                <a:buClrTx/>
                <a:buSzTx/>
                <a:buFontTx/>
                <a:buNone/>
                <a:tabLst/>
              </a:pPr>
              <a:r>
                <a:rPr kumimoji="1" lang="ja-JP" altLang="en-US" sz="1100" b="1" i="0" u="none" strike="noStrike" cap="none" normalizeH="0" baseline="0" dirty="0">
                  <a:ln>
                    <a:noFill/>
                  </a:ln>
                  <a:solidFill>
                    <a:srgbClr val="005BAD"/>
                  </a:solidFill>
                  <a:effectLst/>
                  <a:latin typeface="+mn-ea"/>
                  <a:ea typeface="+mn-ea"/>
                </a:rPr>
                <a:t>［問２］ </a:t>
              </a:r>
              <a:r>
                <a:rPr kumimoji="1" lang="ja-JP" altLang="en-US" sz="1100" b="0" i="0" u="none" strike="noStrike" cap="none" normalizeH="0" baseline="0" dirty="0">
                  <a:ln>
                    <a:noFill/>
                  </a:ln>
                  <a:solidFill>
                    <a:srgbClr val="005BAD"/>
                  </a:solidFill>
                  <a:effectLst/>
                  <a:latin typeface="+mn-ea"/>
                  <a:ea typeface="+mn-ea"/>
                </a:rPr>
                <a:t>③クイズの懸賞金</a:t>
              </a:r>
              <a:endParaRPr kumimoji="1" lang="en-US" altLang="ja-JP" sz="1100" b="0" i="0" u="none" strike="noStrike" cap="none" normalizeH="0" baseline="0" dirty="0">
                <a:ln>
                  <a:noFill/>
                </a:ln>
                <a:solidFill>
                  <a:srgbClr val="005BAD"/>
                </a:solidFill>
                <a:effectLst/>
                <a:latin typeface="+mn-ea"/>
                <a:ea typeface="+mn-ea"/>
              </a:endParaRPr>
            </a:p>
            <a:p>
              <a:pPr marL="0" marR="0" indent="0" algn="l" defTabSz="914400" rtl="0" eaLnBrk="1" fontAlgn="base" latinLnBrk="0" hangingPunct="1">
                <a:lnSpc>
                  <a:spcPts val="1580"/>
                </a:lnSpc>
                <a:spcBef>
                  <a:spcPct val="0"/>
                </a:spcBef>
                <a:spcAft>
                  <a:spcPct val="0"/>
                </a:spcAft>
                <a:buClrTx/>
                <a:buSzTx/>
                <a:buFontTx/>
                <a:buNone/>
                <a:tabLst/>
              </a:pPr>
              <a:r>
                <a:rPr kumimoji="1" lang="ja-JP" altLang="en-US" sz="1100" b="1" i="0" u="none" strike="noStrike" cap="none" normalizeH="0" baseline="0" dirty="0">
                  <a:ln>
                    <a:noFill/>
                  </a:ln>
                  <a:solidFill>
                    <a:srgbClr val="005BAD"/>
                  </a:solidFill>
                  <a:effectLst/>
                  <a:latin typeface="+mn-ea"/>
                  <a:ea typeface="+mn-ea"/>
                </a:rPr>
                <a:t>［問３］ </a:t>
              </a:r>
              <a:r>
                <a:rPr kumimoji="1" lang="ja-JP" altLang="en-US" sz="1100" b="0" i="0" u="none" strike="noStrike" cap="none" normalizeH="0" baseline="0" dirty="0">
                  <a:ln>
                    <a:noFill/>
                  </a:ln>
                  <a:solidFill>
                    <a:srgbClr val="005BAD"/>
                  </a:solidFill>
                  <a:effectLst/>
                  <a:latin typeface="+mn-ea"/>
                  <a:ea typeface="+mn-ea"/>
                </a:rPr>
                <a:t>②スペードのエース　</a:t>
              </a:r>
              <a:endParaRPr kumimoji="1" lang="en-US" altLang="ja-JP" sz="1100" b="0" i="0" u="none" strike="noStrike" cap="none" normalizeH="0" baseline="0" dirty="0">
                <a:ln>
                  <a:noFill/>
                </a:ln>
                <a:solidFill>
                  <a:srgbClr val="005BAD"/>
                </a:solidFill>
                <a:effectLst/>
                <a:latin typeface="+mn-ea"/>
                <a:ea typeface="+mn-ea"/>
              </a:endParaRPr>
            </a:p>
            <a:p>
              <a:pPr marL="0" marR="0" indent="0" algn="l" defTabSz="914400" rtl="0" eaLnBrk="1" fontAlgn="base" latinLnBrk="0" hangingPunct="1">
                <a:lnSpc>
                  <a:spcPts val="1580"/>
                </a:lnSpc>
                <a:spcBef>
                  <a:spcPct val="0"/>
                </a:spcBef>
                <a:spcAft>
                  <a:spcPct val="0"/>
                </a:spcAft>
                <a:buClrTx/>
                <a:buSzTx/>
                <a:buFontTx/>
                <a:buNone/>
                <a:tabLst/>
              </a:pPr>
              <a:r>
                <a:rPr kumimoji="1" lang="ja-JP" altLang="en-US" sz="1100" b="1" i="0" u="none" strike="noStrike" cap="none" normalizeH="0" baseline="0" dirty="0">
                  <a:ln>
                    <a:noFill/>
                  </a:ln>
                  <a:solidFill>
                    <a:srgbClr val="005BAD"/>
                  </a:solidFill>
                  <a:effectLst/>
                  <a:latin typeface="+mn-ea"/>
                  <a:ea typeface="+mn-ea"/>
                </a:rPr>
                <a:t>［問４］ </a:t>
              </a:r>
              <a:r>
                <a:rPr kumimoji="1" lang="ja-JP" altLang="en-US" sz="1100" b="0" i="0" u="none" strike="noStrike" cap="none" normalizeH="0" baseline="0" dirty="0">
                  <a:ln>
                    <a:noFill/>
                  </a:ln>
                  <a:solidFill>
                    <a:srgbClr val="005BAD"/>
                  </a:solidFill>
                  <a:effectLst/>
                  <a:latin typeface="+mn-ea"/>
                  <a:ea typeface="+mn-ea"/>
                </a:rPr>
                <a:t>③国会　</a:t>
              </a:r>
              <a:endParaRPr kumimoji="1" lang="en-US" altLang="ja-JP" sz="1100" b="0" i="0" u="none" strike="noStrike" cap="none" normalizeH="0" baseline="0" dirty="0">
                <a:ln>
                  <a:noFill/>
                </a:ln>
                <a:solidFill>
                  <a:srgbClr val="005BAD"/>
                </a:solidFill>
                <a:effectLst/>
                <a:latin typeface="+mn-ea"/>
                <a:ea typeface="+mn-ea"/>
              </a:endParaRPr>
            </a:p>
            <a:p>
              <a:pPr marL="0" marR="0" indent="0" algn="l" defTabSz="914400" rtl="0" eaLnBrk="1" fontAlgn="base" latinLnBrk="0" hangingPunct="1">
                <a:lnSpc>
                  <a:spcPts val="1580"/>
                </a:lnSpc>
                <a:spcBef>
                  <a:spcPct val="0"/>
                </a:spcBef>
                <a:spcAft>
                  <a:spcPct val="0"/>
                </a:spcAft>
                <a:buClrTx/>
                <a:buSzTx/>
                <a:buFontTx/>
                <a:buNone/>
                <a:tabLst/>
              </a:pPr>
              <a:r>
                <a:rPr kumimoji="1" lang="ja-JP" altLang="en-US" sz="1100" b="1" i="0" u="none" strike="noStrike" cap="none" normalizeH="0" baseline="0" dirty="0">
                  <a:ln>
                    <a:noFill/>
                  </a:ln>
                  <a:solidFill>
                    <a:srgbClr val="005BAD"/>
                  </a:solidFill>
                  <a:effectLst/>
                  <a:latin typeface="+mn-ea"/>
                  <a:ea typeface="+mn-ea"/>
                </a:rPr>
                <a:t>［問５］ </a:t>
              </a:r>
              <a:r>
                <a:rPr kumimoji="1" lang="ja-JP" altLang="en-US" sz="1100" b="0" i="0" u="none" strike="noStrike" cap="none" normalizeH="0" baseline="0" dirty="0">
                  <a:ln>
                    <a:noFill/>
                  </a:ln>
                  <a:solidFill>
                    <a:srgbClr val="005BAD"/>
                  </a:solidFill>
                  <a:effectLst/>
                  <a:latin typeface="+mn-ea"/>
                  <a:ea typeface="+mn-ea"/>
                </a:rPr>
                <a:t>②かえる税</a:t>
              </a:r>
            </a:p>
          </p:txBody>
        </p:sp>
        <p:sp>
          <p:nvSpPr>
            <p:cNvPr id="16" name="テキスト ボックス 15">
              <a:extLst>
                <a:ext uri="{FF2B5EF4-FFF2-40B4-BE49-F238E27FC236}">
                  <a16:creationId xmlns:a16="http://schemas.microsoft.com/office/drawing/2014/main" id="{A0978C09-A121-4AEB-0266-EF76E755DB74}"/>
                </a:ext>
              </a:extLst>
            </p:cNvPr>
            <p:cNvSpPr txBox="1"/>
            <p:nvPr/>
          </p:nvSpPr>
          <p:spPr>
            <a:xfrm>
              <a:off x="8017073" y="2490852"/>
              <a:ext cx="386644" cy="166584"/>
            </a:xfrm>
            <a:prstGeom prst="rect">
              <a:avLst/>
            </a:prstGeom>
            <a:noFill/>
          </p:spPr>
          <p:txBody>
            <a:bodyPr wrap="none" rtlCol="0">
              <a:spAutoFit/>
            </a:bodyPr>
            <a:lstStyle/>
            <a:p>
              <a:pPr algn="ctr" defTabSz="390997" eaLnBrk="1" fontAlgn="auto" hangingPunct="1">
                <a:lnSpc>
                  <a:spcPct val="110000"/>
                </a:lnSpc>
                <a:spcBef>
                  <a:spcPts val="0"/>
                </a:spcBef>
                <a:spcAft>
                  <a:spcPts val="0"/>
                </a:spcAft>
              </a:pPr>
              <a:r>
                <a:rPr lang="ja-JP" altLang="en-US" sz="500">
                  <a:solidFill>
                    <a:schemeClr val="accent1"/>
                  </a:solidFill>
                  <a:latin typeface="+mn-ea"/>
                  <a:ea typeface="+mn-ea"/>
                </a:rPr>
                <a:t>こくさい</a:t>
              </a:r>
              <a:endParaRPr lang="ja-JP" altLang="en-US" sz="200" spc="-90" dirty="0">
                <a:solidFill>
                  <a:schemeClr val="accent1"/>
                </a:solidFill>
                <a:latin typeface="+mn-ea"/>
                <a:ea typeface="+mn-ea"/>
              </a:endParaRPr>
            </a:p>
          </p:txBody>
        </p:sp>
        <p:sp>
          <p:nvSpPr>
            <p:cNvPr id="18" name="テキスト ボックス 17">
              <a:extLst>
                <a:ext uri="{FF2B5EF4-FFF2-40B4-BE49-F238E27FC236}">
                  <a16:creationId xmlns:a16="http://schemas.microsoft.com/office/drawing/2014/main" id="{179DF712-0B5F-194B-6EF4-6E4AABA06F22}"/>
                </a:ext>
              </a:extLst>
            </p:cNvPr>
            <p:cNvSpPr txBox="1"/>
            <p:nvPr/>
          </p:nvSpPr>
          <p:spPr>
            <a:xfrm>
              <a:off x="7451564" y="2689484"/>
              <a:ext cx="393056" cy="166584"/>
            </a:xfrm>
            <a:prstGeom prst="rect">
              <a:avLst/>
            </a:prstGeom>
            <a:noFill/>
          </p:spPr>
          <p:txBody>
            <a:bodyPr wrap="none" rtlCol="0">
              <a:spAutoFit/>
            </a:bodyPr>
            <a:lstStyle/>
            <a:p>
              <a:pPr algn="ctr" defTabSz="390997" eaLnBrk="1" fontAlgn="auto" hangingPunct="1">
                <a:lnSpc>
                  <a:spcPct val="110000"/>
                </a:lnSpc>
                <a:spcBef>
                  <a:spcPts val="0"/>
                </a:spcBef>
                <a:spcAft>
                  <a:spcPts val="0"/>
                </a:spcAft>
              </a:pPr>
              <a:r>
                <a:rPr lang="ja-JP" altLang="en-US" sz="500">
                  <a:solidFill>
                    <a:schemeClr val="accent1"/>
                  </a:solidFill>
                  <a:latin typeface="+mn-ea"/>
                  <a:ea typeface="+mn-ea"/>
                </a:rPr>
                <a:t>こうさい</a:t>
              </a:r>
              <a:endParaRPr lang="ja-JP" altLang="en-US" sz="200" spc="-90" dirty="0">
                <a:solidFill>
                  <a:schemeClr val="accent1"/>
                </a:solidFill>
                <a:latin typeface="+mn-ea"/>
                <a:ea typeface="+mn-ea"/>
              </a:endParaRPr>
            </a:p>
          </p:txBody>
        </p:sp>
        <p:sp>
          <p:nvSpPr>
            <p:cNvPr id="19" name="テキスト ボックス 18">
              <a:extLst>
                <a:ext uri="{FF2B5EF4-FFF2-40B4-BE49-F238E27FC236}">
                  <a16:creationId xmlns:a16="http://schemas.microsoft.com/office/drawing/2014/main" id="{6C76EA9F-9A39-342D-99C5-0252BB5723C8}"/>
                </a:ext>
              </a:extLst>
            </p:cNvPr>
            <p:cNvSpPr txBox="1"/>
            <p:nvPr/>
          </p:nvSpPr>
          <p:spPr>
            <a:xfrm>
              <a:off x="7406931" y="3706492"/>
              <a:ext cx="452368" cy="166584"/>
            </a:xfrm>
            <a:prstGeom prst="rect">
              <a:avLst/>
            </a:prstGeom>
            <a:noFill/>
          </p:spPr>
          <p:txBody>
            <a:bodyPr wrap="none" rtlCol="0">
              <a:spAutoFit/>
            </a:bodyPr>
            <a:lstStyle/>
            <a:p>
              <a:pPr algn="ctr" defTabSz="390997" eaLnBrk="1" fontAlgn="auto" hangingPunct="1">
                <a:lnSpc>
                  <a:spcPct val="110000"/>
                </a:lnSpc>
                <a:spcBef>
                  <a:spcPts val="0"/>
                </a:spcBef>
                <a:spcAft>
                  <a:spcPts val="0"/>
                </a:spcAft>
              </a:pPr>
              <a:r>
                <a:rPr lang="ja-JP" altLang="en-US" sz="500">
                  <a:solidFill>
                    <a:schemeClr val="accent1"/>
                  </a:solidFill>
                  <a:latin typeface="+mn-ea"/>
                  <a:ea typeface="+mn-ea"/>
                </a:rPr>
                <a:t>けんしょう</a:t>
              </a:r>
              <a:endParaRPr lang="ja-JP" altLang="en-US" sz="200" spc="-90" dirty="0">
                <a:solidFill>
                  <a:schemeClr val="accent1"/>
                </a:solidFill>
                <a:latin typeface="+mn-ea"/>
                <a:ea typeface="+mn-ea"/>
              </a:endParaRPr>
            </a:p>
          </p:txBody>
        </p:sp>
      </p:grpSp>
      <p:grpSp>
        <p:nvGrpSpPr>
          <p:cNvPr id="21" name="グループ化 20">
            <a:extLst>
              <a:ext uri="{FF2B5EF4-FFF2-40B4-BE49-F238E27FC236}">
                <a16:creationId xmlns:a16="http://schemas.microsoft.com/office/drawing/2014/main" id="{B914229D-E62B-8CBC-CD1B-72A8AFA7BD86}"/>
              </a:ext>
            </a:extLst>
          </p:cNvPr>
          <p:cNvGrpSpPr>
            <a:grpSpLocks noChangeAspect="1"/>
          </p:cNvGrpSpPr>
          <p:nvPr/>
        </p:nvGrpSpPr>
        <p:grpSpPr>
          <a:xfrm>
            <a:off x="258738" y="1480558"/>
            <a:ext cx="1734201" cy="3328100"/>
            <a:chOff x="408221" y="1492804"/>
            <a:chExt cx="2451004" cy="4703715"/>
          </a:xfrm>
        </p:grpSpPr>
        <p:grpSp>
          <p:nvGrpSpPr>
            <p:cNvPr id="23" name="グループ化 22">
              <a:extLst>
                <a:ext uri="{FF2B5EF4-FFF2-40B4-BE49-F238E27FC236}">
                  <a16:creationId xmlns:a16="http://schemas.microsoft.com/office/drawing/2014/main" id="{A65010F7-759E-F636-2375-7DD1F3966C6A}"/>
                </a:ext>
              </a:extLst>
            </p:cNvPr>
            <p:cNvGrpSpPr/>
            <p:nvPr/>
          </p:nvGrpSpPr>
          <p:grpSpPr>
            <a:xfrm>
              <a:off x="408221" y="4787785"/>
              <a:ext cx="2006355" cy="1408734"/>
              <a:chOff x="276126" y="4999439"/>
              <a:chExt cx="2070467" cy="1453749"/>
            </a:xfrm>
          </p:grpSpPr>
          <p:pic>
            <p:nvPicPr>
              <p:cNvPr id="25" name="図 24" descr="コンピュータ が含まれている画像&#10;&#10;自動的に生成された説明">
                <a:extLst>
                  <a:ext uri="{FF2B5EF4-FFF2-40B4-BE49-F238E27FC236}">
                    <a16:creationId xmlns:a16="http://schemas.microsoft.com/office/drawing/2014/main" id="{590069EB-F5E2-EDEC-2E17-7582298B6E5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6126" y="4999439"/>
                <a:ext cx="2070467" cy="1453749"/>
              </a:xfrm>
              <a:prstGeom prst="rect">
                <a:avLst/>
              </a:prstGeom>
            </p:spPr>
          </p:pic>
          <p:pic>
            <p:nvPicPr>
              <p:cNvPr id="26" name="図 25">
                <a:extLst>
                  <a:ext uri="{FF2B5EF4-FFF2-40B4-BE49-F238E27FC236}">
                    <a16:creationId xmlns:a16="http://schemas.microsoft.com/office/drawing/2014/main" id="{5DFF5936-B876-F361-B52D-BC88F23E223B}"/>
                  </a:ext>
                </a:extLst>
              </p:cNvPr>
              <p:cNvPicPr>
                <a:picLocks noChangeAspect="1"/>
              </p:cNvPicPr>
              <p:nvPr/>
            </p:nvPicPr>
            <p:blipFill>
              <a:blip r:embed="rId7"/>
              <a:stretch>
                <a:fillRect/>
              </a:stretch>
            </p:blipFill>
            <p:spPr>
              <a:xfrm>
                <a:off x="1217079" y="5450114"/>
                <a:ext cx="548824" cy="413743"/>
              </a:xfrm>
              <a:prstGeom prst="rect">
                <a:avLst/>
              </a:prstGeom>
              <a:ln w="28575">
                <a:noFill/>
              </a:ln>
            </p:spPr>
          </p:pic>
        </p:grpSp>
        <p:sp>
          <p:nvSpPr>
            <p:cNvPr id="24" name="フリーフォーム: 図形 11">
              <a:extLst>
                <a:ext uri="{FF2B5EF4-FFF2-40B4-BE49-F238E27FC236}">
                  <a16:creationId xmlns:a16="http://schemas.microsoft.com/office/drawing/2014/main" id="{D99A435D-19FE-25F0-F4F7-B66B252AEF61}"/>
                </a:ext>
              </a:extLst>
            </p:cNvPr>
            <p:cNvSpPr/>
            <p:nvPr/>
          </p:nvSpPr>
          <p:spPr bwMode="auto">
            <a:xfrm>
              <a:off x="1332596" y="1492804"/>
              <a:ext cx="1526629" cy="4473132"/>
            </a:xfrm>
            <a:custGeom>
              <a:avLst/>
              <a:gdLst>
                <a:gd name="connsiteX0" fmla="*/ 1553379 w 1575412"/>
                <a:gd name="connsiteY0" fmla="*/ 0 h 4616068"/>
                <a:gd name="connsiteX1" fmla="*/ 0 w 1575412"/>
                <a:gd name="connsiteY1" fmla="*/ 3888955 h 4616068"/>
                <a:gd name="connsiteX2" fmla="*/ 0 w 1575412"/>
                <a:gd name="connsiteY2" fmla="*/ 4318612 h 4616068"/>
                <a:gd name="connsiteX3" fmla="*/ 550844 w 1575412"/>
                <a:gd name="connsiteY3" fmla="*/ 4329629 h 4616068"/>
                <a:gd name="connsiteX4" fmla="*/ 1575412 w 1575412"/>
                <a:gd name="connsiteY4" fmla="*/ 4616068 h 4616068"/>
                <a:gd name="connsiteX5" fmla="*/ 1553379 w 1575412"/>
                <a:gd name="connsiteY5" fmla="*/ 66102 h 4616068"/>
                <a:gd name="connsiteX6" fmla="*/ 1553379 w 1575412"/>
                <a:gd name="connsiteY6" fmla="*/ 0 h 4616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75412" h="4616068">
                  <a:moveTo>
                    <a:pt x="1553379" y="0"/>
                  </a:moveTo>
                  <a:lnTo>
                    <a:pt x="0" y="3888955"/>
                  </a:lnTo>
                  <a:lnTo>
                    <a:pt x="0" y="4318612"/>
                  </a:lnTo>
                  <a:lnTo>
                    <a:pt x="550844" y="4329629"/>
                  </a:lnTo>
                  <a:lnTo>
                    <a:pt x="1575412" y="4616068"/>
                  </a:lnTo>
                  <a:lnTo>
                    <a:pt x="1553379" y="66102"/>
                  </a:lnTo>
                  <a:lnTo>
                    <a:pt x="1553379" y="0"/>
                  </a:lnTo>
                  <a:close/>
                </a:path>
              </a:pathLst>
            </a:custGeom>
            <a:solidFill>
              <a:srgbClr val="AFF0FF">
                <a:alpha val="40000"/>
              </a:srgbClr>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a typeface="+mn-ea"/>
              </a:endParaRPr>
            </a:p>
          </p:txBody>
        </p:sp>
      </p:grpSp>
      <p:sp>
        <p:nvSpPr>
          <p:cNvPr id="8" name="スライド番号プレースホルダー 8">
            <a:extLst>
              <a:ext uri="{FF2B5EF4-FFF2-40B4-BE49-F238E27FC236}">
                <a16:creationId xmlns:a16="http://schemas.microsoft.com/office/drawing/2014/main" id="{7A257807-97E4-4D5C-9230-04C0831780C5}"/>
              </a:ext>
            </a:extLst>
          </p:cNvPr>
          <p:cNvSpPr txBox="1">
            <a:spLocks/>
          </p:cNvSpPr>
          <p:nvPr/>
        </p:nvSpPr>
        <p:spPr>
          <a:xfrm>
            <a:off x="8769893" y="6443281"/>
            <a:ext cx="374107" cy="298426"/>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ltLang="ja-JP" sz="1200" b="1" dirty="0">
                <a:latin typeface="+mn-ea"/>
              </a:rPr>
              <a:t>31</a:t>
            </a:r>
          </a:p>
        </p:txBody>
      </p:sp>
    </p:spTree>
    <p:extLst>
      <p:ext uri="{BB962C8B-B14F-4D97-AF65-F5344CB8AC3E}">
        <p14:creationId xmlns:p14="http://schemas.microsoft.com/office/powerpoint/2010/main" val="41362219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9">
            <a:extLst>
              <a:ext uri="{FF2B5EF4-FFF2-40B4-BE49-F238E27FC236}">
                <a16:creationId xmlns:a16="http://schemas.microsoft.com/office/drawing/2014/main" id="{A8E93FE8-9E08-DB23-8A1A-F5B6D990BB2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p:blipFill>
        <p:spPr bwMode="auto">
          <a:xfrm>
            <a:off x="562755" y="773687"/>
            <a:ext cx="1216876" cy="1451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 name="表 2">
            <a:extLst>
              <a:ext uri="{FF2B5EF4-FFF2-40B4-BE49-F238E27FC236}">
                <a16:creationId xmlns:a16="http://schemas.microsoft.com/office/drawing/2014/main" id="{166D73D6-7840-E4FC-BFC3-5F7278F706A7}"/>
              </a:ext>
            </a:extLst>
          </p:cNvPr>
          <p:cNvGraphicFramePr>
            <a:graphicFrameLocks noGrp="1"/>
          </p:cNvGraphicFramePr>
          <p:nvPr>
            <p:extLst>
              <p:ext uri="{D42A27DB-BD31-4B8C-83A1-F6EECF244321}">
                <p14:modId xmlns:p14="http://schemas.microsoft.com/office/powerpoint/2010/main" val="4082298577"/>
              </p:ext>
            </p:extLst>
          </p:nvPr>
        </p:nvGraphicFramePr>
        <p:xfrm>
          <a:off x="322211" y="1088711"/>
          <a:ext cx="8497741" cy="3677759"/>
        </p:xfrm>
        <a:graphic>
          <a:graphicData uri="http://schemas.openxmlformats.org/drawingml/2006/table">
            <a:tbl>
              <a:tblPr firstRow="1" bandRow="1">
                <a:tableStyleId>{00A15C55-8517-42AA-B614-E9B94910E393}</a:tableStyleId>
              </a:tblPr>
              <a:tblGrid>
                <a:gridCol w="1660415">
                  <a:extLst>
                    <a:ext uri="{9D8B030D-6E8A-4147-A177-3AD203B41FA5}">
                      <a16:colId xmlns:a16="http://schemas.microsoft.com/office/drawing/2014/main" val="1384209715"/>
                    </a:ext>
                  </a:extLst>
                </a:gridCol>
                <a:gridCol w="3418663">
                  <a:extLst>
                    <a:ext uri="{9D8B030D-6E8A-4147-A177-3AD203B41FA5}">
                      <a16:colId xmlns:a16="http://schemas.microsoft.com/office/drawing/2014/main" val="2515404064"/>
                    </a:ext>
                  </a:extLst>
                </a:gridCol>
                <a:gridCol w="3418663">
                  <a:extLst>
                    <a:ext uri="{9D8B030D-6E8A-4147-A177-3AD203B41FA5}">
                      <a16:colId xmlns:a16="http://schemas.microsoft.com/office/drawing/2014/main" val="757528786"/>
                    </a:ext>
                  </a:extLst>
                </a:gridCol>
              </a:tblGrid>
              <a:tr h="1051178">
                <a:tc>
                  <a:txBody>
                    <a:bodyPr/>
                    <a:lstStyle/>
                    <a:p>
                      <a:pPr algn="ctr"/>
                      <a:endParaRPr kumimoji="1" lang="ja-JP" altLang="en-US" b="0" i="0" dirty="0">
                        <a:latin typeface="HGPGothicE" panose="020B0900000000000000" pitchFamily="34" charset="-128"/>
                      </a:endParaRPr>
                    </a:p>
                  </a:txBody>
                  <a:tcPr anchor="ctr">
                    <a:lnL w="19050" cap="flat" cmpd="sng" algn="ctr">
                      <a:noFill/>
                      <a:prstDash val="solid"/>
                      <a:round/>
                      <a:headEnd type="none" w="med" len="med"/>
                      <a:tailEnd type="none" w="med" len="med"/>
                    </a:lnL>
                    <a:lnR w="19050" cap="flat" cmpd="sng" algn="ctr">
                      <a:solidFill>
                        <a:schemeClr val="tx1">
                          <a:lumMod val="75000"/>
                          <a:lumOff val="25000"/>
                        </a:schemeClr>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tx1">
                          <a:lumMod val="75000"/>
                          <a:lumOff val="25000"/>
                        </a:schemeClr>
                      </a:solidFill>
                      <a:prstDash val="solid"/>
                      <a:round/>
                      <a:headEnd type="none" w="med" len="med"/>
                      <a:tailEnd type="none" w="med" len="med"/>
                    </a:lnB>
                    <a:noFill/>
                  </a:tcPr>
                </a:tc>
                <a:tc>
                  <a:txBody>
                    <a:bodyPr/>
                    <a:lstStyle/>
                    <a:p>
                      <a:pPr algn="ctr">
                        <a:lnSpc>
                          <a:spcPct val="125000"/>
                        </a:lnSpc>
                      </a:pPr>
                      <a:endParaRPr kumimoji="1" lang="ja-JP" altLang="en-US" sz="1400" b="0" i="0" dirty="0">
                        <a:solidFill>
                          <a:srgbClr val="FFB64B"/>
                        </a:solidFill>
                        <a:latin typeface="HGPGothicE" panose="020B0900000000000000" pitchFamily="34" charset="-128"/>
                      </a:endParaRPr>
                    </a:p>
                  </a:txBody>
                  <a:tcPr marL="108000" marR="108000" marT="72000" marB="72000" anchor="ctr">
                    <a:lnL w="1905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9050" cap="flat" cmpd="sng" algn="ctr">
                      <a:solidFill>
                        <a:schemeClr val="tx1">
                          <a:lumMod val="75000"/>
                          <a:lumOff val="2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B64B"/>
                    </a:solidFill>
                  </a:tcPr>
                </a:tc>
                <a:tc>
                  <a:txBody>
                    <a:bodyPr/>
                    <a:lstStyle/>
                    <a:p>
                      <a:pPr marL="0" algn="ctr" defTabSz="914400" rtl="0" eaLnBrk="1" latinLnBrk="0" hangingPunct="1">
                        <a:lnSpc>
                          <a:spcPct val="125000"/>
                        </a:lnSpc>
                      </a:pPr>
                      <a:endParaRPr kumimoji="1" lang="ja-JP" altLang="en-US" sz="1400" b="0" i="0" kern="1200" dirty="0">
                        <a:solidFill>
                          <a:schemeClr val="tx1"/>
                        </a:solidFill>
                        <a:latin typeface="HGPGothicE" panose="020B0900000000000000" pitchFamily="34" charset="-128"/>
                        <a:ea typeface="+mn-ea"/>
                        <a:cs typeface="+mn-cs"/>
                      </a:endParaRPr>
                    </a:p>
                  </a:txBody>
                  <a:tcPr marL="108000" marR="108000" marT="72000" marB="72000" anchor="ctr">
                    <a:lnL w="12700" cap="flat" cmpd="sng" algn="ctr">
                      <a:solidFill>
                        <a:schemeClr val="tx1">
                          <a:lumMod val="75000"/>
                          <a:lumOff val="25000"/>
                        </a:schemeClr>
                      </a:solidFill>
                      <a:prstDash val="solid"/>
                      <a:round/>
                      <a:headEnd type="none" w="med" len="med"/>
                      <a:tailEnd type="none" w="med" len="med"/>
                    </a:lnL>
                    <a:lnR w="19050" cap="flat" cmpd="sng" algn="ctr">
                      <a:solidFill>
                        <a:schemeClr val="tx1">
                          <a:lumMod val="75000"/>
                          <a:lumOff val="25000"/>
                        </a:schemeClr>
                      </a:solidFill>
                      <a:prstDash val="solid"/>
                      <a:round/>
                      <a:headEnd type="none" w="med" len="med"/>
                      <a:tailEnd type="none" w="med" len="med"/>
                    </a:lnR>
                    <a:lnT w="19050" cap="flat" cmpd="sng" algn="ctr">
                      <a:solidFill>
                        <a:schemeClr val="tx1">
                          <a:lumMod val="75000"/>
                          <a:lumOff val="2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D935A"/>
                    </a:solidFill>
                  </a:tcPr>
                </a:tc>
                <a:extLst>
                  <a:ext uri="{0D108BD9-81ED-4DB2-BD59-A6C34878D82A}">
                    <a16:rowId xmlns:a16="http://schemas.microsoft.com/office/drawing/2014/main" val="3427912983"/>
                  </a:ext>
                </a:extLst>
              </a:tr>
              <a:tr h="875527">
                <a:tc>
                  <a:txBody>
                    <a:bodyPr/>
                    <a:lstStyle/>
                    <a:p>
                      <a:pPr algn="ctr"/>
                      <a:r>
                        <a:rPr kumimoji="1" lang="ja-JP" altLang="en-US" b="0" i="0" dirty="0">
                          <a:latin typeface="HGPGothicE" panose="020B0900000000000000" pitchFamily="34" charset="-128"/>
                        </a:rPr>
                        <a:t>国　　　税</a:t>
                      </a:r>
                    </a:p>
                  </a:txBody>
                  <a:tcPr anchor="ctr">
                    <a:lnL w="19050" cap="flat" cmpd="sng" algn="ctr">
                      <a:solidFill>
                        <a:schemeClr val="tx1">
                          <a:lumMod val="75000"/>
                          <a:lumOff val="2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solidFill>
                      <a:srgbClr val="F6EA94"/>
                    </a:solidFill>
                  </a:tcPr>
                </a:tc>
                <a:tc>
                  <a:txBody>
                    <a:bodyPr/>
                    <a:lstStyle/>
                    <a:p>
                      <a:pPr marL="0" algn="ctr" defTabSz="914400" rtl="0" eaLnBrk="1" latinLnBrk="0" hangingPunct="1"/>
                      <a:r>
                        <a:rPr kumimoji="1" lang="ja-JP" altLang="en-US" sz="1800" b="0" i="0" kern="1200" dirty="0">
                          <a:solidFill>
                            <a:srgbClr val="E38013"/>
                          </a:solidFill>
                          <a:latin typeface="HGPGothicE" panose="020B0900000000000000" pitchFamily="34" charset="-128"/>
                          <a:ea typeface="+mn-ea"/>
                          <a:cs typeface="+mn-cs"/>
                        </a:rPr>
                        <a:t>所得税・法人税・相続税・贈与税</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latinLnBrk="0" hangingPunct="1"/>
                      <a:r>
                        <a:rPr kumimoji="1" lang="ja-JP" altLang="en-US" sz="1800" b="0" i="0" kern="1200" dirty="0">
                          <a:solidFill>
                            <a:srgbClr val="3D935A"/>
                          </a:solidFill>
                          <a:latin typeface="HGPGothicE" panose="020B0900000000000000" pitchFamily="34" charset="-128"/>
                          <a:ea typeface="+mn-ea"/>
                          <a:cs typeface="+mn-cs"/>
                        </a:rPr>
                        <a:t>消費税・酒税・たばこ税</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18391416"/>
                  </a:ext>
                </a:extLst>
              </a:tr>
              <a:tr h="875527">
                <a:tc>
                  <a:txBody>
                    <a:bodyPr/>
                    <a:lstStyle/>
                    <a:p>
                      <a:pPr algn="ctr"/>
                      <a:r>
                        <a:rPr kumimoji="1" lang="zh-CN" altLang="en-US" b="0" i="0" dirty="0">
                          <a:latin typeface="HGPGothicE" panose="020B0900000000000000" pitchFamily="34" charset="-128"/>
                        </a:rPr>
                        <a:t>地方税</a:t>
                      </a:r>
                      <a:endParaRPr kumimoji="1" lang="en-US" altLang="zh-CN" dirty="0"/>
                    </a:p>
                    <a:p>
                      <a:pPr algn="ctr"/>
                      <a:r>
                        <a:rPr kumimoji="1" lang="zh-CN" altLang="en-US" sz="1500" dirty="0"/>
                        <a:t>（道府県税）</a:t>
                      </a:r>
                    </a:p>
                  </a:txBody>
                  <a:tcPr anchor="ctr">
                    <a:lnL w="19050" cap="flat" cmpd="sng" algn="ctr">
                      <a:solidFill>
                        <a:schemeClr val="tx1">
                          <a:lumMod val="75000"/>
                          <a:lumOff val="2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solidFill>
                      <a:srgbClr val="9ADFF8"/>
                    </a:solidFill>
                  </a:tcPr>
                </a:tc>
                <a:tc>
                  <a:txBody>
                    <a:bodyPr/>
                    <a:lstStyle/>
                    <a:p>
                      <a:pPr marL="0" algn="ctr" defTabSz="914400" rtl="0" eaLnBrk="1" latinLnBrk="0" hangingPunct="1"/>
                      <a:r>
                        <a:rPr kumimoji="1" lang="ja-JP" altLang="en-US" sz="1800" b="0" i="0" kern="1200" dirty="0">
                          <a:solidFill>
                            <a:srgbClr val="E38013"/>
                          </a:solidFill>
                          <a:latin typeface="HGPGothicE" panose="020B0900000000000000" pitchFamily="34" charset="-128"/>
                          <a:ea typeface="+mn-ea"/>
                          <a:cs typeface="+mn-cs"/>
                        </a:rPr>
                        <a:t>道府県民税・事業税・</a:t>
                      </a:r>
                    </a:p>
                    <a:p>
                      <a:pPr marL="0" algn="ctr" defTabSz="914400" rtl="0" eaLnBrk="1" latinLnBrk="0" hangingPunct="1"/>
                      <a:r>
                        <a:rPr kumimoji="1" lang="ja-JP" altLang="en-US" sz="1800" b="0" i="0" kern="1200" dirty="0">
                          <a:solidFill>
                            <a:srgbClr val="E38013"/>
                          </a:solidFill>
                          <a:latin typeface="HGPGothicE" panose="020B0900000000000000" pitchFamily="34" charset="-128"/>
                          <a:ea typeface="+mn-ea"/>
                          <a:cs typeface="+mn-cs"/>
                        </a:rPr>
                        <a:t>自動車税</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latinLnBrk="0" hangingPunct="1"/>
                      <a:r>
                        <a:rPr kumimoji="1" lang="ja-JP" altLang="en-US" sz="1800" b="0" i="0" kern="1200" dirty="0">
                          <a:solidFill>
                            <a:srgbClr val="3D935A"/>
                          </a:solidFill>
                          <a:latin typeface="HGPGothicE" panose="020B0900000000000000" pitchFamily="34" charset="-128"/>
                          <a:ea typeface="+mn-ea"/>
                          <a:cs typeface="+mn-cs"/>
                        </a:rPr>
                        <a:t>地方消費税・道府県たばこ税・</a:t>
                      </a:r>
                    </a:p>
                    <a:p>
                      <a:pPr marL="0" algn="ctr" defTabSz="914400" rtl="0" eaLnBrk="1" latinLnBrk="0" hangingPunct="1"/>
                      <a:r>
                        <a:rPr kumimoji="1" lang="ja-JP" altLang="en-US" sz="1800" b="0" i="0" kern="1200" dirty="0">
                          <a:solidFill>
                            <a:srgbClr val="3D935A"/>
                          </a:solidFill>
                          <a:latin typeface="HGPGothicE" panose="020B0900000000000000" pitchFamily="34" charset="-128"/>
                          <a:ea typeface="+mn-ea"/>
                          <a:cs typeface="+mn-cs"/>
                        </a:rPr>
                        <a:t>ゴルフ場利用税</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98689427"/>
                  </a:ext>
                </a:extLst>
              </a:tr>
              <a:tr h="875527">
                <a:tc>
                  <a:txBody>
                    <a:bodyPr/>
                    <a:lstStyle/>
                    <a:p>
                      <a:pPr algn="ctr"/>
                      <a:r>
                        <a:rPr kumimoji="1" lang="zh-CN" altLang="en-US" b="0" i="0" dirty="0">
                          <a:latin typeface="HGPGothicE" panose="020B0900000000000000" pitchFamily="34" charset="-128"/>
                        </a:rPr>
                        <a:t>地方税</a:t>
                      </a:r>
                      <a:endParaRPr kumimoji="1" lang="en-US" altLang="zh-CN" dirty="0"/>
                    </a:p>
                    <a:p>
                      <a:pPr algn="ctr"/>
                      <a:r>
                        <a:rPr kumimoji="1" lang="zh-CN" altLang="en-US" sz="1500" dirty="0"/>
                        <a:t>（市町村税）</a:t>
                      </a:r>
                    </a:p>
                  </a:txBody>
                  <a:tcPr anchor="ctr">
                    <a:lnL w="19050" cap="flat" cmpd="sng" algn="ctr">
                      <a:solidFill>
                        <a:schemeClr val="tx1">
                          <a:lumMod val="75000"/>
                          <a:lumOff val="2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9050" cap="flat" cmpd="sng" algn="ctr">
                      <a:solidFill>
                        <a:schemeClr val="tx1">
                          <a:lumMod val="75000"/>
                          <a:lumOff val="25000"/>
                        </a:schemeClr>
                      </a:solidFill>
                      <a:prstDash val="solid"/>
                      <a:round/>
                      <a:headEnd type="none" w="med" len="med"/>
                      <a:tailEnd type="none" w="med" len="med"/>
                    </a:lnB>
                    <a:solidFill>
                      <a:srgbClr val="BFBFF3"/>
                    </a:solidFill>
                  </a:tcPr>
                </a:tc>
                <a:tc>
                  <a:txBody>
                    <a:bodyPr/>
                    <a:lstStyle/>
                    <a:p>
                      <a:pPr marL="0" algn="ctr" defTabSz="914400" rtl="0" eaLnBrk="1" latinLnBrk="0" hangingPunct="1"/>
                      <a:r>
                        <a:rPr kumimoji="1" lang="ja-JP" altLang="en-US" sz="1800" b="0" i="0" kern="1200" dirty="0">
                          <a:solidFill>
                            <a:srgbClr val="E38013"/>
                          </a:solidFill>
                          <a:latin typeface="HGPGothicE" panose="020B0900000000000000" pitchFamily="34" charset="-128"/>
                          <a:ea typeface="+mn-ea"/>
                          <a:cs typeface="+mn-cs"/>
                        </a:rPr>
                        <a:t>市町村民税・固定資産税</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kern="1200" dirty="0">
                          <a:solidFill>
                            <a:srgbClr val="3D935A"/>
                          </a:solidFill>
                          <a:latin typeface="HGPGothicE" panose="020B0900000000000000" pitchFamily="34" charset="-128"/>
                          <a:ea typeface="+mn-ea"/>
                          <a:cs typeface="+mn-cs"/>
                        </a:rPr>
                        <a:t>市町村たばこ税・入湯税</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91341676"/>
                  </a:ext>
                </a:extLst>
              </a:tr>
            </a:tbl>
          </a:graphicData>
        </a:graphic>
      </p:graphicFrame>
      <p:sp>
        <p:nvSpPr>
          <p:cNvPr id="8197" name="Line 48">
            <a:hlinkClick r:id="" action="ppaction://hlinkshowjump?jump=previousslide"/>
          </p:cNvPr>
          <p:cNvSpPr>
            <a:spLocks noChangeShapeType="1"/>
          </p:cNvSpPr>
          <p:nvPr/>
        </p:nvSpPr>
        <p:spPr bwMode="auto">
          <a:xfrm>
            <a:off x="8458200" y="228600"/>
            <a:ext cx="228600" cy="0"/>
          </a:xfrm>
          <a:prstGeom prst="line">
            <a:avLst/>
          </a:prstGeom>
          <a:noFill/>
          <a:ln w="50800">
            <a:solidFill>
              <a:srgbClr val="FFFFFF"/>
            </a:solidFill>
            <a:round/>
            <a:headEnd type="triangle" w="med" len="sm"/>
            <a:tailEnd/>
          </a:ln>
          <a:extLst>
            <a:ext uri="{909E8E84-426E-40DD-AFC4-6F175D3DCCD1}">
              <a14:hiddenFill xmlns:a14="http://schemas.microsoft.com/office/drawing/2010/main">
                <a:noFill/>
              </a14:hiddenFill>
            </a:ext>
          </a:extLst>
        </p:spPr>
        <p:txBody>
          <a:bodyPr/>
          <a:lstStyle/>
          <a:p>
            <a:endParaRPr lang="ja-JP" altLang="en-US" dirty="0">
              <a:latin typeface="HGPｺﾞｼｯｸE" panose="020B0900000000000000" pitchFamily="50" charset="-128"/>
            </a:endParaRPr>
          </a:p>
        </p:txBody>
      </p:sp>
      <p:sp>
        <p:nvSpPr>
          <p:cNvPr id="8198" name="Line 49">
            <a:hlinkClick r:id="" action="ppaction://hlinkshowjump?jump=nextslide"/>
          </p:cNvPr>
          <p:cNvSpPr>
            <a:spLocks noChangeShapeType="1"/>
          </p:cNvSpPr>
          <p:nvPr/>
        </p:nvSpPr>
        <p:spPr bwMode="auto">
          <a:xfrm>
            <a:off x="8763000" y="228600"/>
            <a:ext cx="228600" cy="0"/>
          </a:xfrm>
          <a:prstGeom prst="line">
            <a:avLst/>
          </a:prstGeom>
          <a:noFill/>
          <a:ln w="50800">
            <a:solidFill>
              <a:srgbClr val="FFFFFF"/>
            </a:solidFill>
            <a:round/>
            <a:headEnd type="none" w="med" len="sm"/>
            <a:tailEnd type="triangle" w="med" len="sm"/>
          </a:ln>
          <a:extLst>
            <a:ext uri="{909E8E84-426E-40DD-AFC4-6F175D3DCCD1}">
              <a14:hiddenFill xmlns:a14="http://schemas.microsoft.com/office/drawing/2010/main">
                <a:noFill/>
              </a14:hiddenFill>
            </a:ext>
          </a:extLst>
        </p:spPr>
        <p:txBody>
          <a:bodyPr/>
          <a:lstStyle/>
          <a:p>
            <a:endParaRPr lang="ja-JP" altLang="en-US" dirty="0">
              <a:latin typeface="HGPｺﾞｼｯｸE" panose="020B0900000000000000" pitchFamily="50" charset="-128"/>
            </a:endParaRPr>
          </a:p>
        </p:txBody>
      </p:sp>
      <p:sp>
        <p:nvSpPr>
          <p:cNvPr id="33" name="正方形/長方形 32">
            <a:extLst>
              <a:ext uri="{FF2B5EF4-FFF2-40B4-BE49-F238E27FC236}">
                <a16:creationId xmlns:a16="http://schemas.microsoft.com/office/drawing/2014/main" id="{F643AA56-8552-4656-AF43-C5B84FF1F8FD}"/>
              </a:ext>
            </a:extLst>
          </p:cNvPr>
          <p:cNvSpPr/>
          <p:nvPr/>
        </p:nvSpPr>
        <p:spPr>
          <a:xfrm>
            <a:off x="181334" y="4924698"/>
            <a:ext cx="8638620" cy="1253741"/>
          </a:xfrm>
          <a:prstGeom prst="rect">
            <a:avLst/>
          </a:prstGeom>
        </p:spPr>
        <p:txBody>
          <a:bodyPr wrap="square">
            <a:spAutoFit/>
          </a:bodyPr>
          <a:lstStyle/>
          <a:p>
            <a:pPr marL="285750" indent="-216000">
              <a:lnSpc>
                <a:spcPct val="140000"/>
              </a:lnSpc>
              <a:buClr>
                <a:srgbClr val="005BAD"/>
              </a:buClr>
              <a:buFont typeface="Wingdings" panose="05000000000000000000" pitchFamily="2" charset="2"/>
              <a:buChar char="l"/>
            </a:pPr>
            <a:r>
              <a:rPr lang="ja-JP" altLang="en-US" sz="1400" dirty="0">
                <a:latin typeface="HGPｺﾞｼｯｸM" panose="020B0600000000000000" pitchFamily="50" charset="-128"/>
                <a:ea typeface="HGPｺﾞｼｯｸM" panose="020B0600000000000000" pitchFamily="50" charset="-128"/>
              </a:rPr>
              <a:t>国に納める税金を「</a:t>
            </a:r>
            <a:r>
              <a:rPr lang="ja-JP" altLang="en-US" sz="1400" dirty="0">
                <a:solidFill>
                  <a:srgbClr val="005BAD"/>
                </a:solidFill>
                <a:latin typeface="HGPｺﾞｼｯｸE" panose="020B0900000000000000" pitchFamily="50" charset="-128"/>
                <a:ea typeface="HGPｺﾞｼｯｸE" panose="020B0900000000000000" pitchFamily="50" charset="-128"/>
              </a:rPr>
              <a:t>国税</a:t>
            </a:r>
            <a:r>
              <a:rPr lang="ja-JP" altLang="en-US" sz="1400" dirty="0">
                <a:latin typeface="HGPｺﾞｼｯｸM" panose="020B0600000000000000" pitchFamily="50" charset="-128"/>
                <a:ea typeface="HGPｺﾞｼｯｸM" panose="020B0600000000000000" pitchFamily="50" charset="-128"/>
              </a:rPr>
              <a:t>」、地方公共団体に納める税金を「</a:t>
            </a:r>
            <a:r>
              <a:rPr lang="ja-JP" altLang="en-US" sz="1400" dirty="0">
                <a:solidFill>
                  <a:srgbClr val="005BAD"/>
                </a:solidFill>
                <a:latin typeface="+mn-ea"/>
                <a:ea typeface="+mn-ea"/>
              </a:rPr>
              <a:t>地方税</a:t>
            </a:r>
            <a:r>
              <a:rPr lang="ja-JP" altLang="en-US" sz="1400" dirty="0">
                <a:latin typeface="HGPｺﾞｼｯｸM" panose="020B0600000000000000" pitchFamily="50" charset="-128"/>
                <a:ea typeface="HGPｺﾞｼｯｸM" panose="020B0600000000000000" pitchFamily="50" charset="-128"/>
              </a:rPr>
              <a:t>」といい、地方税はさらに「</a:t>
            </a:r>
            <a:r>
              <a:rPr lang="ja-JP" altLang="en-US" sz="1400" b="1" dirty="0">
                <a:solidFill>
                  <a:srgbClr val="0070C0"/>
                </a:solidFill>
                <a:latin typeface="+mn-ea"/>
                <a:ea typeface="+mn-ea"/>
              </a:rPr>
              <a:t>道府県税</a:t>
            </a:r>
            <a:r>
              <a:rPr lang="ja-JP" altLang="en-US" sz="1400" dirty="0">
                <a:latin typeface="HGPｺﾞｼｯｸM" panose="020B0600000000000000" pitchFamily="50" charset="-128"/>
                <a:ea typeface="HGPｺﾞｼｯｸM" panose="020B0600000000000000" pitchFamily="50" charset="-128"/>
              </a:rPr>
              <a:t>」と</a:t>
            </a:r>
            <a:endParaRPr lang="en-US" altLang="ja-JP" sz="1400" dirty="0">
              <a:latin typeface="HGPｺﾞｼｯｸM" panose="020B0600000000000000" pitchFamily="50" charset="-128"/>
              <a:ea typeface="HGPｺﾞｼｯｸM" panose="020B0600000000000000" pitchFamily="50" charset="-128"/>
            </a:endParaRPr>
          </a:p>
          <a:p>
            <a:pPr marL="69750">
              <a:lnSpc>
                <a:spcPct val="140000"/>
              </a:lnSpc>
              <a:buClr>
                <a:srgbClr val="005BAD"/>
              </a:buClr>
            </a:pPr>
            <a:r>
              <a:rPr lang="en-US" altLang="ja-JP" sz="1400" dirty="0">
                <a:latin typeface="HGPｺﾞｼｯｸM" panose="020B0600000000000000" pitchFamily="50" charset="-128"/>
                <a:ea typeface="HGPｺﾞｼｯｸM" panose="020B0600000000000000" pitchFamily="50" charset="-128"/>
              </a:rPr>
              <a:t>    </a:t>
            </a:r>
            <a:r>
              <a:rPr lang="ja-JP" altLang="en-US" sz="1400" dirty="0">
                <a:latin typeface="HGPｺﾞｼｯｸM" panose="020B0600000000000000" pitchFamily="50" charset="-128"/>
                <a:ea typeface="HGPｺﾞｼｯｸM" panose="020B0600000000000000" pitchFamily="50" charset="-128"/>
              </a:rPr>
              <a:t>「</a:t>
            </a:r>
            <a:r>
              <a:rPr lang="ja-JP" altLang="en-US" sz="1400" dirty="0">
                <a:solidFill>
                  <a:srgbClr val="005BAD"/>
                </a:solidFill>
                <a:latin typeface="+mn-ea"/>
                <a:ea typeface="+mn-ea"/>
              </a:rPr>
              <a:t>市町村税</a:t>
            </a:r>
            <a:r>
              <a:rPr lang="ja-JP" altLang="en-US" sz="1400" dirty="0">
                <a:latin typeface="HGPｺﾞｼｯｸM" panose="020B0600000000000000" pitchFamily="50" charset="-128"/>
                <a:ea typeface="HGPｺﾞｼｯｸM" panose="020B0600000000000000" pitchFamily="50" charset="-128"/>
              </a:rPr>
              <a:t>」に分けられます。</a:t>
            </a:r>
            <a:endParaRPr lang="ja-JP" altLang="en-US" sz="1400" dirty="0">
              <a:solidFill>
                <a:srgbClr val="7030A0"/>
              </a:solidFill>
              <a:latin typeface="HGPｺﾞｼｯｸM" panose="020B0600000000000000" pitchFamily="50" charset="-128"/>
              <a:ea typeface="HGPｺﾞｼｯｸM" panose="020B0600000000000000" pitchFamily="50" charset="-128"/>
            </a:endParaRPr>
          </a:p>
          <a:p>
            <a:pPr marL="285750" indent="-216000">
              <a:lnSpc>
                <a:spcPct val="140000"/>
              </a:lnSpc>
              <a:buClr>
                <a:srgbClr val="005BAD"/>
              </a:buClr>
              <a:buFont typeface="Wingdings" panose="05000000000000000000" pitchFamily="2" charset="2"/>
              <a:buChar char="l"/>
            </a:pPr>
            <a:r>
              <a:rPr lang="ja-JP" altLang="en-US" sz="1400" dirty="0">
                <a:latin typeface="HGPｺﾞｼｯｸM" panose="020B0600000000000000" pitchFamily="50" charset="-128"/>
                <a:ea typeface="HGPｺﾞｼｯｸM" panose="020B0600000000000000" pitchFamily="50" charset="-128"/>
              </a:rPr>
              <a:t>税金を納める人と負担する人が同じ税金を「</a:t>
            </a:r>
            <a:r>
              <a:rPr lang="ja-JP" altLang="en-US" sz="1400" dirty="0">
                <a:solidFill>
                  <a:srgbClr val="005BAD"/>
                </a:solidFill>
                <a:latin typeface="+mn-ea"/>
                <a:ea typeface="+mn-ea"/>
              </a:rPr>
              <a:t>直接税</a:t>
            </a:r>
            <a:r>
              <a:rPr lang="ja-JP" altLang="en-US" sz="1400" dirty="0">
                <a:latin typeface="HGPｺﾞｼｯｸM" panose="020B0600000000000000" pitchFamily="50" charset="-128"/>
                <a:ea typeface="HGPｺﾞｼｯｸM" panose="020B0600000000000000" pitchFamily="50" charset="-128"/>
              </a:rPr>
              <a:t>」といい、税金を納める人と負担する人が異なる税金を</a:t>
            </a:r>
            <a:endParaRPr lang="en-US" altLang="ja-JP" sz="1400" dirty="0">
              <a:latin typeface="HGPｺﾞｼｯｸM" panose="020B0600000000000000" pitchFamily="50" charset="-128"/>
              <a:ea typeface="HGPｺﾞｼｯｸM" panose="020B0600000000000000" pitchFamily="50" charset="-128"/>
            </a:endParaRPr>
          </a:p>
          <a:p>
            <a:pPr marL="69750">
              <a:lnSpc>
                <a:spcPct val="140000"/>
              </a:lnSpc>
              <a:buClr>
                <a:srgbClr val="005BAD"/>
              </a:buClr>
            </a:pPr>
            <a:r>
              <a:rPr lang="ja-JP" altLang="en-US" sz="1400" dirty="0">
                <a:latin typeface="HGPｺﾞｼｯｸM" panose="020B0600000000000000" pitchFamily="50" charset="-128"/>
                <a:ea typeface="HGPｺﾞｼｯｸM" panose="020B0600000000000000" pitchFamily="50" charset="-128"/>
              </a:rPr>
              <a:t>    「</a:t>
            </a:r>
            <a:r>
              <a:rPr lang="ja-JP" altLang="en-US" sz="1400" dirty="0">
                <a:solidFill>
                  <a:srgbClr val="005BAD"/>
                </a:solidFill>
                <a:latin typeface="+mn-ea"/>
                <a:ea typeface="+mn-ea"/>
              </a:rPr>
              <a:t>間接税</a:t>
            </a:r>
            <a:r>
              <a:rPr lang="ja-JP" altLang="en-US" sz="1400" dirty="0">
                <a:latin typeface="HGPｺﾞｼｯｸM" panose="020B0600000000000000" pitchFamily="50" charset="-128"/>
                <a:ea typeface="HGPｺﾞｼｯｸM" panose="020B0600000000000000" pitchFamily="50" charset="-128"/>
              </a:rPr>
              <a:t>」といいます。たとえば、消費税は、消費者が負担し、事業者が納めるため、間接税に分類されます。</a:t>
            </a:r>
          </a:p>
        </p:txBody>
      </p:sp>
      <p:grpSp>
        <p:nvGrpSpPr>
          <p:cNvPr id="17" name="グループ化 16">
            <a:extLst>
              <a:ext uri="{FF2B5EF4-FFF2-40B4-BE49-F238E27FC236}">
                <a16:creationId xmlns:a16="http://schemas.microsoft.com/office/drawing/2014/main" id="{2F432AC7-ACD7-AFD4-7D3C-A7E66B135717}"/>
              </a:ext>
            </a:extLst>
          </p:cNvPr>
          <p:cNvGrpSpPr/>
          <p:nvPr/>
        </p:nvGrpSpPr>
        <p:grpSpPr>
          <a:xfrm>
            <a:off x="287921" y="6410880"/>
            <a:ext cx="7960460" cy="374400"/>
            <a:chOff x="322211" y="6410880"/>
            <a:chExt cx="8532000" cy="374400"/>
          </a:xfrm>
        </p:grpSpPr>
        <p:sp>
          <p:nvSpPr>
            <p:cNvPr id="16" name="正方形/長方形 15">
              <a:extLst>
                <a:ext uri="{FF2B5EF4-FFF2-40B4-BE49-F238E27FC236}">
                  <a16:creationId xmlns:a16="http://schemas.microsoft.com/office/drawing/2014/main" id="{1196B3F1-C6BC-2BE0-7FDC-15732B211876}"/>
                </a:ext>
              </a:extLst>
            </p:cNvPr>
            <p:cNvSpPr/>
            <p:nvPr/>
          </p:nvSpPr>
          <p:spPr bwMode="auto">
            <a:xfrm>
              <a:off x="322211" y="6410880"/>
              <a:ext cx="8532000" cy="374400"/>
            </a:xfrm>
            <a:prstGeom prst="rect">
              <a:avLst/>
            </a:prstGeom>
            <a:noFill/>
            <a:ln w="22225"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6" name="正方形/長方形 5">
              <a:extLst>
                <a:ext uri="{FF2B5EF4-FFF2-40B4-BE49-F238E27FC236}">
                  <a16:creationId xmlns:a16="http://schemas.microsoft.com/office/drawing/2014/main" id="{EDD4CA67-8015-CE17-AF07-0B5DA3FF8904}"/>
                </a:ext>
              </a:extLst>
            </p:cNvPr>
            <p:cNvSpPr/>
            <p:nvPr/>
          </p:nvSpPr>
          <p:spPr bwMode="auto">
            <a:xfrm>
              <a:off x="322212" y="6449705"/>
              <a:ext cx="8497741" cy="296751"/>
            </a:xfrm>
            <a:prstGeom prst="rect">
              <a:avLst/>
            </a:prstGeom>
            <a:solidFill>
              <a:srgbClr val="CCECFF">
                <a:alpha val="30000"/>
              </a:srgbClr>
            </a:solidFill>
            <a:ln w="6350" cap="flat" cmpd="sng" algn="ctr">
              <a:solidFill>
                <a:srgbClr val="005BAD"/>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grpSp>
      <p:sp>
        <p:nvSpPr>
          <p:cNvPr id="7" name="テキスト ボックス 6">
            <a:extLst>
              <a:ext uri="{FF2B5EF4-FFF2-40B4-BE49-F238E27FC236}">
                <a16:creationId xmlns:a16="http://schemas.microsoft.com/office/drawing/2014/main" id="{4D5357BA-F1EC-65FA-7AF9-18D061428AC1}"/>
              </a:ext>
            </a:extLst>
          </p:cNvPr>
          <p:cNvSpPr txBox="1"/>
          <p:nvPr/>
        </p:nvSpPr>
        <p:spPr>
          <a:xfrm>
            <a:off x="762244" y="6473251"/>
            <a:ext cx="5739072" cy="261610"/>
          </a:xfrm>
          <a:prstGeom prst="rect">
            <a:avLst/>
          </a:prstGeom>
          <a:noFill/>
        </p:spPr>
        <p:txBody>
          <a:bodyPr wrap="square" rtlCol="0">
            <a:spAutoFit/>
          </a:bodyPr>
          <a:lstStyle/>
          <a:p>
            <a:r>
              <a:rPr kumimoji="1" lang="ja-JP" altLang="en-US" sz="1100" b="1" dirty="0">
                <a:solidFill>
                  <a:srgbClr val="005BAD"/>
                </a:solidFill>
                <a:latin typeface="ＭＳ Ｐゴシック" panose="020B0600070205080204" pitchFamily="50" charset="-128"/>
                <a:ea typeface="ＭＳ Ｐゴシック" panose="020B0600070205080204" pitchFamily="50" charset="-128"/>
              </a:rPr>
              <a:t>税金の種類をもっと詳しく見てみよう</a:t>
            </a:r>
            <a:r>
              <a:rPr lang="ja-JP" altLang="en-US" sz="1100" b="1" dirty="0">
                <a:solidFill>
                  <a:srgbClr val="005BAD"/>
                </a:solidFill>
                <a:latin typeface="ＭＳ Ｐゴシック" panose="020B0600070205080204" pitchFamily="50" charset="-128"/>
                <a:ea typeface="ＭＳ Ｐゴシック" panose="020B0600070205080204" pitchFamily="50" charset="-128"/>
              </a:rPr>
              <a:t>　</a:t>
            </a:r>
            <a:r>
              <a:rPr kumimoji="1" lang="en-US" altLang="ja-JP" sz="1100" dirty="0">
                <a:latin typeface="HGPGothicE" panose="020B0900000000000000" pitchFamily="34" charset="-128"/>
                <a:cs typeface="Arial" panose="020B0604020202020204" pitchFamily="34" charset="0"/>
                <a:hlinkClick r:id="rId4">
                  <a:extLst>
                    <a:ext uri="{A12FA001-AC4F-418D-AE19-62706E023703}">
                      <ahyp:hlinkClr xmlns:ahyp="http://schemas.microsoft.com/office/drawing/2018/hyperlinkcolor" val="tx"/>
                    </a:ext>
                  </a:extLst>
                </a:hlinkClick>
              </a:rPr>
              <a:t> </a:t>
            </a:r>
            <a:r>
              <a:rPr kumimoji="1" lang="en-US" altLang="ja-JP" sz="1100" dirty="0">
                <a:latin typeface="HGPGothicE" panose="020B0900000000000000" pitchFamily="34" charset="-128"/>
                <a:cs typeface="Arial" panose="020B0604020202020204" pitchFamily="34" charset="0"/>
                <a:hlinkClick r:id="rId5">
                  <a:extLst>
                    <a:ext uri="{A12FA001-AC4F-418D-AE19-62706E023703}">
                      <ahyp:hlinkClr xmlns:ahyp="http://schemas.microsoft.com/office/drawing/2018/hyperlinkcolor" val="tx"/>
                    </a:ext>
                  </a:extLst>
                </a:hlinkClick>
              </a:rPr>
              <a:t>https://</a:t>
            </a:r>
            <a:r>
              <a:rPr kumimoji="1" lang="en-US" altLang="ja-JP" sz="1100" dirty="0" err="1">
                <a:latin typeface="HGPGothicE" panose="020B0900000000000000" pitchFamily="34" charset="-128"/>
                <a:cs typeface="Arial" panose="020B0604020202020204" pitchFamily="34" charset="0"/>
                <a:hlinkClick r:id="rId5">
                  <a:extLst>
                    <a:ext uri="{A12FA001-AC4F-418D-AE19-62706E023703}">
                      <ahyp:hlinkClr xmlns:ahyp="http://schemas.microsoft.com/office/drawing/2018/hyperlinkcolor" val="tx"/>
                    </a:ext>
                  </a:extLst>
                </a:hlinkClick>
              </a:rPr>
              <a:t>www.nta.go.jp</a:t>
            </a:r>
            <a:r>
              <a:rPr kumimoji="1" lang="en-US" altLang="ja-JP" sz="1100" dirty="0">
                <a:latin typeface="HGPGothicE" panose="020B0900000000000000" pitchFamily="34" charset="-128"/>
                <a:cs typeface="Arial" panose="020B0604020202020204" pitchFamily="34" charset="0"/>
                <a:hlinkClick r:id="rId5">
                  <a:extLst>
                    <a:ext uri="{A12FA001-AC4F-418D-AE19-62706E023703}">
                      <ahyp:hlinkClr xmlns:ahyp="http://schemas.microsoft.com/office/drawing/2018/hyperlinkcolor" val="tx"/>
                    </a:ext>
                  </a:extLst>
                </a:hlinkClick>
              </a:rPr>
              <a:t>/taxes/kids/</a:t>
            </a:r>
            <a:r>
              <a:rPr kumimoji="1" lang="en-US" altLang="ja-JP" sz="1100" dirty="0" err="1">
                <a:latin typeface="HGPGothicE" panose="020B0900000000000000" pitchFamily="34" charset="-128"/>
                <a:cs typeface="Arial" panose="020B0604020202020204" pitchFamily="34" charset="0"/>
                <a:hlinkClick r:id="rId5">
                  <a:extLst>
                    <a:ext uri="{A12FA001-AC4F-418D-AE19-62706E023703}">
                      <ahyp:hlinkClr xmlns:ahyp="http://schemas.microsoft.com/office/drawing/2018/hyperlinkcolor" val="tx"/>
                    </a:ext>
                  </a:extLst>
                </a:hlinkClick>
              </a:rPr>
              <a:t>hatten</a:t>
            </a:r>
            <a:r>
              <a:rPr kumimoji="1" lang="en-US" altLang="ja-JP" sz="1100" dirty="0">
                <a:latin typeface="HGPGothicE" panose="020B0900000000000000" pitchFamily="34" charset="-128"/>
                <a:cs typeface="Arial" panose="020B0604020202020204" pitchFamily="34" charset="0"/>
                <a:hlinkClick r:id="rId5">
                  <a:extLst>
                    <a:ext uri="{A12FA001-AC4F-418D-AE19-62706E023703}">
                      <ahyp:hlinkClr xmlns:ahyp="http://schemas.microsoft.com/office/drawing/2018/hyperlinkcolor" val="tx"/>
                    </a:ext>
                  </a:extLst>
                </a:hlinkClick>
              </a:rPr>
              <a:t>/page02.htm</a:t>
            </a:r>
            <a:endParaRPr kumimoji="1" lang="en-US" altLang="ja-JP" sz="1100" dirty="0">
              <a:latin typeface="HGPGothicE" panose="020B0900000000000000" pitchFamily="34" charset="-128"/>
              <a:cs typeface="Arial" panose="020B0604020202020204" pitchFamily="34" charset="0"/>
            </a:endParaRPr>
          </a:p>
        </p:txBody>
      </p:sp>
      <p:sp>
        <p:nvSpPr>
          <p:cNvPr id="2" name="Rectangle 14">
            <a:extLst>
              <a:ext uri="{FF2B5EF4-FFF2-40B4-BE49-F238E27FC236}">
                <a16:creationId xmlns:a16="http://schemas.microsoft.com/office/drawing/2014/main" id="{63299375-C3F3-E852-100A-922641C97D7A}"/>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500" kern="0" dirty="0">
                <a:solidFill>
                  <a:srgbClr val="005BAD"/>
                </a:solidFill>
                <a:latin typeface="HGP創英角ｺﾞｼｯｸUB" panose="020B0900000000000000" pitchFamily="50" charset="-128"/>
                <a:ea typeface="HGP創英角ｺﾞｼｯｸUB" panose="020B0900000000000000" pitchFamily="50" charset="-128"/>
              </a:rPr>
              <a:t>１</a:t>
            </a:r>
            <a:r>
              <a:rPr lang="en-US" altLang="ja-JP" sz="2200" kern="0" dirty="0">
                <a:solidFill>
                  <a:srgbClr val="005BAD"/>
                </a:solidFill>
                <a:latin typeface="HGP創英角ｺﾞｼｯｸUB" panose="020B0900000000000000" pitchFamily="50" charset="-128"/>
                <a:ea typeface="HGP創英角ｺﾞｼｯｸUB" panose="020B0900000000000000" pitchFamily="50" charset="-128"/>
              </a:rPr>
              <a:t>. </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生活と税金の関わりについて考えてみよう </a:t>
            </a:r>
          </a:p>
        </p:txBody>
      </p:sp>
      <p:sp>
        <p:nvSpPr>
          <p:cNvPr id="13" name="正方形/長方形 12">
            <a:extLst>
              <a:ext uri="{FF2B5EF4-FFF2-40B4-BE49-F238E27FC236}">
                <a16:creationId xmlns:a16="http://schemas.microsoft.com/office/drawing/2014/main" id="{4E1A8872-E6EA-C9F7-289C-7ABD96C9EB84}"/>
              </a:ext>
            </a:extLst>
          </p:cNvPr>
          <p:cNvSpPr/>
          <p:nvPr/>
        </p:nvSpPr>
        <p:spPr bwMode="auto">
          <a:xfrm>
            <a:off x="2522184" y="1558010"/>
            <a:ext cx="2257832" cy="520338"/>
          </a:xfrm>
          <a:prstGeom prst="rect">
            <a:avLst/>
          </a:prstGeom>
          <a:solidFill>
            <a:srgbClr val="FBE6B3"/>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11" name="テキスト ボックス 10">
            <a:extLst>
              <a:ext uri="{FF2B5EF4-FFF2-40B4-BE49-F238E27FC236}">
                <a16:creationId xmlns:a16="http://schemas.microsoft.com/office/drawing/2014/main" id="{F7AD2524-3AAD-2469-20D3-AC6EEE4139EF}"/>
              </a:ext>
            </a:extLst>
          </p:cNvPr>
          <p:cNvSpPr txBox="1"/>
          <p:nvPr/>
        </p:nvSpPr>
        <p:spPr>
          <a:xfrm>
            <a:off x="2697413" y="1125538"/>
            <a:ext cx="1904689" cy="987258"/>
          </a:xfrm>
          <a:prstGeom prst="rect">
            <a:avLst/>
          </a:prstGeom>
          <a:noFill/>
        </p:spPr>
        <p:txBody>
          <a:bodyPr wrap="none" rtlCol="0">
            <a:spAutoFit/>
          </a:bodyPr>
          <a:lstStyle/>
          <a:p>
            <a:pPr algn="ctr" eaLnBrk="1" hangingPunct="1">
              <a:lnSpc>
                <a:spcPct val="125000"/>
              </a:lnSpc>
            </a:pPr>
            <a:r>
              <a:rPr lang="ja-JP" altLang="en-US" sz="2000" dirty="0">
                <a:latin typeface="HGPGothicE" panose="020B0900000000000000" pitchFamily="34" charset="-128"/>
                <a:ea typeface="+mn-ea"/>
              </a:rPr>
              <a:t>直　接　税</a:t>
            </a:r>
          </a:p>
          <a:p>
            <a:pPr algn="ctr" eaLnBrk="1" hangingPunct="1">
              <a:lnSpc>
                <a:spcPct val="125000"/>
              </a:lnSpc>
            </a:pPr>
            <a:r>
              <a:rPr lang="ja-JP" altLang="en-US" sz="1400" dirty="0">
                <a:latin typeface="HGPGothicE" panose="020B0900000000000000" pitchFamily="34" charset="-128"/>
                <a:ea typeface="+mn-ea"/>
              </a:rPr>
              <a:t>税金を納める人と</a:t>
            </a:r>
            <a:endParaRPr lang="en-US" altLang="ja-JP" sz="1400" dirty="0">
              <a:latin typeface="HGPGothicE" panose="020B0900000000000000" pitchFamily="34" charset="-128"/>
              <a:ea typeface="+mn-ea"/>
            </a:endParaRPr>
          </a:p>
          <a:p>
            <a:pPr algn="ctr" eaLnBrk="1" hangingPunct="1">
              <a:lnSpc>
                <a:spcPct val="125000"/>
              </a:lnSpc>
            </a:pPr>
            <a:r>
              <a:rPr lang="ja-JP" altLang="en-US" sz="1400" dirty="0">
                <a:latin typeface="HGPGothicE" panose="020B0900000000000000" pitchFamily="34" charset="-128"/>
                <a:ea typeface="+mn-ea"/>
              </a:rPr>
              <a:t>負担する人が同じ税金</a:t>
            </a:r>
          </a:p>
        </p:txBody>
      </p:sp>
      <p:sp>
        <p:nvSpPr>
          <p:cNvPr id="14" name="正方形/長方形 13">
            <a:extLst>
              <a:ext uri="{FF2B5EF4-FFF2-40B4-BE49-F238E27FC236}">
                <a16:creationId xmlns:a16="http://schemas.microsoft.com/office/drawing/2014/main" id="{F1726494-A59B-C716-AD4C-D9F2363EFB1A}"/>
              </a:ext>
            </a:extLst>
          </p:cNvPr>
          <p:cNvSpPr/>
          <p:nvPr/>
        </p:nvSpPr>
        <p:spPr bwMode="auto">
          <a:xfrm>
            <a:off x="5990549" y="1558010"/>
            <a:ext cx="2257832" cy="520338"/>
          </a:xfrm>
          <a:prstGeom prst="rect">
            <a:avLst/>
          </a:prstGeom>
          <a:solidFill>
            <a:srgbClr val="88CE78"/>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12" name="テキスト ボックス 11">
            <a:extLst>
              <a:ext uri="{FF2B5EF4-FFF2-40B4-BE49-F238E27FC236}">
                <a16:creationId xmlns:a16="http://schemas.microsoft.com/office/drawing/2014/main" id="{F8672C75-52C9-86C7-D39C-780A5E10BB93}"/>
              </a:ext>
            </a:extLst>
          </p:cNvPr>
          <p:cNvSpPr txBox="1"/>
          <p:nvPr/>
        </p:nvSpPr>
        <p:spPr>
          <a:xfrm>
            <a:off x="6071743" y="1125538"/>
            <a:ext cx="2095445" cy="987258"/>
          </a:xfrm>
          <a:prstGeom prst="rect">
            <a:avLst/>
          </a:prstGeom>
          <a:noFill/>
        </p:spPr>
        <p:txBody>
          <a:bodyPr wrap="none" rtlCol="0">
            <a:spAutoFit/>
          </a:bodyPr>
          <a:lstStyle/>
          <a:p>
            <a:pPr algn="ctr" eaLnBrk="1" hangingPunct="1">
              <a:lnSpc>
                <a:spcPct val="125000"/>
              </a:lnSpc>
            </a:pPr>
            <a:r>
              <a:rPr lang="ja-JP" altLang="en-US" sz="2000" dirty="0">
                <a:latin typeface="HGPGothicE" panose="020B0900000000000000" pitchFamily="34" charset="-128"/>
                <a:ea typeface="+mn-ea"/>
              </a:rPr>
              <a:t>間　接　税</a:t>
            </a:r>
          </a:p>
          <a:p>
            <a:pPr algn="ctr" eaLnBrk="1" hangingPunct="1">
              <a:lnSpc>
                <a:spcPct val="125000"/>
              </a:lnSpc>
            </a:pPr>
            <a:r>
              <a:rPr lang="ja-JP" altLang="en-US" sz="1400" dirty="0">
                <a:latin typeface="HGPGothicE" panose="020B0900000000000000" pitchFamily="34" charset="-128"/>
                <a:ea typeface="+mn-ea"/>
              </a:rPr>
              <a:t>税金を納める人と</a:t>
            </a:r>
          </a:p>
          <a:p>
            <a:pPr algn="ctr" eaLnBrk="1" hangingPunct="1">
              <a:lnSpc>
                <a:spcPct val="110000"/>
              </a:lnSpc>
            </a:pPr>
            <a:r>
              <a:rPr lang="ja-JP" altLang="en-US" sz="1400" dirty="0">
                <a:latin typeface="HGPGothicE" panose="020B0900000000000000" pitchFamily="34" charset="-128"/>
                <a:ea typeface="+mn-ea"/>
              </a:rPr>
              <a:t>負担する人が異なる税金</a:t>
            </a:r>
          </a:p>
        </p:txBody>
      </p:sp>
      <p:grpSp>
        <p:nvGrpSpPr>
          <p:cNvPr id="4" name="グループ化 3">
            <a:extLst>
              <a:ext uri="{FF2B5EF4-FFF2-40B4-BE49-F238E27FC236}">
                <a16:creationId xmlns:a16="http://schemas.microsoft.com/office/drawing/2014/main" id="{6CA838FC-E7DE-47E7-168E-F313030DD7E2}"/>
              </a:ext>
            </a:extLst>
          </p:cNvPr>
          <p:cNvGrpSpPr/>
          <p:nvPr/>
        </p:nvGrpSpPr>
        <p:grpSpPr>
          <a:xfrm>
            <a:off x="-29057" y="6108719"/>
            <a:ext cx="832606" cy="749281"/>
            <a:chOff x="-35154" y="5996309"/>
            <a:chExt cx="945432" cy="850816"/>
          </a:xfrm>
        </p:grpSpPr>
        <p:sp>
          <p:nvSpPr>
            <p:cNvPr id="8" name="フリーフォーム: 図形 7">
              <a:extLst>
                <a:ext uri="{FF2B5EF4-FFF2-40B4-BE49-F238E27FC236}">
                  <a16:creationId xmlns:a16="http://schemas.microsoft.com/office/drawing/2014/main" id="{AD61701D-876B-0DC9-53C1-432F064506D3}"/>
                </a:ext>
              </a:extLst>
            </p:cNvPr>
            <p:cNvSpPr/>
            <p:nvPr userDrawn="1"/>
          </p:nvSpPr>
          <p:spPr>
            <a:xfrm rot="5400000">
              <a:off x="29731" y="6013480"/>
              <a:ext cx="803912" cy="863377"/>
            </a:xfrm>
            <a:custGeom>
              <a:avLst/>
              <a:gdLst>
                <a:gd name="connsiteX0" fmla="*/ 0 w 803912"/>
                <a:gd name="connsiteY0" fmla="*/ 529098 h 863377"/>
                <a:gd name="connsiteX1" fmla="*/ 529098 w 803912"/>
                <a:gd name="connsiteY1" fmla="*/ 0 h 863377"/>
                <a:gd name="connsiteX2" fmla="*/ 735047 w 803912"/>
                <a:gd name="connsiteY2" fmla="*/ 41580 h 863377"/>
                <a:gd name="connsiteX3" fmla="*/ 803912 w 803912"/>
                <a:gd name="connsiteY3" fmla="*/ 78958 h 863377"/>
                <a:gd name="connsiteX4" fmla="*/ 803912 w 803912"/>
                <a:gd name="connsiteY4" fmla="*/ 863377 h 863377"/>
                <a:gd name="connsiteX5" fmla="*/ 122089 w 803912"/>
                <a:gd name="connsiteY5" fmla="*/ 863377 h 863377"/>
                <a:gd name="connsiteX6" fmla="*/ 90362 w 803912"/>
                <a:gd name="connsiteY6" fmla="*/ 824922 h 863377"/>
                <a:gd name="connsiteX7" fmla="*/ 0 w 803912"/>
                <a:gd name="connsiteY7" fmla="*/ 529098 h 863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3912" h="863377">
                  <a:moveTo>
                    <a:pt x="0" y="529098"/>
                  </a:moveTo>
                  <a:cubicBezTo>
                    <a:pt x="0" y="236885"/>
                    <a:pt x="236885" y="0"/>
                    <a:pt x="529098" y="0"/>
                  </a:cubicBezTo>
                  <a:cubicBezTo>
                    <a:pt x="602151" y="0"/>
                    <a:pt x="671747" y="14806"/>
                    <a:pt x="735047" y="41580"/>
                  </a:cubicBezTo>
                  <a:lnTo>
                    <a:pt x="803912" y="78958"/>
                  </a:lnTo>
                  <a:lnTo>
                    <a:pt x="803912" y="863377"/>
                  </a:lnTo>
                  <a:lnTo>
                    <a:pt x="122089" y="863377"/>
                  </a:lnTo>
                  <a:lnTo>
                    <a:pt x="90362" y="824922"/>
                  </a:lnTo>
                  <a:cubicBezTo>
                    <a:pt x="33312" y="740478"/>
                    <a:pt x="0" y="638678"/>
                    <a:pt x="0" y="529098"/>
                  </a:cubicBezTo>
                  <a:close/>
                </a:path>
              </a:pathLst>
            </a:custGeom>
            <a:solidFill>
              <a:srgbClr val="DCF8C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latin typeface="HGPGothicE" panose="020B0900000000000000" pitchFamily="34" charset="-128"/>
              </a:endParaRPr>
            </a:p>
          </p:txBody>
        </p:sp>
        <p:sp>
          <p:nvSpPr>
            <p:cNvPr id="9" name="フリーフォーム: 図形 8">
              <a:extLst>
                <a:ext uri="{FF2B5EF4-FFF2-40B4-BE49-F238E27FC236}">
                  <a16:creationId xmlns:a16="http://schemas.microsoft.com/office/drawing/2014/main" id="{56507152-4CD5-71F6-410D-A55102422BD1}"/>
                </a:ext>
              </a:extLst>
            </p:cNvPr>
            <p:cNvSpPr/>
            <p:nvPr userDrawn="1"/>
          </p:nvSpPr>
          <p:spPr>
            <a:xfrm rot="5400000">
              <a:off x="29731" y="5966578"/>
              <a:ext cx="850815" cy="910278"/>
            </a:xfrm>
            <a:custGeom>
              <a:avLst/>
              <a:gdLst>
                <a:gd name="connsiteX0" fmla="*/ 0 w 850815"/>
                <a:gd name="connsiteY0" fmla="*/ 576000 h 910278"/>
                <a:gd name="connsiteX1" fmla="*/ 576000 w 850815"/>
                <a:gd name="connsiteY1" fmla="*/ 0 h 910278"/>
                <a:gd name="connsiteX2" fmla="*/ 800205 w 850815"/>
                <a:gd name="connsiteY2" fmla="*/ 45266 h 910278"/>
                <a:gd name="connsiteX3" fmla="*/ 850815 w 850815"/>
                <a:gd name="connsiteY3" fmla="*/ 72735 h 910278"/>
                <a:gd name="connsiteX4" fmla="*/ 850815 w 850815"/>
                <a:gd name="connsiteY4" fmla="*/ 125859 h 910278"/>
                <a:gd name="connsiteX5" fmla="*/ 781950 w 850815"/>
                <a:gd name="connsiteY5" fmla="*/ 88481 h 910278"/>
                <a:gd name="connsiteX6" fmla="*/ 576001 w 850815"/>
                <a:gd name="connsiteY6" fmla="*/ 46901 h 910278"/>
                <a:gd name="connsiteX7" fmla="*/ 46903 w 850815"/>
                <a:gd name="connsiteY7" fmla="*/ 575999 h 910278"/>
                <a:gd name="connsiteX8" fmla="*/ 137265 w 850815"/>
                <a:gd name="connsiteY8" fmla="*/ 871823 h 910278"/>
                <a:gd name="connsiteX9" fmla="*/ 168992 w 850815"/>
                <a:gd name="connsiteY9" fmla="*/ 910278 h 910278"/>
                <a:gd name="connsiteX10" fmla="*/ 108463 w 850815"/>
                <a:gd name="connsiteY10" fmla="*/ 910278 h 910278"/>
                <a:gd name="connsiteX11" fmla="*/ 98372 w 850815"/>
                <a:gd name="connsiteY11" fmla="*/ 898047 h 910278"/>
                <a:gd name="connsiteX12" fmla="*/ 0 w 850815"/>
                <a:gd name="connsiteY12" fmla="*/ 576000 h 91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0815" h="910278">
                  <a:moveTo>
                    <a:pt x="0" y="576000"/>
                  </a:moveTo>
                  <a:cubicBezTo>
                    <a:pt x="0" y="257884"/>
                    <a:pt x="257884" y="0"/>
                    <a:pt x="576000" y="0"/>
                  </a:cubicBezTo>
                  <a:cubicBezTo>
                    <a:pt x="655529" y="0"/>
                    <a:pt x="731294" y="16118"/>
                    <a:pt x="800205" y="45266"/>
                  </a:cubicBezTo>
                  <a:lnTo>
                    <a:pt x="850815" y="72735"/>
                  </a:lnTo>
                  <a:lnTo>
                    <a:pt x="850815" y="125859"/>
                  </a:lnTo>
                  <a:lnTo>
                    <a:pt x="781950" y="88481"/>
                  </a:lnTo>
                  <a:cubicBezTo>
                    <a:pt x="718650" y="61707"/>
                    <a:pt x="649054" y="46901"/>
                    <a:pt x="576001" y="46901"/>
                  </a:cubicBezTo>
                  <a:cubicBezTo>
                    <a:pt x="283788" y="46901"/>
                    <a:pt x="46903" y="283786"/>
                    <a:pt x="46903" y="575999"/>
                  </a:cubicBezTo>
                  <a:cubicBezTo>
                    <a:pt x="46903" y="685579"/>
                    <a:pt x="80215" y="787379"/>
                    <a:pt x="137265" y="871823"/>
                  </a:cubicBezTo>
                  <a:lnTo>
                    <a:pt x="168992" y="910278"/>
                  </a:lnTo>
                  <a:lnTo>
                    <a:pt x="108463" y="910278"/>
                  </a:lnTo>
                  <a:lnTo>
                    <a:pt x="98372" y="898047"/>
                  </a:lnTo>
                  <a:cubicBezTo>
                    <a:pt x="36265" y="806117"/>
                    <a:pt x="0" y="695294"/>
                    <a:pt x="0" y="576000"/>
                  </a:cubicBezTo>
                  <a:close/>
                </a:path>
              </a:pathLst>
            </a:custGeom>
            <a:solidFill>
              <a:srgbClr val="005BA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latin typeface="HGPGothicE" panose="020B0900000000000000" pitchFamily="34" charset="-128"/>
              </a:endParaRPr>
            </a:p>
          </p:txBody>
        </p:sp>
        <p:sp>
          <p:nvSpPr>
            <p:cNvPr id="10" name="テキスト ボックス 9">
              <a:extLst>
                <a:ext uri="{FF2B5EF4-FFF2-40B4-BE49-F238E27FC236}">
                  <a16:creationId xmlns:a16="http://schemas.microsoft.com/office/drawing/2014/main" id="{FE54DCFA-36A5-89B4-5A84-CFE850CE4A66}"/>
                </a:ext>
              </a:extLst>
            </p:cNvPr>
            <p:cNvSpPr txBox="1"/>
            <p:nvPr userDrawn="1"/>
          </p:nvSpPr>
          <p:spPr>
            <a:xfrm>
              <a:off x="-35154" y="6181034"/>
              <a:ext cx="825671" cy="584775"/>
            </a:xfrm>
            <a:prstGeom prst="rect">
              <a:avLst/>
            </a:prstGeom>
            <a:noFill/>
          </p:spPr>
          <p:txBody>
            <a:bodyPr wrap="square" rtlCol="0">
              <a:noAutofit/>
            </a:bodyPr>
            <a:lstStyle/>
            <a:p>
              <a:pPr algn="ctr"/>
              <a:r>
                <a:rPr kumimoji="1" lang="ja-JP" altLang="en-US" sz="1400" b="1" i="0" spc="50" baseline="0" dirty="0">
                  <a:solidFill>
                    <a:srgbClr val="005BAD"/>
                  </a:solidFill>
                  <a:latin typeface="ＭＳ Ｐゴシック" panose="020B0600070205080204" pitchFamily="50" charset="-128"/>
                  <a:ea typeface="ＭＳ Ｐゴシック" panose="020B0600070205080204" pitchFamily="50" charset="-128"/>
                </a:rPr>
                <a:t>もっと</a:t>
              </a:r>
              <a:endParaRPr kumimoji="1" lang="en-US" altLang="ja-JP" sz="1400" b="1" i="0" spc="50" baseline="0" dirty="0">
                <a:solidFill>
                  <a:srgbClr val="005BAD"/>
                </a:solidFill>
                <a:latin typeface="ＭＳ Ｐゴシック" panose="020B0600070205080204" pitchFamily="50" charset="-128"/>
                <a:ea typeface="ＭＳ Ｐゴシック" panose="020B0600070205080204" pitchFamily="50" charset="-128"/>
              </a:endParaRPr>
            </a:p>
            <a:p>
              <a:pPr algn="ctr"/>
              <a:r>
                <a:rPr lang="ja-JP" altLang="en-US" sz="1400" b="1" spc="50" dirty="0">
                  <a:solidFill>
                    <a:srgbClr val="005BAD"/>
                  </a:solidFill>
                  <a:latin typeface="ＭＳ Ｐゴシック" panose="020B0600070205080204" pitchFamily="50" charset="-128"/>
                  <a:ea typeface="ＭＳ Ｐゴシック" panose="020B0600070205080204" pitchFamily="50" charset="-128"/>
                </a:rPr>
                <a:t>詳しく</a:t>
              </a:r>
              <a:endParaRPr kumimoji="1" lang="ja-JP" altLang="en-US" sz="1400" b="1" i="0" spc="50" baseline="0" dirty="0">
                <a:solidFill>
                  <a:srgbClr val="005BAD"/>
                </a:solidFill>
                <a:latin typeface="ＭＳ Ｐゴシック" panose="020B0600070205080204" pitchFamily="50" charset="-128"/>
                <a:ea typeface="ＭＳ Ｐゴシック" panose="020B0600070205080204" pitchFamily="50" charset="-128"/>
              </a:endParaRPr>
            </a:p>
          </p:txBody>
        </p:sp>
      </p:grpSp>
      <p:pic>
        <p:nvPicPr>
          <p:cNvPr id="21" name="図 20">
            <a:hlinkClick r:id="rId5"/>
            <a:extLst>
              <a:ext uri="{FF2B5EF4-FFF2-40B4-BE49-F238E27FC236}">
                <a16:creationId xmlns:a16="http://schemas.microsoft.com/office/drawing/2014/main" id="{3220D594-C205-4B8D-8F0A-158A4EF1A3DE}"/>
              </a:ext>
            </a:extLst>
          </p:cNvPr>
          <p:cNvPicPr>
            <a:picLocks noChangeAspect="1"/>
          </p:cNvPicPr>
          <p:nvPr/>
        </p:nvPicPr>
        <p:blipFill>
          <a:blip r:embed="rId6"/>
          <a:stretch>
            <a:fillRect/>
          </a:stretch>
        </p:blipFill>
        <p:spPr>
          <a:xfrm>
            <a:off x="8341997" y="6356331"/>
            <a:ext cx="478083" cy="478083"/>
          </a:xfrm>
          <a:prstGeom prst="rect">
            <a:avLst/>
          </a:prstGeom>
        </p:spPr>
      </p:pic>
      <p:sp>
        <p:nvSpPr>
          <p:cNvPr id="5" name="スライド番号プレースホルダー 8">
            <a:extLst>
              <a:ext uri="{FF2B5EF4-FFF2-40B4-BE49-F238E27FC236}">
                <a16:creationId xmlns:a16="http://schemas.microsoft.com/office/drawing/2014/main" id="{F2216F25-F9C9-53A7-CE9F-DF11F37EFC47}"/>
              </a:ext>
            </a:extLst>
          </p:cNvPr>
          <p:cNvSpPr>
            <a:spLocks noGrp="1"/>
          </p:cNvSpPr>
          <p:nvPr>
            <p:ph type="sldNum" sz="quarter" idx="12"/>
          </p:nvPr>
        </p:nvSpPr>
        <p:spPr>
          <a:xfrm>
            <a:off x="8769893" y="6443281"/>
            <a:ext cx="374107" cy="298426"/>
          </a:xfrm>
        </p:spPr>
        <p:txBody>
          <a:bodyPr/>
          <a:lstStyle/>
          <a:p>
            <a:pPr>
              <a:defRPr/>
            </a:pPr>
            <a:fld id="{40E3B949-1179-4387-B307-F356BE6486A4}" type="slidenum">
              <a:rPr lang="en-US" altLang="ja-JP" smtClean="0">
                <a:latin typeface="+mn-ea"/>
                <a:ea typeface="+mn-ea"/>
              </a:rPr>
              <a:pPr>
                <a:defRPr/>
              </a:pPr>
              <a:t>4</a:t>
            </a:fld>
            <a:endParaRPr lang="en-US" altLang="ja-JP" dirty="0">
              <a:latin typeface="+mn-ea"/>
              <a:ea typeface="+mn-ea"/>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600"/>
                                        <p:tgtEl>
                                          <p:spTgt spid="15"/>
                                        </p:tgtEl>
                                      </p:cBhvr>
                                    </p:animEffect>
                                    <p:anim calcmode="lin" valueType="num">
                                      <p:cBhvr>
                                        <p:cTn id="25" dur="600" fill="hold"/>
                                        <p:tgtEl>
                                          <p:spTgt spid="15"/>
                                        </p:tgtEl>
                                        <p:attrNameLst>
                                          <p:attrName>ppt_x</p:attrName>
                                        </p:attrNameLst>
                                      </p:cBhvr>
                                      <p:tavLst>
                                        <p:tav tm="0">
                                          <p:val>
                                            <p:strVal val="#ppt_x"/>
                                          </p:val>
                                        </p:tav>
                                        <p:tav tm="100000">
                                          <p:val>
                                            <p:strVal val="#ppt_x"/>
                                          </p:val>
                                        </p:tav>
                                      </p:tavLst>
                                    </p:anim>
                                    <p:anim calcmode="lin" valueType="num">
                                      <p:cBhvr>
                                        <p:cTn id="26" dur="6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33">
                                            <p:txEl>
                                              <p:pRg st="0" end="0"/>
                                            </p:txEl>
                                          </p:spTgt>
                                        </p:tgtEl>
                                        <p:attrNameLst>
                                          <p:attrName>style.visibility</p:attrName>
                                        </p:attrNameLst>
                                      </p:cBhvr>
                                      <p:to>
                                        <p:strVal val="visible"/>
                                      </p:to>
                                    </p:set>
                                    <p:animEffect transition="in" filter="wipe(left)">
                                      <p:cBhvr>
                                        <p:cTn id="31" dur="1750"/>
                                        <p:tgtEl>
                                          <p:spTgt spid="33">
                                            <p:txEl>
                                              <p:pRg st="0" end="0"/>
                                            </p:txEl>
                                          </p:spTgt>
                                        </p:tgtEl>
                                      </p:cBhvr>
                                    </p:animEffect>
                                  </p:childTnLst>
                                </p:cTn>
                              </p:par>
                            </p:childTnLst>
                          </p:cTn>
                        </p:par>
                        <p:par>
                          <p:cTn id="32" fill="hold">
                            <p:stCondLst>
                              <p:cond delay="1750"/>
                            </p:stCondLst>
                            <p:childTnLst>
                              <p:par>
                                <p:cTn id="33" presetID="22" presetClass="entr" presetSubtype="8" fill="hold" nodeType="afterEffect">
                                  <p:stCondLst>
                                    <p:cond delay="0"/>
                                  </p:stCondLst>
                                  <p:childTnLst>
                                    <p:set>
                                      <p:cBhvr>
                                        <p:cTn id="34" dur="1" fill="hold">
                                          <p:stCondLst>
                                            <p:cond delay="0"/>
                                          </p:stCondLst>
                                        </p:cTn>
                                        <p:tgtEl>
                                          <p:spTgt spid="33">
                                            <p:txEl>
                                              <p:pRg st="1" end="1"/>
                                            </p:txEl>
                                          </p:spTgt>
                                        </p:tgtEl>
                                        <p:attrNameLst>
                                          <p:attrName>style.visibility</p:attrName>
                                        </p:attrNameLst>
                                      </p:cBhvr>
                                      <p:to>
                                        <p:strVal val="visible"/>
                                      </p:to>
                                    </p:set>
                                    <p:animEffect transition="in" filter="wipe(left)">
                                      <p:cBhvr>
                                        <p:cTn id="35" dur="900"/>
                                        <p:tgtEl>
                                          <p:spTgt spid="33">
                                            <p:txEl>
                                              <p:pRg st="1" end="1"/>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33">
                                            <p:txEl>
                                              <p:pRg st="2" end="2"/>
                                            </p:txEl>
                                          </p:spTgt>
                                        </p:tgtEl>
                                        <p:attrNameLst>
                                          <p:attrName>style.visibility</p:attrName>
                                        </p:attrNameLst>
                                      </p:cBhvr>
                                      <p:to>
                                        <p:strVal val="visible"/>
                                      </p:to>
                                    </p:set>
                                    <p:animEffect transition="in" filter="wipe(left)">
                                      <p:cBhvr>
                                        <p:cTn id="40" dur="2100"/>
                                        <p:tgtEl>
                                          <p:spTgt spid="33">
                                            <p:txEl>
                                              <p:pRg st="2" end="2"/>
                                            </p:txEl>
                                          </p:spTgt>
                                        </p:tgtEl>
                                      </p:cBhvr>
                                    </p:animEffect>
                                  </p:childTnLst>
                                </p:cTn>
                              </p:par>
                            </p:childTnLst>
                          </p:cTn>
                        </p:par>
                        <p:par>
                          <p:cTn id="41" fill="hold">
                            <p:stCondLst>
                              <p:cond delay="2100"/>
                            </p:stCondLst>
                            <p:childTnLst>
                              <p:par>
                                <p:cTn id="42" presetID="22" presetClass="entr" presetSubtype="8" fill="hold" nodeType="afterEffect">
                                  <p:stCondLst>
                                    <p:cond delay="0"/>
                                  </p:stCondLst>
                                  <p:childTnLst>
                                    <p:set>
                                      <p:cBhvr>
                                        <p:cTn id="43" dur="1" fill="hold">
                                          <p:stCondLst>
                                            <p:cond delay="0"/>
                                          </p:stCondLst>
                                        </p:cTn>
                                        <p:tgtEl>
                                          <p:spTgt spid="33">
                                            <p:txEl>
                                              <p:pRg st="3" end="3"/>
                                            </p:txEl>
                                          </p:spTgt>
                                        </p:tgtEl>
                                        <p:attrNameLst>
                                          <p:attrName>style.visibility</p:attrName>
                                        </p:attrNameLst>
                                      </p:cBhvr>
                                      <p:to>
                                        <p:strVal val="visible"/>
                                      </p:to>
                                    </p:set>
                                    <p:animEffect transition="in" filter="wipe(left)">
                                      <p:cBhvr>
                                        <p:cTn id="44" dur="2200"/>
                                        <p:tgtEl>
                                          <p:spTgt spid="3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1" grpId="0"/>
      <p:bldP spid="14" grpId="0" animBg="1"/>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グループ化 3">
            <a:extLst>
              <a:ext uri="{FF2B5EF4-FFF2-40B4-BE49-F238E27FC236}">
                <a16:creationId xmlns:a16="http://schemas.microsoft.com/office/drawing/2014/main" id="{D99F5906-829A-2E6D-655A-49AE5F2A4058}"/>
              </a:ext>
            </a:extLst>
          </p:cNvPr>
          <p:cNvGrpSpPr/>
          <p:nvPr/>
        </p:nvGrpSpPr>
        <p:grpSpPr>
          <a:xfrm>
            <a:off x="250825" y="1400548"/>
            <a:ext cx="2181719" cy="2601618"/>
            <a:chOff x="250825" y="1066180"/>
            <a:chExt cx="2181719" cy="2601618"/>
          </a:xfrm>
        </p:grpSpPr>
        <p:sp>
          <p:nvSpPr>
            <p:cNvPr id="96" name="正方形/長方形 95">
              <a:extLst>
                <a:ext uri="{FF2B5EF4-FFF2-40B4-BE49-F238E27FC236}">
                  <a16:creationId xmlns:a16="http://schemas.microsoft.com/office/drawing/2014/main" id="{F781A3F7-CC93-2A11-8B82-22D67569380D}"/>
                </a:ext>
              </a:extLst>
            </p:cNvPr>
            <p:cNvSpPr/>
            <p:nvPr/>
          </p:nvSpPr>
          <p:spPr>
            <a:xfrm>
              <a:off x="250825" y="1066180"/>
              <a:ext cx="2181719" cy="2601618"/>
            </a:xfrm>
            <a:prstGeom prst="rect">
              <a:avLst/>
            </a:prstGeom>
            <a:solidFill>
              <a:srgbClr val="D4ECFC"/>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latin typeface="HGPGothicE" panose="020B0900000000000000" pitchFamily="34" charset="-128"/>
              </a:endParaRPr>
            </a:p>
          </p:txBody>
        </p:sp>
        <p:sp>
          <p:nvSpPr>
            <p:cNvPr id="97" name="正方形/長方形 96">
              <a:extLst>
                <a:ext uri="{FF2B5EF4-FFF2-40B4-BE49-F238E27FC236}">
                  <a16:creationId xmlns:a16="http://schemas.microsoft.com/office/drawing/2014/main" id="{FF8CB23A-5BAA-CBFC-DF77-BB3FE68975A0}"/>
                </a:ext>
              </a:extLst>
            </p:cNvPr>
            <p:cNvSpPr/>
            <p:nvPr/>
          </p:nvSpPr>
          <p:spPr bwMode="auto">
            <a:xfrm>
              <a:off x="250825" y="1066181"/>
              <a:ext cx="2181719" cy="346596"/>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1600" dirty="0">
                  <a:solidFill>
                    <a:schemeClr val="bg1"/>
                  </a:solidFill>
                  <a:latin typeface="HGPｺﾞｼｯｸE" panose="020B0900000000000000" pitchFamily="50" charset="-128"/>
                  <a:ea typeface="HGPｺﾞｼｯｸE" panose="020B0900000000000000" pitchFamily="50" charset="-128"/>
                </a:rPr>
                <a:t>消費者</a:t>
              </a:r>
            </a:p>
          </p:txBody>
        </p:sp>
        <p:sp>
          <p:nvSpPr>
            <p:cNvPr id="101" name="テキスト ボックス 100">
              <a:extLst>
                <a:ext uri="{FF2B5EF4-FFF2-40B4-BE49-F238E27FC236}">
                  <a16:creationId xmlns:a16="http://schemas.microsoft.com/office/drawing/2014/main" id="{03595052-07FF-8ED9-C794-566F3C2F0A6C}"/>
                </a:ext>
              </a:extLst>
            </p:cNvPr>
            <p:cNvSpPr txBox="1"/>
            <p:nvPr/>
          </p:nvSpPr>
          <p:spPr>
            <a:xfrm>
              <a:off x="321212" y="2896382"/>
              <a:ext cx="2040943" cy="662041"/>
            </a:xfrm>
            <a:prstGeom prst="rect">
              <a:avLst/>
            </a:prstGeom>
            <a:noFill/>
          </p:spPr>
          <p:txBody>
            <a:bodyPr wrap="none" rtlCol="0">
              <a:spAutoFit/>
            </a:bodyPr>
            <a:lstStyle/>
            <a:p>
              <a:pPr rtl="0">
                <a:lnSpc>
                  <a:spcPct val="110000"/>
                </a:lnSpc>
                <a:spcBef>
                  <a:spcPts val="0"/>
                </a:spcBef>
                <a:spcAft>
                  <a:spcPts val="0"/>
                </a:spcAft>
              </a:pPr>
              <a:r>
                <a:rPr lang="ja-JP" altLang="en-US" sz="1200" b="0" i="0" u="none" strike="noStrike" dirty="0">
                  <a:effectLst/>
                  <a:latin typeface="HGPｺﾞｼｯｸE" panose="020B0900000000000000" pitchFamily="50" charset="-128"/>
                  <a:ea typeface="HGPｺﾞｼｯｸE" panose="020B0900000000000000" pitchFamily="50" charset="-128"/>
                </a:rPr>
                <a:t>品物の金額</a:t>
              </a:r>
              <a:r>
                <a:rPr lang="en-US" altLang="ja-JP" sz="1200" b="0" i="0" u="none" strike="noStrike" dirty="0">
                  <a:effectLst/>
                  <a:latin typeface="HGPｺﾞｼｯｸE" panose="020B0900000000000000" pitchFamily="50" charset="-128"/>
                  <a:ea typeface="HGPｺﾞｼｯｸE" panose="020B0900000000000000" pitchFamily="50" charset="-128"/>
                </a:rPr>
                <a:t>1,000</a:t>
              </a:r>
              <a:r>
                <a:rPr lang="ja-JP" altLang="en-US" sz="1200" b="0" i="0" u="none" strike="noStrike" dirty="0">
                  <a:effectLst/>
                  <a:latin typeface="HGPｺﾞｼｯｸE" panose="020B0900000000000000" pitchFamily="50" charset="-128"/>
                  <a:ea typeface="HGPｺﾞｼｯｸE" panose="020B0900000000000000" pitchFamily="50" charset="-128"/>
                </a:rPr>
                <a:t>円と一緒に</a:t>
              </a:r>
              <a:endParaRPr lang="en-US" altLang="ja-JP" sz="1200" b="0" i="0" u="none" strike="noStrike" dirty="0">
                <a:effectLst/>
                <a:latin typeface="HGPｺﾞｼｯｸE" panose="020B0900000000000000" pitchFamily="50" charset="-128"/>
                <a:ea typeface="HGPｺﾞｼｯｸE" panose="020B0900000000000000" pitchFamily="50" charset="-128"/>
              </a:endParaRPr>
            </a:p>
            <a:p>
              <a:pPr rtl="0">
                <a:lnSpc>
                  <a:spcPct val="110000"/>
                </a:lnSpc>
                <a:spcBef>
                  <a:spcPts val="0"/>
                </a:spcBef>
                <a:spcAft>
                  <a:spcPts val="0"/>
                </a:spcAft>
              </a:pPr>
              <a:r>
                <a:rPr lang="ja-JP" altLang="en-US" sz="1200" b="0" i="0" u="none" strike="noStrike" dirty="0">
                  <a:effectLst/>
                  <a:latin typeface="HGPｺﾞｼｯｸE" panose="020B0900000000000000" pitchFamily="50" charset="-128"/>
                  <a:ea typeface="HGPｺﾞｼｯｸE" panose="020B0900000000000000" pitchFamily="50" charset="-128"/>
                </a:rPr>
                <a:t>消費税</a:t>
              </a:r>
              <a:r>
                <a:rPr lang="en-US" altLang="ja-JP" sz="1200" b="0" i="0" u="none" strike="noStrike" dirty="0">
                  <a:effectLst/>
                  <a:latin typeface="HGPｺﾞｼｯｸE" panose="020B0900000000000000" pitchFamily="50" charset="-128"/>
                  <a:ea typeface="HGPｺﾞｼｯｸE" panose="020B0900000000000000" pitchFamily="50" charset="-128"/>
                </a:rPr>
                <a:t>100</a:t>
              </a:r>
              <a:r>
                <a:rPr lang="ja-JP" altLang="en-US" sz="1200" b="0" i="0" u="none" strike="noStrike" dirty="0">
                  <a:effectLst/>
                  <a:latin typeface="HGPｺﾞｼｯｸE" panose="020B0900000000000000" pitchFamily="50" charset="-128"/>
                  <a:ea typeface="HGPｺﾞｼｯｸE" panose="020B0900000000000000" pitchFamily="50" charset="-128"/>
                </a:rPr>
                <a:t>円を</a:t>
              </a:r>
              <a:r>
                <a:rPr lang="ja-JP" altLang="en-US" sz="1200" dirty="0">
                  <a:latin typeface="HGPｺﾞｼｯｸE" panose="020B0900000000000000" pitchFamily="50" charset="-128"/>
                  <a:ea typeface="HGPｺﾞｼｯｸE" panose="020B0900000000000000" pitchFamily="50" charset="-128"/>
                </a:rPr>
                <a:t>支払う</a:t>
              </a:r>
              <a:r>
                <a:rPr lang="ja-JP" altLang="en-US" sz="1200" b="0" i="0" u="none" strike="noStrike" dirty="0">
                  <a:effectLst/>
                  <a:latin typeface="HGPｺﾞｼｯｸE" panose="020B0900000000000000" pitchFamily="50" charset="-128"/>
                  <a:ea typeface="HGPｺﾞｼｯｸE" panose="020B0900000000000000" pitchFamily="50" charset="-128"/>
                </a:rPr>
                <a:t>。</a:t>
              </a:r>
              <a:endParaRPr lang="en-US" altLang="ja-JP" sz="1200" b="0" i="0" u="none" strike="noStrike" dirty="0">
                <a:effectLst/>
                <a:latin typeface="HGPｺﾞｼｯｸE" panose="020B0900000000000000" pitchFamily="50" charset="-128"/>
                <a:ea typeface="HGPｺﾞｼｯｸE" panose="020B0900000000000000" pitchFamily="50" charset="-128"/>
              </a:endParaRPr>
            </a:p>
            <a:p>
              <a:pPr rtl="0">
                <a:lnSpc>
                  <a:spcPct val="110000"/>
                </a:lnSpc>
                <a:spcBef>
                  <a:spcPts val="0"/>
                </a:spcBef>
                <a:spcAft>
                  <a:spcPts val="0"/>
                </a:spcAft>
              </a:pPr>
              <a:r>
                <a:rPr lang="en-US" altLang="ja-JP" sz="1100" b="0" i="0" u="none" strike="noStrike" dirty="0">
                  <a:effectLst/>
                  <a:latin typeface="HGPｺﾞｼｯｸE" panose="020B0900000000000000" pitchFamily="50" charset="-128"/>
                  <a:ea typeface="HGPｺﾞｼｯｸE" panose="020B0900000000000000" pitchFamily="50" charset="-128"/>
                </a:rPr>
                <a:t>(</a:t>
              </a:r>
              <a:r>
                <a:rPr lang="ja-JP" altLang="en-US" sz="1100" b="0" i="0" u="none" strike="noStrike" dirty="0">
                  <a:effectLst/>
                  <a:latin typeface="HGPｺﾞｼｯｸE" panose="020B0900000000000000" pitchFamily="50" charset="-128"/>
                  <a:ea typeface="HGPｺﾞｼｯｸE" panose="020B0900000000000000" pitchFamily="50" charset="-128"/>
                </a:rPr>
                <a:t>消費税を</a:t>
              </a:r>
              <a:r>
                <a:rPr lang="ja-JP" altLang="en-US" sz="1100" dirty="0">
                  <a:latin typeface="HGPｺﾞｼｯｸE" panose="020B0900000000000000" pitchFamily="50" charset="-128"/>
                  <a:ea typeface="HGPｺﾞｼｯｸE" panose="020B0900000000000000" pitchFamily="50" charset="-128"/>
                </a:rPr>
                <a:t>負担する</a:t>
              </a:r>
              <a:r>
                <a:rPr lang="en-US" altLang="ja-JP" sz="1100" b="0" i="0" u="none" strike="noStrike" dirty="0">
                  <a:effectLst/>
                  <a:latin typeface="HGPｺﾞｼｯｸE" panose="020B0900000000000000" pitchFamily="50" charset="-128"/>
                  <a:ea typeface="HGPｺﾞｼｯｸE" panose="020B0900000000000000" pitchFamily="50" charset="-128"/>
                </a:rPr>
                <a:t>)</a:t>
              </a:r>
              <a:endParaRPr lang="ja-JP" altLang="en-US" sz="1100" b="0" dirty="0">
                <a:effectLst/>
                <a:latin typeface="HGPｺﾞｼｯｸE" panose="020B0900000000000000" pitchFamily="50" charset="-128"/>
                <a:ea typeface="HGPｺﾞｼｯｸE" panose="020B0900000000000000" pitchFamily="50" charset="-128"/>
              </a:endParaRPr>
            </a:p>
          </p:txBody>
        </p:sp>
        <p:pic>
          <p:nvPicPr>
            <p:cNvPr id="98" name="図 97">
              <a:extLst>
                <a:ext uri="{FF2B5EF4-FFF2-40B4-BE49-F238E27FC236}">
                  <a16:creationId xmlns:a16="http://schemas.microsoft.com/office/drawing/2014/main" id="{A4CC9879-96D9-23E3-E7B2-EDDC4EA8F3C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925141" y="1498016"/>
              <a:ext cx="1042898" cy="1362795"/>
            </a:xfrm>
            <a:prstGeom prst="rect">
              <a:avLst/>
            </a:prstGeom>
          </p:spPr>
        </p:pic>
      </p:grpSp>
      <p:sp>
        <p:nvSpPr>
          <p:cNvPr id="3" name="Rectangle 14">
            <a:extLst>
              <a:ext uri="{FF2B5EF4-FFF2-40B4-BE49-F238E27FC236}">
                <a16:creationId xmlns:a16="http://schemas.microsoft.com/office/drawing/2014/main" id="{44C58116-E4DC-434F-A621-C242A6B032A1}"/>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500" kern="0" dirty="0">
                <a:solidFill>
                  <a:srgbClr val="005BAD"/>
                </a:solidFill>
                <a:latin typeface="HGP創英角ｺﾞｼｯｸUB" panose="020B0900000000000000" pitchFamily="50" charset="-128"/>
                <a:ea typeface="HGP創英角ｺﾞｼｯｸUB" panose="020B0900000000000000" pitchFamily="50" charset="-128"/>
              </a:rPr>
              <a:t>１</a:t>
            </a:r>
            <a:r>
              <a:rPr lang="en-US" altLang="ja-JP" sz="2200" kern="0" dirty="0">
                <a:solidFill>
                  <a:srgbClr val="005BAD"/>
                </a:solidFill>
                <a:latin typeface="HGP創英角ｺﾞｼｯｸUB" panose="020B0900000000000000" pitchFamily="50" charset="-128"/>
                <a:ea typeface="HGP創英角ｺﾞｼｯｸUB" panose="020B0900000000000000" pitchFamily="50" charset="-128"/>
              </a:rPr>
              <a:t>. </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生活と税金の関わりについて考えてみよう</a:t>
            </a:r>
          </a:p>
        </p:txBody>
      </p:sp>
      <p:pic>
        <p:nvPicPr>
          <p:cNvPr id="94" name="図 93">
            <a:extLst>
              <a:ext uri="{FF2B5EF4-FFF2-40B4-BE49-F238E27FC236}">
                <a16:creationId xmlns:a16="http://schemas.microsoft.com/office/drawing/2014/main" id="{35F17327-8FD4-A602-5993-6D07A2DED190}"/>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230063" y="5106433"/>
            <a:ext cx="1308244" cy="1515967"/>
          </a:xfrm>
          <a:prstGeom prst="rect">
            <a:avLst/>
          </a:prstGeom>
        </p:spPr>
      </p:pic>
      <p:sp>
        <p:nvSpPr>
          <p:cNvPr id="103" name="矢印: 下 102">
            <a:extLst>
              <a:ext uri="{FF2B5EF4-FFF2-40B4-BE49-F238E27FC236}">
                <a16:creationId xmlns:a16="http://schemas.microsoft.com/office/drawing/2014/main" id="{E89E4FCF-3D62-16D1-600B-B760748B9802}"/>
              </a:ext>
            </a:extLst>
          </p:cNvPr>
          <p:cNvSpPr/>
          <p:nvPr/>
        </p:nvSpPr>
        <p:spPr>
          <a:xfrm>
            <a:off x="5919612" y="2092545"/>
            <a:ext cx="259687" cy="390662"/>
          </a:xfrm>
          <a:prstGeom prst="downArrow">
            <a:avLst/>
          </a:prstGeom>
          <a:solidFill>
            <a:srgbClr val="005BAD"/>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GPGothicE" panose="020B0900000000000000" pitchFamily="34" charset="-128"/>
            </a:endParaRPr>
          </a:p>
        </p:txBody>
      </p:sp>
      <p:grpSp>
        <p:nvGrpSpPr>
          <p:cNvPr id="6" name="グループ化 5">
            <a:extLst>
              <a:ext uri="{FF2B5EF4-FFF2-40B4-BE49-F238E27FC236}">
                <a16:creationId xmlns:a16="http://schemas.microsoft.com/office/drawing/2014/main" id="{5AFF56A1-DC9F-CBBC-C149-E1BB08B50BF9}"/>
              </a:ext>
            </a:extLst>
          </p:cNvPr>
          <p:cNvGrpSpPr/>
          <p:nvPr/>
        </p:nvGrpSpPr>
        <p:grpSpPr>
          <a:xfrm>
            <a:off x="5326437" y="2072885"/>
            <a:ext cx="439544" cy="373627"/>
            <a:chOff x="5326437" y="2072885"/>
            <a:chExt cx="439544" cy="373627"/>
          </a:xfrm>
        </p:grpSpPr>
        <p:pic>
          <p:nvPicPr>
            <p:cNvPr id="112" name="図 111">
              <a:extLst>
                <a:ext uri="{FF2B5EF4-FFF2-40B4-BE49-F238E27FC236}">
                  <a16:creationId xmlns:a16="http://schemas.microsoft.com/office/drawing/2014/main" id="{AE1F6B86-D150-D8EE-0B50-757DDD26D44B}"/>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5359396" y="2072885"/>
              <a:ext cx="373627" cy="373627"/>
            </a:xfrm>
            <a:prstGeom prst="rect">
              <a:avLst/>
            </a:prstGeom>
          </p:spPr>
        </p:pic>
        <p:sp>
          <p:nvSpPr>
            <p:cNvPr id="113" name="テキスト ボックス 112">
              <a:extLst>
                <a:ext uri="{FF2B5EF4-FFF2-40B4-BE49-F238E27FC236}">
                  <a16:creationId xmlns:a16="http://schemas.microsoft.com/office/drawing/2014/main" id="{B3526B60-EB3D-7C37-90AA-449606C0AC08}"/>
                </a:ext>
              </a:extLst>
            </p:cNvPr>
            <p:cNvSpPr txBox="1"/>
            <p:nvPr/>
          </p:nvSpPr>
          <p:spPr>
            <a:xfrm>
              <a:off x="5326437" y="2126998"/>
              <a:ext cx="439544" cy="261610"/>
            </a:xfrm>
            <a:prstGeom prst="rect">
              <a:avLst/>
            </a:prstGeom>
            <a:noFill/>
          </p:spPr>
          <p:txBody>
            <a:bodyPr wrap="none" rtlCol="0">
              <a:spAutoFit/>
            </a:bodyPr>
            <a:lstStyle/>
            <a:p>
              <a:r>
                <a:rPr kumimoji="1" lang="ja-JP" altLang="en-US" sz="1100" kern="0" spc="-150" dirty="0">
                  <a:solidFill>
                    <a:schemeClr val="bg1"/>
                  </a:solidFill>
                  <a:latin typeface="HGPｺﾞｼｯｸE" panose="020B0900000000000000" pitchFamily="50" charset="-128"/>
                  <a:ea typeface="HGPｺﾞｼｯｸE" panose="020B0900000000000000" pitchFamily="50" charset="-128"/>
                </a:rPr>
                <a:t>１</a:t>
              </a:r>
              <a:r>
                <a:rPr kumimoji="1" lang="ja-JP" altLang="en-US" sz="1100" dirty="0">
                  <a:solidFill>
                    <a:schemeClr val="bg1"/>
                  </a:solidFill>
                  <a:latin typeface="HGPｺﾞｼｯｸE" panose="020B0900000000000000" pitchFamily="50" charset="-128"/>
                  <a:ea typeface="HGPｺﾞｼｯｸE" panose="020B0900000000000000" pitchFamily="50" charset="-128"/>
                </a:rPr>
                <a:t>００</a:t>
              </a:r>
            </a:p>
          </p:txBody>
        </p:sp>
      </p:grpSp>
      <p:sp>
        <p:nvSpPr>
          <p:cNvPr id="114" name="矢印: 右 113">
            <a:extLst>
              <a:ext uri="{FF2B5EF4-FFF2-40B4-BE49-F238E27FC236}">
                <a16:creationId xmlns:a16="http://schemas.microsoft.com/office/drawing/2014/main" id="{453B4202-183E-5220-C65D-4FD4D5CD04A1}"/>
              </a:ext>
            </a:extLst>
          </p:cNvPr>
          <p:cNvSpPr/>
          <p:nvPr/>
        </p:nvSpPr>
        <p:spPr>
          <a:xfrm>
            <a:off x="2510313" y="1420637"/>
            <a:ext cx="592659" cy="279958"/>
          </a:xfrm>
          <a:prstGeom prst="rightArrow">
            <a:avLst>
              <a:gd name="adj1" fmla="val 46058"/>
              <a:gd name="adj2" fmla="val 49840"/>
            </a:avLst>
          </a:prstGeom>
          <a:solidFill>
            <a:srgbClr val="005BAD"/>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latin typeface="HGPGothicE" panose="020B0900000000000000" pitchFamily="34" charset="-128"/>
            </a:endParaRPr>
          </a:p>
        </p:txBody>
      </p:sp>
      <p:sp>
        <p:nvSpPr>
          <p:cNvPr id="115" name="矢印: 上 114">
            <a:extLst>
              <a:ext uri="{FF2B5EF4-FFF2-40B4-BE49-F238E27FC236}">
                <a16:creationId xmlns:a16="http://schemas.microsoft.com/office/drawing/2014/main" id="{EAB8D181-3CCE-3839-5AEF-29F12DB2AE7A}"/>
              </a:ext>
            </a:extLst>
          </p:cNvPr>
          <p:cNvSpPr/>
          <p:nvPr/>
        </p:nvSpPr>
        <p:spPr>
          <a:xfrm rot="10800000">
            <a:off x="5916539" y="3468590"/>
            <a:ext cx="265834" cy="419218"/>
          </a:xfrm>
          <a:prstGeom prst="upArrow">
            <a:avLst>
              <a:gd name="adj1" fmla="val 55085"/>
              <a:gd name="adj2" fmla="val 55021"/>
            </a:avLst>
          </a:prstGeom>
          <a:solidFill>
            <a:srgbClr val="005BAD"/>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GPGothicE" panose="020B0900000000000000" pitchFamily="34" charset="-128"/>
            </a:endParaRPr>
          </a:p>
        </p:txBody>
      </p:sp>
      <p:grpSp>
        <p:nvGrpSpPr>
          <p:cNvPr id="14" name="グループ化 13">
            <a:extLst>
              <a:ext uri="{FF2B5EF4-FFF2-40B4-BE49-F238E27FC236}">
                <a16:creationId xmlns:a16="http://schemas.microsoft.com/office/drawing/2014/main" id="{77861F56-DEA4-3C7A-286D-F3E8E3944FCC}"/>
              </a:ext>
            </a:extLst>
          </p:cNvPr>
          <p:cNvGrpSpPr/>
          <p:nvPr/>
        </p:nvGrpSpPr>
        <p:grpSpPr>
          <a:xfrm>
            <a:off x="5326437" y="3468591"/>
            <a:ext cx="439544" cy="373627"/>
            <a:chOff x="5326437" y="3468591"/>
            <a:chExt cx="439544" cy="373627"/>
          </a:xfrm>
        </p:grpSpPr>
        <p:pic>
          <p:nvPicPr>
            <p:cNvPr id="117" name="図 116">
              <a:extLst>
                <a:ext uri="{FF2B5EF4-FFF2-40B4-BE49-F238E27FC236}">
                  <a16:creationId xmlns:a16="http://schemas.microsoft.com/office/drawing/2014/main" id="{FEE1983F-9633-AB6E-C902-C745A408E2C7}"/>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5359396" y="3468591"/>
              <a:ext cx="373627" cy="373627"/>
            </a:xfrm>
            <a:prstGeom prst="rect">
              <a:avLst/>
            </a:prstGeom>
          </p:spPr>
        </p:pic>
        <p:sp>
          <p:nvSpPr>
            <p:cNvPr id="118" name="テキスト ボックス 117">
              <a:extLst>
                <a:ext uri="{FF2B5EF4-FFF2-40B4-BE49-F238E27FC236}">
                  <a16:creationId xmlns:a16="http://schemas.microsoft.com/office/drawing/2014/main" id="{B33C0B9C-341F-A42F-77D6-D52532B426A3}"/>
                </a:ext>
              </a:extLst>
            </p:cNvPr>
            <p:cNvSpPr txBox="1"/>
            <p:nvPr/>
          </p:nvSpPr>
          <p:spPr>
            <a:xfrm>
              <a:off x="5326437" y="3522704"/>
              <a:ext cx="439544" cy="261610"/>
            </a:xfrm>
            <a:prstGeom prst="rect">
              <a:avLst/>
            </a:prstGeom>
            <a:noFill/>
          </p:spPr>
          <p:txBody>
            <a:bodyPr wrap="none" rtlCol="0">
              <a:spAutoFit/>
            </a:bodyPr>
            <a:lstStyle/>
            <a:p>
              <a:r>
                <a:rPr kumimoji="1" lang="ja-JP" altLang="en-US" sz="1100" kern="0" spc="-150" dirty="0">
                  <a:solidFill>
                    <a:schemeClr val="bg1"/>
                  </a:solidFill>
                  <a:latin typeface="HGPｺﾞｼｯｸE" panose="020B0900000000000000" pitchFamily="50" charset="-128"/>
                  <a:ea typeface="HGPｺﾞｼｯｸE" panose="020B0900000000000000" pitchFamily="50" charset="-128"/>
                </a:rPr>
                <a:t>１</a:t>
              </a:r>
              <a:r>
                <a:rPr kumimoji="1" lang="ja-JP" altLang="en-US" sz="1100" dirty="0">
                  <a:solidFill>
                    <a:schemeClr val="bg1"/>
                  </a:solidFill>
                  <a:latin typeface="HGPｺﾞｼｯｸE" panose="020B0900000000000000" pitchFamily="50" charset="-128"/>
                  <a:ea typeface="HGPｺﾞｼｯｸE" panose="020B0900000000000000" pitchFamily="50" charset="-128"/>
                </a:rPr>
                <a:t>００</a:t>
              </a:r>
            </a:p>
          </p:txBody>
        </p:sp>
      </p:grpSp>
      <p:grpSp>
        <p:nvGrpSpPr>
          <p:cNvPr id="11" name="グループ化 10">
            <a:extLst>
              <a:ext uri="{FF2B5EF4-FFF2-40B4-BE49-F238E27FC236}">
                <a16:creationId xmlns:a16="http://schemas.microsoft.com/office/drawing/2014/main" id="{287438EA-99E0-9A61-6C70-1F795DAD8B02}"/>
              </a:ext>
            </a:extLst>
          </p:cNvPr>
          <p:cNvGrpSpPr/>
          <p:nvPr/>
        </p:nvGrpSpPr>
        <p:grpSpPr>
          <a:xfrm>
            <a:off x="3188677" y="3882453"/>
            <a:ext cx="5631474" cy="927245"/>
            <a:chOff x="3188676" y="3882453"/>
            <a:chExt cx="5775937" cy="927245"/>
          </a:xfrm>
        </p:grpSpPr>
        <p:sp>
          <p:nvSpPr>
            <p:cNvPr id="120" name="正方形/長方形 119">
              <a:extLst>
                <a:ext uri="{FF2B5EF4-FFF2-40B4-BE49-F238E27FC236}">
                  <a16:creationId xmlns:a16="http://schemas.microsoft.com/office/drawing/2014/main" id="{F3DB039A-98B0-4571-C2AD-F5C251998923}"/>
                </a:ext>
              </a:extLst>
            </p:cNvPr>
            <p:cNvSpPr/>
            <p:nvPr/>
          </p:nvSpPr>
          <p:spPr bwMode="auto">
            <a:xfrm>
              <a:off x="3188676" y="3909698"/>
              <a:ext cx="5775937" cy="900000"/>
            </a:xfrm>
            <a:prstGeom prst="rect">
              <a:avLst/>
            </a:prstGeom>
            <a:noFill/>
            <a:ln w="12700">
              <a:solidFill>
                <a:srgbClr val="005BA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chemeClr val="lt1"/>
                </a:solidFill>
                <a:latin typeface="HGPGothicE" panose="020B0900000000000000" pitchFamily="34" charset="-128"/>
                <a:ea typeface="+mn-ea"/>
              </a:endParaRPr>
            </a:p>
          </p:txBody>
        </p:sp>
        <p:sp>
          <p:nvSpPr>
            <p:cNvPr id="121" name="正方形/長方形 120">
              <a:extLst>
                <a:ext uri="{FF2B5EF4-FFF2-40B4-BE49-F238E27FC236}">
                  <a16:creationId xmlns:a16="http://schemas.microsoft.com/office/drawing/2014/main" id="{313956CA-CA53-570F-7D0E-5AFCAFF16B2C}"/>
                </a:ext>
              </a:extLst>
            </p:cNvPr>
            <p:cNvSpPr/>
            <p:nvPr/>
          </p:nvSpPr>
          <p:spPr bwMode="auto">
            <a:xfrm>
              <a:off x="3188676" y="3909698"/>
              <a:ext cx="1262017" cy="346596"/>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72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1600" dirty="0">
                  <a:solidFill>
                    <a:schemeClr val="bg1"/>
                  </a:solidFill>
                  <a:latin typeface="HGPｺﾞｼｯｸE" panose="020B0900000000000000" pitchFamily="50" charset="-128"/>
                  <a:ea typeface="HGPｺﾞｼｯｸE" panose="020B0900000000000000" pitchFamily="50" charset="-128"/>
                </a:rPr>
                <a:t>日本銀行</a:t>
              </a:r>
            </a:p>
          </p:txBody>
        </p:sp>
        <p:sp>
          <p:nvSpPr>
            <p:cNvPr id="122" name="テキスト ボックス 121">
              <a:extLst>
                <a:ext uri="{FF2B5EF4-FFF2-40B4-BE49-F238E27FC236}">
                  <a16:creationId xmlns:a16="http://schemas.microsoft.com/office/drawing/2014/main" id="{4674A1CC-7219-48CF-052F-99721948FCE3}"/>
                </a:ext>
              </a:extLst>
            </p:cNvPr>
            <p:cNvSpPr txBox="1"/>
            <p:nvPr/>
          </p:nvSpPr>
          <p:spPr>
            <a:xfrm>
              <a:off x="3204878" y="4386091"/>
              <a:ext cx="3796232" cy="276999"/>
            </a:xfrm>
            <a:prstGeom prst="rect">
              <a:avLst/>
            </a:prstGeom>
            <a:noFill/>
          </p:spPr>
          <p:txBody>
            <a:bodyPr wrap="none" rtlCol="0">
              <a:spAutoFit/>
            </a:bodyPr>
            <a:lstStyle/>
            <a:p>
              <a:pPr rtl="0">
                <a:spcBef>
                  <a:spcPts val="0"/>
                </a:spcBef>
                <a:spcAft>
                  <a:spcPts val="500"/>
                </a:spcAft>
              </a:pPr>
              <a:r>
                <a:rPr lang="ja-JP" altLang="en-US" sz="1200" b="0" i="0" u="none" strike="noStrike" dirty="0">
                  <a:effectLst/>
                  <a:latin typeface="HGPｺﾞｼｯｸE" panose="020B0900000000000000" pitchFamily="50" charset="-128"/>
                  <a:ea typeface="HGPｺﾞｼｯｸE" panose="020B0900000000000000" pitchFamily="50" charset="-128"/>
                </a:rPr>
                <a:t>預けられた消費税を国のお金 </a:t>
              </a:r>
              <a:r>
                <a:rPr lang="en-US" altLang="ja-JP" sz="1100" b="0" i="0" u="none" strike="noStrike" dirty="0">
                  <a:effectLst/>
                  <a:latin typeface="HGPｺﾞｼｯｸE" panose="020B0900000000000000" pitchFamily="50" charset="-128"/>
                  <a:ea typeface="HGPｺﾞｼｯｸE" panose="020B0900000000000000" pitchFamily="50" charset="-128"/>
                </a:rPr>
                <a:t>(</a:t>
              </a:r>
              <a:r>
                <a:rPr lang="ja-JP" altLang="en-US" sz="1100" b="0" i="0" u="none" strike="noStrike" dirty="0">
                  <a:effectLst/>
                  <a:latin typeface="HGPｺﾞｼｯｸE" panose="020B0900000000000000" pitchFamily="50" charset="-128"/>
                  <a:ea typeface="HGPｺﾞｼｯｸE" panose="020B0900000000000000" pitchFamily="50" charset="-128"/>
                </a:rPr>
                <a:t>国庫金</a:t>
              </a:r>
              <a:r>
                <a:rPr lang="en-US" altLang="ja-JP" sz="1100" b="0" i="0" u="none" strike="noStrike" dirty="0">
                  <a:effectLst/>
                  <a:latin typeface="HGPｺﾞｼｯｸE" panose="020B0900000000000000" pitchFamily="50" charset="-128"/>
                  <a:ea typeface="HGPｺﾞｼｯｸE" panose="020B0900000000000000" pitchFamily="50" charset="-128"/>
                </a:rPr>
                <a:t>)</a:t>
              </a:r>
              <a:r>
                <a:rPr lang="en-US" altLang="ja-JP" sz="1200" b="0" i="0" u="none" strike="noStrike" dirty="0">
                  <a:effectLst/>
                  <a:latin typeface="HGPｺﾞｼｯｸE" panose="020B0900000000000000" pitchFamily="50" charset="-128"/>
                  <a:ea typeface="HGPｺﾞｼｯｸE" panose="020B0900000000000000" pitchFamily="50" charset="-128"/>
                </a:rPr>
                <a:t> </a:t>
              </a:r>
              <a:r>
                <a:rPr lang="ja-JP" altLang="en-US" sz="1200" b="0" i="0" u="none" strike="noStrike" dirty="0">
                  <a:effectLst/>
                  <a:latin typeface="HGPｺﾞｼｯｸE" panose="020B0900000000000000" pitchFamily="50" charset="-128"/>
                  <a:ea typeface="HGPｺﾞｼｯｸE" panose="020B0900000000000000" pitchFamily="50" charset="-128"/>
                </a:rPr>
                <a:t>として保管する。</a:t>
              </a:r>
              <a:endParaRPr lang="en-US" altLang="ja-JP" sz="1200" b="0" i="0" u="none" strike="noStrike" dirty="0">
                <a:effectLst/>
                <a:latin typeface="HGPｺﾞｼｯｸE" panose="020B0900000000000000" pitchFamily="50" charset="-128"/>
                <a:ea typeface="HGPｺﾞｼｯｸE" panose="020B0900000000000000" pitchFamily="50" charset="-128"/>
              </a:endParaRPr>
            </a:p>
          </p:txBody>
        </p:sp>
        <p:sp>
          <p:nvSpPr>
            <p:cNvPr id="17" name="正方形/長方形 16">
              <a:extLst>
                <a:ext uri="{FF2B5EF4-FFF2-40B4-BE49-F238E27FC236}">
                  <a16:creationId xmlns:a16="http://schemas.microsoft.com/office/drawing/2014/main" id="{42B75AA8-755C-25E2-6A5C-E1C6F1EAA978}"/>
                </a:ext>
              </a:extLst>
            </p:cNvPr>
            <p:cNvSpPr/>
            <p:nvPr/>
          </p:nvSpPr>
          <p:spPr bwMode="auto">
            <a:xfrm>
              <a:off x="3405568" y="3882453"/>
              <a:ext cx="431090" cy="169277"/>
            </a:xfrm>
            <a:prstGeom prst="rect">
              <a:avLst/>
            </a:prstGeom>
            <a:noFill/>
          </p:spPr>
          <p:txBody>
            <a:bodyPr wrap="none" rtlCol="0">
              <a:spAutoFit/>
            </a:bodyPr>
            <a:lstStyle/>
            <a:p>
              <a:pPr>
                <a:spcBef>
                  <a:spcPts val="0"/>
                </a:spcBef>
                <a:spcAft>
                  <a:spcPts val="500"/>
                </a:spcAft>
              </a:pPr>
              <a:r>
                <a:rPr lang="ja-JP" altLang="en-US" sz="500" dirty="0">
                  <a:solidFill>
                    <a:schemeClr val="bg1"/>
                  </a:solidFill>
                  <a:latin typeface="HGPｺﾞｼｯｸE" panose="020B0900000000000000" pitchFamily="50" charset="-128"/>
                  <a:ea typeface="HGPｺﾞｼｯｸE" panose="020B0900000000000000" pitchFamily="50" charset="-128"/>
                </a:rPr>
                <a:t>にっぽん</a:t>
              </a:r>
            </a:p>
          </p:txBody>
        </p:sp>
      </p:grpSp>
      <p:sp>
        <p:nvSpPr>
          <p:cNvPr id="123" name="矢印: 上 122">
            <a:extLst>
              <a:ext uri="{FF2B5EF4-FFF2-40B4-BE49-F238E27FC236}">
                <a16:creationId xmlns:a16="http://schemas.microsoft.com/office/drawing/2014/main" id="{BA4618EB-70D8-388C-D35A-7C94ECB8EAE5}"/>
              </a:ext>
            </a:extLst>
          </p:cNvPr>
          <p:cNvSpPr/>
          <p:nvPr/>
        </p:nvSpPr>
        <p:spPr>
          <a:xfrm rot="10800000">
            <a:off x="4543549" y="4870454"/>
            <a:ext cx="298495" cy="578982"/>
          </a:xfrm>
          <a:prstGeom prst="upArrow">
            <a:avLst>
              <a:gd name="adj1" fmla="val 59510"/>
              <a:gd name="adj2" fmla="val 46830"/>
            </a:avLst>
          </a:prstGeom>
          <a:solidFill>
            <a:srgbClr val="005BAD"/>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GPGothicE" panose="020B0900000000000000" pitchFamily="34" charset="-128"/>
            </a:endParaRPr>
          </a:p>
        </p:txBody>
      </p:sp>
      <p:grpSp>
        <p:nvGrpSpPr>
          <p:cNvPr id="15" name="グループ化 14">
            <a:extLst>
              <a:ext uri="{FF2B5EF4-FFF2-40B4-BE49-F238E27FC236}">
                <a16:creationId xmlns:a16="http://schemas.microsoft.com/office/drawing/2014/main" id="{9C405EF0-D82B-4E10-7080-0D6AEA907723}"/>
              </a:ext>
            </a:extLst>
          </p:cNvPr>
          <p:cNvGrpSpPr/>
          <p:nvPr/>
        </p:nvGrpSpPr>
        <p:grpSpPr>
          <a:xfrm>
            <a:off x="3544755" y="4870455"/>
            <a:ext cx="863837" cy="519561"/>
            <a:chOff x="3544755" y="4870455"/>
            <a:chExt cx="863837" cy="519561"/>
          </a:xfrm>
        </p:grpSpPr>
        <p:sp>
          <p:nvSpPr>
            <p:cNvPr id="125" name="楕円 124">
              <a:extLst>
                <a:ext uri="{FF2B5EF4-FFF2-40B4-BE49-F238E27FC236}">
                  <a16:creationId xmlns:a16="http://schemas.microsoft.com/office/drawing/2014/main" id="{206C52B9-BABE-BEE6-5AEF-819526A2BBBF}"/>
                </a:ext>
              </a:extLst>
            </p:cNvPr>
            <p:cNvSpPr/>
            <p:nvPr/>
          </p:nvSpPr>
          <p:spPr>
            <a:xfrm>
              <a:off x="3544755" y="4870455"/>
              <a:ext cx="863837" cy="519561"/>
            </a:xfrm>
            <a:prstGeom prst="ellipse">
              <a:avLst/>
            </a:prstGeom>
            <a:solidFill>
              <a:srgbClr val="E3F2FD"/>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latin typeface="HGPGothicE" panose="020B0900000000000000" pitchFamily="34" charset="-128"/>
              </a:endParaRPr>
            </a:p>
          </p:txBody>
        </p:sp>
        <p:pic>
          <p:nvPicPr>
            <p:cNvPr id="126" name="図 125">
              <a:extLst>
                <a:ext uri="{FF2B5EF4-FFF2-40B4-BE49-F238E27FC236}">
                  <a16:creationId xmlns:a16="http://schemas.microsoft.com/office/drawing/2014/main" id="{BEC0D212-0254-CA1F-AB3E-D158DDE5230C}"/>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3638286" y="4943421"/>
              <a:ext cx="373627" cy="373627"/>
            </a:xfrm>
            <a:prstGeom prst="rect">
              <a:avLst/>
            </a:prstGeom>
          </p:spPr>
        </p:pic>
        <p:pic>
          <p:nvPicPr>
            <p:cNvPr id="127" name="図 126">
              <a:extLst>
                <a:ext uri="{FF2B5EF4-FFF2-40B4-BE49-F238E27FC236}">
                  <a16:creationId xmlns:a16="http://schemas.microsoft.com/office/drawing/2014/main" id="{75A944D8-17F6-9B3F-EFC0-82C59B492073}"/>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3773244" y="4943421"/>
              <a:ext cx="373627" cy="373627"/>
            </a:xfrm>
            <a:prstGeom prst="rect">
              <a:avLst/>
            </a:prstGeom>
          </p:spPr>
        </p:pic>
        <p:pic>
          <p:nvPicPr>
            <p:cNvPr id="128" name="図 127">
              <a:extLst>
                <a:ext uri="{FF2B5EF4-FFF2-40B4-BE49-F238E27FC236}">
                  <a16:creationId xmlns:a16="http://schemas.microsoft.com/office/drawing/2014/main" id="{6E964183-DE1E-70B2-5485-5AAD5F513606}"/>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3941433" y="4944063"/>
              <a:ext cx="373627" cy="372343"/>
            </a:xfrm>
            <a:prstGeom prst="rect">
              <a:avLst/>
            </a:prstGeom>
          </p:spPr>
        </p:pic>
        <p:sp>
          <p:nvSpPr>
            <p:cNvPr id="129" name="テキスト ボックス 128">
              <a:extLst>
                <a:ext uri="{FF2B5EF4-FFF2-40B4-BE49-F238E27FC236}">
                  <a16:creationId xmlns:a16="http://schemas.microsoft.com/office/drawing/2014/main" id="{C4285CDB-CB6A-6881-20C2-D38FE9DECB05}"/>
                </a:ext>
              </a:extLst>
            </p:cNvPr>
            <p:cNvSpPr txBox="1"/>
            <p:nvPr/>
          </p:nvSpPr>
          <p:spPr>
            <a:xfrm>
              <a:off x="3656042" y="4956331"/>
              <a:ext cx="655949" cy="338554"/>
            </a:xfrm>
            <a:prstGeom prst="rect">
              <a:avLst/>
            </a:prstGeom>
            <a:noFill/>
          </p:spPr>
          <p:txBody>
            <a:bodyPr wrap="none" rtlCol="0">
              <a:spAutoFit/>
            </a:bodyPr>
            <a:lstStyle/>
            <a:p>
              <a:r>
                <a:rPr lang="ja-JP" altLang="en-US" sz="1600" dirty="0">
                  <a:solidFill>
                    <a:schemeClr val="bg1"/>
                  </a:solidFill>
                  <a:effectLst>
                    <a:glow rad="101600">
                      <a:srgbClr val="888888"/>
                    </a:glow>
                  </a:effectLst>
                  <a:latin typeface="HGPｺﾞｼｯｸE" panose="020B0900000000000000" pitchFamily="50" charset="-128"/>
                  <a:ea typeface="HGPｺﾞｼｯｸE" panose="020B0900000000000000" pitchFamily="50" charset="-128"/>
                </a:rPr>
                <a:t>７８円</a:t>
              </a:r>
              <a:endParaRPr kumimoji="1" lang="ja-JP" altLang="en-US" sz="1600" dirty="0">
                <a:solidFill>
                  <a:schemeClr val="bg1"/>
                </a:solidFill>
                <a:effectLst>
                  <a:glow rad="101600">
                    <a:srgbClr val="888888"/>
                  </a:glow>
                </a:effectLst>
                <a:latin typeface="HGPｺﾞｼｯｸE" panose="020B0900000000000000" pitchFamily="50" charset="-128"/>
                <a:ea typeface="HGPｺﾞｼｯｸE" panose="020B0900000000000000" pitchFamily="50" charset="-128"/>
              </a:endParaRPr>
            </a:p>
          </p:txBody>
        </p:sp>
      </p:grpSp>
      <p:grpSp>
        <p:nvGrpSpPr>
          <p:cNvPr id="21" name="グループ化 20">
            <a:extLst>
              <a:ext uri="{FF2B5EF4-FFF2-40B4-BE49-F238E27FC236}">
                <a16:creationId xmlns:a16="http://schemas.microsoft.com/office/drawing/2014/main" id="{5D885052-D3C1-2FD2-9698-5E0B79E248EF}"/>
              </a:ext>
            </a:extLst>
          </p:cNvPr>
          <p:cNvGrpSpPr/>
          <p:nvPr/>
        </p:nvGrpSpPr>
        <p:grpSpPr>
          <a:xfrm>
            <a:off x="6741856" y="4870455"/>
            <a:ext cx="863837" cy="519561"/>
            <a:chOff x="6741856" y="4870455"/>
            <a:chExt cx="863837" cy="519561"/>
          </a:xfrm>
        </p:grpSpPr>
        <p:sp>
          <p:nvSpPr>
            <p:cNvPr id="132" name="楕円 131">
              <a:extLst>
                <a:ext uri="{FF2B5EF4-FFF2-40B4-BE49-F238E27FC236}">
                  <a16:creationId xmlns:a16="http://schemas.microsoft.com/office/drawing/2014/main" id="{B828E7FF-4893-F8D1-33EA-F58D9C532AC5}"/>
                </a:ext>
              </a:extLst>
            </p:cNvPr>
            <p:cNvSpPr/>
            <p:nvPr/>
          </p:nvSpPr>
          <p:spPr>
            <a:xfrm>
              <a:off x="6741856" y="4870455"/>
              <a:ext cx="863837" cy="519561"/>
            </a:xfrm>
            <a:prstGeom prst="ellipse">
              <a:avLst/>
            </a:prstGeom>
            <a:solidFill>
              <a:srgbClr val="E3F2FD"/>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latin typeface="HGPGothicE" panose="020B0900000000000000" pitchFamily="34" charset="-128"/>
              </a:endParaRPr>
            </a:p>
          </p:txBody>
        </p:sp>
        <p:grpSp>
          <p:nvGrpSpPr>
            <p:cNvPr id="20" name="グループ化 19">
              <a:extLst>
                <a:ext uri="{FF2B5EF4-FFF2-40B4-BE49-F238E27FC236}">
                  <a16:creationId xmlns:a16="http://schemas.microsoft.com/office/drawing/2014/main" id="{FFF14E53-A86E-39C4-9A0E-CD232EED7A46}"/>
                </a:ext>
              </a:extLst>
            </p:cNvPr>
            <p:cNvGrpSpPr/>
            <p:nvPr/>
          </p:nvGrpSpPr>
          <p:grpSpPr>
            <a:xfrm>
              <a:off x="6842206" y="4943421"/>
              <a:ext cx="681052" cy="373627"/>
              <a:chOff x="6842206" y="4943421"/>
              <a:chExt cx="681052" cy="373627"/>
            </a:xfrm>
          </p:grpSpPr>
          <p:pic>
            <p:nvPicPr>
              <p:cNvPr id="133" name="図 132">
                <a:extLst>
                  <a:ext uri="{FF2B5EF4-FFF2-40B4-BE49-F238E27FC236}">
                    <a16:creationId xmlns:a16="http://schemas.microsoft.com/office/drawing/2014/main" id="{4F5C96FD-9FD0-E7C8-F071-7CF3078A7A8A}"/>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6842206" y="4943421"/>
                <a:ext cx="373627" cy="373627"/>
              </a:xfrm>
              <a:prstGeom prst="rect">
                <a:avLst/>
              </a:prstGeom>
            </p:spPr>
          </p:pic>
          <p:pic>
            <p:nvPicPr>
              <p:cNvPr id="134" name="図 133">
                <a:extLst>
                  <a:ext uri="{FF2B5EF4-FFF2-40B4-BE49-F238E27FC236}">
                    <a16:creationId xmlns:a16="http://schemas.microsoft.com/office/drawing/2014/main" id="{03EF6914-1102-959D-746A-B493E63C8EFB}"/>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6977164" y="4944063"/>
                <a:ext cx="373627" cy="372343"/>
              </a:xfrm>
              <a:prstGeom prst="rect">
                <a:avLst/>
              </a:prstGeom>
            </p:spPr>
          </p:pic>
          <p:pic>
            <p:nvPicPr>
              <p:cNvPr id="135" name="図 134">
                <a:extLst>
                  <a:ext uri="{FF2B5EF4-FFF2-40B4-BE49-F238E27FC236}">
                    <a16:creationId xmlns:a16="http://schemas.microsoft.com/office/drawing/2014/main" id="{F878543F-1647-BC4B-A9F7-23889DBCA4EB}"/>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7145353" y="4944063"/>
                <a:ext cx="373627" cy="372343"/>
              </a:xfrm>
              <a:prstGeom prst="rect">
                <a:avLst/>
              </a:prstGeom>
            </p:spPr>
          </p:pic>
          <p:sp>
            <p:nvSpPr>
              <p:cNvPr id="136" name="テキスト ボックス 135">
                <a:extLst>
                  <a:ext uri="{FF2B5EF4-FFF2-40B4-BE49-F238E27FC236}">
                    <a16:creationId xmlns:a16="http://schemas.microsoft.com/office/drawing/2014/main" id="{AFC03A04-9DCC-592C-16C4-171AFCA31A12}"/>
                  </a:ext>
                </a:extLst>
              </p:cNvPr>
              <p:cNvSpPr txBox="1"/>
              <p:nvPr/>
            </p:nvSpPr>
            <p:spPr>
              <a:xfrm>
                <a:off x="6867309" y="4947089"/>
                <a:ext cx="655949" cy="338554"/>
              </a:xfrm>
              <a:prstGeom prst="rect">
                <a:avLst/>
              </a:prstGeom>
              <a:noFill/>
            </p:spPr>
            <p:txBody>
              <a:bodyPr wrap="none" rtlCol="0">
                <a:spAutoFit/>
              </a:bodyPr>
              <a:lstStyle/>
              <a:p>
                <a:r>
                  <a:rPr lang="ja-JP" altLang="en-US" sz="1600" dirty="0">
                    <a:solidFill>
                      <a:schemeClr val="bg1"/>
                    </a:solidFill>
                    <a:effectLst>
                      <a:glow rad="101600">
                        <a:srgbClr val="888888"/>
                      </a:glow>
                    </a:effectLst>
                    <a:latin typeface="HGPｺﾞｼｯｸE" panose="020B0900000000000000" pitchFamily="50" charset="-128"/>
                    <a:ea typeface="HGPｺﾞｼｯｸE" panose="020B0900000000000000" pitchFamily="50" charset="-128"/>
                  </a:rPr>
                  <a:t>２２円</a:t>
                </a:r>
                <a:endParaRPr kumimoji="1" lang="ja-JP" altLang="en-US" sz="1600" dirty="0">
                  <a:solidFill>
                    <a:schemeClr val="bg1"/>
                  </a:solidFill>
                  <a:effectLst>
                    <a:glow rad="101600">
                      <a:srgbClr val="888888"/>
                    </a:glow>
                  </a:effectLst>
                  <a:latin typeface="HGPｺﾞｼｯｸE" panose="020B0900000000000000" pitchFamily="50" charset="-128"/>
                  <a:ea typeface="HGPｺﾞｼｯｸE" panose="020B0900000000000000" pitchFamily="50" charset="-128"/>
                </a:endParaRPr>
              </a:p>
            </p:txBody>
          </p:sp>
        </p:grpSp>
      </p:grpSp>
      <p:grpSp>
        <p:nvGrpSpPr>
          <p:cNvPr id="12" name="グループ化 11">
            <a:extLst>
              <a:ext uri="{FF2B5EF4-FFF2-40B4-BE49-F238E27FC236}">
                <a16:creationId xmlns:a16="http://schemas.microsoft.com/office/drawing/2014/main" id="{15C3F862-0613-A5E5-9E3D-ECC7179915FC}"/>
              </a:ext>
            </a:extLst>
          </p:cNvPr>
          <p:cNvGrpSpPr/>
          <p:nvPr/>
        </p:nvGrpSpPr>
        <p:grpSpPr>
          <a:xfrm>
            <a:off x="3188676" y="5493830"/>
            <a:ext cx="2823484" cy="815490"/>
            <a:chOff x="3188676" y="5493830"/>
            <a:chExt cx="2823484" cy="815490"/>
          </a:xfrm>
        </p:grpSpPr>
        <p:sp>
          <p:nvSpPr>
            <p:cNvPr id="138" name="正方形/長方形 137">
              <a:extLst>
                <a:ext uri="{FF2B5EF4-FFF2-40B4-BE49-F238E27FC236}">
                  <a16:creationId xmlns:a16="http://schemas.microsoft.com/office/drawing/2014/main" id="{4430DAF4-195A-A5B4-DCAC-28B5C6E24D9B}"/>
                </a:ext>
              </a:extLst>
            </p:cNvPr>
            <p:cNvSpPr/>
            <p:nvPr/>
          </p:nvSpPr>
          <p:spPr bwMode="auto">
            <a:xfrm>
              <a:off x="3188676" y="5494198"/>
              <a:ext cx="2823484" cy="815122"/>
            </a:xfrm>
            <a:prstGeom prst="rect">
              <a:avLst/>
            </a:prstGeom>
            <a:noFill/>
            <a:ln w="12700">
              <a:solidFill>
                <a:srgbClr val="005BA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chemeClr val="lt1"/>
                </a:solidFill>
                <a:latin typeface="HGPGothicE" panose="020B0900000000000000" pitchFamily="34" charset="-128"/>
                <a:ea typeface="+mn-ea"/>
              </a:endParaRPr>
            </a:p>
          </p:txBody>
        </p:sp>
        <p:sp>
          <p:nvSpPr>
            <p:cNvPr id="139" name="正方形/長方形 138">
              <a:extLst>
                <a:ext uri="{FF2B5EF4-FFF2-40B4-BE49-F238E27FC236}">
                  <a16:creationId xmlns:a16="http://schemas.microsoft.com/office/drawing/2014/main" id="{0EF1FF4D-F650-1472-07E0-A8B04E075E2F}"/>
                </a:ext>
              </a:extLst>
            </p:cNvPr>
            <p:cNvSpPr/>
            <p:nvPr/>
          </p:nvSpPr>
          <p:spPr bwMode="auto">
            <a:xfrm>
              <a:off x="3188676" y="5493830"/>
              <a:ext cx="2823484" cy="346596"/>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1600" dirty="0">
                  <a:solidFill>
                    <a:schemeClr val="bg1"/>
                  </a:solidFill>
                  <a:latin typeface="HGPｺﾞｼｯｸE" panose="020B0900000000000000" pitchFamily="50" charset="-128"/>
                  <a:ea typeface="HGPｺﾞｼｯｸE" panose="020B0900000000000000" pitchFamily="50" charset="-128"/>
                </a:rPr>
                <a:t>国　（国税）</a:t>
              </a:r>
              <a:endParaRPr lang="en-US" altLang="ja-JP" sz="1600" dirty="0">
                <a:solidFill>
                  <a:schemeClr val="bg1"/>
                </a:solidFill>
                <a:latin typeface="HGPｺﾞｼｯｸE" panose="020B0900000000000000" pitchFamily="50" charset="-128"/>
                <a:ea typeface="HGPｺﾞｼｯｸE" panose="020B0900000000000000" pitchFamily="50" charset="-128"/>
              </a:endParaRPr>
            </a:p>
          </p:txBody>
        </p:sp>
        <p:sp>
          <p:nvSpPr>
            <p:cNvPr id="140" name="テキスト ボックス 139">
              <a:extLst>
                <a:ext uri="{FF2B5EF4-FFF2-40B4-BE49-F238E27FC236}">
                  <a16:creationId xmlns:a16="http://schemas.microsoft.com/office/drawing/2014/main" id="{02266900-A961-C600-EFA7-7898845042BA}"/>
                </a:ext>
              </a:extLst>
            </p:cNvPr>
            <p:cNvSpPr txBox="1"/>
            <p:nvPr/>
          </p:nvSpPr>
          <p:spPr>
            <a:xfrm>
              <a:off x="4243590" y="5920259"/>
              <a:ext cx="713657" cy="307777"/>
            </a:xfrm>
            <a:prstGeom prst="rect">
              <a:avLst/>
            </a:prstGeom>
            <a:noFill/>
          </p:spPr>
          <p:txBody>
            <a:bodyPr wrap="none" rtlCol="0">
              <a:spAutoFit/>
            </a:bodyPr>
            <a:lstStyle/>
            <a:p>
              <a:pPr rtl="0">
                <a:spcBef>
                  <a:spcPts val="0"/>
                </a:spcBef>
                <a:spcAft>
                  <a:spcPts val="500"/>
                </a:spcAft>
              </a:pPr>
              <a:r>
                <a:rPr lang="ja-JP" altLang="en-US" sz="1400" b="0" i="0" u="none" strike="noStrike" dirty="0">
                  <a:effectLst/>
                  <a:latin typeface="HGPｺﾞｼｯｸE" panose="020B0900000000000000" pitchFamily="50" charset="-128"/>
                  <a:ea typeface="HGPｺﾞｼｯｸE" panose="020B0900000000000000" pitchFamily="50" charset="-128"/>
                </a:rPr>
                <a:t>７．８％</a:t>
              </a:r>
              <a:endParaRPr lang="en-US" altLang="ja-JP" sz="1400" b="0" i="0" u="none" strike="noStrike" dirty="0">
                <a:effectLst/>
                <a:latin typeface="HGPｺﾞｼｯｸE" panose="020B0900000000000000" pitchFamily="50" charset="-128"/>
                <a:ea typeface="HGPｺﾞｼｯｸE" panose="020B0900000000000000" pitchFamily="50" charset="-128"/>
              </a:endParaRPr>
            </a:p>
          </p:txBody>
        </p:sp>
      </p:grpSp>
      <p:grpSp>
        <p:nvGrpSpPr>
          <p:cNvPr id="13" name="グループ化 12">
            <a:extLst>
              <a:ext uri="{FF2B5EF4-FFF2-40B4-BE49-F238E27FC236}">
                <a16:creationId xmlns:a16="http://schemas.microsoft.com/office/drawing/2014/main" id="{743F1719-39D0-CFA9-54DE-5E503A01F604}"/>
              </a:ext>
            </a:extLst>
          </p:cNvPr>
          <p:cNvGrpSpPr/>
          <p:nvPr/>
        </p:nvGrpSpPr>
        <p:grpSpPr>
          <a:xfrm>
            <a:off x="6213137" y="5493830"/>
            <a:ext cx="2751476" cy="815490"/>
            <a:chOff x="6213137" y="5493830"/>
            <a:chExt cx="2751476" cy="815490"/>
          </a:xfrm>
        </p:grpSpPr>
        <p:sp>
          <p:nvSpPr>
            <p:cNvPr id="142" name="正方形/長方形 141">
              <a:extLst>
                <a:ext uri="{FF2B5EF4-FFF2-40B4-BE49-F238E27FC236}">
                  <a16:creationId xmlns:a16="http://schemas.microsoft.com/office/drawing/2014/main" id="{95F5A0A8-CB6C-E7D9-8A18-F258EA92C68F}"/>
                </a:ext>
              </a:extLst>
            </p:cNvPr>
            <p:cNvSpPr/>
            <p:nvPr/>
          </p:nvSpPr>
          <p:spPr bwMode="auto">
            <a:xfrm>
              <a:off x="6213137" y="5494198"/>
              <a:ext cx="2751476" cy="815122"/>
            </a:xfrm>
            <a:prstGeom prst="rect">
              <a:avLst/>
            </a:prstGeom>
            <a:noFill/>
            <a:ln w="12700">
              <a:solidFill>
                <a:srgbClr val="005BA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chemeClr val="lt1"/>
                </a:solidFill>
                <a:latin typeface="HGPGothicE" panose="020B0900000000000000" pitchFamily="34" charset="-128"/>
                <a:ea typeface="+mn-ea"/>
              </a:endParaRPr>
            </a:p>
          </p:txBody>
        </p:sp>
        <p:sp>
          <p:nvSpPr>
            <p:cNvPr id="143" name="正方形/長方形 142">
              <a:extLst>
                <a:ext uri="{FF2B5EF4-FFF2-40B4-BE49-F238E27FC236}">
                  <a16:creationId xmlns:a16="http://schemas.microsoft.com/office/drawing/2014/main" id="{B9D0335A-1A0F-BDDE-10F2-76DE765E8DB3}"/>
                </a:ext>
              </a:extLst>
            </p:cNvPr>
            <p:cNvSpPr/>
            <p:nvPr/>
          </p:nvSpPr>
          <p:spPr bwMode="auto">
            <a:xfrm>
              <a:off x="6221609" y="5493830"/>
              <a:ext cx="2743004" cy="346596"/>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1600" dirty="0">
                  <a:solidFill>
                    <a:schemeClr val="bg1"/>
                  </a:solidFill>
                  <a:latin typeface="HGPｺﾞｼｯｸE" panose="020B0900000000000000" pitchFamily="50" charset="-128"/>
                  <a:ea typeface="HGPｺﾞｼｯｸE" panose="020B0900000000000000" pitchFamily="50" charset="-128"/>
                </a:rPr>
                <a:t>地方　（地方税）</a:t>
              </a:r>
            </a:p>
          </p:txBody>
        </p:sp>
        <p:sp>
          <p:nvSpPr>
            <p:cNvPr id="144" name="テキスト ボックス 143">
              <a:extLst>
                <a:ext uri="{FF2B5EF4-FFF2-40B4-BE49-F238E27FC236}">
                  <a16:creationId xmlns:a16="http://schemas.microsoft.com/office/drawing/2014/main" id="{3324D612-086F-5692-9204-05F60A2C14AC}"/>
                </a:ext>
              </a:extLst>
            </p:cNvPr>
            <p:cNvSpPr txBox="1"/>
            <p:nvPr/>
          </p:nvSpPr>
          <p:spPr>
            <a:xfrm>
              <a:off x="7232047" y="5920259"/>
              <a:ext cx="713657" cy="307777"/>
            </a:xfrm>
            <a:prstGeom prst="rect">
              <a:avLst/>
            </a:prstGeom>
            <a:noFill/>
          </p:spPr>
          <p:txBody>
            <a:bodyPr wrap="none" rtlCol="0">
              <a:spAutoFit/>
            </a:bodyPr>
            <a:lstStyle/>
            <a:p>
              <a:pPr rtl="0">
                <a:spcBef>
                  <a:spcPts val="0"/>
                </a:spcBef>
                <a:spcAft>
                  <a:spcPts val="500"/>
                </a:spcAft>
              </a:pPr>
              <a:r>
                <a:rPr lang="ja-JP" altLang="en-US" sz="1400" dirty="0">
                  <a:latin typeface="HGPｺﾞｼｯｸE" panose="020B0900000000000000" pitchFamily="50" charset="-128"/>
                  <a:ea typeface="HGPｺﾞｼｯｸE" panose="020B0900000000000000" pitchFamily="50" charset="-128"/>
                </a:rPr>
                <a:t>２</a:t>
              </a:r>
              <a:r>
                <a:rPr lang="ja-JP" altLang="en-US" sz="1400" b="0" i="0" u="none" strike="noStrike" dirty="0">
                  <a:effectLst/>
                  <a:latin typeface="HGPｺﾞｼｯｸE" panose="020B0900000000000000" pitchFamily="50" charset="-128"/>
                  <a:ea typeface="HGPｺﾞｼｯｸE" panose="020B0900000000000000" pitchFamily="50" charset="-128"/>
                </a:rPr>
                <a:t>．２％</a:t>
              </a:r>
              <a:endParaRPr lang="en-US" altLang="ja-JP" sz="1400" b="0" i="0" u="none" strike="noStrike" dirty="0">
                <a:effectLst/>
                <a:latin typeface="HGPｺﾞｼｯｸE" panose="020B0900000000000000" pitchFamily="50" charset="-128"/>
                <a:ea typeface="HGPｺﾞｼｯｸE" panose="020B0900000000000000" pitchFamily="50" charset="-128"/>
              </a:endParaRPr>
            </a:p>
          </p:txBody>
        </p:sp>
      </p:grpSp>
      <p:grpSp>
        <p:nvGrpSpPr>
          <p:cNvPr id="22" name="グループ化 21">
            <a:extLst>
              <a:ext uri="{FF2B5EF4-FFF2-40B4-BE49-F238E27FC236}">
                <a16:creationId xmlns:a16="http://schemas.microsoft.com/office/drawing/2014/main" id="{79902AC5-E08B-397C-615D-627C1F25973D}"/>
              </a:ext>
            </a:extLst>
          </p:cNvPr>
          <p:cNvGrpSpPr/>
          <p:nvPr/>
        </p:nvGrpSpPr>
        <p:grpSpPr>
          <a:xfrm>
            <a:off x="806814" y="4287053"/>
            <a:ext cx="2181719" cy="870352"/>
            <a:chOff x="806814" y="4287053"/>
            <a:chExt cx="2181719" cy="870352"/>
          </a:xfrm>
        </p:grpSpPr>
        <p:sp>
          <p:nvSpPr>
            <p:cNvPr id="146" name="吹き出し: 円形 145">
              <a:extLst>
                <a:ext uri="{FF2B5EF4-FFF2-40B4-BE49-F238E27FC236}">
                  <a16:creationId xmlns:a16="http://schemas.microsoft.com/office/drawing/2014/main" id="{C64630BD-947B-8F3B-96AD-EB17B77E81FE}"/>
                </a:ext>
              </a:extLst>
            </p:cNvPr>
            <p:cNvSpPr/>
            <p:nvPr/>
          </p:nvSpPr>
          <p:spPr>
            <a:xfrm>
              <a:off x="806814" y="4287053"/>
              <a:ext cx="2181719" cy="870352"/>
            </a:xfrm>
            <a:prstGeom prst="wedgeEllipseCallout">
              <a:avLst>
                <a:gd name="adj1" fmla="val -32959"/>
                <a:gd name="adj2" fmla="val 56807"/>
              </a:avLst>
            </a:prstGeom>
            <a:solidFill>
              <a:schemeClr val="bg1"/>
            </a:solidFill>
            <a:ln w="12700">
              <a:solidFill>
                <a:srgbClr val="005BA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GPGothicE" panose="020B0900000000000000" pitchFamily="34" charset="-128"/>
              </a:endParaRPr>
            </a:p>
          </p:txBody>
        </p:sp>
        <p:sp>
          <p:nvSpPr>
            <p:cNvPr id="148" name="テキスト ボックス 147">
              <a:extLst>
                <a:ext uri="{FF2B5EF4-FFF2-40B4-BE49-F238E27FC236}">
                  <a16:creationId xmlns:a16="http://schemas.microsoft.com/office/drawing/2014/main" id="{AA7A8FD7-42B2-4A4F-6C5E-27A3745866C3}"/>
                </a:ext>
              </a:extLst>
            </p:cNvPr>
            <p:cNvSpPr txBox="1"/>
            <p:nvPr/>
          </p:nvSpPr>
          <p:spPr>
            <a:xfrm>
              <a:off x="982205" y="4482923"/>
              <a:ext cx="1853392" cy="495007"/>
            </a:xfrm>
            <a:prstGeom prst="rect">
              <a:avLst/>
            </a:prstGeom>
            <a:noFill/>
          </p:spPr>
          <p:txBody>
            <a:bodyPr wrap="none" rtlCol="0">
              <a:spAutoFit/>
            </a:bodyPr>
            <a:lstStyle/>
            <a:p>
              <a:pPr rtl="0">
                <a:spcBef>
                  <a:spcPts val="0"/>
                </a:spcBef>
                <a:spcAft>
                  <a:spcPts val="500"/>
                </a:spcAft>
              </a:pPr>
              <a:r>
                <a:rPr lang="ja-JP" altLang="en-US" sz="1100" b="0" i="0" u="none" strike="noStrike" dirty="0">
                  <a:effectLst/>
                  <a:latin typeface="HGPｺﾞｼｯｸE" panose="020B0900000000000000" pitchFamily="50" charset="-128"/>
                  <a:ea typeface="HGPｺﾞｼｯｸE" panose="020B0900000000000000" pitchFamily="50" charset="-128"/>
                </a:rPr>
                <a:t>お店は、 消費税を預かって</a:t>
              </a:r>
              <a:endParaRPr lang="en-US" altLang="ja-JP" sz="1100" b="0" i="0" u="none" strike="noStrike" dirty="0">
                <a:effectLst/>
                <a:latin typeface="HGPｺﾞｼｯｸE" panose="020B0900000000000000" pitchFamily="50" charset="-128"/>
                <a:ea typeface="HGPｺﾞｼｯｸE" panose="020B0900000000000000" pitchFamily="50" charset="-128"/>
              </a:endParaRPr>
            </a:p>
            <a:p>
              <a:pPr rtl="0">
                <a:spcBef>
                  <a:spcPts val="0"/>
                </a:spcBef>
                <a:spcAft>
                  <a:spcPts val="500"/>
                </a:spcAft>
              </a:pPr>
              <a:r>
                <a:rPr lang="ja-JP" altLang="en-US" sz="1100" b="0" i="0" u="none" strike="noStrike" dirty="0">
                  <a:effectLst/>
                  <a:latin typeface="HGPｺﾞｼｯｸE" panose="020B0900000000000000" pitchFamily="50" charset="-128"/>
                  <a:ea typeface="HGPｺﾞｼｯｸE" panose="020B0900000000000000" pitchFamily="50" charset="-128"/>
                </a:rPr>
                <a:t>まとめて納めているんだね。</a:t>
              </a:r>
              <a:endParaRPr lang="ja-JP" altLang="en-US" sz="1050" b="0" dirty="0">
                <a:effectLst/>
                <a:latin typeface="HGPｺﾞｼｯｸE" panose="020B0900000000000000" pitchFamily="50" charset="-128"/>
                <a:ea typeface="HGPｺﾞｼｯｸE" panose="020B0900000000000000" pitchFamily="50" charset="-128"/>
              </a:endParaRPr>
            </a:p>
          </p:txBody>
        </p:sp>
      </p:grpSp>
      <p:grpSp>
        <p:nvGrpSpPr>
          <p:cNvPr id="10" name="グループ化 9">
            <a:extLst>
              <a:ext uri="{FF2B5EF4-FFF2-40B4-BE49-F238E27FC236}">
                <a16:creationId xmlns:a16="http://schemas.microsoft.com/office/drawing/2014/main" id="{87A2CB89-7E97-AEFC-A1FF-7EDCBD94C141}"/>
              </a:ext>
            </a:extLst>
          </p:cNvPr>
          <p:cNvGrpSpPr/>
          <p:nvPr/>
        </p:nvGrpSpPr>
        <p:grpSpPr>
          <a:xfrm>
            <a:off x="3188676" y="2525899"/>
            <a:ext cx="5631475" cy="900000"/>
            <a:chOff x="3188676" y="2525899"/>
            <a:chExt cx="5631475" cy="900000"/>
          </a:xfrm>
        </p:grpSpPr>
        <p:sp>
          <p:nvSpPr>
            <p:cNvPr id="151" name="正方形/長方形 150">
              <a:extLst>
                <a:ext uri="{FF2B5EF4-FFF2-40B4-BE49-F238E27FC236}">
                  <a16:creationId xmlns:a16="http://schemas.microsoft.com/office/drawing/2014/main" id="{C2698C01-A0B1-ECD3-07DA-EF7527AB3EBB}"/>
                </a:ext>
              </a:extLst>
            </p:cNvPr>
            <p:cNvSpPr/>
            <p:nvPr/>
          </p:nvSpPr>
          <p:spPr bwMode="auto">
            <a:xfrm>
              <a:off x="3188677" y="2525899"/>
              <a:ext cx="5631474" cy="900000"/>
            </a:xfrm>
            <a:prstGeom prst="rect">
              <a:avLst/>
            </a:prstGeom>
            <a:noFill/>
            <a:ln w="12700">
              <a:solidFill>
                <a:srgbClr val="005BA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chemeClr val="lt1"/>
                </a:solidFill>
                <a:latin typeface="HGPGothicE" panose="020B0900000000000000" pitchFamily="34" charset="-128"/>
                <a:ea typeface="+mn-ea"/>
              </a:endParaRPr>
            </a:p>
          </p:txBody>
        </p:sp>
        <p:sp>
          <p:nvSpPr>
            <p:cNvPr id="152" name="正方形/長方形 151">
              <a:extLst>
                <a:ext uri="{FF2B5EF4-FFF2-40B4-BE49-F238E27FC236}">
                  <a16:creationId xmlns:a16="http://schemas.microsoft.com/office/drawing/2014/main" id="{C1CF0B65-1F72-C3FC-5D52-E55896CC59B2}"/>
                </a:ext>
              </a:extLst>
            </p:cNvPr>
            <p:cNvSpPr/>
            <p:nvPr/>
          </p:nvSpPr>
          <p:spPr bwMode="auto">
            <a:xfrm>
              <a:off x="3188676" y="2525899"/>
              <a:ext cx="1262017" cy="346596"/>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1600" dirty="0">
                  <a:solidFill>
                    <a:schemeClr val="bg1"/>
                  </a:solidFill>
                  <a:latin typeface="HGPｺﾞｼｯｸE" panose="020B0900000000000000" pitchFamily="50" charset="-128"/>
                  <a:ea typeface="HGPｺﾞｼｯｸE" panose="020B0900000000000000" pitchFamily="50" charset="-128"/>
                </a:rPr>
                <a:t>税務署</a:t>
              </a:r>
            </a:p>
          </p:txBody>
        </p:sp>
        <p:sp>
          <p:nvSpPr>
            <p:cNvPr id="154" name="テキスト ボックス 153">
              <a:extLst>
                <a:ext uri="{FF2B5EF4-FFF2-40B4-BE49-F238E27FC236}">
                  <a16:creationId xmlns:a16="http://schemas.microsoft.com/office/drawing/2014/main" id="{29280401-26C9-1893-2B3B-5DC0D49977C8}"/>
                </a:ext>
              </a:extLst>
            </p:cNvPr>
            <p:cNvSpPr txBox="1"/>
            <p:nvPr/>
          </p:nvSpPr>
          <p:spPr>
            <a:xfrm>
              <a:off x="3204878" y="2995835"/>
              <a:ext cx="2848857" cy="276999"/>
            </a:xfrm>
            <a:prstGeom prst="rect">
              <a:avLst/>
            </a:prstGeom>
            <a:noFill/>
          </p:spPr>
          <p:txBody>
            <a:bodyPr wrap="none" rtlCol="0">
              <a:spAutoFit/>
            </a:bodyPr>
            <a:lstStyle/>
            <a:p>
              <a:pPr rtl="0">
                <a:spcBef>
                  <a:spcPts val="0"/>
                </a:spcBef>
                <a:spcAft>
                  <a:spcPts val="500"/>
                </a:spcAft>
              </a:pPr>
              <a:r>
                <a:rPr lang="ja-JP" altLang="en-US" sz="1200" b="0" i="0" u="none" strike="noStrike" dirty="0">
                  <a:effectLst/>
                  <a:latin typeface="HGPｺﾞｼｯｸE" panose="020B0900000000000000" pitchFamily="50" charset="-128"/>
                  <a:ea typeface="HGPｺﾞｼｯｸE" panose="020B0900000000000000" pitchFamily="50" charset="-128"/>
                </a:rPr>
                <a:t>納められた消費税を日本銀行に預ける。</a:t>
              </a:r>
            </a:p>
          </p:txBody>
        </p:sp>
      </p:grpSp>
      <p:grpSp>
        <p:nvGrpSpPr>
          <p:cNvPr id="9" name="グループ化 8">
            <a:extLst>
              <a:ext uri="{FF2B5EF4-FFF2-40B4-BE49-F238E27FC236}">
                <a16:creationId xmlns:a16="http://schemas.microsoft.com/office/drawing/2014/main" id="{4579631C-84C5-EB2F-8383-266008BC2E3C}"/>
              </a:ext>
            </a:extLst>
          </p:cNvPr>
          <p:cNvGrpSpPr/>
          <p:nvPr/>
        </p:nvGrpSpPr>
        <p:grpSpPr>
          <a:xfrm>
            <a:off x="5390701" y="1116218"/>
            <a:ext cx="1660098" cy="846530"/>
            <a:chOff x="5390701" y="1116218"/>
            <a:chExt cx="1660098" cy="846530"/>
          </a:xfrm>
        </p:grpSpPr>
        <p:sp>
          <p:nvSpPr>
            <p:cNvPr id="166" name="正方形/長方形 165">
              <a:extLst>
                <a:ext uri="{FF2B5EF4-FFF2-40B4-BE49-F238E27FC236}">
                  <a16:creationId xmlns:a16="http://schemas.microsoft.com/office/drawing/2014/main" id="{B69F1D12-A352-87B0-67C3-3A6D0491268B}"/>
                </a:ext>
              </a:extLst>
            </p:cNvPr>
            <p:cNvSpPr/>
            <p:nvPr/>
          </p:nvSpPr>
          <p:spPr>
            <a:xfrm>
              <a:off x="5410911" y="1144731"/>
              <a:ext cx="1639888" cy="818017"/>
            </a:xfrm>
            <a:prstGeom prst="rect">
              <a:avLst/>
            </a:prstGeom>
            <a:solidFill>
              <a:srgbClr val="E3F2FD"/>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latin typeface="HGPGothicE" panose="020B0900000000000000" pitchFamily="34" charset="-128"/>
              </a:endParaRPr>
            </a:p>
          </p:txBody>
        </p:sp>
        <p:sp>
          <p:nvSpPr>
            <p:cNvPr id="167" name="テキスト ボックス 166">
              <a:extLst>
                <a:ext uri="{FF2B5EF4-FFF2-40B4-BE49-F238E27FC236}">
                  <a16:creationId xmlns:a16="http://schemas.microsoft.com/office/drawing/2014/main" id="{64A6A31A-8093-62E4-6270-98D44C1AB9AE}"/>
                </a:ext>
              </a:extLst>
            </p:cNvPr>
            <p:cNvSpPr txBox="1"/>
            <p:nvPr/>
          </p:nvSpPr>
          <p:spPr>
            <a:xfrm>
              <a:off x="5390701" y="1116218"/>
              <a:ext cx="938077" cy="276999"/>
            </a:xfrm>
            <a:prstGeom prst="rect">
              <a:avLst/>
            </a:prstGeom>
            <a:noFill/>
          </p:spPr>
          <p:txBody>
            <a:bodyPr wrap="none" rtlCol="0">
              <a:spAutoFit/>
            </a:bodyPr>
            <a:lstStyle/>
            <a:p>
              <a:pPr rtl="0">
                <a:spcBef>
                  <a:spcPts val="0"/>
                </a:spcBef>
                <a:spcAft>
                  <a:spcPts val="500"/>
                </a:spcAft>
              </a:pPr>
              <a:r>
                <a:rPr lang="ja-JP" altLang="en-US" sz="1200" b="0" i="0" u="none" strike="noStrike" dirty="0">
                  <a:solidFill>
                    <a:srgbClr val="005BAD"/>
                  </a:solidFill>
                  <a:effectLst/>
                  <a:latin typeface="HGPｺﾞｼｯｸE" panose="020B0900000000000000" pitchFamily="50" charset="-128"/>
                  <a:ea typeface="HGPｺﾞｼｯｸE" panose="020B0900000000000000" pitchFamily="50" charset="-128"/>
                </a:rPr>
                <a:t>お店の売上</a:t>
              </a:r>
              <a:endParaRPr lang="ja-JP" altLang="en-US" sz="1100" b="0" dirty="0">
                <a:solidFill>
                  <a:srgbClr val="005BAD"/>
                </a:solidFill>
                <a:effectLst/>
                <a:latin typeface="HGPｺﾞｼｯｸE" panose="020B0900000000000000" pitchFamily="50" charset="-128"/>
                <a:ea typeface="HGPｺﾞｼｯｸE" panose="020B0900000000000000" pitchFamily="50" charset="-128"/>
              </a:endParaRPr>
            </a:p>
          </p:txBody>
        </p:sp>
        <p:grpSp>
          <p:nvGrpSpPr>
            <p:cNvPr id="168" name="グループ化 167">
              <a:extLst>
                <a:ext uri="{FF2B5EF4-FFF2-40B4-BE49-F238E27FC236}">
                  <a16:creationId xmlns:a16="http://schemas.microsoft.com/office/drawing/2014/main" id="{B386BD7B-A08B-090F-7153-338EB263F99F}"/>
                </a:ext>
              </a:extLst>
            </p:cNvPr>
            <p:cNvGrpSpPr/>
            <p:nvPr/>
          </p:nvGrpSpPr>
          <p:grpSpPr>
            <a:xfrm>
              <a:off x="5817922" y="1419772"/>
              <a:ext cx="825867" cy="408386"/>
              <a:chOff x="2078852" y="2232915"/>
              <a:chExt cx="997926" cy="493469"/>
            </a:xfrm>
          </p:grpSpPr>
          <p:pic>
            <p:nvPicPr>
              <p:cNvPr id="169" name="図 168" descr="図形&#10;&#10;自動的に生成された説明">
                <a:extLst>
                  <a:ext uri="{FF2B5EF4-FFF2-40B4-BE49-F238E27FC236}">
                    <a16:creationId xmlns:a16="http://schemas.microsoft.com/office/drawing/2014/main" id="{37CE357B-9F1C-4A01-91F8-BD116295D32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078852" y="2236872"/>
                <a:ext cx="991148" cy="489512"/>
              </a:xfrm>
              <a:prstGeom prst="rect">
                <a:avLst/>
              </a:prstGeom>
            </p:spPr>
          </p:pic>
          <p:sp>
            <p:nvSpPr>
              <p:cNvPr id="170" name="テキスト ボックス 169">
                <a:extLst>
                  <a:ext uri="{FF2B5EF4-FFF2-40B4-BE49-F238E27FC236}">
                    <a16:creationId xmlns:a16="http://schemas.microsoft.com/office/drawing/2014/main" id="{5C60ABC6-FEE6-2688-C789-7E394528592D}"/>
                  </a:ext>
                </a:extLst>
              </p:cNvPr>
              <p:cNvSpPr txBox="1"/>
              <p:nvPr/>
            </p:nvSpPr>
            <p:spPr>
              <a:xfrm>
                <a:off x="2078852" y="2232915"/>
                <a:ext cx="997926" cy="483468"/>
              </a:xfrm>
              <a:prstGeom prst="rect">
                <a:avLst/>
              </a:prstGeom>
              <a:noFill/>
            </p:spPr>
            <p:txBody>
              <a:bodyPr wrap="none" rtlCol="0">
                <a:spAutoFit/>
              </a:bodyPr>
              <a:lstStyle/>
              <a:p>
                <a:r>
                  <a:rPr lang="ja-JP" altLang="en-US" sz="2000" kern="0" spc="-150" dirty="0">
                    <a:solidFill>
                      <a:schemeClr val="bg1"/>
                    </a:solidFill>
                    <a:latin typeface="HGPｺﾞｼｯｸE" panose="020B0900000000000000" pitchFamily="50" charset="-128"/>
                    <a:ea typeface="HGPｺﾞｼｯｸE" panose="020B0900000000000000" pitchFamily="50" charset="-128"/>
                  </a:rPr>
                  <a:t>１</a:t>
                </a:r>
                <a:r>
                  <a:rPr kumimoji="1" lang="ja-JP" altLang="en-US" sz="2000" dirty="0">
                    <a:solidFill>
                      <a:schemeClr val="bg1"/>
                    </a:solidFill>
                    <a:latin typeface="HGPｺﾞｼｯｸE" panose="020B0900000000000000" pitchFamily="50" charset="-128"/>
                    <a:ea typeface="HGPｺﾞｼｯｸE" panose="020B0900000000000000" pitchFamily="50" charset="-128"/>
                  </a:rPr>
                  <a:t>０００</a:t>
                </a:r>
              </a:p>
            </p:txBody>
          </p:sp>
        </p:grpSp>
      </p:grpSp>
      <p:grpSp>
        <p:nvGrpSpPr>
          <p:cNvPr id="8" name="グループ化 7">
            <a:extLst>
              <a:ext uri="{FF2B5EF4-FFF2-40B4-BE49-F238E27FC236}">
                <a16:creationId xmlns:a16="http://schemas.microsoft.com/office/drawing/2014/main" id="{B5D30D73-CAA4-C65E-C602-95D1509327D9}"/>
              </a:ext>
            </a:extLst>
          </p:cNvPr>
          <p:cNvGrpSpPr/>
          <p:nvPr/>
        </p:nvGrpSpPr>
        <p:grpSpPr>
          <a:xfrm>
            <a:off x="3165967" y="1065378"/>
            <a:ext cx="5654183" cy="976722"/>
            <a:chOff x="3165967" y="1065378"/>
            <a:chExt cx="5654183" cy="976722"/>
          </a:xfrm>
        </p:grpSpPr>
        <p:sp>
          <p:nvSpPr>
            <p:cNvPr id="160" name="正方形/長方形 159">
              <a:extLst>
                <a:ext uri="{FF2B5EF4-FFF2-40B4-BE49-F238E27FC236}">
                  <a16:creationId xmlns:a16="http://schemas.microsoft.com/office/drawing/2014/main" id="{B2CE6652-8853-A793-E2FD-ADE7A37CCFB3}"/>
                </a:ext>
              </a:extLst>
            </p:cNvPr>
            <p:cNvSpPr/>
            <p:nvPr/>
          </p:nvSpPr>
          <p:spPr bwMode="auto">
            <a:xfrm>
              <a:off x="3165967" y="1065378"/>
              <a:ext cx="5654183" cy="976722"/>
            </a:xfrm>
            <a:prstGeom prst="rect">
              <a:avLst/>
            </a:prstGeom>
            <a:noFill/>
            <a:ln w="12700">
              <a:solidFill>
                <a:srgbClr val="005BA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chemeClr val="lt1"/>
                </a:solidFill>
                <a:latin typeface="HGPGothicE" panose="020B0900000000000000" pitchFamily="34" charset="-128"/>
                <a:ea typeface="+mn-ea"/>
              </a:endParaRPr>
            </a:p>
          </p:txBody>
        </p:sp>
        <p:grpSp>
          <p:nvGrpSpPr>
            <p:cNvPr id="7" name="グループ化 6">
              <a:extLst>
                <a:ext uri="{FF2B5EF4-FFF2-40B4-BE49-F238E27FC236}">
                  <a16:creationId xmlns:a16="http://schemas.microsoft.com/office/drawing/2014/main" id="{A83D414A-CB2D-99D7-6BAA-5B6FA89FBF83}"/>
                </a:ext>
              </a:extLst>
            </p:cNvPr>
            <p:cNvGrpSpPr/>
            <p:nvPr/>
          </p:nvGrpSpPr>
          <p:grpSpPr>
            <a:xfrm>
              <a:off x="3165967" y="1066181"/>
              <a:ext cx="2233743" cy="903661"/>
              <a:chOff x="3165967" y="1066181"/>
              <a:chExt cx="2233743" cy="903661"/>
            </a:xfrm>
          </p:grpSpPr>
          <p:sp>
            <p:nvSpPr>
              <p:cNvPr id="161" name="正方形/長方形 160">
                <a:extLst>
                  <a:ext uri="{FF2B5EF4-FFF2-40B4-BE49-F238E27FC236}">
                    <a16:creationId xmlns:a16="http://schemas.microsoft.com/office/drawing/2014/main" id="{44D4C6F9-43CF-47E2-03AD-B9EADEFED560}"/>
                  </a:ext>
                </a:extLst>
              </p:cNvPr>
              <p:cNvSpPr/>
              <p:nvPr/>
            </p:nvSpPr>
            <p:spPr bwMode="auto">
              <a:xfrm>
                <a:off x="3165967" y="1066181"/>
                <a:ext cx="1262017" cy="346596"/>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1600" dirty="0">
                    <a:solidFill>
                      <a:schemeClr val="bg1"/>
                    </a:solidFill>
                    <a:latin typeface="HGPｺﾞｼｯｸE" panose="020B0900000000000000" pitchFamily="50" charset="-128"/>
                    <a:ea typeface="HGPｺﾞｼｯｸE" panose="020B0900000000000000" pitchFamily="50" charset="-128"/>
                  </a:rPr>
                  <a:t>お店</a:t>
                </a:r>
              </a:p>
            </p:txBody>
          </p:sp>
          <p:sp>
            <p:nvSpPr>
              <p:cNvPr id="164" name="テキスト ボックス 163">
                <a:extLst>
                  <a:ext uri="{FF2B5EF4-FFF2-40B4-BE49-F238E27FC236}">
                    <a16:creationId xmlns:a16="http://schemas.microsoft.com/office/drawing/2014/main" id="{B412A46F-5B23-4E15-348B-4D2B34398D17}"/>
                  </a:ext>
                </a:extLst>
              </p:cNvPr>
              <p:cNvSpPr txBox="1"/>
              <p:nvPr/>
            </p:nvSpPr>
            <p:spPr>
              <a:xfrm>
                <a:off x="3204878" y="1444057"/>
                <a:ext cx="2194832" cy="525785"/>
              </a:xfrm>
              <a:prstGeom prst="rect">
                <a:avLst/>
              </a:prstGeom>
              <a:noFill/>
            </p:spPr>
            <p:txBody>
              <a:bodyPr wrap="none" rtlCol="0">
                <a:spAutoFit/>
              </a:bodyPr>
              <a:lstStyle/>
              <a:p>
                <a:pPr rtl="0">
                  <a:spcBef>
                    <a:spcPts val="0"/>
                  </a:spcBef>
                  <a:spcAft>
                    <a:spcPts val="500"/>
                  </a:spcAft>
                </a:pPr>
                <a:r>
                  <a:rPr lang="ja-JP" altLang="en-US" sz="1200" b="0" i="0" u="none" strike="noStrike" dirty="0">
                    <a:effectLst/>
                    <a:latin typeface="HGPｺﾞｼｯｸE" panose="020B0900000000000000" pitchFamily="50" charset="-128"/>
                    <a:ea typeface="HGPｺﾞｼｯｸE" panose="020B0900000000000000" pitchFamily="50" charset="-128"/>
                  </a:rPr>
                  <a:t>消費者から預かった</a:t>
                </a:r>
                <a:endParaRPr lang="en-US" altLang="ja-JP" sz="1200" b="0" i="0" u="none" strike="noStrike" dirty="0">
                  <a:effectLst/>
                  <a:latin typeface="HGPｺﾞｼｯｸE" panose="020B0900000000000000" pitchFamily="50" charset="-128"/>
                  <a:ea typeface="HGPｺﾞｼｯｸE" panose="020B0900000000000000" pitchFamily="50" charset="-128"/>
                </a:endParaRPr>
              </a:p>
              <a:p>
                <a:pPr rtl="0">
                  <a:spcBef>
                    <a:spcPts val="0"/>
                  </a:spcBef>
                  <a:spcAft>
                    <a:spcPts val="500"/>
                  </a:spcAft>
                </a:pPr>
                <a:r>
                  <a:rPr lang="ja-JP" altLang="en-US" sz="1200" b="0" i="0" u="none" strike="noStrike" dirty="0">
                    <a:effectLst/>
                    <a:latin typeface="HGPｺﾞｼｯｸE" panose="020B0900000000000000" pitchFamily="50" charset="-128"/>
                    <a:ea typeface="HGPｺﾞｼｯｸE" panose="020B0900000000000000" pitchFamily="50" charset="-128"/>
                  </a:rPr>
                  <a:t>消費税の額を計算して納める。</a:t>
                </a:r>
                <a:endParaRPr lang="ja-JP" altLang="en-US" sz="1100" b="0" dirty="0">
                  <a:effectLst/>
                  <a:latin typeface="HGPｺﾞｼｯｸE" panose="020B0900000000000000" pitchFamily="50" charset="-128"/>
                  <a:ea typeface="HGPｺﾞｼｯｸE" panose="020B0900000000000000" pitchFamily="50" charset="-128"/>
                </a:endParaRPr>
              </a:p>
            </p:txBody>
          </p:sp>
        </p:grpSp>
      </p:grpSp>
      <p:sp>
        <p:nvSpPr>
          <p:cNvPr id="171" name="角丸四角形 15">
            <a:extLst>
              <a:ext uri="{FF2B5EF4-FFF2-40B4-BE49-F238E27FC236}">
                <a16:creationId xmlns:a16="http://schemas.microsoft.com/office/drawing/2014/main" id="{54893164-C9A2-EE98-1F6B-4FAACEB501A0}"/>
              </a:ext>
            </a:extLst>
          </p:cNvPr>
          <p:cNvSpPr/>
          <p:nvPr/>
        </p:nvSpPr>
        <p:spPr>
          <a:xfrm>
            <a:off x="3102973" y="6432897"/>
            <a:ext cx="5281871" cy="132175"/>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30000"/>
              </a:lnSpc>
            </a:pPr>
            <a:r>
              <a:rPr lang="en-US" altLang="ja-JP" sz="800" dirty="0">
                <a:solidFill>
                  <a:schemeClr val="tx1"/>
                </a:solidFill>
                <a:latin typeface="+mn-ea"/>
              </a:rPr>
              <a:t>※</a:t>
            </a:r>
            <a:r>
              <a:rPr lang="ja-JP" altLang="en-US" sz="800" dirty="0">
                <a:solidFill>
                  <a:schemeClr val="tx1"/>
                </a:solidFill>
                <a:latin typeface="+mn-ea"/>
              </a:rPr>
              <a:t>消費税は国税（消費税）と地方税（地方消費税）に分かれていて</a:t>
            </a:r>
            <a:r>
              <a:rPr lang="en-US" altLang="ja-JP" sz="800" dirty="0">
                <a:solidFill>
                  <a:schemeClr val="tx1"/>
                </a:solidFill>
                <a:latin typeface="+mn-ea"/>
              </a:rPr>
              <a:t>10%</a:t>
            </a:r>
            <a:r>
              <a:rPr lang="ja-JP" altLang="en-US" sz="800" dirty="0">
                <a:solidFill>
                  <a:schemeClr val="tx1"/>
                </a:solidFill>
                <a:latin typeface="+mn-ea"/>
              </a:rPr>
              <a:t>のうち</a:t>
            </a:r>
            <a:r>
              <a:rPr lang="en-US" altLang="ja-JP" sz="800" dirty="0">
                <a:solidFill>
                  <a:schemeClr val="tx1"/>
                </a:solidFill>
                <a:latin typeface="+mn-ea"/>
              </a:rPr>
              <a:t>7.8%</a:t>
            </a:r>
            <a:r>
              <a:rPr lang="ja-JP" altLang="en-US" sz="800" dirty="0">
                <a:solidFill>
                  <a:schemeClr val="tx1"/>
                </a:solidFill>
                <a:latin typeface="+mn-ea"/>
              </a:rPr>
              <a:t>が国税、</a:t>
            </a:r>
            <a:r>
              <a:rPr lang="en-US" altLang="ja-JP" sz="800" dirty="0">
                <a:solidFill>
                  <a:schemeClr val="tx1"/>
                </a:solidFill>
                <a:latin typeface="+mn-ea"/>
              </a:rPr>
              <a:t>2.2</a:t>
            </a:r>
            <a:r>
              <a:rPr lang="ja-JP" altLang="en-US" sz="800" dirty="0">
                <a:solidFill>
                  <a:schemeClr val="tx1"/>
                </a:solidFill>
                <a:latin typeface="+mn-ea"/>
              </a:rPr>
              <a:t>％が地方税です。</a:t>
            </a:r>
          </a:p>
        </p:txBody>
      </p:sp>
      <p:pic>
        <p:nvPicPr>
          <p:cNvPr id="172" name="図 171">
            <a:extLst>
              <a:ext uri="{FF2B5EF4-FFF2-40B4-BE49-F238E27FC236}">
                <a16:creationId xmlns:a16="http://schemas.microsoft.com/office/drawing/2014/main" id="{B8472064-5DCA-25E7-880C-FCCDDA307790}"/>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7239352" y="1029349"/>
            <a:ext cx="1654829" cy="1069432"/>
          </a:xfrm>
          <a:prstGeom prst="rect">
            <a:avLst/>
          </a:prstGeom>
        </p:spPr>
      </p:pic>
      <p:pic>
        <p:nvPicPr>
          <p:cNvPr id="173" name="図 172">
            <a:extLst>
              <a:ext uri="{FF2B5EF4-FFF2-40B4-BE49-F238E27FC236}">
                <a16:creationId xmlns:a16="http://schemas.microsoft.com/office/drawing/2014/main" id="{B0D47E3C-E9BD-9C87-DDA7-9CDC4C168B2A}"/>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7285826" y="2233915"/>
            <a:ext cx="1473744" cy="1433883"/>
          </a:xfrm>
          <a:prstGeom prst="rect">
            <a:avLst/>
          </a:prstGeom>
        </p:spPr>
      </p:pic>
      <p:pic>
        <p:nvPicPr>
          <p:cNvPr id="174" name="図 173">
            <a:extLst>
              <a:ext uri="{FF2B5EF4-FFF2-40B4-BE49-F238E27FC236}">
                <a16:creationId xmlns:a16="http://schemas.microsoft.com/office/drawing/2014/main" id="{C902C530-2227-B036-67D6-168E1F24BD65}"/>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p:blipFill>
        <p:spPr>
          <a:xfrm>
            <a:off x="7034127" y="3865094"/>
            <a:ext cx="1977142" cy="956682"/>
          </a:xfrm>
          <a:prstGeom prst="rect">
            <a:avLst/>
          </a:prstGeom>
        </p:spPr>
      </p:pic>
      <p:grpSp>
        <p:nvGrpSpPr>
          <p:cNvPr id="5" name="グループ化 4">
            <a:extLst>
              <a:ext uri="{FF2B5EF4-FFF2-40B4-BE49-F238E27FC236}">
                <a16:creationId xmlns:a16="http://schemas.microsoft.com/office/drawing/2014/main" id="{ED964FA1-8EEC-D6BF-04BC-810203C85FD6}"/>
              </a:ext>
            </a:extLst>
          </p:cNvPr>
          <p:cNvGrpSpPr/>
          <p:nvPr/>
        </p:nvGrpSpPr>
        <p:grpSpPr>
          <a:xfrm>
            <a:off x="2262331" y="1884469"/>
            <a:ext cx="825867" cy="910293"/>
            <a:chOff x="2262331" y="1697320"/>
            <a:chExt cx="825867" cy="910293"/>
          </a:xfrm>
        </p:grpSpPr>
        <p:grpSp>
          <p:nvGrpSpPr>
            <p:cNvPr id="107" name="グループ化 106">
              <a:extLst>
                <a:ext uri="{FF2B5EF4-FFF2-40B4-BE49-F238E27FC236}">
                  <a16:creationId xmlns:a16="http://schemas.microsoft.com/office/drawing/2014/main" id="{88CF2ED9-0C3F-6DB2-F1AD-DA22D1EB866D}"/>
                </a:ext>
              </a:extLst>
            </p:cNvPr>
            <p:cNvGrpSpPr/>
            <p:nvPr/>
          </p:nvGrpSpPr>
          <p:grpSpPr>
            <a:xfrm>
              <a:off x="2262331" y="1697320"/>
              <a:ext cx="825867" cy="408386"/>
              <a:chOff x="2078852" y="2232915"/>
              <a:chExt cx="997926" cy="493469"/>
            </a:xfrm>
          </p:grpSpPr>
          <p:pic>
            <p:nvPicPr>
              <p:cNvPr id="109" name="図 108" descr="図形&#10;&#10;自動的に生成された説明">
                <a:extLst>
                  <a:ext uri="{FF2B5EF4-FFF2-40B4-BE49-F238E27FC236}">
                    <a16:creationId xmlns:a16="http://schemas.microsoft.com/office/drawing/2014/main" id="{63D93899-2B64-65B8-80B9-D5CD2F229DC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078852" y="2236872"/>
                <a:ext cx="991148" cy="489512"/>
              </a:xfrm>
              <a:prstGeom prst="rect">
                <a:avLst/>
              </a:prstGeom>
            </p:spPr>
          </p:pic>
          <p:sp>
            <p:nvSpPr>
              <p:cNvPr id="110" name="テキスト ボックス 109">
                <a:extLst>
                  <a:ext uri="{FF2B5EF4-FFF2-40B4-BE49-F238E27FC236}">
                    <a16:creationId xmlns:a16="http://schemas.microsoft.com/office/drawing/2014/main" id="{67112D5F-F529-D69C-6E1F-827988DCDEF0}"/>
                  </a:ext>
                </a:extLst>
              </p:cNvPr>
              <p:cNvSpPr txBox="1"/>
              <p:nvPr/>
            </p:nvSpPr>
            <p:spPr>
              <a:xfrm>
                <a:off x="2078852" y="2232915"/>
                <a:ext cx="997926" cy="483468"/>
              </a:xfrm>
              <a:prstGeom prst="rect">
                <a:avLst/>
              </a:prstGeom>
              <a:noFill/>
            </p:spPr>
            <p:txBody>
              <a:bodyPr wrap="none" rtlCol="0">
                <a:spAutoFit/>
              </a:bodyPr>
              <a:lstStyle/>
              <a:p>
                <a:r>
                  <a:rPr lang="ja-JP" altLang="en-US" sz="2000" kern="0" spc="-150" dirty="0">
                    <a:solidFill>
                      <a:schemeClr val="bg1"/>
                    </a:solidFill>
                    <a:latin typeface="HGPｺﾞｼｯｸE" panose="020B0900000000000000" pitchFamily="50" charset="-128"/>
                    <a:ea typeface="HGPｺﾞｼｯｸE" panose="020B0900000000000000" pitchFamily="50" charset="-128"/>
                  </a:rPr>
                  <a:t>１</a:t>
                </a:r>
                <a:r>
                  <a:rPr kumimoji="1" lang="ja-JP" altLang="en-US" sz="2000" dirty="0">
                    <a:solidFill>
                      <a:schemeClr val="bg1"/>
                    </a:solidFill>
                    <a:latin typeface="HGPｺﾞｼｯｸE" panose="020B0900000000000000" pitchFamily="50" charset="-128"/>
                    <a:ea typeface="HGPｺﾞｼｯｸE" panose="020B0900000000000000" pitchFamily="50" charset="-128"/>
                  </a:rPr>
                  <a:t>０００</a:t>
                </a:r>
              </a:p>
            </p:txBody>
          </p:sp>
        </p:grpSp>
        <p:grpSp>
          <p:nvGrpSpPr>
            <p:cNvPr id="175" name="グループ化 174">
              <a:extLst>
                <a:ext uri="{FF2B5EF4-FFF2-40B4-BE49-F238E27FC236}">
                  <a16:creationId xmlns:a16="http://schemas.microsoft.com/office/drawing/2014/main" id="{65D414BE-C32A-865E-AB31-4BBED59A4369}"/>
                </a:ext>
              </a:extLst>
            </p:cNvPr>
            <p:cNvGrpSpPr/>
            <p:nvPr/>
          </p:nvGrpSpPr>
          <p:grpSpPr>
            <a:xfrm>
              <a:off x="2424952" y="2162039"/>
              <a:ext cx="511679" cy="445574"/>
              <a:chOff x="1704581" y="1628189"/>
              <a:chExt cx="511679" cy="445574"/>
            </a:xfrm>
          </p:grpSpPr>
          <p:pic>
            <p:nvPicPr>
              <p:cNvPr id="105" name="図 104">
                <a:extLst>
                  <a:ext uri="{FF2B5EF4-FFF2-40B4-BE49-F238E27FC236}">
                    <a16:creationId xmlns:a16="http://schemas.microsoft.com/office/drawing/2014/main" id="{BD90660E-E9ED-14F0-75BC-875B705D412E}"/>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p:blipFill>
            <p:spPr>
              <a:xfrm>
                <a:off x="1739131" y="1628189"/>
                <a:ext cx="445574" cy="445574"/>
              </a:xfrm>
              <a:prstGeom prst="rect">
                <a:avLst/>
              </a:prstGeom>
            </p:spPr>
          </p:pic>
          <p:sp>
            <p:nvSpPr>
              <p:cNvPr id="108" name="テキスト ボックス 107">
                <a:extLst>
                  <a:ext uri="{FF2B5EF4-FFF2-40B4-BE49-F238E27FC236}">
                    <a16:creationId xmlns:a16="http://schemas.microsoft.com/office/drawing/2014/main" id="{22604DB2-9BFA-50F1-F139-CE9B7E6450D7}"/>
                  </a:ext>
                </a:extLst>
              </p:cNvPr>
              <p:cNvSpPr txBox="1"/>
              <p:nvPr/>
            </p:nvSpPr>
            <p:spPr>
              <a:xfrm>
                <a:off x="1704581" y="1692722"/>
                <a:ext cx="511679" cy="307777"/>
              </a:xfrm>
              <a:prstGeom prst="rect">
                <a:avLst/>
              </a:prstGeom>
              <a:noFill/>
            </p:spPr>
            <p:txBody>
              <a:bodyPr wrap="none" rtlCol="0">
                <a:spAutoFit/>
              </a:bodyPr>
              <a:lstStyle/>
              <a:p>
                <a:r>
                  <a:rPr kumimoji="1" lang="ja-JP" altLang="en-US" sz="1400" kern="0" spc="-150" dirty="0">
                    <a:solidFill>
                      <a:schemeClr val="bg1"/>
                    </a:solidFill>
                    <a:latin typeface="HGPｺﾞｼｯｸE" panose="020B0900000000000000" pitchFamily="50" charset="-128"/>
                    <a:ea typeface="HGPｺﾞｼｯｸE" panose="020B0900000000000000" pitchFamily="50" charset="-128"/>
                  </a:rPr>
                  <a:t>１</a:t>
                </a:r>
                <a:r>
                  <a:rPr kumimoji="1" lang="ja-JP" altLang="en-US" sz="1400" dirty="0">
                    <a:solidFill>
                      <a:schemeClr val="bg1"/>
                    </a:solidFill>
                    <a:latin typeface="HGPｺﾞｼｯｸE" panose="020B0900000000000000" pitchFamily="50" charset="-128"/>
                    <a:ea typeface="HGPｺﾞｼｯｸE" panose="020B0900000000000000" pitchFamily="50" charset="-128"/>
                  </a:rPr>
                  <a:t>００</a:t>
                </a:r>
              </a:p>
            </p:txBody>
          </p:sp>
        </p:grpSp>
      </p:grpSp>
      <p:sp>
        <p:nvSpPr>
          <p:cNvPr id="23" name="矢印: 上 22">
            <a:extLst>
              <a:ext uri="{FF2B5EF4-FFF2-40B4-BE49-F238E27FC236}">
                <a16:creationId xmlns:a16="http://schemas.microsoft.com/office/drawing/2014/main" id="{C12F3FBA-4924-7B42-7878-CACB4942C411}"/>
              </a:ext>
            </a:extLst>
          </p:cNvPr>
          <p:cNvSpPr/>
          <p:nvPr/>
        </p:nvSpPr>
        <p:spPr>
          <a:xfrm rot="10800000">
            <a:off x="7707471" y="4870454"/>
            <a:ext cx="298495" cy="578982"/>
          </a:xfrm>
          <a:prstGeom prst="upArrow">
            <a:avLst>
              <a:gd name="adj1" fmla="val 59510"/>
              <a:gd name="adj2" fmla="val 46830"/>
            </a:avLst>
          </a:prstGeom>
          <a:solidFill>
            <a:srgbClr val="005BAD"/>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GPGothicE" panose="020B0900000000000000" pitchFamily="34" charset="-128"/>
            </a:endParaRPr>
          </a:p>
        </p:txBody>
      </p:sp>
      <p:sp>
        <p:nvSpPr>
          <p:cNvPr id="16" name="テキスト ボックス 15">
            <a:extLst>
              <a:ext uri="{FF2B5EF4-FFF2-40B4-BE49-F238E27FC236}">
                <a16:creationId xmlns:a16="http://schemas.microsoft.com/office/drawing/2014/main" id="{B3FC43CA-E89C-001F-090D-477648100987}"/>
              </a:ext>
            </a:extLst>
          </p:cNvPr>
          <p:cNvSpPr txBox="1"/>
          <p:nvPr/>
        </p:nvSpPr>
        <p:spPr>
          <a:xfrm>
            <a:off x="194203" y="957280"/>
            <a:ext cx="2425664" cy="369332"/>
          </a:xfrm>
          <a:prstGeom prst="rect">
            <a:avLst/>
          </a:prstGeom>
          <a:noFill/>
        </p:spPr>
        <p:txBody>
          <a:bodyPr wrap="none" rtlCol="0">
            <a:spAutoFit/>
          </a:bodyPr>
          <a:lstStyle/>
          <a:p>
            <a:pPr>
              <a:spcBef>
                <a:spcPts val="0"/>
              </a:spcBef>
              <a:spcAft>
                <a:spcPts val="500"/>
              </a:spcAft>
            </a:pPr>
            <a:r>
              <a:rPr lang="ja-JP" altLang="en-US" sz="1800" dirty="0">
                <a:latin typeface="HGPｺﾞｼｯｸE" panose="020B0900000000000000" pitchFamily="50" charset="-128"/>
                <a:ea typeface="HGPｺﾞｼｯｸE" panose="020B0900000000000000" pitchFamily="50" charset="-128"/>
              </a:rPr>
              <a:t>消費税についての説明</a:t>
            </a:r>
          </a:p>
        </p:txBody>
      </p:sp>
      <p:sp>
        <p:nvSpPr>
          <p:cNvPr id="77" name="テキスト ボックス 76">
            <a:extLst>
              <a:ext uri="{FF2B5EF4-FFF2-40B4-BE49-F238E27FC236}">
                <a16:creationId xmlns:a16="http://schemas.microsoft.com/office/drawing/2014/main" id="{661B186C-0036-4820-ADE7-B60E8D075464}"/>
              </a:ext>
            </a:extLst>
          </p:cNvPr>
          <p:cNvSpPr txBox="1"/>
          <p:nvPr/>
        </p:nvSpPr>
        <p:spPr>
          <a:xfrm>
            <a:off x="4552454" y="2941162"/>
            <a:ext cx="420308" cy="169277"/>
          </a:xfrm>
          <a:prstGeom prst="rect">
            <a:avLst/>
          </a:prstGeom>
          <a:noFill/>
        </p:spPr>
        <p:txBody>
          <a:bodyPr wrap="none" rtlCol="0">
            <a:spAutoFit/>
          </a:bodyPr>
          <a:lstStyle>
            <a:defPPr>
              <a:defRPr lang="ja-JP"/>
            </a:defPPr>
            <a:lvl1pPr>
              <a:spcBef>
                <a:spcPts val="0"/>
              </a:spcBef>
              <a:spcAft>
                <a:spcPts val="500"/>
              </a:spcAft>
              <a:defRPr sz="500">
                <a:latin typeface="HGPｺﾞｼｯｸE" panose="020B0900000000000000" pitchFamily="50" charset="-128"/>
                <a:ea typeface="HGPｺﾞｼｯｸE" panose="020B0900000000000000" pitchFamily="50" charset="-128"/>
              </a:defRPr>
            </a:lvl1pPr>
          </a:lstStyle>
          <a:p>
            <a:r>
              <a:rPr lang="ja-JP" altLang="en-US" dirty="0"/>
              <a:t>にっぽん</a:t>
            </a:r>
          </a:p>
        </p:txBody>
      </p:sp>
      <p:sp>
        <p:nvSpPr>
          <p:cNvPr id="2" name="スライド番号プレースホルダー 8">
            <a:extLst>
              <a:ext uri="{FF2B5EF4-FFF2-40B4-BE49-F238E27FC236}">
                <a16:creationId xmlns:a16="http://schemas.microsoft.com/office/drawing/2014/main" id="{A5B37A0E-949B-85EF-3FB6-A7CBBB91B177}"/>
              </a:ext>
            </a:extLst>
          </p:cNvPr>
          <p:cNvSpPr>
            <a:spLocks noGrp="1"/>
          </p:cNvSpPr>
          <p:nvPr>
            <p:ph type="sldNum" sz="quarter" idx="12"/>
          </p:nvPr>
        </p:nvSpPr>
        <p:spPr>
          <a:xfrm>
            <a:off x="8769893" y="6443281"/>
            <a:ext cx="374107" cy="298426"/>
          </a:xfrm>
        </p:spPr>
        <p:txBody>
          <a:bodyPr/>
          <a:lstStyle/>
          <a:p>
            <a:pPr>
              <a:defRPr/>
            </a:pPr>
            <a:fld id="{40E3B949-1179-4387-B307-F356BE6486A4}" type="slidenum">
              <a:rPr lang="en-US" altLang="ja-JP" smtClean="0">
                <a:latin typeface="+mn-ea"/>
                <a:ea typeface="+mn-ea"/>
              </a:rPr>
              <a:pPr>
                <a:defRPr/>
              </a:pPr>
              <a:t>5</a:t>
            </a:fld>
            <a:endParaRPr lang="en-US" altLang="ja-JP" dirty="0">
              <a:latin typeface="+mn-ea"/>
              <a:ea typeface="+mn-ea"/>
            </a:endParaRPr>
          </a:p>
        </p:txBody>
      </p:sp>
    </p:spTree>
    <p:extLst>
      <p:ext uri="{BB962C8B-B14F-4D97-AF65-F5344CB8AC3E}">
        <p14:creationId xmlns:p14="http://schemas.microsoft.com/office/powerpoint/2010/main" val="2883005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par>
                          <p:cTn id="18" fill="hold">
                            <p:stCondLst>
                              <p:cond delay="500"/>
                            </p:stCondLst>
                            <p:childTnLst>
                              <p:par>
                                <p:cTn id="19" presetID="22" presetClass="entr" presetSubtype="8" fill="hold" grpId="0" nodeType="afterEffect">
                                  <p:stCondLst>
                                    <p:cond delay="0"/>
                                  </p:stCondLst>
                                  <p:childTnLst>
                                    <p:set>
                                      <p:cBhvr>
                                        <p:cTn id="20" dur="1" fill="hold">
                                          <p:stCondLst>
                                            <p:cond delay="0"/>
                                          </p:stCondLst>
                                        </p:cTn>
                                        <p:tgtEl>
                                          <p:spTgt spid="114"/>
                                        </p:tgtEl>
                                        <p:attrNameLst>
                                          <p:attrName>style.visibility</p:attrName>
                                        </p:attrNameLst>
                                      </p:cBhvr>
                                      <p:to>
                                        <p:strVal val="visible"/>
                                      </p:to>
                                    </p:set>
                                    <p:animEffect transition="in" filter="wipe(left)">
                                      <p:cBhvr>
                                        <p:cTn id="21" dur="500"/>
                                        <p:tgtEl>
                                          <p:spTgt spid="11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par>
                                <p:cTn id="32" presetID="10" presetClass="entr" presetSubtype="0" fill="hold" nodeType="withEffect">
                                  <p:stCondLst>
                                    <p:cond delay="0"/>
                                  </p:stCondLst>
                                  <p:childTnLst>
                                    <p:set>
                                      <p:cBhvr>
                                        <p:cTn id="33" dur="1" fill="hold">
                                          <p:stCondLst>
                                            <p:cond delay="0"/>
                                          </p:stCondLst>
                                        </p:cTn>
                                        <p:tgtEl>
                                          <p:spTgt spid="172"/>
                                        </p:tgtEl>
                                        <p:attrNameLst>
                                          <p:attrName>style.visibility</p:attrName>
                                        </p:attrNameLst>
                                      </p:cBhvr>
                                      <p:to>
                                        <p:strVal val="visible"/>
                                      </p:to>
                                    </p:set>
                                    <p:animEffect transition="in" filter="fade">
                                      <p:cBhvr>
                                        <p:cTn id="34" dur="500"/>
                                        <p:tgtEl>
                                          <p:spTgt spid="172"/>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fade">
                                      <p:cBhvr>
                                        <p:cTn id="39" dur="500"/>
                                        <p:tgtEl>
                                          <p:spTgt spid="6"/>
                                        </p:tgtEl>
                                      </p:cBhvr>
                                    </p:animEffect>
                                  </p:childTnLst>
                                </p:cTn>
                              </p:par>
                            </p:childTnLst>
                          </p:cTn>
                        </p:par>
                        <p:par>
                          <p:cTn id="40" fill="hold">
                            <p:stCondLst>
                              <p:cond delay="500"/>
                            </p:stCondLst>
                            <p:childTnLst>
                              <p:par>
                                <p:cTn id="41" presetID="22" presetClass="entr" presetSubtype="1" fill="hold" grpId="0" nodeType="afterEffect">
                                  <p:stCondLst>
                                    <p:cond delay="0"/>
                                  </p:stCondLst>
                                  <p:childTnLst>
                                    <p:set>
                                      <p:cBhvr>
                                        <p:cTn id="42" dur="1" fill="hold">
                                          <p:stCondLst>
                                            <p:cond delay="0"/>
                                          </p:stCondLst>
                                        </p:cTn>
                                        <p:tgtEl>
                                          <p:spTgt spid="103"/>
                                        </p:tgtEl>
                                        <p:attrNameLst>
                                          <p:attrName>style.visibility</p:attrName>
                                        </p:attrNameLst>
                                      </p:cBhvr>
                                      <p:to>
                                        <p:strVal val="visible"/>
                                      </p:to>
                                    </p:set>
                                    <p:animEffect transition="in" filter="wipe(up)">
                                      <p:cBhvr>
                                        <p:cTn id="43" dur="500"/>
                                        <p:tgtEl>
                                          <p:spTgt spid="103"/>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fade">
                                      <p:cBhvr>
                                        <p:cTn id="48" dur="500"/>
                                        <p:tgtEl>
                                          <p:spTgt spid="10"/>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77"/>
                                        </p:tgtEl>
                                        <p:attrNameLst>
                                          <p:attrName>style.visibility</p:attrName>
                                        </p:attrNameLst>
                                      </p:cBhvr>
                                      <p:to>
                                        <p:strVal val="visible"/>
                                      </p:to>
                                    </p:set>
                                    <p:animEffect transition="in" filter="fade">
                                      <p:cBhvr>
                                        <p:cTn id="51" dur="500"/>
                                        <p:tgtEl>
                                          <p:spTgt spid="77"/>
                                        </p:tgtEl>
                                      </p:cBhvr>
                                    </p:animEffect>
                                  </p:childTnLst>
                                </p:cTn>
                              </p:par>
                            </p:childTnLst>
                          </p:cTn>
                        </p:par>
                        <p:par>
                          <p:cTn id="52" fill="hold">
                            <p:stCondLst>
                              <p:cond delay="500"/>
                            </p:stCondLst>
                            <p:childTnLst>
                              <p:par>
                                <p:cTn id="53" presetID="10" presetClass="entr" presetSubtype="0" fill="hold" nodeType="afterEffect">
                                  <p:stCondLst>
                                    <p:cond delay="0"/>
                                  </p:stCondLst>
                                  <p:childTnLst>
                                    <p:set>
                                      <p:cBhvr>
                                        <p:cTn id="54" dur="1" fill="hold">
                                          <p:stCondLst>
                                            <p:cond delay="0"/>
                                          </p:stCondLst>
                                        </p:cTn>
                                        <p:tgtEl>
                                          <p:spTgt spid="173"/>
                                        </p:tgtEl>
                                        <p:attrNameLst>
                                          <p:attrName>style.visibility</p:attrName>
                                        </p:attrNameLst>
                                      </p:cBhvr>
                                      <p:to>
                                        <p:strVal val="visible"/>
                                      </p:to>
                                    </p:set>
                                    <p:animEffect transition="in" filter="fade">
                                      <p:cBhvr>
                                        <p:cTn id="55" dur="500"/>
                                        <p:tgtEl>
                                          <p:spTgt spid="173"/>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14"/>
                                        </p:tgtEl>
                                        <p:attrNameLst>
                                          <p:attrName>style.visibility</p:attrName>
                                        </p:attrNameLst>
                                      </p:cBhvr>
                                      <p:to>
                                        <p:strVal val="visible"/>
                                      </p:to>
                                    </p:set>
                                    <p:animEffect transition="in" filter="fade">
                                      <p:cBhvr>
                                        <p:cTn id="60" dur="500"/>
                                        <p:tgtEl>
                                          <p:spTgt spid="14"/>
                                        </p:tgtEl>
                                      </p:cBhvr>
                                    </p:animEffect>
                                  </p:childTnLst>
                                </p:cTn>
                              </p:par>
                            </p:childTnLst>
                          </p:cTn>
                        </p:par>
                        <p:par>
                          <p:cTn id="61" fill="hold">
                            <p:stCondLst>
                              <p:cond delay="500"/>
                            </p:stCondLst>
                            <p:childTnLst>
                              <p:par>
                                <p:cTn id="62" presetID="22" presetClass="entr" presetSubtype="1" fill="hold" grpId="0" nodeType="afterEffect">
                                  <p:stCondLst>
                                    <p:cond delay="0"/>
                                  </p:stCondLst>
                                  <p:childTnLst>
                                    <p:set>
                                      <p:cBhvr>
                                        <p:cTn id="63" dur="1" fill="hold">
                                          <p:stCondLst>
                                            <p:cond delay="0"/>
                                          </p:stCondLst>
                                        </p:cTn>
                                        <p:tgtEl>
                                          <p:spTgt spid="115"/>
                                        </p:tgtEl>
                                        <p:attrNameLst>
                                          <p:attrName>style.visibility</p:attrName>
                                        </p:attrNameLst>
                                      </p:cBhvr>
                                      <p:to>
                                        <p:strVal val="visible"/>
                                      </p:to>
                                    </p:set>
                                    <p:animEffect transition="in" filter="wipe(up)">
                                      <p:cBhvr>
                                        <p:cTn id="64" dur="500"/>
                                        <p:tgtEl>
                                          <p:spTgt spid="115"/>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nodeType="clickEffect">
                                  <p:stCondLst>
                                    <p:cond delay="0"/>
                                  </p:stCondLst>
                                  <p:childTnLst>
                                    <p:set>
                                      <p:cBhvr>
                                        <p:cTn id="68" dur="1" fill="hold">
                                          <p:stCondLst>
                                            <p:cond delay="0"/>
                                          </p:stCondLst>
                                        </p:cTn>
                                        <p:tgtEl>
                                          <p:spTgt spid="11"/>
                                        </p:tgtEl>
                                        <p:attrNameLst>
                                          <p:attrName>style.visibility</p:attrName>
                                        </p:attrNameLst>
                                      </p:cBhvr>
                                      <p:to>
                                        <p:strVal val="visible"/>
                                      </p:to>
                                    </p:set>
                                    <p:animEffect transition="in" filter="fade">
                                      <p:cBhvr>
                                        <p:cTn id="69" dur="500"/>
                                        <p:tgtEl>
                                          <p:spTgt spid="11"/>
                                        </p:tgtEl>
                                      </p:cBhvr>
                                    </p:animEffect>
                                  </p:childTnLst>
                                </p:cTn>
                              </p:par>
                            </p:childTnLst>
                          </p:cTn>
                        </p:par>
                        <p:par>
                          <p:cTn id="70" fill="hold">
                            <p:stCondLst>
                              <p:cond delay="500"/>
                            </p:stCondLst>
                            <p:childTnLst>
                              <p:par>
                                <p:cTn id="71" presetID="10" presetClass="entr" presetSubtype="0" fill="hold" nodeType="afterEffect">
                                  <p:stCondLst>
                                    <p:cond delay="0"/>
                                  </p:stCondLst>
                                  <p:childTnLst>
                                    <p:set>
                                      <p:cBhvr>
                                        <p:cTn id="72" dur="1" fill="hold">
                                          <p:stCondLst>
                                            <p:cond delay="0"/>
                                          </p:stCondLst>
                                        </p:cTn>
                                        <p:tgtEl>
                                          <p:spTgt spid="174"/>
                                        </p:tgtEl>
                                        <p:attrNameLst>
                                          <p:attrName>style.visibility</p:attrName>
                                        </p:attrNameLst>
                                      </p:cBhvr>
                                      <p:to>
                                        <p:strVal val="visible"/>
                                      </p:to>
                                    </p:set>
                                    <p:animEffect transition="in" filter="fade">
                                      <p:cBhvr>
                                        <p:cTn id="73" dur="500"/>
                                        <p:tgtEl>
                                          <p:spTgt spid="174"/>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nodeType="clickEffect">
                                  <p:stCondLst>
                                    <p:cond delay="0"/>
                                  </p:stCondLst>
                                  <p:childTnLst>
                                    <p:set>
                                      <p:cBhvr>
                                        <p:cTn id="77" dur="1" fill="hold">
                                          <p:stCondLst>
                                            <p:cond delay="0"/>
                                          </p:stCondLst>
                                        </p:cTn>
                                        <p:tgtEl>
                                          <p:spTgt spid="15"/>
                                        </p:tgtEl>
                                        <p:attrNameLst>
                                          <p:attrName>style.visibility</p:attrName>
                                        </p:attrNameLst>
                                      </p:cBhvr>
                                      <p:to>
                                        <p:strVal val="visible"/>
                                      </p:to>
                                    </p:set>
                                    <p:animEffect transition="in" filter="fade">
                                      <p:cBhvr>
                                        <p:cTn id="78" dur="500"/>
                                        <p:tgtEl>
                                          <p:spTgt spid="15"/>
                                        </p:tgtEl>
                                      </p:cBhvr>
                                    </p:animEffect>
                                  </p:childTnLst>
                                </p:cTn>
                              </p:par>
                              <p:par>
                                <p:cTn id="79" presetID="10" presetClass="entr" presetSubtype="0" fill="hold" nodeType="withEffect">
                                  <p:stCondLst>
                                    <p:cond delay="0"/>
                                  </p:stCondLst>
                                  <p:childTnLst>
                                    <p:set>
                                      <p:cBhvr>
                                        <p:cTn id="80" dur="1" fill="hold">
                                          <p:stCondLst>
                                            <p:cond delay="0"/>
                                          </p:stCondLst>
                                        </p:cTn>
                                        <p:tgtEl>
                                          <p:spTgt spid="21"/>
                                        </p:tgtEl>
                                        <p:attrNameLst>
                                          <p:attrName>style.visibility</p:attrName>
                                        </p:attrNameLst>
                                      </p:cBhvr>
                                      <p:to>
                                        <p:strVal val="visible"/>
                                      </p:to>
                                    </p:set>
                                    <p:animEffect transition="in" filter="fade">
                                      <p:cBhvr>
                                        <p:cTn id="81" dur="500"/>
                                        <p:tgtEl>
                                          <p:spTgt spid="21"/>
                                        </p:tgtEl>
                                      </p:cBhvr>
                                    </p:animEffect>
                                  </p:childTnLst>
                                </p:cTn>
                              </p:par>
                            </p:childTnLst>
                          </p:cTn>
                        </p:par>
                        <p:par>
                          <p:cTn id="82" fill="hold">
                            <p:stCondLst>
                              <p:cond delay="500"/>
                            </p:stCondLst>
                            <p:childTnLst>
                              <p:par>
                                <p:cTn id="83" presetID="22" presetClass="entr" presetSubtype="1" fill="hold" grpId="0" nodeType="afterEffect">
                                  <p:stCondLst>
                                    <p:cond delay="0"/>
                                  </p:stCondLst>
                                  <p:childTnLst>
                                    <p:set>
                                      <p:cBhvr>
                                        <p:cTn id="84" dur="1" fill="hold">
                                          <p:stCondLst>
                                            <p:cond delay="0"/>
                                          </p:stCondLst>
                                        </p:cTn>
                                        <p:tgtEl>
                                          <p:spTgt spid="23"/>
                                        </p:tgtEl>
                                        <p:attrNameLst>
                                          <p:attrName>style.visibility</p:attrName>
                                        </p:attrNameLst>
                                      </p:cBhvr>
                                      <p:to>
                                        <p:strVal val="visible"/>
                                      </p:to>
                                    </p:set>
                                    <p:animEffect transition="in" filter="wipe(up)">
                                      <p:cBhvr>
                                        <p:cTn id="85" dur="500"/>
                                        <p:tgtEl>
                                          <p:spTgt spid="23"/>
                                        </p:tgtEl>
                                      </p:cBhvr>
                                    </p:animEffect>
                                  </p:childTnLst>
                                </p:cTn>
                              </p:par>
                              <p:par>
                                <p:cTn id="86" presetID="22" presetClass="entr" presetSubtype="1" fill="hold" grpId="0" nodeType="withEffect">
                                  <p:stCondLst>
                                    <p:cond delay="0"/>
                                  </p:stCondLst>
                                  <p:childTnLst>
                                    <p:set>
                                      <p:cBhvr>
                                        <p:cTn id="87" dur="1" fill="hold">
                                          <p:stCondLst>
                                            <p:cond delay="0"/>
                                          </p:stCondLst>
                                        </p:cTn>
                                        <p:tgtEl>
                                          <p:spTgt spid="123"/>
                                        </p:tgtEl>
                                        <p:attrNameLst>
                                          <p:attrName>style.visibility</p:attrName>
                                        </p:attrNameLst>
                                      </p:cBhvr>
                                      <p:to>
                                        <p:strVal val="visible"/>
                                      </p:to>
                                    </p:set>
                                    <p:animEffect transition="in" filter="wipe(up)">
                                      <p:cBhvr>
                                        <p:cTn id="88" dur="500"/>
                                        <p:tgtEl>
                                          <p:spTgt spid="123"/>
                                        </p:tgtEl>
                                      </p:cBhvr>
                                    </p:animEffect>
                                  </p:childTnLst>
                                </p:cTn>
                              </p:par>
                            </p:childTnLst>
                          </p:cTn>
                        </p:par>
                      </p:childTnLst>
                    </p:cTn>
                  </p:par>
                  <p:par>
                    <p:cTn id="89" fill="hold">
                      <p:stCondLst>
                        <p:cond delay="indefinite"/>
                      </p:stCondLst>
                      <p:childTnLst>
                        <p:par>
                          <p:cTn id="90" fill="hold">
                            <p:stCondLst>
                              <p:cond delay="0"/>
                            </p:stCondLst>
                            <p:childTnLst>
                              <p:par>
                                <p:cTn id="91" presetID="10" presetClass="entr" presetSubtype="0" fill="hold" nodeType="clickEffect">
                                  <p:stCondLst>
                                    <p:cond delay="0"/>
                                  </p:stCondLst>
                                  <p:childTnLst>
                                    <p:set>
                                      <p:cBhvr>
                                        <p:cTn id="92" dur="1" fill="hold">
                                          <p:stCondLst>
                                            <p:cond delay="0"/>
                                          </p:stCondLst>
                                        </p:cTn>
                                        <p:tgtEl>
                                          <p:spTgt spid="12"/>
                                        </p:tgtEl>
                                        <p:attrNameLst>
                                          <p:attrName>style.visibility</p:attrName>
                                        </p:attrNameLst>
                                      </p:cBhvr>
                                      <p:to>
                                        <p:strVal val="visible"/>
                                      </p:to>
                                    </p:set>
                                    <p:animEffect transition="in" filter="fade">
                                      <p:cBhvr>
                                        <p:cTn id="93" dur="500"/>
                                        <p:tgtEl>
                                          <p:spTgt spid="12"/>
                                        </p:tgtEl>
                                      </p:cBhvr>
                                    </p:animEffect>
                                  </p:childTnLst>
                                </p:cTn>
                              </p:par>
                              <p:par>
                                <p:cTn id="94" presetID="10" presetClass="entr" presetSubtype="0" fill="hold" nodeType="withEffect">
                                  <p:stCondLst>
                                    <p:cond delay="0"/>
                                  </p:stCondLst>
                                  <p:childTnLst>
                                    <p:set>
                                      <p:cBhvr>
                                        <p:cTn id="95" dur="1" fill="hold">
                                          <p:stCondLst>
                                            <p:cond delay="0"/>
                                          </p:stCondLst>
                                        </p:cTn>
                                        <p:tgtEl>
                                          <p:spTgt spid="13"/>
                                        </p:tgtEl>
                                        <p:attrNameLst>
                                          <p:attrName>style.visibility</p:attrName>
                                        </p:attrNameLst>
                                      </p:cBhvr>
                                      <p:to>
                                        <p:strVal val="visible"/>
                                      </p:to>
                                    </p:set>
                                    <p:animEffect transition="in" filter="fade">
                                      <p:cBhvr>
                                        <p:cTn id="96" dur="500"/>
                                        <p:tgtEl>
                                          <p:spTgt spid="13"/>
                                        </p:tgtEl>
                                      </p:cBhvr>
                                    </p:animEffect>
                                  </p:childTnLst>
                                </p:cTn>
                              </p:par>
                              <p:par>
                                <p:cTn id="97" presetID="10" presetClass="entr" presetSubtype="0" fill="hold" grpId="0" nodeType="withEffect">
                                  <p:stCondLst>
                                    <p:cond delay="500"/>
                                  </p:stCondLst>
                                  <p:childTnLst>
                                    <p:set>
                                      <p:cBhvr>
                                        <p:cTn id="98" dur="1" fill="hold">
                                          <p:stCondLst>
                                            <p:cond delay="0"/>
                                          </p:stCondLst>
                                        </p:cTn>
                                        <p:tgtEl>
                                          <p:spTgt spid="171"/>
                                        </p:tgtEl>
                                        <p:attrNameLst>
                                          <p:attrName>style.visibility</p:attrName>
                                        </p:attrNameLst>
                                      </p:cBhvr>
                                      <p:to>
                                        <p:strVal val="visible"/>
                                      </p:to>
                                    </p:set>
                                    <p:animEffect transition="in" filter="fade">
                                      <p:cBhvr>
                                        <p:cTn id="99" dur="500"/>
                                        <p:tgtEl>
                                          <p:spTgt spid="171"/>
                                        </p:tgtEl>
                                      </p:cBhvr>
                                    </p:animEffect>
                                  </p:childTnLst>
                                </p:cTn>
                              </p:par>
                            </p:childTnLst>
                          </p:cTn>
                        </p:par>
                      </p:childTnLst>
                    </p:cTn>
                  </p:par>
                  <p:par>
                    <p:cTn id="100" fill="hold">
                      <p:stCondLst>
                        <p:cond delay="indefinite"/>
                      </p:stCondLst>
                      <p:childTnLst>
                        <p:par>
                          <p:cTn id="101" fill="hold">
                            <p:stCondLst>
                              <p:cond delay="0"/>
                            </p:stCondLst>
                            <p:childTnLst>
                              <p:par>
                                <p:cTn id="102" presetID="10" presetClass="entr" presetSubtype="0" fill="hold" nodeType="clickEffect">
                                  <p:stCondLst>
                                    <p:cond delay="0"/>
                                  </p:stCondLst>
                                  <p:childTnLst>
                                    <p:set>
                                      <p:cBhvr>
                                        <p:cTn id="103" dur="1" fill="hold">
                                          <p:stCondLst>
                                            <p:cond delay="0"/>
                                          </p:stCondLst>
                                        </p:cTn>
                                        <p:tgtEl>
                                          <p:spTgt spid="94"/>
                                        </p:tgtEl>
                                        <p:attrNameLst>
                                          <p:attrName>style.visibility</p:attrName>
                                        </p:attrNameLst>
                                      </p:cBhvr>
                                      <p:to>
                                        <p:strVal val="visible"/>
                                      </p:to>
                                    </p:set>
                                    <p:animEffect transition="in" filter="fade">
                                      <p:cBhvr>
                                        <p:cTn id="104" dur="500"/>
                                        <p:tgtEl>
                                          <p:spTgt spid="94"/>
                                        </p:tgtEl>
                                      </p:cBhvr>
                                    </p:animEffect>
                                  </p:childTnLst>
                                </p:cTn>
                              </p:par>
                            </p:childTnLst>
                          </p:cTn>
                        </p:par>
                        <p:par>
                          <p:cTn id="105" fill="hold">
                            <p:stCondLst>
                              <p:cond delay="500"/>
                            </p:stCondLst>
                            <p:childTnLst>
                              <p:par>
                                <p:cTn id="106" presetID="10" presetClass="entr" presetSubtype="0" fill="hold" nodeType="afterEffect">
                                  <p:stCondLst>
                                    <p:cond delay="0"/>
                                  </p:stCondLst>
                                  <p:childTnLst>
                                    <p:set>
                                      <p:cBhvr>
                                        <p:cTn id="107" dur="1" fill="hold">
                                          <p:stCondLst>
                                            <p:cond delay="0"/>
                                          </p:stCondLst>
                                        </p:cTn>
                                        <p:tgtEl>
                                          <p:spTgt spid="22"/>
                                        </p:tgtEl>
                                        <p:attrNameLst>
                                          <p:attrName>style.visibility</p:attrName>
                                        </p:attrNameLst>
                                      </p:cBhvr>
                                      <p:to>
                                        <p:strVal val="visible"/>
                                      </p:to>
                                    </p:set>
                                    <p:animEffect transition="in" filter="fade">
                                      <p:cBhvr>
                                        <p:cTn id="10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 grpId="0" animBg="1"/>
      <p:bldP spid="114" grpId="0" animBg="1"/>
      <p:bldP spid="115" grpId="0" animBg="1"/>
      <p:bldP spid="123" grpId="0" animBg="1"/>
      <p:bldP spid="171" grpId="0"/>
      <p:bldP spid="23" grpId="0" animBg="1"/>
      <p:bldP spid="16" grpId="0"/>
      <p:bldP spid="7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グループ化 32">
            <a:extLst>
              <a:ext uri="{FF2B5EF4-FFF2-40B4-BE49-F238E27FC236}">
                <a16:creationId xmlns:a16="http://schemas.microsoft.com/office/drawing/2014/main" id="{EAAD62DD-3AC7-EF71-93EA-1638EF25801A}"/>
              </a:ext>
            </a:extLst>
          </p:cNvPr>
          <p:cNvGrpSpPr/>
          <p:nvPr/>
        </p:nvGrpSpPr>
        <p:grpSpPr>
          <a:xfrm>
            <a:off x="1435943" y="2832623"/>
            <a:ext cx="6266532" cy="468000"/>
            <a:chOff x="1435943" y="2544991"/>
            <a:chExt cx="6266532" cy="468000"/>
          </a:xfrm>
        </p:grpSpPr>
        <p:sp>
          <p:nvSpPr>
            <p:cNvPr id="27" name="矢印: 下 26">
              <a:extLst>
                <a:ext uri="{FF2B5EF4-FFF2-40B4-BE49-F238E27FC236}">
                  <a16:creationId xmlns:a16="http://schemas.microsoft.com/office/drawing/2014/main" id="{48D82840-187F-3CB0-966F-7A3E72D7598A}"/>
                </a:ext>
              </a:extLst>
            </p:cNvPr>
            <p:cNvSpPr/>
            <p:nvPr/>
          </p:nvSpPr>
          <p:spPr>
            <a:xfrm>
              <a:off x="4485755" y="2544991"/>
              <a:ext cx="238718" cy="468000"/>
            </a:xfrm>
            <a:prstGeom prst="downArrow">
              <a:avLst>
                <a:gd name="adj1" fmla="val 55548"/>
                <a:gd name="adj2" fmla="val 55947"/>
              </a:avLst>
            </a:prstGeom>
            <a:solidFill>
              <a:srgbClr val="005BAD"/>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GPGothicE" panose="020B0900000000000000" pitchFamily="34" charset="-128"/>
              </a:endParaRPr>
            </a:p>
          </p:txBody>
        </p:sp>
        <p:sp>
          <p:nvSpPr>
            <p:cNvPr id="71" name="矢印: 下 70">
              <a:extLst>
                <a:ext uri="{FF2B5EF4-FFF2-40B4-BE49-F238E27FC236}">
                  <a16:creationId xmlns:a16="http://schemas.microsoft.com/office/drawing/2014/main" id="{1DCF960F-1CFC-7DA9-4038-B31CAD46B627}"/>
                </a:ext>
              </a:extLst>
            </p:cNvPr>
            <p:cNvSpPr/>
            <p:nvPr/>
          </p:nvSpPr>
          <p:spPr>
            <a:xfrm>
              <a:off x="1435943" y="2544991"/>
              <a:ext cx="238718" cy="468000"/>
            </a:xfrm>
            <a:prstGeom prst="downArrow">
              <a:avLst>
                <a:gd name="adj1" fmla="val 55548"/>
                <a:gd name="adj2" fmla="val 55947"/>
              </a:avLst>
            </a:prstGeom>
            <a:solidFill>
              <a:srgbClr val="005BAD"/>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HGPGothicE" panose="020B0900000000000000" pitchFamily="34" charset="-128"/>
              </a:endParaRPr>
            </a:p>
          </p:txBody>
        </p:sp>
        <p:sp>
          <p:nvSpPr>
            <p:cNvPr id="31" name="矢印: 下 30">
              <a:extLst>
                <a:ext uri="{FF2B5EF4-FFF2-40B4-BE49-F238E27FC236}">
                  <a16:creationId xmlns:a16="http://schemas.microsoft.com/office/drawing/2014/main" id="{5827F6A3-6FBC-061C-E24F-38B48743EAC1}"/>
                </a:ext>
              </a:extLst>
            </p:cNvPr>
            <p:cNvSpPr/>
            <p:nvPr/>
          </p:nvSpPr>
          <p:spPr>
            <a:xfrm>
              <a:off x="7463757" y="2544991"/>
              <a:ext cx="238718" cy="468000"/>
            </a:xfrm>
            <a:prstGeom prst="downArrow">
              <a:avLst>
                <a:gd name="adj1" fmla="val 55548"/>
                <a:gd name="adj2" fmla="val 55947"/>
              </a:avLst>
            </a:prstGeom>
            <a:solidFill>
              <a:srgbClr val="005BAD"/>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GPGothicE" panose="020B0900000000000000" pitchFamily="34" charset="-128"/>
              </a:endParaRPr>
            </a:p>
          </p:txBody>
        </p:sp>
      </p:grpSp>
      <p:grpSp>
        <p:nvGrpSpPr>
          <p:cNvPr id="12" name="グループ化 11">
            <a:extLst>
              <a:ext uri="{FF2B5EF4-FFF2-40B4-BE49-F238E27FC236}">
                <a16:creationId xmlns:a16="http://schemas.microsoft.com/office/drawing/2014/main" id="{21D18A8F-60BB-DB25-7859-AFE50AF34B1F}"/>
              </a:ext>
            </a:extLst>
          </p:cNvPr>
          <p:cNvGrpSpPr/>
          <p:nvPr/>
        </p:nvGrpSpPr>
        <p:grpSpPr>
          <a:xfrm>
            <a:off x="578819" y="4734156"/>
            <a:ext cx="1487626" cy="507254"/>
            <a:chOff x="578819" y="4380422"/>
            <a:chExt cx="1487626" cy="507254"/>
          </a:xfrm>
        </p:grpSpPr>
        <p:sp>
          <p:nvSpPr>
            <p:cNvPr id="61" name="正方形/長方形 60">
              <a:extLst>
                <a:ext uri="{FF2B5EF4-FFF2-40B4-BE49-F238E27FC236}">
                  <a16:creationId xmlns:a16="http://schemas.microsoft.com/office/drawing/2014/main" id="{3356F76A-8337-C422-DD76-BC71CD47F6FE}"/>
                </a:ext>
              </a:extLst>
            </p:cNvPr>
            <p:cNvSpPr/>
            <p:nvPr/>
          </p:nvSpPr>
          <p:spPr bwMode="auto">
            <a:xfrm>
              <a:off x="578819" y="4455628"/>
              <a:ext cx="1487626" cy="432048"/>
            </a:xfrm>
            <a:prstGeom prst="rect">
              <a:avLst/>
            </a:prstGeom>
            <a:no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2100" dirty="0">
                  <a:solidFill>
                    <a:srgbClr val="39B10F"/>
                  </a:solidFill>
                  <a:latin typeface="HGPｺﾞｼｯｸE" panose="020B0900000000000000" pitchFamily="50" charset="-128"/>
                  <a:ea typeface="HGPｺﾞｼｯｸE" panose="020B0900000000000000" pitchFamily="50" charset="-128"/>
                </a:rPr>
                <a:t>消費税</a:t>
              </a:r>
            </a:p>
          </p:txBody>
        </p:sp>
        <p:sp>
          <p:nvSpPr>
            <p:cNvPr id="74" name="矢印: 上 73">
              <a:extLst>
                <a:ext uri="{FF2B5EF4-FFF2-40B4-BE49-F238E27FC236}">
                  <a16:creationId xmlns:a16="http://schemas.microsoft.com/office/drawing/2014/main" id="{91290737-A8C4-2C9C-9F86-F19591946960}"/>
                </a:ext>
              </a:extLst>
            </p:cNvPr>
            <p:cNvSpPr/>
            <p:nvPr/>
          </p:nvSpPr>
          <p:spPr>
            <a:xfrm rot="10800000">
              <a:off x="1802375" y="4380422"/>
              <a:ext cx="237600" cy="468000"/>
            </a:xfrm>
            <a:prstGeom prst="upArrow">
              <a:avLst/>
            </a:prstGeom>
            <a:solidFill>
              <a:srgbClr val="45B21E"/>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latin typeface="HGPGothicE" panose="020B0900000000000000" pitchFamily="34" charset="-128"/>
              </a:endParaRPr>
            </a:p>
          </p:txBody>
        </p:sp>
      </p:grpSp>
      <p:grpSp>
        <p:nvGrpSpPr>
          <p:cNvPr id="50" name="グループ化 49">
            <a:extLst>
              <a:ext uri="{FF2B5EF4-FFF2-40B4-BE49-F238E27FC236}">
                <a16:creationId xmlns:a16="http://schemas.microsoft.com/office/drawing/2014/main" id="{5EFE61AD-73F3-62DE-6197-05FF32C5EBF6}"/>
              </a:ext>
            </a:extLst>
          </p:cNvPr>
          <p:cNvGrpSpPr/>
          <p:nvPr/>
        </p:nvGrpSpPr>
        <p:grpSpPr>
          <a:xfrm>
            <a:off x="2428593" y="4624919"/>
            <a:ext cx="6112692" cy="604694"/>
            <a:chOff x="1935846" y="4624919"/>
            <a:chExt cx="6112692" cy="604694"/>
          </a:xfrm>
        </p:grpSpPr>
        <p:sp>
          <p:nvSpPr>
            <p:cNvPr id="48" name="フリーフォーム: 図形 47">
              <a:extLst>
                <a:ext uri="{FF2B5EF4-FFF2-40B4-BE49-F238E27FC236}">
                  <a16:creationId xmlns:a16="http://schemas.microsoft.com/office/drawing/2014/main" id="{2E5BBD77-C74F-43ED-203F-7DFA6A15ADFE}"/>
                </a:ext>
              </a:extLst>
            </p:cNvPr>
            <p:cNvSpPr/>
            <p:nvPr/>
          </p:nvSpPr>
          <p:spPr bwMode="auto">
            <a:xfrm>
              <a:off x="3214281" y="4624919"/>
              <a:ext cx="3659416" cy="563125"/>
            </a:xfrm>
            <a:custGeom>
              <a:avLst/>
              <a:gdLst>
                <a:gd name="connsiteX0" fmla="*/ 1980982 w 3362951"/>
                <a:gd name="connsiteY0" fmla="*/ 0 h 563125"/>
                <a:gd name="connsiteX1" fmla="*/ 2124982 w 3362951"/>
                <a:gd name="connsiteY1" fmla="*/ 0 h 563125"/>
                <a:gd name="connsiteX2" fmla="*/ 2124982 w 3362951"/>
                <a:gd name="connsiteY2" fmla="*/ 237297 h 563125"/>
                <a:gd name="connsiteX3" fmla="*/ 3301294 w 3362951"/>
                <a:gd name="connsiteY3" fmla="*/ 237297 h 563125"/>
                <a:gd name="connsiteX4" fmla="*/ 3301294 w 3362951"/>
                <a:gd name="connsiteY4" fmla="*/ 316984 h 563125"/>
                <a:gd name="connsiteX5" fmla="*/ 3303551 w 3362951"/>
                <a:gd name="connsiteY5" fmla="*/ 316984 h 563125"/>
                <a:gd name="connsiteX6" fmla="*/ 3303551 w 3362951"/>
                <a:gd name="connsiteY6" fmla="*/ 444325 h 563125"/>
                <a:gd name="connsiteX7" fmla="*/ 3362951 w 3362951"/>
                <a:gd name="connsiteY7" fmla="*/ 444325 h 563125"/>
                <a:gd name="connsiteX8" fmla="*/ 3244151 w 3362951"/>
                <a:gd name="connsiteY8" fmla="*/ 563125 h 563125"/>
                <a:gd name="connsiteX9" fmla="*/ 3125350 w 3362951"/>
                <a:gd name="connsiteY9" fmla="*/ 444325 h 563125"/>
                <a:gd name="connsiteX10" fmla="*/ 3184750 w 3362951"/>
                <a:gd name="connsiteY10" fmla="*/ 444325 h 563125"/>
                <a:gd name="connsiteX11" fmla="*/ 3184750 w 3362951"/>
                <a:gd name="connsiteY11" fmla="*/ 347942 h 563125"/>
                <a:gd name="connsiteX12" fmla="*/ 178201 w 3362951"/>
                <a:gd name="connsiteY12" fmla="*/ 347942 h 563125"/>
                <a:gd name="connsiteX13" fmla="*/ 178201 w 3362951"/>
                <a:gd name="connsiteY13" fmla="*/ 444325 h 563125"/>
                <a:gd name="connsiteX14" fmla="*/ 237601 w 3362951"/>
                <a:gd name="connsiteY14" fmla="*/ 444325 h 563125"/>
                <a:gd name="connsiteX15" fmla="*/ 118801 w 3362951"/>
                <a:gd name="connsiteY15" fmla="*/ 563125 h 563125"/>
                <a:gd name="connsiteX16" fmla="*/ 0 w 3362951"/>
                <a:gd name="connsiteY16" fmla="*/ 444325 h 563125"/>
                <a:gd name="connsiteX17" fmla="*/ 59400 w 3362951"/>
                <a:gd name="connsiteY17" fmla="*/ 444325 h 563125"/>
                <a:gd name="connsiteX18" fmla="*/ 59400 w 3362951"/>
                <a:gd name="connsiteY18" fmla="*/ 347942 h 563125"/>
                <a:gd name="connsiteX19" fmla="*/ 57956 w 3362951"/>
                <a:gd name="connsiteY19" fmla="*/ 347942 h 563125"/>
                <a:gd name="connsiteX20" fmla="*/ 57956 w 3362951"/>
                <a:gd name="connsiteY20" fmla="*/ 237297 h 563125"/>
                <a:gd name="connsiteX21" fmla="*/ 1980982 w 3362951"/>
                <a:gd name="connsiteY21" fmla="*/ 237297 h 563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362951" h="563125">
                  <a:moveTo>
                    <a:pt x="1980982" y="0"/>
                  </a:moveTo>
                  <a:lnTo>
                    <a:pt x="2124982" y="0"/>
                  </a:lnTo>
                  <a:lnTo>
                    <a:pt x="2124982" y="237297"/>
                  </a:lnTo>
                  <a:lnTo>
                    <a:pt x="3301294" y="237297"/>
                  </a:lnTo>
                  <a:lnTo>
                    <a:pt x="3301294" y="316984"/>
                  </a:lnTo>
                  <a:lnTo>
                    <a:pt x="3303551" y="316984"/>
                  </a:lnTo>
                  <a:lnTo>
                    <a:pt x="3303551" y="444325"/>
                  </a:lnTo>
                  <a:lnTo>
                    <a:pt x="3362951" y="444325"/>
                  </a:lnTo>
                  <a:lnTo>
                    <a:pt x="3244151" y="563125"/>
                  </a:lnTo>
                  <a:lnTo>
                    <a:pt x="3125350" y="444325"/>
                  </a:lnTo>
                  <a:lnTo>
                    <a:pt x="3184750" y="444325"/>
                  </a:lnTo>
                  <a:lnTo>
                    <a:pt x="3184750" y="347942"/>
                  </a:lnTo>
                  <a:lnTo>
                    <a:pt x="178201" y="347942"/>
                  </a:lnTo>
                  <a:lnTo>
                    <a:pt x="178201" y="444325"/>
                  </a:lnTo>
                  <a:lnTo>
                    <a:pt x="237601" y="444325"/>
                  </a:lnTo>
                  <a:lnTo>
                    <a:pt x="118801" y="563125"/>
                  </a:lnTo>
                  <a:lnTo>
                    <a:pt x="0" y="444325"/>
                  </a:lnTo>
                  <a:lnTo>
                    <a:pt x="59400" y="444325"/>
                  </a:lnTo>
                  <a:lnTo>
                    <a:pt x="59400" y="347942"/>
                  </a:lnTo>
                  <a:lnTo>
                    <a:pt x="57956" y="347942"/>
                  </a:lnTo>
                  <a:lnTo>
                    <a:pt x="57956" y="237297"/>
                  </a:lnTo>
                  <a:lnTo>
                    <a:pt x="1980982" y="237297"/>
                  </a:lnTo>
                  <a:close/>
                </a:path>
              </a:pathLst>
            </a:custGeom>
            <a:solidFill>
              <a:srgbClr val="9374D2"/>
            </a:solidFill>
            <a:ln w="1905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ja-JP" altLang="en-US" dirty="0">
                <a:latin typeface="HGPGothicE" panose="020B0900000000000000" pitchFamily="34" charset="-128"/>
              </a:endParaRPr>
            </a:p>
          </p:txBody>
        </p:sp>
        <p:sp>
          <p:nvSpPr>
            <p:cNvPr id="17" name="正方形/長方形 16">
              <a:extLst>
                <a:ext uri="{FF2B5EF4-FFF2-40B4-BE49-F238E27FC236}">
                  <a16:creationId xmlns:a16="http://schemas.microsoft.com/office/drawing/2014/main" id="{B27425D1-0565-830B-A2D7-0BEC204DF7C8}"/>
                </a:ext>
              </a:extLst>
            </p:cNvPr>
            <p:cNvSpPr/>
            <p:nvPr/>
          </p:nvSpPr>
          <p:spPr bwMode="auto">
            <a:xfrm>
              <a:off x="1935846" y="4797565"/>
              <a:ext cx="1487626" cy="432048"/>
            </a:xfrm>
            <a:prstGeom prst="rect">
              <a:avLst/>
            </a:prstGeom>
            <a:no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2100" dirty="0">
                  <a:solidFill>
                    <a:srgbClr val="805BC9"/>
                  </a:solidFill>
                  <a:latin typeface="HGPｺﾞｼｯｸE" panose="020B0900000000000000" pitchFamily="50" charset="-128"/>
                  <a:ea typeface="HGPｺﾞｼｯｸE" panose="020B0900000000000000" pitchFamily="50" charset="-128"/>
                </a:rPr>
                <a:t>所得税</a:t>
              </a:r>
            </a:p>
          </p:txBody>
        </p:sp>
        <p:sp>
          <p:nvSpPr>
            <p:cNvPr id="14" name="正方形/長方形 13">
              <a:extLst>
                <a:ext uri="{FF2B5EF4-FFF2-40B4-BE49-F238E27FC236}">
                  <a16:creationId xmlns:a16="http://schemas.microsoft.com/office/drawing/2014/main" id="{FE407F90-DD29-437E-40F9-485D08AF5AB6}"/>
                </a:ext>
              </a:extLst>
            </p:cNvPr>
            <p:cNvSpPr/>
            <p:nvPr/>
          </p:nvSpPr>
          <p:spPr bwMode="auto">
            <a:xfrm>
              <a:off x="6560912" y="4787328"/>
              <a:ext cx="1487626" cy="432048"/>
            </a:xfrm>
            <a:prstGeom prst="rect">
              <a:avLst/>
            </a:prstGeom>
            <a:no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2100" dirty="0">
                  <a:solidFill>
                    <a:srgbClr val="805BC9"/>
                  </a:solidFill>
                  <a:latin typeface="HGPｺﾞｼｯｸE" panose="020B0900000000000000" pitchFamily="50" charset="-128"/>
                  <a:ea typeface="HGPｺﾞｼｯｸE" panose="020B0900000000000000" pitchFamily="50" charset="-128"/>
                </a:rPr>
                <a:t>住民税</a:t>
              </a:r>
            </a:p>
          </p:txBody>
        </p:sp>
      </p:grpSp>
      <p:sp>
        <p:nvSpPr>
          <p:cNvPr id="3" name="Rectangle 14">
            <a:extLst>
              <a:ext uri="{FF2B5EF4-FFF2-40B4-BE49-F238E27FC236}">
                <a16:creationId xmlns:a16="http://schemas.microsoft.com/office/drawing/2014/main" id="{44C58116-E4DC-434F-A621-C242A6B032A1}"/>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500" kern="0" dirty="0">
                <a:solidFill>
                  <a:srgbClr val="005BAD"/>
                </a:solidFill>
                <a:latin typeface="HGP創英角ｺﾞｼｯｸUB" panose="020B0900000000000000" pitchFamily="50" charset="-128"/>
                <a:ea typeface="HGP創英角ｺﾞｼｯｸUB" panose="020B0900000000000000" pitchFamily="50" charset="-128"/>
              </a:rPr>
              <a:t>１</a:t>
            </a:r>
            <a:r>
              <a:rPr lang="en-US" altLang="ja-JP" sz="2200" kern="0" dirty="0">
                <a:solidFill>
                  <a:srgbClr val="005BAD"/>
                </a:solidFill>
                <a:latin typeface="HGP創英角ｺﾞｼｯｸUB" panose="020B0900000000000000" pitchFamily="50" charset="-128"/>
                <a:ea typeface="HGP創英角ｺﾞｼｯｸUB" panose="020B0900000000000000" pitchFamily="50" charset="-128"/>
              </a:rPr>
              <a:t>. </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生活と税金の関わりについて考えてみよう</a:t>
            </a:r>
          </a:p>
        </p:txBody>
      </p:sp>
      <p:grpSp>
        <p:nvGrpSpPr>
          <p:cNvPr id="5" name="グループ化 4">
            <a:extLst>
              <a:ext uri="{FF2B5EF4-FFF2-40B4-BE49-F238E27FC236}">
                <a16:creationId xmlns:a16="http://schemas.microsoft.com/office/drawing/2014/main" id="{C05F90AF-3738-4212-2B1A-E26FBC2C7C5B}"/>
              </a:ext>
            </a:extLst>
          </p:cNvPr>
          <p:cNvGrpSpPr/>
          <p:nvPr/>
        </p:nvGrpSpPr>
        <p:grpSpPr>
          <a:xfrm>
            <a:off x="3276624" y="1397881"/>
            <a:ext cx="2592001" cy="1447719"/>
            <a:chOff x="3276624" y="1066181"/>
            <a:chExt cx="2592001" cy="1447719"/>
          </a:xfrm>
        </p:grpSpPr>
        <p:sp>
          <p:nvSpPr>
            <p:cNvPr id="28" name="正方形/長方形 27">
              <a:extLst>
                <a:ext uri="{FF2B5EF4-FFF2-40B4-BE49-F238E27FC236}">
                  <a16:creationId xmlns:a16="http://schemas.microsoft.com/office/drawing/2014/main" id="{1A43CDC7-CACA-ABFD-3D8E-002C8F432487}"/>
                </a:ext>
              </a:extLst>
            </p:cNvPr>
            <p:cNvSpPr/>
            <p:nvPr/>
          </p:nvSpPr>
          <p:spPr bwMode="auto">
            <a:xfrm>
              <a:off x="3276625" y="1073900"/>
              <a:ext cx="2592000" cy="1440000"/>
            </a:xfrm>
            <a:prstGeom prst="rect">
              <a:avLst/>
            </a:prstGeom>
            <a:solidFill>
              <a:schemeClr val="bg1"/>
            </a:solidFill>
            <a:ln w="12700">
              <a:solidFill>
                <a:srgbClr val="005BA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latin typeface="HGPGothicE" panose="020B0900000000000000" pitchFamily="34" charset="-128"/>
              </a:endParaRPr>
            </a:p>
          </p:txBody>
        </p:sp>
        <p:pic>
          <p:nvPicPr>
            <p:cNvPr id="29" name="図 28">
              <a:extLst>
                <a:ext uri="{FF2B5EF4-FFF2-40B4-BE49-F238E27FC236}">
                  <a16:creationId xmlns:a16="http://schemas.microsoft.com/office/drawing/2014/main" id="{5E4FCD3F-57DB-C60F-A072-40FB6A711539}"/>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5001050" y="1466301"/>
              <a:ext cx="843389" cy="1035662"/>
            </a:xfrm>
            <a:prstGeom prst="rect">
              <a:avLst/>
            </a:prstGeom>
          </p:spPr>
        </p:pic>
        <p:sp>
          <p:nvSpPr>
            <p:cNvPr id="30" name="正方形/長方形 29">
              <a:extLst>
                <a:ext uri="{FF2B5EF4-FFF2-40B4-BE49-F238E27FC236}">
                  <a16:creationId xmlns:a16="http://schemas.microsoft.com/office/drawing/2014/main" id="{1F05B907-49F7-8DC2-8D9D-49210F77249E}"/>
                </a:ext>
              </a:extLst>
            </p:cNvPr>
            <p:cNvSpPr/>
            <p:nvPr/>
          </p:nvSpPr>
          <p:spPr bwMode="auto">
            <a:xfrm>
              <a:off x="3276625" y="1066181"/>
              <a:ext cx="2592000" cy="346596"/>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ja-JP" altLang="en-US" sz="1600" dirty="0">
                  <a:solidFill>
                    <a:schemeClr val="bg1"/>
                  </a:solidFill>
                  <a:latin typeface="HGPｺﾞｼｯｸE" panose="020B0900000000000000" pitchFamily="50" charset="-128"/>
                  <a:ea typeface="HGPｺﾞｼｯｸE" panose="020B0900000000000000" pitchFamily="50" charset="-128"/>
                </a:rPr>
                <a:t>自分で商売をしている場合</a:t>
              </a:r>
            </a:p>
          </p:txBody>
        </p:sp>
        <p:sp>
          <p:nvSpPr>
            <p:cNvPr id="32" name="テキスト ボックス 31">
              <a:extLst>
                <a:ext uri="{FF2B5EF4-FFF2-40B4-BE49-F238E27FC236}">
                  <a16:creationId xmlns:a16="http://schemas.microsoft.com/office/drawing/2014/main" id="{E812F88B-DDAE-928B-0F63-A2E585E05585}"/>
                </a:ext>
              </a:extLst>
            </p:cNvPr>
            <p:cNvSpPr txBox="1"/>
            <p:nvPr/>
          </p:nvSpPr>
          <p:spPr>
            <a:xfrm>
              <a:off x="3276624" y="1460682"/>
              <a:ext cx="1696298" cy="1015663"/>
            </a:xfrm>
            <a:prstGeom prst="rect">
              <a:avLst/>
            </a:prstGeom>
            <a:noFill/>
          </p:spPr>
          <p:txBody>
            <a:bodyPr wrap="none" rtlCol="0">
              <a:spAutoFit/>
            </a:bodyPr>
            <a:lstStyle/>
            <a:p>
              <a:pPr>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ＹｏｕＴｕｂｅｒや大工さん</a:t>
              </a:r>
            </a:p>
            <a:p>
              <a:pPr>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など自分で商売を</a:t>
              </a:r>
              <a:endParaRPr lang="en-US" altLang="ja-JP" sz="1200" dirty="0">
                <a:latin typeface="HGPｺﾞｼｯｸE" panose="020B0900000000000000" pitchFamily="50" charset="-128"/>
                <a:ea typeface="HGPｺﾞｼｯｸE" panose="020B0900000000000000" pitchFamily="50" charset="-128"/>
              </a:endParaRPr>
            </a:p>
            <a:p>
              <a:pPr>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している方は</a:t>
              </a:r>
            </a:p>
            <a:p>
              <a:pPr>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確定申告で税金を</a:t>
              </a:r>
            </a:p>
            <a:p>
              <a:pPr>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納めています。</a:t>
              </a:r>
            </a:p>
          </p:txBody>
        </p:sp>
      </p:grpSp>
      <p:grpSp>
        <p:nvGrpSpPr>
          <p:cNvPr id="6" name="グループ化 5">
            <a:extLst>
              <a:ext uri="{FF2B5EF4-FFF2-40B4-BE49-F238E27FC236}">
                <a16:creationId xmlns:a16="http://schemas.microsoft.com/office/drawing/2014/main" id="{7AE87038-9C71-BD07-2462-92A1ACB7BD45}"/>
              </a:ext>
            </a:extLst>
          </p:cNvPr>
          <p:cNvGrpSpPr/>
          <p:nvPr/>
        </p:nvGrpSpPr>
        <p:grpSpPr>
          <a:xfrm>
            <a:off x="6177892" y="1397881"/>
            <a:ext cx="2592001" cy="1447719"/>
            <a:chOff x="6177892" y="1066181"/>
            <a:chExt cx="2592001" cy="1447719"/>
          </a:xfrm>
        </p:grpSpPr>
        <p:sp>
          <p:nvSpPr>
            <p:cNvPr id="35" name="正方形/長方形 34">
              <a:extLst>
                <a:ext uri="{FF2B5EF4-FFF2-40B4-BE49-F238E27FC236}">
                  <a16:creationId xmlns:a16="http://schemas.microsoft.com/office/drawing/2014/main" id="{F7477CF4-8291-DE14-B8D4-BA8C16FE93A3}"/>
                </a:ext>
              </a:extLst>
            </p:cNvPr>
            <p:cNvSpPr/>
            <p:nvPr/>
          </p:nvSpPr>
          <p:spPr bwMode="auto">
            <a:xfrm>
              <a:off x="6177892" y="1073900"/>
              <a:ext cx="2592000" cy="1440000"/>
            </a:xfrm>
            <a:prstGeom prst="rect">
              <a:avLst/>
            </a:prstGeom>
            <a:solidFill>
              <a:schemeClr val="bg1"/>
            </a:solidFill>
            <a:ln w="12700">
              <a:solidFill>
                <a:srgbClr val="005BA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latin typeface="HGPGothicE" panose="020B0900000000000000" pitchFamily="34" charset="-128"/>
              </a:endParaRPr>
            </a:p>
          </p:txBody>
        </p:sp>
        <p:sp>
          <p:nvSpPr>
            <p:cNvPr id="37" name="正方形/長方形 36">
              <a:extLst>
                <a:ext uri="{FF2B5EF4-FFF2-40B4-BE49-F238E27FC236}">
                  <a16:creationId xmlns:a16="http://schemas.microsoft.com/office/drawing/2014/main" id="{8432BC26-E718-3179-0964-12D49004E7DD}"/>
                </a:ext>
              </a:extLst>
            </p:cNvPr>
            <p:cNvSpPr/>
            <p:nvPr/>
          </p:nvSpPr>
          <p:spPr bwMode="auto">
            <a:xfrm>
              <a:off x="6177892" y="1066181"/>
              <a:ext cx="2592000" cy="346596"/>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ja-JP" altLang="en-US" sz="1600" dirty="0">
                  <a:solidFill>
                    <a:schemeClr val="bg1"/>
                  </a:solidFill>
                  <a:latin typeface="HGPｺﾞｼｯｸE" panose="020B0900000000000000" pitchFamily="50" charset="-128"/>
                  <a:ea typeface="HGPｺﾞｼｯｸE" panose="020B0900000000000000" pitchFamily="50" charset="-128"/>
                </a:rPr>
                <a:t>会社などに勤めている場合</a:t>
              </a:r>
            </a:p>
          </p:txBody>
        </p:sp>
        <p:sp>
          <p:nvSpPr>
            <p:cNvPr id="38" name="テキスト ボックス 37">
              <a:extLst>
                <a:ext uri="{FF2B5EF4-FFF2-40B4-BE49-F238E27FC236}">
                  <a16:creationId xmlns:a16="http://schemas.microsoft.com/office/drawing/2014/main" id="{73E790D6-2D5A-C05D-F457-4D42C35A5C39}"/>
                </a:ext>
              </a:extLst>
            </p:cNvPr>
            <p:cNvSpPr txBox="1"/>
            <p:nvPr/>
          </p:nvSpPr>
          <p:spPr>
            <a:xfrm>
              <a:off x="6180616" y="1466301"/>
              <a:ext cx="1784463" cy="880049"/>
            </a:xfrm>
            <a:prstGeom prst="rect">
              <a:avLst/>
            </a:prstGeom>
            <a:noFill/>
          </p:spPr>
          <p:txBody>
            <a:bodyPr wrap="none" rtlCol="0">
              <a:spAutoFit/>
            </a:bodyPr>
            <a:lstStyle/>
            <a:p>
              <a:pPr rtl="0">
                <a:lnSpc>
                  <a:spcPct val="110000"/>
                </a:lnSpc>
                <a:spcBef>
                  <a:spcPts val="0"/>
                </a:spcBef>
                <a:spcAft>
                  <a:spcPts val="0"/>
                </a:spcAft>
              </a:pPr>
              <a:r>
                <a:rPr lang="ja-JP" altLang="en-US" sz="1200" b="0" i="0" u="none" strike="noStrike" dirty="0">
                  <a:effectLst/>
                  <a:latin typeface="HGPｺﾞｼｯｸE" panose="020B0900000000000000" pitchFamily="50" charset="-128"/>
                  <a:ea typeface="HGPｺﾞｼｯｸE" panose="020B0900000000000000" pitchFamily="50" charset="-128"/>
                </a:rPr>
                <a:t>会社員は</a:t>
              </a:r>
              <a:r>
                <a:rPr lang="ja-JP" altLang="en-US" sz="1200" dirty="0">
                  <a:latin typeface="HGPｺﾞｼｯｸE" panose="020B0900000000000000" pitchFamily="50" charset="-128"/>
                  <a:ea typeface="HGPｺﾞｼｯｸE" panose="020B0900000000000000" pitchFamily="50" charset="-128"/>
                </a:rPr>
                <a:t>、</a:t>
              </a:r>
              <a:r>
                <a:rPr lang="ja-JP" altLang="en-US" sz="1200" b="0" i="0" u="none" strike="noStrike" dirty="0">
                  <a:effectLst/>
                  <a:latin typeface="HGPｺﾞｼｯｸE" panose="020B0900000000000000" pitchFamily="50" charset="-128"/>
                  <a:ea typeface="HGPｺﾞｼｯｸE" panose="020B0900000000000000" pitchFamily="50" charset="-128"/>
                </a:rPr>
                <a:t>毎月会社から</a:t>
              </a:r>
              <a:endParaRPr lang="en-US" altLang="ja-JP" sz="1200" b="0" i="0" u="none" strike="noStrike" dirty="0">
                <a:effectLst/>
                <a:latin typeface="HGPｺﾞｼｯｸE" panose="020B0900000000000000" pitchFamily="50" charset="-128"/>
                <a:ea typeface="HGPｺﾞｼｯｸE" panose="020B0900000000000000" pitchFamily="50" charset="-128"/>
              </a:endParaRPr>
            </a:p>
            <a:p>
              <a:pPr rtl="0">
                <a:lnSpc>
                  <a:spcPct val="110000"/>
                </a:lnSpc>
                <a:spcBef>
                  <a:spcPts val="0"/>
                </a:spcBef>
                <a:spcAft>
                  <a:spcPts val="0"/>
                </a:spcAft>
              </a:pPr>
              <a:r>
                <a:rPr lang="ja-JP" altLang="en-US" sz="1200" b="0" i="0" u="none" strike="noStrike" dirty="0">
                  <a:effectLst/>
                  <a:latin typeface="HGPｺﾞｼｯｸE" panose="020B0900000000000000" pitchFamily="50" charset="-128"/>
                  <a:ea typeface="HGPｺﾞｼｯｸE" panose="020B0900000000000000" pitchFamily="50" charset="-128"/>
                </a:rPr>
                <a:t>払われる給料の中から、</a:t>
              </a:r>
              <a:endParaRPr lang="en-US" altLang="ja-JP" sz="1200" b="0" i="0" u="none" strike="noStrike" dirty="0">
                <a:effectLst/>
                <a:latin typeface="HGPｺﾞｼｯｸE" panose="020B0900000000000000" pitchFamily="50" charset="-128"/>
                <a:ea typeface="HGPｺﾞｼｯｸE" panose="020B0900000000000000" pitchFamily="50" charset="-128"/>
              </a:endParaRPr>
            </a:p>
            <a:p>
              <a:pPr rtl="0">
                <a:lnSpc>
                  <a:spcPct val="110000"/>
                </a:lnSpc>
                <a:spcBef>
                  <a:spcPts val="0"/>
                </a:spcBef>
                <a:spcAft>
                  <a:spcPts val="0"/>
                </a:spcAft>
              </a:pPr>
              <a:r>
                <a:rPr lang="ja-JP" altLang="en-US" sz="1200" b="0" i="0" u="none" strike="noStrike" dirty="0">
                  <a:effectLst/>
                  <a:latin typeface="HGPｺﾞｼｯｸE" panose="020B0900000000000000" pitchFamily="50" charset="-128"/>
                  <a:ea typeface="HGPｺﾞｼｯｸE" panose="020B0900000000000000" pitchFamily="50" charset="-128"/>
                </a:rPr>
                <a:t>税金</a:t>
              </a:r>
              <a:r>
                <a:rPr lang="en-US" altLang="ja-JP" sz="1100" b="0" i="0" u="none" strike="noStrike" dirty="0">
                  <a:effectLst/>
                  <a:latin typeface="HGPｺﾞｼｯｸE" panose="020B0900000000000000" pitchFamily="50" charset="-128"/>
                  <a:ea typeface="HGPｺﾞｼｯｸE" panose="020B0900000000000000" pitchFamily="50" charset="-128"/>
                </a:rPr>
                <a:t>(</a:t>
              </a:r>
              <a:r>
                <a:rPr lang="ja-JP" altLang="en-US" sz="1100" b="0" i="0" u="none" strike="noStrike" dirty="0">
                  <a:effectLst/>
                  <a:latin typeface="HGPｺﾞｼｯｸE" panose="020B0900000000000000" pitchFamily="50" charset="-128"/>
                  <a:ea typeface="HGPｺﾞｼｯｸE" panose="020B0900000000000000" pitchFamily="50" charset="-128"/>
                </a:rPr>
                <a:t>所得税・住民税</a:t>
              </a:r>
              <a:r>
                <a:rPr lang="en-US" altLang="ja-JP" sz="1100" b="0" i="0" u="none" strike="noStrike" dirty="0">
                  <a:effectLst/>
                  <a:latin typeface="HGPｺﾞｼｯｸE" panose="020B0900000000000000" pitchFamily="50" charset="-128"/>
                  <a:ea typeface="HGPｺﾞｼｯｸE" panose="020B0900000000000000" pitchFamily="50" charset="-128"/>
                </a:rPr>
                <a:t>)</a:t>
              </a:r>
              <a:r>
                <a:rPr lang="ja-JP" altLang="en-US" sz="1200" b="0" i="0" u="none" strike="noStrike" dirty="0">
                  <a:effectLst/>
                  <a:latin typeface="HGPｺﾞｼｯｸE" panose="020B0900000000000000" pitchFamily="50" charset="-128"/>
                  <a:ea typeface="HGPｺﾞｼｯｸE" panose="020B0900000000000000" pitchFamily="50" charset="-128"/>
                </a:rPr>
                <a:t>が</a:t>
              </a:r>
              <a:endParaRPr lang="en-US" altLang="ja-JP" sz="1200" b="0" i="0" u="none" strike="noStrike" dirty="0">
                <a:effectLst/>
                <a:latin typeface="HGPｺﾞｼｯｸE" panose="020B0900000000000000" pitchFamily="50" charset="-128"/>
                <a:ea typeface="HGPｺﾞｼｯｸE" panose="020B0900000000000000" pitchFamily="50" charset="-128"/>
              </a:endParaRPr>
            </a:p>
            <a:p>
              <a:pPr rtl="0">
                <a:lnSpc>
                  <a:spcPct val="110000"/>
                </a:lnSpc>
                <a:spcBef>
                  <a:spcPts val="0"/>
                </a:spcBef>
                <a:spcAft>
                  <a:spcPts val="0"/>
                </a:spcAft>
              </a:pPr>
              <a:r>
                <a:rPr lang="ja-JP" altLang="en-US" sz="1200" b="0" i="0" u="none" strike="noStrike" dirty="0">
                  <a:effectLst/>
                  <a:latin typeface="HGPｺﾞｼｯｸE" panose="020B0900000000000000" pitchFamily="50" charset="-128"/>
                  <a:ea typeface="HGPｺﾞｼｯｸE" panose="020B0900000000000000" pitchFamily="50" charset="-128"/>
                </a:rPr>
                <a:t>差し引かれています。</a:t>
              </a:r>
              <a:endParaRPr lang="en-US" altLang="ja-JP" sz="1200" b="0" i="0" u="none" strike="noStrike" dirty="0">
                <a:effectLst/>
                <a:latin typeface="HGPｺﾞｼｯｸE" panose="020B0900000000000000" pitchFamily="50" charset="-128"/>
                <a:ea typeface="HGPｺﾞｼｯｸE" panose="020B0900000000000000" pitchFamily="50" charset="-128"/>
              </a:endParaRPr>
            </a:p>
          </p:txBody>
        </p:sp>
        <p:pic>
          <p:nvPicPr>
            <p:cNvPr id="36" name="図 35">
              <a:extLst>
                <a:ext uri="{FF2B5EF4-FFF2-40B4-BE49-F238E27FC236}">
                  <a16:creationId xmlns:a16="http://schemas.microsoft.com/office/drawing/2014/main" id="{DFFDAFDE-B723-CE09-54A8-372EF7E93E2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7702475" y="1660318"/>
              <a:ext cx="1067418" cy="852403"/>
            </a:xfrm>
            <a:prstGeom prst="rect">
              <a:avLst/>
            </a:prstGeom>
          </p:spPr>
        </p:pic>
      </p:grpSp>
      <p:grpSp>
        <p:nvGrpSpPr>
          <p:cNvPr id="9" name="グループ化 8">
            <a:extLst>
              <a:ext uri="{FF2B5EF4-FFF2-40B4-BE49-F238E27FC236}">
                <a16:creationId xmlns:a16="http://schemas.microsoft.com/office/drawing/2014/main" id="{3190AD2A-D30D-AC0D-F5D7-17F1729C4736}"/>
              </a:ext>
            </a:extLst>
          </p:cNvPr>
          <p:cNvGrpSpPr/>
          <p:nvPr/>
        </p:nvGrpSpPr>
        <p:grpSpPr>
          <a:xfrm>
            <a:off x="3276000" y="3303310"/>
            <a:ext cx="5636733" cy="1485812"/>
            <a:chOff x="3276000" y="2971610"/>
            <a:chExt cx="5636733" cy="1485812"/>
          </a:xfrm>
        </p:grpSpPr>
        <p:sp>
          <p:nvSpPr>
            <p:cNvPr id="40" name="正方形/長方形 39">
              <a:extLst>
                <a:ext uri="{FF2B5EF4-FFF2-40B4-BE49-F238E27FC236}">
                  <a16:creationId xmlns:a16="http://schemas.microsoft.com/office/drawing/2014/main" id="{C55BEE94-6ABF-90FA-941E-56CBD16C1337}"/>
                </a:ext>
              </a:extLst>
            </p:cNvPr>
            <p:cNvSpPr/>
            <p:nvPr/>
          </p:nvSpPr>
          <p:spPr bwMode="auto">
            <a:xfrm>
              <a:off x="3276000" y="2971610"/>
              <a:ext cx="5544150" cy="1440000"/>
            </a:xfrm>
            <a:prstGeom prst="rect">
              <a:avLst/>
            </a:prstGeom>
            <a:solidFill>
              <a:schemeClr val="bg1"/>
            </a:solidFill>
            <a:ln w="12700">
              <a:gradFill flip="none" rotWithShape="1">
                <a:gsLst>
                  <a:gs pos="48200">
                    <a:srgbClr val="B474CE"/>
                  </a:gs>
                  <a:gs pos="37000">
                    <a:srgbClr val="22B6E7"/>
                  </a:gs>
                  <a:gs pos="0">
                    <a:srgbClr val="11BAEF"/>
                  </a:gs>
                  <a:gs pos="94215">
                    <a:srgbClr val="F38585"/>
                  </a:gs>
                  <a:gs pos="57000">
                    <a:srgbClr val="F38585"/>
                  </a:gs>
                </a:gsLst>
                <a:lin ang="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latin typeface="HGPGothicE" panose="020B0900000000000000" pitchFamily="34" charset="-128"/>
              </a:endParaRPr>
            </a:p>
          </p:txBody>
        </p:sp>
        <p:pic>
          <p:nvPicPr>
            <p:cNvPr id="41" name="図 40">
              <a:extLst>
                <a:ext uri="{FF2B5EF4-FFF2-40B4-BE49-F238E27FC236}">
                  <a16:creationId xmlns:a16="http://schemas.microsoft.com/office/drawing/2014/main" id="{0D13822A-4A0B-FF74-EEEB-12336439A699}"/>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7350438" y="3429158"/>
              <a:ext cx="1562295" cy="1028264"/>
            </a:xfrm>
            <a:prstGeom prst="rect">
              <a:avLst/>
            </a:prstGeom>
          </p:spPr>
        </p:pic>
        <p:sp>
          <p:nvSpPr>
            <p:cNvPr id="42" name="四角形: 角を丸くする 41">
              <a:extLst>
                <a:ext uri="{FF2B5EF4-FFF2-40B4-BE49-F238E27FC236}">
                  <a16:creationId xmlns:a16="http://schemas.microsoft.com/office/drawing/2014/main" id="{9D7C3A53-4869-9C8A-CA57-B9C06C6509A6}"/>
                </a:ext>
              </a:extLst>
            </p:cNvPr>
            <p:cNvSpPr/>
            <p:nvPr/>
          </p:nvSpPr>
          <p:spPr bwMode="auto">
            <a:xfrm>
              <a:off x="6157530" y="3058461"/>
              <a:ext cx="945835" cy="259745"/>
            </a:xfrm>
            <a:prstGeom prst="roundRect">
              <a:avLst>
                <a:gd name="adj" fmla="val 50000"/>
              </a:avLst>
            </a:prstGeom>
            <a:solidFill>
              <a:srgbClr val="DE5C5C"/>
            </a:solid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algn="ctr"/>
              <a:r>
                <a:rPr lang="ja-JP" altLang="en-US" sz="1200" dirty="0">
                  <a:solidFill>
                    <a:schemeClr val="bg1"/>
                  </a:solidFill>
                  <a:latin typeface="HGPｺﾞｼｯｸE" panose="020B0900000000000000" pitchFamily="50" charset="-128"/>
                  <a:ea typeface="HGPｺﾞｼｯｸE" panose="020B0900000000000000" pitchFamily="50" charset="-128"/>
                </a:rPr>
                <a:t>会社</a:t>
              </a:r>
            </a:p>
          </p:txBody>
        </p:sp>
        <p:pic>
          <p:nvPicPr>
            <p:cNvPr id="43" name="図 42">
              <a:extLst>
                <a:ext uri="{FF2B5EF4-FFF2-40B4-BE49-F238E27FC236}">
                  <a16:creationId xmlns:a16="http://schemas.microsoft.com/office/drawing/2014/main" id="{148F644B-8FA5-6116-C583-B655E266E6BA}"/>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4828181" y="3265682"/>
              <a:ext cx="1088211" cy="1014561"/>
            </a:xfrm>
            <a:prstGeom prst="rect">
              <a:avLst/>
            </a:prstGeom>
          </p:spPr>
        </p:pic>
        <p:sp>
          <p:nvSpPr>
            <p:cNvPr id="44" name="四角形: 角を丸くする 43">
              <a:extLst>
                <a:ext uri="{FF2B5EF4-FFF2-40B4-BE49-F238E27FC236}">
                  <a16:creationId xmlns:a16="http://schemas.microsoft.com/office/drawing/2014/main" id="{16E12664-4484-2BDB-6A45-E16846E0BE9F}"/>
                </a:ext>
              </a:extLst>
            </p:cNvPr>
            <p:cNvSpPr/>
            <p:nvPr/>
          </p:nvSpPr>
          <p:spPr bwMode="auto">
            <a:xfrm>
              <a:off x="3362469" y="3058461"/>
              <a:ext cx="1152128" cy="259745"/>
            </a:xfrm>
            <a:prstGeom prst="roundRect">
              <a:avLst>
                <a:gd name="adj" fmla="val 50000"/>
              </a:avLst>
            </a:prstGeom>
            <a:solidFill>
              <a:srgbClr val="0FBEE7"/>
            </a:solid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algn="ctr"/>
              <a:r>
                <a:rPr lang="ja-JP" altLang="en-US" sz="1200" dirty="0">
                  <a:solidFill>
                    <a:schemeClr val="bg1"/>
                  </a:solidFill>
                  <a:latin typeface="HGPｺﾞｼｯｸE" panose="020B0900000000000000" pitchFamily="50" charset="-128"/>
                  <a:ea typeface="HGPｺﾞｼｯｸE" panose="020B0900000000000000" pitchFamily="50" charset="-128"/>
                </a:rPr>
                <a:t>個人事業主</a:t>
              </a:r>
            </a:p>
          </p:txBody>
        </p:sp>
        <p:sp>
          <p:nvSpPr>
            <p:cNvPr id="49" name="テキスト ボックス 48">
              <a:extLst>
                <a:ext uri="{FF2B5EF4-FFF2-40B4-BE49-F238E27FC236}">
                  <a16:creationId xmlns:a16="http://schemas.microsoft.com/office/drawing/2014/main" id="{F6734E0A-D90F-765B-42EE-5FA4210C4EF0}"/>
                </a:ext>
              </a:extLst>
            </p:cNvPr>
            <p:cNvSpPr txBox="1"/>
            <p:nvPr/>
          </p:nvSpPr>
          <p:spPr>
            <a:xfrm>
              <a:off x="3277622" y="3405887"/>
              <a:ext cx="1648208" cy="880049"/>
            </a:xfrm>
            <a:prstGeom prst="rect">
              <a:avLst/>
            </a:prstGeom>
            <a:noFill/>
          </p:spPr>
          <p:txBody>
            <a:bodyPr wrap="none" rtlCol="0">
              <a:spAutoFit/>
            </a:bodyPr>
            <a:lstStyle/>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自分で税金を計算して</a:t>
              </a:r>
              <a:endParaRPr lang="en-US" altLang="ja-JP" sz="12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税務署に申告</a:t>
              </a:r>
              <a:endParaRPr lang="en-US" altLang="ja-JP" sz="12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en-US" altLang="ja-JP" sz="1200" dirty="0">
                  <a:latin typeface="HGPｺﾞｼｯｸE" panose="020B0900000000000000" pitchFamily="50" charset="-128"/>
                  <a:ea typeface="HGPｺﾞｼｯｸE" panose="020B0900000000000000" pitchFamily="50" charset="-128"/>
                </a:rPr>
                <a:t>(</a:t>
              </a:r>
              <a:r>
                <a:rPr lang="ja-JP" altLang="en-US" sz="1200" dirty="0">
                  <a:latin typeface="HGPｺﾞｼｯｸE" panose="020B0900000000000000" pitchFamily="50" charset="-128"/>
                  <a:ea typeface="HGPｺﾞｼｯｸE" panose="020B0900000000000000" pitchFamily="50" charset="-128"/>
                </a:rPr>
                <a:t>申し出ること）し、</a:t>
              </a:r>
              <a:endParaRPr lang="en-US" altLang="ja-JP" sz="12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納めます </a:t>
              </a:r>
              <a:r>
                <a:rPr lang="en-US" altLang="ja-JP" sz="1200" dirty="0">
                  <a:latin typeface="HGPｺﾞｼｯｸE" panose="020B0900000000000000" pitchFamily="50" charset="-128"/>
                  <a:ea typeface="HGPｺﾞｼｯｸE" panose="020B0900000000000000" pitchFamily="50" charset="-128"/>
                </a:rPr>
                <a:t>(</a:t>
              </a:r>
              <a:r>
                <a:rPr lang="ja-JP" altLang="en-US" sz="1200" dirty="0">
                  <a:latin typeface="HGPｺﾞｼｯｸE" panose="020B0900000000000000" pitchFamily="50" charset="-128"/>
                  <a:ea typeface="HGPｺﾞｼｯｸE" panose="020B0900000000000000" pitchFamily="50" charset="-128"/>
                </a:rPr>
                <a:t>確定申告</a:t>
              </a:r>
              <a:r>
                <a:rPr lang="en-US" altLang="ja-JP" sz="1200" dirty="0">
                  <a:latin typeface="HGPｺﾞｼｯｸE" panose="020B0900000000000000" pitchFamily="50" charset="-128"/>
                  <a:ea typeface="HGPｺﾞｼｯｸE" panose="020B0900000000000000" pitchFamily="50" charset="-128"/>
                </a:rPr>
                <a:t>)</a:t>
              </a:r>
              <a:r>
                <a:rPr lang="ja-JP" altLang="en-US" sz="1200" dirty="0">
                  <a:latin typeface="HGPｺﾞｼｯｸE" panose="020B0900000000000000" pitchFamily="50" charset="-128"/>
                  <a:ea typeface="HGPｺﾞｼｯｸE" panose="020B0900000000000000" pitchFamily="50" charset="-128"/>
                </a:rPr>
                <a:t>。</a:t>
              </a:r>
              <a:endParaRPr lang="en-US" altLang="ja-JP" sz="1200" dirty="0">
                <a:latin typeface="HGPｺﾞｼｯｸE" panose="020B0900000000000000" pitchFamily="50" charset="-128"/>
                <a:ea typeface="HGPｺﾞｼｯｸE" panose="020B0900000000000000" pitchFamily="50" charset="-128"/>
              </a:endParaRPr>
            </a:p>
          </p:txBody>
        </p:sp>
        <p:sp>
          <p:nvSpPr>
            <p:cNvPr id="47" name="テキスト ボックス 46">
              <a:extLst>
                <a:ext uri="{FF2B5EF4-FFF2-40B4-BE49-F238E27FC236}">
                  <a16:creationId xmlns:a16="http://schemas.microsoft.com/office/drawing/2014/main" id="{1860FED4-E4F6-55A1-A245-FC59CEE6003E}"/>
                </a:ext>
              </a:extLst>
            </p:cNvPr>
            <p:cNvSpPr txBox="1"/>
            <p:nvPr/>
          </p:nvSpPr>
          <p:spPr>
            <a:xfrm>
              <a:off x="6081549" y="3405887"/>
              <a:ext cx="1329210" cy="880049"/>
            </a:xfrm>
            <a:prstGeom prst="rect">
              <a:avLst/>
            </a:prstGeom>
            <a:noFill/>
          </p:spPr>
          <p:txBody>
            <a:bodyPr wrap="none" rtlCol="0">
              <a:spAutoFit/>
            </a:bodyPr>
            <a:lstStyle/>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会社は、社員から</a:t>
              </a:r>
              <a:endParaRPr lang="en-US" altLang="ja-JP" sz="12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預かった税金を</a:t>
              </a:r>
              <a:endParaRPr lang="en-US" altLang="ja-JP" sz="12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まとめて納めます</a:t>
              </a:r>
              <a:endParaRPr lang="en-US" altLang="ja-JP" sz="12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（源泉徴収）。</a:t>
              </a:r>
            </a:p>
          </p:txBody>
        </p:sp>
      </p:grpSp>
      <p:grpSp>
        <p:nvGrpSpPr>
          <p:cNvPr id="11" name="グループ化 10">
            <a:extLst>
              <a:ext uri="{FF2B5EF4-FFF2-40B4-BE49-F238E27FC236}">
                <a16:creationId xmlns:a16="http://schemas.microsoft.com/office/drawing/2014/main" id="{BB4665ED-58DF-C42F-E1CC-C4EDF4F0DD5A}"/>
              </a:ext>
            </a:extLst>
          </p:cNvPr>
          <p:cNvGrpSpPr/>
          <p:nvPr/>
        </p:nvGrpSpPr>
        <p:grpSpPr>
          <a:xfrm>
            <a:off x="5039206" y="5201020"/>
            <a:ext cx="2592000" cy="1440000"/>
            <a:chOff x="5039206" y="4869320"/>
            <a:chExt cx="2592000" cy="1440000"/>
          </a:xfrm>
        </p:grpSpPr>
        <p:sp>
          <p:nvSpPr>
            <p:cNvPr id="54" name="正方形/長方形 53">
              <a:extLst>
                <a:ext uri="{FF2B5EF4-FFF2-40B4-BE49-F238E27FC236}">
                  <a16:creationId xmlns:a16="http://schemas.microsoft.com/office/drawing/2014/main" id="{9803752F-9EC3-3443-E15C-35CF6E0E7AA9}"/>
                </a:ext>
              </a:extLst>
            </p:cNvPr>
            <p:cNvSpPr/>
            <p:nvPr/>
          </p:nvSpPr>
          <p:spPr bwMode="auto">
            <a:xfrm>
              <a:off x="5039206" y="4869320"/>
              <a:ext cx="2592000" cy="1440000"/>
            </a:xfrm>
            <a:prstGeom prst="rect">
              <a:avLst/>
            </a:prstGeom>
            <a:noFill/>
            <a:ln w="12700">
              <a:solidFill>
                <a:srgbClr val="005BA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latin typeface="HGPGothicE" panose="020B0900000000000000" pitchFamily="34" charset="-128"/>
              </a:endParaRPr>
            </a:p>
          </p:txBody>
        </p:sp>
        <p:sp>
          <p:nvSpPr>
            <p:cNvPr id="56" name="正方形/長方形 55">
              <a:extLst>
                <a:ext uri="{FF2B5EF4-FFF2-40B4-BE49-F238E27FC236}">
                  <a16:creationId xmlns:a16="http://schemas.microsoft.com/office/drawing/2014/main" id="{2C00E939-2CDC-CD2E-C95E-DB1F25ADEC4C}"/>
                </a:ext>
              </a:extLst>
            </p:cNvPr>
            <p:cNvSpPr/>
            <p:nvPr/>
          </p:nvSpPr>
          <p:spPr bwMode="auto">
            <a:xfrm>
              <a:off x="5091569" y="4948063"/>
              <a:ext cx="1487626" cy="818832"/>
            </a:xfrm>
            <a:prstGeom prst="rect">
              <a:avLst/>
            </a:prstGeom>
            <a:no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1600" dirty="0">
                  <a:solidFill>
                    <a:srgbClr val="005BAD"/>
                  </a:solidFill>
                  <a:latin typeface="HGPｺﾞｼｯｸE" panose="020B0900000000000000" pitchFamily="50" charset="-128"/>
                  <a:ea typeface="HGPｺﾞｼｯｸE" panose="020B0900000000000000" pitchFamily="50" charset="-128"/>
                </a:rPr>
                <a:t>都道府県</a:t>
              </a:r>
              <a:endParaRPr lang="en-US" altLang="ja-JP" sz="1600" dirty="0">
                <a:solidFill>
                  <a:srgbClr val="005BAD"/>
                </a:solidFill>
                <a:latin typeface="HGPｺﾞｼｯｸE" panose="020B0900000000000000" pitchFamily="50" charset="-128"/>
                <a:ea typeface="HGPｺﾞｼｯｸE" panose="020B0900000000000000" pitchFamily="50" charset="-128"/>
              </a:endParaRPr>
            </a:p>
            <a:p>
              <a:pPr marL="0" marR="0" indent="0" algn="ctr" defTabSz="914400" latinLnBrk="0">
                <a:lnSpc>
                  <a:spcPct val="100000"/>
                </a:lnSpc>
                <a:buClrTx/>
                <a:buSzTx/>
                <a:buFontTx/>
                <a:buNone/>
                <a:tabLst/>
              </a:pPr>
              <a:r>
                <a:rPr lang="ja-JP" altLang="en-US" sz="1600" dirty="0">
                  <a:solidFill>
                    <a:srgbClr val="005BAD"/>
                  </a:solidFill>
                  <a:latin typeface="HGPｺﾞｼｯｸE" panose="020B0900000000000000" pitchFamily="50" charset="-128"/>
                  <a:ea typeface="HGPｺﾞｼｯｸE" panose="020B0900000000000000" pitchFamily="50" charset="-128"/>
                </a:rPr>
                <a:t>市区町村</a:t>
              </a:r>
              <a:endParaRPr lang="en-US" altLang="ja-JP" sz="1600" dirty="0">
                <a:solidFill>
                  <a:srgbClr val="005BAD"/>
                </a:solidFill>
                <a:latin typeface="HGPｺﾞｼｯｸE" panose="020B0900000000000000" pitchFamily="50" charset="-128"/>
                <a:ea typeface="HGPｺﾞｼｯｸE" panose="020B0900000000000000" pitchFamily="50" charset="-128"/>
              </a:endParaRPr>
            </a:p>
          </p:txBody>
        </p:sp>
        <p:pic>
          <p:nvPicPr>
            <p:cNvPr id="57" name="グラフィックス 56">
              <a:extLst>
                <a:ext uri="{FF2B5EF4-FFF2-40B4-BE49-F238E27FC236}">
                  <a16:creationId xmlns:a16="http://schemas.microsoft.com/office/drawing/2014/main" id="{5C508F82-9849-F298-84EE-9EB1A7DDA50E}"/>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6200000">
              <a:off x="5726826" y="5206539"/>
              <a:ext cx="217112" cy="1184009"/>
            </a:xfrm>
            <a:prstGeom prst="rect">
              <a:avLst/>
            </a:prstGeom>
          </p:spPr>
        </p:pic>
        <p:sp>
          <p:nvSpPr>
            <p:cNvPr id="58" name="正方形/長方形 57">
              <a:extLst>
                <a:ext uri="{FF2B5EF4-FFF2-40B4-BE49-F238E27FC236}">
                  <a16:creationId xmlns:a16="http://schemas.microsoft.com/office/drawing/2014/main" id="{B886C409-79B9-3120-5F02-3D9E0D047811}"/>
                </a:ext>
              </a:extLst>
            </p:cNvPr>
            <p:cNvSpPr/>
            <p:nvPr/>
          </p:nvSpPr>
          <p:spPr bwMode="auto">
            <a:xfrm>
              <a:off x="5091569" y="5936248"/>
              <a:ext cx="1487626" cy="288357"/>
            </a:xfrm>
            <a:prstGeom prst="rect">
              <a:avLst/>
            </a:prstGeom>
            <a:no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1400" dirty="0">
                  <a:solidFill>
                    <a:srgbClr val="005BAD"/>
                  </a:solidFill>
                  <a:latin typeface="HGPｺﾞｼｯｸE" panose="020B0900000000000000" pitchFamily="50" charset="-128"/>
                  <a:ea typeface="HGPｺﾞｼｯｸE" panose="020B0900000000000000" pitchFamily="50" charset="-128"/>
                </a:rPr>
                <a:t>（地方公共団体）</a:t>
              </a:r>
            </a:p>
          </p:txBody>
        </p:sp>
      </p:grpSp>
      <p:grpSp>
        <p:nvGrpSpPr>
          <p:cNvPr id="10" name="グループ化 9">
            <a:extLst>
              <a:ext uri="{FF2B5EF4-FFF2-40B4-BE49-F238E27FC236}">
                <a16:creationId xmlns:a16="http://schemas.microsoft.com/office/drawing/2014/main" id="{E4900BE6-7261-4520-4675-CA951C41D8CB}"/>
              </a:ext>
            </a:extLst>
          </p:cNvPr>
          <p:cNvGrpSpPr/>
          <p:nvPr/>
        </p:nvGrpSpPr>
        <p:grpSpPr>
          <a:xfrm>
            <a:off x="1428224" y="5201020"/>
            <a:ext cx="2676570" cy="1440000"/>
            <a:chOff x="1428224" y="4869320"/>
            <a:chExt cx="2676570" cy="1440000"/>
          </a:xfrm>
        </p:grpSpPr>
        <p:sp>
          <p:nvSpPr>
            <p:cNvPr id="63" name="正方形/長方形 62">
              <a:extLst>
                <a:ext uri="{FF2B5EF4-FFF2-40B4-BE49-F238E27FC236}">
                  <a16:creationId xmlns:a16="http://schemas.microsoft.com/office/drawing/2014/main" id="{D712D98F-E607-8BFF-A424-73C2FC87A58B}"/>
                </a:ext>
              </a:extLst>
            </p:cNvPr>
            <p:cNvSpPr/>
            <p:nvPr/>
          </p:nvSpPr>
          <p:spPr bwMode="auto">
            <a:xfrm>
              <a:off x="1512794" y="4869320"/>
              <a:ext cx="2592000" cy="1440000"/>
            </a:xfrm>
            <a:prstGeom prst="rect">
              <a:avLst/>
            </a:prstGeom>
            <a:noFill/>
            <a:ln w="12700">
              <a:solidFill>
                <a:srgbClr val="005BA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latin typeface="HGPGothicE" panose="020B0900000000000000" pitchFamily="34" charset="-128"/>
              </a:endParaRPr>
            </a:p>
          </p:txBody>
        </p:sp>
        <p:sp>
          <p:nvSpPr>
            <p:cNvPr id="64" name="正方形/長方形 63">
              <a:extLst>
                <a:ext uri="{FF2B5EF4-FFF2-40B4-BE49-F238E27FC236}">
                  <a16:creationId xmlns:a16="http://schemas.microsoft.com/office/drawing/2014/main" id="{9E612FD1-CA30-7124-B669-2293A1206EE2}"/>
                </a:ext>
              </a:extLst>
            </p:cNvPr>
            <p:cNvSpPr/>
            <p:nvPr/>
          </p:nvSpPr>
          <p:spPr bwMode="auto">
            <a:xfrm>
              <a:off x="1428224" y="5327483"/>
              <a:ext cx="1487626" cy="576533"/>
            </a:xfrm>
            <a:prstGeom prst="rect">
              <a:avLst/>
            </a:prstGeom>
            <a:no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2000" dirty="0">
                  <a:solidFill>
                    <a:srgbClr val="005BAD"/>
                  </a:solidFill>
                  <a:latin typeface="HGPｺﾞｼｯｸE" panose="020B0900000000000000" pitchFamily="50" charset="-128"/>
                  <a:ea typeface="HGPｺﾞｼｯｸE" panose="020B0900000000000000" pitchFamily="50" charset="-128"/>
                </a:rPr>
                <a:t>税務署</a:t>
              </a:r>
              <a:endParaRPr lang="en-US" altLang="ja-JP" sz="2000" dirty="0">
                <a:solidFill>
                  <a:srgbClr val="005BAD"/>
                </a:solidFill>
                <a:latin typeface="HGPｺﾞｼｯｸE" panose="020B0900000000000000" pitchFamily="50" charset="-128"/>
                <a:ea typeface="HGPｺﾞｼｯｸE" panose="020B0900000000000000" pitchFamily="50" charset="-128"/>
              </a:endParaRPr>
            </a:p>
            <a:p>
              <a:pPr marL="0" marR="0" indent="0" algn="ctr" defTabSz="914400" latinLnBrk="0">
                <a:lnSpc>
                  <a:spcPct val="100000"/>
                </a:lnSpc>
                <a:buClrTx/>
                <a:buSzTx/>
                <a:buFontTx/>
                <a:buNone/>
                <a:tabLst/>
              </a:pPr>
              <a:r>
                <a:rPr lang="ja-JP" altLang="en-US" dirty="0">
                  <a:solidFill>
                    <a:srgbClr val="005BAD"/>
                  </a:solidFill>
                  <a:latin typeface="HGPｺﾞｼｯｸE" panose="020B0900000000000000" pitchFamily="50" charset="-128"/>
                  <a:ea typeface="HGPｺﾞｼｯｸE" panose="020B0900000000000000" pitchFamily="50" charset="-128"/>
                </a:rPr>
                <a:t>（国）</a:t>
              </a:r>
            </a:p>
          </p:txBody>
        </p:sp>
      </p:grpSp>
      <p:grpSp>
        <p:nvGrpSpPr>
          <p:cNvPr id="8" name="グループ化 7">
            <a:extLst>
              <a:ext uri="{FF2B5EF4-FFF2-40B4-BE49-F238E27FC236}">
                <a16:creationId xmlns:a16="http://schemas.microsoft.com/office/drawing/2014/main" id="{A83F03DB-A5CD-7F99-F02D-32EE59DBB391}"/>
              </a:ext>
            </a:extLst>
          </p:cNvPr>
          <p:cNvGrpSpPr/>
          <p:nvPr/>
        </p:nvGrpSpPr>
        <p:grpSpPr>
          <a:xfrm>
            <a:off x="250337" y="3303310"/>
            <a:ext cx="2592000" cy="1440000"/>
            <a:chOff x="259302" y="2971610"/>
            <a:chExt cx="2592000" cy="1440000"/>
          </a:xfrm>
        </p:grpSpPr>
        <p:sp>
          <p:nvSpPr>
            <p:cNvPr id="67" name="正方形/長方形 66">
              <a:extLst>
                <a:ext uri="{FF2B5EF4-FFF2-40B4-BE49-F238E27FC236}">
                  <a16:creationId xmlns:a16="http://schemas.microsoft.com/office/drawing/2014/main" id="{5655544B-FACD-0B40-1D37-43BF5D6400AC}"/>
                </a:ext>
              </a:extLst>
            </p:cNvPr>
            <p:cNvSpPr/>
            <p:nvPr/>
          </p:nvSpPr>
          <p:spPr bwMode="auto">
            <a:xfrm>
              <a:off x="259302" y="2971610"/>
              <a:ext cx="2592000" cy="1440000"/>
            </a:xfrm>
            <a:prstGeom prst="rect">
              <a:avLst/>
            </a:prstGeom>
            <a:noFill/>
            <a:ln w="12700">
              <a:solidFill>
                <a:srgbClr val="45B21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latin typeface="HGPGothicE" panose="020B0900000000000000" pitchFamily="34" charset="-128"/>
              </a:endParaRPr>
            </a:p>
          </p:txBody>
        </p:sp>
        <p:sp>
          <p:nvSpPr>
            <p:cNvPr id="68" name="四角形: 角を丸くする 67">
              <a:extLst>
                <a:ext uri="{FF2B5EF4-FFF2-40B4-BE49-F238E27FC236}">
                  <a16:creationId xmlns:a16="http://schemas.microsoft.com/office/drawing/2014/main" id="{6E5D0FE3-0496-6C0F-5B5D-9AAAEEE6E5CE}"/>
                </a:ext>
              </a:extLst>
            </p:cNvPr>
            <p:cNvSpPr/>
            <p:nvPr/>
          </p:nvSpPr>
          <p:spPr bwMode="auto">
            <a:xfrm>
              <a:off x="311150" y="3045761"/>
              <a:ext cx="945835" cy="259745"/>
            </a:xfrm>
            <a:prstGeom prst="roundRect">
              <a:avLst>
                <a:gd name="adj" fmla="val 50000"/>
              </a:avLst>
            </a:prstGeom>
            <a:solidFill>
              <a:srgbClr val="39B10F"/>
            </a:solid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1200" dirty="0">
                  <a:solidFill>
                    <a:schemeClr val="bg1"/>
                  </a:solidFill>
                  <a:latin typeface="HGPｺﾞｼｯｸE" panose="020B0900000000000000" pitchFamily="50" charset="-128"/>
                  <a:ea typeface="HGPｺﾞｼｯｸE" panose="020B0900000000000000" pitchFamily="50" charset="-128"/>
                </a:rPr>
                <a:t>お店</a:t>
              </a:r>
            </a:p>
          </p:txBody>
        </p:sp>
        <p:sp>
          <p:nvSpPr>
            <p:cNvPr id="69" name="テキスト ボックス 68">
              <a:extLst>
                <a:ext uri="{FF2B5EF4-FFF2-40B4-BE49-F238E27FC236}">
                  <a16:creationId xmlns:a16="http://schemas.microsoft.com/office/drawing/2014/main" id="{CC480ED9-04DD-6FFA-BC74-BC02474FB75B}"/>
                </a:ext>
              </a:extLst>
            </p:cNvPr>
            <p:cNvSpPr txBox="1"/>
            <p:nvPr/>
          </p:nvSpPr>
          <p:spPr>
            <a:xfrm>
              <a:off x="259803" y="3405887"/>
              <a:ext cx="1431802" cy="676917"/>
            </a:xfrm>
            <a:prstGeom prst="rect">
              <a:avLst/>
            </a:prstGeom>
            <a:noFill/>
          </p:spPr>
          <p:txBody>
            <a:bodyPr wrap="none" rtlCol="0">
              <a:spAutoFit/>
            </a:bodyPr>
            <a:lstStyle/>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お店は、預かった</a:t>
              </a:r>
              <a:endParaRPr lang="en-US" altLang="ja-JP" sz="12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消費税を</a:t>
              </a:r>
              <a:endParaRPr lang="en-US" altLang="ja-JP" sz="12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まとめて納めます。</a:t>
              </a:r>
              <a:endParaRPr lang="en-US" altLang="ja-JP" sz="1200" dirty="0">
                <a:latin typeface="HGPｺﾞｼｯｸE" panose="020B0900000000000000" pitchFamily="50" charset="-128"/>
                <a:ea typeface="HGPｺﾞｼｯｸE" panose="020B0900000000000000" pitchFamily="50" charset="-128"/>
              </a:endParaRPr>
            </a:p>
          </p:txBody>
        </p:sp>
      </p:grpSp>
      <p:pic>
        <p:nvPicPr>
          <p:cNvPr id="70" name="図 69">
            <a:extLst>
              <a:ext uri="{FF2B5EF4-FFF2-40B4-BE49-F238E27FC236}">
                <a16:creationId xmlns:a16="http://schemas.microsoft.com/office/drawing/2014/main" id="{80B1157B-30E2-EBB6-4002-C6283C7D4E63}"/>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1680491" y="3832707"/>
            <a:ext cx="1420909" cy="918260"/>
          </a:xfrm>
          <a:prstGeom prst="rect">
            <a:avLst/>
          </a:prstGeom>
        </p:spPr>
      </p:pic>
      <p:pic>
        <p:nvPicPr>
          <p:cNvPr id="55" name="図 54">
            <a:extLst>
              <a:ext uri="{FF2B5EF4-FFF2-40B4-BE49-F238E27FC236}">
                <a16:creationId xmlns:a16="http://schemas.microsoft.com/office/drawing/2014/main" id="{E2AE49B3-DC13-4F74-7AFB-123D5F2D42AC}"/>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6672589" y="5571855"/>
            <a:ext cx="1968252" cy="1090108"/>
          </a:xfrm>
          <a:prstGeom prst="rect">
            <a:avLst/>
          </a:prstGeom>
        </p:spPr>
      </p:pic>
      <p:pic>
        <p:nvPicPr>
          <p:cNvPr id="65" name="図 64" descr="ダイアグラム&#10;&#10;自動的に生成された説明">
            <a:extLst>
              <a:ext uri="{FF2B5EF4-FFF2-40B4-BE49-F238E27FC236}">
                <a16:creationId xmlns:a16="http://schemas.microsoft.com/office/drawing/2014/main" id="{D99A4918-07B2-B585-C80C-863EBDED840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940564" y="5344876"/>
            <a:ext cx="1335625" cy="1299499"/>
          </a:xfrm>
          <a:prstGeom prst="rect">
            <a:avLst/>
          </a:prstGeom>
        </p:spPr>
      </p:pic>
      <p:sp>
        <p:nvSpPr>
          <p:cNvPr id="7" name="テキスト ボックス 6">
            <a:extLst>
              <a:ext uri="{FF2B5EF4-FFF2-40B4-BE49-F238E27FC236}">
                <a16:creationId xmlns:a16="http://schemas.microsoft.com/office/drawing/2014/main" id="{854B59B9-9D80-5691-BB24-9F4D6282473B}"/>
              </a:ext>
            </a:extLst>
          </p:cNvPr>
          <p:cNvSpPr txBox="1"/>
          <p:nvPr/>
        </p:nvSpPr>
        <p:spPr>
          <a:xfrm>
            <a:off x="194203" y="957280"/>
            <a:ext cx="2196435" cy="369332"/>
          </a:xfrm>
          <a:prstGeom prst="rect">
            <a:avLst/>
          </a:prstGeom>
          <a:noFill/>
        </p:spPr>
        <p:txBody>
          <a:bodyPr wrap="none" rtlCol="0">
            <a:spAutoFit/>
          </a:bodyPr>
          <a:lstStyle/>
          <a:p>
            <a:pPr>
              <a:spcBef>
                <a:spcPts val="0"/>
              </a:spcBef>
              <a:spcAft>
                <a:spcPts val="500"/>
              </a:spcAft>
            </a:pPr>
            <a:r>
              <a:rPr lang="ja-JP" altLang="en-US" sz="1800" dirty="0">
                <a:latin typeface="HGPｺﾞｼｯｸE" panose="020B0900000000000000" pitchFamily="50" charset="-128"/>
                <a:ea typeface="HGPｺﾞｼｯｸE" panose="020B0900000000000000" pitchFamily="50" charset="-128"/>
              </a:rPr>
              <a:t>税金の流れと納め方</a:t>
            </a:r>
          </a:p>
        </p:txBody>
      </p:sp>
      <p:grpSp>
        <p:nvGrpSpPr>
          <p:cNvPr id="4" name="グループ化 3">
            <a:extLst>
              <a:ext uri="{FF2B5EF4-FFF2-40B4-BE49-F238E27FC236}">
                <a16:creationId xmlns:a16="http://schemas.microsoft.com/office/drawing/2014/main" id="{1CEFA275-8E84-D727-0254-6043D31AA59D}"/>
              </a:ext>
            </a:extLst>
          </p:cNvPr>
          <p:cNvGrpSpPr/>
          <p:nvPr/>
        </p:nvGrpSpPr>
        <p:grpSpPr>
          <a:xfrm>
            <a:off x="250337" y="1397881"/>
            <a:ext cx="2604659" cy="1447719"/>
            <a:chOff x="259302" y="1066181"/>
            <a:chExt cx="2604659" cy="1447719"/>
          </a:xfrm>
        </p:grpSpPr>
        <p:sp>
          <p:nvSpPr>
            <p:cNvPr id="23" name="正方形/長方形 22">
              <a:extLst>
                <a:ext uri="{FF2B5EF4-FFF2-40B4-BE49-F238E27FC236}">
                  <a16:creationId xmlns:a16="http://schemas.microsoft.com/office/drawing/2014/main" id="{7DC845E0-A1A2-89AF-9D90-308D0C36D056}"/>
                </a:ext>
              </a:extLst>
            </p:cNvPr>
            <p:cNvSpPr/>
            <p:nvPr/>
          </p:nvSpPr>
          <p:spPr bwMode="auto">
            <a:xfrm>
              <a:off x="259302" y="1073900"/>
              <a:ext cx="2592000" cy="1440000"/>
            </a:xfrm>
            <a:prstGeom prst="rect">
              <a:avLst/>
            </a:prstGeom>
            <a:solidFill>
              <a:schemeClr val="bg1"/>
            </a:solidFill>
            <a:ln w="12700">
              <a:solidFill>
                <a:srgbClr val="005BA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latin typeface="HGPGothicE" panose="020B0900000000000000" pitchFamily="34" charset="-128"/>
              </a:endParaRPr>
            </a:p>
          </p:txBody>
        </p:sp>
        <p:pic>
          <p:nvPicPr>
            <p:cNvPr id="24" name="図 23">
              <a:extLst>
                <a:ext uri="{FF2B5EF4-FFF2-40B4-BE49-F238E27FC236}">
                  <a16:creationId xmlns:a16="http://schemas.microsoft.com/office/drawing/2014/main" id="{2EF3EFF6-3CF4-CB32-AF6E-8D90FFB8ABAA}"/>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1485547" y="1530517"/>
              <a:ext cx="1378414" cy="976685"/>
            </a:xfrm>
            <a:prstGeom prst="rect">
              <a:avLst/>
            </a:prstGeom>
          </p:spPr>
        </p:pic>
        <p:sp>
          <p:nvSpPr>
            <p:cNvPr id="25" name="正方形/長方形 24">
              <a:extLst>
                <a:ext uri="{FF2B5EF4-FFF2-40B4-BE49-F238E27FC236}">
                  <a16:creationId xmlns:a16="http://schemas.microsoft.com/office/drawing/2014/main" id="{AC5DA8BE-9346-3C20-C3BB-9458415E9731}"/>
                </a:ext>
              </a:extLst>
            </p:cNvPr>
            <p:cNvSpPr/>
            <p:nvPr/>
          </p:nvSpPr>
          <p:spPr bwMode="auto">
            <a:xfrm>
              <a:off x="259302" y="1066181"/>
              <a:ext cx="2592000" cy="346596"/>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ja-JP" altLang="en-US" sz="1600" dirty="0">
                  <a:solidFill>
                    <a:schemeClr val="bg1"/>
                  </a:solidFill>
                  <a:latin typeface="HGPｺﾞｼｯｸE" panose="020B0900000000000000" pitchFamily="50" charset="-128"/>
                  <a:ea typeface="HGPｺﾞｼｯｸE" panose="020B0900000000000000" pitchFamily="50" charset="-128"/>
                </a:rPr>
                <a:t>商品を買った場合</a:t>
              </a:r>
            </a:p>
          </p:txBody>
        </p:sp>
        <p:sp>
          <p:nvSpPr>
            <p:cNvPr id="26" name="テキスト ボックス 25">
              <a:extLst>
                <a:ext uri="{FF2B5EF4-FFF2-40B4-BE49-F238E27FC236}">
                  <a16:creationId xmlns:a16="http://schemas.microsoft.com/office/drawing/2014/main" id="{A69F3B75-DEE7-820E-5347-656A915606BC}"/>
                </a:ext>
              </a:extLst>
            </p:cNvPr>
            <p:cNvSpPr txBox="1"/>
            <p:nvPr/>
          </p:nvSpPr>
          <p:spPr>
            <a:xfrm>
              <a:off x="259803" y="1466301"/>
              <a:ext cx="1871025" cy="880049"/>
            </a:xfrm>
            <a:prstGeom prst="rect">
              <a:avLst/>
            </a:prstGeom>
            <a:noFill/>
          </p:spPr>
          <p:txBody>
            <a:bodyPr wrap="none" rtlCol="0">
              <a:spAutoFit/>
            </a:bodyPr>
            <a:lstStyle/>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お店で商品を買いました。</a:t>
              </a:r>
              <a:endParaRPr lang="en-US" altLang="ja-JP" sz="12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代金 </a:t>
              </a:r>
              <a:r>
                <a:rPr lang="en-US" altLang="ja-JP" sz="1200" dirty="0">
                  <a:latin typeface="HGPｺﾞｼｯｸE" panose="020B0900000000000000" pitchFamily="50" charset="-128"/>
                  <a:ea typeface="HGPｺﾞｼｯｸE" panose="020B0900000000000000" pitchFamily="50" charset="-128"/>
                </a:rPr>
                <a:t>1,000</a:t>
              </a:r>
              <a:r>
                <a:rPr lang="ja-JP" altLang="en-US" sz="1200" dirty="0">
                  <a:latin typeface="HGPｺﾞｼｯｸE" panose="020B0900000000000000" pitchFamily="50" charset="-128"/>
                  <a:ea typeface="HGPｺﾞｼｯｸE" panose="020B0900000000000000" pitchFamily="50" charset="-128"/>
                </a:rPr>
                <a:t>円と、</a:t>
              </a:r>
              <a:endParaRPr lang="en-US" altLang="ja-JP" sz="12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税金</a:t>
              </a:r>
              <a:r>
                <a:rPr lang="en-US" altLang="ja-JP" sz="1200" dirty="0">
                  <a:latin typeface="HGPｺﾞｼｯｸE" panose="020B0900000000000000" pitchFamily="50" charset="-128"/>
                  <a:ea typeface="HGPｺﾞｼｯｸE" panose="020B0900000000000000" pitchFamily="50" charset="-128"/>
                </a:rPr>
                <a:t>100</a:t>
              </a:r>
              <a:r>
                <a:rPr lang="ja-JP" altLang="en-US" sz="1200" dirty="0">
                  <a:latin typeface="HGPｺﾞｼｯｸE" panose="020B0900000000000000" pitchFamily="50" charset="-128"/>
                  <a:ea typeface="HGPｺﾞｼｯｸE" panose="020B0900000000000000" pitchFamily="50" charset="-128"/>
                </a:rPr>
                <a:t>円を</a:t>
              </a:r>
              <a:endParaRPr lang="en-US" altLang="ja-JP" sz="12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支払いました。</a:t>
              </a:r>
              <a:endParaRPr lang="en-US" altLang="ja-JP" sz="1200" dirty="0">
                <a:latin typeface="HGPｺﾞｼｯｸE" panose="020B0900000000000000" pitchFamily="50" charset="-128"/>
                <a:ea typeface="HGPｺﾞｼｯｸE" panose="020B0900000000000000" pitchFamily="50" charset="-128"/>
              </a:endParaRPr>
            </a:p>
          </p:txBody>
        </p:sp>
      </p:grpSp>
      <p:sp>
        <p:nvSpPr>
          <p:cNvPr id="2" name="スライド番号プレースホルダー 8">
            <a:extLst>
              <a:ext uri="{FF2B5EF4-FFF2-40B4-BE49-F238E27FC236}">
                <a16:creationId xmlns:a16="http://schemas.microsoft.com/office/drawing/2014/main" id="{4E3C0ABC-7686-2AFF-9D2A-8913411857D8}"/>
              </a:ext>
            </a:extLst>
          </p:cNvPr>
          <p:cNvSpPr>
            <a:spLocks noGrp="1"/>
          </p:cNvSpPr>
          <p:nvPr>
            <p:ph type="sldNum" sz="quarter" idx="12"/>
          </p:nvPr>
        </p:nvSpPr>
        <p:spPr>
          <a:xfrm>
            <a:off x="8769893" y="6443281"/>
            <a:ext cx="374107" cy="298426"/>
          </a:xfrm>
        </p:spPr>
        <p:txBody>
          <a:bodyPr/>
          <a:lstStyle/>
          <a:p>
            <a:pPr>
              <a:defRPr/>
            </a:pPr>
            <a:fld id="{40E3B949-1179-4387-B307-F356BE6486A4}" type="slidenum">
              <a:rPr lang="en-US" altLang="ja-JP" smtClean="0">
                <a:latin typeface="+mn-ea"/>
                <a:ea typeface="+mn-ea"/>
              </a:rPr>
              <a:pPr>
                <a:defRPr/>
              </a:pPr>
              <a:t>6</a:t>
            </a:fld>
            <a:endParaRPr lang="en-US" altLang="ja-JP" dirty="0">
              <a:latin typeface="+mn-ea"/>
              <a:ea typeface="+mn-ea"/>
            </a:endParaRPr>
          </a:p>
        </p:txBody>
      </p:sp>
    </p:spTree>
    <p:extLst>
      <p:ext uri="{BB962C8B-B14F-4D97-AF65-F5344CB8AC3E}">
        <p14:creationId xmlns:p14="http://schemas.microsoft.com/office/powerpoint/2010/main" val="1371250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wipe(up)">
                                      <p:cBhvr>
                                        <p:cTn id="27" dur="500"/>
                                        <p:tgtEl>
                                          <p:spTgt spid="3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par>
                                <p:cTn id="33" presetID="10" presetClass="entr" presetSubtype="0" fill="hold" nodeType="withEffect">
                                  <p:stCondLst>
                                    <p:cond delay="0"/>
                                  </p:stCondLst>
                                  <p:childTnLst>
                                    <p:set>
                                      <p:cBhvr>
                                        <p:cTn id="34" dur="1" fill="hold">
                                          <p:stCondLst>
                                            <p:cond delay="0"/>
                                          </p:stCondLst>
                                        </p:cTn>
                                        <p:tgtEl>
                                          <p:spTgt spid="70"/>
                                        </p:tgtEl>
                                        <p:attrNameLst>
                                          <p:attrName>style.visibility</p:attrName>
                                        </p:attrNameLst>
                                      </p:cBhvr>
                                      <p:to>
                                        <p:strVal val="visible"/>
                                      </p:to>
                                    </p:set>
                                    <p:animEffect transition="in" filter="fade">
                                      <p:cBhvr>
                                        <p:cTn id="35" dur="500"/>
                                        <p:tgtEl>
                                          <p:spTgt spid="70"/>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500"/>
                                        <p:tgtEl>
                                          <p:spTgt spid="9"/>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nodeType="click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wipe(up)">
                                      <p:cBhvr>
                                        <p:cTn id="45" dur="500"/>
                                        <p:tgtEl>
                                          <p:spTgt spid="12"/>
                                        </p:tgtEl>
                                      </p:cBhvr>
                                    </p:animEffect>
                                  </p:childTnLst>
                                </p:cTn>
                              </p:par>
                              <p:par>
                                <p:cTn id="46" presetID="22" presetClass="entr" presetSubtype="1" fill="hold" nodeType="withEffect">
                                  <p:stCondLst>
                                    <p:cond delay="0"/>
                                  </p:stCondLst>
                                  <p:childTnLst>
                                    <p:set>
                                      <p:cBhvr>
                                        <p:cTn id="47" dur="1" fill="hold">
                                          <p:stCondLst>
                                            <p:cond delay="0"/>
                                          </p:stCondLst>
                                        </p:cTn>
                                        <p:tgtEl>
                                          <p:spTgt spid="50"/>
                                        </p:tgtEl>
                                        <p:attrNameLst>
                                          <p:attrName>style.visibility</p:attrName>
                                        </p:attrNameLst>
                                      </p:cBhvr>
                                      <p:to>
                                        <p:strVal val="visible"/>
                                      </p:to>
                                    </p:set>
                                    <p:animEffect transition="in" filter="wipe(up)">
                                      <p:cBhvr>
                                        <p:cTn id="48" dur="500"/>
                                        <p:tgtEl>
                                          <p:spTgt spid="50"/>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10"/>
                                        </p:tgtEl>
                                        <p:attrNameLst>
                                          <p:attrName>style.visibility</p:attrName>
                                        </p:attrNameLst>
                                      </p:cBhvr>
                                      <p:to>
                                        <p:strVal val="visible"/>
                                      </p:to>
                                    </p:set>
                                    <p:animEffect transition="in" filter="fade">
                                      <p:cBhvr>
                                        <p:cTn id="53" dur="500"/>
                                        <p:tgtEl>
                                          <p:spTgt spid="10"/>
                                        </p:tgtEl>
                                      </p:cBhvr>
                                    </p:animEffect>
                                  </p:childTnLst>
                                </p:cTn>
                              </p:par>
                              <p:par>
                                <p:cTn id="54" presetID="10" presetClass="entr" presetSubtype="0" fill="hold" nodeType="withEffect">
                                  <p:stCondLst>
                                    <p:cond delay="0"/>
                                  </p:stCondLst>
                                  <p:childTnLst>
                                    <p:set>
                                      <p:cBhvr>
                                        <p:cTn id="55" dur="1" fill="hold">
                                          <p:stCondLst>
                                            <p:cond delay="0"/>
                                          </p:stCondLst>
                                        </p:cTn>
                                        <p:tgtEl>
                                          <p:spTgt spid="65"/>
                                        </p:tgtEl>
                                        <p:attrNameLst>
                                          <p:attrName>style.visibility</p:attrName>
                                        </p:attrNameLst>
                                      </p:cBhvr>
                                      <p:to>
                                        <p:strVal val="visible"/>
                                      </p:to>
                                    </p:set>
                                    <p:animEffect transition="in" filter="fade">
                                      <p:cBhvr>
                                        <p:cTn id="56" dur="500"/>
                                        <p:tgtEl>
                                          <p:spTgt spid="65"/>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11"/>
                                        </p:tgtEl>
                                        <p:attrNameLst>
                                          <p:attrName>style.visibility</p:attrName>
                                        </p:attrNameLst>
                                      </p:cBhvr>
                                      <p:to>
                                        <p:strVal val="visible"/>
                                      </p:to>
                                    </p:set>
                                    <p:animEffect transition="in" filter="fade">
                                      <p:cBhvr>
                                        <p:cTn id="61" dur="500"/>
                                        <p:tgtEl>
                                          <p:spTgt spid="11"/>
                                        </p:tgtEl>
                                      </p:cBhvr>
                                    </p:animEffect>
                                  </p:childTnLst>
                                </p:cTn>
                              </p:par>
                              <p:par>
                                <p:cTn id="62" presetID="10" presetClass="entr" presetSubtype="0" fill="hold" nodeType="withEffect">
                                  <p:stCondLst>
                                    <p:cond delay="0"/>
                                  </p:stCondLst>
                                  <p:childTnLst>
                                    <p:set>
                                      <p:cBhvr>
                                        <p:cTn id="63" dur="1" fill="hold">
                                          <p:stCondLst>
                                            <p:cond delay="0"/>
                                          </p:stCondLst>
                                        </p:cTn>
                                        <p:tgtEl>
                                          <p:spTgt spid="55"/>
                                        </p:tgtEl>
                                        <p:attrNameLst>
                                          <p:attrName>style.visibility</p:attrName>
                                        </p:attrNameLst>
                                      </p:cBhvr>
                                      <p:to>
                                        <p:strVal val="visible"/>
                                      </p:to>
                                    </p:set>
                                    <p:animEffect transition="in" filter="fade">
                                      <p:cBhvr>
                                        <p:cTn id="64"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四角形: 角を丸くする 17">
            <a:extLst>
              <a:ext uri="{FF2B5EF4-FFF2-40B4-BE49-F238E27FC236}">
                <a16:creationId xmlns:a16="http://schemas.microsoft.com/office/drawing/2014/main" id="{ECC342F5-9775-59B4-543A-3464224FEAB0}"/>
              </a:ext>
            </a:extLst>
          </p:cNvPr>
          <p:cNvSpPr/>
          <p:nvPr/>
        </p:nvSpPr>
        <p:spPr bwMode="auto">
          <a:xfrm>
            <a:off x="326210" y="1105052"/>
            <a:ext cx="8493939" cy="1136017"/>
          </a:xfrm>
          <a:prstGeom prst="roundRect">
            <a:avLst>
              <a:gd name="adj" fmla="val 2377"/>
            </a:avLst>
          </a:prstGeom>
          <a:no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0" i="0" u="none" strike="noStrike" kern="1200" cap="none" spc="0" normalizeH="0" baseline="0" noProof="0" dirty="0">
              <a:ln>
                <a:noFill/>
              </a:ln>
              <a:solidFill>
                <a:srgbClr val="000000"/>
              </a:solidFill>
              <a:effectLst/>
              <a:uLnTx/>
              <a:uFillTx/>
              <a:latin typeface="HGPｺﾞｼｯｸE"/>
              <a:ea typeface="HGPｺﾞｼｯｸE"/>
              <a:cs typeface="+mn-cs"/>
            </a:endParaRPr>
          </a:p>
        </p:txBody>
      </p:sp>
      <p:pic>
        <p:nvPicPr>
          <p:cNvPr id="6182" name="Picture 2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p:blipFill>
        <p:spPr bwMode="auto">
          <a:xfrm>
            <a:off x="7188401" y="773011"/>
            <a:ext cx="1375366" cy="1558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80" name="Rectangle 26"/>
          <p:cNvSpPr>
            <a:spLocks noChangeArrowheads="1"/>
          </p:cNvSpPr>
          <p:nvPr/>
        </p:nvSpPr>
        <p:spPr bwMode="white">
          <a:xfrm>
            <a:off x="335573" y="1327348"/>
            <a:ext cx="8320360" cy="809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0" marR="0" lvl="0" indent="0" algn="l" defTabSz="914400" rtl="0" eaLnBrk="1" fontAlgn="base" latinLnBrk="0" hangingPunct="1">
              <a:lnSpc>
                <a:spcPct val="110000"/>
              </a:lnSpc>
              <a:spcBef>
                <a:spcPct val="0"/>
              </a:spcBef>
              <a:spcAft>
                <a:spcPct val="0"/>
              </a:spcAft>
              <a:buClrTx/>
              <a:buSzTx/>
              <a:buFontTx/>
              <a:buNone/>
              <a:tabLst/>
              <a:defRPr/>
            </a:pPr>
            <a:r>
              <a:rPr kumimoji="1" lang="ja-JP" altLang="en-US" sz="1600" b="0" i="0" u="none" strike="noStrike" kern="1200" cap="none" spc="0" normalizeH="0" baseline="0" noProof="0" dirty="0">
                <a:ln>
                  <a:noFill/>
                </a:ln>
                <a:solidFill>
                  <a:srgbClr val="005BAD"/>
                </a:solidFill>
                <a:effectLst/>
                <a:uLnTx/>
                <a:uFillTx/>
                <a:latin typeface="HGPｺﾞｼｯｸE" panose="020B0900000000000000" pitchFamily="50" charset="-128"/>
                <a:ea typeface="HGPｺﾞｼｯｸE" panose="020B0900000000000000" pitchFamily="50" charset="-128"/>
                <a:cs typeface="+mn-cs"/>
              </a:rPr>
              <a:t>皆さんは「税金」にどのようなイメージを持っていますか？</a:t>
            </a:r>
            <a:endParaRPr kumimoji="1" lang="en-US" altLang="ja-JP" sz="1600" b="0" i="0" u="none" strike="noStrike" kern="1200" cap="none" spc="0" normalizeH="0" baseline="0" noProof="0" dirty="0">
              <a:ln>
                <a:noFill/>
              </a:ln>
              <a:solidFill>
                <a:srgbClr val="005BAD"/>
              </a:solidFill>
              <a:effectLst/>
              <a:uLnTx/>
              <a:uFillTx/>
              <a:latin typeface="HGPｺﾞｼｯｸE" panose="020B0900000000000000" pitchFamily="50" charset="-128"/>
              <a:ea typeface="HGPｺﾞｼｯｸE" panose="020B0900000000000000"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50" b="0" i="0" u="none" strike="noStrike" kern="1200" cap="none" spc="0" normalizeH="0" baseline="0" noProof="0" dirty="0">
                <a:ln>
                  <a:noFill/>
                </a:ln>
                <a:solidFill>
                  <a:srgbClr val="000000"/>
                </a:solidFill>
                <a:effectLst/>
                <a:uLnTx/>
                <a:uFillTx/>
                <a:latin typeface="HGPｺﾞｼｯｸE" panose="020B0900000000000000" pitchFamily="50" charset="-128"/>
                <a:ea typeface="HGPｺﾞｼｯｸE" panose="020B0900000000000000" pitchFamily="50" charset="-128"/>
                <a:cs typeface="+mn-cs"/>
              </a:rPr>
              <a:t>わたしたちの身の回りには、国や地方公共団体による「公共サービス」や</a:t>
            </a:r>
            <a:endParaRPr kumimoji="1" lang="en-US" altLang="ja-JP" sz="1450" b="0" i="0" u="none" strike="noStrike" kern="1200" cap="none" spc="0" normalizeH="0" baseline="0" noProof="0" dirty="0">
              <a:ln>
                <a:noFill/>
              </a:ln>
              <a:solidFill>
                <a:srgbClr val="000000"/>
              </a:solidFill>
              <a:effectLst/>
              <a:uLnTx/>
              <a:uFillTx/>
              <a:latin typeface="HGPｺﾞｼｯｸE" panose="020B0900000000000000" pitchFamily="50" charset="-128"/>
              <a:ea typeface="HGPｺﾞｼｯｸE" panose="020B0900000000000000"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50" b="0" i="0" u="none" strike="noStrike" kern="1200" cap="none" spc="0" normalizeH="0" baseline="0" noProof="0" dirty="0">
                <a:ln>
                  <a:noFill/>
                </a:ln>
                <a:solidFill>
                  <a:srgbClr val="000000"/>
                </a:solidFill>
                <a:effectLst/>
                <a:uLnTx/>
                <a:uFillTx/>
                <a:latin typeface="HGPｺﾞｼｯｸE" panose="020B0900000000000000" pitchFamily="50" charset="-128"/>
                <a:ea typeface="HGPｺﾞｼｯｸE" panose="020B0900000000000000" pitchFamily="50" charset="-128"/>
                <a:cs typeface="+mn-cs"/>
              </a:rPr>
              <a:t>「公共施設」があります。</a:t>
            </a:r>
          </a:p>
        </p:txBody>
      </p:sp>
      <p:sp>
        <p:nvSpPr>
          <p:cNvPr id="12" name="四角形: 角を丸くする 11">
            <a:extLst>
              <a:ext uri="{FF2B5EF4-FFF2-40B4-BE49-F238E27FC236}">
                <a16:creationId xmlns:a16="http://schemas.microsoft.com/office/drawing/2014/main" id="{A9C44020-2D07-A284-EC2F-3FBC6676B96E}"/>
              </a:ext>
            </a:extLst>
          </p:cNvPr>
          <p:cNvSpPr/>
          <p:nvPr/>
        </p:nvSpPr>
        <p:spPr bwMode="auto">
          <a:xfrm>
            <a:off x="5457555" y="2623432"/>
            <a:ext cx="3362596" cy="3713140"/>
          </a:xfrm>
          <a:prstGeom prst="roundRect">
            <a:avLst>
              <a:gd name="adj" fmla="val 0"/>
            </a:avLst>
          </a:prstGeom>
          <a:solidFill>
            <a:srgbClr val="AEDAF8"/>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0" i="0" u="none" strike="noStrike" kern="1200" cap="none" spc="0" normalizeH="0" baseline="0" noProof="0">
              <a:ln>
                <a:noFill/>
              </a:ln>
              <a:solidFill>
                <a:srgbClr val="000000"/>
              </a:solidFill>
              <a:effectLst/>
              <a:uLnTx/>
              <a:uFillTx/>
              <a:latin typeface="HGPｺﾞｼｯｸE"/>
              <a:ea typeface="HGPｺﾞｼｯｸE"/>
              <a:cs typeface="+mn-cs"/>
            </a:endParaRPr>
          </a:p>
        </p:txBody>
      </p:sp>
      <p:sp>
        <p:nvSpPr>
          <p:cNvPr id="29" name="正方形/長方形 28">
            <a:extLst>
              <a:ext uri="{FF2B5EF4-FFF2-40B4-BE49-F238E27FC236}">
                <a16:creationId xmlns:a16="http://schemas.microsoft.com/office/drawing/2014/main" id="{0FC400A9-B3AB-5941-AAF0-1865A288A376}"/>
              </a:ext>
            </a:extLst>
          </p:cNvPr>
          <p:cNvSpPr/>
          <p:nvPr/>
        </p:nvSpPr>
        <p:spPr bwMode="auto">
          <a:xfrm>
            <a:off x="5592624" y="3347160"/>
            <a:ext cx="3092459" cy="2818767"/>
          </a:xfrm>
          <a:prstGeom prst="rect">
            <a:avLst/>
          </a:prstGeom>
          <a:solidFill>
            <a:schemeClr val="bg1"/>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0" i="0" u="none" strike="noStrike" kern="1200" cap="none" spc="0" normalizeH="0" baseline="0" noProof="0">
              <a:ln>
                <a:noFill/>
              </a:ln>
              <a:solidFill>
                <a:srgbClr val="000000"/>
              </a:solidFill>
              <a:effectLst/>
              <a:uLnTx/>
              <a:uFillTx/>
              <a:latin typeface="HGPｺﾞｼｯｸE"/>
              <a:ea typeface="HGPｺﾞｼｯｸE"/>
              <a:cs typeface="+mn-cs"/>
            </a:endParaRPr>
          </a:p>
        </p:txBody>
      </p:sp>
      <p:sp>
        <p:nvSpPr>
          <p:cNvPr id="11" name="四角形: 角を丸くする 10">
            <a:extLst>
              <a:ext uri="{FF2B5EF4-FFF2-40B4-BE49-F238E27FC236}">
                <a16:creationId xmlns:a16="http://schemas.microsoft.com/office/drawing/2014/main" id="{F9F9F496-2535-A33A-1C85-54A3D80B4066}"/>
              </a:ext>
            </a:extLst>
          </p:cNvPr>
          <p:cNvSpPr/>
          <p:nvPr/>
        </p:nvSpPr>
        <p:spPr bwMode="auto">
          <a:xfrm>
            <a:off x="326409" y="2623432"/>
            <a:ext cx="5033559" cy="3704763"/>
          </a:xfrm>
          <a:prstGeom prst="roundRect">
            <a:avLst>
              <a:gd name="adj" fmla="val 0"/>
            </a:avLst>
          </a:prstGeom>
          <a:solidFill>
            <a:srgbClr val="AEDAF8"/>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0" i="0" u="none" strike="noStrike" kern="1200" cap="none" spc="0" normalizeH="0" baseline="0" noProof="0" dirty="0">
              <a:ln>
                <a:noFill/>
              </a:ln>
              <a:solidFill>
                <a:srgbClr val="000000"/>
              </a:solidFill>
              <a:effectLst/>
              <a:uLnTx/>
              <a:uFillTx/>
              <a:latin typeface="HGPｺﾞｼｯｸE"/>
              <a:ea typeface="HGPｺﾞｼｯｸE"/>
              <a:cs typeface="+mn-cs"/>
            </a:endParaRPr>
          </a:p>
        </p:txBody>
      </p:sp>
      <p:sp>
        <p:nvSpPr>
          <p:cNvPr id="13" name="正方形/長方形 12">
            <a:extLst>
              <a:ext uri="{FF2B5EF4-FFF2-40B4-BE49-F238E27FC236}">
                <a16:creationId xmlns:a16="http://schemas.microsoft.com/office/drawing/2014/main" id="{0010F418-6D9E-9BE7-E9B0-CF5ED6C5679C}"/>
              </a:ext>
            </a:extLst>
          </p:cNvPr>
          <p:cNvSpPr/>
          <p:nvPr/>
        </p:nvSpPr>
        <p:spPr bwMode="auto">
          <a:xfrm>
            <a:off x="476026" y="3347160"/>
            <a:ext cx="4744911" cy="2818767"/>
          </a:xfrm>
          <a:prstGeom prst="rect">
            <a:avLst/>
          </a:prstGeom>
          <a:solidFill>
            <a:schemeClr val="bg1"/>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0" i="0" u="none" strike="noStrike" kern="1200" cap="none" spc="0" normalizeH="0" baseline="0" noProof="0">
              <a:ln>
                <a:noFill/>
              </a:ln>
              <a:solidFill>
                <a:srgbClr val="000000"/>
              </a:solidFill>
              <a:effectLst/>
              <a:uLnTx/>
              <a:uFillTx/>
              <a:latin typeface="HGPｺﾞｼｯｸE"/>
              <a:ea typeface="HGPｺﾞｼｯｸE"/>
              <a:cs typeface="+mn-cs"/>
            </a:endParaRPr>
          </a:p>
        </p:txBody>
      </p:sp>
      <p:grpSp>
        <p:nvGrpSpPr>
          <p:cNvPr id="6157" name="グループ化 6156">
            <a:extLst>
              <a:ext uri="{FF2B5EF4-FFF2-40B4-BE49-F238E27FC236}">
                <a16:creationId xmlns:a16="http://schemas.microsoft.com/office/drawing/2014/main" id="{18415396-4843-87EF-D8A2-56127A77D613}"/>
              </a:ext>
            </a:extLst>
          </p:cNvPr>
          <p:cNvGrpSpPr/>
          <p:nvPr/>
        </p:nvGrpSpPr>
        <p:grpSpPr>
          <a:xfrm>
            <a:off x="6090723" y="2739419"/>
            <a:ext cx="2281056" cy="547009"/>
            <a:chOff x="6299670" y="2713461"/>
            <a:chExt cx="2281056" cy="547009"/>
          </a:xfrm>
        </p:grpSpPr>
        <p:sp>
          <p:nvSpPr>
            <p:cNvPr id="6164" name="Rectangle 56"/>
            <p:cNvSpPr>
              <a:spLocks noChangeArrowheads="1"/>
            </p:cNvSpPr>
            <p:nvPr/>
          </p:nvSpPr>
          <p:spPr bwMode="auto">
            <a:xfrm>
              <a:off x="7563893" y="2713461"/>
              <a:ext cx="1016833" cy="547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0" marR="0" lvl="0" indent="0" algn="l" defTabSz="914400" rtl="0" eaLnBrk="1" fontAlgn="base" latinLnBrk="0" hangingPunct="1">
                <a:lnSpc>
                  <a:spcPct val="11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HGPｺﾞｼｯｸE" panose="020B0900000000000000" pitchFamily="50" charset="-128"/>
                  <a:ea typeface="HGPｺﾞｼｯｸE" panose="020B0900000000000000" pitchFamily="50" charset="-128"/>
                  <a:cs typeface="+mn-cs"/>
                </a:rPr>
                <a:t>道路、学校、公園 など</a:t>
              </a:r>
            </a:p>
          </p:txBody>
        </p:sp>
        <p:sp>
          <p:nvSpPr>
            <p:cNvPr id="6155" name="Text Box 23"/>
            <p:cNvSpPr txBox="1">
              <a:spLocks noChangeArrowheads="1"/>
            </p:cNvSpPr>
            <p:nvPr/>
          </p:nvSpPr>
          <p:spPr bwMode="auto">
            <a:xfrm>
              <a:off x="6299670" y="2786910"/>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20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rPr>
                <a:t>公共施設</a:t>
              </a:r>
            </a:p>
          </p:txBody>
        </p:sp>
      </p:grpSp>
      <p:grpSp>
        <p:nvGrpSpPr>
          <p:cNvPr id="6160" name="グループ化 6159">
            <a:extLst>
              <a:ext uri="{FF2B5EF4-FFF2-40B4-BE49-F238E27FC236}">
                <a16:creationId xmlns:a16="http://schemas.microsoft.com/office/drawing/2014/main" id="{AADA83D9-5EF8-BF38-6800-8C3151A6C433}"/>
              </a:ext>
            </a:extLst>
          </p:cNvPr>
          <p:cNvGrpSpPr/>
          <p:nvPr/>
        </p:nvGrpSpPr>
        <p:grpSpPr>
          <a:xfrm>
            <a:off x="649926" y="2812868"/>
            <a:ext cx="4576619" cy="400110"/>
            <a:chOff x="843630" y="2786910"/>
            <a:chExt cx="4576619" cy="400110"/>
          </a:xfrm>
        </p:grpSpPr>
        <p:sp>
          <p:nvSpPr>
            <p:cNvPr id="6178" name="Rectangle 45"/>
            <p:cNvSpPr>
              <a:spLocks noChangeArrowheads="1"/>
            </p:cNvSpPr>
            <p:nvPr/>
          </p:nvSpPr>
          <p:spPr bwMode="auto">
            <a:xfrm>
              <a:off x="2514082" y="2831955"/>
              <a:ext cx="2906167" cy="3100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0" marR="0" lvl="0" indent="0" algn="l" defTabSz="914400" rtl="0" eaLnBrk="1" fontAlgn="base" latinLnBrk="0" hangingPunct="1">
                <a:lnSpc>
                  <a:spcPct val="11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HGPｺﾞｼｯｸE" panose="020B0900000000000000" pitchFamily="50" charset="-128"/>
                  <a:ea typeface="HGPｺﾞｼｯｸE" panose="020B0900000000000000" pitchFamily="50" charset="-128"/>
                  <a:cs typeface="+mn-cs"/>
                </a:rPr>
                <a:t>警察、消防、ごみ収集、福祉 など</a:t>
              </a:r>
            </a:p>
          </p:txBody>
        </p:sp>
        <p:sp>
          <p:nvSpPr>
            <p:cNvPr id="6153" name="Text Box 22"/>
            <p:cNvSpPr txBox="1">
              <a:spLocks noChangeArrowheads="1"/>
            </p:cNvSpPr>
            <p:nvPr/>
          </p:nvSpPr>
          <p:spPr bwMode="auto">
            <a:xfrm>
              <a:off x="843630" y="2786910"/>
              <a:ext cx="157286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20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rPr>
                <a:t>公共サービス</a:t>
              </a:r>
            </a:p>
          </p:txBody>
        </p:sp>
      </p:grpSp>
      <p:grpSp>
        <p:nvGrpSpPr>
          <p:cNvPr id="2" name="グループ化 1">
            <a:extLst>
              <a:ext uri="{FF2B5EF4-FFF2-40B4-BE49-F238E27FC236}">
                <a16:creationId xmlns:a16="http://schemas.microsoft.com/office/drawing/2014/main" id="{F7A7315C-47F6-7848-0A99-6BF882002004}"/>
              </a:ext>
            </a:extLst>
          </p:cNvPr>
          <p:cNvGrpSpPr/>
          <p:nvPr/>
        </p:nvGrpSpPr>
        <p:grpSpPr>
          <a:xfrm>
            <a:off x="2040980" y="3669522"/>
            <a:ext cx="1544978" cy="2301821"/>
            <a:chOff x="452035" y="3669522"/>
            <a:chExt cx="1544978" cy="2301821"/>
          </a:xfrm>
        </p:grpSpPr>
        <p:sp>
          <p:nvSpPr>
            <p:cNvPr id="6184" name="正方形/長方形 6183">
              <a:extLst>
                <a:ext uri="{FF2B5EF4-FFF2-40B4-BE49-F238E27FC236}">
                  <a16:creationId xmlns:a16="http://schemas.microsoft.com/office/drawing/2014/main" id="{FA8D1C75-1463-A880-D9EB-7699AF42F3FB}"/>
                </a:ext>
              </a:extLst>
            </p:cNvPr>
            <p:cNvSpPr/>
            <p:nvPr/>
          </p:nvSpPr>
          <p:spPr bwMode="auto">
            <a:xfrm>
              <a:off x="452035" y="4482915"/>
              <a:ext cx="1544978" cy="1488428"/>
            </a:xfrm>
            <a:prstGeom prst="rect">
              <a:avLst/>
            </a:prstGeom>
            <a:noFill/>
            <a:ln w="15875" cap="rnd" cmpd="sng" algn="ctr">
              <a:noFill/>
              <a:prstDash val="solid"/>
              <a:round/>
              <a:headEnd type="none" w="med" len="med"/>
              <a:tailEnd type="none" w="med" len="med"/>
              <a:extLst>
                <a:ext uri="{C807C97D-BFC1-408E-A445-0C87EB9F89A2}">
                  <ask:lineSketchStyleProps xmlns:ask="http://schemas.microsoft.com/office/drawing/2018/sketchyshapes" sd="1219033472">
                    <a:custGeom>
                      <a:avLst/>
                      <a:gdLst>
                        <a:gd name="connsiteX0" fmla="*/ 0 w 1211263"/>
                        <a:gd name="connsiteY0" fmla="*/ 0 h 2624110"/>
                        <a:gd name="connsiteX1" fmla="*/ 1211263 w 1211263"/>
                        <a:gd name="connsiteY1" fmla="*/ 0 h 2624110"/>
                        <a:gd name="connsiteX2" fmla="*/ 1211263 w 1211263"/>
                        <a:gd name="connsiteY2" fmla="*/ 2099288 h 2624110"/>
                        <a:gd name="connsiteX3" fmla="*/ 605631 w 1211263"/>
                        <a:gd name="connsiteY3" fmla="*/ 2624110 h 2624110"/>
                        <a:gd name="connsiteX4" fmla="*/ 0 w 1211263"/>
                        <a:gd name="connsiteY4" fmla="*/ 2099288 h 2624110"/>
                        <a:gd name="connsiteX5" fmla="*/ 0 w 1211263"/>
                        <a:gd name="connsiteY5" fmla="*/ 0 h 262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1263" h="2624110" fill="none" extrusionOk="0">
                          <a:moveTo>
                            <a:pt x="0" y="0"/>
                          </a:moveTo>
                          <a:cubicBezTo>
                            <a:pt x="232634" y="-67934"/>
                            <a:pt x="665737" y="97290"/>
                            <a:pt x="1211263" y="0"/>
                          </a:cubicBezTo>
                          <a:cubicBezTo>
                            <a:pt x="1163032" y="543323"/>
                            <a:pt x="1295718" y="1462834"/>
                            <a:pt x="1211263" y="2099288"/>
                          </a:cubicBezTo>
                          <a:cubicBezTo>
                            <a:pt x="1030875" y="2206430"/>
                            <a:pt x="774250" y="2555893"/>
                            <a:pt x="605631" y="2624110"/>
                          </a:cubicBezTo>
                          <a:cubicBezTo>
                            <a:pt x="420511" y="2380457"/>
                            <a:pt x="164996" y="2190916"/>
                            <a:pt x="0" y="2099288"/>
                          </a:cubicBezTo>
                          <a:cubicBezTo>
                            <a:pt x="130954" y="1865938"/>
                            <a:pt x="43574" y="843411"/>
                            <a:pt x="0" y="0"/>
                          </a:cubicBezTo>
                          <a:close/>
                        </a:path>
                        <a:path w="1211263" h="2624110" stroke="0" extrusionOk="0">
                          <a:moveTo>
                            <a:pt x="0" y="0"/>
                          </a:moveTo>
                          <a:cubicBezTo>
                            <a:pt x="335964" y="87192"/>
                            <a:pt x="761896" y="38081"/>
                            <a:pt x="1211263" y="0"/>
                          </a:cubicBezTo>
                          <a:cubicBezTo>
                            <a:pt x="1078381" y="984501"/>
                            <a:pt x="1296214" y="1754749"/>
                            <a:pt x="1211263" y="2099288"/>
                          </a:cubicBezTo>
                          <a:cubicBezTo>
                            <a:pt x="914132" y="2354604"/>
                            <a:pt x="705801" y="2518241"/>
                            <a:pt x="605631" y="2624110"/>
                          </a:cubicBezTo>
                          <a:cubicBezTo>
                            <a:pt x="335906" y="2465582"/>
                            <a:pt x="113316" y="2180152"/>
                            <a:pt x="0" y="2099288"/>
                          </a:cubicBezTo>
                          <a:cubicBezTo>
                            <a:pt x="-49533" y="1816693"/>
                            <a:pt x="-14809" y="370816"/>
                            <a:pt x="0" y="0"/>
                          </a:cubicBezTo>
                          <a:close/>
                        </a:path>
                      </a:pathLst>
                    </a:custGeom>
                    <ask:type>
                      <ask:lineSketchNone/>
                    </ask:type>
                  </ask:lineSketchStyleProps>
                </a:ext>
              </a:extLst>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20000"/>
                </a:lnSpc>
                <a:spcBef>
                  <a:spcPct val="0"/>
                </a:spcBef>
                <a:spcAft>
                  <a:spcPct val="0"/>
                </a:spcAft>
                <a:buClrTx/>
                <a:buSzTx/>
                <a:buFontTx/>
                <a:buNone/>
                <a:tabLst/>
                <a:defRPr/>
              </a:pPr>
              <a:r>
                <a:rPr kumimoji="0" lang="ja-JP" altLang="en-US" sz="13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rPr>
                <a:t>ごみ</a:t>
              </a:r>
              <a:r>
                <a:rPr kumimoji="1" lang="ja-JP" altLang="en-US" sz="13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rPr>
                <a:t>処理費用</a:t>
              </a: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1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rPr>
                <a:t>（令和６年度）</a:t>
              </a:r>
            </a:p>
            <a:p>
              <a:pPr marL="0" marR="0" lvl="0" indent="0" algn="ctr" defTabSz="914400" rtl="0" eaLnBrk="1" fontAlgn="base" latinLnBrk="0" hangingPunct="1">
                <a:lnSpc>
                  <a:spcPct val="50000"/>
                </a:lnSpc>
                <a:spcBef>
                  <a:spcPct val="0"/>
                </a:spcBef>
                <a:spcAft>
                  <a:spcPct val="0"/>
                </a:spcAft>
                <a:buClrTx/>
                <a:buSzTx/>
                <a:buFontTx/>
                <a:buNone/>
                <a:tabLst/>
                <a:defRPr/>
              </a:pPr>
              <a:endParaRPr kumimoji="1" lang="ja-JP" altLang="en-US" sz="13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zh-TW" altLang="en-US"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約</a:t>
              </a:r>
              <a:r>
                <a:rPr kumimoji="1" lang="en-US" altLang="zh-TW"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2</a:t>
              </a:r>
              <a:r>
                <a:rPr kumimoji="1" lang="zh-TW" altLang="en-US"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兆</a:t>
              </a:r>
              <a:r>
                <a:rPr kumimoji="1" lang="en-US" altLang="ja-JP"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9</a:t>
              </a:r>
              <a:r>
                <a:rPr kumimoji="1" lang="en-US" altLang="ja-JP" sz="1300" b="1" i="0" u="none" strike="noStrike" kern="1200" cap="none" spc="0" normalizeH="0" baseline="0" noProof="0" dirty="0">
                  <a:ln>
                    <a:noFill/>
                  </a:ln>
                  <a:solidFill>
                    <a:prstClr val="black"/>
                  </a:solidFill>
                  <a:effectLst/>
                  <a:uLnTx/>
                  <a:uFillTx/>
                  <a:latin typeface="HGPｺﾞｼｯｸM" panose="020B0600000000000000" pitchFamily="50" charset="-128"/>
                  <a:ea typeface="HGPｺﾞｼｯｸM" panose="020B0600000000000000" pitchFamily="50" charset="-128"/>
                  <a:cs typeface="+mn-cs"/>
                </a:rPr>
                <a:t>,285</a:t>
              </a:r>
              <a:r>
                <a:rPr kumimoji="1" lang="zh-TW" altLang="en-US" sz="1300" b="1" i="0" u="none" strike="noStrike" kern="1200" cap="none" spc="0" normalizeH="0" baseline="0" noProof="0" dirty="0">
                  <a:ln>
                    <a:noFill/>
                  </a:ln>
                  <a:solidFill>
                    <a:prstClr val="black"/>
                  </a:solidFill>
                  <a:effectLst/>
                  <a:uLnTx/>
                  <a:uFillTx/>
                  <a:latin typeface="HGPｺﾞｼｯｸM" panose="020B0600000000000000" pitchFamily="50" charset="-128"/>
                  <a:ea typeface="HGPｺﾞｼｯｸM" panose="020B0600000000000000" pitchFamily="50" charset="-128"/>
                  <a:cs typeface="+mn-cs"/>
                </a:rPr>
                <a:t>億円</a:t>
              </a:r>
              <a:r>
                <a:rPr kumimoji="1" lang="en-US" altLang="ja-JP" sz="1100" b="1" i="0" u="none" strike="noStrike" kern="1200" cap="none" spc="0" normalizeH="0" baseline="30000" noProof="0" dirty="0">
                  <a:ln>
                    <a:noFill/>
                  </a:ln>
                  <a:solidFill>
                    <a:prstClr val="black"/>
                  </a:solidFill>
                  <a:effectLst/>
                  <a:uLnTx/>
                  <a:uFillTx/>
                  <a:latin typeface="HGPｺﾞｼｯｸM" panose="020B0600000000000000" pitchFamily="50" charset="-128"/>
                  <a:ea typeface="HGPｺﾞｼｯｸM" panose="020B0600000000000000" pitchFamily="50" charset="-128"/>
                  <a:cs typeface="+mn-cs"/>
                </a:rPr>
                <a:t>※</a:t>
              </a:r>
              <a:r>
                <a:rPr kumimoji="1" lang="ja-JP" altLang="en-US" sz="1100" b="1" i="0" u="none" strike="noStrike" kern="1200" cap="none" spc="0" normalizeH="0" baseline="30000" noProof="0" dirty="0">
                  <a:ln>
                    <a:noFill/>
                  </a:ln>
                  <a:solidFill>
                    <a:prstClr val="black"/>
                  </a:solidFill>
                  <a:effectLst/>
                  <a:uLnTx/>
                  <a:uFillTx/>
                  <a:latin typeface="HGPｺﾞｼｯｸM" panose="020B0600000000000000" pitchFamily="50" charset="-128"/>
                  <a:ea typeface="HGPｺﾞｼｯｸM" panose="020B0600000000000000" pitchFamily="50" charset="-128"/>
                  <a:cs typeface="+mn-cs"/>
                </a:rPr>
                <a:t>２</a:t>
              </a:r>
              <a:endParaRPr kumimoji="1" lang="ja-JP" altLang="en-US" sz="1300" b="1" i="0" u="none" strike="noStrike" kern="1200" cap="none" spc="0" normalizeH="0" baseline="30000" noProof="0" dirty="0">
                <a:ln>
                  <a:noFill/>
                </a:ln>
                <a:solidFill>
                  <a:prstClr val="black"/>
                </a:solidFill>
                <a:effectLst/>
                <a:uLnTx/>
                <a:uFillTx/>
                <a:latin typeface="HGPｺﾞｼｯｸM" panose="020B0600000000000000" pitchFamily="50" charset="-128"/>
                <a:ea typeface="HGPｺﾞｼｯｸM" panose="020B0600000000000000" pitchFamily="50" charset="-128"/>
                <a:cs typeface="+mn-cs"/>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300" b="1" i="0" u="none" strike="noStrike" kern="1200" cap="none" spc="0" normalizeH="0" baseline="0" noProof="0" dirty="0">
                  <a:ln>
                    <a:noFill/>
                  </a:ln>
                  <a:solidFill>
                    <a:prstClr val="black"/>
                  </a:solidFill>
                  <a:effectLst/>
                  <a:uLnTx/>
                  <a:uFillTx/>
                  <a:latin typeface="HGPｺﾞｼｯｸM" panose="020B0600000000000000" pitchFamily="50" charset="-128"/>
                  <a:ea typeface="HGPｺﾞｼｯｸM" panose="020B0600000000000000" pitchFamily="50" charset="-128"/>
                  <a:cs typeface="+mn-cs"/>
                </a:rPr>
                <a:t>国民１人当たり</a:t>
              </a:r>
              <a:endParaRPr kumimoji="1" lang="en-US" altLang="ja-JP" sz="1300" b="1" i="0" u="none" strike="noStrike" kern="1200" cap="none" spc="0" normalizeH="0" baseline="0" noProof="0" dirty="0">
                <a:ln>
                  <a:noFill/>
                </a:ln>
                <a:solidFill>
                  <a:prstClr val="black"/>
                </a:solidFill>
                <a:effectLst/>
                <a:uLnTx/>
                <a:uFillTx/>
                <a:latin typeface="HGPｺﾞｼｯｸM" panose="020B0600000000000000" pitchFamily="50" charset="-128"/>
                <a:ea typeface="HGPｺﾞｼｯｸM" panose="020B0600000000000000" pitchFamily="50" charset="-128"/>
                <a:cs typeface="+mn-cs"/>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300" b="1" i="0" u="none" strike="noStrike" kern="1200" cap="none" spc="0" normalizeH="0" baseline="0" noProof="0" dirty="0">
                  <a:ln>
                    <a:noFill/>
                  </a:ln>
                  <a:solidFill>
                    <a:prstClr val="black"/>
                  </a:solidFill>
                  <a:effectLst/>
                  <a:uLnTx/>
                  <a:uFillTx/>
                  <a:latin typeface="HGPｺﾞｼｯｸM" panose="020B0600000000000000" pitchFamily="50" charset="-128"/>
                  <a:ea typeface="HGPｺﾞｼｯｸM" panose="020B0600000000000000" pitchFamily="50" charset="-128"/>
                  <a:cs typeface="+mn-cs"/>
                </a:rPr>
                <a:t>約</a:t>
              </a:r>
              <a:r>
                <a:rPr kumimoji="1" lang="en-US" altLang="ja-JP" sz="1300" b="1" i="0" u="none" strike="noStrike" kern="1200" cap="none" spc="0" normalizeH="0" baseline="0" noProof="0" dirty="0">
                  <a:ln>
                    <a:noFill/>
                  </a:ln>
                  <a:solidFill>
                    <a:prstClr val="black"/>
                  </a:solidFill>
                  <a:effectLst/>
                  <a:uLnTx/>
                  <a:uFillTx/>
                  <a:latin typeface="HGPｺﾞｼｯｸM" panose="020B0600000000000000" pitchFamily="50" charset="-128"/>
                  <a:ea typeface="HGPｺﾞｼｯｸM" panose="020B0600000000000000" pitchFamily="50" charset="-128"/>
                  <a:cs typeface="+mn-cs"/>
                </a:rPr>
                <a:t>23,655</a:t>
              </a:r>
              <a:r>
                <a:rPr kumimoji="1" lang="ja-JP" altLang="en-US" sz="1300" b="1" i="0" u="none" strike="noStrike" kern="1200" cap="none" spc="0" normalizeH="0" baseline="0" noProof="0" dirty="0">
                  <a:ln>
                    <a:noFill/>
                  </a:ln>
                  <a:solidFill>
                    <a:prstClr val="black"/>
                  </a:solidFill>
                  <a:effectLst/>
                  <a:uLnTx/>
                  <a:uFillTx/>
                  <a:latin typeface="HGPｺﾞｼｯｸM" panose="020B0600000000000000" pitchFamily="50" charset="-128"/>
                  <a:ea typeface="HGPｺﾞｼｯｸM" panose="020B0600000000000000" pitchFamily="50" charset="-128"/>
                  <a:cs typeface="+mn-cs"/>
                </a:rPr>
                <a:t>円</a:t>
              </a:r>
            </a:p>
          </p:txBody>
        </p:sp>
        <p:pic>
          <p:nvPicPr>
            <p:cNvPr id="6168" name="Picture 3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p:blipFill>
          <p:spPr bwMode="auto">
            <a:xfrm>
              <a:off x="596286" y="3669522"/>
              <a:ext cx="1142290" cy="644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 name="グループ化 5">
            <a:extLst>
              <a:ext uri="{FF2B5EF4-FFF2-40B4-BE49-F238E27FC236}">
                <a16:creationId xmlns:a16="http://schemas.microsoft.com/office/drawing/2014/main" id="{3C7801CA-FCAD-8E47-6743-D5D3051E8D04}"/>
              </a:ext>
            </a:extLst>
          </p:cNvPr>
          <p:cNvGrpSpPr/>
          <p:nvPr/>
        </p:nvGrpSpPr>
        <p:grpSpPr>
          <a:xfrm>
            <a:off x="3594441" y="3669522"/>
            <a:ext cx="1694094" cy="2387099"/>
            <a:chOff x="3594441" y="3669522"/>
            <a:chExt cx="1694094" cy="2387099"/>
          </a:xfrm>
        </p:grpSpPr>
        <p:sp>
          <p:nvSpPr>
            <p:cNvPr id="6185" name="正方形/長方形 6184">
              <a:extLst>
                <a:ext uri="{FF2B5EF4-FFF2-40B4-BE49-F238E27FC236}">
                  <a16:creationId xmlns:a16="http://schemas.microsoft.com/office/drawing/2014/main" id="{2FCE51A4-FDCA-70FC-EE01-DAC1FA9542FC}"/>
                </a:ext>
              </a:extLst>
            </p:cNvPr>
            <p:cNvSpPr/>
            <p:nvPr/>
          </p:nvSpPr>
          <p:spPr bwMode="auto">
            <a:xfrm>
              <a:off x="3594441" y="4482915"/>
              <a:ext cx="1694094" cy="1573706"/>
            </a:xfrm>
            <a:prstGeom prst="rect">
              <a:avLst/>
            </a:prstGeom>
            <a:noFill/>
            <a:ln w="15875" cap="rnd" cmpd="sng" algn="ctr">
              <a:noFill/>
              <a:prstDash val="solid"/>
              <a:round/>
              <a:headEnd type="none" w="med" len="med"/>
              <a:tailEnd type="none" w="med" len="med"/>
              <a:extLst>
                <a:ext uri="{C807C97D-BFC1-408E-A445-0C87EB9F89A2}">
                  <ask:lineSketchStyleProps xmlns:ask="http://schemas.microsoft.com/office/drawing/2018/sketchyshapes" sd="1219033472">
                    <a:custGeom>
                      <a:avLst/>
                      <a:gdLst>
                        <a:gd name="connsiteX0" fmla="*/ 0 w 1211263"/>
                        <a:gd name="connsiteY0" fmla="*/ 0 h 2624110"/>
                        <a:gd name="connsiteX1" fmla="*/ 1211263 w 1211263"/>
                        <a:gd name="connsiteY1" fmla="*/ 0 h 2624110"/>
                        <a:gd name="connsiteX2" fmla="*/ 1211263 w 1211263"/>
                        <a:gd name="connsiteY2" fmla="*/ 2099288 h 2624110"/>
                        <a:gd name="connsiteX3" fmla="*/ 605631 w 1211263"/>
                        <a:gd name="connsiteY3" fmla="*/ 2624110 h 2624110"/>
                        <a:gd name="connsiteX4" fmla="*/ 0 w 1211263"/>
                        <a:gd name="connsiteY4" fmla="*/ 2099288 h 2624110"/>
                        <a:gd name="connsiteX5" fmla="*/ 0 w 1211263"/>
                        <a:gd name="connsiteY5" fmla="*/ 0 h 262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1263" h="2624110" fill="none" extrusionOk="0">
                          <a:moveTo>
                            <a:pt x="0" y="0"/>
                          </a:moveTo>
                          <a:cubicBezTo>
                            <a:pt x="232634" y="-67934"/>
                            <a:pt x="665737" y="97290"/>
                            <a:pt x="1211263" y="0"/>
                          </a:cubicBezTo>
                          <a:cubicBezTo>
                            <a:pt x="1163032" y="543323"/>
                            <a:pt x="1295718" y="1462834"/>
                            <a:pt x="1211263" y="2099288"/>
                          </a:cubicBezTo>
                          <a:cubicBezTo>
                            <a:pt x="1030875" y="2206430"/>
                            <a:pt x="774250" y="2555893"/>
                            <a:pt x="605631" y="2624110"/>
                          </a:cubicBezTo>
                          <a:cubicBezTo>
                            <a:pt x="420511" y="2380457"/>
                            <a:pt x="164996" y="2190916"/>
                            <a:pt x="0" y="2099288"/>
                          </a:cubicBezTo>
                          <a:cubicBezTo>
                            <a:pt x="130954" y="1865938"/>
                            <a:pt x="43574" y="843411"/>
                            <a:pt x="0" y="0"/>
                          </a:cubicBezTo>
                          <a:close/>
                        </a:path>
                        <a:path w="1211263" h="2624110" stroke="0" extrusionOk="0">
                          <a:moveTo>
                            <a:pt x="0" y="0"/>
                          </a:moveTo>
                          <a:cubicBezTo>
                            <a:pt x="335964" y="87192"/>
                            <a:pt x="761896" y="38081"/>
                            <a:pt x="1211263" y="0"/>
                          </a:cubicBezTo>
                          <a:cubicBezTo>
                            <a:pt x="1078381" y="984501"/>
                            <a:pt x="1296214" y="1754749"/>
                            <a:pt x="1211263" y="2099288"/>
                          </a:cubicBezTo>
                          <a:cubicBezTo>
                            <a:pt x="914132" y="2354604"/>
                            <a:pt x="705801" y="2518241"/>
                            <a:pt x="605631" y="2624110"/>
                          </a:cubicBezTo>
                          <a:cubicBezTo>
                            <a:pt x="335906" y="2465582"/>
                            <a:pt x="113316" y="2180152"/>
                            <a:pt x="0" y="2099288"/>
                          </a:cubicBezTo>
                          <a:cubicBezTo>
                            <a:pt x="-49533" y="1816693"/>
                            <a:pt x="-14809" y="370816"/>
                            <a:pt x="0" y="0"/>
                          </a:cubicBezTo>
                          <a:close/>
                        </a:path>
                      </a:pathLst>
                    </a:custGeom>
                    <ask:type>
                      <ask:lineSketchNone/>
                    </ask:type>
                  </ask:lineSketchStyleProps>
                </a:ext>
              </a:extLst>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3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rPr>
                <a:t>国民医療費の</a:t>
              </a:r>
              <a:endParaRPr kumimoji="1" lang="en-US" altLang="ja-JP" sz="13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3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rPr>
                <a:t>公費負担額</a:t>
              </a: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1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rPr>
                <a:t>（令和５年度）</a:t>
              </a:r>
            </a:p>
            <a:p>
              <a:pPr marL="0" marR="0" lvl="0" indent="0" algn="ctr" defTabSz="914400" rtl="0" eaLnBrk="1" fontAlgn="base" latinLnBrk="0" hangingPunct="1">
                <a:lnSpc>
                  <a:spcPct val="50000"/>
                </a:lnSpc>
                <a:spcBef>
                  <a:spcPct val="0"/>
                </a:spcBef>
                <a:spcAft>
                  <a:spcPct val="0"/>
                </a:spcAft>
                <a:buClrTx/>
                <a:buSzTx/>
                <a:buFontTx/>
                <a:buNone/>
                <a:tabLst/>
                <a:defRPr/>
              </a:pPr>
              <a:endParaRPr kumimoji="1" lang="ja-JP" altLang="en-US" sz="13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mn-cs"/>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zh-TW" altLang="en-US" sz="1300" b="1" i="0" u="none" strike="noStrike" kern="1200" cap="none" spc="0" normalizeH="0" baseline="0" noProof="0" dirty="0">
                  <a:ln>
                    <a:noFill/>
                  </a:ln>
                  <a:solidFill>
                    <a:prstClr val="black"/>
                  </a:solidFill>
                  <a:effectLst/>
                  <a:uLnTx/>
                  <a:uFillTx/>
                  <a:latin typeface="HGPｺﾞｼｯｸM" panose="020B0600000000000000" pitchFamily="50" charset="-128"/>
                  <a:ea typeface="HGPｺﾞｼｯｸM" panose="020B0600000000000000" pitchFamily="50" charset="-128"/>
                  <a:cs typeface="+mn-cs"/>
                </a:rPr>
                <a:t>約</a:t>
              </a:r>
              <a:r>
                <a:rPr kumimoji="1" lang="en-US" altLang="zh-TW" sz="1300" b="1" i="0" u="none" strike="noStrike" kern="1200" cap="none" spc="0" normalizeH="0" baseline="0" noProof="0" dirty="0">
                  <a:ln>
                    <a:noFill/>
                  </a:ln>
                  <a:solidFill>
                    <a:prstClr val="black"/>
                  </a:solidFill>
                  <a:effectLst/>
                  <a:uLnTx/>
                  <a:uFillTx/>
                  <a:latin typeface="HGPｺﾞｼｯｸM" panose="020B0600000000000000" pitchFamily="50" charset="-128"/>
                  <a:ea typeface="HGPｺﾞｼｯｸM" panose="020B0600000000000000" pitchFamily="50" charset="-128"/>
                  <a:cs typeface="+mn-cs"/>
                </a:rPr>
                <a:t>1</a:t>
              </a:r>
              <a:r>
                <a:rPr kumimoji="1" lang="en-US" altLang="ja-JP" sz="1300" b="1" i="0" u="none" strike="noStrike" kern="1200" cap="none" spc="0" normalizeH="0" baseline="0" noProof="0" dirty="0">
                  <a:ln>
                    <a:noFill/>
                  </a:ln>
                  <a:solidFill>
                    <a:prstClr val="black"/>
                  </a:solidFill>
                  <a:effectLst/>
                  <a:uLnTx/>
                  <a:uFillTx/>
                  <a:latin typeface="HGPｺﾞｼｯｸM" panose="020B0600000000000000" pitchFamily="50" charset="-128"/>
                  <a:ea typeface="HGPｺﾞｼｯｸM" panose="020B0600000000000000" pitchFamily="50" charset="-128"/>
                  <a:cs typeface="+mn-cs"/>
                </a:rPr>
                <a:t>8</a:t>
              </a:r>
              <a:r>
                <a:rPr kumimoji="1" lang="zh-TW" altLang="en-US" sz="1300" b="1" i="0" u="none" strike="noStrike" kern="1200" cap="none" spc="0" normalizeH="0" baseline="0" noProof="0" dirty="0">
                  <a:ln>
                    <a:noFill/>
                  </a:ln>
                  <a:solidFill>
                    <a:prstClr val="black"/>
                  </a:solidFill>
                  <a:effectLst/>
                  <a:uLnTx/>
                  <a:uFillTx/>
                  <a:latin typeface="HGPｺﾞｼｯｸM" panose="020B0600000000000000" pitchFamily="50" charset="-128"/>
                  <a:ea typeface="HGPｺﾞｼｯｸM" panose="020B0600000000000000" pitchFamily="50" charset="-128"/>
                  <a:cs typeface="+mn-cs"/>
                </a:rPr>
                <a:t>兆</a:t>
              </a:r>
              <a:r>
                <a:rPr kumimoji="1" lang="en-US" altLang="ja-JP" sz="1300" b="1" i="0" u="none" strike="noStrike" kern="1200" cap="none" spc="0" normalizeH="0" baseline="0" noProof="0" dirty="0">
                  <a:ln>
                    <a:noFill/>
                  </a:ln>
                  <a:solidFill>
                    <a:prstClr val="black"/>
                  </a:solidFill>
                  <a:effectLst/>
                  <a:uLnTx/>
                  <a:uFillTx/>
                  <a:latin typeface="HGPｺﾞｼｯｸM" panose="020B0600000000000000" pitchFamily="50" charset="-128"/>
                  <a:ea typeface="HGPｺﾞｼｯｸM" panose="020B0600000000000000" pitchFamily="50" charset="-128"/>
                  <a:cs typeface="+mn-cs"/>
                </a:rPr>
                <a:t>0,331</a:t>
              </a:r>
              <a:r>
                <a:rPr kumimoji="1" lang="zh-TW" altLang="en-US" sz="1300" b="1" i="0" u="none" strike="noStrike" kern="1200" cap="none" spc="0" normalizeH="0" baseline="0" noProof="0" dirty="0">
                  <a:ln>
                    <a:noFill/>
                  </a:ln>
                  <a:solidFill>
                    <a:prstClr val="black"/>
                  </a:solidFill>
                  <a:effectLst/>
                  <a:uLnTx/>
                  <a:uFillTx/>
                  <a:latin typeface="HGPｺﾞｼｯｸM" panose="020B0600000000000000" pitchFamily="50" charset="-128"/>
                  <a:ea typeface="HGPｺﾞｼｯｸM" panose="020B0600000000000000" pitchFamily="50" charset="-128"/>
                  <a:cs typeface="+mn-cs"/>
                </a:rPr>
                <a:t>億円</a:t>
              </a:r>
              <a:r>
                <a:rPr kumimoji="1" lang="en-US" altLang="ja-JP" sz="1100" b="1" i="0" u="none" strike="noStrike" kern="1200" cap="none" spc="0" normalizeH="0" baseline="30000" noProof="0" dirty="0">
                  <a:ln>
                    <a:noFill/>
                  </a:ln>
                  <a:solidFill>
                    <a:prstClr val="black"/>
                  </a:solidFill>
                  <a:effectLst/>
                  <a:uLnTx/>
                  <a:uFillTx/>
                  <a:latin typeface="HGPｺﾞｼｯｸM" panose="020B0600000000000000" pitchFamily="50" charset="-128"/>
                  <a:ea typeface="HGPｺﾞｼｯｸM" panose="020B0600000000000000" pitchFamily="50" charset="-128"/>
                  <a:cs typeface="+mn-cs"/>
                </a:rPr>
                <a:t>※</a:t>
              </a:r>
              <a:r>
                <a:rPr kumimoji="0" lang="ja-JP" altLang="en-US" sz="1100" b="1" i="0" u="none" strike="noStrike" kern="1200" cap="none" spc="0" normalizeH="0" baseline="30000" noProof="0" dirty="0">
                  <a:ln>
                    <a:noFill/>
                  </a:ln>
                  <a:solidFill>
                    <a:prstClr val="black"/>
                  </a:solidFill>
                  <a:effectLst/>
                  <a:uLnTx/>
                  <a:uFillTx/>
                  <a:latin typeface="HGPｺﾞｼｯｸM" panose="020B0600000000000000" pitchFamily="50" charset="-128"/>
                  <a:ea typeface="HGPｺﾞｼｯｸM" panose="020B0600000000000000" pitchFamily="50" charset="-128"/>
                  <a:cs typeface="+mn-cs"/>
                </a:rPr>
                <a:t>３</a:t>
              </a:r>
              <a:endParaRPr kumimoji="1" lang="ja-JP" altLang="en-US" sz="1300" b="1" i="0" u="none" strike="noStrike" kern="1200" cap="none" spc="0" normalizeH="0" baseline="30000" noProof="0" dirty="0">
                <a:ln>
                  <a:noFill/>
                </a:ln>
                <a:solidFill>
                  <a:prstClr val="black"/>
                </a:solidFill>
                <a:effectLst/>
                <a:uLnTx/>
                <a:uFillTx/>
                <a:latin typeface="HGPｺﾞｼｯｸM" panose="020B0600000000000000" pitchFamily="50" charset="-128"/>
                <a:ea typeface="HGPｺﾞｼｯｸM" panose="020B0600000000000000" pitchFamily="50" charset="-128"/>
                <a:cs typeface="+mn-cs"/>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300" b="1" i="0" u="none" strike="noStrike" kern="1200" cap="none" spc="0" normalizeH="0" baseline="0" noProof="0" dirty="0">
                  <a:ln>
                    <a:noFill/>
                  </a:ln>
                  <a:solidFill>
                    <a:prstClr val="black"/>
                  </a:solidFill>
                  <a:effectLst/>
                  <a:uLnTx/>
                  <a:uFillTx/>
                  <a:latin typeface="HGPｺﾞｼｯｸM" panose="020B0600000000000000" pitchFamily="50" charset="-128"/>
                  <a:ea typeface="HGPｺﾞｼｯｸM" panose="020B0600000000000000" pitchFamily="50" charset="-128"/>
                  <a:cs typeface="+mn-cs"/>
                </a:rPr>
                <a:t>国民１人当たり</a:t>
              </a:r>
              <a:endParaRPr kumimoji="1" lang="en-US" altLang="ja-JP" sz="1300" b="1" i="0" u="none" strike="noStrike" kern="1200" cap="none" spc="0" normalizeH="0" baseline="0" noProof="0" dirty="0">
                <a:ln>
                  <a:noFill/>
                </a:ln>
                <a:solidFill>
                  <a:prstClr val="black"/>
                </a:solidFill>
                <a:effectLst/>
                <a:uLnTx/>
                <a:uFillTx/>
                <a:latin typeface="HGPｺﾞｼｯｸM" panose="020B0600000000000000" pitchFamily="50" charset="-128"/>
                <a:ea typeface="HGPｺﾞｼｯｸM" panose="020B0600000000000000" pitchFamily="50" charset="-128"/>
                <a:cs typeface="+mn-cs"/>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300" b="1" i="0" u="none" strike="noStrike" kern="1200" cap="none" spc="0" normalizeH="0" baseline="0" noProof="0" dirty="0">
                  <a:ln>
                    <a:noFill/>
                  </a:ln>
                  <a:solidFill>
                    <a:prstClr val="black"/>
                  </a:solidFill>
                  <a:effectLst/>
                  <a:uLnTx/>
                  <a:uFillTx/>
                  <a:latin typeface="HGPｺﾞｼｯｸM" panose="020B0600000000000000" pitchFamily="50" charset="-128"/>
                  <a:ea typeface="HGPｺﾞｼｯｸM" panose="020B0600000000000000" pitchFamily="50" charset="-128"/>
                  <a:cs typeface="+mn-cs"/>
                </a:rPr>
                <a:t>約</a:t>
              </a:r>
              <a:r>
                <a:rPr kumimoji="1" lang="en-US" altLang="ja-JP" sz="1300" b="1" i="0" u="none" strike="noStrike" kern="1200" cap="none" spc="0" normalizeH="0" baseline="0" noProof="0" dirty="0">
                  <a:ln>
                    <a:noFill/>
                  </a:ln>
                  <a:solidFill>
                    <a:prstClr val="black"/>
                  </a:solidFill>
                  <a:effectLst/>
                  <a:uLnTx/>
                  <a:uFillTx/>
                  <a:latin typeface="HGPｺﾞｼｯｸM" panose="020B0600000000000000" pitchFamily="50" charset="-128"/>
                  <a:ea typeface="HGPｺﾞｼｯｸM" panose="020B0600000000000000" pitchFamily="50" charset="-128"/>
                  <a:cs typeface="+mn-cs"/>
                </a:rPr>
                <a:t>145,017</a:t>
              </a:r>
              <a:r>
                <a:rPr kumimoji="1" lang="ja-JP" altLang="en-US" sz="1300" b="1" i="0" u="none" strike="noStrike" kern="1200" cap="none" spc="0" normalizeH="0" baseline="0" noProof="0" dirty="0">
                  <a:ln>
                    <a:noFill/>
                  </a:ln>
                  <a:solidFill>
                    <a:prstClr val="black"/>
                  </a:solidFill>
                  <a:effectLst/>
                  <a:uLnTx/>
                  <a:uFillTx/>
                  <a:latin typeface="HGPｺﾞｼｯｸM" panose="020B0600000000000000" pitchFamily="50" charset="-128"/>
                  <a:ea typeface="HGPｺﾞｼｯｸM" panose="020B0600000000000000" pitchFamily="50" charset="-128"/>
                  <a:cs typeface="+mn-cs"/>
                </a:rPr>
                <a:t>円</a:t>
              </a:r>
            </a:p>
          </p:txBody>
        </p:sp>
        <p:pic>
          <p:nvPicPr>
            <p:cNvPr id="6169" name="Picture 3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p:blipFill>
          <p:spPr bwMode="auto">
            <a:xfrm>
              <a:off x="4024466" y="3669522"/>
              <a:ext cx="900264" cy="641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 name="グループ化 4">
            <a:extLst>
              <a:ext uri="{FF2B5EF4-FFF2-40B4-BE49-F238E27FC236}">
                <a16:creationId xmlns:a16="http://schemas.microsoft.com/office/drawing/2014/main" id="{F2F54D04-59C2-7F1A-BB61-42D6F6D2E162}"/>
              </a:ext>
            </a:extLst>
          </p:cNvPr>
          <p:cNvGrpSpPr/>
          <p:nvPr/>
        </p:nvGrpSpPr>
        <p:grpSpPr>
          <a:xfrm>
            <a:off x="420558" y="3669522"/>
            <a:ext cx="1611939" cy="2301821"/>
            <a:chOff x="1989757" y="3669522"/>
            <a:chExt cx="1611939" cy="2301821"/>
          </a:xfrm>
        </p:grpSpPr>
        <p:sp>
          <p:nvSpPr>
            <p:cNvPr id="6186" name="正方形/長方形 6185">
              <a:extLst>
                <a:ext uri="{FF2B5EF4-FFF2-40B4-BE49-F238E27FC236}">
                  <a16:creationId xmlns:a16="http://schemas.microsoft.com/office/drawing/2014/main" id="{B07155DD-FB65-224B-B91B-023A5219324B}"/>
                </a:ext>
              </a:extLst>
            </p:cNvPr>
            <p:cNvSpPr/>
            <p:nvPr/>
          </p:nvSpPr>
          <p:spPr bwMode="auto">
            <a:xfrm>
              <a:off x="1989757" y="4482915"/>
              <a:ext cx="1611939" cy="1488428"/>
            </a:xfrm>
            <a:prstGeom prst="rect">
              <a:avLst/>
            </a:prstGeom>
            <a:noFill/>
            <a:ln w="15875" cap="rnd" cmpd="sng" algn="ctr">
              <a:noFill/>
              <a:prstDash val="solid"/>
              <a:round/>
              <a:headEnd type="none" w="med" len="med"/>
              <a:tailEnd type="none" w="med" len="med"/>
              <a:extLst>
                <a:ext uri="{C807C97D-BFC1-408E-A445-0C87EB9F89A2}">
                  <ask:lineSketchStyleProps xmlns:ask="http://schemas.microsoft.com/office/drawing/2018/sketchyshapes" sd="1219033472">
                    <a:custGeom>
                      <a:avLst/>
                      <a:gdLst>
                        <a:gd name="connsiteX0" fmla="*/ 0 w 1211263"/>
                        <a:gd name="connsiteY0" fmla="*/ 0 h 2624110"/>
                        <a:gd name="connsiteX1" fmla="*/ 1211263 w 1211263"/>
                        <a:gd name="connsiteY1" fmla="*/ 0 h 2624110"/>
                        <a:gd name="connsiteX2" fmla="*/ 1211263 w 1211263"/>
                        <a:gd name="connsiteY2" fmla="*/ 2099288 h 2624110"/>
                        <a:gd name="connsiteX3" fmla="*/ 605631 w 1211263"/>
                        <a:gd name="connsiteY3" fmla="*/ 2624110 h 2624110"/>
                        <a:gd name="connsiteX4" fmla="*/ 0 w 1211263"/>
                        <a:gd name="connsiteY4" fmla="*/ 2099288 h 2624110"/>
                        <a:gd name="connsiteX5" fmla="*/ 0 w 1211263"/>
                        <a:gd name="connsiteY5" fmla="*/ 0 h 262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1263" h="2624110" fill="none" extrusionOk="0">
                          <a:moveTo>
                            <a:pt x="0" y="0"/>
                          </a:moveTo>
                          <a:cubicBezTo>
                            <a:pt x="232634" y="-67934"/>
                            <a:pt x="665737" y="97290"/>
                            <a:pt x="1211263" y="0"/>
                          </a:cubicBezTo>
                          <a:cubicBezTo>
                            <a:pt x="1163032" y="543323"/>
                            <a:pt x="1295718" y="1462834"/>
                            <a:pt x="1211263" y="2099288"/>
                          </a:cubicBezTo>
                          <a:cubicBezTo>
                            <a:pt x="1030875" y="2206430"/>
                            <a:pt x="774250" y="2555893"/>
                            <a:pt x="605631" y="2624110"/>
                          </a:cubicBezTo>
                          <a:cubicBezTo>
                            <a:pt x="420511" y="2380457"/>
                            <a:pt x="164996" y="2190916"/>
                            <a:pt x="0" y="2099288"/>
                          </a:cubicBezTo>
                          <a:cubicBezTo>
                            <a:pt x="130954" y="1865938"/>
                            <a:pt x="43574" y="843411"/>
                            <a:pt x="0" y="0"/>
                          </a:cubicBezTo>
                          <a:close/>
                        </a:path>
                        <a:path w="1211263" h="2624110" stroke="0" extrusionOk="0">
                          <a:moveTo>
                            <a:pt x="0" y="0"/>
                          </a:moveTo>
                          <a:cubicBezTo>
                            <a:pt x="335964" y="87192"/>
                            <a:pt x="761896" y="38081"/>
                            <a:pt x="1211263" y="0"/>
                          </a:cubicBezTo>
                          <a:cubicBezTo>
                            <a:pt x="1078381" y="984501"/>
                            <a:pt x="1296214" y="1754749"/>
                            <a:pt x="1211263" y="2099288"/>
                          </a:cubicBezTo>
                          <a:cubicBezTo>
                            <a:pt x="914132" y="2354604"/>
                            <a:pt x="705801" y="2518241"/>
                            <a:pt x="605631" y="2624110"/>
                          </a:cubicBezTo>
                          <a:cubicBezTo>
                            <a:pt x="335906" y="2465582"/>
                            <a:pt x="113316" y="2180152"/>
                            <a:pt x="0" y="2099288"/>
                          </a:cubicBezTo>
                          <a:cubicBezTo>
                            <a:pt x="-49533" y="1816693"/>
                            <a:pt x="-14809" y="370816"/>
                            <a:pt x="0" y="0"/>
                          </a:cubicBezTo>
                          <a:close/>
                        </a:path>
                      </a:pathLst>
                    </a:custGeom>
                    <ask:type>
                      <ask:lineSketchNone/>
                    </ask:type>
                  </ask:lineSketchStyleProps>
                </a:ext>
              </a:extLst>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3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rPr>
                <a:t>警察費・消防費</a:t>
              </a:r>
              <a:endParaRPr kumimoji="1" lang="en-US" altLang="ja-JP" sz="13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1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rPr>
                <a:t>（令和６年度）</a:t>
              </a:r>
            </a:p>
            <a:p>
              <a:pPr marL="0" marR="0" lvl="0" indent="0" algn="ctr" defTabSz="914400" rtl="0" eaLnBrk="1" fontAlgn="base" latinLnBrk="0" hangingPunct="1">
                <a:lnSpc>
                  <a:spcPct val="50000"/>
                </a:lnSpc>
                <a:spcBef>
                  <a:spcPct val="0"/>
                </a:spcBef>
                <a:spcAft>
                  <a:spcPct val="0"/>
                </a:spcAft>
                <a:buClrTx/>
                <a:buSzTx/>
                <a:buFontTx/>
                <a:buNone/>
                <a:tabLst/>
                <a:defRPr/>
              </a:pPr>
              <a:endParaRPr kumimoji="1" lang="ja-JP" altLang="en-US" sz="13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zh-TW" altLang="en-US"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約</a:t>
              </a:r>
              <a:r>
                <a:rPr kumimoji="1" lang="en-US" altLang="zh-TW"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5</a:t>
              </a:r>
              <a:r>
                <a:rPr kumimoji="1" lang="zh-TW" altLang="en-US"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兆</a:t>
              </a:r>
              <a:r>
                <a:rPr kumimoji="1" lang="en-US" altLang="ja-JP"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8</a:t>
              </a:r>
              <a:r>
                <a:rPr kumimoji="1" lang="en-US" altLang="ja-JP" sz="1300" b="1" i="0" u="none" strike="noStrike" kern="1200" cap="none" spc="0" normalizeH="0" baseline="0" noProof="0" dirty="0">
                  <a:ln>
                    <a:noFill/>
                  </a:ln>
                  <a:solidFill>
                    <a:prstClr val="black"/>
                  </a:solidFill>
                  <a:effectLst/>
                  <a:uLnTx/>
                  <a:uFillTx/>
                  <a:latin typeface="HGPｺﾞｼｯｸM" panose="020B0600000000000000" pitchFamily="50" charset="-128"/>
                  <a:ea typeface="HGPｺﾞｼｯｸM" panose="020B0600000000000000" pitchFamily="50" charset="-128"/>
                  <a:cs typeface="+mn-cs"/>
                </a:rPr>
                <a:t>,081</a:t>
              </a:r>
              <a:r>
                <a:rPr kumimoji="1" lang="zh-TW" altLang="en-US" sz="1300" b="1" i="0" u="none" strike="noStrike" kern="1200" cap="none" spc="0" normalizeH="0" baseline="0" noProof="0" dirty="0">
                  <a:ln>
                    <a:noFill/>
                  </a:ln>
                  <a:solidFill>
                    <a:prstClr val="black"/>
                  </a:solidFill>
                  <a:effectLst/>
                  <a:uLnTx/>
                  <a:uFillTx/>
                  <a:latin typeface="HGPｺﾞｼｯｸM" panose="020B0600000000000000" pitchFamily="50" charset="-128"/>
                  <a:ea typeface="HGPｺﾞｼｯｸM" panose="020B0600000000000000" pitchFamily="50" charset="-128"/>
                  <a:cs typeface="+mn-cs"/>
                </a:rPr>
                <a:t>億円</a:t>
              </a:r>
              <a:r>
                <a:rPr kumimoji="1" lang="en-US" altLang="ja-JP" sz="1100" b="1" i="0" u="none" strike="noStrike" kern="1200" cap="none" spc="0" normalizeH="0" baseline="30000" noProof="0" dirty="0">
                  <a:ln>
                    <a:noFill/>
                  </a:ln>
                  <a:solidFill>
                    <a:prstClr val="black"/>
                  </a:solidFill>
                  <a:effectLst/>
                  <a:uLnTx/>
                  <a:uFillTx/>
                  <a:latin typeface="HGPｺﾞｼｯｸM" panose="020B0600000000000000" pitchFamily="50" charset="-128"/>
                  <a:ea typeface="HGPｺﾞｼｯｸM" panose="020B0600000000000000" pitchFamily="50" charset="-128"/>
                  <a:cs typeface="+mn-cs"/>
                </a:rPr>
                <a:t>※</a:t>
              </a:r>
              <a:r>
                <a:rPr kumimoji="1" lang="ja-JP" altLang="en-US" sz="1100" b="1" i="0" u="none" strike="noStrike" kern="1200" cap="none" spc="0" normalizeH="0" baseline="30000" noProof="0" dirty="0">
                  <a:ln>
                    <a:noFill/>
                  </a:ln>
                  <a:solidFill>
                    <a:prstClr val="black"/>
                  </a:solidFill>
                  <a:effectLst/>
                  <a:uLnTx/>
                  <a:uFillTx/>
                  <a:latin typeface="HGPｺﾞｼｯｸM" panose="020B0600000000000000" pitchFamily="50" charset="-128"/>
                  <a:ea typeface="HGPｺﾞｼｯｸM" panose="020B0600000000000000" pitchFamily="50" charset="-128"/>
                  <a:cs typeface="+mn-cs"/>
                </a:rPr>
                <a:t>１</a:t>
              </a:r>
              <a:endParaRPr kumimoji="1" lang="ja-JP" altLang="en-US" sz="1300" b="1" i="0" u="none" strike="noStrike" kern="1200" cap="none" spc="0" normalizeH="0" baseline="30000" noProof="0" dirty="0">
                <a:ln>
                  <a:noFill/>
                </a:ln>
                <a:solidFill>
                  <a:prstClr val="black"/>
                </a:solidFill>
                <a:effectLst/>
                <a:uLnTx/>
                <a:uFillTx/>
                <a:latin typeface="HGPｺﾞｼｯｸM" panose="020B0600000000000000" pitchFamily="50" charset="-128"/>
                <a:ea typeface="HGPｺﾞｼｯｸM" panose="020B0600000000000000" pitchFamily="50" charset="-128"/>
                <a:cs typeface="+mn-cs"/>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300" b="1" i="0" u="none" strike="noStrike" kern="1200" cap="none" spc="0" normalizeH="0" baseline="0" noProof="0" dirty="0">
                  <a:ln>
                    <a:noFill/>
                  </a:ln>
                  <a:solidFill>
                    <a:prstClr val="black"/>
                  </a:solidFill>
                  <a:effectLst/>
                  <a:uLnTx/>
                  <a:uFillTx/>
                  <a:latin typeface="HGPｺﾞｼｯｸM" panose="020B0600000000000000" pitchFamily="50" charset="-128"/>
                  <a:ea typeface="HGPｺﾞｼｯｸM" panose="020B0600000000000000" pitchFamily="50" charset="-128"/>
                  <a:cs typeface="+mn-cs"/>
                </a:rPr>
                <a:t>国民１人当たり</a:t>
              </a:r>
              <a:endParaRPr kumimoji="1" lang="en-US" altLang="ja-JP" sz="1300" b="1" i="0" u="none" strike="noStrike" kern="1200" cap="none" spc="0" normalizeH="0" baseline="0" noProof="0" dirty="0">
                <a:ln>
                  <a:noFill/>
                </a:ln>
                <a:solidFill>
                  <a:prstClr val="black"/>
                </a:solidFill>
                <a:effectLst/>
                <a:uLnTx/>
                <a:uFillTx/>
                <a:latin typeface="HGPｺﾞｼｯｸM" panose="020B0600000000000000" pitchFamily="50" charset="-128"/>
                <a:ea typeface="HGPｺﾞｼｯｸM" panose="020B0600000000000000" pitchFamily="50" charset="-128"/>
                <a:cs typeface="+mn-cs"/>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300" b="1" i="0" u="none" strike="noStrike" kern="1200" cap="none" spc="0" normalizeH="0" baseline="0" noProof="0" dirty="0">
                  <a:ln>
                    <a:noFill/>
                  </a:ln>
                  <a:solidFill>
                    <a:prstClr val="black"/>
                  </a:solidFill>
                  <a:effectLst/>
                  <a:uLnTx/>
                  <a:uFillTx/>
                  <a:latin typeface="HGPｺﾞｼｯｸM" panose="020B0600000000000000" pitchFamily="50" charset="-128"/>
                  <a:ea typeface="HGPｺﾞｼｯｸM" panose="020B0600000000000000" pitchFamily="50" charset="-128"/>
                  <a:cs typeface="+mn-cs"/>
                </a:rPr>
                <a:t>約</a:t>
              </a:r>
              <a:r>
                <a:rPr kumimoji="1" lang="en-US" altLang="ja-JP" sz="1300" b="1" i="0" u="none" strike="noStrike" kern="1200" cap="none" spc="0" normalizeH="0" baseline="0" noProof="0" dirty="0">
                  <a:ln>
                    <a:noFill/>
                  </a:ln>
                  <a:solidFill>
                    <a:prstClr val="black"/>
                  </a:solidFill>
                  <a:effectLst/>
                  <a:uLnTx/>
                  <a:uFillTx/>
                  <a:latin typeface="HGPｺﾞｼｯｸM" panose="020B0600000000000000" pitchFamily="50" charset="-128"/>
                  <a:ea typeface="HGPｺﾞｼｯｸM" panose="020B0600000000000000" pitchFamily="50" charset="-128"/>
                  <a:cs typeface="+mn-cs"/>
                </a:rPr>
                <a:t>46,914</a:t>
              </a:r>
              <a:r>
                <a:rPr kumimoji="1" lang="ja-JP" altLang="en-US"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円</a:t>
              </a:r>
            </a:p>
          </p:txBody>
        </p:sp>
        <p:pic>
          <p:nvPicPr>
            <p:cNvPr id="6158" name="Picture 50"/>
            <p:cNvPicPr>
              <a:picLocks noChangeAspect="1" noChangeArrowheads="1"/>
            </p:cNvPicPr>
            <p:nvPr/>
          </p:nvPicPr>
          <p:blipFill>
            <a:blip r:embed="rId6" cstate="print">
              <a:extLst>
                <a:ext uri="{28A0092B-C50C-407E-A947-70E740481C1C}">
                  <a14:useLocalDpi xmlns:a14="http://schemas.microsoft.com/office/drawing/2010/main" val="0"/>
                </a:ext>
              </a:extLst>
            </a:blip>
            <a:stretch/>
          </p:blipFill>
          <p:spPr bwMode="auto">
            <a:xfrm>
              <a:off x="2369456" y="3669522"/>
              <a:ext cx="906271" cy="652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 name="グループ化 6">
            <a:extLst>
              <a:ext uri="{FF2B5EF4-FFF2-40B4-BE49-F238E27FC236}">
                <a16:creationId xmlns:a16="http://schemas.microsoft.com/office/drawing/2014/main" id="{6C9A8061-BB10-9DB0-3C15-C39BF0C102DD}"/>
              </a:ext>
            </a:extLst>
          </p:cNvPr>
          <p:cNvGrpSpPr/>
          <p:nvPr/>
        </p:nvGrpSpPr>
        <p:grpSpPr>
          <a:xfrm>
            <a:off x="5609265" y="3669522"/>
            <a:ext cx="1579136" cy="1853119"/>
            <a:chOff x="5609265" y="3669522"/>
            <a:chExt cx="1579136" cy="1853119"/>
          </a:xfrm>
        </p:grpSpPr>
        <p:sp>
          <p:nvSpPr>
            <p:cNvPr id="6188" name="正方形/長方形 6187">
              <a:extLst>
                <a:ext uri="{FF2B5EF4-FFF2-40B4-BE49-F238E27FC236}">
                  <a16:creationId xmlns:a16="http://schemas.microsoft.com/office/drawing/2014/main" id="{4422EE7B-58D4-F34E-A080-BA347A5C9CF1}"/>
                </a:ext>
              </a:extLst>
            </p:cNvPr>
            <p:cNvSpPr/>
            <p:nvPr/>
          </p:nvSpPr>
          <p:spPr bwMode="auto">
            <a:xfrm>
              <a:off x="5609265" y="4482915"/>
              <a:ext cx="1579136" cy="1039726"/>
            </a:xfrm>
            <a:prstGeom prst="rect">
              <a:avLst/>
            </a:prstGeom>
            <a:noFill/>
            <a:ln w="15875" cap="rnd" cmpd="sng" algn="ctr">
              <a:noFill/>
              <a:prstDash val="solid"/>
              <a:round/>
              <a:headEnd type="none" w="med" len="med"/>
              <a:tailEnd type="none" w="med" len="med"/>
              <a:extLst>
                <a:ext uri="{C807C97D-BFC1-408E-A445-0C87EB9F89A2}">
                  <ask:lineSketchStyleProps xmlns:ask="http://schemas.microsoft.com/office/drawing/2018/sketchyshapes" sd="1219033472">
                    <a:custGeom>
                      <a:avLst/>
                      <a:gdLst>
                        <a:gd name="connsiteX0" fmla="*/ 0 w 1211263"/>
                        <a:gd name="connsiteY0" fmla="*/ 0 h 2624110"/>
                        <a:gd name="connsiteX1" fmla="*/ 1211263 w 1211263"/>
                        <a:gd name="connsiteY1" fmla="*/ 0 h 2624110"/>
                        <a:gd name="connsiteX2" fmla="*/ 1211263 w 1211263"/>
                        <a:gd name="connsiteY2" fmla="*/ 2099288 h 2624110"/>
                        <a:gd name="connsiteX3" fmla="*/ 605631 w 1211263"/>
                        <a:gd name="connsiteY3" fmla="*/ 2624110 h 2624110"/>
                        <a:gd name="connsiteX4" fmla="*/ 0 w 1211263"/>
                        <a:gd name="connsiteY4" fmla="*/ 2099288 h 2624110"/>
                        <a:gd name="connsiteX5" fmla="*/ 0 w 1211263"/>
                        <a:gd name="connsiteY5" fmla="*/ 0 h 262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1263" h="2624110" fill="none" extrusionOk="0">
                          <a:moveTo>
                            <a:pt x="0" y="0"/>
                          </a:moveTo>
                          <a:cubicBezTo>
                            <a:pt x="232634" y="-67934"/>
                            <a:pt x="665737" y="97290"/>
                            <a:pt x="1211263" y="0"/>
                          </a:cubicBezTo>
                          <a:cubicBezTo>
                            <a:pt x="1163032" y="543323"/>
                            <a:pt x="1295718" y="1462834"/>
                            <a:pt x="1211263" y="2099288"/>
                          </a:cubicBezTo>
                          <a:cubicBezTo>
                            <a:pt x="1030875" y="2206430"/>
                            <a:pt x="774250" y="2555893"/>
                            <a:pt x="605631" y="2624110"/>
                          </a:cubicBezTo>
                          <a:cubicBezTo>
                            <a:pt x="420511" y="2380457"/>
                            <a:pt x="164996" y="2190916"/>
                            <a:pt x="0" y="2099288"/>
                          </a:cubicBezTo>
                          <a:cubicBezTo>
                            <a:pt x="130954" y="1865938"/>
                            <a:pt x="43574" y="843411"/>
                            <a:pt x="0" y="0"/>
                          </a:cubicBezTo>
                          <a:close/>
                        </a:path>
                        <a:path w="1211263" h="2624110" stroke="0" extrusionOk="0">
                          <a:moveTo>
                            <a:pt x="0" y="0"/>
                          </a:moveTo>
                          <a:cubicBezTo>
                            <a:pt x="335964" y="87192"/>
                            <a:pt x="761896" y="38081"/>
                            <a:pt x="1211263" y="0"/>
                          </a:cubicBezTo>
                          <a:cubicBezTo>
                            <a:pt x="1078381" y="984501"/>
                            <a:pt x="1296214" y="1754749"/>
                            <a:pt x="1211263" y="2099288"/>
                          </a:cubicBezTo>
                          <a:cubicBezTo>
                            <a:pt x="914132" y="2354604"/>
                            <a:pt x="705801" y="2518241"/>
                            <a:pt x="605631" y="2624110"/>
                          </a:cubicBezTo>
                          <a:cubicBezTo>
                            <a:pt x="335906" y="2465582"/>
                            <a:pt x="113316" y="2180152"/>
                            <a:pt x="0" y="2099288"/>
                          </a:cubicBezTo>
                          <a:cubicBezTo>
                            <a:pt x="-49533" y="1816693"/>
                            <a:pt x="-14809" y="370816"/>
                            <a:pt x="0" y="0"/>
                          </a:cubicBezTo>
                          <a:close/>
                        </a:path>
                      </a:pathLst>
                    </a:custGeom>
                    <ask:type>
                      <ask:lineSketchNone/>
                    </ask:type>
                  </ask:lineSketchStyleProps>
                </a:ext>
              </a:extLst>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20000"/>
                </a:lnSpc>
                <a:spcBef>
                  <a:spcPct val="0"/>
                </a:spcBef>
                <a:spcAft>
                  <a:spcPct val="0"/>
                </a:spcAft>
                <a:buClrTx/>
                <a:buSzTx/>
                <a:buFontTx/>
                <a:buNone/>
                <a:tabLst/>
                <a:defRPr/>
              </a:pPr>
              <a:r>
                <a:rPr kumimoji="1" lang="zh-TW" altLang="en-US" sz="13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rPr>
                <a:t>道路整備事業費</a:t>
              </a:r>
              <a:endParaRPr kumimoji="1" lang="en-US" altLang="zh-TW" sz="13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zh-TW" altLang="en-US" sz="11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rPr>
                <a:t>（令和</a:t>
              </a:r>
              <a:r>
                <a:rPr kumimoji="1" lang="ja-JP" altLang="en-US" sz="11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rPr>
                <a:t>８</a:t>
              </a:r>
              <a:r>
                <a:rPr kumimoji="1" lang="zh-TW" altLang="en-US" sz="11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rPr>
                <a:t>年度）</a:t>
              </a:r>
            </a:p>
            <a:p>
              <a:pPr marL="0" marR="0" lvl="0" indent="0" algn="ctr" defTabSz="914400" rtl="0" eaLnBrk="1" fontAlgn="base" latinLnBrk="0" hangingPunct="1">
                <a:lnSpc>
                  <a:spcPct val="50000"/>
                </a:lnSpc>
                <a:spcBef>
                  <a:spcPct val="0"/>
                </a:spcBef>
                <a:spcAft>
                  <a:spcPct val="0"/>
                </a:spcAft>
                <a:buClrTx/>
                <a:buSzTx/>
                <a:buFontTx/>
                <a:buNone/>
                <a:tabLst/>
                <a:defRPr/>
              </a:pPr>
              <a:endParaRPr kumimoji="1" lang="ja-JP" altLang="en-US" sz="13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zh-TW" altLang="en-US"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約</a:t>
              </a:r>
              <a:r>
                <a:rPr kumimoji="1" lang="en-US" altLang="zh-TW"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1</a:t>
              </a:r>
              <a:r>
                <a:rPr kumimoji="1" lang="zh-TW" altLang="en-US"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兆</a:t>
              </a:r>
              <a:r>
                <a:rPr kumimoji="1" lang="en-US" altLang="ja-JP" sz="1300" b="1" i="0" u="none" strike="noStrike" kern="1200" cap="none" spc="0" normalizeH="0" baseline="0" noProof="0" dirty="0">
                  <a:ln>
                    <a:noFill/>
                  </a:ln>
                  <a:solidFill>
                    <a:prstClr val="black"/>
                  </a:solidFill>
                  <a:effectLst/>
                  <a:uLnTx/>
                  <a:uFillTx/>
                  <a:latin typeface="HGPｺﾞｼｯｸM" panose="020B0600000000000000" pitchFamily="50" charset="-128"/>
                  <a:ea typeface="HGPｺﾞｼｯｸM" panose="020B0600000000000000" pitchFamily="50" charset="-128"/>
                  <a:cs typeface="+mn-cs"/>
                </a:rPr>
                <a:t>6,783</a:t>
              </a:r>
              <a:r>
                <a:rPr kumimoji="1" lang="zh-TW" altLang="en-US" sz="1300" b="1" i="0" u="none" strike="noStrike" kern="1200" cap="none" spc="0" normalizeH="0" baseline="0" noProof="0" dirty="0">
                  <a:ln>
                    <a:noFill/>
                  </a:ln>
                  <a:solidFill>
                    <a:prstClr val="black"/>
                  </a:solidFill>
                  <a:effectLst/>
                  <a:uLnTx/>
                  <a:uFillTx/>
                  <a:latin typeface="HGPｺﾞｼｯｸM" panose="020B0600000000000000" pitchFamily="50" charset="-128"/>
                  <a:ea typeface="HGPｺﾞｼｯｸM" panose="020B0600000000000000" pitchFamily="50" charset="-128"/>
                  <a:cs typeface="+mn-cs"/>
                </a:rPr>
                <a:t>億円</a:t>
              </a:r>
              <a:r>
                <a:rPr kumimoji="1" lang="en-US" altLang="ja-JP" sz="1100" b="1" i="0" u="none" strike="noStrike" kern="1200" cap="none" spc="0" normalizeH="0" baseline="3000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a:t>
              </a:r>
              <a:r>
                <a:rPr kumimoji="0" lang="ja-JP" altLang="en-US" sz="1100" b="1" i="0" u="none" strike="noStrike" kern="1200" cap="none" spc="0" normalizeH="0" baseline="3000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４</a:t>
              </a:r>
              <a:endParaRPr kumimoji="1" lang="zh-TW" altLang="en-US" sz="1300" b="1" i="0" u="none" strike="noStrike" kern="1200" cap="none" spc="0" normalizeH="0" baseline="3000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p:txBody>
        </p:sp>
        <p:pic>
          <p:nvPicPr>
            <p:cNvPr id="6159" name="Picture 5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p:blipFill>
          <p:spPr bwMode="auto">
            <a:xfrm>
              <a:off x="5811320" y="3669522"/>
              <a:ext cx="922786" cy="650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8" name="グループ化 7">
            <a:extLst>
              <a:ext uri="{FF2B5EF4-FFF2-40B4-BE49-F238E27FC236}">
                <a16:creationId xmlns:a16="http://schemas.microsoft.com/office/drawing/2014/main" id="{DAE833CE-A1A1-CE84-808B-4B45A49D6076}"/>
              </a:ext>
            </a:extLst>
          </p:cNvPr>
          <p:cNvGrpSpPr/>
          <p:nvPr/>
        </p:nvGrpSpPr>
        <p:grpSpPr>
          <a:xfrm>
            <a:off x="7188402" y="3669522"/>
            <a:ext cx="1549281" cy="2301821"/>
            <a:chOff x="7188402" y="3669522"/>
            <a:chExt cx="1549281" cy="2301821"/>
          </a:xfrm>
        </p:grpSpPr>
        <p:sp>
          <p:nvSpPr>
            <p:cNvPr id="6189" name="正方形/長方形 6188">
              <a:extLst>
                <a:ext uri="{FF2B5EF4-FFF2-40B4-BE49-F238E27FC236}">
                  <a16:creationId xmlns:a16="http://schemas.microsoft.com/office/drawing/2014/main" id="{3CEB7047-E49B-C7DB-C94A-2B9B4E368B45}"/>
                </a:ext>
              </a:extLst>
            </p:cNvPr>
            <p:cNvSpPr/>
            <p:nvPr/>
          </p:nvSpPr>
          <p:spPr bwMode="auto">
            <a:xfrm>
              <a:off x="7188402" y="4482915"/>
              <a:ext cx="1549281" cy="1488428"/>
            </a:xfrm>
            <a:prstGeom prst="rect">
              <a:avLst/>
            </a:prstGeom>
            <a:noFill/>
            <a:ln w="15875" cap="rnd" cmpd="sng" algn="ctr">
              <a:noFill/>
              <a:prstDash val="solid"/>
              <a:round/>
              <a:headEnd type="none" w="med" len="med"/>
              <a:tailEnd type="none" w="med" len="med"/>
              <a:extLst>
                <a:ext uri="{C807C97D-BFC1-408E-A445-0C87EB9F89A2}">
                  <ask:lineSketchStyleProps xmlns:ask="http://schemas.microsoft.com/office/drawing/2018/sketchyshapes" sd="1219033472">
                    <a:custGeom>
                      <a:avLst/>
                      <a:gdLst>
                        <a:gd name="connsiteX0" fmla="*/ 0 w 1211263"/>
                        <a:gd name="connsiteY0" fmla="*/ 0 h 2624110"/>
                        <a:gd name="connsiteX1" fmla="*/ 1211263 w 1211263"/>
                        <a:gd name="connsiteY1" fmla="*/ 0 h 2624110"/>
                        <a:gd name="connsiteX2" fmla="*/ 1211263 w 1211263"/>
                        <a:gd name="connsiteY2" fmla="*/ 2099288 h 2624110"/>
                        <a:gd name="connsiteX3" fmla="*/ 605631 w 1211263"/>
                        <a:gd name="connsiteY3" fmla="*/ 2624110 h 2624110"/>
                        <a:gd name="connsiteX4" fmla="*/ 0 w 1211263"/>
                        <a:gd name="connsiteY4" fmla="*/ 2099288 h 2624110"/>
                        <a:gd name="connsiteX5" fmla="*/ 0 w 1211263"/>
                        <a:gd name="connsiteY5" fmla="*/ 0 h 262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1263" h="2624110" fill="none" extrusionOk="0">
                          <a:moveTo>
                            <a:pt x="0" y="0"/>
                          </a:moveTo>
                          <a:cubicBezTo>
                            <a:pt x="232634" y="-67934"/>
                            <a:pt x="665737" y="97290"/>
                            <a:pt x="1211263" y="0"/>
                          </a:cubicBezTo>
                          <a:cubicBezTo>
                            <a:pt x="1163032" y="543323"/>
                            <a:pt x="1295718" y="1462834"/>
                            <a:pt x="1211263" y="2099288"/>
                          </a:cubicBezTo>
                          <a:cubicBezTo>
                            <a:pt x="1030875" y="2206430"/>
                            <a:pt x="774250" y="2555893"/>
                            <a:pt x="605631" y="2624110"/>
                          </a:cubicBezTo>
                          <a:cubicBezTo>
                            <a:pt x="420511" y="2380457"/>
                            <a:pt x="164996" y="2190916"/>
                            <a:pt x="0" y="2099288"/>
                          </a:cubicBezTo>
                          <a:cubicBezTo>
                            <a:pt x="130954" y="1865938"/>
                            <a:pt x="43574" y="843411"/>
                            <a:pt x="0" y="0"/>
                          </a:cubicBezTo>
                          <a:close/>
                        </a:path>
                        <a:path w="1211263" h="2624110" stroke="0" extrusionOk="0">
                          <a:moveTo>
                            <a:pt x="0" y="0"/>
                          </a:moveTo>
                          <a:cubicBezTo>
                            <a:pt x="335964" y="87192"/>
                            <a:pt x="761896" y="38081"/>
                            <a:pt x="1211263" y="0"/>
                          </a:cubicBezTo>
                          <a:cubicBezTo>
                            <a:pt x="1078381" y="984501"/>
                            <a:pt x="1296214" y="1754749"/>
                            <a:pt x="1211263" y="2099288"/>
                          </a:cubicBezTo>
                          <a:cubicBezTo>
                            <a:pt x="914132" y="2354604"/>
                            <a:pt x="705801" y="2518241"/>
                            <a:pt x="605631" y="2624110"/>
                          </a:cubicBezTo>
                          <a:cubicBezTo>
                            <a:pt x="335906" y="2465582"/>
                            <a:pt x="113316" y="2180152"/>
                            <a:pt x="0" y="2099288"/>
                          </a:cubicBezTo>
                          <a:cubicBezTo>
                            <a:pt x="-49533" y="1816693"/>
                            <a:pt x="-14809" y="370816"/>
                            <a:pt x="0" y="0"/>
                          </a:cubicBezTo>
                          <a:close/>
                        </a:path>
                      </a:pathLst>
                    </a:custGeom>
                    <ask:type>
                      <ask:lineSketchNone/>
                    </ask:type>
                  </ask:lineSketchStyleProps>
                </a:ext>
              </a:extLst>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3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rPr>
                <a:t>校舎・体育館</a:t>
              </a:r>
              <a:endParaRPr kumimoji="1" lang="en-US" altLang="ja-JP" sz="13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3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rPr>
                <a:t>などの建設費用</a:t>
              </a:r>
              <a:endParaRPr kumimoji="1" lang="en-US" altLang="ja-JP" sz="13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1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rPr>
                <a:t>（令和８年度）</a:t>
              </a:r>
            </a:p>
            <a:p>
              <a:pPr marL="0" marR="0" lvl="0" indent="0" algn="ctr" defTabSz="914400" rtl="0" eaLnBrk="1" fontAlgn="base" latinLnBrk="0" hangingPunct="1">
                <a:lnSpc>
                  <a:spcPct val="50000"/>
                </a:lnSpc>
                <a:spcBef>
                  <a:spcPct val="0"/>
                </a:spcBef>
                <a:spcAft>
                  <a:spcPct val="0"/>
                </a:spcAft>
                <a:buClrTx/>
                <a:buSzTx/>
                <a:buFontTx/>
                <a:buNone/>
                <a:tabLst/>
                <a:defRPr/>
              </a:pPr>
              <a:endParaRPr kumimoji="1" lang="ja-JP" altLang="en-US" sz="13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zh-TW" altLang="en-US"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約</a:t>
              </a:r>
              <a:r>
                <a:rPr kumimoji="1" lang="en-US" altLang="zh-TW" sz="1300" b="1" i="0" u="none" strike="noStrike" kern="1200" cap="none" spc="0" normalizeH="0" baseline="0" noProof="0" dirty="0">
                  <a:ln>
                    <a:noFill/>
                  </a:ln>
                  <a:solidFill>
                    <a:prstClr val="black"/>
                  </a:solidFill>
                  <a:effectLst/>
                  <a:uLnTx/>
                  <a:uFillTx/>
                  <a:latin typeface="HGPｺﾞｼｯｸM" panose="020B0600000000000000" pitchFamily="50" charset="-128"/>
                  <a:ea typeface="HGPｺﾞｼｯｸM" panose="020B0600000000000000" pitchFamily="50" charset="-128"/>
                  <a:cs typeface="+mn-cs"/>
                </a:rPr>
                <a:t>7</a:t>
              </a:r>
              <a:r>
                <a:rPr kumimoji="1" lang="en-US" altLang="ja-JP" sz="1300" b="1" i="0" u="none" strike="noStrike" kern="1200" cap="none" spc="0" normalizeH="0" baseline="0" noProof="0" dirty="0">
                  <a:ln>
                    <a:noFill/>
                  </a:ln>
                  <a:solidFill>
                    <a:prstClr val="black"/>
                  </a:solidFill>
                  <a:effectLst/>
                  <a:uLnTx/>
                  <a:uFillTx/>
                  <a:latin typeface="HGPｺﾞｼｯｸM" panose="020B0600000000000000" pitchFamily="50" charset="-128"/>
                  <a:ea typeface="HGPｺﾞｼｯｸM" panose="020B0600000000000000" pitchFamily="50" charset="-128"/>
                  <a:cs typeface="+mn-cs"/>
                </a:rPr>
                <a:t>12</a:t>
              </a:r>
              <a:r>
                <a:rPr kumimoji="1" lang="zh-TW" altLang="en-US" sz="1300" b="1" i="0" u="none" strike="noStrike" kern="1200" cap="none" spc="0" normalizeH="0" baseline="0" noProof="0" dirty="0">
                  <a:ln>
                    <a:noFill/>
                  </a:ln>
                  <a:solidFill>
                    <a:prstClr val="black"/>
                  </a:solidFill>
                  <a:effectLst/>
                  <a:uLnTx/>
                  <a:uFillTx/>
                  <a:latin typeface="HGPｺﾞｼｯｸM" panose="020B0600000000000000" pitchFamily="50" charset="-128"/>
                  <a:ea typeface="HGPｺﾞｼｯｸM" panose="020B0600000000000000" pitchFamily="50" charset="-128"/>
                  <a:cs typeface="+mn-cs"/>
                </a:rPr>
                <a:t>億円</a:t>
              </a:r>
              <a:r>
                <a:rPr kumimoji="1" lang="en-US" altLang="zh-TW" sz="1100" b="1" i="0" u="none" strike="noStrike" kern="1200" cap="none" spc="0" normalizeH="0" baseline="3000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a:t>
              </a:r>
              <a:r>
                <a:rPr kumimoji="1" lang="ja-JP" altLang="en-US" sz="1100" b="1" i="0" u="none" strike="noStrike" kern="1200" cap="none" spc="0" normalizeH="0" baseline="3000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５</a:t>
              </a:r>
              <a:endParaRPr kumimoji="1" lang="ja-JP" altLang="en-US" sz="1300" b="1" i="0" u="none" strike="noStrike" kern="1200" cap="none" spc="0" normalizeH="0" baseline="3000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p:txBody>
        </p:sp>
        <p:pic>
          <p:nvPicPr>
            <p:cNvPr id="6167" name="Picture 34"/>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p:blipFill>
          <p:spPr bwMode="auto">
            <a:xfrm>
              <a:off x="7381633" y="3669522"/>
              <a:ext cx="1162819" cy="736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17" name="直線コネクタ 16">
            <a:extLst>
              <a:ext uri="{FF2B5EF4-FFF2-40B4-BE49-F238E27FC236}">
                <a16:creationId xmlns:a16="http://schemas.microsoft.com/office/drawing/2014/main" id="{38C029BE-CF28-2CA7-8C46-43DFD7E2458D}"/>
              </a:ext>
            </a:extLst>
          </p:cNvPr>
          <p:cNvCxnSpPr>
            <a:cxnSpLocks/>
          </p:cNvCxnSpPr>
          <p:nvPr/>
        </p:nvCxnSpPr>
        <p:spPr bwMode="auto">
          <a:xfrm>
            <a:off x="2003895" y="3500386"/>
            <a:ext cx="0" cy="2497947"/>
          </a:xfrm>
          <a:prstGeom prst="line">
            <a:avLst/>
          </a:prstGeom>
          <a:noFill/>
          <a:ln w="6350" cap="flat" cmpd="sng" algn="ctr">
            <a:solidFill>
              <a:srgbClr val="005BAD"/>
            </a:solidFill>
            <a:prstDash val="solid"/>
            <a:round/>
            <a:headEnd type="none" w="med" len="med"/>
            <a:tailEnd type="none" w="med" len="med"/>
          </a:ln>
          <a:effectLst/>
        </p:spPr>
      </p:cxnSp>
      <p:cxnSp>
        <p:nvCxnSpPr>
          <p:cNvPr id="20" name="直線コネクタ 19">
            <a:extLst>
              <a:ext uri="{FF2B5EF4-FFF2-40B4-BE49-F238E27FC236}">
                <a16:creationId xmlns:a16="http://schemas.microsoft.com/office/drawing/2014/main" id="{5BB4B92F-84AF-4D17-DEAB-DA30BC4FBFDB}"/>
              </a:ext>
            </a:extLst>
          </p:cNvPr>
          <p:cNvCxnSpPr>
            <a:cxnSpLocks/>
          </p:cNvCxnSpPr>
          <p:nvPr/>
        </p:nvCxnSpPr>
        <p:spPr bwMode="auto">
          <a:xfrm>
            <a:off x="3598068" y="3500386"/>
            <a:ext cx="0" cy="2497947"/>
          </a:xfrm>
          <a:prstGeom prst="line">
            <a:avLst/>
          </a:prstGeom>
          <a:noFill/>
          <a:ln w="6350" cap="flat" cmpd="sng" algn="ctr">
            <a:solidFill>
              <a:srgbClr val="005BAD"/>
            </a:solidFill>
            <a:prstDash val="solid"/>
            <a:round/>
            <a:headEnd type="none" w="med" len="med"/>
            <a:tailEnd type="none" w="med" len="med"/>
          </a:ln>
          <a:effectLst/>
        </p:spPr>
      </p:cxnSp>
      <p:cxnSp>
        <p:nvCxnSpPr>
          <p:cNvPr id="6151" name="直線コネクタ 6150">
            <a:extLst>
              <a:ext uri="{FF2B5EF4-FFF2-40B4-BE49-F238E27FC236}">
                <a16:creationId xmlns:a16="http://schemas.microsoft.com/office/drawing/2014/main" id="{157E2902-A67F-C96A-98AE-C1603D4343D9}"/>
              </a:ext>
            </a:extLst>
          </p:cNvPr>
          <p:cNvCxnSpPr>
            <a:cxnSpLocks/>
          </p:cNvCxnSpPr>
          <p:nvPr/>
        </p:nvCxnSpPr>
        <p:spPr bwMode="auto">
          <a:xfrm>
            <a:off x="7144638" y="3500386"/>
            <a:ext cx="0" cy="2497947"/>
          </a:xfrm>
          <a:prstGeom prst="line">
            <a:avLst/>
          </a:prstGeom>
          <a:noFill/>
          <a:ln w="6350" cap="flat" cmpd="sng" algn="ctr">
            <a:solidFill>
              <a:srgbClr val="005BAD"/>
            </a:solidFill>
            <a:prstDash val="solid"/>
            <a:round/>
            <a:headEnd type="none" w="med" len="med"/>
            <a:tailEnd type="none" w="med" len="med"/>
          </a:ln>
          <a:effectLst/>
        </p:spPr>
      </p:cxnSp>
      <p:sp>
        <p:nvSpPr>
          <p:cNvPr id="3" name="スライド番号プレースホルダー 2">
            <a:extLst>
              <a:ext uri="{FF2B5EF4-FFF2-40B4-BE49-F238E27FC236}">
                <a16:creationId xmlns:a16="http://schemas.microsoft.com/office/drawing/2014/main" id="{F63FA8D0-6493-88C0-C475-BC0B86BC8DE8}"/>
              </a:ext>
            </a:extLst>
          </p:cNvPr>
          <p:cNvSpPr>
            <a:spLocks noGrp="1"/>
          </p:cNvSpPr>
          <p:nvPr>
            <p:ph type="sldNum" sz="quarter" idx="12"/>
          </p:nvPr>
        </p:nvSpPr>
        <p:spPr>
          <a:xfrm>
            <a:off x="8769893" y="6443281"/>
            <a:ext cx="374107" cy="298426"/>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40E3B949-1179-4387-B307-F356BE6486A4}" type="slidenum">
              <a:rPr kumimoji="0" lang="en-US" altLang="ja-JP" sz="1200" b="1" i="0" u="none" strike="noStrike" kern="1200" cap="none" spc="0" normalizeH="0" baseline="0" noProof="0" smtClean="0">
                <a:ln>
                  <a:noFill/>
                </a:ln>
                <a:solidFill>
                  <a:prstClr val="black"/>
                </a:solidFill>
                <a:effectLst/>
                <a:uLnTx/>
                <a:uFillTx/>
                <a:latin typeface="Arial" panose="020B0604020202020204" pitchFamily="34" charset="0"/>
                <a:ea typeface="HGP創英角ｺﾞｼｯｸUB" panose="020B0900000000000000" pitchFamily="50" charset="-128"/>
                <a:cs typeface="Arial" panose="020B0604020202020204" pitchFamily="34" charset="0"/>
              </a:rPr>
              <a:pPr marL="0" marR="0" lvl="0" indent="0" algn="ctr" defTabSz="457200" rtl="0" eaLnBrk="1" fontAlgn="auto" latinLnBrk="0" hangingPunct="1">
                <a:lnSpc>
                  <a:spcPct val="100000"/>
                </a:lnSpc>
                <a:spcBef>
                  <a:spcPts val="0"/>
                </a:spcBef>
                <a:spcAft>
                  <a:spcPts val="0"/>
                </a:spcAft>
                <a:buClrTx/>
                <a:buSzTx/>
                <a:buFontTx/>
                <a:buNone/>
                <a:tabLst/>
                <a:defRPr/>
              </a:pPr>
              <a:t>7</a:t>
            </a:fld>
            <a:endParaRPr kumimoji="0" lang="en-US" altLang="ja-JP" sz="1200" b="1" i="0" u="none" strike="noStrike" kern="1200" cap="none" spc="0" normalizeH="0" baseline="0" noProof="0" dirty="0">
              <a:ln>
                <a:noFill/>
              </a:ln>
              <a:solidFill>
                <a:prstClr val="black"/>
              </a:solidFill>
              <a:effectLst/>
              <a:uLnTx/>
              <a:uFillTx/>
              <a:latin typeface="Arial" panose="020B0604020202020204" pitchFamily="34" charset="0"/>
              <a:ea typeface="HGP創英角ｺﾞｼｯｸUB" panose="020B0900000000000000" pitchFamily="50" charset="-128"/>
              <a:cs typeface="Arial" panose="020B0604020202020204" pitchFamily="34" charset="0"/>
            </a:endParaRPr>
          </a:p>
        </p:txBody>
      </p:sp>
      <p:sp>
        <p:nvSpPr>
          <p:cNvPr id="6194" name="四角形: 角を丸くする 6193">
            <a:extLst>
              <a:ext uri="{FF2B5EF4-FFF2-40B4-BE49-F238E27FC236}">
                <a16:creationId xmlns:a16="http://schemas.microsoft.com/office/drawing/2014/main" id="{6C03400A-A1C6-5B6B-E574-2912CD497C52}"/>
              </a:ext>
            </a:extLst>
          </p:cNvPr>
          <p:cNvSpPr/>
          <p:nvPr/>
        </p:nvSpPr>
        <p:spPr>
          <a:xfrm>
            <a:off x="326408" y="2210313"/>
            <a:ext cx="8493741" cy="452493"/>
          </a:xfrm>
          <a:prstGeom prst="roundRect">
            <a:avLst>
              <a:gd name="adj" fmla="val 0"/>
            </a:avLst>
          </a:prstGeom>
          <a:solidFill>
            <a:srgbClr val="005BAD"/>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2052" b="0" i="0" u="none" strike="noStrike" kern="1200" cap="none" spc="0" normalizeH="0" baseline="0" noProof="0" dirty="0">
              <a:ln>
                <a:noFill/>
              </a:ln>
              <a:solidFill>
                <a:prstClr val="white"/>
              </a:solidFill>
              <a:effectLst/>
              <a:uLnTx/>
              <a:uFillTx/>
              <a:latin typeface="Arial"/>
              <a:ea typeface="HGPｺﾞｼｯｸE"/>
              <a:cs typeface="+mn-cs"/>
            </a:endParaRPr>
          </a:p>
        </p:txBody>
      </p:sp>
      <p:sp>
        <p:nvSpPr>
          <p:cNvPr id="6195" name="正方形/長方形 6194">
            <a:extLst>
              <a:ext uri="{FF2B5EF4-FFF2-40B4-BE49-F238E27FC236}">
                <a16:creationId xmlns:a16="http://schemas.microsoft.com/office/drawing/2014/main" id="{0B8F34F1-1991-A93C-469E-F9D8ABE3E76D}"/>
              </a:ext>
            </a:extLst>
          </p:cNvPr>
          <p:cNvSpPr/>
          <p:nvPr/>
        </p:nvSpPr>
        <p:spPr>
          <a:xfrm>
            <a:off x="2886567" y="2217635"/>
            <a:ext cx="3369512" cy="4308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chorCtr="0">
            <a:sp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ja-JP" altLang="en-US" sz="2800" b="0" i="0" u="none" strike="noStrike" kern="1200" cap="none" spc="0" normalizeH="0" baseline="0" noProof="0" dirty="0">
                <a:ln>
                  <a:noFill/>
                </a:ln>
                <a:solidFill>
                  <a:srgbClr val="FDC741"/>
                </a:solidFill>
                <a:effectLst/>
                <a:uLnTx/>
                <a:uFillTx/>
                <a:latin typeface="HGPｺﾞｼｯｸE"/>
                <a:ea typeface="HGPｺﾞｼｯｸE"/>
                <a:cs typeface="+mn-cs"/>
              </a:rPr>
              <a:t>「税金」</a:t>
            </a:r>
            <a:r>
              <a:rPr kumimoji="0" lang="ja-JP" altLang="en-US" sz="2800" b="0" i="0" u="none" strike="noStrike" kern="0" cap="none" spc="-1000" normalizeH="0" baseline="0" noProof="0" dirty="0">
                <a:ln>
                  <a:noFill/>
                </a:ln>
                <a:solidFill>
                  <a:srgbClr val="FDC741"/>
                </a:solidFill>
                <a:effectLst/>
                <a:uLnTx/>
                <a:uFillTx/>
                <a:latin typeface="HGPｺﾞｼｯｸE"/>
                <a:ea typeface="HGPｺﾞｼｯｸE"/>
                <a:cs typeface="+mn-cs"/>
              </a:rPr>
              <a:t>　</a:t>
            </a:r>
            <a:r>
              <a:rPr kumimoji="0" lang="ja-JP" altLang="en-US" sz="1710" b="0" i="0" u="none" strike="noStrike" kern="1200" cap="none" spc="0" normalizeH="0" baseline="0" noProof="0" dirty="0">
                <a:ln>
                  <a:noFill/>
                </a:ln>
                <a:solidFill>
                  <a:prstClr val="white"/>
                </a:solidFill>
                <a:effectLst/>
                <a:uLnTx/>
                <a:uFillTx/>
                <a:latin typeface="HGPｺﾞｼｯｸE"/>
                <a:ea typeface="HGPｺﾞｼｯｸE"/>
                <a:cs typeface="+mn-cs"/>
              </a:rPr>
              <a:t>により賄われています。</a:t>
            </a:r>
            <a:endParaRPr kumimoji="0" lang="ja-JP" altLang="en-US" sz="2052" b="0" i="0" u="none" strike="noStrike" kern="1200" cap="none" spc="0" normalizeH="0" baseline="0" noProof="0" dirty="0">
              <a:ln>
                <a:noFill/>
              </a:ln>
              <a:solidFill>
                <a:prstClr val="white"/>
              </a:solidFill>
              <a:effectLst/>
              <a:uLnTx/>
              <a:uFillTx/>
              <a:latin typeface="HGPｺﾞｼｯｸE"/>
              <a:ea typeface="HGPｺﾞｼｯｸE"/>
              <a:cs typeface="+mn-cs"/>
            </a:endParaRPr>
          </a:p>
        </p:txBody>
      </p:sp>
      <p:grpSp>
        <p:nvGrpSpPr>
          <p:cNvPr id="9" name="グループ化 8">
            <a:extLst>
              <a:ext uri="{FF2B5EF4-FFF2-40B4-BE49-F238E27FC236}">
                <a16:creationId xmlns:a16="http://schemas.microsoft.com/office/drawing/2014/main" id="{28FE4AA5-5DAF-AE44-1530-91DC83955F52}"/>
              </a:ext>
            </a:extLst>
          </p:cNvPr>
          <p:cNvGrpSpPr/>
          <p:nvPr/>
        </p:nvGrpSpPr>
        <p:grpSpPr>
          <a:xfrm>
            <a:off x="327394" y="6346082"/>
            <a:ext cx="6651884" cy="348032"/>
            <a:chOff x="327394" y="6346082"/>
            <a:chExt cx="6651884" cy="348032"/>
          </a:xfrm>
        </p:grpSpPr>
        <p:sp>
          <p:nvSpPr>
            <p:cNvPr id="6235" name="角丸四角形 15">
              <a:extLst>
                <a:ext uri="{FF2B5EF4-FFF2-40B4-BE49-F238E27FC236}">
                  <a16:creationId xmlns:a16="http://schemas.microsoft.com/office/drawing/2014/main" id="{A8508A09-3A04-B980-C2E4-62A4BEA76F3D}"/>
                </a:ext>
              </a:extLst>
            </p:cNvPr>
            <p:cNvSpPr/>
            <p:nvPr/>
          </p:nvSpPr>
          <p:spPr>
            <a:xfrm>
              <a:off x="327394" y="6346082"/>
              <a:ext cx="3207410" cy="348032"/>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30000"/>
                </a:lnSpc>
                <a:spcBef>
                  <a:spcPts val="0"/>
                </a:spcBef>
                <a:spcAft>
                  <a:spcPts val="0"/>
                </a:spcAft>
                <a:buClrTx/>
                <a:buSzTx/>
                <a:buFontTx/>
                <a:buNone/>
                <a:tabLst/>
                <a:defRPr/>
              </a:pPr>
              <a:r>
                <a:rPr kumimoji="0" lang="en-US" altLang="ja-JP" sz="800" b="0" i="0" u="none" strike="noStrike" kern="1200" cap="none" spc="0" normalizeH="0" baseline="0" noProof="0" dirty="0">
                  <a:ln>
                    <a:noFill/>
                  </a:ln>
                  <a:solidFill>
                    <a:prstClr val="black"/>
                  </a:solidFill>
                  <a:effectLst/>
                  <a:uLnTx/>
                  <a:uFillTx/>
                  <a:latin typeface="HGPｺﾞｼｯｸE"/>
                  <a:ea typeface="HGPｺﾞｼｯｸE"/>
                  <a:cs typeface="+mn-cs"/>
                </a:rPr>
                <a:t>※</a:t>
              </a:r>
              <a:r>
                <a:rPr kumimoji="0" lang="ja-JP" altLang="en-US" sz="800" b="0" i="0" u="none" strike="noStrike" kern="1200" cap="none" spc="0" normalizeH="0" baseline="0" noProof="0" dirty="0">
                  <a:ln>
                    <a:noFill/>
                  </a:ln>
                  <a:solidFill>
                    <a:prstClr val="black"/>
                  </a:solidFill>
                  <a:effectLst/>
                  <a:uLnTx/>
                  <a:uFillTx/>
                  <a:latin typeface="HGPｺﾞｼｯｸE"/>
                  <a:ea typeface="HGPｺﾞｼｯｸE"/>
                  <a:cs typeface="+mn-cs"/>
                </a:rPr>
                <a:t>１・２　出所：総務省「令和８年版地方財政白書」　　　</a:t>
              </a:r>
              <a:endParaRPr kumimoji="0" lang="en-US" altLang="ja-JP" sz="800" b="0" i="0" u="none" strike="noStrike" kern="1200" cap="none" spc="0" normalizeH="0" baseline="0" noProof="0" dirty="0">
                <a:ln>
                  <a:noFill/>
                </a:ln>
                <a:solidFill>
                  <a:prstClr val="black"/>
                </a:solidFill>
                <a:effectLst/>
                <a:uLnTx/>
                <a:uFillTx/>
                <a:latin typeface="HGPｺﾞｼｯｸE"/>
                <a:ea typeface="HGPｺﾞｼｯｸE"/>
                <a:cs typeface="+mn-cs"/>
              </a:endParaRPr>
            </a:p>
            <a:p>
              <a:pPr marL="0" marR="0" lvl="0" indent="0" algn="l" defTabSz="457200" rtl="0" eaLnBrk="1" fontAlgn="auto" latinLnBrk="0" hangingPunct="1">
                <a:lnSpc>
                  <a:spcPct val="130000"/>
                </a:lnSpc>
                <a:spcBef>
                  <a:spcPts val="0"/>
                </a:spcBef>
                <a:spcAft>
                  <a:spcPts val="0"/>
                </a:spcAft>
                <a:buClrTx/>
                <a:buSzTx/>
                <a:buFontTx/>
                <a:buNone/>
                <a:tabLst/>
                <a:defRPr/>
              </a:pPr>
              <a:r>
                <a:rPr kumimoji="0" lang="en-US" altLang="ja-JP" sz="800" b="0" i="0" u="none" strike="noStrike" kern="1200" cap="none" spc="0" normalizeH="0" baseline="0" noProof="0" dirty="0">
                  <a:ln>
                    <a:noFill/>
                  </a:ln>
                  <a:solidFill>
                    <a:prstClr val="black"/>
                  </a:solidFill>
                  <a:effectLst/>
                  <a:uLnTx/>
                  <a:uFillTx/>
                  <a:latin typeface="HGPｺﾞｼｯｸE"/>
                  <a:ea typeface="HGPｺﾞｼｯｸE"/>
                  <a:cs typeface="+mn-cs"/>
                </a:rPr>
                <a:t>※</a:t>
              </a:r>
              <a:r>
                <a:rPr kumimoji="0" lang="ja-JP" altLang="en-US" sz="800" b="0" i="0" u="none" strike="noStrike" kern="1200" cap="none" spc="0" normalizeH="0" baseline="0" noProof="0" dirty="0">
                  <a:ln>
                    <a:noFill/>
                  </a:ln>
                  <a:solidFill>
                    <a:prstClr val="black"/>
                  </a:solidFill>
                  <a:effectLst/>
                  <a:uLnTx/>
                  <a:uFillTx/>
                  <a:latin typeface="HGPｺﾞｼｯｸE"/>
                  <a:ea typeface="HGPｺﾞｼｯｸE"/>
                  <a:cs typeface="+mn-cs"/>
                </a:rPr>
                <a:t>３　出所：厚生労働省「令和５（</a:t>
              </a:r>
              <a:r>
                <a:rPr kumimoji="0" lang="en-US" altLang="ja-JP" sz="800" b="0" i="0" u="none" strike="noStrike" kern="1200" cap="none" spc="0" normalizeH="0" baseline="0" noProof="0" dirty="0">
                  <a:ln>
                    <a:noFill/>
                  </a:ln>
                  <a:solidFill>
                    <a:prstClr val="black"/>
                  </a:solidFill>
                  <a:effectLst/>
                  <a:uLnTx/>
                  <a:uFillTx/>
                  <a:latin typeface="HGPｺﾞｼｯｸE"/>
                  <a:ea typeface="HGPｺﾞｼｯｸE"/>
                  <a:cs typeface="+mn-cs"/>
                </a:rPr>
                <a:t>2023</a:t>
              </a:r>
              <a:r>
                <a:rPr kumimoji="0" lang="ja-JP" altLang="en-US" sz="800" b="0" i="0" u="none" strike="noStrike" kern="1200" cap="none" spc="0" normalizeH="0" baseline="0" noProof="0" dirty="0">
                  <a:ln>
                    <a:noFill/>
                  </a:ln>
                  <a:solidFill>
                    <a:prstClr val="black"/>
                  </a:solidFill>
                  <a:effectLst/>
                  <a:uLnTx/>
                  <a:uFillTx/>
                  <a:latin typeface="HGPｺﾞｼｯｸE"/>
                  <a:ea typeface="HGPｺﾞｼｯｸE"/>
                  <a:cs typeface="+mn-cs"/>
                </a:rPr>
                <a:t>）年度国民医療費の概況」</a:t>
              </a:r>
            </a:p>
          </p:txBody>
        </p:sp>
        <p:sp>
          <p:nvSpPr>
            <p:cNvPr id="6236" name="角丸四角形 40">
              <a:extLst>
                <a:ext uri="{FF2B5EF4-FFF2-40B4-BE49-F238E27FC236}">
                  <a16:creationId xmlns:a16="http://schemas.microsoft.com/office/drawing/2014/main" id="{379B8E8D-FF91-5F8B-327C-DFA2FCB280E6}"/>
                </a:ext>
              </a:extLst>
            </p:cNvPr>
            <p:cNvSpPr/>
            <p:nvPr/>
          </p:nvSpPr>
          <p:spPr>
            <a:xfrm>
              <a:off x="3240998" y="6346082"/>
              <a:ext cx="3738280" cy="15610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10000"/>
                </a:lnSpc>
                <a:spcBef>
                  <a:spcPts val="0"/>
                </a:spcBef>
                <a:spcAft>
                  <a:spcPts val="0"/>
                </a:spcAft>
                <a:buClrTx/>
                <a:buSzTx/>
                <a:buFontTx/>
                <a:buNone/>
                <a:tabLst/>
                <a:defRPr/>
              </a:pPr>
              <a:r>
                <a:rPr kumimoji="0" lang="en-US" altLang="ja-JP" sz="800" b="0" i="0" u="none" strike="noStrike" kern="1200" cap="none" spc="0" normalizeH="0" baseline="0" noProof="0" dirty="0">
                  <a:ln>
                    <a:noFill/>
                  </a:ln>
                  <a:solidFill>
                    <a:prstClr val="black"/>
                  </a:solidFill>
                  <a:effectLst/>
                  <a:uLnTx/>
                  <a:uFillTx/>
                  <a:latin typeface="HGPｺﾞｼｯｸE"/>
                  <a:ea typeface="HGPｺﾞｼｯｸE"/>
                  <a:cs typeface="+mn-cs"/>
                </a:rPr>
                <a:t>※</a:t>
              </a:r>
              <a:r>
                <a:rPr kumimoji="0" lang="ja-JP" altLang="en-US" sz="800" b="0" i="0" u="none" strike="noStrike" kern="1200" cap="none" spc="0" normalizeH="0" baseline="0" noProof="0" dirty="0">
                  <a:ln>
                    <a:noFill/>
                  </a:ln>
                  <a:solidFill>
                    <a:prstClr val="black"/>
                  </a:solidFill>
                  <a:effectLst/>
                  <a:uLnTx/>
                  <a:uFillTx/>
                  <a:latin typeface="HGPｺﾞｼｯｸE"/>
                  <a:ea typeface="HGPｺﾞｼｯｸE"/>
                  <a:cs typeface="+mn-cs"/>
                </a:rPr>
                <a:t>４・５　出所：財務省</a:t>
              </a:r>
              <a:r>
                <a:rPr kumimoji="0" lang="en-US" altLang="ja-JP" sz="800" b="0" i="0" u="none" strike="noStrike" kern="1200" cap="none" spc="0" normalizeH="0" baseline="0" noProof="0" dirty="0">
                  <a:ln>
                    <a:noFill/>
                  </a:ln>
                  <a:solidFill>
                    <a:prstClr val="black"/>
                  </a:solidFill>
                  <a:effectLst/>
                  <a:uLnTx/>
                  <a:uFillTx/>
                  <a:latin typeface="HGPｺﾞｼｯｸE"/>
                  <a:ea typeface="HGPｺﾞｼｯｸE"/>
                  <a:cs typeface="+mn-cs"/>
                </a:rPr>
                <a:t>｢</a:t>
              </a:r>
              <a:r>
                <a:rPr kumimoji="0" lang="ja-JP" altLang="en-US" sz="800" b="0" i="0" u="none" strike="noStrike" kern="1200" cap="none" spc="0" normalizeH="0" baseline="0" noProof="0" dirty="0">
                  <a:ln>
                    <a:noFill/>
                  </a:ln>
                  <a:solidFill>
                    <a:prstClr val="black"/>
                  </a:solidFill>
                  <a:effectLst/>
                  <a:uLnTx/>
                  <a:uFillTx/>
                  <a:latin typeface="HGPｺﾞｼｯｸE"/>
                  <a:ea typeface="HGPｺﾞｼｯｸE"/>
                  <a:cs typeface="+mn-cs"/>
                </a:rPr>
                <a:t>令和８年度予算及び財政投融資計画の説明（予算修正後）」　　　</a:t>
              </a:r>
            </a:p>
          </p:txBody>
        </p:sp>
      </p:grpSp>
      <p:sp>
        <p:nvSpPr>
          <p:cNvPr id="4" name="Rectangle 14">
            <a:extLst>
              <a:ext uri="{FF2B5EF4-FFF2-40B4-BE49-F238E27FC236}">
                <a16:creationId xmlns:a16="http://schemas.microsoft.com/office/drawing/2014/main" id="{D9EE3754-C97B-926F-BD9B-95A71B250DE9}"/>
              </a:ext>
            </a:extLst>
          </p:cNvPr>
          <p:cNvSpPr txBox="1">
            <a:spLocks noChangeArrowheads="1"/>
          </p:cNvSpPr>
          <p:nvPr/>
        </p:nvSpPr>
        <p:spPr bwMode="auto">
          <a:xfrm>
            <a:off x="335573" y="915637"/>
            <a:ext cx="591282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600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1" lang="en-US" altLang="ja-JP" sz="1700" b="1" i="0" u="none" strike="noStrike" kern="1200" cap="none" spc="0" normalizeH="0" baseline="0" noProof="0" dirty="0">
                <a:ln>
                  <a:noFill/>
                </a:ln>
                <a:solidFill>
                  <a:prstClr val="black"/>
                </a:solidFill>
                <a:effectLst/>
                <a:uLnTx/>
                <a:uFillTx/>
                <a:latin typeface="HGPｺﾞｼｯｸE" panose="020B0900000000000000" pitchFamily="50" charset="-128"/>
                <a:ea typeface="HGPｺﾞｼｯｸE" panose="020B0900000000000000" pitchFamily="50" charset="-128"/>
                <a:cs typeface="+mj-cs"/>
              </a:rPr>
              <a:t> </a:t>
            </a:r>
            <a:r>
              <a:rPr kumimoji="1" lang="ja-JP" altLang="en-US" sz="1700" b="1" i="0" u="none" strike="noStrike" kern="1200" cap="none" spc="0" normalizeH="0" baseline="0" noProof="0" dirty="0">
                <a:ln>
                  <a:noFill/>
                </a:ln>
                <a:solidFill>
                  <a:prstClr val="black"/>
                </a:solidFill>
                <a:effectLst/>
                <a:uLnTx/>
                <a:uFillTx/>
                <a:latin typeface="HGPｺﾞｼｯｸE" panose="020B0900000000000000" pitchFamily="50" charset="-128"/>
                <a:ea typeface="HGPｺﾞｼｯｸE" panose="020B0900000000000000" pitchFamily="50" charset="-128"/>
                <a:cs typeface="+mj-cs"/>
              </a:rPr>
              <a:t>税金は何のためにあるのだろうか</a:t>
            </a:r>
          </a:p>
        </p:txBody>
      </p:sp>
      <p:sp>
        <p:nvSpPr>
          <p:cNvPr id="34" name="Rectangle 14">
            <a:extLst>
              <a:ext uri="{FF2B5EF4-FFF2-40B4-BE49-F238E27FC236}">
                <a16:creationId xmlns:a16="http://schemas.microsoft.com/office/drawing/2014/main" id="{E8B07BD5-8EF9-48AB-B5C8-90A9FCAFC38D}"/>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1" lang="ja-JP" altLang="en-US" sz="2500" b="0" i="0" u="none" strike="noStrike" kern="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j-cs"/>
              </a:rPr>
              <a:t>１</a:t>
            </a:r>
            <a:r>
              <a:rPr kumimoji="1" lang="en-US" altLang="ja-JP" sz="2200" b="0" i="0" u="none" strike="noStrike" kern="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j-cs"/>
              </a:rPr>
              <a:t>. </a:t>
            </a:r>
            <a:r>
              <a:rPr kumimoji="1" lang="ja-JP" altLang="en-US" sz="2200" b="0" i="0" u="none" strike="noStrike" kern="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mj-cs"/>
              </a:rPr>
              <a:t>生活と税金の関わりについて考えてみよう</a:t>
            </a:r>
          </a:p>
        </p:txBody>
      </p:sp>
    </p:spTree>
    <p:extLst>
      <p:ext uri="{BB962C8B-B14F-4D97-AF65-F5344CB8AC3E}">
        <p14:creationId xmlns:p14="http://schemas.microsoft.com/office/powerpoint/2010/main" val="1012859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180">
                                            <p:txEl>
                                              <p:pRg st="0" end="0"/>
                                            </p:txEl>
                                          </p:spTgt>
                                        </p:tgtEl>
                                        <p:attrNameLst>
                                          <p:attrName>style.visibility</p:attrName>
                                        </p:attrNameLst>
                                      </p:cBhvr>
                                      <p:to>
                                        <p:strVal val="visible"/>
                                      </p:to>
                                    </p:set>
                                    <p:animEffect transition="in" filter="fade">
                                      <p:cBhvr>
                                        <p:cTn id="12" dur="500"/>
                                        <p:tgtEl>
                                          <p:spTgt spid="6180">
                                            <p:txEl>
                                              <p:pRg st="0" end="0"/>
                                            </p:txEl>
                                          </p:spTgt>
                                        </p:tgtEl>
                                      </p:cBhvr>
                                    </p:animEffect>
                                  </p:childTnLst>
                                </p:cTn>
                              </p:par>
                              <p:par>
                                <p:cTn id="13" presetID="22" presetClass="entr" presetSubtype="8" fill="hold" nodeType="withEffect">
                                  <p:stCondLst>
                                    <p:cond delay="500"/>
                                  </p:stCondLst>
                                  <p:childTnLst>
                                    <p:set>
                                      <p:cBhvr>
                                        <p:cTn id="14" dur="1" fill="hold">
                                          <p:stCondLst>
                                            <p:cond delay="0"/>
                                          </p:stCondLst>
                                        </p:cTn>
                                        <p:tgtEl>
                                          <p:spTgt spid="6180">
                                            <p:txEl>
                                              <p:pRg st="1" end="1"/>
                                            </p:txEl>
                                          </p:spTgt>
                                        </p:tgtEl>
                                        <p:attrNameLst>
                                          <p:attrName>style.visibility</p:attrName>
                                        </p:attrNameLst>
                                      </p:cBhvr>
                                      <p:to>
                                        <p:strVal val="visible"/>
                                      </p:to>
                                    </p:set>
                                    <p:animEffect transition="in" filter="wipe(left)">
                                      <p:cBhvr>
                                        <p:cTn id="15" dur="1250"/>
                                        <p:tgtEl>
                                          <p:spTgt spid="6180">
                                            <p:txEl>
                                              <p:pRg st="1" end="1"/>
                                            </p:txEl>
                                          </p:spTgt>
                                        </p:tgtEl>
                                      </p:cBhvr>
                                    </p:animEffect>
                                  </p:childTnLst>
                                </p:cTn>
                              </p:par>
                            </p:childTnLst>
                          </p:cTn>
                        </p:par>
                        <p:par>
                          <p:cTn id="16" fill="hold">
                            <p:stCondLst>
                              <p:cond delay="1750"/>
                            </p:stCondLst>
                            <p:childTnLst>
                              <p:par>
                                <p:cTn id="17" presetID="22" presetClass="entr" presetSubtype="8" fill="hold" nodeType="afterEffect">
                                  <p:stCondLst>
                                    <p:cond delay="0"/>
                                  </p:stCondLst>
                                  <p:childTnLst>
                                    <p:set>
                                      <p:cBhvr>
                                        <p:cTn id="18" dur="1" fill="hold">
                                          <p:stCondLst>
                                            <p:cond delay="0"/>
                                          </p:stCondLst>
                                        </p:cTn>
                                        <p:tgtEl>
                                          <p:spTgt spid="6180">
                                            <p:txEl>
                                              <p:pRg st="2" end="2"/>
                                            </p:txEl>
                                          </p:spTgt>
                                        </p:tgtEl>
                                        <p:attrNameLst>
                                          <p:attrName>style.visibility</p:attrName>
                                        </p:attrNameLst>
                                      </p:cBhvr>
                                      <p:to>
                                        <p:strVal val="visible"/>
                                      </p:to>
                                    </p:set>
                                    <p:animEffect transition="in" filter="wipe(left)">
                                      <p:cBhvr>
                                        <p:cTn id="19" dur="750"/>
                                        <p:tgtEl>
                                          <p:spTgt spid="6180">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6194"/>
                                        </p:tgtEl>
                                        <p:attrNameLst>
                                          <p:attrName>style.visibility</p:attrName>
                                        </p:attrNameLst>
                                      </p:cBhvr>
                                      <p:to>
                                        <p:strVal val="visible"/>
                                      </p:to>
                                    </p:set>
                                    <p:animEffect transition="in" filter="fade">
                                      <p:cBhvr>
                                        <p:cTn id="24" dur="500"/>
                                        <p:tgtEl>
                                          <p:spTgt spid="6194"/>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6195"/>
                                        </p:tgtEl>
                                        <p:attrNameLst>
                                          <p:attrName>style.visibility</p:attrName>
                                        </p:attrNameLst>
                                      </p:cBhvr>
                                      <p:to>
                                        <p:strVal val="visible"/>
                                      </p:to>
                                    </p:set>
                                    <p:animEffect transition="in" filter="fade">
                                      <p:cBhvr>
                                        <p:cTn id="27" dur="500"/>
                                        <p:tgtEl>
                                          <p:spTgt spid="6195"/>
                                        </p:tgtEl>
                                      </p:cBhvr>
                                    </p:animEffect>
                                  </p:childTnLst>
                                </p:cTn>
                              </p:par>
                            </p:childTnLst>
                          </p:cTn>
                        </p:par>
                        <p:par>
                          <p:cTn id="28" fill="hold">
                            <p:stCondLst>
                              <p:cond delay="500"/>
                            </p:stCondLst>
                            <p:childTnLst>
                              <p:par>
                                <p:cTn id="29" presetID="42" presetClass="entr" presetSubtype="0" fill="hold" nodeType="afterEffect">
                                  <p:stCondLst>
                                    <p:cond delay="0"/>
                                  </p:stCondLst>
                                  <p:childTnLst>
                                    <p:set>
                                      <p:cBhvr>
                                        <p:cTn id="30" dur="1" fill="hold">
                                          <p:stCondLst>
                                            <p:cond delay="0"/>
                                          </p:stCondLst>
                                        </p:cTn>
                                        <p:tgtEl>
                                          <p:spTgt spid="6182"/>
                                        </p:tgtEl>
                                        <p:attrNameLst>
                                          <p:attrName>style.visibility</p:attrName>
                                        </p:attrNameLst>
                                      </p:cBhvr>
                                      <p:to>
                                        <p:strVal val="visible"/>
                                      </p:to>
                                    </p:set>
                                    <p:animEffect transition="in" filter="fade">
                                      <p:cBhvr>
                                        <p:cTn id="31" dur="600"/>
                                        <p:tgtEl>
                                          <p:spTgt spid="6182"/>
                                        </p:tgtEl>
                                      </p:cBhvr>
                                    </p:animEffect>
                                    <p:anim calcmode="lin" valueType="num">
                                      <p:cBhvr>
                                        <p:cTn id="32" dur="600" fill="hold"/>
                                        <p:tgtEl>
                                          <p:spTgt spid="6182"/>
                                        </p:tgtEl>
                                        <p:attrNameLst>
                                          <p:attrName>ppt_x</p:attrName>
                                        </p:attrNameLst>
                                      </p:cBhvr>
                                      <p:tavLst>
                                        <p:tav tm="0">
                                          <p:val>
                                            <p:strVal val="#ppt_x"/>
                                          </p:val>
                                        </p:tav>
                                        <p:tav tm="100000">
                                          <p:val>
                                            <p:strVal val="#ppt_x"/>
                                          </p:val>
                                        </p:tav>
                                      </p:tavLst>
                                    </p:anim>
                                    <p:anim calcmode="lin" valueType="num">
                                      <p:cBhvr>
                                        <p:cTn id="33" dur="600" fill="hold"/>
                                        <p:tgtEl>
                                          <p:spTgt spid="6182"/>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500"/>
                                        <p:tgtEl>
                                          <p:spTgt spid="11"/>
                                        </p:tgtEl>
                                      </p:cBhvr>
                                    </p:animEffect>
                                  </p:childTnLst>
                                </p:cTn>
                              </p:par>
                            </p:childTnLst>
                          </p:cTn>
                        </p:par>
                        <p:par>
                          <p:cTn id="39" fill="hold">
                            <p:stCondLst>
                              <p:cond delay="500"/>
                            </p:stCondLst>
                            <p:childTnLst>
                              <p:par>
                                <p:cTn id="40" presetID="22" presetClass="entr" presetSubtype="8" fill="hold" nodeType="afterEffect">
                                  <p:stCondLst>
                                    <p:cond delay="0"/>
                                  </p:stCondLst>
                                  <p:childTnLst>
                                    <p:set>
                                      <p:cBhvr>
                                        <p:cTn id="41" dur="1" fill="hold">
                                          <p:stCondLst>
                                            <p:cond delay="0"/>
                                          </p:stCondLst>
                                        </p:cTn>
                                        <p:tgtEl>
                                          <p:spTgt spid="6160"/>
                                        </p:tgtEl>
                                        <p:attrNameLst>
                                          <p:attrName>style.visibility</p:attrName>
                                        </p:attrNameLst>
                                      </p:cBhvr>
                                      <p:to>
                                        <p:strVal val="visible"/>
                                      </p:to>
                                    </p:set>
                                    <p:animEffect transition="in" filter="wipe(left)">
                                      <p:cBhvr>
                                        <p:cTn id="42" dur="1250"/>
                                        <p:tgtEl>
                                          <p:spTgt spid="6160"/>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fade">
                                      <p:cBhvr>
                                        <p:cTn id="47" dur="500"/>
                                        <p:tgtEl>
                                          <p:spTgt spid="5"/>
                                        </p:tgtEl>
                                      </p:cBhvr>
                                    </p:animEffect>
                                  </p:childTnLst>
                                </p:cTn>
                              </p:par>
                            </p:childTnLst>
                          </p:cTn>
                        </p:par>
                        <p:par>
                          <p:cTn id="48" fill="hold">
                            <p:stCondLst>
                              <p:cond delay="500"/>
                            </p:stCondLst>
                            <p:childTnLst>
                              <p:par>
                                <p:cTn id="49" presetID="10" presetClass="entr" presetSubtype="0" fill="hold" nodeType="after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500"/>
                                        <p:tgtEl>
                                          <p:spTgt spid="17"/>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2"/>
                                        </p:tgtEl>
                                        <p:attrNameLst>
                                          <p:attrName>style.visibility</p:attrName>
                                        </p:attrNameLst>
                                      </p:cBhvr>
                                      <p:to>
                                        <p:strVal val="visible"/>
                                      </p:to>
                                    </p:set>
                                    <p:animEffect transition="in" filter="fade">
                                      <p:cBhvr>
                                        <p:cTn id="56" dur="500"/>
                                        <p:tgtEl>
                                          <p:spTgt spid="2"/>
                                        </p:tgtEl>
                                      </p:cBhvr>
                                    </p:animEffect>
                                  </p:childTnLst>
                                </p:cTn>
                              </p:par>
                            </p:childTnLst>
                          </p:cTn>
                        </p:par>
                        <p:par>
                          <p:cTn id="57" fill="hold">
                            <p:stCondLst>
                              <p:cond delay="500"/>
                            </p:stCondLst>
                            <p:childTnLst>
                              <p:par>
                                <p:cTn id="58" presetID="10" presetClass="entr" presetSubtype="0" fill="hold" nodeType="afterEffect">
                                  <p:stCondLst>
                                    <p:cond delay="0"/>
                                  </p:stCondLst>
                                  <p:childTnLst>
                                    <p:set>
                                      <p:cBhvr>
                                        <p:cTn id="59" dur="1" fill="hold">
                                          <p:stCondLst>
                                            <p:cond delay="0"/>
                                          </p:stCondLst>
                                        </p:cTn>
                                        <p:tgtEl>
                                          <p:spTgt spid="20"/>
                                        </p:tgtEl>
                                        <p:attrNameLst>
                                          <p:attrName>style.visibility</p:attrName>
                                        </p:attrNameLst>
                                      </p:cBhvr>
                                      <p:to>
                                        <p:strVal val="visible"/>
                                      </p:to>
                                    </p:set>
                                    <p:animEffect transition="in" filter="fade">
                                      <p:cBhvr>
                                        <p:cTn id="60" dur="500"/>
                                        <p:tgtEl>
                                          <p:spTgt spid="20"/>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6"/>
                                        </p:tgtEl>
                                        <p:attrNameLst>
                                          <p:attrName>style.visibility</p:attrName>
                                        </p:attrNameLst>
                                      </p:cBhvr>
                                      <p:to>
                                        <p:strVal val="visible"/>
                                      </p:to>
                                    </p:set>
                                    <p:animEffect transition="in" filter="fade">
                                      <p:cBhvr>
                                        <p:cTn id="65" dur="500"/>
                                        <p:tgtEl>
                                          <p:spTgt spid="6"/>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12"/>
                                        </p:tgtEl>
                                        <p:attrNameLst>
                                          <p:attrName>style.visibility</p:attrName>
                                        </p:attrNameLst>
                                      </p:cBhvr>
                                      <p:to>
                                        <p:strVal val="visible"/>
                                      </p:to>
                                    </p:set>
                                    <p:animEffect transition="in" filter="fade">
                                      <p:cBhvr>
                                        <p:cTn id="70" dur="500"/>
                                        <p:tgtEl>
                                          <p:spTgt spid="12"/>
                                        </p:tgtEl>
                                      </p:cBhvr>
                                    </p:animEffect>
                                  </p:childTnLst>
                                </p:cTn>
                              </p:par>
                            </p:childTnLst>
                          </p:cTn>
                        </p:par>
                        <p:par>
                          <p:cTn id="71" fill="hold">
                            <p:stCondLst>
                              <p:cond delay="500"/>
                            </p:stCondLst>
                            <p:childTnLst>
                              <p:par>
                                <p:cTn id="72" presetID="22" presetClass="entr" presetSubtype="8" fill="hold" nodeType="afterEffect">
                                  <p:stCondLst>
                                    <p:cond delay="0"/>
                                  </p:stCondLst>
                                  <p:childTnLst>
                                    <p:set>
                                      <p:cBhvr>
                                        <p:cTn id="73" dur="1" fill="hold">
                                          <p:stCondLst>
                                            <p:cond delay="0"/>
                                          </p:stCondLst>
                                        </p:cTn>
                                        <p:tgtEl>
                                          <p:spTgt spid="6157"/>
                                        </p:tgtEl>
                                        <p:attrNameLst>
                                          <p:attrName>style.visibility</p:attrName>
                                        </p:attrNameLst>
                                      </p:cBhvr>
                                      <p:to>
                                        <p:strVal val="visible"/>
                                      </p:to>
                                    </p:set>
                                    <p:animEffect transition="in" filter="wipe(left)">
                                      <p:cBhvr>
                                        <p:cTn id="74" dur="900"/>
                                        <p:tgtEl>
                                          <p:spTgt spid="6157"/>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nodeType="clickEffect">
                                  <p:stCondLst>
                                    <p:cond delay="0"/>
                                  </p:stCondLst>
                                  <p:childTnLst>
                                    <p:set>
                                      <p:cBhvr>
                                        <p:cTn id="78" dur="1" fill="hold">
                                          <p:stCondLst>
                                            <p:cond delay="0"/>
                                          </p:stCondLst>
                                        </p:cTn>
                                        <p:tgtEl>
                                          <p:spTgt spid="7"/>
                                        </p:tgtEl>
                                        <p:attrNameLst>
                                          <p:attrName>style.visibility</p:attrName>
                                        </p:attrNameLst>
                                      </p:cBhvr>
                                      <p:to>
                                        <p:strVal val="visible"/>
                                      </p:to>
                                    </p:set>
                                    <p:animEffect transition="in" filter="fade">
                                      <p:cBhvr>
                                        <p:cTn id="79" dur="500"/>
                                        <p:tgtEl>
                                          <p:spTgt spid="7"/>
                                        </p:tgtEl>
                                      </p:cBhvr>
                                    </p:animEffect>
                                  </p:childTnLst>
                                </p:cTn>
                              </p:par>
                            </p:childTnLst>
                          </p:cTn>
                        </p:par>
                        <p:par>
                          <p:cTn id="80" fill="hold">
                            <p:stCondLst>
                              <p:cond delay="500"/>
                            </p:stCondLst>
                            <p:childTnLst>
                              <p:par>
                                <p:cTn id="81" presetID="10" presetClass="entr" presetSubtype="0" fill="hold" nodeType="afterEffect">
                                  <p:stCondLst>
                                    <p:cond delay="0"/>
                                  </p:stCondLst>
                                  <p:childTnLst>
                                    <p:set>
                                      <p:cBhvr>
                                        <p:cTn id="82" dur="1" fill="hold">
                                          <p:stCondLst>
                                            <p:cond delay="0"/>
                                          </p:stCondLst>
                                        </p:cTn>
                                        <p:tgtEl>
                                          <p:spTgt spid="6151"/>
                                        </p:tgtEl>
                                        <p:attrNameLst>
                                          <p:attrName>style.visibility</p:attrName>
                                        </p:attrNameLst>
                                      </p:cBhvr>
                                      <p:to>
                                        <p:strVal val="visible"/>
                                      </p:to>
                                    </p:set>
                                    <p:animEffect transition="in" filter="fade">
                                      <p:cBhvr>
                                        <p:cTn id="83" dur="500"/>
                                        <p:tgtEl>
                                          <p:spTgt spid="6151"/>
                                        </p:tgtEl>
                                      </p:cBhvr>
                                    </p:animEffec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nodeType="clickEffect">
                                  <p:stCondLst>
                                    <p:cond delay="0"/>
                                  </p:stCondLst>
                                  <p:childTnLst>
                                    <p:set>
                                      <p:cBhvr>
                                        <p:cTn id="87" dur="1" fill="hold">
                                          <p:stCondLst>
                                            <p:cond delay="0"/>
                                          </p:stCondLst>
                                        </p:cTn>
                                        <p:tgtEl>
                                          <p:spTgt spid="8"/>
                                        </p:tgtEl>
                                        <p:attrNameLst>
                                          <p:attrName>style.visibility</p:attrName>
                                        </p:attrNameLst>
                                      </p:cBhvr>
                                      <p:to>
                                        <p:strVal val="visible"/>
                                      </p:to>
                                    </p:set>
                                    <p:animEffect transition="in" filter="fade">
                                      <p:cBhvr>
                                        <p:cTn id="88" dur="500"/>
                                        <p:tgtEl>
                                          <p:spTgt spid="8"/>
                                        </p:tgtEl>
                                      </p:cBhvr>
                                    </p:animEffect>
                                  </p:childTnLst>
                                </p:cTn>
                              </p:par>
                            </p:childTnLst>
                          </p:cTn>
                        </p:par>
                        <p:par>
                          <p:cTn id="89" fill="hold">
                            <p:stCondLst>
                              <p:cond delay="500"/>
                            </p:stCondLst>
                            <p:childTnLst>
                              <p:par>
                                <p:cTn id="90" presetID="10" presetClass="entr" presetSubtype="0" fill="hold" nodeType="afterEffect">
                                  <p:stCondLst>
                                    <p:cond delay="0"/>
                                  </p:stCondLst>
                                  <p:childTnLst>
                                    <p:set>
                                      <p:cBhvr>
                                        <p:cTn id="91" dur="1" fill="hold">
                                          <p:stCondLst>
                                            <p:cond delay="0"/>
                                          </p:stCondLst>
                                        </p:cTn>
                                        <p:tgtEl>
                                          <p:spTgt spid="9"/>
                                        </p:tgtEl>
                                        <p:attrNameLst>
                                          <p:attrName>style.visibility</p:attrName>
                                        </p:attrNameLst>
                                      </p:cBhvr>
                                      <p:to>
                                        <p:strVal val="visible"/>
                                      </p:to>
                                    </p:set>
                                    <p:animEffect transition="in" filter="fade">
                                      <p:cBhvr>
                                        <p:cTn id="9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1" grpId="0" animBg="1"/>
      <p:bldP spid="6194" grpId="0" animBg="1"/>
      <p:bldP spid="6195" grpId="0"/>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正方形/長方形 44">
            <a:extLst>
              <a:ext uri="{FF2B5EF4-FFF2-40B4-BE49-F238E27FC236}">
                <a16:creationId xmlns:a16="http://schemas.microsoft.com/office/drawing/2014/main" id="{737A4112-39AD-4CB4-820A-956FF4C3C72E}"/>
              </a:ext>
            </a:extLst>
          </p:cNvPr>
          <p:cNvSpPr/>
          <p:nvPr/>
        </p:nvSpPr>
        <p:spPr>
          <a:xfrm>
            <a:off x="342377" y="1698405"/>
            <a:ext cx="8477773" cy="4654897"/>
          </a:xfrm>
          <a:prstGeom prst="rect">
            <a:avLst/>
          </a:prstGeom>
          <a:solidFill>
            <a:srgbClr val="CEECFE"/>
          </a:solidFill>
          <a:ln>
            <a:noFill/>
          </a:ln>
          <a:effectLst/>
        </p:spPr>
        <p:txBody>
          <a:bodyPr wrap="none" anchor="ctr"/>
          <a:lstStyle/>
          <a:p>
            <a:pPr defTabSz="838413" eaLnBrk="1" hangingPunct="1">
              <a:spcBef>
                <a:spcPct val="20000"/>
              </a:spcBef>
              <a:buFont typeface="Arial" charset="0"/>
              <a:buChar char="•"/>
            </a:pPr>
            <a:endParaRPr lang="ja-JP" altLang="en-US" sz="2567" dirty="0">
              <a:solidFill>
                <a:prstClr val="black"/>
              </a:solidFill>
              <a:latin typeface="HGPｺﾞｼｯｸE" panose="020B0900000000000000" pitchFamily="50" charset="-128"/>
              <a:ea typeface="HGPｺﾞｼｯｸE" panose="020B0900000000000000" pitchFamily="50" charset="-128"/>
            </a:endParaRPr>
          </a:p>
        </p:txBody>
      </p:sp>
      <p:sp>
        <p:nvSpPr>
          <p:cNvPr id="9" name="正方形/長方形 8">
            <a:extLst>
              <a:ext uri="{FF2B5EF4-FFF2-40B4-BE49-F238E27FC236}">
                <a16:creationId xmlns:a16="http://schemas.microsoft.com/office/drawing/2014/main" id="{E7C64E19-C7C6-765A-F8C6-6EB8B06C5FD4}"/>
              </a:ext>
            </a:extLst>
          </p:cNvPr>
          <p:cNvSpPr/>
          <p:nvPr/>
        </p:nvSpPr>
        <p:spPr bwMode="auto">
          <a:xfrm>
            <a:off x="601839" y="2080128"/>
            <a:ext cx="7958848" cy="4003148"/>
          </a:xfrm>
          <a:prstGeom prst="rect">
            <a:avLst/>
          </a:prstGeom>
          <a:solidFill>
            <a:schemeClr val="bg1"/>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46" name="テキスト ボックス 45">
            <a:extLst>
              <a:ext uri="{FF2B5EF4-FFF2-40B4-BE49-F238E27FC236}">
                <a16:creationId xmlns:a16="http://schemas.microsoft.com/office/drawing/2014/main" id="{2B888AFC-B9D5-4A6A-BB97-507695A1D5B2}"/>
              </a:ext>
            </a:extLst>
          </p:cNvPr>
          <p:cNvSpPr txBox="1"/>
          <p:nvPr/>
        </p:nvSpPr>
        <p:spPr>
          <a:xfrm>
            <a:off x="599238" y="1750457"/>
            <a:ext cx="1074332" cy="246221"/>
          </a:xfrm>
          <a:prstGeom prst="rect">
            <a:avLst/>
          </a:prstGeom>
          <a:noFill/>
        </p:spPr>
        <p:txBody>
          <a:bodyPr wrap="square" lIns="0" tIns="0" rIns="0" bIns="0" rtlCol="0">
            <a:spAutoFit/>
          </a:bodyPr>
          <a:lstStyle/>
          <a:p>
            <a:pPr>
              <a:spcAft>
                <a:spcPts val="200"/>
              </a:spcAft>
            </a:pPr>
            <a:r>
              <a:rPr kumimoji="1" lang="ja-JP" altLang="en-US" sz="1600" dirty="0">
                <a:latin typeface="+mn-ea"/>
                <a:ea typeface="+mn-ea"/>
              </a:rPr>
              <a:t>（全国平均）</a:t>
            </a:r>
          </a:p>
        </p:txBody>
      </p:sp>
      <p:grpSp>
        <p:nvGrpSpPr>
          <p:cNvPr id="6" name="グループ化 5">
            <a:extLst>
              <a:ext uri="{FF2B5EF4-FFF2-40B4-BE49-F238E27FC236}">
                <a16:creationId xmlns:a16="http://schemas.microsoft.com/office/drawing/2014/main" id="{2B358F46-7D81-EA32-9F35-EC065A6CD191}"/>
              </a:ext>
            </a:extLst>
          </p:cNvPr>
          <p:cNvGrpSpPr/>
          <p:nvPr/>
        </p:nvGrpSpPr>
        <p:grpSpPr>
          <a:xfrm>
            <a:off x="6074925" y="1738614"/>
            <a:ext cx="2247847" cy="4224353"/>
            <a:chOff x="6074925" y="1738614"/>
            <a:chExt cx="2247847" cy="4224353"/>
          </a:xfrm>
        </p:grpSpPr>
        <p:pic>
          <p:nvPicPr>
            <p:cNvPr id="31" name="図 30">
              <a:extLst>
                <a:ext uri="{FF2B5EF4-FFF2-40B4-BE49-F238E27FC236}">
                  <a16:creationId xmlns:a16="http://schemas.microsoft.com/office/drawing/2014/main" id="{52BD340C-9BC8-4717-8094-CC276A1D2D0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686064" y="1738614"/>
              <a:ext cx="1025567" cy="3291876"/>
            </a:xfrm>
            <a:prstGeom prst="rect">
              <a:avLst/>
            </a:prstGeom>
          </p:spPr>
        </p:pic>
        <p:sp>
          <p:nvSpPr>
            <p:cNvPr id="41" name="四角形: 角を丸くする 40">
              <a:extLst>
                <a:ext uri="{FF2B5EF4-FFF2-40B4-BE49-F238E27FC236}">
                  <a16:creationId xmlns:a16="http://schemas.microsoft.com/office/drawing/2014/main" id="{C4F93FDC-F2F6-4E3F-A02B-E2DFB68EC8D0}"/>
                </a:ext>
              </a:extLst>
            </p:cNvPr>
            <p:cNvSpPr/>
            <p:nvPr/>
          </p:nvSpPr>
          <p:spPr>
            <a:xfrm>
              <a:off x="6074925" y="5013083"/>
              <a:ext cx="2247847" cy="408687"/>
            </a:xfrm>
            <a:prstGeom prst="roundRect">
              <a:avLst>
                <a:gd name="adj" fmla="val 5296"/>
              </a:avLst>
            </a:prstGeom>
            <a:solidFill>
              <a:srgbClr val="005B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a:latin typeface="HGPGothicE" panose="020B0900000000000000" pitchFamily="34" charset="-128"/>
                </a:rPr>
                <a:t>高校生</a:t>
              </a:r>
              <a:r>
                <a:rPr kumimoji="1" lang="ja-JP" altLang="en-US" sz="1600" dirty="0">
                  <a:latin typeface="HGPGothicE" panose="020B0900000000000000" pitchFamily="34" charset="-128"/>
                </a:rPr>
                <a:t>（全日制）</a:t>
              </a:r>
              <a:endParaRPr kumimoji="1" lang="ja-JP" altLang="en-US" sz="2000" dirty="0">
                <a:latin typeface="HGPGothicE" panose="020B0900000000000000" pitchFamily="34" charset="-128"/>
              </a:endParaRPr>
            </a:p>
          </p:txBody>
        </p:sp>
        <p:sp>
          <p:nvSpPr>
            <p:cNvPr id="42" name="テキスト ボックス 41">
              <a:extLst>
                <a:ext uri="{FF2B5EF4-FFF2-40B4-BE49-F238E27FC236}">
                  <a16:creationId xmlns:a16="http://schemas.microsoft.com/office/drawing/2014/main" id="{F14E59E5-602E-4310-AB75-69702115C6B5}"/>
                </a:ext>
              </a:extLst>
            </p:cNvPr>
            <p:cNvSpPr txBox="1"/>
            <p:nvPr/>
          </p:nvSpPr>
          <p:spPr>
            <a:xfrm>
              <a:off x="6115601" y="5554281"/>
              <a:ext cx="2166495" cy="408686"/>
            </a:xfrm>
            <a:prstGeom prst="rect">
              <a:avLst/>
            </a:prstGeom>
            <a:noFill/>
          </p:spPr>
          <p:txBody>
            <a:bodyPr wrap="square" lIns="0" tIns="0" rIns="0" bIns="0" rtlCol="0">
              <a:noAutofit/>
            </a:bodyPr>
            <a:lstStyle/>
            <a:p>
              <a:pPr algn="ctr">
                <a:spcAft>
                  <a:spcPts val="700"/>
                </a:spcAft>
              </a:pPr>
              <a:r>
                <a:rPr kumimoji="1" lang="zh-TW" altLang="en-US" sz="2000" spc="-30" dirty="0">
                  <a:latin typeface="+mn-ea"/>
                  <a:ea typeface="+mn-ea"/>
                </a:rPr>
                <a:t>約</a:t>
              </a:r>
              <a:r>
                <a:rPr kumimoji="1" lang="en-US" altLang="zh-TW" sz="2600" spc="-30" dirty="0">
                  <a:latin typeface="+mn-ea"/>
                  <a:ea typeface="+mn-ea"/>
                </a:rPr>
                <a:t>1,</a:t>
              </a:r>
              <a:r>
                <a:rPr kumimoji="1" lang="en-US" altLang="ja-JP" sz="2600" spc="-30" dirty="0">
                  <a:latin typeface="+mn-ea"/>
                  <a:ea typeface="+mn-ea"/>
                </a:rPr>
                <a:t>064</a:t>
              </a:r>
              <a:r>
                <a:rPr kumimoji="1" lang="en-US" altLang="zh-TW" sz="2600" spc="-30" dirty="0">
                  <a:latin typeface="+mn-ea"/>
                  <a:ea typeface="+mn-ea"/>
                </a:rPr>
                <a:t>,000</a:t>
              </a:r>
              <a:r>
                <a:rPr kumimoji="1" lang="zh-TW" altLang="en-US" sz="2000" spc="-30" dirty="0">
                  <a:latin typeface="+mn-ea"/>
                  <a:ea typeface="+mn-ea"/>
                </a:rPr>
                <a:t>円</a:t>
              </a:r>
              <a:endParaRPr kumimoji="1" lang="zh-TW" altLang="en-US" sz="2200" spc="-30" dirty="0">
                <a:latin typeface="+mn-ea"/>
                <a:ea typeface="+mn-ea"/>
              </a:endParaRPr>
            </a:p>
          </p:txBody>
        </p:sp>
      </p:grpSp>
      <p:grpSp>
        <p:nvGrpSpPr>
          <p:cNvPr id="5" name="グループ化 4">
            <a:extLst>
              <a:ext uri="{FF2B5EF4-FFF2-40B4-BE49-F238E27FC236}">
                <a16:creationId xmlns:a16="http://schemas.microsoft.com/office/drawing/2014/main" id="{6DA4C0FE-8D6B-65D5-F398-8C17E4E0B162}"/>
              </a:ext>
            </a:extLst>
          </p:cNvPr>
          <p:cNvGrpSpPr/>
          <p:nvPr/>
        </p:nvGrpSpPr>
        <p:grpSpPr>
          <a:xfrm>
            <a:off x="3424782" y="2121440"/>
            <a:ext cx="2247847" cy="3841526"/>
            <a:chOff x="3424782" y="2121440"/>
            <a:chExt cx="2247847" cy="3841526"/>
          </a:xfrm>
        </p:grpSpPr>
        <p:pic>
          <p:nvPicPr>
            <p:cNvPr id="29" name="図 28">
              <a:extLst>
                <a:ext uri="{FF2B5EF4-FFF2-40B4-BE49-F238E27FC236}">
                  <a16:creationId xmlns:a16="http://schemas.microsoft.com/office/drawing/2014/main" id="{8EC0C208-EFD1-43D5-85DC-AB335851BB24}"/>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4082230" y="2121440"/>
              <a:ext cx="932951" cy="2878478"/>
            </a:xfrm>
            <a:prstGeom prst="rect">
              <a:avLst/>
            </a:prstGeom>
          </p:spPr>
        </p:pic>
        <p:sp>
          <p:nvSpPr>
            <p:cNvPr id="38" name="四角形: 角を丸くする 37">
              <a:extLst>
                <a:ext uri="{FF2B5EF4-FFF2-40B4-BE49-F238E27FC236}">
                  <a16:creationId xmlns:a16="http://schemas.microsoft.com/office/drawing/2014/main" id="{46D2EDD9-84F4-4A4F-8082-A4402AF60502}"/>
                </a:ext>
              </a:extLst>
            </p:cNvPr>
            <p:cNvSpPr/>
            <p:nvPr/>
          </p:nvSpPr>
          <p:spPr>
            <a:xfrm>
              <a:off x="3424782" y="5013083"/>
              <a:ext cx="2247847" cy="408687"/>
            </a:xfrm>
            <a:prstGeom prst="roundRect">
              <a:avLst>
                <a:gd name="adj" fmla="val 8320"/>
              </a:avLst>
            </a:prstGeom>
            <a:solidFill>
              <a:srgbClr val="0984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a:latin typeface="HGPGothicE" panose="020B0900000000000000" pitchFamily="34" charset="-128"/>
                </a:rPr>
                <a:t>中学生</a:t>
              </a:r>
            </a:p>
          </p:txBody>
        </p:sp>
        <p:sp>
          <p:nvSpPr>
            <p:cNvPr id="39" name="テキスト ボックス 38">
              <a:extLst>
                <a:ext uri="{FF2B5EF4-FFF2-40B4-BE49-F238E27FC236}">
                  <a16:creationId xmlns:a16="http://schemas.microsoft.com/office/drawing/2014/main" id="{2D311BA4-C219-40FF-A7B1-BCD6A3899448}"/>
                </a:ext>
              </a:extLst>
            </p:cNvPr>
            <p:cNvSpPr txBox="1"/>
            <p:nvPr/>
          </p:nvSpPr>
          <p:spPr>
            <a:xfrm>
              <a:off x="3465458" y="5554281"/>
              <a:ext cx="2166495" cy="408685"/>
            </a:xfrm>
            <a:prstGeom prst="rect">
              <a:avLst/>
            </a:prstGeom>
            <a:noFill/>
          </p:spPr>
          <p:txBody>
            <a:bodyPr wrap="square" lIns="0" tIns="0" rIns="0" bIns="0" rtlCol="0">
              <a:noAutofit/>
            </a:bodyPr>
            <a:lstStyle/>
            <a:p>
              <a:pPr algn="ctr">
                <a:spcAft>
                  <a:spcPts val="700"/>
                </a:spcAft>
              </a:pPr>
              <a:r>
                <a:rPr kumimoji="1" lang="zh-TW" altLang="en-US" sz="2000" spc="-30" dirty="0">
                  <a:latin typeface="+mn-ea"/>
                  <a:ea typeface="+mn-ea"/>
                </a:rPr>
                <a:t>約</a:t>
              </a:r>
              <a:r>
                <a:rPr kumimoji="1" lang="en-US" altLang="zh-TW" sz="2600" spc="-30" dirty="0">
                  <a:latin typeface="+mn-ea"/>
                  <a:ea typeface="+mn-ea"/>
                </a:rPr>
                <a:t>1,</a:t>
              </a:r>
              <a:r>
                <a:rPr kumimoji="1" lang="en-US" altLang="ja-JP" sz="2600" spc="-30" dirty="0">
                  <a:latin typeface="+mn-ea"/>
                </a:rPr>
                <a:t>083</a:t>
              </a:r>
              <a:r>
                <a:rPr kumimoji="1" lang="en-US" altLang="zh-TW" sz="2600" spc="-30" dirty="0">
                  <a:latin typeface="+mn-ea"/>
                  <a:ea typeface="+mn-ea"/>
                </a:rPr>
                <a:t>,000</a:t>
              </a:r>
              <a:r>
                <a:rPr kumimoji="1" lang="zh-TW" altLang="en-US" sz="2000" spc="-30" dirty="0">
                  <a:latin typeface="+mn-ea"/>
                  <a:ea typeface="+mn-ea"/>
                </a:rPr>
                <a:t>円</a:t>
              </a:r>
              <a:endParaRPr kumimoji="1" lang="zh-TW" altLang="en-US" sz="2200" spc="-30" dirty="0">
                <a:latin typeface="+mn-ea"/>
                <a:ea typeface="+mn-ea"/>
              </a:endParaRPr>
            </a:p>
          </p:txBody>
        </p:sp>
      </p:grpSp>
      <p:grpSp>
        <p:nvGrpSpPr>
          <p:cNvPr id="3" name="グループ化 2">
            <a:extLst>
              <a:ext uri="{FF2B5EF4-FFF2-40B4-BE49-F238E27FC236}">
                <a16:creationId xmlns:a16="http://schemas.microsoft.com/office/drawing/2014/main" id="{11FF8DD2-6987-B6E2-F8A2-765EA4FB2630}"/>
              </a:ext>
            </a:extLst>
          </p:cNvPr>
          <p:cNvGrpSpPr/>
          <p:nvPr/>
        </p:nvGrpSpPr>
        <p:grpSpPr>
          <a:xfrm>
            <a:off x="774639" y="2843304"/>
            <a:ext cx="2247847" cy="3119664"/>
            <a:chOff x="774639" y="2843304"/>
            <a:chExt cx="2247847" cy="3119664"/>
          </a:xfrm>
        </p:grpSpPr>
        <p:pic>
          <p:nvPicPr>
            <p:cNvPr id="28" name="図 27">
              <a:extLst>
                <a:ext uri="{FF2B5EF4-FFF2-40B4-BE49-F238E27FC236}">
                  <a16:creationId xmlns:a16="http://schemas.microsoft.com/office/drawing/2014/main" id="{31C07AF2-1867-4826-A245-C54B1DF48DDA}"/>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471756" y="2843304"/>
              <a:ext cx="853613" cy="2169751"/>
            </a:xfrm>
            <a:prstGeom prst="rect">
              <a:avLst/>
            </a:prstGeom>
          </p:spPr>
        </p:pic>
        <p:sp>
          <p:nvSpPr>
            <p:cNvPr id="35" name="四角形: 角を丸くする 34">
              <a:extLst>
                <a:ext uri="{FF2B5EF4-FFF2-40B4-BE49-F238E27FC236}">
                  <a16:creationId xmlns:a16="http://schemas.microsoft.com/office/drawing/2014/main" id="{A61605D8-4C1A-4B73-AE46-520C3E9785BD}"/>
                </a:ext>
              </a:extLst>
            </p:cNvPr>
            <p:cNvSpPr/>
            <p:nvPr/>
          </p:nvSpPr>
          <p:spPr>
            <a:xfrm>
              <a:off x="774639" y="5013083"/>
              <a:ext cx="2247847" cy="408687"/>
            </a:xfrm>
            <a:prstGeom prst="roundRect">
              <a:avLst>
                <a:gd name="adj" fmla="val 7312"/>
              </a:avLst>
            </a:prstGeom>
            <a:solidFill>
              <a:srgbClr val="1AB7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a:latin typeface="HGPGothicE" panose="020B0900000000000000" pitchFamily="34" charset="-128"/>
                </a:rPr>
                <a:t>小学生</a:t>
              </a:r>
            </a:p>
          </p:txBody>
        </p:sp>
        <p:sp>
          <p:nvSpPr>
            <p:cNvPr id="36" name="テキスト ボックス 35">
              <a:extLst>
                <a:ext uri="{FF2B5EF4-FFF2-40B4-BE49-F238E27FC236}">
                  <a16:creationId xmlns:a16="http://schemas.microsoft.com/office/drawing/2014/main" id="{CB738748-681B-44B0-BD8C-C3720D185CF3}"/>
                </a:ext>
              </a:extLst>
            </p:cNvPr>
            <p:cNvSpPr txBox="1"/>
            <p:nvPr/>
          </p:nvSpPr>
          <p:spPr>
            <a:xfrm>
              <a:off x="815315" y="5554281"/>
              <a:ext cx="2166495" cy="408687"/>
            </a:xfrm>
            <a:prstGeom prst="rect">
              <a:avLst/>
            </a:prstGeom>
            <a:noFill/>
          </p:spPr>
          <p:txBody>
            <a:bodyPr wrap="square" lIns="0" tIns="0" rIns="0" bIns="0" rtlCol="0">
              <a:noAutofit/>
            </a:bodyPr>
            <a:lstStyle/>
            <a:p>
              <a:pPr algn="ctr">
                <a:spcAft>
                  <a:spcPts val="700"/>
                </a:spcAft>
              </a:pPr>
              <a:r>
                <a:rPr kumimoji="1" lang="zh-TW" altLang="en-US" sz="2000" spc="-30" dirty="0">
                  <a:latin typeface="+mn-ea"/>
                  <a:ea typeface="+mn-ea"/>
                </a:rPr>
                <a:t>約</a:t>
              </a:r>
              <a:r>
                <a:rPr kumimoji="1" lang="en-US" altLang="zh-TW" sz="2600" spc="-30" dirty="0">
                  <a:latin typeface="+mn-ea"/>
                  <a:ea typeface="+mn-ea"/>
                </a:rPr>
                <a:t>9</a:t>
              </a:r>
              <a:r>
                <a:rPr kumimoji="1" lang="en-US" altLang="ja-JP" sz="2600" spc="-30" dirty="0">
                  <a:latin typeface="+mn-ea"/>
                  <a:ea typeface="+mn-ea"/>
                </a:rPr>
                <a:t>68</a:t>
              </a:r>
              <a:r>
                <a:rPr kumimoji="1" lang="en-US" altLang="zh-TW" sz="2600" spc="-30" dirty="0">
                  <a:latin typeface="+mn-ea"/>
                  <a:ea typeface="+mn-ea"/>
                </a:rPr>
                <a:t>,000</a:t>
              </a:r>
              <a:r>
                <a:rPr kumimoji="1" lang="zh-TW" altLang="en-US" sz="2000" spc="-30" dirty="0">
                  <a:latin typeface="+mn-ea"/>
                  <a:ea typeface="+mn-ea"/>
                </a:rPr>
                <a:t>円</a:t>
              </a:r>
              <a:endParaRPr kumimoji="1" lang="zh-TW" altLang="en-US" sz="2200" spc="-30" dirty="0">
                <a:latin typeface="+mn-ea"/>
                <a:ea typeface="+mn-ea"/>
              </a:endParaRPr>
            </a:p>
          </p:txBody>
        </p:sp>
      </p:grpSp>
      <p:sp>
        <p:nvSpPr>
          <p:cNvPr id="10" name="正方形/長方形 9">
            <a:extLst>
              <a:ext uri="{FF2B5EF4-FFF2-40B4-BE49-F238E27FC236}">
                <a16:creationId xmlns:a16="http://schemas.microsoft.com/office/drawing/2014/main" id="{5F2C0224-C078-04AC-0AA9-E2A098B3953B}"/>
              </a:ext>
            </a:extLst>
          </p:cNvPr>
          <p:cNvSpPr/>
          <p:nvPr/>
        </p:nvSpPr>
        <p:spPr bwMode="auto">
          <a:xfrm>
            <a:off x="322213" y="1029065"/>
            <a:ext cx="8477773" cy="404274"/>
          </a:xfrm>
          <a:prstGeom prst="rect">
            <a:avLst/>
          </a:prstGeom>
          <a:noFill/>
          <a:ln w="19050"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11" name="テキスト ボックス 10">
            <a:extLst>
              <a:ext uri="{FF2B5EF4-FFF2-40B4-BE49-F238E27FC236}">
                <a16:creationId xmlns:a16="http://schemas.microsoft.com/office/drawing/2014/main" id="{BFD61CF4-FCF6-62B3-F8D8-09EE70ED5868}"/>
              </a:ext>
            </a:extLst>
          </p:cNvPr>
          <p:cNvSpPr txBox="1"/>
          <p:nvPr/>
        </p:nvSpPr>
        <p:spPr>
          <a:xfrm>
            <a:off x="1484776" y="1052765"/>
            <a:ext cx="6293711" cy="353943"/>
          </a:xfrm>
          <a:prstGeom prst="rect">
            <a:avLst/>
          </a:prstGeom>
          <a:noFill/>
        </p:spPr>
        <p:txBody>
          <a:bodyPr wrap="none" rtlCol="0">
            <a:spAutoFit/>
          </a:bodyPr>
          <a:lstStyle/>
          <a:p>
            <a:r>
              <a:rPr lang="ja-JP" altLang="en-US" sz="1700" dirty="0">
                <a:latin typeface="HGPｺﾞｼｯｸE" panose="020B0900000000000000" pitchFamily="50" charset="-128"/>
                <a:ea typeface="HGPｺﾞｼｯｸE" panose="020B0900000000000000" pitchFamily="50" charset="-128"/>
              </a:rPr>
              <a:t>公立学校の児童・生徒１人当たりの公費負担教育費（令和５年度）</a:t>
            </a:r>
          </a:p>
        </p:txBody>
      </p:sp>
      <p:sp>
        <p:nvSpPr>
          <p:cNvPr id="4" name="Rectangle 14">
            <a:extLst>
              <a:ext uri="{FF2B5EF4-FFF2-40B4-BE49-F238E27FC236}">
                <a16:creationId xmlns:a16="http://schemas.microsoft.com/office/drawing/2014/main" id="{3366463E-6A27-2D0A-91FA-F4CACA006595}"/>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500" kern="0" dirty="0">
                <a:solidFill>
                  <a:srgbClr val="005BAD"/>
                </a:solidFill>
                <a:latin typeface="HGP創英角ｺﾞｼｯｸUB" panose="020B0900000000000000" pitchFamily="50" charset="-128"/>
                <a:ea typeface="HGP創英角ｺﾞｼｯｸUB" panose="020B0900000000000000" pitchFamily="50" charset="-128"/>
              </a:rPr>
              <a:t>１</a:t>
            </a:r>
            <a:r>
              <a:rPr lang="en-US" altLang="ja-JP" sz="2200" kern="0" dirty="0">
                <a:solidFill>
                  <a:srgbClr val="005BAD"/>
                </a:solidFill>
                <a:latin typeface="HGP創英角ｺﾞｼｯｸUB" panose="020B0900000000000000" pitchFamily="50" charset="-128"/>
                <a:ea typeface="HGP創英角ｺﾞｼｯｸUB" panose="020B0900000000000000" pitchFamily="50" charset="-128"/>
              </a:rPr>
              <a:t>. </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生活と税金の関わりについて考えてみよう</a:t>
            </a:r>
          </a:p>
        </p:txBody>
      </p:sp>
      <p:sp>
        <p:nvSpPr>
          <p:cNvPr id="12" name="角丸四角形 15">
            <a:extLst>
              <a:ext uri="{FF2B5EF4-FFF2-40B4-BE49-F238E27FC236}">
                <a16:creationId xmlns:a16="http://schemas.microsoft.com/office/drawing/2014/main" id="{8357D1D5-7A12-B34B-DDF6-380BEAC75114}"/>
              </a:ext>
            </a:extLst>
          </p:cNvPr>
          <p:cNvSpPr/>
          <p:nvPr/>
        </p:nvSpPr>
        <p:spPr>
          <a:xfrm>
            <a:off x="327393" y="6346082"/>
            <a:ext cx="3423075" cy="348032"/>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30000"/>
              </a:lnSpc>
            </a:pPr>
            <a:r>
              <a:rPr lang="en-US" altLang="ja-JP" sz="800" dirty="0">
                <a:solidFill>
                  <a:schemeClr val="tx1"/>
                </a:solidFill>
                <a:latin typeface="+mn-ea"/>
              </a:rPr>
              <a:t>※</a:t>
            </a:r>
            <a:r>
              <a:rPr lang="ja-JP" altLang="en-US" sz="800" dirty="0">
                <a:solidFill>
                  <a:schemeClr val="tx1"/>
                </a:solidFill>
                <a:latin typeface="+mn-ea"/>
              </a:rPr>
              <a:t>　出所：文部科学省「令和６年度地方教育費調査（令和５会計年度）」　　　</a:t>
            </a:r>
            <a:endParaRPr lang="en-US" altLang="ja-JP" sz="800" dirty="0">
              <a:solidFill>
                <a:schemeClr val="tx1"/>
              </a:solidFill>
              <a:latin typeface="+mn-ea"/>
            </a:endParaRPr>
          </a:p>
        </p:txBody>
      </p:sp>
      <p:sp>
        <p:nvSpPr>
          <p:cNvPr id="2" name="スライド番号プレースホルダー 8">
            <a:extLst>
              <a:ext uri="{FF2B5EF4-FFF2-40B4-BE49-F238E27FC236}">
                <a16:creationId xmlns:a16="http://schemas.microsoft.com/office/drawing/2014/main" id="{46B54EFC-8299-58F9-BACC-98F77A28F7D5}"/>
              </a:ext>
            </a:extLst>
          </p:cNvPr>
          <p:cNvSpPr>
            <a:spLocks noGrp="1"/>
          </p:cNvSpPr>
          <p:nvPr>
            <p:ph type="sldNum" sz="quarter" idx="12"/>
          </p:nvPr>
        </p:nvSpPr>
        <p:spPr>
          <a:xfrm>
            <a:off x="8769893" y="6443281"/>
            <a:ext cx="374107" cy="298426"/>
          </a:xfrm>
        </p:spPr>
        <p:txBody>
          <a:bodyPr/>
          <a:lstStyle/>
          <a:p>
            <a:pPr>
              <a:defRPr/>
            </a:pPr>
            <a:fld id="{40E3B949-1179-4387-B307-F356BE6486A4}" type="slidenum">
              <a:rPr lang="en-US" altLang="ja-JP" smtClean="0">
                <a:latin typeface="+mn-ea"/>
                <a:ea typeface="+mn-ea"/>
              </a:rPr>
              <a:pPr>
                <a:defRPr/>
              </a:pPr>
              <a:t>8</a:t>
            </a:fld>
            <a:endParaRPr lang="en-US" altLang="ja-JP" dirty="0">
              <a:latin typeface="+mn-ea"/>
              <a:ea typeface="+mn-ea"/>
            </a:endParaRPr>
          </a:p>
        </p:txBody>
      </p:sp>
    </p:spTree>
    <p:custDataLst>
      <p:tags r:id="rId1"/>
    </p:custDataLst>
    <p:extLst>
      <p:ext uri="{BB962C8B-B14F-4D97-AF65-F5344CB8AC3E}">
        <p14:creationId xmlns:p14="http://schemas.microsoft.com/office/powerpoint/2010/main" val="2281015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6"/>
                                        </p:tgtEl>
                                        <p:attrNameLst>
                                          <p:attrName>style.visibility</p:attrName>
                                        </p:attrNameLst>
                                      </p:cBhvr>
                                      <p:to>
                                        <p:strVal val="visible"/>
                                      </p:to>
                                    </p:set>
                                    <p:animEffect transition="in" filter="fade">
                                      <p:cBhvr>
                                        <p:cTn id="15" dur="500"/>
                                        <p:tgtEl>
                                          <p:spTgt spid="4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5"/>
                                        </p:tgtEl>
                                        <p:attrNameLst>
                                          <p:attrName>style.visibility</p:attrName>
                                        </p:attrNameLst>
                                      </p:cBhvr>
                                      <p:to>
                                        <p:strVal val="visible"/>
                                      </p:to>
                                    </p:set>
                                    <p:animEffect transition="in" filter="fade">
                                      <p:cBhvr>
                                        <p:cTn id="18" dur="500"/>
                                        <p:tgtEl>
                                          <p:spTgt spid="4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500"/>
                                        <p:tgtEl>
                                          <p:spTgt spid="6"/>
                                        </p:tgtEl>
                                      </p:cBhvr>
                                    </p:animEffect>
                                  </p:childTnLst>
                                </p:cTn>
                              </p:par>
                            </p:childTnLst>
                          </p:cTn>
                        </p:par>
                        <p:par>
                          <p:cTn id="34" fill="hold">
                            <p:stCondLst>
                              <p:cond delay="500"/>
                            </p:stCondLst>
                            <p:childTnLst>
                              <p:par>
                                <p:cTn id="35" presetID="10" presetClass="entr" presetSubtype="0" fill="hold" grpId="0" nodeType="after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46" grpId="0"/>
      <p:bldP spid="10" grpId="0" animBg="1"/>
      <p:bldP spid="11"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フリーフォーム: 図形 5">
            <a:extLst>
              <a:ext uri="{FF2B5EF4-FFF2-40B4-BE49-F238E27FC236}">
                <a16:creationId xmlns:a16="http://schemas.microsoft.com/office/drawing/2014/main" id="{D2AFDEB5-D229-717A-ECF8-3B8453A7555D}"/>
              </a:ext>
            </a:extLst>
          </p:cNvPr>
          <p:cNvSpPr/>
          <p:nvPr/>
        </p:nvSpPr>
        <p:spPr bwMode="auto">
          <a:xfrm>
            <a:off x="2164035" y="1954306"/>
            <a:ext cx="1789539" cy="2105808"/>
          </a:xfrm>
          <a:custGeom>
            <a:avLst/>
            <a:gdLst>
              <a:gd name="connsiteX0" fmla="*/ 0 w 1613647"/>
              <a:gd name="connsiteY0" fmla="*/ 2008094 h 2008094"/>
              <a:gd name="connsiteX1" fmla="*/ 0 w 1613647"/>
              <a:gd name="connsiteY1" fmla="*/ 0 h 2008094"/>
              <a:gd name="connsiteX2" fmla="*/ 1613647 w 1613647"/>
              <a:gd name="connsiteY2" fmla="*/ 0 h 2008094"/>
            </a:gdLst>
            <a:ahLst/>
            <a:cxnLst>
              <a:cxn ang="0">
                <a:pos x="connsiteX0" y="connsiteY0"/>
              </a:cxn>
              <a:cxn ang="0">
                <a:pos x="connsiteX1" y="connsiteY1"/>
              </a:cxn>
              <a:cxn ang="0">
                <a:pos x="connsiteX2" y="connsiteY2"/>
              </a:cxn>
            </a:cxnLst>
            <a:rect l="l" t="t" r="r" b="b"/>
            <a:pathLst>
              <a:path w="1613647" h="2008094">
                <a:moveTo>
                  <a:pt x="0" y="2008094"/>
                </a:moveTo>
                <a:lnTo>
                  <a:pt x="0" y="0"/>
                </a:lnTo>
                <a:lnTo>
                  <a:pt x="1613647" y="0"/>
                </a:lnTo>
              </a:path>
            </a:pathLst>
          </a:custGeom>
          <a:noFill/>
          <a:ln w="123825" cap="flat" cmpd="sng" algn="ctr">
            <a:gradFill flip="none" rotWithShape="1">
              <a:gsLst>
                <a:gs pos="0">
                  <a:srgbClr val="005BAD"/>
                </a:gs>
                <a:gs pos="11000">
                  <a:srgbClr val="005BAD"/>
                </a:gs>
                <a:gs pos="100000">
                  <a:srgbClr val="E5F3FF"/>
                </a:gs>
                <a:gs pos="78000">
                  <a:srgbClr val="A7D5FF"/>
                </a:gs>
              </a:gsLst>
              <a:lin ang="8100000" scaled="1"/>
              <a:tileRect/>
            </a:gradFill>
            <a:prstDash val="solid"/>
            <a:round/>
            <a:headEnd type="none" w="med" len="med"/>
            <a:tailEnd type="triangle" w="med" len="sm"/>
          </a:ln>
          <a:effectLst/>
        </p:spPr>
        <p:txBody>
          <a:bodyPr vert="horz" wrap="square" lIns="91440" tIns="45720" rIns="91440" bIns="45720" numCol="1" rtlCol="0" anchor="t" anchorCtr="0" compatLnSpc="1">
            <a:prstTxWarp prst="textNoShape">
              <a:avLst/>
            </a:prstTxWarp>
          </a:bodyPr>
          <a:lstStyle/>
          <a:p>
            <a:pPr eaLnBrk="1" hangingPunct="1"/>
            <a:endParaRPr lang="ja-JP" altLang="en-US" dirty="0">
              <a:latin typeface="HGPｺﾞｼｯｸE" panose="020B0900000000000000" pitchFamily="50" charset="-128"/>
            </a:endParaRPr>
          </a:p>
        </p:txBody>
      </p:sp>
      <p:sp>
        <p:nvSpPr>
          <p:cNvPr id="142" name="フリーフォーム: 図形 141">
            <a:extLst>
              <a:ext uri="{FF2B5EF4-FFF2-40B4-BE49-F238E27FC236}">
                <a16:creationId xmlns:a16="http://schemas.microsoft.com/office/drawing/2014/main" id="{B4B06202-ADCC-8523-F5EC-78A341ECA15C}"/>
              </a:ext>
            </a:extLst>
          </p:cNvPr>
          <p:cNvSpPr/>
          <p:nvPr/>
        </p:nvSpPr>
        <p:spPr bwMode="auto">
          <a:xfrm rot="10800000" flipV="1">
            <a:off x="3159433" y="4918385"/>
            <a:ext cx="923792" cy="45719"/>
          </a:xfrm>
          <a:custGeom>
            <a:avLst/>
            <a:gdLst>
              <a:gd name="connsiteX0" fmla="*/ 0 w 750277"/>
              <a:gd name="connsiteY0" fmla="*/ 0 h 0"/>
              <a:gd name="connsiteX1" fmla="*/ 750277 w 750277"/>
              <a:gd name="connsiteY1" fmla="*/ 0 h 0"/>
            </a:gdLst>
            <a:ahLst/>
            <a:cxnLst>
              <a:cxn ang="0">
                <a:pos x="connsiteX0" y="connsiteY0"/>
              </a:cxn>
              <a:cxn ang="0">
                <a:pos x="connsiteX1" y="connsiteY1"/>
              </a:cxn>
            </a:cxnLst>
            <a:rect l="l" t="t" r="r" b="b"/>
            <a:pathLst>
              <a:path w="750277">
                <a:moveTo>
                  <a:pt x="0" y="0"/>
                </a:moveTo>
                <a:lnTo>
                  <a:pt x="750277" y="0"/>
                </a:lnTo>
              </a:path>
            </a:pathLst>
          </a:custGeom>
          <a:noFill/>
          <a:ln w="123825" cap="flat" cmpd="sng" algn="ctr">
            <a:solidFill>
              <a:srgbClr val="005BAD"/>
            </a:solidFill>
            <a:prstDash val="solid"/>
            <a:round/>
            <a:headEnd type="none" w="med" len="med"/>
            <a:tailEnd type="triangle" w="med"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141" name="フリーフォーム: 図形 140">
            <a:extLst>
              <a:ext uri="{FF2B5EF4-FFF2-40B4-BE49-F238E27FC236}">
                <a16:creationId xmlns:a16="http://schemas.microsoft.com/office/drawing/2014/main" id="{B8E18F4E-AF96-9CC8-C807-AAC0F8CC30F6}"/>
              </a:ext>
            </a:extLst>
          </p:cNvPr>
          <p:cNvSpPr/>
          <p:nvPr/>
        </p:nvSpPr>
        <p:spPr bwMode="auto">
          <a:xfrm rot="10800000" flipV="1">
            <a:off x="5913757" y="4918385"/>
            <a:ext cx="923792" cy="45719"/>
          </a:xfrm>
          <a:custGeom>
            <a:avLst/>
            <a:gdLst>
              <a:gd name="connsiteX0" fmla="*/ 0 w 750277"/>
              <a:gd name="connsiteY0" fmla="*/ 0 h 0"/>
              <a:gd name="connsiteX1" fmla="*/ 750277 w 750277"/>
              <a:gd name="connsiteY1" fmla="*/ 0 h 0"/>
            </a:gdLst>
            <a:ahLst/>
            <a:cxnLst>
              <a:cxn ang="0">
                <a:pos x="connsiteX0" y="connsiteY0"/>
              </a:cxn>
              <a:cxn ang="0">
                <a:pos x="connsiteX1" y="connsiteY1"/>
              </a:cxn>
            </a:cxnLst>
            <a:rect l="l" t="t" r="r" b="b"/>
            <a:pathLst>
              <a:path w="750277">
                <a:moveTo>
                  <a:pt x="0" y="0"/>
                </a:moveTo>
                <a:lnTo>
                  <a:pt x="750277" y="0"/>
                </a:lnTo>
              </a:path>
            </a:pathLst>
          </a:custGeom>
          <a:noFill/>
          <a:ln w="123825" cap="flat" cmpd="sng" algn="ctr">
            <a:solidFill>
              <a:srgbClr val="005BAD"/>
            </a:solidFill>
            <a:prstDash val="solid"/>
            <a:round/>
            <a:headEnd type="none" w="med" len="med"/>
            <a:tailEnd type="triangle" w="med"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140" name="フリーフォーム: 図形 139">
            <a:extLst>
              <a:ext uri="{FF2B5EF4-FFF2-40B4-BE49-F238E27FC236}">
                <a16:creationId xmlns:a16="http://schemas.microsoft.com/office/drawing/2014/main" id="{93816D68-8574-B572-BF72-9DB8F6AF90D1}"/>
              </a:ext>
            </a:extLst>
          </p:cNvPr>
          <p:cNvSpPr/>
          <p:nvPr/>
        </p:nvSpPr>
        <p:spPr bwMode="auto">
          <a:xfrm>
            <a:off x="8427904" y="1938810"/>
            <a:ext cx="396607" cy="2996588"/>
          </a:xfrm>
          <a:custGeom>
            <a:avLst/>
            <a:gdLst>
              <a:gd name="connsiteX0" fmla="*/ 0 w 396607"/>
              <a:gd name="connsiteY0" fmla="*/ 0 h 2996588"/>
              <a:gd name="connsiteX1" fmla="*/ 396607 w 396607"/>
              <a:gd name="connsiteY1" fmla="*/ 0 h 2996588"/>
              <a:gd name="connsiteX2" fmla="*/ 396607 w 396607"/>
              <a:gd name="connsiteY2" fmla="*/ 2996588 h 2996588"/>
              <a:gd name="connsiteX3" fmla="*/ 77118 w 396607"/>
              <a:gd name="connsiteY3" fmla="*/ 2996588 h 2996588"/>
            </a:gdLst>
            <a:ahLst/>
            <a:cxnLst>
              <a:cxn ang="0">
                <a:pos x="connsiteX0" y="connsiteY0"/>
              </a:cxn>
              <a:cxn ang="0">
                <a:pos x="connsiteX1" y="connsiteY1"/>
              </a:cxn>
              <a:cxn ang="0">
                <a:pos x="connsiteX2" y="connsiteY2"/>
              </a:cxn>
              <a:cxn ang="0">
                <a:pos x="connsiteX3" y="connsiteY3"/>
              </a:cxn>
            </a:cxnLst>
            <a:rect l="l" t="t" r="r" b="b"/>
            <a:pathLst>
              <a:path w="396607" h="2996588">
                <a:moveTo>
                  <a:pt x="0" y="0"/>
                </a:moveTo>
                <a:lnTo>
                  <a:pt x="396607" y="0"/>
                </a:lnTo>
                <a:lnTo>
                  <a:pt x="396607" y="2996588"/>
                </a:lnTo>
                <a:lnTo>
                  <a:pt x="77118" y="2996588"/>
                </a:lnTo>
              </a:path>
            </a:pathLst>
          </a:custGeom>
          <a:noFill/>
          <a:ln w="123825" cap="flat" cmpd="sng" algn="ctr">
            <a:solidFill>
              <a:srgbClr val="005BAD"/>
            </a:solidFill>
            <a:prstDash val="solid"/>
            <a:round/>
            <a:headEnd type="none" w="med" len="med"/>
            <a:tailEnd type="triangle" w="med" len="sm"/>
          </a:ln>
          <a:effectLst/>
        </p:spPr>
        <p:txBody>
          <a:bodyPr vert="horz" wrap="square" lIns="91440" tIns="45720" rIns="91440" bIns="45720" numCol="1" rtlCol="0" anchor="t" anchorCtr="0" compatLnSpc="1">
            <a:prstTxWarp prst="textNoShape">
              <a:avLst/>
            </a:prstTxWarp>
          </a:bodyPr>
          <a:lstStyle/>
          <a:p>
            <a:pPr eaLnBrk="1" hangingPunct="1"/>
            <a:endParaRPr lang="ja-JP" altLang="en-US" dirty="0">
              <a:latin typeface="HGPｺﾞｼｯｸE" panose="020B0900000000000000" pitchFamily="50" charset="-128"/>
            </a:endParaRPr>
          </a:p>
        </p:txBody>
      </p:sp>
      <p:sp>
        <p:nvSpPr>
          <p:cNvPr id="139" name="フリーフォーム: 図形 138">
            <a:extLst>
              <a:ext uri="{FF2B5EF4-FFF2-40B4-BE49-F238E27FC236}">
                <a16:creationId xmlns:a16="http://schemas.microsoft.com/office/drawing/2014/main" id="{61E7941E-A90B-C595-BE80-8B4541DF4BE1}"/>
              </a:ext>
            </a:extLst>
          </p:cNvPr>
          <p:cNvSpPr/>
          <p:nvPr/>
        </p:nvSpPr>
        <p:spPr bwMode="auto">
          <a:xfrm flipV="1">
            <a:off x="5663082" y="1910571"/>
            <a:ext cx="923792" cy="45719"/>
          </a:xfrm>
          <a:custGeom>
            <a:avLst/>
            <a:gdLst>
              <a:gd name="connsiteX0" fmla="*/ 0 w 750277"/>
              <a:gd name="connsiteY0" fmla="*/ 0 h 0"/>
              <a:gd name="connsiteX1" fmla="*/ 750277 w 750277"/>
              <a:gd name="connsiteY1" fmla="*/ 0 h 0"/>
            </a:gdLst>
            <a:ahLst/>
            <a:cxnLst>
              <a:cxn ang="0">
                <a:pos x="connsiteX0" y="connsiteY0"/>
              </a:cxn>
              <a:cxn ang="0">
                <a:pos x="connsiteX1" y="connsiteY1"/>
              </a:cxn>
            </a:cxnLst>
            <a:rect l="l" t="t" r="r" b="b"/>
            <a:pathLst>
              <a:path w="750277">
                <a:moveTo>
                  <a:pt x="0" y="0"/>
                </a:moveTo>
                <a:lnTo>
                  <a:pt x="750277" y="0"/>
                </a:lnTo>
              </a:path>
            </a:pathLst>
          </a:custGeom>
          <a:noFill/>
          <a:ln w="123825" cap="flat" cmpd="sng" algn="ctr">
            <a:solidFill>
              <a:srgbClr val="005BAD"/>
            </a:solidFill>
            <a:prstDash val="solid"/>
            <a:round/>
            <a:headEnd type="none" w="med" len="med"/>
            <a:tailEnd type="triangle" w="med"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pic>
        <p:nvPicPr>
          <p:cNvPr id="16" name="図 15" descr="シャツ, 時計 が含まれている画像&#10;&#10;自動的に生成された説明">
            <a:extLst>
              <a:ext uri="{FF2B5EF4-FFF2-40B4-BE49-F238E27FC236}">
                <a16:creationId xmlns:a16="http://schemas.microsoft.com/office/drawing/2014/main" id="{DC4109C5-FF16-2958-AA3E-7C57F9238A5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23590" y="2256843"/>
            <a:ext cx="1321155" cy="1387800"/>
          </a:xfrm>
          <a:prstGeom prst="rect">
            <a:avLst/>
          </a:prstGeom>
        </p:spPr>
      </p:pic>
      <p:pic>
        <p:nvPicPr>
          <p:cNvPr id="18" name="図 17" descr="挿絵, らくがき が含まれている画像&#10;&#10;自動的に生成された説明">
            <a:extLst>
              <a:ext uri="{FF2B5EF4-FFF2-40B4-BE49-F238E27FC236}">
                <a16:creationId xmlns:a16="http://schemas.microsoft.com/office/drawing/2014/main" id="{717C111A-8BF0-A0DF-4113-B7BEA3284D4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3985" y="2410296"/>
            <a:ext cx="931361" cy="1234347"/>
          </a:xfrm>
          <a:prstGeom prst="rect">
            <a:avLst/>
          </a:prstGeom>
        </p:spPr>
      </p:pic>
      <p:pic>
        <p:nvPicPr>
          <p:cNvPr id="106" name="図 105">
            <a:extLst>
              <a:ext uri="{FF2B5EF4-FFF2-40B4-BE49-F238E27FC236}">
                <a16:creationId xmlns:a16="http://schemas.microsoft.com/office/drawing/2014/main" id="{930C6FDA-66CE-AB5C-5963-DF64ABC2D2D8}"/>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6622338" y="1027651"/>
            <a:ext cx="1906702" cy="1904196"/>
          </a:xfrm>
          <a:prstGeom prst="rect">
            <a:avLst/>
          </a:prstGeom>
        </p:spPr>
      </p:pic>
      <p:sp>
        <p:nvSpPr>
          <p:cNvPr id="111" name="テキスト ボックス 110">
            <a:extLst>
              <a:ext uri="{FF2B5EF4-FFF2-40B4-BE49-F238E27FC236}">
                <a16:creationId xmlns:a16="http://schemas.microsoft.com/office/drawing/2014/main" id="{BD62581C-F472-716A-F091-FE33F2575E06}"/>
              </a:ext>
            </a:extLst>
          </p:cNvPr>
          <p:cNvSpPr txBox="1"/>
          <p:nvPr/>
        </p:nvSpPr>
        <p:spPr>
          <a:xfrm>
            <a:off x="7216424" y="2934093"/>
            <a:ext cx="718531" cy="369332"/>
          </a:xfrm>
          <a:prstGeom prst="rect">
            <a:avLst/>
          </a:prstGeom>
          <a:noFill/>
        </p:spPr>
        <p:txBody>
          <a:bodyPr wrap="square" rtlCol="0">
            <a:spAutoFit/>
          </a:bodyPr>
          <a:lstStyle/>
          <a:p>
            <a:pPr algn="ctr"/>
            <a:r>
              <a:rPr lang="ja-JP" altLang="en-US" sz="1800" dirty="0">
                <a:solidFill>
                  <a:srgbClr val="005BAD"/>
                </a:solidFill>
                <a:latin typeface="+mn-ea"/>
                <a:ea typeface="+mn-ea"/>
              </a:rPr>
              <a:t>授業</a:t>
            </a:r>
          </a:p>
        </p:txBody>
      </p:sp>
      <p:sp>
        <p:nvSpPr>
          <p:cNvPr id="112" name="テキスト ボックス 111">
            <a:extLst>
              <a:ext uri="{FF2B5EF4-FFF2-40B4-BE49-F238E27FC236}">
                <a16:creationId xmlns:a16="http://schemas.microsoft.com/office/drawing/2014/main" id="{A2D9E4B5-6227-EB46-894C-ED6C063D4C23}"/>
              </a:ext>
            </a:extLst>
          </p:cNvPr>
          <p:cNvSpPr txBox="1"/>
          <p:nvPr/>
        </p:nvSpPr>
        <p:spPr>
          <a:xfrm>
            <a:off x="6367888" y="3236036"/>
            <a:ext cx="2415602" cy="492443"/>
          </a:xfrm>
          <a:prstGeom prst="rect">
            <a:avLst/>
          </a:prstGeom>
          <a:noFill/>
        </p:spPr>
        <p:txBody>
          <a:bodyPr wrap="square" rtlCol="0">
            <a:spAutoFit/>
          </a:bodyPr>
          <a:lstStyle/>
          <a:p>
            <a:pPr algn="ctr"/>
            <a:r>
              <a:rPr lang="ja-JP" altLang="en-US" sz="1300" dirty="0">
                <a:latin typeface="+mn-ea"/>
                <a:ea typeface="+mn-ea"/>
              </a:rPr>
              <a:t>学校など教育施設の建設や、</a:t>
            </a:r>
            <a:endParaRPr lang="en-US" altLang="ja-JP" sz="1300" dirty="0">
              <a:latin typeface="+mn-ea"/>
              <a:ea typeface="+mn-ea"/>
            </a:endParaRPr>
          </a:p>
          <a:p>
            <a:pPr algn="ctr"/>
            <a:r>
              <a:rPr lang="ja-JP" altLang="en-US" sz="1300" dirty="0">
                <a:latin typeface="+mn-ea"/>
                <a:ea typeface="+mn-ea"/>
              </a:rPr>
              <a:t>机・椅子・教科書の購入に</a:t>
            </a:r>
          </a:p>
        </p:txBody>
      </p:sp>
      <p:pic>
        <p:nvPicPr>
          <p:cNvPr id="100" name="図 99" descr="ウィンドウ が含まれている画像&#10;&#10;自動的に生成された説明">
            <a:extLst>
              <a:ext uri="{FF2B5EF4-FFF2-40B4-BE49-F238E27FC236}">
                <a16:creationId xmlns:a16="http://schemas.microsoft.com/office/drawing/2014/main" id="{4068BAC1-4F00-8055-B6D9-8521E2BD4FB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22338" y="3902450"/>
            <a:ext cx="1906702" cy="1906702"/>
          </a:xfrm>
          <a:prstGeom prst="rect">
            <a:avLst/>
          </a:prstGeom>
        </p:spPr>
      </p:pic>
      <p:sp>
        <p:nvSpPr>
          <p:cNvPr id="113" name="テキスト ボックス 112">
            <a:extLst>
              <a:ext uri="{FF2B5EF4-FFF2-40B4-BE49-F238E27FC236}">
                <a16:creationId xmlns:a16="http://schemas.microsoft.com/office/drawing/2014/main" id="{A3DF4D97-E8CB-541F-5139-61303DC2ECB4}"/>
              </a:ext>
            </a:extLst>
          </p:cNvPr>
          <p:cNvSpPr txBox="1"/>
          <p:nvPr/>
        </p:nvSpPr>
        <p:spPr>
          <a:xfrm>
            <a:off x="7114090" y="5874208"/>
            <a:ext cx="923199" cy="369332"/>
          </a:xfrm>
          <a:prstGeom prst="rect">
            <a:avLst/>
          </a:prstGeom>
          <a:noFill/>
        </p:spPr>
        <p:txBody>
          <a:bodyPr wrap="square" rtlCol="0">
            <a:spAutoFit/>
          </a:bodyPr>
          <a:lstStyle/>
          <a:p>
            <a:pPr algn="ctr"/>
            <a:r>
              <a:rPr lang="ja-JP" altLang="en-US" sz="1800" dirty="0">
                <a:solidFill>
                  <a:srgbClr val="005BAD"/>
                </a:solidFill>
                <a:latin typeface="+mn-ea"/>
                <a:ea typeface="+mn-ea"/>
              </a:rPr>
              <a:t>部活動</a:t>
            </a:r>
          </a:p>
        </p:txBody>
      </p:sp>
      <p:sp>
        <p:nvSpPr>
          <p:cNvPr id="114" name="テキスト ボックス 113">
            <a:extLst>
              <a:ext uri="{FF2B5EF4-FFF2-40B4-BE49-F238E27FC236}">
                <a16:creationId xmlns:a16="http://schemas.microsoft.com/office/drawing/2014/main" id="{6A0A1817-0A89-6C99-0AD9-040F6E3A906B}"/>
              </a:ext>
            </a:extLst>
          </p:cNvPr>
          <p:cNvSpPr txBox="1"/>
          <p:nvPr/>
        </p:nvSpPr>
        <p:spPr>
          <a:xfrm>
            <a:off x="6093743" y="6176151"/>
            <a:ext cx="2963892" cy="492443"/>
          </a:xfrm>
          <a:prstGeom prst="rect">
            <a:avLst/>
          </a:prstGeom>
          <a:noFill/>
        </p:spPr>
        <p:txBody>
          <a:bodyPr wrap="square" rtlCol="0">
            <a:spAutoFit/>
          </a:bodyPr>
          <a:lstStyle/>
          <a:p>
            <a:pPr algn="ctr"/>
            <a:r>
              <a:rPr lang="ja-JP" altLang="en-US" sz="1300" dirty="0">
                <a:latin typeface="+mn-ea"/>
                <a:ea typeface="+mn-ea"/>
              </a:rPr>
              <a:t>大会やコンクールなどが行われる</a:t>
            </a:r>
            <a:endParaRPr lang="en-US" altLang="ja-JP" sz="1300" dirty="0">
              <a:latin typeface="+mn-ea"/>
              <a:ea typeface="+mn-ea"/>
            </a:endParaRPr>
          </a:p>
          <a:p>
            <a:pPr algn="ctr"/>
            <a:r>
              <a:rPr lang="ja-JP" altLang="en-US" sz="1300" dirty="0">
                <a:latin typeface="+mn-ea"/>
                <a:ea typeface="+mn-ea"/>
              </a:rPr>
              <a:t>競技場や公会堂などの施設づくりに</a:t>
            </a:r>
          </a:p>
        </p:txBody>
      </p:sp>
      <p:pic>
        <p:nvPicPr>
          <p:cNvPr id="108" name="図 107" descr="ロゴ が含まれている画像&#10;&#10;自動的に生成された説明">
            <a:extLst>
              <a:ext uri="{FF2B5EF4-FFF2-40B4-BE49-F238E27FC236}">
                <a16:creationId xmlns:a16="http://schemas.microsoft.com/office/drawing/2014/main" id="{1F4EF9FD-0CEF-B108-61FA-473A86FD825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63774" y="1026398"/>
            <a:ext cx="1906702" cy="1906702"/>
          </a:xfrm>
          <a:prstGeom prst="rect">
            <a:avLst/>
          </a:prstGeom>
        </p:spPr>
      </p:pic>
      <p:sp>
        <p:nvSpPr>
          <p:cNvPr id="109" name="テキスト ボックス 108">
            <a:extLst>
              <a:ext uri="{FF2B5EF4-FFF2-40B4-BE49-F238E27FC236}">
                <a16:creationId xmlns:a16="http://schemas.microsoft.com/office/drawing/2014/main" id="{6EA24989-B7B0-BDC8-61B0-1D3AA23EE3FB}"/>
              </a:ext>
            </a:extLst>
          </p:cNvPr>
          <p:cNvSpPr txBox="1"/>
          <p:nvPr/>
        </p:nvSpPr>
        <p:spPr>
          <a:xfrm>
            <a:off x="4557860" y="2934093"/>
            <a:ext cx="718531" cy="369332"/>
          </a:xfrm>
          <a:prstGeom prst="rect">
            <a:avLst/>
          </a:prstGeom>
          <a:noFill/>
        </p:spPr>
        <p:txBody>
          <a:bodyPr wrap="square" rtlCol="0">
            <a:spAutoFit/>
          </a:bodyPr>
          <a:lstStyle/>
          <a:p>
            <a:pPr algn="ctr"/>
            <a:r>
              <a:rPr lang="ja-JP" altLang="en-US" sz="1800" dirty="0">
                <a:solidFill>
                  <a:srgbClr val="005BAD"/>
                </a:solidFill>
                <a:latin typeface="+mn-ea"/>
                <a:ea typeface="+mn-ea"/>
              </a:rPr>
              <a:t>通学</a:t>
            </a:r>
          </a:p>
        </p:txBody>
      </p:sp>
      <p:sp>
        <p:nvSpPr>
          <p:cNvPr id="110" name="テキスト ボックス 109">
            <a:extLst>
              <a:ext uri="{FF2B5EF4-FFF2-40B4-BE49-F238E27FC236}">
                <a16:creationId xmlns:a16="http://schemas.microsoft.com/office/drawing/2014/main" id="{F2FE097F-287B-1C58-CB0C-3D3CF56B0EFA}"/>
              </a:ext>
            </a:extLst>
          </p:cNvPr>
          <p:cNvSpPr txBox="1"/>
          <p:nvPr/>
        </p:nvSpPr>
        <p:spPr>
          <a:xfrm>
            <a:off x="3832399" y="3236036"/>
            <a:ext cx="2169452" cy="492443"/>
          </a:xfrm>
          <a:prstGeom prst="rect">
            <a:avLst/>
          </a:prstGeom>
          <a:noFill/>
        </p:spPr>
        <p:txBody>
          <a:bodyPr wrap="square" rtlCol="0">
            <a:spAutoFit/>
          </a:bodyPr>
          <a:lstStyle/>
          <a:p>
            <a:pPr algn="ctr"/>
            <a:r>
              <a:rPr lang="ja-JP" altLang="en-US" sz="1300" dirty="0">
                <a:latin typeface="+mn-ea"/>
                <a:ea typeface="+mn-ea"/>
              </a:rPr>
              <a:t>学校へ安全に通うための</a:t>
            </a:r>
            <a:endParaRPr lang="en-US" altLang="ja-JP" sz="1300" dirty="0">
              <a:latin typeface="+mn-ea"/>
              <a:ea typeface="+mn-ea"/>
            </a:endParaRPr>
          </a:p>
          <a:p>
            <a:pPr algn="ctr"/>
            <a:r>
              <a:rPr lang="ja-JP" altLang="en-US" sz="1300" dirty="0">
                <a:latin typeface="+mn-ea"/>
                <a:ea typeface="+mn-ea"/>
              </a:rPr>
              <a:t>道路や信号などに</a:t>
            </a:r>
          </a:p>
        </p:txBody>
      </p:sp>
      <p:pic>
        <p:nvPicPr>
          <p:cNvPr id="104" name="図 103" descr="ロゴ が含まれている画像&#10;&#10;自動的に生成された説明">
            <a:extLst>
              <a:ext uri="{FF2B5EF4-FFF2-40B4-BE49-F238E27FC236}">
                <a16:creationId xmlns:a16="http://schemas.microsoft.com/office/drawing/2014/main" id="{EF8473F5-A3C8-895E-F1AE-084BCD79E78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64562" y="3960304"/>
            <a:ext cx="1905127" cy="1905127"/>
          </a:xfrm>
          <a:prstGeom prst="rect">
            <a:avLst/>
          </a:prstGeom>
        </p:spPr>
      </p:pic>
      <p:sp>
        <p:nvSpPr>
          <p:cNvPr id="115" name="テキスト ボックス 114">
            <a:extLst>
              <a:ext uri="{FF2B5EF4-FFF2-40B4-BE49-F238E27FC236}">
                <a16:creationId xmlns:a16="http://schemas.microsoft.com/office/drawing/2014/main" id="{BE757522-E75E-B060-14D2-F2CAF72D44BB}"/>
              </a:ext>
            </a:extLst>
          </p:cNvPr>
          <p:cNvSpPr txBox="1"/>
          <p:nvPr/>
        </p:nvSpPr>
        <p:spPr>
          <a:xfrm>
            <a:off x="4557860" y="5874208"/>
            <a:ext cx="718531" cy="369332"/>
          </a:xfrm>
          <a:prstGeom prst="rect">
            <a:avLst/>
          </a:prstGeom>
          <a:noFill/>
        </p:spPr>
        <p:txBody>
          <a:bodyPr wrap="square" rtlCol="0">
            <a:spAutoFit/>
          </a:bodyPr>
          <a:lstStyle/>
          <a:p>
            <a:pPr algn="ctr"/>
            <a:r>
              <a:rPr lang="ja-JP" altLang="en-US" sz="1800" dirty="0">
                <a:solidFill>
                  <a:srgbClr val="005BAD"/>
                </a:solidFill>
                <a:latin typeface="+mn-ea"/>
                <a:ea typeface="+mn-ea"/>
              </a:rPr>
              <a:t>夕食</a:t>
            </a:r>
          </a:p>
        </p:txBody>
      </p:sp>
      <p:sp>
        <p:nvSpPr>
          <p:cNvPr id="116" name="テキスト ボックス 115">
            <a:extLst>
              <a:ext uri="{FF2B5EF4-FFF2-40B4-BE49-F238E27FC236}">
                <a16:creationId xmlns:a16="http://schemas.microsoft.com/office/drawing/2014/main" id="{6C161998-7512-8505-0ED3-2BA3F25C2E29}"/>
              </a:ext>
            </a:extLst>
          </p:cNvPr>
          <p:cNvSpPr txBox="1"/>
          <p:nvPr/>
        </p:nvSpPr>
        <p:spPr>
          <a:xfrm>
            <a:off x="3832399" y="6176151"/>
            <a:ext cx="2169452" cy="523220"/>
          </a:xfrm>
          <a:prstGeom prst="rect">
            <a:avLst/>
          </a:prstGeom>
          <a:noFill/>
        </p:spPr>
        <p:txBody>
          <a:bodyPr wrap="square" rtlCol="0">
            <a:spAutoFit/>
          </a:bodyPr>
          <a:lstStyle/>
          <a:p>
            <a:pPr algn="ctr"/>
            <a:r>
              <a:rPr lang="ja-JP" altLang="en-US" sz="1400" dirty="0">
                <a:latin typeface="+mn-ea"/>
                <a:ea typeface="+mn-ea"/>
              </a:rPr>
              <a:t>安全な食品を作るための</a:t>
            </a:r>
            <a:endParaRPr lang="en-US" altLang="ja-JP" sz="1400" dirty="0">
              <a:latin typeface="+mn-ea"/>
              <a:ea typeface="+mn-ea"/>
            </a:endParaRPr>
          </a:p>
          <a:p>
            <a:pPr algn="ctr"/>
            <a:r>
              <a:rPr lang="ja-JP" altLang="en-US" sz="1400" dirty="0">
                <a:latin typeface="+mn-ea"/>
                <a:ea typeface="+mn-ea"/>
              </a:rPr>
              <a:t>農業・漁業の支援に</a:t>
            </a:r>
          </a:p>
        </p:txBody>
      </p:sp>
      <p:pic>
        <p:nvPicPr>
          <p:cNvPr id="102" name="図 101">
            <a:extLst>
              <a:ext uri="{FF2B5EF4-FFF2-40B4-BE49-F238E27FC236}">
                <a16:creationId xmlns:a16="http://schemas.microsoft.com/office/drawing/2014/main" id="{86033B8A-2061-E77E-D5C2-46A51CD452E4}"/>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252283" y="3958729"/>
            <a:ext cx="1905126" cy="1906702"/>
          </a:xfrm>
          <a:prstGeom prst="rect">
            <a:avLst/>
          </a:prstGeom>
        </p:spPr>
      </p:pic>
      <p:sp>
        <p:nvSpPr>
          <p:cNvPr id="117" name="テキスト ボックス 116">
            <a:extLst>
              <a:ext uri="{FF2B5EF4-FFF2-40B4-BE49-F238E27FC236}">
                <a16:creationId xmlns:a16="http://schemas.microsoft.com/office/drawing/2014/main" id="{5B3FC3E2-0D71-7F26-BBA0-5EDEA48931AE}"/>
              </a:ext>
            </a:extLst>
          </p:cNvPr>
          <p:cNvSpPr txBox="1"/>
          <p:nvPr/>
        </p:nvSpPr>
        <p:spPr>
          <a:xfrm>
            <a:off x="1330876" y="5874208"/>
            <a:ext cx="1747941" cy="369332"/>
          </a:xfrm>
          <a:prstGeom prst="rect">
            <a:avLst/>
          </a:prstGeom>
          <a:noFill/>
        </p:spPr>
        <p:txBody>
          <a:bodyPr wrap="square" rtlCol="0">
            <a:spAutoFit/>
          </a:bodyPr>
          <a:lstStyle/>
          <a:p>
            <a:pPr algn="ctr"/>
            <a:r>
              <a:rPr lang="ja-JP" altLang="en-US" sz="1800" dirty="0">
                <a:solidFill>
                  <a:srgbClr val="005BAD"/>
                </a:solidFill>
                <a:latin typeface="+mn-ea"/>
                <a:ea typeface="+mn-ea"/>
              </a:rPr>
              <a:t>勉強のあと就寝</a:t>
            </a:r>
          </a:p>
        </p:txBody>
      </p:sp>
      <p:sp>
        <p:nvSpPr>
          <p:cNvPr id="118" name="テキスト ボックス 117">
            <a:extLst>
              <a:ext uri="{FF2B5EF4-FFF2-40B4-BE49-F238E27FC236}">
                <a16:creationId xmlns:a16="http://schemas.microsoft.com/office/drawing/2014/main" id="{019718BD-0D55-9929-8D0D-D3BBA31DF3D4}"/>
              </a:ext>
            </a:extLst>
          </p:cNvPr>
          <p:cNvSpPr txBox="1"/>
          <p:nvPr/>
        </p:nvSpPr>
        <p:spPr>
          <a:xfrm>
            <a:off x="1120120" y="6176151"/>
            <a:ext cx="2169452" cy="523220"/>
          </a:xfrm>
          <a:prstGeom prst="rect">
            <a:avLst/>
          </a:prstGeom>
          <a:noFill/>
        </p:spPr>
        <p:txBody>
          <a:bodyPr wrap="square" rtlCol="0">
            <a:spAutoFit/>
          </a:bodyPr>
          <a:lstStyle/>
          <a:p>
            <a:pPr algn="ctr"/>
            <a:r>
              <a:rPr lang="ja-JP" altLang="en-US" sz="1400" dirty="0">
                <a:latin typeface="+mn-ea"/>
                <a:ea typeface="+mn-ea"/>
              </a:rPr>
              <a:t>安心な夜、日々の安全を</a:t>
            </a:r>
            <a:endParaRPr lang="en-US" altLang="ja-JP" sz="1400" dirty="0">
              <a:latin typeface="+mn-ea"/>
              <a:ea typeface="+mn-ea"/>
            </a:endParaRPr>
          </a:p>
          <a:p>
            <a:pPr algn="ctr"/>
            <a:r>
              <a:rPr lang="ja-JP" altLang="en-US" sz="1400" dirty="0">
                <a:latin typeface="+mn-ea"/>
                <a:ea typeface="+mn-ea"/>
              </a:rPr>
              <a:t>守る警察や消防に</a:t>
            </a:r>
          </a:p>
        </p:txBody>
      </p:sp>
      <p:grpSp>
        <p:nvGrpSpPr>
          <p:cNvPr id="155" name="グループ化 154">
            <a:extLst>
              <a:ext uri="{FF2B5EF4-FFF2-40B4-BE49-F238E27FC236}">
                <a16:creationId xmlns:a16="http://schemas.microsoft.com/office/drawing/2014/main" id="{934C8FA5-BF7C-1A81-42E1-5411A3AF1E30}"/>
              </a:ext>
            </a:extLst>
          </p:cNvPr>
          <p:cNvGrpSpPr/>
          <p:nvPr/>
        </p:nvGrpSpPr>
        <p:grpSpPr>
          <a:xfrm>
            <a:off x="1824106" y="1458215"/>
            <a:ext cx="1465466" cy="821924"/>
            <a:chOff x="1824106" y="1238551"/>
            <a:chExt cx="1465466" cy="821924"/>
          </a:xfrm>
        </p:grpSpPr>
        <p:sp>
          <p:nvSpPr>
            <p:cNvPr id="153" name="フリーフォーム: 図形 152">
              <a:extLst>
                <a:ext uri="{FF2B5EF4-FFF2-40B4-BE49-F238E27FC236}">
                  <a16:creationId xmlns:a16="http://schemas.microsoft.com/office/drawing/2014/main" id="{738A462D-6CCE-A4D3-1AD9-80EC347E2C07}"/>
                </a:ext>
              </a:extLst>
            </p:cNvPr>
            <p:cNvSpPr/>
            <p:nvPr/>
          </p:nvSpPr>
          <p:spPr bwMode="auto">
            <a:xfrm>
              <a:off x="1824106" y="1238551"/>
              <a:ext cx="1465466" cy="821924"/>
            </a:xfrm>
            <a:custGeom>
              <a:avLst/>
              <a:gdLst>
                <a:gd name="connsiteX0" fmla="*/ 16722 w 1465466"/>
                <a:gd name="connsiteY0" fmla="*/ 0 h 821924"/>
                <a:gd name="connsiteX1" fmla="*/ 1448744 w 1465466"/>
                <a:gd name="connsiteY1" fmla="*/ 0 h 821924"/>
                <a:gd name="connsiteX2" fmla="*/ 1465466 w 1465466"/>
                <a:gd name="connsiteY2" fmla="*/ 16722 h 821924"/>
                <a:gd name="connsiteX3" fmla="*/ 1465466 w 1465466"/>
                <a:gd name="connsiteY3" fmla="*/ 668872 h 821924"/>
                <a:gd name="connsiteX4" fmla="*/ 1448744 w 1465466"/>
                <a:gd name="connsiteY4" fmla="*/ 685594 h 821924"/>
                <a:gd name="connsiteX5" fmla="*/ 729773 w 1465466"/>
                <a:gd name="connsiteY5" fmla="*/ 685594 h 821924"/>
                <a:gd name="connsiteX6" fmla="*/ 586924 w 1465466"/>
                <a:gd name="connsiteY6" fmla="*/ 821924 h 821924"/>
                <a:gd name="connsiteX7" fmla="*/ 583910 w 1465466"/>
                <a:gd name="connsiteY7" fmla="*/ 685594 h 821924"/>
                <a:gd name="connsiteX8" fmla="*/ 16722 w 1465466"/>
                <a:gd name="connsiteY8" fmla="*/ 685594 h 821924"/>
                <a:gd name="connsiteX9" fmla="*/ 0 w 1465466"/>
                <a:gd name="connsiteY9" fmla="*/ 668872 h 821924"/>
                <a:gd name="connsiteX10" fmla="*/ 0 w 1465466"/>
                <a:gd name="connsiteY10" fmla="*/ 16722 h 821924"/>
                <a:gd name="connsiteX11" fmla="*/ 16722 w 1465466"/>
                <a:gd name="connsiteY11" fmla="*/ 0 h 821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65466" h="821924">
                  <a:moveTo>
                    <a:pt x="16722" y="0"/>
                  </a:moveTo>
                  <a:lnTo>
                    <a:pt x="1448744" y="0"/>
                  </a:lnTo>
                  <a:cubicBezTo>
                    <a:pt x="1457979" y="0"/>
                    <a:pt x="1465466" y="7487"/>
                    <a:pt x="1465466" y="16722"/>
                  </a:cubicBezTo>
                  <a:lnTo>
                    <a:pt x="1465466" y="668872"/>
                  </a:lnTo>
                  <a:cubicBezTo>
                    <a:pt x="1465466" y="678107"/>
                    <a:pt x="1457979" y="685594"/>
                    <a:pt x="1448744" y="685594"/>
                  </a:cubicBezTo>
                  <a:lnTo>
                    <a:pt x="729773" y="685594"/>
                  </a:lnTo>
                  <a:lnTo>
                    <a:pt x="586924" y="821924"/>
                  </a:lnTo>
                  <a:lnTo>
                    <a:pt x="583910" y="685594"/>
                  </a:lnTo>
                  <a:lnTo>
                    <a:pt x="16722" y="685594"/>
                  </a:lnTo>
                  <a:cubicBezTo>
                    <a:pt x="7487" y="685594"/>
                    <a:pt x="0" y="678107"/>
                    <a:pt x="0" y="668872"/>
                  </a:cubicBezTo>
                  <a:lnTo>
                    <a:pt x="0" y="16722"/>
                  </a:lnTo>
                  <a:cubicBezTo>
                    <a:pt x="0" y="7487"/>
                    <a:pt x="7487" y="0"/>
                    <a:pt x="16722" y="0"/>
                  </a:cubicBezTo>
                  <a:close/>
                </a:path>
              </a:pathLst>
            </a:custGeom>
            <a:solidFill>
              <a:schemeClr val="bg1"/>
            </a:solidFill>
            <a:ln w="12700">
              <a:solidFill>
                <a:srgbClr val="005BA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chemeClr val="lt1"/>
                </a:solidFill>
                <a:latin typeface="HGPGothicE" panose="020B0900000000000000" pitchFamily="34" charset="-128"/>
                <a:ea typeface="+mn-ea"/>
              </a:endParaRPr>
            </a:p>
          </p:txBody>
        </p:sp>
        <p:sp>
          <p:nvSpPr>
            <p:cNvPr id="130" name="テキスト ボックス 129">
              <a:extLst>
                <a:ext uri="{FF2B5EF4-FFF2-40B4-BE49-F238E27FC236}">
                  <a16:creationId xmlns:a16="http://schemas.microsoft.com/office/drawing/2014/main" id="{63721823-E7C8-CD54-7FC3-777A04A5B0C5}"/>
                </a:ext>
              </a:extLst>
            </p:cNvPr>
            <p:cNvSpPr txBox="1"/>
            <p:nvPr/>
          </p:nvSpPr>
          <p:spPr>
            <a:xfrm>
              <a:off x="1824106" y="1374881"/>
              <a:ext cx="1465466" cy="412934"/>
            </a:xfrm>
            <a:prstGeom prst="rect">
              <a:avLst/>
            </a:prstGeom>
            <a:noFill/>
          </p:spPr>
          <p:txBody>
            <a:bodyPr wrap="none" rtlCol="0">
              <a:spAutoFit/>
            </a:bodyPr>
            <a:lstStyle/>
            <a:p>
              <a:pPr>
                <a:spcBef>
                  <a:spcPts val="0"/>
                </a:spcBef>
                <a:spcAft>
                  <a:spcPts val="100"/>
                </a:spcAft>
              </a:pPr>
              <a:r>
                <a:rPr lang="ja-JP" altLang="en-US" sz="1000" dirty="0">
                  <a:latin typeface="HGPｺﾞｼｯｸE" panose="020B0900000000000000" pitchFamily="50" charset="-128"/>
                  <a:ea typeface="HGPｺﾞｼｯｸE" panose="020B0900000000000000" pitchFamily="50" charset="-128"/>
                </a:rPr>
                <a:t>いろんなところで税金が</a:t>
              </a:r>
              <a:endParaRPr lang="en-US" altLang="ja-JP" sz="1000" dirty="0">
                <a:latin typeface="HGPｺﾞｼｯｸE" panose="020B0900000000000000" pitchFamily="50" charset="-128"/>
                <a:ea typeface="HGPｺﾞｼｯｸE" panose="020B0900000000000000" pitchFamily="50" charset="-128"/>
              </a:endParaRPr>
            </a:p>
            <a:p>
              <a:pPr>
                <a:spcBef>
                  <a:spcPts val="0"/>
                </a:spcBef>
                <a:spcAft>
                  <a:spcPts val="100"/>
                </a:spcAft>
              </a:pPr>
              <a:r>
                <a:rPr lang="ja-JP" altLang="en-US" sz="1000" dirty="0">
                  <a:latin typeface="HGPｺﾞｼｯｸE" panose="020B0900000000000000" pitchFamily="50" charset="-128"/>
                  <a:ea typeface="HGPｺﾞｼｯｸE" panose="020B0900000000000000" pitchFamily="50" charset="-128"/>
                </a:rPr>
                <a:t>使われているんだね。</a:t>
              </a:r>
            </a:p>
          </p:txBody>
        </p:sp>
      </p:grpSp>
      <p:grpSp>
        <p:nvGrpSpPr>
          <p:cNvPr id="154" name="グループ化 153">
            <a:extLst>
              <a:ext uri="{FF2B5EF4-FFF2-40B4-BE49-F238E27FC236}">
                <a16:creationId xmlns:a16="http://schemas.microsoft.com/office/drawing/2014/main" id="{9B3C64DD-6897-6D2C-C64C-95F34248AE69}"/>
              </a:ext>
            </a:extLst>
          </p:cNvPr>
          <p:cNvGrpSpPr/>
          <p:nvPr/>
        </p:nvGrpSpPr>
        <p:grpSpPr>
          <a:xfrm>
            <a:off x="240030" y="1458215"/>
            <a:ext cx="1465466" cy="821924"/>
            <a:chOff x="240030" y="1238551"/>
            <a:chExt cx="1465466" cy="821924"/>
          </a:xfrm>
        </p:grpSpPr>
        <p:sp>
          <p:nvSpPr>
            <p:cNvPr id="152" name="フリーフォーム: 図形 151">
              <a:extLst>
                <a:ext uri="{FF2B5EF4-FFF2-40B4-BE49-F238E27FC236}">
                  <a16:creationId xmlns:a16="http://schemas.microsoft.com/office/drawing/2014/main" id="{D912AF1B-CA01-87AD-CBF8-564296651E80}"/>
                </a:ext>
              </a:extLst>
            </p:cNvPr>
            <p:cNvSpPr/>
            <p:nvPr/>
          </p:nvSpPr>
          <p:spPr bwMode="auto">
            <a:xfrm>
              <a:off x="240030" y="1238551"/>
              <a:ext cx="1465466" cy="821924"/>
            </a:xfrm>
            <a:custGeom>
              <a:avLst/>
              <a:gdLst>
                <a:gd name="connsiteX0" fmla="*/ 16722 w 1465466"/>
                <a:gd name="connsiteY0" fmla="*/ 0 h 821924"/>
                <a:gd name="connsiteX1" fmla="*/ 1448744 w 1465466"/>
                <a:gd name="connsiteY1" fmla="*/ 0 h 821924"/>
                <a:gd name="connsiteX2" fmla="*/ 1465466 w 1465466"/>
                <a:gd name="connsiteY2" fmla="*/ 16722 h 821924"/>
                <a:gd name="connsiteX3" fmla="*/ 1465466 w 1465466"/>
                <a:gd name="connsiteY3" fmla="*/ 668872 h 821924"/>
                <a:gd name="connsiteX4" fmla="*/ 1448744 w 1465466"/>
                <a:gd name="connsiteY4" fmla="*/ 685594 h 821924"/>
                <a:gd name="connsiteX5" fmla="*/ 951160 w 1465466"/>
                <a:gd name="connsiteY5" fmla="*/ 685594 h 821924"/>
                <a:gd name="connsiteX6" fmla="*/ 808311 w 1465466"/>
                <a:gd name="connsiteY6" fmla="*/ 821924 h 821924"/>
                <a:gd name="connsiteX7" fmla="*/ 805297 w 1465466"/>
                <a:gd name="connsiteY7" fmla="*/ 685594 h 821924"/>
                <a:gd name="connsiteX8" fmla="*/ 16722 w 1465466"/>
                <a:gd name="connsiteY8" fmla="*/ 685594 h 821924"/>
                <a:gd name="connsiteX9" fmla="*/ 0 w 1465466"/>
                <a:gd name="connsiteY9" fmla="*/ 668872 h 821924"/>
                <a:gd name="connsiteX10" fmla="*/ 0 w 1465466"/>
                <a:gd name="connsiteY10" fmla="*/ 16722 h 821924"/>
                <a:gd name="connsiteX11" fmla="*/ 16722 w 1465466"/>
                <a:gd name="connsiteY11" fmla="*/ 0 h 821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65466" h="821924">
                  <a:moveTo>
                    <a:pt x="16722" y="0"/>
                  </a:moveTo>
                  <a:lnTo>
                    <a:pt x="1448744" y="0"/>
                  </a:lnTo>
                  <a:cubicBezTo>
                    <a:pt x="1457979" y="0"/>
                    <a:pt x="1465466" y="7487"/>
                    <a:pt x="1465466" y="16722"/>
                  </a:cubicBezTo>
                  <a:lnTo>
                    <a:pt x="1465466" y="668872"/>
                  </a:lnTo>
                  <a:cubicBezTo>
                    <a:pt x="1465466" y="678107"/>
                    <a:pt x="1457979" y="685594"/>
                    <a:pt x="1448744" y="685594"/>
                  </a:cubicBezTo>
                  <a:lnTo>
                    <a:pt x="951160" y="685594"/>
                  </a:lnTo>
                  <a:lnTo>
                    <a:pt x="808311" y="821924"/>
                  </a:lnTo>
                  <a:lnTo>
                    <a:pt x="805297" y="685594"/>
                  </a:lnTo>
                  <a:lnTo>
                    <a:pt x="16722" y="685594"/>
                  </a:lnTo>
                  <a:cubicBezTo>
                    <a:pt x="7487" y="685594"/>
                    <a:pt x="0" y="678107"/>
                    <a:pt x="0" y="668872"/>
                  </a:cubicBezTo>
                  <a:lnTo>
                    <a:pt x="0" y="16722"/>
                  </a:lnTo>
                  <a:cubicBezTo>
                    <a:pt x="0" y="7487"/>
                    <a:pt x="7487" y="0"/>
                    <a:pt x="16722" y="0"/>
                  </a:cubicBezTo>
                  <a:close/>
                </a:path>
              </a:pathLst>
            </a:custGeom>
            <a:solidFill>
              <a:schemeClr val="bg1"/>
            </a:solidFill>
            <a:ln w="12700">
              <a:solidFill>
                <a:srgbClr val="005BA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chemeClr val="lt1"/>
                </a:solidFill>
                <a:latin typeface="HGPGothicE" panose="020B0900000000000000" pitchFamily="34" charset="-128"/>
                <a:ea typeface="+mn-ea"/>
              </a:endParaRPr>
            </a:p>
          </p:txBody>
        </p:sp>
        <p:sp>
          <p:nvSpPr>
            <p:cNvPr id="135" name="テキスト ボックス 134">
              <a:extLst>
                <a:ext uri="{FF2B5EF4-FFF2-40B4-BE49-F238E27FC236}">
                  <a16:creationId xmlns:a16="http://schemas.microsoft.com/office/drawing/2014/main" id="{733F5ECC-CBAA-8079-0BD9-4C0061D49699}"/>
                </a:ext>
              </a:extLst>
            </p:cNvPr>
            <p:cNvSpPr txBox="1"/>
            <p:nvPr/>
          </p:nvSpPr>
          <p:spPr>
            <a:xfrm>
              <a:off x="279304" y="1291525"/>
              <a:ext cx="1386918" cy="579646"/>
            </a:xfrm>
            <a:prstGeom prst="rect">
              <a:avLst/>
            </a:prstGeom>
            <a:noFill/>
          </p:spPr>
          <p:txBody>
            <a:bodyPr wrap="none" rtlCol="0">
              <a:spAutoFit/>
            </a:bodyPr>
            <a:lstStyle/>
            <a:p>
              <a:pPr>
                <a:spcBef>
                  <a:spcPts val="0"/>
                </a:spcBef>
                <a:spcAft>
                  <a:spcPts val="100"/>
                </a:spcAft>
              </a:pPr>
              <a:r>
                <a:rPr lang="ja-JP" altLang="en-US" sz="1000" dirty="0">
                  <a:latin typeface="HGPｺﾞｼｯｸE" panose="020B0900000000000000" pitchFamily="50" charset="-128"/>
                  <a:ea typeface="HGPｺﾞｼｯｸE" panose="020B0900000000000000" pitchFamily="50" charset="-128"/>
                </a:rPr>
                <a:t>税金って本当に</a:t>
              </a:r>
              <a:endParaRPr lang="en-US" altLang="ja-JP" sz="1000" dirty="0">
                <a:latin typeface="HGPｺﾞｼｯｸE" panose="020B0900000000000000" pitchFamily="50" charset="-128"/>
                <a:ea typeface="HGPｺﾞｼｯｸE" panose="020B0900000000000000" pitchFamily="50" charset="-128"/>
              </a:endParaRPr>
            </a:p>
            <a:p>
              <a:pPr>
                <a:spcBef>
                  <a:spcPts val="0"/>
                </a:spcBef>
                <a:spcAft>
                  <a:spcPts val="100"/>
                </a:spcAft>
              </a:pPr>
              <a:r>
                <a:rPr lang="ja-JP" altLang="en-US" sz="1000" dirty="0">
                  <a:latin typeface="HGPｺﾞｼｯｸE" panose="020B0900000000000000" pitchFamily="50" charset="-128"/>
                  <a:ea typeface="HGPｺﾞｼｯｸE" panose="020B0900000000000000" pitchFamily="50" charset="-128"/>
                </a:rPr>
                <a:t>わたしたちの生活には</a:t>
              </a:r>
              <a:endParaRPr lang="en-US" altLang="ja-JP" sz="1000" dirty="0">
                <a:latin typeface="HGPｺﾞｼｯｸE" panose="020B0900000000000000" pitchFamily="50" charset="-128"/>
                <a:ea typeface="HGPｺﾞｼｯｸE" panose="020B0900000000000000" pitchFamily="50" charset="-128"/>
              </a:endParaRPr>
            </a:p>
            <a:p>
              <a:pPr>
                <a:spcBef>
                  <a:spcPts val="0"/>
                </a:spcBef>
                <a:spcAft>
                  <a:spcPts val="100"/>
                </a:spcAft>
              </a:pPr>
              <a:r>
                <a:rPr lang="ja-JP" altLang="en-US" sz="1000" dirty="0">
                  <a:latin typeface="HGPｺﾞｼｯｸE" panose="020B0900000000000000" pitchFamily="50" charset="-128"/>
                  <a:ea typeface="HGPｺﾞｼｯｸE" panose="020B0900000000000000" pitchFamily="50" charset="-128"/>
                </a:rPr>
                <a:t>欠かせないのね。</a:t>
              </a:r>
            </a:p>
          </p:txBody>
        </p:sp>
      </p:grpSp>
      <p:sp>
        <p:nvSpPr>
          <p:cNvPr id="4" name="Rectangle 14">
            <a:extLst>
              <a:ext uri="{FF2B5EF4-FFF2-40B4-BE49-F238E27FC236}">
                <a16:creationId xmlns:a16="http://schemas.microsoft.com/office/drawing/2014/main" id="{F4C4D48B-5EE1-A522-FFEA-A0D53FFF5531}"/>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500" kern="0" dirty="0">
                <a:solidFill>
                  <a:srgbClr val="005BAD"/>
                </a:solidFill>
                <a:latin typeface="HGP創英角ｺﾞｼｯｸUB" panose="020B0900000000000000" pitchFamily="50" charset="-128"/>
                <a:ea typeface="HGP創英角ｺﾞｼｯｸUB" panose="020B0900000000000000" pitchFamily="50" charset="-128"/>
              </a:rPr>
              <a:t>１</a:t>
            </a:r>
            <a:r>
              <a:rPr lang="en-US" altLang="ja-JP" sz="2200" kern="0" dirty="0">
                <a:solidFill>
                  <a:srgbClr val="005BAD"/>
                </a:solidFill>
                <a:latin typeface="HGP創英角ｺﾞｼｯｸUB" panose="020B0900000000000000" pitchFamily="50" charset="-128"/>
                <a:ea typeface="HGP創英角ｺﾞｼｯｸUB" panose="020B0900000000000000" pitchFamily="50" charset="-128"/>
              </a:rPr>
              <a:t>. </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生活と税金の関わりについて考えてみよう</a:t>
            </a:r>
          </a:p>
        </p:txBody>
      </p:sp>
      <p:sp>
        <p:nvSpPr>
          <p:cNvPr id="5" name="テキスト ボックス 4">
            <a:extLst>
              <a:ext uri="{FF2B5EF4-FFF2-40B4-BE49-F238E27FC236}">
                <a16:creationId xmlns:a16="http://schemas.microsoft.com/office/drawing/2014/main" id="{A4512E22-171E-6BD0-5B24-4B36320ECD51}"/>
              </a:ext>
            </a:extLst>
          </p:cNvPr>
          <p:cNvSpPr txBox="1"/>
          <p:nvPr/>
        </p:nvSpPr>
        <p:spPr>
          <a:xfrm>
            <a:off x="194203" y="957280"/>
            <a:ext cx="2710999" cy="369332"/>
          </a:xfrm>
          <a:prstGeom prst="rect">
            <a:avLst/>
          </a:prstGeom>
          <a:noFill/>
        </p:spPr>
        <p:txBody>
          <a:bodyPr wrap="none" rtlCol="0">
            <a:spAutoFit/>
          </a:bodyPr>
          <a:lstStyle/>
          <a:p>
            <a:pPr>
              <a:spcBef>
                <a:spcPts val="0"/>
              </a:spcBef>
              <a:spcAft>
                <a:spcPts val="500"/>
              </a:spcAft>
            </a:pPr>
            <a:r>
              <a:rPr lang="ja-JP" altLang="en-US" sz="1800" dirty="0">
                <a:latin typeface="HGPｺﾞｼｯｸE" panose="020B0900000000000000" pitchFamily="50" charset="-128"/>
                <a:ea typeface="HGPｺﾞｼｯｸE" panose="020B0900000000000000" pitchFamily="50" charset="-128"/>
              </a:rPr>
              <a:t>わたしたちと税金の関わり</a:t>
            </a:r>
          </a:p>
        </p:txBody>
      </p:sp>
      <p:sp>
        <p:nvSpPr>
          <p:cNvPr id="2" name="スライド番号プレースホルダー 8">
            <a:extLst>
              <a:ext uri="{FF2B5EF4-FFF2-40B4-BE49-F238E27FC236}">
                <a16:creationId xmlns:a16="http://schemas.microsoft.com/office/drawing/2014/main" id="{BEDA5C86-1AAC-9FE8-A918-E3E9F6993203}"/>
              </a:ext>
            </a:extLst>
          </p:cNvPr>
          <p:cNvSpPr>
            <a:spLocks noGrp="1"/>
          </p:cNvSpPr>
          <p:nvPr>
            <p:ph type="sldNum" sz="quarter" idx="12"/>
          </p:nvPr>
        </p:nvSpPr>
        <p:spPr>
          <a:xfrm>
            <a:off x="8769893" y="6443281"/>
            <a:ext cx="374107" cy="298426"/>
          </a:xfrm>
        </p:spPr>
        <p:txBody>
          <a:bodyPr/>
          <a:lstStyle/>
          <a:p>
            <a:pPr>
              <a:defRPr/>
            </a:pPr>
            <a:fld id="{40E3B949-1179-4387-B307-F356BE6486A4}" type="slidenum">
              <a:rPr lang="en-US" altLang="ja-JP" smtClean="0">
                <a:latin typeface="+mn-ea"/>
                <a:ea typeface="+mn-ea"/>
              </a:rPr>
              <a:pPr>
                <a:defRPr/>
              </a:pPr>
              <a:t>9</a:t>
            </a:fld>
            <a:endParaRPr lang="en-US" altLang="ja-JP" dirty="0">
              <a:latin typeface="+mn-ea"/>
              <a:ea typeface="+mn-ea"/>
            </a:endParaRPr>
          </a:p>
        </p:txBody>
      </p:sp>
    </p:spTree>
    <p:extLst>
      <p:ext uri="{BB962C8B-B14F-4D97-AF65-F5344CB8AC3E}">
        <p14:creationId xmlns:p14="http://schemas.microsoft.com/office/powerpoint/2010/main" val="4112117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8"/>
                                        </p:tgtEl>
                                        <p:attrNameLst>
                                          <p:attrName>style.visibility</p:attrName>
                                        </p:attrNameLst>
                                      </p:cBhvr>
                                      <p:to>
                                        <p:strVal val="visible"/>
                                      </p:to>
                                    </p:set>
                                    <p:animEffect transition="in" filter="fade">
                                      <p:cBhvr>
                                        <p:cTn id="12" dur="500"/>
                                        <p:tgtEl>
                                          <p:spTgt spid="10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09"/>
                                        </p:tgtEl>
                                        <p:attrNameLst>
                                          <p:attrName>style.visibility</p:attrName>
                                        </p:attrNameLst>
                                      </p:cBhvr>
                                      <p:to>
                                        <p:strVal val="visible"/>
                                      </p:to>
                                    </p:set>
                                    <p:animEffect transition="in" filter="fade">
                                      <p:cBhvr>
                                        <p:cTn id="15" dur="500"/>
                                        <p:tgtEl>
                                          <p:spTgt spid="109"/>
                                        </p:tgtEl>
                                      </p:cBhvr>
                                    </p:animEffect>
                                  </p:childTnLst>
                                </p:cTn>
                              </p:par>
                              <p:par>
                                <p:cTn id="16" presetID="10" presetClass="entr" presetSubtype="0" fill="hold" nodeType="withEffect">
                                  <p:stCondLst>
                                    <p:cond delay="0"/>
                                  </p:stCondLst>
                                  <p:childTnLst>
                                    <p:set>
                                      <p:cBhvr>
                                        <p:cTn id="17" dur="1" fill="hold">
                                          <p:stCondLst>
                                            <p:cond delay="0"/>
                                          </p:stCondLst>
                                        </p:cTn>
                                        <p:tgtEl>
                                          <p:spTgt spid="110">
                                            <p:txEl>
                                              <p:pRg st="0" end="0"/>
                                            </p:txEl>
                                          </p:spTgt>
                                        </p:tgtEl>
                                        <p:attrNameLst>
                                          <p:attrName>style.visibility</p:attrName>
                                        </p:attrNameLst>
                                      </p:cBhvr>
                                      <p:to>
                                        <p:strVal val="visible"/>
                                      </p:to>
                                    </p:set>
                                    <p:animEffect transition="in" filter="fade">
                                      <p:cBhvr>
                                        <p:cTn id="18" dur="500"/>
                                        <p:tgtEl>
                                          <p:spTgt spid="110">
                                            <p:txEl>
                                              <p:pRg st="0" end="0"/>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110">
                                            <p:txEl>
                                              <p:pRg st="1" end="1"/>
                                            </p:txEl>
                                          </p:spTgt>
                                        </p:tgtEl>
                                        <p:attrNameLst>
                                          <p:attrName>style.visibility</p:attrName>
                                        </p:attrNameLst>
                                      </p:cBhvr>
                                      <p:to>
                                        <p:strVal val="visible"/>
                                      </p:to>
                                    </p:set>
                                    <p:animEffect transition="in" filter="fade">
                                      <p:cBhvr>
                                        <p:cTn id="21" dur="500"/>
                                        <p:tgtEl>
                                          <p:spTgt spid="110">
                                            <p:txEl>
                                              <p:pRg st="1" end="1"/>
                                            </p:txEl>
                                          </p:spTgt>
                                        </p:tgtEl>
                                      </p:cBhvr>
                                    </p:animEffec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139"/>
                                        </p:tgtEl>
                                        <p:attrNameLst>
                                          <p:attrName>style.visibility</p:attrName>
                                        </p:attrNameLst>
                                      </p:cBhvr>
                                      <p:to>
                                        <p:strVal val="visible"/>
                                      </p:to>
                                    </p:set>
                                    <p:animEffect transition="in" filter="wipe(left)">
                                      <p:cBhvr>
                                        <p:cTn id="25" dur="550"/>
                                        <p:tgtEl>
                                          <p:spTgt spid="13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06"/>
                                        </p:tgtEl>
                                        <p:attrNameLst>
                                          <p:attrName>style.visibility</p:attrName>
                                        </p:attrNameLst>
                                      </p:cBhvr>
                                      <p:to>
                                        <p:strVal val="visible"/>
                                      </p:to>
                                    </p:set>
                                    <p:animEffect transition="in" filter="fade">
                                      <p:cBhvr>
                                        <p:cTn id="30" dur="500"/>
                                        <p:tgtEl>
                                          <p:spTgt spid="106"/>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11"/>
                                        </p:tgtEl>
                                        <p:attrNameLst>
                                          <p:attrName>style.visibility</p:attrName>
                                        </p:attrNameLst>
                                      </p:cBhvr>
                                      <p:to>
                                        <p:strVal val="visible"/>
                                      </p:to>
                                    </p:set>
                                    <p:animEffect transition="in" filter="fade">
                                      <p:cBhvr>
                                        <p:cTn id="33" dur="500"/>
                                        <p:tgtEl>
                                          <p:spTgt spid="111"/>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12"/>
                                        </p:tgtEl>
                                        <p:attrNameLst>
                                          <p:attrName>style.visibility</p:attrName>
                                        </p:attrNameLst>
                                      </p:cBhvr>
                                      <p:to>
                                        <p:strVal val="visible"/>
                                      </p:to>
                                    </p:set>
                                    <p:animEffect transition="in" filter="fade">
                                      <p:cBhvr>
                                        <p:cTn id="36" dur="500"/>
                                        <p:tgtEl>
                                          <p:spTgt spid="112"/>
                                        </p:tgtEl>
                                      </p:cBhvr>
                                    </p:animEffect>
                                  </p:childTnLst>
                                </p:cTn>
                              </p:par>
                            </p:childTnLst>
                          </p:cTn>
                        </p:par>
                        <p:par>
                          <p:cTn id="37" fill="hold">
                            <p:stCondLst>
                              <p:cond delay="500"/>
                            </p:stCondLst>
                            <p:childTnLst>
                              <p:par>
                                <p:cTn id="38" presetID="22" presetClass="entr" presetSubtype="1" fill="hold" grpId="0" nodeType="afterEffect">
                                  <p:stCondLst>
                                    <p:cond delay="0"/>
                                  </p:stCondLst>
                                  <p:childTnLst>
                                    <p:set>
                                      <p:cBhvr>
                                        <p:cTn id="39" dur="1" fill="hold">
                                          <p:stCondLst>
                                            <p:cond delay="0"/>
                                          </p:stCondLst>
                                        </p:cTn>
                                        <p:tgtEl>
                                          <p:spTgt spid="140"/>
                                        </p:tgtEl>
                                        <p:attrNameLst>
                                          <p:attrName>style.visibility</p:attrName>
                                        </p:attrNameLst>
                                      </p:cBhvr>
                                      <p:to>
                                        <p:strVal val="visible"/>
                                      </p:to>
                                    </p:set>
                                    <p:animEffect transition="in" filter="wipe(up)">
                                      <p:cBhvr>
                                        <p:cTn id="40" dur="650"/>
                                        <p:tgtEl>
                                          <p:spTgt spid="140"/>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00"/>
                                        </p:tgtEl>
                                        <p:attrNameLst>
                                          <p:attrName>style.visibility</p:attrName>
                                        </p:attrNameLst>
                                      </p:cBhvr>
                                      <p:to>
                                        <p:strVal val="visible"/>
                                      </p:to>
                                    </p:set>
                                    <p:animEffect transition="in" filter="fade">
                                      <p:cBhvr>
                                        <p:cTn id="45" dur="500"/>
                                        <p:tgtEl>
                                          <p:spTgt spid="100"/>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13"/>
                                        </p:tgtEl>
                                        <p:attrNameLst>
                                          <p:attrName>style.visibility</p:attrName>
                                        </p:attrNameLst>
                                      </p:cBhvr>
                                      <p:to>
                                        <p:strVal val="visible"/>
                                      </p:to>
                                    </p:set>
                                    <p:animEffect transition="in" filter="fade">
                                      <p:cBhvr>
                                        <p:cTn id="48" dur="500"/>
                                        <p:tgtEl>
                                          <p:spTgt spid="113"/>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114"/>
                                        </p:tgtEl>
                                        <p:attrNameLst>
                                          <p:attrName>style.visibility</p:attrName>
                                        </p:attrNameLst>
                                      </p:cBhvr>
                                      <p:to>
                                        <p:strVal val="visible"/>
                                      </p:to>
                                    </p:set>
                                    <p:animEffect transition="in" filter="fade">
                                      <p:cBhvr>
                                        <p:cTn id="51" dur="500"/>
                                        <p:tgtEl>
                                          <p:spTgt spid="114"/>
                                        </p:tgtEl>
                                      </p:cBhvr>
                                    </p:animEffect>
                                  </p:childTnLst>
                                </p:cTn>
                              </p:par>
                            </p:childTnLst>
                          </p:cTn>
                        </p:par>
                        <p:par>
                          <p:cTn id="52" fill="hold">
                            <p:stCondLst>
                              <p:cond delay="500"/>
                            </p:stCondLst>
                            <p:childTnLst>
                              <p:par>
                                <p:cTn id="53" presetID="22" presetClass="entr" presetSubtype="2" fill="hold" grpId="0" nodeType="afterEffect">
                                  <p:stCondLst>
                                    <p:cond delay="0"/>
                                  </p:stCondLst>
                                  <p:childTnLst>
                                    <p:set>
                                      <p:cBhvr>
                                        <p:cTn id="54" dur="1" fill="hold">
                                          <p:stCondLst>
                                            <p:cond delay="0"/>
                                          </p:stCondLst>
                                        </p:cTn>
                                        <p:tgtEl>
                                          <p:spTgt spid="141"/>
                                        </p:tgtEl>
                                        <p:attrNameLst>
                                          <p:attrName>style.visibility</p:attrName>
                                        </p:attrNameLst>
                                      </p:cBhvr>
                                      <p:to>
                                        <p:strVal val="visible"/>
                                      </p:to>
                                    </p:set>
                                    <p:animEffect transition="in" filter="wipe(right)">
                                      <p:cBhvr>
                                        <p:cTn id="55" dur="550"/>
                                        <p:tgtEl>
                                          <p:spTgt spid="141"/>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104"/>
                                        </p:tgtEl>
                                        <p:attrNameLst>
                                          <p:attrName>style.visibility</p:attrName>
                                        </p:attrNameLst>
                                      </p:cBhvr>
                                      <p:to>
                                        <p:strVal val="visible"/>
                                      </p:to>
                                    </p:set>
                                    <p:animEffect transition="in" filter="fade">
                                      <p:cBhvr>
                                        <p:cTn id="60" dur="500"/>
                                        <p:tgtEl>
                                          <p:spTgt spid="104"/>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115"/>
                                        </p:tgtEl>
                                        <p:attrNameLst>
                                          <p:attrName>style.visibility</p:attrName>
                                        </p:attrNameLst>
                                      </p:cBhvr>
                                      <p:to>
                                        <p:strVal val="visible"/>
                                      </p:to>
                                    </p:set>
                                    <p:animEffect transition="in" filter="fade">
                                      <p:cBhvr>
                                        <p:cTn id="63" dur="500"/>
                                        <p:tgtEl>
                                          <p:spTgt spid="115"/>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116"/>
                                        </p:tgtEl>
                                        <p:attrNameLst>
                                          <p:attrName>style.visibility</p:attrName>
                                        </p:attrNameLst>
                                      </p:cBhvr>
                                      <p:to>
                                        <p:strVal val="visible"/>
                                      </p:to>
                                    </p:set>
                                    <p:animEffect transition="in" filter="fade">
                                      <p:cBhvr>
                                        <p:cTn id="66" dur="500"/>
                                        <p:tgtEl>
                                          <p:spTgt spid="116"/>
                                        </p:tgtEl>
                                      </p:cBhvr>
                                    </p:animEffect>
                                  </p:childTnLst>
                                </p:cTn>
                              </p:par>
                            </p:childTnLst>
                          </p:cTn>
                        </p:par>
                        <p:par>
                          <p:cTn id="67" fill="hold">
                            <p:stCondLst>
                              <p:cond delay="500"/>
                            </p:stCondLst>
                            <p:childTnLst>
                              <p:par>
                                <p:cTn id="68" presetID="22" presetClass="entr" presetSubtype="2" fill="hold" grpId="0" nodeType="afterEffect">
                                  <p:stCondLst>
                                    <p:cond delay="0"/>
                                  </p:stCondLst>
                                  <p:childTnLst>
                                    <p:set>
                                      <p:cBhvr>
                                        <p:cTn id="69" dur="1" fill="hold">
                                          <p:stCondLst>
                                            <p:cond delay="0"/>
                                          </p:stCondLst>
                                        </p:cTn>
                                        <p:tgtEl>
                                          <p:spTgt spid="142"/>
                                        </p:tgtEl>
                                        <p:attrNameLst>
                                          <p:attrName>style.visibility</p:attrName>
                                        </p:attrNameLst>
                                      </p:cBhvr>
                                      <p:to>
                                        <p:strVal val="visible"/>
                                      </p:to>
                                    </p:set>
                                    <p:animEffect transition="in" filter="wipe(right)">
                                      <p:cBhvr>
                                        <p:cTn id="70" dur="550"/>
                                        <p:tgtEl>
                                          <p:spTgt spid="142"/>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nodeType="clickEffect">
                                  <p:stCondLst>
                                    <p:cond delay="0"/>
                                  </p:stCondLst>
                                  <p:childTnLst>
                                    <p:set>
                                      <p:cBhvr>
                                        <p:cTn id="74" dur="1" fill="hold">
                                          <p:stCondLst>
                                            <p:cond delay="0"/>
                                          </p:stCondLst>
                                        </p:cTn>
                                        <p:tgtEl>
                                          <p:spTgt spid="102"/>
                                        </p:tgtEl>
                                        <p:attrNameLst>
                                          <p:attrName>style.visibility</p:attrName>
                                        </p:attrNameLst>
                                      </p:cBhvr>
                                      <p:to>
                                        <p:strVal val="visible"/>
                                      </p:to>
                                    </p:set>
                                    <p:animEffect transition="in" filter="fade">
                                      <p:cBhvr>
                                        <p:cTn id="75" dur="500"/>
                                        <p:tgtEl>
                                          <p:spTgt spid="102"/>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117"/>
                                        </p:tgtEl>
                                        <p:attrNameLst>
                                          <p:attrName>style.visibility</p:attrName>
                                        </p:attrNameLst>
                                      </p:cBhvr>
                                      <p:to>
                                        <p:strVal val="visible"/>
                                      </p:to>
                                    </p:set>
                                    <p:animEffect transition="in" filter="fade">
                                      <p:cBhvr>
                                        <p:cTn id="78" dur="500"/>
                                        <p:tgtEl>
                                          <p:spTgt spid="117"/>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118"/>
                                        </p:tgtEl>
                                        <p:attrNameLst>
                                          <p:attrName>style.visibility</p:attrName>
                                        </p:attrNameLst>
                                      </p:cBhvr>
                                      <p:to>
                                        <p:strVal val="visible"/>
                                      </p:to>
                                    </p:set>
                                    <p:animEffect transition="in" filter="fade">
                                      <p:cBhvr>
                                        <p:cTn id="81" dur="500"/>
                                        <p:tgtEl>
                                          <p:spTgt spid="118"/>
                                        </p:tgtEl>
                                      </p:cBhvr>
                                    </p:animEffect>
                                  </p:childTnLst>
                                </p:cTn>
                              </p:par>
                            </p:childTnLst>
                          </p:cTn>
                        </p:par>
                        <p:par>
                          <p:cTn id="82" fill="hold">
                            <p:stCondLst>
                              <p:cond delay="500"/>
                            </p:stCondLst>
                            <p:childTnLst>
                              <p:par>
                                <p:cTn id="83" presetID="22" presetClass="entr" presetSubtype="4" fill="hold" grpId="0" nodeType="afterEffect">
                                  <p:stCondLst>
                                    <p:cond delay="0"/>
                                  </p:stCondLst>
                                  <p:childTnLst>
                                    <p:set>
                                      <p:cBhvr>
                                        <p:cTn id="84" dur="1" fill="hold">
                                          <p:stCondLst>
                                            <p:cond delay="0"/>
                                          </p:stCondLst>
                                        </p:cTn>
                                        <p:tgtEl>
                                          <p:spTgt spid="6"/>
                                        </p:tgtEl>
                                        <p:attrNameLst>
                                          <p:attrName>style.visibility</p:attrName>
                                        </p:attrNameLst>
                                      </p:cBhvr>
                                      <p:to>
                                        <p:strVal val="visible"/>
                                      </p:to>
                                    </p:set>
                                    <p:animEffect transition="in" filter="wipe(down)">
                                      <p:cBhvr>
                                        <p:cTn id="85" dur="650"/>
                                        <p:tgtEl>
                                          <p:spTgt spid="6"/>
                                        </p:tgtEl>
                                      </p:cBhvr>
                                    </p:animEffect>
                                  </p:childTnLst>
                                </p:cTn>
                              </p:par>
                            </p:childTnLst>
                          </p:cTn>
                        </p:par>
                      </p:childTnLst>
                    </p:cTn>
                  </p:par>
                  <p:par>
                    <p:cTn id="86" fill="hold">
                      <p:stCondLst>
                        <p:cond delay="indefinite"/>
                      </p:stCondLst>
                      <p:childTnLst>
                        <p:par>
                          <p:cTn id="87" fill="hold">
                            <p:stCondLst>
                              <p:cond delay="0"/>
                            </p:stCondLst>
                            <p:childTnLst>
                              <p:par>
                                <p:cTn id="88" presetID="10" presetClass="entr" presetSubtype="0" fill="hold" nodeType="clickEffect">
                                  <p:stCondLst>
                                    <p:cond delay="0"/>
                                  </p:stCondLst>
                                  <p:childTnLst>
                                    <p:set>
                                      <p:cBhvr>
                                        <p:cTn id="89" dur="1" fill="hold">
                                          <p:stCondLst>
                                            <p:cond delay="0"/>
                                          </p:stCondLst>
                                        </p:cTn>
                                        <p:tgtEl>
                                          <p:spTgt spid="18"/>
                                        </p:tgtEl>
                                        <p:attrNameLst>
                                          <p:attrName>style.visibility</p:attrName>
                                        </p:attrNameLst>
                                      </p:cBhvr>
                                      <p:to>
                                        <p:strVal val="visible"/>
                                      </p:to>
                                    </p:set>
                                    <p:animEffect transition="in" filter="fade">
                                      <p:cBhvr>
                                        <p:cTn id="90" dur="500"/>
                                        <p:tgtEl>
                                          <p:spTgt spid="18"/>
                                        </p:tgtEl>
                                      </p:cBhvr>
                                    </p:animEffect>
                                  </p:childTnLst>
                                </p:cTn>
                              </p:par>
                              <p:par>
                                <p:cTn id="91" presetID="10" presetClass="entr" presetSubtype="0" fill="hold" nodeType="withEffect">
                                  <p:stCondLst>
                                    <p:cond delay="0"/>
                                  </p:stCondLst>
                                  <p:childTnLst>
                                    <p:set>
                                      <p:cBhvr>
                                        <p:cTn id="92" dur="1" fill="hold">
                                          <p:stCondLst>
                                            <p:cond delay="0"/>
                                          </p:stCondLst>
                                        </p:cTn>
                                        <p:tgtEl>
                                          <p:spTgt spid="16"/>
                                        </p:tgtEl>
                                        <p:attrNameLst>
                                          <p:attrName>style.visibility</p:attrName>
                                        </p:attrNameLst>
                                      </p:cBhvr>
                                      <p:to>
                                        <p:strVal val="visible"/>
                                      </p:to>
                                    </p:set>
                                    <p:animEffect transition="in" filter="fade">
                                      <p:cBhvr>
                                        <p:cTn id="93" dur="500"/>
                                        <p:tgtEl>
                                          <p:spTgt spid="16"/>
                                        </p:tgtEl>
                                      </p:cBhvr>
                                    </p:animEffect>
                                  </p:childTnLst>
                                </p:cTn>
                              </p:par>
                            </p:childTnLst>
                          </p:cTn>
                        </p:par>
                        <p:par>
                          <p:cTn id="94" fill="hold">
                            <p:stCondLst>
                              <p:cond delay="500"/>
                            </p:stCondLst>
                            <p:childTnLst>
                              <p:par>
                                <p:cTn id="95" presetID="10" presetClass="entr" presetSubtype="0" fill="hold" nodeType="afterEffect">
                                  <p:stCondLst>
                                    <p:cond delay="0"/>
                                  </p:stCondLst>
                                  <p:childTnLst>
                                    <p:set>
                                      <p:cBhvr>
                                        <p:cTn id="96" dur="1" fill="hold">
                                          <p:stCondLst>
                                            <p:cond delay="0"/>
                                          </p:stCondLst>
                                        </p:cTn>
                                        <p:tgtEl>
                                          <p:spTgt spid="154"/>
                                        </p:tgtEl>
                                        <p:attrNameLst>
                                          <p:attrName>style.visibility</p:attrName>
                                        </p:attrNameLst>
                                      </p:cBhvr>
                                      <p:to>
                                        <p:strVal val="visible"/>
                                      </p:to>
                                    </p:set>
                                    <p:animEffect transition="in" filter="fade">
                                      <p:cBhvr>
                                        <p:cTn id="97" dur="500"/>
                                        <p:tgtEl>
                                          <p:spTgt spid="154"/>
                                        </p:tgtEl>
                                      </p:cBhvr>
                                    </p:animEffect>
                                  </p:childTnLst>
                                </p:cTn>
                              </p:par>
                              <p:par>
                                <p:cTn id="98" presetID="10" presetClass="entr" presetSubtype="0" fill="hold" nodeType="withEffect">
                                  <p:stCondLst>
                                    <p:cond delay="0"/>
                                  </p:stCondLst>
                                  <p:childTnLst>
                                    <p:set>
                                      <p:cBhvr>
                                        <p:cTn id="99" dur="1" fill="hold">
                                          <p:stCondLst>
                                            <p:cond delay="0"/>
                                          </p:stCondLst>
                                        </p:cTn>
                                        <p:tgtEl>
                                          <p:spTgt spid="155"/>
                                        </p:tgtEl>
                                        <p:attrNameLst>
                                          <p:attrName>style.visibility</p:attrName>
                                        </p:attrNameLst>
                                      </p:cBhvr>
                                      <p:to>
                                        <p:strVal val="visible"/>
                                      </p:to>
                                    </p:set>
                                    <p:animEffect transition="in" filter="fade">
                                      <p:cBhvr>
                                        <p:cTn id="100" dur="500"/>
                                        <p:tgtEl>
                                          <p:spTgt spid="1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42" grpId="0" animBg="1"/>
      <p:bldP spid="141" grpId="0" animBg="1"/>
      <p:bldP spid="140" grpId="0" animBg="1"/>
      <p:bldP spid="139" grpId="0" animBg="1"/>
      <p:bldP spid="111" grpId="0"/>
      <p:bldP spid="112" grpId="0"/>
      <p:bldP spid="113" grpId="0"/>
      <p:bldP spid="114" grpId="0"/>
      <p:bldP spid="109" grpId="0"/>
      <p:bldP spid="115" grpId="0"/>
      <p:bldP spid="116" grpId="0"/>
      <p:bldP spid="117" grpId="0"/>
      <p:bldP spid="118" grpId="0"/>
      <p:bldP spid="5"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7|0.9|0.8|0.7"/>
</p:tagLst>
</file>

<file path=ppt/tags/tag10.xml><?xml version="1.0" encoding="utf-8"?>
<p:tagLst xmlns:a="http://schemas.openxmlformats.org/drawingml/2006/main" xmlns:r="http://schemas.openxmlformats.org/officeDocument/2006/relationships" xmlns:p="http://schemas.openxmlformats.org/presentationml/2006/main">
  <p:tag name="TIMING" val="|2"/>
</p:tagLst>
</file>

<file path=ppt/tags/tag11.xml><?xml version="1.0" encoding="utf-8"?>
<p:tagLst xmlns:a="http://schemas.openxmlformats.org/drawingml/2006/main" xmlns:r="http://schemas.openxmlformats.org/officeDocument/2006/relationships" xmlns:p="http://schemas.openxmlformats.org/presentationml/2006/main">
  <p:tag name="TIMING" val="|2"/>
</p:tagLst>
</file>

<file path=ppt/tags/tag2.xml><?xml version="1.0" encoding="utf-8"?>
<p:tagLst xmlns:a="http://schemas.openxmlformats.org/drawingml/2006/main" xmlns:r="http://schemas.openxmlformats.org/officeDocument/2006/relationships" xmlns:p="http://schemas.openxmlformats.org/presentationml/2006/main">
  <p:tag name="TIMING" val="|0.7|0.9|0.8|0.7"/>
</p:tagLst>
</file>

<file path=ppt/tags/tag3.xml><?xml version="1.0" encoding="utf-8"?>
<p:tagLst xmlns:a="http://schemas.openxmlformats.org/drawingml/2006/main" xmlns:r="http://schemas.openxmlformats.org/officeDocument/2006/relationships" xmlns:p="http://schemas.openxmlformats.org/presentationml/2006/main">
  <p:tag name="TIMING" val="|0.7|0.9|0.8|0.7"/>
</p:tagLst>
</file>

<file path=ppt/tags/tag4.xml><?xml version="1.0" encoding="utf-8"?>
<p:tagLst xmlns:a="http://schemas.openxmlformats.org/drawingml/2006/main" xmlns:r="http://schemas.openxmlformats.org/officeDocument/2006/relationships" xmlns:p="http://schemas.openxmlformats.org/presentationml/2006/main">
  <p:tag name="TIMING" val="|0.7|0.9|0.8|0.7"/>
</p:tagLst>
</file>

<file path=ppt/tags/tag5.xml><?xml version="1.0" encoding="utf-8"?>
<p:tagLst xmlns:a="http://schemas.openxmlformats.org/drawingml/2006/main" xmlns:r="http://schemas.openxmlformats.org/officeDocument/2006/relationships" xmlns:p="http://schemas.openxmlformats.org/presentationml/2006/main">
  <p:tag name="TIMING" val="|1.1"/>
</p:tagLst>
</file>

<file path=ppt/tags/tag6.xml><?xml version="1.0" encoding="utf-8"?>
<p:tagLst xmlns:a="http://schemas.openxmlformats.org/drawingml/2006/main" xmlns:r="http://schemas.openxmlformats.org/officeDocument/2006/relationships" xmlns:p="http://schemas.openxmlformats.org/presentationml/2006/main">
  <p:tag name="TIMING" val="|2"/>
</p:tagLst>
</file>

<file path=ppt/tags/tag7.xml><?xml version="1.0" encoding="utf-8"?>
<p:tagLst xmlns:a="http://schemas.openxmlformats.org/drawingml/2006/main" xmlns:r="http://schemas.openxmlformats.org/officeDocument/2006/relationships" xmlns:p="http://schemas.openxmlformats.org/presentationml/2006/main">
  <p:tag name="TIMING" val="|2"/>
</p:tagLst>
</file>

<file path=ppt/tags/tag8.xml><?xml version="1.0" encoding="utf-8"?>
<p:tagLst xmlns:a="http://schemas.openxmlformats.org/drawingml/2006/main" xmlns:r="http://schemas.openxmlformats.org/officeDocument/2006/relationships" xmlns:p="http://schemas.openxmlformats.org/presentationml/2006/main">
  <p:tag name="TIMING" val="|2"/>
</p:tagLst>
</file>

<file path=ppt/tags/tag9.xml><?xml version="1.0" encoding="utf-8"?>
<p:tagLst xmlns:a="http://schemas.openxmlformats.org/drawingml/2006/main" xmlns:r="http://schemas.openxmlformats.org/officeDocument/2006/relationships" xmlns:p="http://schemas.openxmlformats.org/presentationml/2006/main">
  <p:tag name="TIMING" val="|2"/>
</p:tagLst>
</file>

<file path=ppt/theme/theme1.xml><?xml version="1.0" encoding="utf-8"?>
<a:theme xmlns:a="http://schemas.openxmlformats.org/drawingml/2006/main" name="中学校・生徒用テーマ">
  <a:themeElements>
    <a:clrScheme name="租税教育_中学生">
      <a:dk1>
        <a:srgbClr val="000000"/>
      </a:dk1>
      <a:lt1>
        <a:srgbClr val="FFFFFF"/>
      </a:lt1>
      <a:dk2>
        <a:srgbClr val="807DD4"/>
      </a:dk2>
      <a:lt2>
        <a:srgbClr val="E8E8E8"/>
      </a:lt2>
      <a:accent1>
        <a:srgbClr val="015AAC"/>
      </a:accent1>
      <a:accent2>
        <a:srgbClr val="FFB54A"/>
      </a:accent2>
      <a:accent3>
        <a:srgbClr val="99DFF7"/>
      </a:accent3>
      <a:accent4>
        <a:srgbClr val="3C9359"/>
      </a:accent4>
      <a:accent5>
        <a:srgbClr val="BFBFF3"/>
      </a:accent5>
      <a:accent6>
        <a:srgbClr val="F6E994"/>
      </a:accent6>
      <a:hlink>
        <a:srgbClr val="807DD4"/>
      </a:hlink>
      <a:folHlink>
        <a:srgbClr val="96607D"/>
      </a:folHlink>
    </a:clrScheme>
    <a:fontScheme name="ユーザー定義 12">
      <a:majorFont>
        <a:latin typeface="Arial"/>
        <a:ea typeface="HGPｺﾞｼｯｸE"/>
        <a:cs typeface=""/>
      </a:majorFont>
      <a:minorFont>
        <a:latin typeface="Arial"/>
        <a:ea typeface="HGPｺﾞｼｯｸE"/>
        <a:cs typeface=""/>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中学校・生徒用テーマ" id="{C0806648-932F-9042-AC81-4D6FA5F87530}" vid="{4D23F85F-EF96-3A4B-82C1-F03226231C32}"/>
    </a:ext>
  </a:extLst>
</a:theme>
</file>

<file path=ppt/theme/theme2.xml><?xml version="1.0" encoding="utf-8"?>
<a:theme xmlns:a="http://schemas.openxmlformats.org/drawingml/2006/main" name="Office テーマ">
  <a:themeElements>
    <a:clrScheme name="Office テーマ">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ユーザー定義 12">
      <a:majorFont>
        <a:latin typeface="Arial"/>
        <a:ea typeface="HGPｺﾞｼｯｸE"/>
        <a:cs typeface=""/>
      </a:majorFont>
      <a:minorFont>
        <a:latin typeface="Arial"/>
        <a:ea typeface="HGPｺﾞｼｯｸE"/>
        <a:cs typeface=""/>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1_中学校・生徒用テーマ">
  <a:themeElements>
    <a:clrScheme name="租税教育_中学生">
      <a:dk1>
        <a:srgbClr val="000000"/>
      </a:dk1>
      <a:lt1>
        <a:srgbClr val="FFFFFF"/>
      </a:lt1>
      <a:dk2>
        <a:srgbClr val="807DD4"/>
      </a:dk2>
      <a:lt2>
        <a:srgbClr val="E8E8E8"/>
      </a:lt2>
      <a:accent1>
        <a:srgbClr val="015AAC"/>
      </a:accent1>
      <a:accent2>
        <a:srgbClr val="FFB54A"/>
      </a:accent2>
      <a:accent3>
        <a:srgbClr val="99DFF7"/>
      </a:accent3>
      <a:accent4>
        <a:srgbClr val="3C9359"/>
      </a:accent4>
      <a:accent5>
        <a:srgbClr val="BFBFF3"/>
      </a:accent5>
      <a:accent6>
        <a:srgbClr val="F6E994"/>
      </a:accent6>
      <a:hlink>
        <a:srgbClr val="807DD4"/>
      </a:hlink>
      <a:folHlink>
        <a:srgbClr val="96607D"/>
      </a:folHlink>
    </a:clrScheme>
    <a:fontScheme name="ユーザー定義 12">
      <a:majorFont>
        <a:latin typeface="Arial"/>
        <a:ea typeface="HGPｺﾞｼｯｸE"/>
        <a:cs typeface=""/>
      </a:majorFont>
      <a:minorFont>
        <a:latin typeface="Arial"/>
        <a:ea typeface="HGPｺﾞｼｯｸE"/>
        <a:cs typeface=""/>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中学校・生徒用テーマ" id="{C0806648-932F-9042-AC81-4D6FA5F87530}" vid="{4D23F85F-EF96-3A4B-82C1-F03226231C32}"/>
    </a:ext>
  </a:extLst>
</a:theme>
</file>

<file path=ppt/theme/theme4.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游ゴシック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ユーザー定義 8">
      <a:majorFont>
        <a:latin typeface="Arial"/>
        <a:ea typeface="HGPｺﾞｼｯｸE"/>
        <a:cs typeface=""/>
      </a:majorFont>
      <a:minorFont>
        <a:latin typeface="Arial"/>
        <a:ea typeface="HGPｺﾞｼｯｸ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x8aac__x660e_ xmlns="8fe4d1f7-9dac-473b-bde5-951e1cbc35f9" xsi:nil="true"/>
  </documentManagement>
</p:properties>
</file>

<file path=customXml/item2.xml><?xml version="1.0" encoding="utf-8"?>
<ct:contentTypeSchema xmlns:ct="http://schemas.microsoft.com/office/2006/metadata/contentType" xmlns:ma="http://schemas.microsoft.com/office/2006/metadata/properties/metaAttributes" ct:_="" ma:_="" ma:contentTypeName="ドキュメント" ma:contentTypeID="0x0101007A217E08946B6C4B85EDC662FC36E188" ma:contentTypeVersion="1" ma:contentTypeDescription="新しいドキュメントを作成します。" ma:contentTypeScope="" ma:versionID="8a241f6a7f9aeaef788d7d62d57b1c4b">
  <xsd:schema xmlns:xsd="http://www.w3.org/2001/XMLSchema" xmlns:xs="http://www.w3.org/2001/XMLSchema" xmlns:p="http://schemas.microsoft.com/office/2006/metadata/properties" xmlns:ns2="8fe4d1f7-9dac-473b-bde5-951e1cbc35f9" targetNamespace="http://schemas.microsoft.com/office/2006/metadata/properties" ma:root="true" ma:fieldsID="807f183524838323c146851159054393" ns2:_="">
    <xsd:import namespace="8fe4d1f7-9dac-473b-bde5-951e1cbc35f9"/>
    <xsd:element name="properties">
      <xsd:complexType>
        <xsd:sequence>
          <xsd:element name="documentManagement">
            <xsd:complexType>
              <xsd:all>
                <xsd:element ref="ns2:_x8aac__x660e_"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fe4d1f7-9dac-473b-bde5-951e1cbc35f9" elementFormDefault="qualified">
    <xsd:import namespace="http://schemas.microsoft.com/office/2006/documentManagement/types"/>
    <xsd:import namespace="http://schemas.microsoft.com/office/infopath/2007/PartnerControls"/>
    <xsd:element name="_x8aac__x660e_" ma:index="8" nillable="true" ma:displayName="説明" ma:internalName="_x8aac__x660e_">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BD8AAD9-E590-4290-A363-413F466E722A}">
  <ds:schemaRefs>
    <ds:schemaRef ds:uri="http://purl.org/dc/terms/"/>
    <ds:schemaRef ds:uri="http://schemas.openxmlformats.org/package/2006/metadata/core-properties"/>
    <ds:schemaRef ds:uri="http://schemas.microsoft.com/office/2006/documentManagement/types"/>
    <ds:schemaRef ds:uri="http://purl.org/dc/dcmitype/"/>
    <ds:schemaRef ds:uri="http://schemas.microsoft.com/office/infopath/2007/PartnerControls"/>
    <ds:schemaRef ds:uri="http://purl.org/dc/elements/1.1/"/>
    <ds:schemaRef ds:uri="http://schemas.microsoft.com/office/2006/metadata/properties"/>
    <ds:schemaRef ds:uri="8fe4d1f7-9dac-473b-bde5-951e1cbc35f9"/>
    <ds:schemaRef ds:uri="http://www.w3.org/XML/1998/namespace"/>
  </ds:schemaRefs>
</ds:datastoreItem>
</file>

<file path=customXml/itemProps2.xml><?xml version="1.0" encoding="utf-8"?>
<ds:datastoreItem xmlns:ds="http://schemas.openxmlformats.org/officeDocument/2006/customXml" ds:itemID="{CA9D49DD-EE94-43DA-8EB2-AF8E8574400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fe4d1f7-9dac-473b-bde5-951e1cbc35f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4FB32A4-64E6-487D-B74B-5DA76832B5C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中学校・生徒用テーマ</Template>
  <TotalTime>1076</TotalTime>
  <Words>5387</Words>
  <Application>Microsoft Office PowerPoint</Application>
  <PresentationFormat>画面に合わせる (4:3)</PresentationFormat>
  <Paragraphs>1574</Paragraphs>
  <Slides>31</Slides>
  <Notes>22</Notes>
  <HiddenSlides>0</HiddenSlides>
  <MMClips>0</MMClips>
  <ScaleCrop>false</ScaleCrop>
  <HeadingPairs>
    <vt:vector size="6" baseType="variant">
      <vt:variant>
        <vt:lpstr>使用されているフォント</vt:lpstr>
      </vt:variant>
      <vt:variant>
        <vt:i4>9</vt:i4>
      </vt:variant>
      <vt:variant>
        <vt:lpstr>テーマ</vt:lpstr>
      </vt:variant>
      <vt:variant>
        <vt:i4>3</vt:i4>
      </vt:variant>
      <vt:variant>
        <vt:lpstr>スライド タイトル</vt:lpstr>
      </vt:variant>
      <vt:variant>
        <vt:i4>31</vt:i4>
      </vt:variant>
    </vt:vector>
  </HeadingPairs>
  <TitlesOfParts>
    <vt:vector size="43" baseType="lpstr">
      <vt:lpstr>HGPｺﾞｼｯｸE</vt:lpstr>
      <vt:lpstr>Wingdings</vt:lpstr>
      <vt:lpstr>HGP創英角ｺﾞｼｯｸUB</vt:lpstr>
      <vt:lpstr>游ゴシック</vt:lpstr>
      <vt:lpstr>Arial</vt:lpstr>
      <vt:lpstr>HGPｺﾞｼｯｸM</vt:lpstr>
      <vt:lpstr>Times</vt:lpstr>
      <vt:lpstr>ＭＳ Ｐゴシック</vt:lpstr>
      <vt:lpstr>HGPｺﾞｼｯｸE</vt:lpstr>
      <vt:lpstr>中学校・生徒用テーマ</vt:lpstr>
      <vt:lpstr>Office テーマ</vt:lpstr>
      <vt:lpstr>1_中学校・生徒用テーマ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原田　昌信（税政課）</dc:creator>
  <cp:lastModifiedBy>伸二 坂本</cp:lastModifiedBy>
  <cp:revision>53</cp:revision>
  <cp:lastPrinted>2026-06-04T00:25:02Z</cp:lastPrinted>
  <dcterms:created xsi:type="dcterms:W3CDTF">2024-03-27T07:15:31Z</dcterms:created>
  <dcterms:modified xsi:type="dcterms:W3CDTF">2026-06-18T04:30:06Z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0x0101007A217E08946B6C4B85EDC662FC36E188</vt:lpwstr>
  </property>
</Properties>
</file>